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61" r:id="rId4"/>
    <p:sldId id="263" r:id="rId5"/>
    <p:sldId id="264" r:id="rId6"/>
    <p:sldId id="262" r:id="rId7"/>
    <p:sldId id="259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A725DA1-67C9-3BF5-490A-1B34B5B6BFF9}" name="michael.alaux@inrae.fr" initials="mi" userId="S::urn:spo:guest#michael.alaux@inrae.fr::" providerId="AD"/>
  <p188:author id="{D45CB8D8-0EDA-2819-25EE-9DAD9AA304EF}" name="lange@ipk-gatersleben.de" initials="la" userId="S::urn:spo:guest#lange@ipk-gatersleben.de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  <a:srgbClr val="6999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AEC03B-B2E9-A645-9E31-4699C5E5B024}" type="datetimeFigureOut">
              <a:rPr lang="fr-FR" smtClean="0"/>
              <a:t>05/12/2024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D50D5B-F8CB-B347-931B-2C2111AE81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075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hyperlink" Target="https://www.phenet.eu/en/contact" TargetMode="Externa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583F29-9EAB-A7D8-9D20-84C5A48210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7FFCA2-4F11-980B-080C-381B167BE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FA6D62-7873-7130-388E-AC9C47B06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E1E0-4D69-484C-B8B9-5B6789B9565E}" type="datetimeFigureOut">
              <a:rPr lang="fr-FR" smtClean="0"/>
              <a:t>05/12/2024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733DE9-7708-8515-F722-6C855538C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47D106-7425-4891-8071-15D255DD8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B3F3-5F9D-5648-8011-DC0017F81AA6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Google Shape;17;p23">
            <a:extLst>
              <a:ext uri="{FF2B5EF4-FFF2-40B4-BE49-F238E27FC236}">
                <a16:creationId xmlns:a16="http://schemas.microsoft.com/office/drawing/2014/main" id="{3AF426BE-EC5E-19D8-FBA4-ED6A80EE9DEB}"/>
              </a:ext>
            </a:extLst>
          </p:cNvPr>
          <p:cNvSpPr/>
          <p:nvPr userDrawn="1"/>
        </p:nvSpPr>
        <p:spPr>
          <a:xfrm>
            <a:off x="0" y="6125475"/>
            <a:ext cx="12139500" cy="760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8" name="Google Shape;18;p23">
            <a:extLst>
              <a:ext uri="{FF2B5EF4-FFF2-40B4-BE49-F238E27FC236}">
                <a16:creationId xmlns:a16="http://schemas.microsoft.com/office/drawing/2014/main" id="{72B18D54-D95F-763E-E540-92DE4EBE394B}"/>
              </a:ext>
            </a:extLst>
          </p:cNvPr>
          <p:cNvPicPr preferRelativeResize="0"/>
          <p:nvPr userDrawn="1"/>
        </p:nvPicPr>
        <p:blipFill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21825" y="53455"/>
            <a:ext cx="3517675" cy="681571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19;p23">
            <a:extLst>
              <a:ext uri="{FF2B5EF4-FFF2-40B4-BE49-F238E27FC236}">
                <a16:creationId xmlns:a16="http://schemas.microsoft.com/office/drawing/2014/main" id="{35004287-F497-74EE-816C-ED739F4CB087}"/>
              </a:ext>
            </a:extLst>
          </p:cNvPr>
          <p:cNvPicPr preferRelativeResize="0"/>
          <p:nvPr userDrawn="1"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935896"/>
            <a:ext cx="5854148" cy="29500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22;p23">
            <a:extLst>
              <a:ext uri="{FF2B5EF4-FFF2-40B4-BE49-F238E27FC236}">
                <a16:creationId xmlns:a16="http://schemas.microsoft.com/office/drawing/2014/main" id="{10256791-F53F-B718-2B49-8C48D2E3268A}"/>
              </a:ext>
            </a:extLst>
          </p:cNvPr>
          <p:cNvPicPr preferRelativeResize="0"/>
          <p:nvPr userDrawn="1"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947" b="-8861"/>
          <a:stretch/>
        </p:blipFill>
        <p:spPr>
          <a:xfrm>
            <a:off x="0" y="321340"/>
            <a:ext cx="2417033" cy="367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23;p23">
            <a:extLst>
              <a:ext uri="{FF2B5EF4-FFF2-40B4-BE49-F238E27FC236}">
                <a16:creationId xmlns:a16="http://schemas.microsoft.com/office/drawing/2014/main" id="{E0793532-483F-6183-D0AF-65E526B003A7}"/>
              </a:ext>
            </a:extLst>
          </p:cNvPr>
          <p:cNvPicPr preferRelativeResize="0"/>
          <p:nvPr userDrawn="1"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933074" y="447099"/>
            <a:ext cx="1206432" cy="83488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24;p23">
            <a:extLst>
              <a:ext uri="{FF2B5EF4-FFF2-40B4-BE49-F238E27FC236}">
                <a16:creationId xmlns:a16="http://schemas.microsoft.com/office/drawing/2014/main" id="{F31BC256-31C1-5B17-1333-6B364E7ED42A}"/>
              </a:ext>
            </a:extLst>
          </p:cNvPr>
          <p:cNvSpPr txBox="1"/>
          <p:nvPr userDrawn="1"/>
        </p:nvSpPr>
        <p:spPr>
          <a:xfrm>
            <a:off x="6096000" y="-3325"/>
            <a:ext cx="6096000" cy="572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TOOLS AND METHODS FOR EXTENDED PLANT PHENOTYPING AND ENVIROTYPING SERVICES OF EUROPEAN RESEARCH INFRASTRUCTURES</a:t>
            </a:r>
            <a:endParaRPr sz="1400" dirty="0">
              <a:solidFill>
                <a:schemeClr val="dk2"/>
              </a:solidFill>
            </a:endParaRPr>
          </a:p>
        </p:txBody>
      </p:sp>
      <p:sp>
        <p:nvSpPr>
          <p:cNvPr id="13" name="Google Shape;25;p23">
            <a:extLst>
              <a:ext uri="{FF2B5EF4-FFF2-40B4-BE49-F238E27FC236}">
                <a16:creationId xmlns:a16="http://schemas.microsoft.com/office/drawing/2014/main" id="{3F82AAEE-A182-A84C-C48F-05035CA4FC60}"/>
              </a:ext>
            </a:extLst>
          </p:cNvPr>
          <p:cNvSpPr txBox="1"/>
          <p:nvPr userDrawn="1"/>
        </p:nvSpPr>
        <p:spPr>
          <a:xfrm>
            <a:off x="0" y="0"/>
            <a:ext cx="4862945" cy="378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EUROPEAN INFRASTRUCTURE FOR PLANT PHENOTYPING</a:t>
            </a:r>
            <a:endParaRPr sz="1400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97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0B14C3-A117-6F8B-F5E1-5C4921603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228135-EAAF-2DA4-D82E-4D805B9EB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BD40B1A-BE05-F386-8C21-4FA819342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5F40A1-7C48-8F0C-B52D-94A6BBF35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E1E0-4D69-484C-B8B9-5B6789B9565E}" type="datetimeFigureOut">
              <a:rPr lang="fr-FR" smtClean="0"/>
              <a:t>05/12/2024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DC343A7-6093-8DFD-AC15-89398E705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636BE6B-06A8-40D1-EF27-E9D541E96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B3F3-5F9D-5648-8011-DC0017F81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034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092F7A-40C2-1BE2-E3BC-806F4BE2F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767CE30-5E50-5C04-B924-F11D9BF490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292FB7-B7B3-3ACE-5334-9437C9A38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C5A521-A3F7-DA21-C8A9-47D7F57A8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E1E0-4D69-484C-B8B9-5B6789B9565E}" type="datetimeFigureOut">
              <a:rPr lang="fr-FR" smtClean="0"/>
              <a:t>05/12/2024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66E80F-4242-684D-397B-BC4A356E3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8FC5BBC-9FDD-81FC-73A9-36C13942A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B3F3-5F9D-5648-8011-DC0017F81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203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6CDFDE-0272-8815-09EF-D425F8720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221D711-DB76-2D52-1089-A72E7FD8C6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C96623-995C-AB63-1F92-F22606C22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E1E0-4D69-484C-B8B9-5B6789B9565E}" type="datetimeFigureOut">
              <a:rPr lang="fr-FR" smtClean="0"/>
              <a:t>05/12/2024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92482F-FA78-456E-6EAE-3A86FD344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501C55-3132-BB77-1FC0-411B9A906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B3F3-5F9D-5648-8011-DC0017F81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0287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AA38A54-79F8-397F-E905-C6C6761904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3782F72-DB5C-3328-07B5-CB2C7EF71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9EABC9-5ABC-D2F4-BEA6-6D23A7328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E1E0-4D69-484C-B8B9-5B6789B9565E}" type="datetimeFigureOut">
              <a:rPr lang="fr-FR" smtClean="0"/>
              <a:t>05/12/2024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F5BC76-7444-DFA1-44AC-459C02D2D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AA61D-A56E-AFD6-BEC2-EAF03AD34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B3F3-5F9D-5648-8011-DC0017F81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589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C3371C-B370-ADC6-7F9A-AFBA8516D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428E19-6F1D-D8F1-C255-779A73E27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F21DB9-1870-E5A0-312D-14B8C60E5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E1E0-4D69-484C-B8B9-5B6789B9565E}" type="datetimeFigureOut">
              <a:rPr lang="fr-FR" smtClean="0"/>
              <a:t>05/12/2024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6819E0-13BD-BD7A-4FF3-D4CBB8541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6827B5-CEEA-B6F8-A859-FF9058770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B3F3-5F9D-5648-8011-DC0017F81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4069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68CE11-498F-D507-6459-4C39B618B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A91C09-192B-0DB8-A166-AC0CF59C37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DA82CC-8BDD-743A-2BE0-90701629D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E1E0-4D69-484C-B8B9-5B6789B9565E}" type="datetimeFigureOut">
              <a:rPr lang="fr-FR" smtClean="0"/>
              <a:t>05/12/2024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D41425-F782-37F3-8423-214667ED7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8DC9CD-9E25-3D96-32A0-37F6DEDDA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B3F3-5F9D-5648-8011-DC0017F81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5530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A7FFCA2-4F11-980B-080C-381B167BE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73474"/>
            <a:ext cx="9144000" cy="43817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FA6D62-7873-7130-388E-AC9C47B06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E1E0-4D69-484C-B8B9-5B6789B9565E}" type="datetimeFigureOut">
              <a:rPr lang="fr-FR" smtClean="0"/>
              <a:t>05/12/2024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733DE9-7708-8515-F722-6C855538C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47D106-7425-4891-8071-15D255DD8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B3F3-5F9D-5648-8011-DC0017F81AA6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Google Shape;17;p23">
            <a:extLst>
              <a:ext uri="{FF2B5EF4-FFF2-40B4-BE49-F238E27FC236}">
                <a16:creationId xmlns:a16="http://schemas.microsoft.com/office/drawing/2014/main" id="{3AF426BE-EC5E-19D8-FBA4-ED6A80EE9DEB}"/>
              </a:ext>
            </a:extLst>
          </p:cNvPr>
          <p:cNvSpPr/>
          <p:nvPr userDrawn="1"/>
        </p:nvSpPr>
        <p:spPr>
          <a:xfrm>
            <a:off x="0" y="6125475"/>
            <a:ext cx="12139500" cy="760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8" name="Google Shape;18;p23">
            <a:extLst>
              <a:ext uri="{FF2B5EF4-FFF2-40B4-BE49-F238E27FC236}">
                <a16:creationId xmlns:a16="http://schemas.microsoft.com/office/drawing/2014/main" id="{72B18D54-D95F-763E-E540-92DE4EBE394B}"/>
              </a:ext>
            </a:extLst>
          </p:cNvPr>
          <p:cNvPicPr preferRelativeResize="0"/>
          <p:nvPr userDrawn="1"/>
        </p:nvPicPr>
        <p:blipFill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21825" y="53455"/>
            <a:ext cx="3517675" cy="681571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19;p23">
            <a:extLst>
              <a:ext uri="{FF2B5EF4-FFF2-40B4-BE49-F238E27FC236}">
                <a16:creationId xmlns:a16="http://schemas.microsoft.com/office/drawing/2014/main" id="{35004287-F497-74EE-816C-ED739F4CB087}"/>
              </a:ext>
            </a:extLst>
          </p:cNvPr>
          <p:cNvPicPr preferRelativeResize="0"/>
          <p:nvPr userDrawn="1"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935896"/>
            <a:ext cx="5854148" cy="29500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22;p23">
            <a:extLst>
              <a:ext uri="{FF2B5EF4-FFF2-40B4-BE49-F238E27FC236}">
                <a16:creationId xmlns:a16="http://schemas.microsoft.com/office/drawing/2014/main" id="{10256791-F53F-B718-2B49-8C48D2E3268A}"/>
              </a:ext>
            </a:extLst>
          </p:cNvPr>
          <p:cNvPicPr preferRelativeResize="0"/>
          <p:nvPr userDrawn="1"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947" b="-8861"/>
          <a:stretch/>
        </p:blipFill>
        <p:spPr>
          <a:xfrm>
            <a:off x="0" y="321340"/>
            <a:ext cx="2417033" cy="367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23;p23">
            <a:extLst>
              <a:ext uri="{FF2B5EF4-FFF2-40B4-BE49-F238E27FC236}">
                <a16:creationId xmlns:a16="http://schemas.microsoft.com/office/drawing/2014/main" id="{E0793532-483F-6183-D0AF-65E526B003A7}"/>
              </a:ext>
            </a:extLst>
          </p:cNvPr>
          <p:cNvPicPr preferRelativeResize="0"/>
          <p:nvPr userDrawn="1"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933074" y="447099"/>
            <a:ext cx="1206432" cy="83488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24;p23">
            <a:extLst>
              <a:ext uri="{FF2B5EF4-FFF2-40B4-BE49-F238E27FC236}">
                <a16:creationId xmlns:a16="http://schemas.microsoft.com/office/drawing/2014/main" id="{F31BC256-31C1-5B17-1333-6B364E7ED42A}"/>
              </a:ext>
            </a:extLst>
          </p:cNvPr>
          <p:cNvSpPr txBox="1"/>
          <p:nvPr userDrawn="1"/>
        </p:nvSpPr>
        <p:spPr>
          <a:xfrm>
            <a:off x="6096000" y="-3325"/>
            <a:ext cx="6096000" cy="572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TOOLS AND METHODS FOR EXTENDED PLANT PHENOTYPING AND ENVIROTYPING SERVICES OF EUROPEAN RESEARCH INFRASTRUCTURES</a:t>
            </a:r>
            <a:endParaRPr sz="1400" dirty="0">
              <a:solidFill>
                <a:schemeClr val="dk2"/>
              </a:solidFill>
            </a:endParaRPr>
          </a:p>
        </p:txBody>
      </p:sp>
      <p:sp>
        <p:nvSpPr>
          <p:cNvPr id="13" name="Google Shape;25;p23">
            <a:extLst>
              <a:ext uri="{FF2B5EF4-FFF2-40B4-BE49-F238E27FC236}">
                <a16:creationId xmlns:a16="http://schemas.microsoft.com/office/drawing/2014/main" id="{3F82AAEE-A182-A84C-C48F-05035CA4FC60}"/>
              </a:ext>
            </a:extLst>
          </p:cNvPr>
          <p:cNvSpPr txBox="1"/>
          <p:nvPr userDrawn="1"/>
        </p:nvSpPr>
        <p:spPr>
          <a:xfrm>
            <a:off x="0" y="0"/>
            <a:ext cx="4862945" cy="378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4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EUROPEAN INFRASTRUCTURE FOR PLANT PHENOTYPING</a:t>
            </a:r>
            <a:endParaRPr sz="1400" dirty="0">
              <a:solidFill>
                <a:schemeClr val="dk2"/>
              </a:solidFill>
            </a:endParaRPr>
          </a:p>
        </p:txBody>
      </p:sp>
      <p:pic>
        <p:nvPicPr>
          <p:cNvPr id="15" name="Google Shape;66;p40">
            <a:extLst>
              <a:ext uri="{FF2B5EF4-FFF2-40B4-BE49-F238E27FC236}">
                <a16:creationId xmlns:a16="http://schemas.microsoft.com/office/drawing/2014/main" id="{E266DC54-C9FD-87CD-00B6-13AEFD7EA155}"/>
              </a:ext>
            </a:extLst>
          </p:cNvPr>
          <p:cNvPicPr preferRelativeResize="0"/>
          <p:nvPr userDrawn="1"/>
        </p:nvPicPr>
        <p:blipFill rotWithShape="1">
          <a:blip r:embed="rId6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3" y="6245500"/>
            <a:ext cx="564769" cy="5719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67;p40">
            <a:extLst>
              <a:ext uri="{FF2B5EF4-FFF2-40B4-BE49-F238E27FC236}">
                <a16:creationId xmlns:a16="http://schemas.microsoft.com/office/drawing/2014/main" id="{AE64DEEE-32A1-9F0B-90DD-74B561F82EF3}"/>
              </a:ext>
            </a:extLst>
          </p:cNvPr>
          <p:cNvPicPr preferRelativeResize="0"/>
          <p:nvPr userDrawn="1"/>
        </p:nvPicPr>
        <p:blipFill rotWithShape="1">
          <a:blip r:embed="rId7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577935" y="5746592"/>
            <a:ext cx="3071405" cy="42687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68;p40">
            <a:extLst>
              <a:ext uri="{FF2B5EF4-FFF2-40B4-BE49-F238E27FC236}">
                <a16:creationId xmlns:a16="http://schemas.microsoft.com/office/drawing/2014/main" id="{7970C46A-3260-B2F9-B33B-148BB15BF821}"/>
              </a:ext>
            </a:extLst>
          </p:cNvPr>
          <p:cNvSpPr/>
          <p:nvPr userDrawn="1"/>
        </p:nvSpPr>
        <p:spPr>
          <a:xfrm>
            <a:off x="281400" y="4997628"/>
            <a:ext cx="3732300" cy="116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500" b="0" i="0" u="none" strike="noStrike" cap="none" dirty="0" err="1">
                <a:solidFill>
                  <a:srgbClr val="333333"/>
                </a:solidFill>
                <a:latin typeface="Rubik Light"/>
                <a:ea typeface="Rubik Light"/>
                <a:cs typeface="Rubik Light"/>
                <a:sym typeface="Rubik Light"/>
              </a:rPr>
              <a:t>emphasis@fz-juelich.de</a:t>
            </a:r>
            <a:r>
              <a:rPr lang="de-DE" sz="1500" b="0" i="0" u="none" strike="noStrike" cap="none" dirty="0">
                <a:solidFill>
                  <a:srgbClr val="333333"/>
                </a:solidFill>
                <a:latin typeface="Rubik Light"/>
                <a:ea typeface="Rubik Light"/>
                <a:cs typeface="Rubik Light"/>
                <a:sym typeface="Rubik Light"/>
              </a:rPr>
              <a:t> </a:t>
            </a:r>
            <a:endParaRPr sz="1500" b="0" i="0" u="none" strike="noStrike" cap="none" dirty="0">
              <a:solidFill>
                <a:srgbClr val="333333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500" dirty="0">
                <a:solidFill>
                  <a:srgbClr val="333333"/>
                </a:solidFill>
                <a:latin typeface="Rubik Light"/>
                <a:ea typeface="Rubik Light"/>
                <a:cs typeface="Rubik Light"/>
                <a:sym typeface="Rubik Light"/>
              </a:rPr>
              <a:t>https://</a:t>
            </a:r>
            <a:r>
              <a:rPr lang="de-DE" sz="1500" b="0" i="0" u="none" strike="noStrike" cap="none" dirty="0" err="1">
                <a:solidFill>
                  <a:srgbClr val="333333"/>
                </a:solidFill>
                <a:latin typeface="Rubik Light"/>
                <a:ea typeface="Rubik Light"/>
                <a:cs typeface="Rubik Light"/>
                <a:sym typeface="Rubik Light"/>
              </a:rPr>
              <a:t>emphasis.plant-phenotyping.eu</a:t>
            </a:r>
            <a:r>
              <a:rPr lang="de-DE" sz="1500" b="0" i="0" u="none" strike="noStrike" cap="none" dirty="0">
                <a:solidFill>
                  <a:srgbClr val="333333"/>
                </a:solidFill>
                <a:latin typeface="Rubik Light"/>
                <a:ea typeface="Rubik Light"/>
                <a:cs typeface="Rubik Light"/>
                <a:sym typeface="Rubik Light"/>
              </a:rPr>
              <a:t> </a:t>
            </a:r>
            <a:endParaRPr sz="1500" b="0" i="0" u="none" strike="noStrike" cap="none" dirty="0">
              <a:solidFill>
                <a:srgbClr val="333333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500" b="0" i="0" u="none" strike="noStrike" cap="none" dirty="0">
                <a:solidFill>
                  <a:srgbClr val="333333"/>
                </a:solidFill>
                <a:latin typeface="Rubik Light"/>
                <a:ea typeface="Rubik Light"/>
                <a:cs typeface="Rubik Light"/>
                <a:sym typeface="Rubik Light"/>
              </a:rPr>
              <a:t>EMPHASIS_EU </a:t>
            </a:r>
            <a:endParaRPr sz="1500" b="0" i="0" u="none" strike="noStrike" cap="none" dirty="0">
              <a:solidFill>
                <a:srgbClr val="333333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500" b="0" i="0" u="none" strike="noStrike" cap="none" dirty="0">
                <a:solidFill>
                  <a:srgbClr val="333333"/>
                </a:solidFill>
                <a:latin typeface="Rubik Light"/>
                <a:ea typeface="Rubik Light"/>
                <a:cs typeface="Rubik Light"/>
                <a:sym typeface="Rubik Light"/>
              </a:rPr>
              <a:t>EMPHASIS.EU </a:t>
            </a:r>
            <a:endParaRPr sz="1500" b="0" i="0" u="none" strike="noStrike" cap="none" dirty="0">
              <a:solidFill>
                <a:srgbClr val="333333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500" b="0" i="0" u="none" strike="noStrike" cap="none" dirty="0">
                <a:solidFill>
                  <a:srgbClr val="333333"/>
                </a:solidFill>
                <a:latin typeface="Rubik Light"/>
                <a:ea typeface="Rubik Light"/>
                <a:cs typeface="Rubik Light"/>
                <a:sym typeface="Rubik Light"/>
              </a:rPr>
              <a:t>EMPHASIS on Plant </a:t>
            </a:r>
            <a:r>
              <a:rPr lang="de-DE" sz="1500" b="0" i="0" u="none" strike="noStrike" cap="none" dirty="0" err="1">
                <a:solidFill>
                  <a:srgbClr val="333333"/>
                </a:solidFill>
                <a:latin typeface="Rubik Light"/>
                <a:ea typeface="Rubik Light"/>
                <a:cs typeface="Rubik Light"/>
                <a:sym typeface="Rubik Light"/>
              </a:rPr>
              <a:t>Phenomics</a:t>
            </a:r>
            <a:endParaRPr sz="1100" b="0" i="0" u="none" strike="noStrike" cap="none" dirty="0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69;p40">
            <a:extLst>
              <a:ext uri="{FF2B5EF4-FFF2-40B4-BE49-F238E27FC236}">
                <a16:creationId xmlns:a16="http://schemas.microsoft.com/office/drawing/2014/main" id="{525EDBD6-9C16-E553-2009-1264CE33D848}"/>
              </a:ext>
            </a:extLst>
          </p:cNvPr>
          <p:cNvSpPr/>
          <p:nvPr userDrawn="1"/>
        </p:nvSpPr>
        <p:spPr>
          <a:xfrm>
            <a:off x="629892" y="6515326"/>
            <a:ext cx="30264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Rubik Light"/>
              <a:buNone/>
            </a:pPr>
            <a:r>
              <a:rPr lang="de-DE" sz="1100" i="0" u="none" strike="noStrike" cap="none">
                <a:solidFill>
                  <a:schemeClr val="dk1"/>
                </a:solidFill>
                <a:latin typeface="Rubik Light"/>
                <a:ea typeface="Rubik Light"/>
                <a:cs typeface="Rubik Light"/>
                <a:sym typeface="Rubik Light"/>
              </a:rPr>
              <a:t>EMPHASIS is an ESFRI-listed project.</a:t>
            </a:r>
            <a:endParaRPr sz="110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9" name="Google Shape;70;p40">
            <a:extLst>
              <a:ext uri="{FF2B5EF4-FFF2-40B4-BE49-F238E27FC236}">
                <a16:creationId xmlns:a16="http://schemas.microsoft.com/office/drawing/2014/main" id="{9665899C-D3BE-B0D5-FE4E-71970F376032}"/>
              </a:ext>
            </a:extLst>
          </p:cNvPr>
          <p:cNvSpPr/>
          <p:nvPr userDrawn="1"/>
        </p:nvSpPr>
        <p:spPr>
          <a:xfrm>
            <a:off x="3439103" y="6441325"/>
            <a:ext cx="30264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de-DE" sz="1100" i="0" u="none" strike="noStrike" cap="none">
                <a:solidFill>
                  <a:schemeClr val="dk1"/>
                </a:solidFill>
                <a:latin typeface="Rubik Light"/>
                <a:ea typeface="Rubik Light"/>
                <a:cs typeface="Rubik Light"/>
                <a:sym typeface="Rubik Light"/>
              </a:rPr>
              <a:t>EMPHASIS-PREP is funded by the </a:t>
            </a:r>
            <a:br>
              <a:rPr lang="de-DE" sz="1100" i="0" u="none" strike="noStrike" cap="none">
                <a:solidFill>
                  <a:schemeClr val="dk1"/>
                </a:solidFill>
                <a:latin typeface="Rubik Light"/>
                <a:ea typeface="Rubik Light"/>
                <a:cs typeface="Rubik Light"/>
                <a:sym typeface="Rubik Light"/>
              </a:rPr>
            </a:br>
            <a:r>
              <a:rPr lang="de-DE" sz="1100" i="0" u="none" strike="noStrike" cap="none">
                <a:solidFill>
                  <a:schemeClr val="dk1"/>
                </a:solidFill>
                <a:latin typeface="Rubik Light"/>
                <a:ea typeface="Rubik Light"/>
                <a:cs typeface="Rubik Light"/>
                <a:sym typeface="Rubik Light"/>
              </a:rPr>
              <a:t>European Union (Grant Agreement: 739514).</a:t>
            </a:r>
            <a:endParaRPr sz="1100" i="0" u="none" strike="noStrike" cap="none">
              <a:solidFill>
                <a:schemeClr val="dk1"/>
              </a:solidFill>
            </a:endParaRPr>
          </a:p>
        </p:txBody>
      </p:sp>
      <p:grpSp>
        <p:nvGrpSpPr>
          <p:cNvPr id="20" name="Google Shape;74;p40">
            <a:extLst>
              <a:ext uri="{FF2B5EF4-FFF2-40B4-BE49-F238E27FC236}">
                <a16:creationId xmlns:a16="http://schemas.microsoft.com/office/drawing/2014/main" id="{921100C2-3B31-AB79-C99E-47CB6DE8F271}"/>
              </a:ext>
            </a:extLst>
          </p:cNvPr>
          <p:cNvGrpSpPr/>
          <p:nvPr userDrawn="1"/>
        </p:nvGrpSpPr>
        <p:grpSpPr>
          <a:xfrm>
            <a:off x="1" y="4998466"/>
            <a:ext cx="205214" cy="1165051"/>
            <a:chOff x="654402" y="2701991"/>
            <a:chExt cx="205214" cy="1165051"/>
          </a:xfrm>
        </p:grpSpPr>
        <p:pic>
          <p:nvPicPr>
            <p:cNvPr id="21" name="Google Shape;75;p40">
              <a:extLst>
                <a:ext uri="{FF2B5EF4-FFF2-40B4-BE49-F238E27FC236}">
                  <a16:creationId xmlns:a16="http://schemas.microsoft.com/office/drawing/2014/main" id="{01EFF9C0-BE00-260C-2915-33DABFFA2621}"/>
                </a:ext>
              </a:extLst>
            </p:cNvPr>
            <p:cNvPicPr preferRelativeResize="0"/>
            <p:nvPr/>
          </p:nvPicPr>
          <p:blipFill rotWithShape="1">
            <a:blip r:embed="rId8" cstate="screen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4403" y="2929918"/>
              <a:ext cx="205200" cy="205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" name="Google Shape;76;p40">
              <a:extLst>
                <a:ext uri="{FF2B5EF4-FFF2-40B4-BE49-F238E27FC236}">
                  <a16:creationId xmlns:a16="http://schemas.microsoft.com/office/drawing/2014/main" id="{8EA0B0D8-0D4D-7760-E9C7-E823DD13EFA7}"/>
                </a:ext>
              </a:extLst>
            </p:cNvPr>
            <p:cNvPicPr preferRelativeResize="0"/>
            <p:nvPr/>
          </p:nvPicPr>
          <p:blipFill rotWithShape="1">
            <a:blip r:embed="rId9" cstate="screen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4415" y="3177610"/>
              <a:ext cx="205200" cy="172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" name="Google Shape;77;p40">
              <a:extLst>
                <a:ext uri="{FF2B5EF4-FFF2-40B4-BE49-F238E27FC236}">
                  <a16:creationId xmlns:a16="http://schemas.microsoft.com/office/drawing/2014/main" id="{91E15AA0-DF80-66B3-C297-F5D626928137}"/>
                </a:ext>
              </a:extLst>
            </p:cNvPr>
            <p:cNvPicPr preferRelativeResize="0"/>
            <p:nvPr/>
          </p:nvPicPr>
          <p:blipFill rotWithShape="1">
            <a:blip r:embed="rId10" cstate="screen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4415" y="3661842"/>
              <a:ext cx="205200" cy="205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" name="Google Shape;78;p40">
              <a:extLst>
                <a:ext uri="{FF2B5EF4-FFF2-40B4-BE49-F238E27FC236}">
                  <a16:creationId xmlns:a16="http://schemas.microsoft.com/office/drawing/2014/main" id="{B73B75F9-BF94-06F4-B61E-BEE2D1580D43}"/>
                </a:ext>
              </a:extLst>
            </p:cNvPr>
            <p:cNvPicPr preferRelativeResize="0"/>
            <p:nvPr/>
          </p:nvPicPr>
          <p:blipFill rotWithShape="1">
            <a:blip r:embed="rId11" cstate="screen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4401" y="2701991"/>
              <a:ext cx="205198" cy="16415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" name="Google Shape;79;p40">
              <a:extLst>
                <a:ext uri="{FF2B5EF4-FFF2-40B4-BE49-F238E27FC236}">
                  <a16:creationId xmlns:a16="http://schemas.microsoft.com/office/drawing/2014/main" id="{CCB59568-801D-F0AA-D27C-EC65BE115FAB}"/>
                </a:ext>
              </a:extLst>
            </p:cNvPr>
            <p:cNvPicPr preferRelativeResize="0"/>
            <p:nvPr/>
          </p:nvPicPr>
          <p:blipFill rotWithShape="1">
            <a:blip r:embed="rId12" cstate="screen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4415" y="3392886"/>
              <a:ext cx="205200" cy="2052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6" name="Google Shape;80;p40">
            <a:extLst>
              <a:ext uri="{FF2B5EF4-FFF2-40B4-BE49-F238E27FC236}">
                <a16:creationId xmlns:a16="http://schemas.microsoft.com/office/drawing/2014/main" id="{CC134C57-B449-E176-1C4C-1C73AECF877E}"/>
              </a:ext>
            </a:extLst>
          </p:cNvPr>
          <p:cNvPicPr preferRelativeResize="0"/>
          <p:nvPr userDrawn="1"/>
        </p:nvPicPr>
        <p:blipFill rotWithShape="1">
          <a:blip r:embed="rId1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08622" y="6290614"/>
            <a:ext cx="767014" cy="52001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81;p40">
            <a:extLst>
              <a:ext uri="{FF2B5EF4-FFF2-40B4-BE49-F238E27FC236}">
                <a16:creationId xmlns:a16="http://schemas.microsoft.com/office/drawing/2014/main" id="{5A8C444F-7E50-7517-BFB9-2A19D0C46538}"/>
              </a:ext>
            </a:extLst>
          </p:cNvPr>
          <p:cNvSpPr/>
          <p:nvPr userDrawn="1"/>
        </p:nvSpPr>
        <p:spPr>
          <a:xfrm>
            <a:off x="7318700" y="6435550"/>
            <a:ext cx="4773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de-DE" sz="1100">
                <a:solidFill>
                  <a:schemeClr val="dk1"/>
                </a:solidFill>
                <a:latin typeface="Rubik Light"/>
                <a:ea typeface="Rubik Light"/>
                <a:cs typeface="Rubik Light"/>
                <a:sym typeface="Rubik Light"/>
              </a:rPr>
              <a:t>PHENET has received funding from the European Union’s Horizon Europe research and innovation programme under grant agreement N° 101094587</a:t>
            </a:r>
            <a:endParaRPr sz="1100" i="0" u="none" strike="noStrike" cap="none">
              <a:solidFill>
                <a:schemeClr val="dk1"/>
              </a:solidFill>
            </a:endParaRPr>
          </a:p>
        </p:txBody>
      </p:sp>
      <p:sp>
        <p:nvSpPr>
          <p:cNvPr id="28" name="Google Shape;82;p40">
            <a:extLst>
              <a:ext uri="{FF2B5EF4-FFF2-40B4-BE49-F238E27FC236}">
                <a16:creationId xmlns:a16="http://schemas.microsoft.com/office/drawing/2014/main" id="{B22FB277-44F8-8B98-E3EC-F6E6AD4DEAE6}"/>
              </a:ext>
            </a:extLst>
          </p:cNvPr>
          <p:cNvSpPr/>
          <p:nvPr userDrawn="1"/>
        </p:nvSpPr>
        <p:spPr>
          <a:xfrm>
            <a:off x="9073998" y="5429525"/>
            <a:ext cx="3117900" cy="116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500" u="sng">
                <a:solidFill>
                  <a:schemeClr val="hlink"/>
                </a:solidFill>
                <a:latin typeface="Rubik Light"/>
                <a:ea typeface="Rubik Light"/>
                <a:cs typeface="Rubik Light"/>
                <a:sym typeface="Rubik Light"/>
                <a:hlinkClick r:id="rId14"/>
              </a:rPr>
              <a:t>https://www.phenet.eu/en/contact</a:t>
            </a:r>
            <a:endParaRPr sz="1500">
              <a:solidFill>
                <a:srgbClr val="333333"/>
              </a:solidFill>
              <a:latin typeface="Rubik Light"/>
              <a:ea typeface="Rubik Light"/>
              <a:cs typeface="Rubik Light"/>
              <a:sym typeface="Rubik Ligh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500">
                <a:solidFill>
                  <a:srgbClr val="333333"/>
                </a:solidFill>
                <a:latin typeface="Rubik Light"/>
                <a:ea typeface="Rubik Light"/>
                <a:cs typeface="Rubik Light"/>
                <a:sym typeface="Rubik Light"/>
              </a:rPr>
              <a:t>https://www.phenet.eu/</a:t>
            </a:r>
            <a:r>
              <a:rPr lang="de-DE" sz="1500" b="0" i="0" u="none" strike="noStrike" cap="none">
                <a:solidFill>
                  <a:srgbClr val="333333"/>
                </a:solidFill>
                <a:latin typeface="Rubik Light"/>
                <a:ea typeface="Rubik Light"/>
                <a:cs typeface="Rubik Light"/>
                <a:sym typeface="Rubik Light"/>
              </a:rPr>
              <a:t> </a:t>
            </a:r>
            <a:endParaRPr sz="1500" b="0" i="0" u="none" strike="noStrike" cap="none">
              <a:solidFill>
                <a:srgbClr val="333333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500">
                <a:solidFill>
                  <a:srgbClr val="333333"/>
                </a:solidFill>
                <a:latin typeface="Rubik Light"/>
                <a:ea typeface="Rubik Light"/>
                <a:cs typeface="Rubik Light"/>
                <a:sym typeface="Rubik Light"/>
              </a:rPr>
              <a:t>PHENET</a:t>
            </a:r>
            <a:r>
              <a:rPr lang="de-DE" sz="1500" b="0" i="0" u="none" strike="noStrike" cap="none">
                <a:solidFill>
                  <a:srgbClr val="333333"/>
                </a:solidFill>
                <a:latin typeface="Rubik Light"/>
                <a:ea typeface="Rubik Light"/>
                <a:cs typeface="Rubik Light"/>
                <a:sym typeface="Rubik Light"/>
              </a:rPr>
              <a:t>_</a:t>
            </a:r>
            <a:r>
              <a:rPr lang="de-DE" sz="1500">
                <a:solidFill>
                  <a:srgbClr val="333333"/>
                </a:solidFill>
                <a:latin typeface="Rubik Light"/>
                <a:ea typeface="Rubik Light"/>
                <a:cs typeface="Rubik Light"/>
                <a:sym typeface="Rubik Light"/>
              </a:rPr>
              <a:t>PROJECT</a:t>
            </a:r>
            <a:r>
              <a:rPr lang="de-DE" sz="1500" b="0" i="0" u="none" strike="noStrike" cap="none">
                <a:solidFill>
                  <a:srgbClr val="333333"/>
                </a:solidFill>
                <a:latin typeface="Rubik Light"/>
                <a:ea typeface="Rubik Light"/>
                <a:cs typeface="Rubik Light"/>
                <a:sym typeface="Rubik Light"/>
              </a:rPr>
              <a:t>  </a:t>
            </a:r>
            <a:endParaRPr sz="1500" b="0" i="0" u="none" strike="noStrike" cap="none">
              <a:solidFill>
                <a:srgbClr val="333333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500">
                <a:solidFill>
                  <a:srgbClr val="333333"/>
                </a:solidFill>
                <a:latin typeface="Rubik Light"/>
                <a:ea typeface="Rubik Light"/>
                <a:cs typeface="Rubik Light"/>
                <a:sym typeface="Rubik Light"/>
              </a:rPr>
              <a:t>PHENET</a:t>
            </a:r>
            <a:endParaRPr sz="1100" b="0" i="0" u="none" strike="noStrike" cap="non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" name="Google Shape;83;p40">
            <a:extLst>
              <a:ext uri="{FF2B5EF4-FFF2-40B4-BE49-F238E27FC236}">
                <a16:creationId xmlns:a16="http://schemas.microsoft.com/office/drawing/2014/main" id="{41703CFB-4F5C-43A6-98C9-8D6C7F1E2A57}"/>
              </a:ext>
            </a:extLst>
          </p:cNvPr>
          <p:cNvGrpSpPr/>
          <p:nvPr userDrawn="1"/>
        </p:nvGrpSpPr>
        <p:grpSpPr>
          <a:xfrm>
            <a:off x="8792589" y="5430366"/>
            <a:ext cx="205214" cy="936451"/>
            <a:chOff x="654402" y="2701991"/>
            <a:chExt cx="205214" cy="936451"/>
          </a:xfrm>
        </p:grpSpPr>
        <p:pic>
          <p:nvPicPr>
            <p:cNvPr id="30" name="Google Shape;84;p40">
              <a:extLst>
                <a:ext uri="{FF2B5EF4-FFF2-40B4-BE49-F238E27FC236}">
                  <a16:creationId xmlns:a16="http://schemas.microsoft.com/office/drawing/2014/main" id="{76964898-8F90-7733-94DA-709B275E6062}"/>
                </a:ext>
              </a:extLst>
            </p:cNvPr>
            <p:cNvPicPr preferRelativeResize="0"/>
            <p:nvPr/>
          </p:nvPicPr>
          <p:blipFill rotWithShape="1">
            <a:blip r:embed="rId8" cstate="screen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4403" y="2929918"/>
              <a:ext cx="205200" cy="205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" name="Google Shape;85;p40">
              <a:extLst>
                <a:ext uri="{FF2B5EF4-FFF2-40B4-BE49-F238E27FC236}">
                  <a16:creationId xmlns:a16="http://schemas.microsoft.com/office/drawing/2014/main" id="{8EC7AAB3-7B7A-F736-8EFE-17770462980C}"/>
                </a:ext>
              </a:extLst>
            </p:cNvPr>
            <p:cNvPicPr preferRelativeResize="0"/>
            <p:nvPr/>
          </p:nvPicPr>
          <p:blipFill rotWithShape="1">
            <a:blip r:embed="rId9" cstate="screen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4415" y="3177610"/>
              <a:ext cx="205200" cy="172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" name="Google Shape;86;p40">
              <a:extLst>
                <a:ext uri="{FF2B5EF4-FFF2-40B4-BE49-F238E27FC236}">
                  <a16:creationId xmlns:a16="http://schemas.microsoft.com/office/drawing/2014/main" id="{26BB2EAB-CF1F-E26C-71E0-8F0B2ADAF3D9}"/>
                </a:ext>
              </a:extLst>
            </p:cNvPr>
            <p:cNvPicPr preferRelativeResize="0"/>
            <p:nvPr/>
          </p:nvPicPr>
          <p:blipFill rotWithShape="1">
            <a:blip r:embed="rId10" cstate="screen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4415" y="3433242"/>
              <a:ext cx="205200" cy="205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" name="Google Shape;87;p40">
              <a:extLst>
                <a:ext uri="{FF2B5EF4-FFF2-40B4-BE49-F238E27FC236}">
                  <a16:creationId xmlns:a16="http://schemas.microsoft.com/office/drawing/2014/main" id="{C2CB1E9C-FE8B-4EDD-74B0-3DD7B6959831}"/>
                </a:ext>
              </a:extLst>
            </p:cNvPr>
            <p:cNvPicPr preferRelativeResize="0"/>
            <p:nvPr/>
          </p:nvPicPr>
          <p:blipFill rotWithShape="1">
            <a:blip r:embed="rId11" cstate="screen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4401" y="2701991"/>
              <a:ext cx="205198" cy="164159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73410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03445" y="1916833"/>
            <a:ext cx="10363200" cy="648072"/>
          </a:xfrm>
        </p:spPr>
        <p:txBody>
          <a:bodyPr anchor="t"/>
          <a:lstStyle>
            <a:lvl1pPr algn="l">
              <a:defRPr sz="2400" b="1" cap="all"/>
            </a:lvl1pPr>
          </a:lstStyle>
          <a:p>
            <a:r>
              <a:rPr lang="fr-FR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07435" y="3429000"/>
            <a:ext cx="10561173" cy="25922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xfrm>
            <a:off x="9347200" y="6381334"/>
            <a:ext cx="2844800" cy="216023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4F2FB34B-B982-584C-87D1-A762E7D52625}" type="slidenum">
              <a:rPr lang="fr-FR" smtClean="0">
                <a:solidFill>
                  <a:prstClr val="white"/>
                </a:solidFill>
              </a:rPr>
              <a:pPr/>
              <a:t>‹N°›</a:t>
            </a:fld>
            <a:endParaRPr lang="fr-FR" dirty="0">
              <a:solidFill>
                <a:prstClr val="white"/>
              </a:solidFill>
            </a:endParaRPr>
          </a:p>
        </p:txBody>
      </p:sp>
      <p:grpSp>
        <p:nvGrpSpPr>
          <p:cNvPr id="6" name="Grouper 5"/>
          <p:cNvGrpSpPr/>
          <p:nvPr userDrawn="1"/>
        </p:nvGrpSpPr>
        <p:grpSpPr>
          <a:xfrm>
            <a:off x="3215680" y="2604505"/>
            <a:ext cx="8976320" cy="752475"/>
            <a:chOff x="2411760" y="2604504"/>
            <a:chExt cx="6732240" cy="752475"/>
          </a:xfrm>
        </p:grpSpPr>
        <p:pic>
          <p:nvPicPr>
            <p:cNvPr id="7" name="Picture 4"/>
            <p:cNvPicPr>
              <a:picLocks noChangeAspect="1" noChangeArrowheads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7951155" y="2604504"/>
              <a:ext cx="1192845" cy="752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46" name="Picture 2" descr="ésultat de recherche d'images pour &quot;big data&quot;"/>
            <p:cNvPicPr>
              <a:picLocks noChangeAspect="1" noChangeArrowheads="1"/>
            </p:cNvPicPr>
            <p:nvPr userDrawn="1"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2411760" y="2604504"/>
              <a:ext cx="2121024" cy="75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48" name="Picture 4" descr="ttps://inra-dam-front-resources-cdn.brainsonic.com/ressources/afile/162073-99714-picture_original-2131-0"/>
            <p:cNvPicPr>
              <a:picLocks noChangeAspect="1" noChangeArrowheads="1"/>
            </p:cNvPicPr>
            <p:nvPr userDrawn="1"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4504318" y="2607796"/>
              <a:ext cx="2160240" cy="7458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50" name="Picture 6" descr="rbre Gène, Arbre De Vie, Evolution"/>
            <p:cNvPicPr>
              <a:picLocks noChangeAspect="1" noChangeArrowheads="1"/>
            </p:cNvPicPr>
            <p:nvPr userDrawn="1"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4558" y="2605446"/>
              <a:ext cx="1291818" cy="7505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02203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CC001E-E243-AE61-F541-015C2178C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8F7DA2-6811-88B5-CEAE-EC132B9990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B82EAB-1D64-633F-9257-DBE39614E7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0CA3CAF-B0E5-1843-637C-66855D2DC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E1E0-4D69-484C-B8B9-5B6789B9565E}" type="datetimeFigureOut">
              <a:rPr lang="fr-FR" smtClean="0"/>
              <a:t>05/12/2024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4D4D70C-3396-8CFA-58F9-367214BB0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612536-06F0-B104-18F2-E275BA5A8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B3F3-5F9D-5648-8011-DC0017F81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9437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BC243E-F065-E41A-69DD-28D9A31CC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4206A2-CCEE-D0DB-8BE5-879D11A9C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7C55B99-83FA-5180-7BB6-B2983BF827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1270383-2FF8-66DC-764F-EE8DE7411A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A5B69DB-A249-C0FE-BFC4-E22C81AA9D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D170A6C-F23C-3B3A-E789-2F962C6BF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E1E0-4D69-484C-B8B9-5B6789B9565E}" type="datetimeFigureOut">
              <a:rPr lang="fr-FR" smtClean="0"/>
              <a:t>05/12/2024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80D879D-7702-034A-0B5D-A27E1918A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4D7FDBB-F16D-D68C-D487-00812F913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B3F3-5F9D-5648-8011-DC0017F81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7570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6004B8-1B6F-F659-DE1D-79B9E5291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9DA0092-EB4B-6A2D-CC2A-263CAFC59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E1E0-4D69-484C-B8B9-5B6789B9565E}" type="datetimeFigureOut">
              <a:rPr lang="fr-FR" smtClean="0"/>
              <a:t>05/12/2024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2A796F5-DD34-4C9C-FEEB-02B0944CA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312D117-B4B1-0140-61AA-2B7F30309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B3F3-5F9D-5648-8011-DC0017F81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299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BD6E4B9-98EC-4FE1-3FEB-443342722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E1E0-4D69-484C-B8B9-5B6789B9565E}" type="datetimeFigureOut">
              <a:rPr lang="fr-FR" smtClean="0"/>
              <a:t>05/12/2024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0B81398-BF50-9E2E-04B9-7018FE459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5D7E8A-F313-EBE0-28C5-A58044554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B3F3-5F9D-5648-8011-DC0017F81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146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F26D69D-FE4C-5A2B-FED9-5F129470D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330" y="136526"/>
            <a:ext cx="11847444" cy="3820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12490D8-49EE-7B86-37B4-EDE36645B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330" y="609985"/>
            <a:ext cx="11244470" cy="5566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84D9AF-F902-6916-663E-1090594425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88090" y="6356350"/>
            <a:ext cx="10259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BE1E0-4D69-484C-B8B9-5B6789B9565E}" type="datetimeFigureOut">
              <a:rPr lang="fr-FR" smtClean="0"/>
              <a:t>05/12/2024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62DE7C-A976-A7D5-F486-F8CAE48CB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13383" y="6356350"/>
            <a:ext cx="7802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7F7F7F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390D83-C68A-0D87-33C8-DC36DD7266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03910" y="6356350"/>
            <a:ext cx="7498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69991A"/>
                </a:solidFill>
              </a:defRPr>
            </a:lvl1pPr>
          </a:lstStyle>
          <a:p>
            <a:fld id="{5AC8B3F3-5F9D-5648-8011-DC0017F81AA6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Google Shape;13;p22">
            <a:extLst>
              <a:ext uri="{FF2B5EF4-FFF2-40B4-BE49-F238E27FC236}">
                <a16:creationId xmlns:a16="http://schemas.microsoft.com/office/drawing/2014/main" id="{FC7250A2-50BB-4192-DEDF-57B56A0FCC79}"/>
              </a:ext>
            </a:extLst>
          </p:cNvPr>
          <p:cNvPicPr preferRelativeResize="0"/>
          <p:nvPr userDrawn="1"/>
        </p:nvPicPr>
        <p:blipFill rotWithShape="1">
          <a:blip r:embed="rId1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332975"/>
            <a:ext cx="739647" cy="51185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4;p22">
            <a:extLst>
              <a:ext uri="{FF2B5EF4-FFF2-40B4-BE49-F238E27FC236}">
                <a16:creationId xmlns:a16="http://schemas.microsoft.com/office/drawing/2014/main" id="{018EB0DE-2401-7FD2-6E2E-62B8235081C7}"/>
              </a:ext>
            </a:extLst>
          </p:cNvPr>
          <p:cNvPicPr preferRelativeResize="0"/>
          <p:nvPr userDrawn="1"/>
        </p:nvPicPr>
        <p:blipFill rotWithShape="1">
          <a:blip r:embed="rId16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947" b="-8861"/>
          <a:stretch/>
        </p:blipFill>
        <p:spPr>
          <a:xfrm>
            <a:off x="347959" y="6430818"/>
            <a:ext cx="1240132" cy="18838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Google Shape;15;p22">
            <a:extLst>
              <a:ext uri="{FF2B5EF4-FFF2-40B4-BE49-F238E27FC236}">
                <a16:creationId xmlns:a16="http://schemas.microsoft.com/office/drawing/2014/main" id="{BC341C65-2604-A23B-53B2-0DE813CDE4B9}"/>
              </a:ext>
            </a:extLst>
          </p:cNvPr>
          <p:cNvCxnSpPr/>
          <p:nvPr userDrawn="1"/>
        </p:nvCxnSpPr>
        <p:spPr>
          <a:xfrm>
            <a:off x="318051" y="6339416"/>
            <a:ext cx="11559209" cy="0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92681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60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0" i="0" kern="1200">
          <a:solidFill>
            <a:srgbClr val="69991A"/>
          </a:solidFill>
          <a:latin typeface="Trebuchet MS" panose="020B070302020209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69991A"/>
        </a:buClr>
        <a:buFont typeface="Arial" panose="020B0604020202020204" pitchFamily="34" charset="0"/>
        <a:buChar char="•"/>
        <a:defRPr sz="2800" kern="1200">
          <a:solidFill>
            <a:srgbClr val="7F7F7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7F7F7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F7F7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F7F7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talab.gouv.fr/licence-ouverte-open-licence" TargetMode="External"/><Relationship Id="rId7" Type="http://schemas.openxmlformats.org/officeDocument/2006/relationships/image" Target="../media/image22.png"/><Relationship Id="rId2" Type="http://schemas.openxmlformats.org/officeDocument/2006/relationships/hyperlink" Target="http://opendatacommons.org/licenses/odbl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D19030-A0B8-76F4-37B9-F9A483181C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8786" y="1122363"/>
            <a:ext cx="10405242" cy="1862575"/>
          </a:xfrm>
        </p:spPr>
        <p:txBody>
          <a:bodyPr/>
          <a:lstStyle/>
          <a:p>
            <a:r>
              <a:rPr lang="fr-FR" sz="3600" dirty="0"/>
              <a:t>Data </a:t>
            </a:r>
            <a:r>
              <a:rPr lang="fr-FR" sz="3600" dirty="0" err="1"/>
              <a:t>Licenses</a:t>
            </a:r>
            <a:endParaRPr lang="fr-FR" sz="36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A85A91-A897-C99C-5ED5-3D39B39C20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defTabSz="914400">
              <a:spcBef>
                <a:spcPts val="0"/>
              </a:spcBef>
              <a:buSzPts val="1100"/>
            </a:pPr>
            <a:r>
              <a:rPr lang="fr-FR" sz="2400" kern="0" dirty="0" err="1"/>
              <a:t>Adatation</a:t>
            </a:r>
            <a:r>
              <a:rPr lang="fr-FR" sz="2400" kern="0" dirty="0"/>
              <a:t> and </a:t>
            </a:r>
            <a:r>
              <a:rPr lang="fr-FR" sz="2400" kern="0" dirty="0" err="1"/>
              <a:t>summary</a:t>
            </a:r>
            <a:endParaRPr lang="fr-FR" sz="2400" kern="0" dirty="0"/>
          </a:p>
          <a:p>
            <a:pPr marL="0" indent="0" defTabSz="914400">
              <a:spcBef>
                <a:spcPts val="0"/>
              </a:spcBef>
              <a:buSzPts val="1100"/>
            </a:pPr>
            <a:r>
              <a:rPr lang="fr-FR" u="sng" kern="0" dirty="0"/>
              <a:t>Cyril Pommier</a:t>
            </a:r>
            <a:endParaRPr lang="fr-FR" sz="2400" u="sng" kern="0" dirty="0"/>
          </a:p>
        </p:txBody>
      </p:sp>
    </p:spTree>
    <p:extLst>
      <p:ext uri="{BB962C8B-B14F-4D97-AF65-F5344CB8AC3E}">
        <p14:creationId xmlns:p14="http://schemas.microsoft.com/office/powerpoint/2010/main" val="3780135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C108A7-C86A-5361-0A9C-040156EC3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Data </a:t>
            </a:r>
            <a:r>
              <a:rPr lang="fr-FR" dirty="0" err="1"/>
              <a:t>reuse</a:t>
            </a:r>
            <a:r>
              <a:rPr lang="fr-FR" dirty="0"/>
              <a:t> </a:t>
            </a:r>
            <a:r>
              <a:rPr lang="fr-FR" dirty="0" err="1"/>
              <a:t>according</a:t>
            </a:r>
            <a:r>
              <a:rPr lang="fr-FR" dirty="0"/>
              <a:t> to FAIR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3EA044-B7A9-BFCB-4EC3-38CBDE6F7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reusable</a:t>
            </a:r>
            <a:r>
              <a:rPr lang="fr-FR" dirty="0"/>
              <a:t> :</a:t>
            </a:r>
          </a:p>
          <a:p>
            <a:pPr lvl="1"/>
            <a:r>
              <a:rPr lang="fr-FR" dirty="0"/>
              <a:t>R1. (</a:t>
            </a:r>
            <a:r>
              <a:rPr lang="fr-FR" dirty="0" err="1"/>
              <a:t>meta</a:t>
            </a:r>
            <a:r>
              <a:rPr lang="fr-FR" dirty="0"/>
              <a:t>)data are </a:t>
            </a:r>
            <a:r>
              <a:rPr lang="fr-FR" dirty="0" err="1"/>
              <a:t>richly</a:t>
            </a:r>
            <a:r>
              <a:rPr lang="fr-FR" dirty="0"/>
              <a:t> </a:t>
            </a:r>
            <a:r>
              <a:rPr lang="fr-FR" dirty="0" err="1"/>
              <a:t>described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a </a:t>
            </a:r>
            <a:r>
              <a:rPr lang="fr-FR" dirty="0" err="1"/>
              <a:t>plurality</a:t>
            </a:r>
            <a:r>
              <a:rPr lang="fr-FR" dirty="0"/>
              <a:t> of </a:t>
            </a:r>
            <a:r>
              <a:rPr lang="fr-FR" dirty="0" err="1"/>
              <a:t>accurate</a:t>
            </a:r>
            <a:r>
              <a:rPr lang="fr-FR" dirty="0"/>
              <a:t> and relevant </a:t>
            </a:r>
            <a:r>
              <a:rPr lang="fr-FR" dirty="0" err="1"/>
              <a:t>attributes</a:t>
            </a:r>
            <a:endParaRPr lang="fr-FR" dirty="0"/>
          </a:p>
          <a:p>
            <a:pPr lvl="1"/>
            <a:r>
              <a:rPr lang="fr-FR" dirty="0"/>
              <a:t>R1.1. (</a:t>
            </a:r>
            <a:r>
              <a:rPr lang="fr-FR" dirty="0" err="1"/>
              <a:t>meta</a:t>
            </a:r>
            <a:r>
              <a:rPr lang="fr-FR" dirty="0"/>
              <a:t>)data are </a:t>
            </a:r>
            <a:r>
              <a:rPr lang="fr-FR" dirty="0" err="1"/>
              <a:t>released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A CLEAR AND ACCESSIBLE DATA USAGE LICENSE</a:t>
            </a:r>
          </a:p>
          <a:p>
            <a:pPr lvl="1"/>
            <a:r>
              <a:rPr lang="fr-FR" dirty="0"/>
              <a:t>R1.2 (</a:t>
            </a:r>
            <a:r>
              <a:rPr lang="fr-FR" dirty="0" err="1"/>
              <a:t>meta</a:t>
            </a:r>
            <a:r>
              <a:rPr lang="fr-FR" dirty="0"/>
              <a:t>)data are </a:t>
            </a:r>
            <a:r>
              <a:rPr lang="fr-FR" dirty="0" err="1"/>
              <a:t>associated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DETAILED PROVENANCE</a:t>
            </a:r>
          </a:p>
          <a:p>
            <a:pPr lvl="1"/>
            <a:r>
              <a:rPr lang="fr-FR" dirty="0"/>
              <a:t>R.1.3 (</a:t>
            </a:r>
            <a:r>
              <a:rPr lang="fr-FR" dirty="0" err="1"/>
              <a:t>meta</a:t>
            </a:r>
            <a:r>
              <a:rPr lang="fr-FR" dirty="0"/>
              <a:t>)data </a:t>
            </a:r>
            <a:r>
              <a:rPr lang="fr-FR" dirty="0" err="1"/>
              <a:t>meet</a:t>
            </a:r>
            <a:r>
              <a:rPr lang="fr-FR" dirty="0"/>
              <a:t> </a:t>
            </a:r>
            <a:r>
              <a:rPr lang="fr-FR" dirty="0" err="1"/>
              <a:t>domain</a:t>
            </a:r>
            <a:r>
              <a:rPr lang="fr-FR" dirty="0"/>
              <a:t>-relevant </a:t>
            </a:r>
            <a:r>
              <a:rPr lang="fr-FR" dirty="0" err="1"/>
              <a:t>community</a:t>
            </a:r>
            <a:r>
              <a:rPr lang="fr-FR" dirty="0"/>
              <a:t> standards »</a:t>
            </a:r>
          </a:p>
          <a:p>
            <a:r>
              <a:rPr lang="fr-FR" dirty="0" err="1"/>
              <a:t>Licenses</a:t>
            </a:r>
            <a:r>
              <a:rPr lang="fr-FR" dirty="0"/>
              <a:t> ?</a:t>
            </a:r>
          </a:p>
          <a:p>
            <a:pPr lvl="1"/>
            <a:r>
              <a:rPr lang="fr-FR" dirty="0"/>
              <a:t>R-’ REUSABLE’ sets out the </a:t>
            </a:r>
            <a:r>
              <a:rPr lang="fr-FR" dirty="0" err="1"/>
              <a:t>principle</a:t>
            </a:r>
            <a:r>
              <a:rPr lang="fr-FR" dirty="0"/>
              <a:t> of </a:t>
            </a:r>
            <a:r>
              <a:rPr lang="fr-FR" dirty="0" err="1"/>
              <a:t>distributing</a:t>
            </a:r>
            <a:r>
              <a:rPr lang="fr-FR" dirty="0"/>
              <a:t> data</a:t>
            </a:r>
          </a:p>
          <a:p>
            <a:pPr lvl="1"/>
            <a:r>
              <a:rPr lang="fr-FR" dirty="0" err="1"/>
              <a:t>with</a:t>
            </a:r>
            <a:r>
              <a:rPr lang="fr-FR" dirty="0"/>
              <a:t> a licence for use,</a:t>
            </a:r>
          </a:p>
          <a:p>
            <a:pPr lvl="1"/>
            <a:r>
              <a:rPr lang="fr-FR" dirty="0" err="1"/>
              <a:t>with</a:t>
            </a:r>
            <a:r>
              <a:rPr lang="fr-FR" dirty="0"/>
              <a:t> a </a:t>
            </a:r>
            <a:r>
              <a:rPr lang="fr-FR" dirty="0" err="1"/>
              <a:t>view</a:t>
            </a:r>
            <a:r>
              <a:rPr lang="fr-FR" dirty="0"/>
              <a:t> to </a:t>
            </a:r>
            <a:r>
              <a:rPr lang="fr-FR" dirty="0" err="1"/>
              <a:t>traceability</a:t>
            </a:r>
            <a:r>
              <a:rPr lang="fr-FR" dirty="0"/>
              <a:t> and </a:t>
            </a:r>
            <a:r>
              <a:rPr lang="fr-FR" dirty="0" err="1"/>
              <a:t>proper</a:t>
            </a:r>
            <a:r>
              <a:rPr lang="fr-FR" dirty="0"/>
              <a:t> use</a:t>
            </a:r>
          </a:p>
        </p:txBody>
      </p:sp>
    </p:spTree>
    <p:extLst>
      <p:ext uri="{BB962C8B-B14F-4D97-AF65-F5344CB8AC3E}">
        <p14:creationId xmlns:p14="http://schemas.microsoft.com/office/powerpoint/2010/main" val="899501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5AAB79-E959-174E-2A26-30EE006E5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Licenses</a:t>
            </a:r>
            <a:r>
              <a:rPr lang="fr-FR" dirty="0"/>
              <a:t> for French </a:t>
            </a:r>
            <a:r>
              <a:rPr lang="fr-FR" dirty="0" err="1"/>
              <a:t>researchers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BED426-70BF-0714-91AE-0DE380FE9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The free re-use of public data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formalised</a:t>
            </a:r>
            <a:r>
              <a:rPr lang="fr-FR" dirty="0"/>
              <a:t> by a licence agreement </a:t>
            </a:r>
            <a:r>
              <a:rPr lang="fr-FR" dirty="0" err="1"/>
              <a:t>approved</a:t>
            </a:r>
            <a:r>
              <a:rPr lang="fr-FR" dirty="0"/>
              <a:t> by the </a:t>
            </a:r>
            <a:r>
              <a:rPr lang="fr-FR" dirty="0" err="1"/>
              <a:t>governement</a:t>
            </a:r>
            <a:r>
              <a:rPr lang="fr-FR" dirty="0"/>
              <a:t> (</a:t>
            </a:r>
            <a:r>
              <a:rPr lang="fr-FR" dirty="0" err="1"/>
              <a:t>e.g.https</a:t>
            </a:r>
            <a:r>
              <a:rPr lang="fr-FR" dirty="0"/>
              <a:t>://</a:t>
            </a:r>
            <a:r>
              <a:rPr lang="fr-FR" dirty="0" err="1"/>
              <a:t>www.data.gouv.fr</a:t>
            </a:r>
            <a:r>
              <a:rPr lang="fr-FR" dirty="0"/>
              <a:t>/</a:t>
            </a:r>
            <a:r>
              <a:rPr lang="fr-FR" dirty="0" err="1"/>
              <a:t>fr</a:t>
            </a:r>
            <a:r>
              <a:rPr lang="fr-FR" dirty="0"/>
              <a:t>/licences )</a:t>
            </a:r>
          </a:p>
          <a:p>
            <a:r>
              <a:rPr lang="fr-FR" dirty="0"/>
              <a:t>Licences for documents and data :</a:t>
            </a:r>
          </a:p>
          <a:p>
            <a:pPr lvl="1"/>
            <a:r>
              <a:rPr lang="fr-FR" dirty="0"/>
              <a:t>ODBL 1.0</a:t>
            </a:r>
          </a:p>
          <a:p>
            <a:pPr lvl="2"/>
            <a:r>
              <a:rPr lang="fr-FR" dirty="0">
                <a:hlinkClick r:id="rId2"/>
              </a:rPr>
              <a:t>http://opendatacommons.org/licenses/odbl/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ETALAB</a:t>
            </a:r>
          </a:p>
          <a:p>
            <a:pPr lvl="2"/>
            <a:r>
              <a:rPr lang="fr-FR" dirty="0">
                <a:hlinkClick r:id="rId3"/>
              </a:rPr>
              <a:t>https://www.etalab.gouv.fr/licence-ouverte-open-licence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International : Creative Commons</a:t>
            </a:r>
          </a:p>
        </p:txBody>
      </p:sp>
      <p:pic>
        <p:nvPicPr>
          <p:cNvPr id="1026" name="Picture 2" descr="Licences — TMVL">
            <a:extLst>
              <a:ext uri="{FF2B5EF4-FFF2-40B4-BE49-F238E27FC236}">
                <a16:creationId xmlns:a16="http://schemas.microsoft.com/office/drawing/2014/main" id="{94C55495-D264-3D76-3E57-AE68B0104A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362" y="2862535"/>
            <a:ext cx="1360652" cy="752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D0CB4927-E580-784A-41A9-7309AC98E6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1386" y="2018306"/>
            <a:ext cx="754421" cy="704679"/>
          </a:xfrm>
          <a:prstGeom prst="rect">
            <a:avLst/>
          </a:prstGeom>
        </p:spPr>
      </p:pic>
      <p:grpSp>
        <p:nvGrpSpPr>
          <p:cNvPr id="10" name="Google Shape;820;p61">
            <a:extLst>
              <a:ext uri="{FF2B5EF4-FFF2-40B4-BE49-F238E27FC236}">
                <a16:creationId xmlns:a16="http://schemas.microsoft.com/office/drawing/2014/main" id="{B1641D51-657D-54CD-164A-1E7A6E4C6AB7}"/>
              </a:ext>
            </a:extLst>
          </p:cNvPr>
          <p:cNvGrpSpPr/>
          <p:nvPr/>
        </p:nvGrpSpPr>
        <p:grpSpPr>
          <a:xfrm>
            <a:off x="7429304" y="3983420"/>
            <a:ext cx="3270227" cy="2738053"/>
            <a:chOff x="1349415" y="3657600"/>
            <a:chExt cx="4385892" cy="3376937"/>
          </a:xfrm>
        </p:grpSpPr>
        <p:pic>
          <p:nvPicPr>
            <p:cNvPr id="11" name="Google Shape;821;p61" descr="tout-savoir-sur-licences-creative-commons-5113.jpg">
              <a:extLst>
                <a:ext uri="{FF2B5EF4-FFF2-40B4-BE49-F238E27FC236}">
                  <a16:creationId xmlns:a16="http://schemas.microsoft.com/office/drawing/2014/main" id="{7086D19D-A14E-360D-DA4B-06A9A8DD15CB}"/>
                </a:ext>
              </a:extLst>
            </p:cNvPr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1349415" y="3657600"/>
              <a:ext cx="4385892" cy="26581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Google Shape;822;p61">
              <a:extLst>
                <a:ext uri="{FF2B5EF4-FFF2-40B4-BE49-F238E27FC236}">
                  <a16:creationId xmlns:a16="http://schemas.microsoft.com/office/drawing/2014/main" id="{720A7765-6385-D06F-2F6E-D80BE74339A2}"/>
                </a:ext>
              </a:extLst>
            </p:cNvPr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2478964" y="6286221"/>
              <a:ext cx="2126794" cy="748316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677912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B9F59B-3352-2D3F-B39B-D4F971F25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License for </a:t>
            </a:r>
            <a:r>
              <a:rPr lang="fr-FR" dirty="0" err="1"/>
              <a:t>datasets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762C79-50D8-76BF-73C6-6FFB1AC05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CC-0 : public </a:t>
            </a:r>
            <a:r>
              <a:rPr lang="fr-FR" dirty="0" err="1"/>
              <a:t>domain</a:t>
            </a:r>
            <a:r>
              <a:rPr lang="fr-FR" dirty="0"/>
              <a:t>, </a:t>
            </a:r>
            <a:r>
              <a:rPr lang="fr-FR" dirty="0" err="1"/>
              <a:t>you</a:t>
            </a:r>
            <a:r>
              <a:rPr lang="fr-FR" dirty="0"/>
              <a:t> loose all </a:t>
            </a:r>
            <a:r>
              <a:rPr lang="fr-FR" dirty="0" err="1"/>
              <a:t>rights</a:t>
            </a:r>
            <a:r>
              <a:rPr lang="fr-FR" dirty="0"/>
              <a:t> </a:t>
            </a:r>
          </a:p>
          <a:p>
            <a:r>
              <a:rPr lang="fr-FR" dirty="0"/>
              <a:t>Most </a:t>
            </a:r>
            <a:r>
              <a:rPr lang="fr-FR" dirty="0" err="1"/>
              <a:t>commonly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: </a:t>
            </a:r>
          </a:p>
          <a:p>
            <a:pPr lvl="1"/>
            <a:r>
              <a:rPr lang="fr-FR" dirty="0"/>
              <a:t>CC-BY</a:t>
            </a:r>
          </a:p>
          <a:p>
            <a:pPr lvl="2"/>
            <a:r>
              <a:rPr lang="fr-FR" dirty="0"/>
              <a:t>This </a:t>
            </a:r>
            <a:r>
              <a:rPr lang="fr-FR" dirty="0" err="1"/>
              <a:t>license</a:t>
            </a:r>
            <a:r>
              <a:rPr lang="fr-FR" dirty="0"/>
              <a:t> enables </a:t>
            </a:r>
            <a:r>
              <a:rPr lang="fr-FR" dirty="0" err="1"/>
              <a:t>reusers</a:t>
            </a:r>
            <a:r>
              <a:rPr lang="fr-FR" dirty="0"/>
              <a:t> to </a:t>
            </a:r>
            <a:r>
              <a:rPr lang="fr-FR" dirty="0" err="1"/>
              <a:t>distribute</a:t>
            </a:r>
            <a:r>
              <a:rPr lang="fr-FR" dirty="0"/>
              <a:t>, remix, </a:t>
            </a:r>
            <a:r>
              <a:rPr lang="fr-FR" dirty="0" err="1"/>
              <a:t>adapt</a:t>
            </a:r>
            <a:r>
              <a:rPr lang="fr-FR" dirty="0"/>
              <a:t>, and </a:t>
            </a:r>
            <a:r>
              <a:rPr lang="fr-FR" dirty="0" err="1"/>
              <a:t>build</a:t>
            </a:r>
            <a:r>
              <a:rPr lang="fr-FR" dirty="0"/>
              <a:t> </a:t>
            </a:r>
            <a:r>
              <a:rPr lang="fr-FR" dirty="0" err="1"/>
              <a:t>upon</a:t>
            </a:r>
            <a:r>
              <a:rPr lang="fr-FR" dirty="0"/>
              <a:t> the </a:t>
            </a:r>
            <a:r>
              <a:rPr lang="fr-FR" dirty="0" err="1"/>
              <a:t>material</a:t>
            </a:r>
            <a:r>
              <a:rPr lang="fr-FR" dirty="0"/>
              <a:t> in </a:t>
            </a:r>
            <a:r>
              <a:rPr lang="fr-FR" dirty="0" err="1"/>
              <a:t>any</a:t>
            </a:r>
            <a:r>
              <a:rPr lang="fr-FR" dirty="0"/>
              <a:t> medium or format,</a:t>
            </a:r>
          </a:p>
          <a:p>
            <a:pPr lvl="2"/>
            <a:r>
              <a:rPr lang="fr-FR" dirty="0"/>
              <a:t>The </a:t>
            </a:r>
            <a:r>
              <a:rPr lang="fr-FR" dirty="0" err="1"/>
              <a:t>license</a:t>
            </a:r>
            <a:r>
              <a:rPr lang="fr-FR" dirty="0"/>
              <a:t> </a:t>
            </a:r>
            <a:r>
              <a:rPr lang="fr-FR" dirty="0" err="1"/>
              <a:t>allows</a:t>
            </a:r>
            <a:r>
              <a:rPr lang="fr-FR" dirty="0"/>
              <a:t> for commercial use. </a:t>
            </a:r>
          </a:p>
          <a:p>
            <a:pPr lvl="2"/>
            <a:r>
              <a:rPr lang="fr-FR" dirty="0">
                <a:sym typeface="Wingdings" pitchFamily="2" charset="2"/>
              </a:rPr>
              <a:t></a:t>
            </a:r>
            <a:r>
              <a:rPr lang="fr-FR" dirty="0"/>
              <a:t>BY: </a:t>
            </a:r>
            <a:r>
              <a:rPr lang="fr-FR" dirty="0" err="1"/>
              <a:t>credit</a:t>
            </a:r>
            <a:r>
              <a:rPr lang="fr-FR" dirty="0"/>
              <a:t> must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given</a:t>
            </a:r>
            <a:r>
              <a:rPr lang="fr-FR" dirty="0"/>
              <a:t> to the </a:t>
            </a:r>
            <a:r>
              <a:rPr lang="fr-FR" dirty="0" err="1"/>
              <a:t>creator</a:t>
            </a:r>
            <a:r>
              <a:rPr lang="fr-FR" dirty="0"/>
              <a:t>. </a:t>
            </a:r>
          </a:p>
          <a:p>
            <a:pPr lvl="1"/>
            <a:r>
              <a:rPr lang="fr-FR" dirty="0"/>
              <a:t>CC BY-SA</a:t>
            </a:r>
          </a:p>
          <a:p>
            <a:pPr lvl="2"/>
            <a:r>
              <a:rPr lang="fr-FR" dirty="0"/>
              <a:t>This </a:t>
            </a:r>
            <a:r>
              <a:rPr lang="fr-FR" dirty="0" err="1"/>
              <a:t>license</a:t>
            </a:r>
            <a:r>
              <a:rPr lang="fr-FR" dirty="0"/>
              <a:t> enables </a:t>
            </a:r>
            <a:r>
              <a:rPr lang="fr-FR" dirty="0" err="1"/>
              <a:t>reusers</a:t>
            </a:r>
            <a:r>
              <a:rPr lang="fr-FR" dirty="0"/>
              <a:t> to </a:t>
            </a:r>
            <a:r>
              <a:rPr lang="fr-FR" dirty="0" err="1"/>
              <a:t>distribute</a:t>
            </a:r>
            <a:r>
              <a:rPr lang="fr-FR" dirty="0"/>
              <a:t>, remix, </a:t>
            </a:r>
            <a:r>
              <a:rPr lang="fr-FR" dirty="0" err="1"/>
              <a:t>adapt</a:t>
            </a:r>
            <a:r>
              <a:rPr lang="fr-FR" dirty="0"/>
              <a:t>, and </a:t>
            </a:r>
            <a:r>
              <a:rPr lang="fr-FR" dirty="0" err="1"/>
              <a:t>build</a:t>
            </a:r>
            <a:r>
              <a:rPr lang="fr-FR" dirty="0"/>
              <a:t> </a:t>
            </a:r>
            <a:r>
              <a:rPr lang="fr-FR" dirty="0" err="1"/>
              <a:t>upon</a:t>
            </a:r>
            <a:r>
              <a:rPr lang="fr-FR" dirty="0"/>
              <a:t> the </a:t>
            </a:r>
            <a:r>
              <a:rPr lang="fr-FR" dirty="0" err="1"/>
              <a:t>material</a:t>
            </a:r>
            <a:r>
              <a:rPr lang="fr-FR" dirty="0"/>
              <a:t> in </a:t>
            </a:r>
            <a:r>
              <a:rPr lang="fr-FR" dirty="0" err="1"/>
              <a:t>any</a:t>
            </a:r>
            <a:r>
              <a:rPr lang="fr-FR" dirty="0"/>
              <a:t> medium or format, </a:t>
            </a:r>
          </a:p>
          <a:p>
            <a:pPr lvl="2"/>
            <a:r>
              <a:rPr lang="fr-FR" dirty="0"/>
              <a:t>The </a:t>
            </a:r>
            <a:r>
              <a:rPr lang="fr-FR" dirty="0" err="1"/>
              <a:t>license</a:t>
            </a:r>
            <a:r>
              <a:rPr lang="fr-FR" dirty="0"/>
              <a:t> </a:t>
            </a:r>
            <a:r>
              <a:rPr lang="fr-FR" dirty="0" err="1"/>
              <a:t>allows</a:t>
            </a:r>
            <a:r>
              <a:rPr lang="fr-FR" dirty="0"/>
              <a:t> for commercial use. </a:t>
            </a:r>
          </a:p>
          <a:p>
            <a:pPr lvl="2"/>
            <a:r>
              <a:rPr lang="fr-FR" dirty="0">
                <a:sym typeface="Wingdings" pitchFamily="2" charset="2"/>
              </a:rPr>
              <a:t></a:t>
            </a:r>
            <a:r>
              <a:rPr lang="fr-FR" dirty="0"/>
              <a:t>BY: </a:t>
            </a:r>
            <a:r>
              <a:rPr lang="fr-FR" dirty="0" err="1"/>
              <a:t>credit</a:t>
            </a:r>
            <a:r>
              <a:rPr lang="fr-FR" dirty="0"/>
              <a:t> must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given</a:t>
            </a:r>
            <a:r>
              <a:rPr lang="fr-FR" dirty="0"/>
              <a:t> to the </a:t>
            </a:r>
            <a:r>
              <a:rPr lang="fr-FR" dirty="0" err="1"/>
              <a:t>creator</a:t>
            </a:r>
            <a:r>
              <a:rPr lang="fr-FR" dirty="0"/>
              <a:t>.</a:t>
            </a:r>
          </a:p>
          <a:p>
            <a:pPr lvl="2"/>
            <a:r>
              <a:rPr lang="fr-FR" dirty="0"/>
              <a:t> </a:t>
            </a:r>
            <a:r>
              <a:rPr lang="fr-FR" dirty="0">
                <a:sym typeface="Wingdings" pitchFamily="2" charset="2"/>
              </a:rPr>
              <a:t></a:t>
            </a:r>
            <a:r>
              <a:rPr lang="fr-FR" dirty="0"/>
              <a:t>SA: Adaptations must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shared</a:t>
            </a:r>
            <a:r>
              <a:rPr lang="fr-FR" dirty="0"/>
              <a:t> </a:t>
            </a:r>
            <a:r>
              <a:rPr lang="fr-FR" dirty="0" err="1"/>
              <a:t>under</a:t>
            </a:r>
            <a:r>
              <a:rPr lang="fr-FR" dirty="0"/>
              <a:t> the </a:t>
            </a:r>
            <a:r>
              <a:rPr lang="fr-FR" dirty="0" err="1"/>
              <a:t>same</a:t>
            </a:r>
            <a:r>
              <a:rPr lang="fr-FR" dirty="0"/>
              <a:t> </a:t>
            </a:r>
            <a:r>
              <a:rPr lang="fr-FR" dirty="0" err="1"/>
              <a:t>terms</a:t>
            </a:r>
            <a:r>
              <a:rPr lang="fr-FR" dirty="0"/>
              <a:t>.</a:t>
            </a:r>
          </a:p>
          <a:p>
            <a:r>
              <a:rPr lang="fr-FR" dirty="0"/>
              <a:t>More </a:t>
            </a:r>
            <a:r>
              <a:rPr lang="fr-FR" dirty="0" err="1"/>
              <a:t>arguables</a:t>
            </a:r>
            <a:endParaRPr lang="fr-FR" dirty="0"/>
          </a:p>
          <a:p>
            <a:pPr lvl="1"/>
            <a:r>
              <a:rPr lang="fr-FR" dirty="0"/>
              <a:t>CC BY-NC :  NC: </a:t>
            </a:r>
            <a:r>
              <a:rPr lang="fr-FR" dirty="0" err="1"/>
              <a:t>Only</a:t>
            </a:r>
            <a:r>
              <a:rPr lang="fr-FR" dirty="0"/>
              <a:t> </a:t>
            </a:r>
            <a:r>
              <a:rPr lang="fr-FR" dirty="0" err="1"/>
              <a:t>noncommercial</a:t>
            </a:r>
            <a:r>
              <a:rPr lang="fr-FR" dirty="0"/>
              <a:t> uses of the </a:t>
            </a:r>
            <a:r>
              <a:rPr lang="fr-FR" dirty="0" err="1"/>
              <a:t>work</a:t>
            </a:r>
            <a:r>
              <a:rPr lang="fr-FR" dirty="0"/>
              <a:t> are </a:t>
            </a:r>
            <a:r>
              <a:rPr lang="fr-FR" dirty="0" err="1"/>
              <a:t>permitted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CC BY-ND: ND: No </a:t>
            </a:r>
            <a:r>
              <a:rPr lang="fr-FR" dirty="0" err="1"/>
              <a:t>derivatives</a:t>
            </a:r>
            <a:r>
              <a:rPr lang="fr-FR" dirty="0"/>
              <a:t> or adaptations of the </a:t>
            </a:r>
            <a:r>
              <a:rPr lang="fr-FR" dirty="0" err="1"/>
              <a:t>work</a:t>
            </a:r>
            <a:r>
              <a:rPr lang="fr-FR" dirty="0"/>
              <a:t> are </a:t>
            </a:r>
            <a:r>
              <a:rPr lang="fr-FR" dirty="0" err="1"/>
              <a:t>permitted</a:t>
            </a:r>
            <a:r>
              <a:rPr lang="fr-FR" dirty="0"/>
              <a:t>.</a:t>
            </a:r>
          </a:p>
        </p:txBody>
      </p:sp>
      <p:pic>
        <p:nvPicPr>
          <p:cNvPr id="2054" name="Picture 6">
            <a:extLst>
              <a:ext uri="{FF2B5EF4-FFF2-40B4-BE49-F238E27FC236}">
                <a16:creationId xmlns:a16="http://schemas.microsoft.com/office/drawing/2014/main" id="{B41555D8-811F-A9AA-26D7-6E28E751DB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1627" y="609985"/>
            <a:ext cx="1192705" cy="420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F930D388-6106-DC80-6173-D2F68BFA7A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7874" y="1167305"/>
            <a:ext cx="959409" cy="335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>
            <a:extLst>
              <a:ext uri="{FF2B5EF4-FFF2-40B4-BE49-F238E27FC236}">
                <a16:creationId xmlns:a16="http://schemas.microsoft.com/office/drawing/2014/main" id="{F7740887-4618-359C-B00B-108217F43F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654" y="3006616"/>
            <a:ext cx="959409" cy="335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>
            <a:extLst>
              <a:ext uri="{FF2B5EF4-FFF2-40B4-BE49-F238E27FC236}">
                <a16:creationId xmlns:a16="http://schemas.microsoft.com/office/drawing/2014/main" id="{315F5F88-A1FC-33D7-B78C-947C4037C6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1929" y="5192767"/>
            <a:ext cx="1108622" cy="387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>
            <a:extLst>
              <a:ext uri="{FF2B5EF4-FFF2-40B4-BE49-F238E27FC236}">
                <a16:creationId xmlns:a16="http://schemas.microsoft.com/office/drawing/2014/main" id="{3CD0D018-8BDE-5C2A-2644-0F3A68C3F4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8564" y="5672048"/>
            <a:ext cx="1090572" cy="381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2785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CB5BBE-EC86-5B12-3090-7803FB379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Software </a:t>
            </a:r>
            <a:r>
              <a:rPr lang="fr-FR" dirty="0" err="1"/>
              <a:t>licenses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8D827C-DFEF-39C8-0C9F-651F83992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Permissive licences</a:t>
            </a:r>
          </a:p>
          <a:p>
            <a:pPr lvl="1"/>
            <a:r>
              <a:rPr lang="en-GB" dirty="0"/>
              <a:t>BSD 2 Clause + BSD 3 Clause</a:t>
            </a:r>
          </a:p>
          <a:p>
            <a:pPr lvl="1"/>
            <a:r>
              <a:rPr lang="en-GB" dirty="0"/>
              <a:t>Apache 2</a:t>
            </a:r>
          </a:p>
          <a:p>
            <a:pPr lvl="1"/>
            <a:r>
              <a:rPr lang="en-GB" dirty="0" err="1"/>
              <a:t>CeCILL</a:t>
            </a:r>
            <a:r>
              <a:rPr lang="en-GB" dirty="0"/>
              <a:t>-B</a:t>
            </a:r>
          </a:p>
          <a:p>
            <a:pPr lvl="1"/>
            <a:r>
              <a:rPr lang="en-GB" dirty="0"/>
              <a:t>MIT</a:t>
            </a:r>
          </a:p>
          <a:p>
            <a:r>
              <a:rPr lang="en-GB" dirty="0"/>
              <a:t>Licences with reciprocity obligation (AKA contaminating licenses)</a:t>
            </a:r>
          </a:p>
          <a:p>
            <a:pPr lvl="1"/>
            <a:r>
              <a:rPr lang="en-GB" dirty="0"/>
              <a:t>MPL 2</a:t>
            </a:r>
          </a:p>
          <a:p>
            <a:pPr lvl="1"/>
            <a:r>
              <a:rPr lang="en-GB" dirty="0"/>
              <a:t>GNU GPL v3</a:t>
            </a:r>
          </a:p>
          <a:p>
            <a:pPr lvl="1"/>
            <a:r>
              <a:rPr lang="en-GB" dirty="0"/>
              <a:t>AGPL</a:t>
            </a:r>
          </a:p>
          <a:p>
            <a:pPr lvl="1"/>
            <a:r>
              <a:rPr lang="en-GB" dirty="0" err="1"/>
              <a:t>CeCILL</a:t>
            </a:r>
            <a:r>
              <a:rPr lang="en-GB" dirty="0"/>
              <a:t> v2.1 + </a:t>
            </a:r>
            <a:r>
              <a:rPr lang="en-GB" dirty="0" err="1"/>
              <a:t>CeCILL</a:t>
            </a:r>
            <a:r>
              <a:rPr lang="en-GB" dirty="0"/>
              <a:t> C</a:t>
            </a:r>
          </a:p>
          <a:p>
            <a:pPr lvl="1"/>
            <a:r>
              <a:rPr lang="en-GB" dirty="0"/>
              <a:t>EUPL</a:t>
            </a:r>
          </a:p>
          <a:p>
            <a:pPr lvl="1"/>
            <a:r>
              <a:rPr lang="en-GB" dirty="0" err="1"/>
              <a:t>Elipse</a:t>
            </a:r>
            <a:r>
              <a:rPr lang="en-GB" dirty="0"/>
              <a:t> Public license</a:t>
            </a:r>
          </a:p>
        </p:txBody>
      </p:sp>
    </p:spTree>
    <p:extLst>
      <p:ext uri="{BB962C8B-B14F-4D97-AF65-F5344CB8AC3E}">
        <p14:creationId xmlns:p14="http://schemas.microsoft.com/office/powerpoint/2010/main" val="587782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210AF-E6C2-3D02-54DD-97C51FFB9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Some</a:t>
            </a:r>
            <a:r>
              <a:rPr lang="fr-FR" dirty="0"/>
              <a:t> </a:t>
            </a:r>
            <a:r>
              <a:rPr lang="fr-FR" dirty="0" err="1"/>
              <a:t>remarks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BC7D70-7112-AC59-D707-DE50C3E81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GPS data are considered </a:t>
            </a:r>
            <a:r>
              <a:rPr lang="en-GB" dirty="0" err="1"/>
              <a:t>personnal</a:t>
            </a:r>
            <a:r>
              <a:rPr lang="en-GB" dirty="0"/>
              <a:t> data</a:t>
            </a:r>
          </a:p>
          <a:p>
            <a:pPr lvl="1"/>
            <a:r>
              <a:rPr lang="en-GB" dirty="0"/>
              <a:t>It can identify somebody’s property (field, forest, …)</a:t>
            </a:r>
          </a:p>
          <a:p>
            <a:pPr lvl="1"/>
            <a:r>
              <a:rPr lang="en-GB" dirty="0"/>
              <a:t>Conform to European GDPR (ensure agreement)</a:t>
            </a:r>
          </a:p>
          <a:p>
            <a:pPr lvl="1"/>
            <a:r>
              <a:rPr lang="en-GB" dirty="0"/>
              <a:t>Or fuzzy location</a:t>
            </a:r>
          </a:p>
          <a:p>
            <a:r>
              <a:rPr lang="en-GB" dirty="0"/>
              <a:t>Public personal data can be reused </a:t>
            </a:r>
          </a:p>
          <a:p>
            <a:pPr lvl="1"/>
            <a:r>
              <a:rPr lang="en-GB" dirty="0"/>
              <a:t>as long as their reuse remain in the frame of their original acquisition</a:t>
            </a:r>
          </a:p>
          <a:p>
            <a:pPr lvl="1"/>
            <a:r>
              <a:rPr lang="en-GB" dirty="0"/>
              <a:t>Ex:</a:t>
            </a:r>
          </a:p>
          <a:p>
            <a:pPr lvl="2"/>
            <a:r>
              <a:rPr lang="en-GB" dirty="0"/>
              <a:t>1989 - Havasupai Tribe diabetes study</a:t>
            </a:r>
          </a:p>
          <a:p>
            <a:pPr lvl="2"/>
            <a:r>
              <a:rPr lang="en-GB" dirty="0"/>
              <a:t>2003 - a member of the Tribe attends a course at the University of Arizona, where she discovers that Havasupai samples have also been used to analyse :</a:t>
            </a:r>
          </a:p>
          <a:p>
            <a:pPr lvl="3"/>
            <a:r>
              <a:rPr lang="en-GB" dirty="0"/>
              <a:t>the tribe's predisposition to psychiatric illnesses (schizophrenia) </a:t>
            </a:r>
          </a:p>
          <a:p>
            <a:pPr lvl="3"/>
            <a:r>
              <a:rPr lang="en-GB" dirty="0"/>
              <a:t>their degree of consanguinity </a:t>
            </a:r>
          </a:p>
          <a:p>
            <a:pPr lvl="3"/>
            <a:r>
              <a:rPr lang="en-GB" dirty="0"/>
              <a:t>the tribe's migratory route</a:t>
            </a:r>
          </a:p>
          <a:p>
            <a:pPr lvl="2"/>
            <a:r>
              <a:rPr lang="en-GB" dirty="0"/>
              <a:t>Change of the original purpose</a:t>
            </a:r>
          </a:p>
          <a:p>
            <a:pPr lvl="2"/>
            <a:r>
              <a:rPr lang="en-GB" dirty="0"/>
              <a:t>Juridic Trial won</a:t>
            </a:r>
          </a:p>
        </p:txBody>
      </p:sp>
    </p:spTree>
    <p:extLst>
      <p:ext uri="{BB962C8B-B14F-4D97-AF65-F5344CB8AC3E}">
        <p14:creationId xmlns:p14="http://schemas.microsoft.com/office/powerpoint/2010/main" val="780888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3">
            <a:extLst>
              <a:ext uri="{FF2B5EF4-FFF2-40B4-BE49-F238E27FC236}">
                <a16:creationId xmlns:a16="http://schemas.microsoft.com/office/drawing/2014/main" id="{4727862A-8AB3-ED8C-A9DF-BC74625AD6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/>
              <a:t>Aknowledgments</a:t>
            </a: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DFA7CDB-6955-E3FB-D63C-DA9156A80279}"/>
              </a:ext>
            </a:extLst>
          </p:cNvPr>
          <p:cNvSpPr txBox="1"/>
          <p:nvPr/>
        </p:nvSpPr>
        <p:spPr>
          <a:xfrm>
            <a:off x="2650834" y="1167308"/>
            <a:ext cx="207223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N. GANDON</a:t>
            </a:r>
          </a:p>
          <a:p>
            <a:r>
              <a:rPr lang="fr-FR" dirty="0"/>
              <a:t>N. MORCRETTE</a:t>
            </a:r>
          </a:p>
          <a:p>
            <a:r>
              <a:rPr lang="fr-FR" dirty="0"/>
              <a:t>S. RENNES</a:t>
            </a:r>
          </a:p>
          <a:p>
            <a:r>
              <a:rPr lang="fr-FR" dirty="0"/>
              <a:t>Célia </a:t>
            </a:r>
            <a:r>
              <a:rPr lang="fr-FR" dirty="0" err="1"/>
              <a:t>Michotey</a:t>
            </a:r>
            <a:endParaRPr lang="fr-FR" dirty="0"/>
          </a:p>
          <a:p>
            <a:r>
              <a:rPr lang="fr-FR" dirty="0"/>
              <a:t>Raphaël Flores</a:t>
            </a:r>
          </a:p>
          <a:p>
            <a:r>
              <a:rPr lang="fr-FR" dirty="0"/>
              <a:t>Frederic de Lamotte</a:t>
            </a:r>
          </a:p>
        </p:txBody>
      </p:sp>
    </p:spTree>
    <p:extLst>
      <p:ext uri="{BB962C8B-B14F-4D97-AF65-F5344CB8AC3E}">
        <p14:creationId xmlns:p14="http://schemas.microsoft.com/office/powerpoint/2010/main" val="40563678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" id="{C173E162-4674-3446-9EF8-B5CAD13C0CDD}" vid="{7D8076D6-EDE3-B943-8762-8E3E05185CE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1236</TotalTime>
  <Words>481</Words>
  <Application>Microsoft Macintosh PowerPoint</Application>
  <PresentationFormat>Grand écran</PresentationFormat>
  <Paragraphs>71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Rubik Light</vt:lpstr>
      <vt:lpstr>Trebuchet MS</vt:lpstr>
      <vt:lpstr>Wingdings</vt:lpstr>
      <vt:lpstr>Thème Office</vt:lpstr>
      <vt:lpstr>Data Licenses</vt:lpstr>
      <vt:lpstr>Data reuse according to FAIR</vt:lpstr>
      <vt:lpstr>Licenses for French researchers</vt:lpstr>
      <vt:lpstr>License for datasets</vt:lpstr>
      <vt:lpstr>Software licenses</vt:lpstr>
      <vt:lpstr>Some remarks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cyril.pommier</dc:creator>
  <cp:lastModifiedBy>cyril.pommier</cp:lastModifiedBy>
  <cp:revision>19</cp:revision>
  <dcterms:created xsi:type="dcterms:W3CDTF">2024-12-03T15:56:20Z</dcterms:created>
  <dcterms:modified xsi:type="dcterms:W3CDTF">2024-12-05T10:50:49Z</dcterms:modified>
</cp:coreProperties>
</file>