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49_9E3E0670.xml" ContentType="application/vnd.ms-powerpoint.comments+xml"/>
  <Override PartName="/ppt/notesSlides/notesSlide9.xml" ContentType="application/vnd.openxmlformats-officedocument.presentationml.notesSlide+xml"/>
  <Override PartName="/ppt/comments/modernComment_159_68956ED0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355" r:id="rId9"/>
    <p:sldId id="356" r:id="rId10"/>
    <p:sldId id="264" r:id="rId11"/>
    <p:sldId id="265" r:id="rId12"/>
    <p:sldId id="266" r:id="rId13"/>
    <p:sldId id="275" r:id="rId14"/>
    <p:sldId id="276" r:id="rId15"/>
    <p:sldId id="277" r:id="rId16"/>
    <p:sldId id="279" r:id="rId17"/>
    <p:sldId id="280" r:id="rId18"/>
    <p:sldId id="329" r:id="rId19"/>
    <p:sldId id="345" r:id="rId20"/>
    <p:sldId id="328" r:id="rId21"/>
    <p:sldId id="353" r:id="rId22"/>
    <p:sldId id="282" r:id="rId23"/>
    <p:sldId id="283" r:id="rId24"/>
    <p:sldId id="354" r:id="rId25"/>
    <p:sldId id="351" r:id="rId26"/>
    <p:sldId id="346" r:id="rId27"/>
    <p:sldId id="347" r:id="rId28"/>
    <p:sldId id="348" r:id="rId29"/>
    <p:sldId id="349" r:id="rId30"/>
    <p:sldId id="350" r:id="rId31"/>
    <p:sldId id="274" r:id="rId32"/>
    <p:sldId id="259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725DA1-67C9-3BF5-490A-1B34B5B6BFF9}" name="michael.alaux@inrae.fr" initials="mi" userId="S::urn:spo:guest#michael.alaux@inrae.fr::" providerId="AD"/>
  <p188:author id="{D45CB8D8-0EDA-2819-25EE-9DAD9AA304EF}" name="lange@ipk-gatersleben.de" initials="la" userId="S::urn:spo:guest#lange@ipk-gatersleben.d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699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49_9E3E06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FA2559-EF55-4686-8328-1635D9E9A1F8}" authorId="{D45CB8D8-0EDA-2819-25EE-9DAD9AA304EF}" status="resolved" created="2023-06-29T14:10:28.0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4865008" sldId="329"/>
      <ac:spMk id="175" creationId="{00000000-0000-0000-0000-000000000000}"/>
      <ac:txMk cp="361" len="101">
        <ac:context len="77" hash="4048970015"/>
      </ac:txMk>
    </ac:txMkLst>
    <p188:replyLst>
      <p188:reply id="{D93C5445-D6B2-43B4-B96E-4204DF0B4134}" authorId="{5A725DA1-67C9-3BF5-490A-1B34B5B6BFF9}" created="2023-06-30T20:29:35.159">
        <p188:txBody>
          <a:bodyPr/>
          <a:lstStyle/>
          <a:p>
            <a:r>
              <a:rPr lang="en-US"/>
              <a:t>ok</a:t>
            </a:r>
          </a:p>
        </p188:txBody>
      </p188:reply>
    </p188:replyLst>
    <p188:txBody>
      <a:bodyPr/>
      <a:lstStyle/>
      <a:p>
        <a:r>
          <a:rPr lang="en-US"/>
          <a:t>put here emphasis to the quality aspects</a:t>
        </a:r>
      </a:p>
    </p188:txBody>
  </p188:cm>
  <p188:cm id="{8DF15A03-2900-4A5C-B0A3-8AA516E76222}" authorId="{D45CB8D8-0EDA-2819-25EE-9DAD9AA304EF}" status="resolved" created="2023-06-29T14:12:18.2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4865008" sldId="329"/>
      <ac:spMk id="175" creationId="{00000000-0000-0000-0000-000000000000}"/>
      <ac:txMk cp="288" len="70">
        <ac:context len="77" hash="4048970015"/>
      </ac:txMk>
    </ac:txMkLst>
    <p188:replyLst>
      <p188:reply id="{DFC650FE-6E41-4DDA-AA11-AE2751C5A667}" authorId="{5A725DA1-67C9-3BF5-490A-1B34B5B6BFF9}" created="2023-06-30T20:29:12.612">
        <p188:txBody>
          <a:bodyPr/>
          <a:lstStyle/>
          <a:p>
            <a:r>
              <a:rPr lang="en-US"/>
              <a:t>ok</a:t>
            </a:r>
          </a:p>
        </p188:txBody>
      </p188:reply>
    </p188:replyLst>
    <p188:txBody>
      <a:bodyPr/>
      <a:lstStyle/>
      <a:p>
        <a:r>
          <a:rPr lang="en-US"/>
          <a:t>outlinked to community accptance and publication - the emphasis its not a singulat but sustainable work</a:t>
        </a:r>
      </a:p>
    </p188:txBody>
  </p188:cm>
  <p188:cm id="{FB846267-3B8C-4AAF-84E6-2394C2209A80}" authorId="{D45CB8D8-0EDA-2819-25EE-9DAD9AA304EF}" status="resolved" created="2023-06-29T14:16:04.2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54865008" sldId="329"/>
      <ac:spMk id="175" creationId="{00000000-0000-0000-0000-000000000000}"/>
    </ac:deMkLst>
    <p188:replyLst>
      <p188:reply id="{5A9407BE-409A-41C1-9641-99FE6905A3EB}" authorId="{5A725DA1-67C9-3BF5-490A-1B34B5B6BFF9}" created="2023-06-30T20:28:22.283">
        <p188:txBody>
          <a:bodyPr/>
          <a:lstStyle/>
          <a:p>
            <a:r>
              <a:rPr lang="en-US"/>
              <a:t>Thx, done</a:t>
            </a:r>
          </a:p>
        </p188:txBody>
      </p188:reply>
    </p188:replyLst>
    <p188:txBody>
      <a:bodyPr/>
      <a:lstStyle/>
      <a:p>
        <a:r>
          <a:rPr lang="en-US"/>
          <a:t>maybe you could ling here as well to FAIRCookbook? publication (https://www.nature.com/articles/s41597-023-02166-3)  or recipie? https://faircookbook.elixir-europe.org/content/recipes/reusability/miappe.html</a:t>
        </a:r>
      </a:p>
    </p188:txBody>
  </p188:cm>
</p188:cmLst>
</file>

<file path=ppt/comments/modernComment_159_68956E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FA2559-EF55-4686-8328-1635D9E9A1F8}" authorId="{D45CB8D8-0EDA-2819-25EE-9DAD9AA304EF}" status="resolved" created="2023-06-29T14:10:28.0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4623696" sldId="345"/>
      <ac:spMk id="175" creationId="{00000000-0000-0000-0000-000000000000}"/>
      <ac:txMk cp="361" len="101">
        <ac:context len="464" hash="2702712359"/>
      </ac:txMk>
    </ac:txMkLst>
    <p188:replyLst>
      <p188:reply id="{D93C5445-D6B2-43B4-B96E-4204DF0B4134}" authorId="{5A725DA1-67C9-3BF5-490A-1B34B5B6BFF9}" created="2023-06-30T20:29:35.159">
        <p188:txBody>
          <a:bodyPr/>
          <a:lstStyle/>
          <a:p>
            <a:r>
              <a:rPr lang="en-US"/>
              <a:t>ok</a:t>
            </a:r>
          </a:p>
        </p188:txBody>
      </p188:reply>
    </p188:replyLst>
    <p188:txBody>
      <a:bodyPr/>
      <a:lstStyle/>
      <a:p>
        <a:r>
          <a:rPr lang="en-US"/>
          <a:t>put here emphasis to the quality aspects</a:t>
        </a:r>
      </a:p>
    </p188:txBody>
  </p188:cm>
  <p188:cm id="{8DF15A03-2900-4A5C-B0A3-8AA516E76222}" authorId="{D45CB8D8-0EDA-2819-25EE-9DAD9AA304EF}" status="resolved" created="2023-06-29T14:12:18.2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4623696" sldId="345"/>
      <ac:spMk id="175" creationId="{00000000-0000-0000-0000-000000000000}"/>
      <ac:txMk cp="288" len="70">
        <ac:context len="464" hash="2702712359"/>
      </ac:txMk>
    </ac:txMkLst>
    <p188:replyLst>
      <p188:reply id="{DFC650FE-6E41-4DDA-AA11-AE2751C5A667}" authorId="{5A725DA1-67C9-3BF5-490A-1B34B5B6BFF9}" created="2023-06-30T20:29:12.612">
        <p188:txBody>
          <a:bodyPr/>
          <a:lstStyle/>
          <a:p>
            <a:r>
              <a:rPr lang="en-US"/>
              <a:t>ok</a:t>
            </a:r>
          </a:p>
        </p188:txBody>
      </p188:reply>
    </p188:replyLst>
    <p188:txBody>
      <a:bodyPr/>
      <a:lstStyle/>
      <a:p>
        <a:r>
          <a:rPr lang="en-US"/>
          <a:t>outlinked to community accptance and publication - the emphasis its not a singulat but sustainable work</a:t>
        </a:r>
      </a:p>
    </p188:txBody>
  </p188:cm>
  <p188:cm id="{FB846267-3B8C-4AAF-84E6-2394C2209A80}" authorId="{D45CB8D8-0EDA-2819-25EE-9DAD9AA304EF}" status="resolved" created="2023-06-29T14:16:04.2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54623696" sldId="345"/>
      <ac:spMk id="175" creationId="{00000000-0000-0000-0000-000000000000}"/>
    </ac:deMkLst>
    <p188:replyLst>
      <p188:reply id="{5A9407BE-409A-41C1-9641-99FE6905A3EB}" authorId="{5A725DA1-67C9-3BF5-490A-1B34B5B6BFF9}" created="2023-06-30T20:28:22.283">
        <p188:txBody>
          <a:bodyPr/>
          <a:lstStyle/>
          <a:p>
            <a:r>
              <a:rPr lang="en-US"/>
              <a:t>Thx, done</a:t>
            </a:r>
          </a:p>
        </p188:txBody>
      </p188:reply>
    </p188:replyLst>
    <p188:txBody>
      <a:bodyPr/>
      <a:lstStyle/>
      <a:p>
        <a:r>
          <a:rPr lang="en-US"/>
          <a:t>maybe you could ling here as well to FAIRCookbook? publication (https://www.nature.com/articles/s41597-023-02166-3)  or recipie? https://faircookbook.elixir-europe.org/content/recipes/reusability/miappe.html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EC03B-B2E9-A645-9E31-4699C5E5B024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0D5B-F8CB-B347-931B-2C2111AE8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7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81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/>
              <a:t>What RDMkit is</a:t>
            </a:r>
            <a:endParaRPr/>
          </a:p>
        </p:txBody>
      </p:sp>
      <p:sp>
        <p:nvSpPr>
          <p:cNvPr id="796" name="Google Shape;79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6" name="Google Shape;80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07" name="Google Shape;80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6a2103c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16a2103c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889E3-C681-7A43-9D69-2E8F094D1BE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871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d124b9927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g1d124b9927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221117_PCA_Hordeum_pmissing0o1_maf0o01.Rds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space: 42,103 samples, 24,290 SNVs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54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47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https://www.phenet.eu/en/contact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83F29-9EAB-A7D8-9D20-84C5A4821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7FFCA2-4F11-980B-080C-381B167BE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FA6D62-7873-7130-388E-AC9C47B0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733DE9-7708-8515-F722-6C855538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47D106-7425-4891-8071-15D255DD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7;p23">
            <a:extLst>
              <a:ext uri="{FF2B5EF4-FFF2-40B4-BE49-F238E27FC236}">
                <a16:creationId xmlns:a16="http://schemas.microsoft.com/office/drawing/2014/main" id="{3AF426BE-EC5E-19D8-FBA4-ED6A80EE9DEB}"/>
              </a:ext>
            </a:extLst>
          </p:cNvPr>
          <p:cNvSpPr/>
          <p:nvPr userDrawn="1"/>
        </p:nvSpPr>
        <p:spPr>
          <a:xfrm>
            <a:off x="0" y="6125475"/>
            <a:ext cx="12139500" cy="76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" name="Google Shape;18;p23">
            <a:extLst>
              <a:ext uri="{FF2B5EF4-FFF2-40B4-BE49-F238E27FC236}">
                <a16:creationId xmlns:a16="http://schemas.microsoft.com/office/drawing/2014/main" id="{72B18D54-D95F-763E-E540-92DE4EBE394B}"/>
              </a:ext>
            </a:extLst>
          </p:cNvPr>
          <p:cNvPicPr preferRelativeResize="0"/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825" y="53455"/>
            <a:ext cx="3517675" cy="681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;p23">
            <a:extLst>
              <a:ext uri="{FF2B5EF4-FFF2-40B4-BE49-F238E27FC236}">
                <a16:creationId xmlns:a16="http://schemas.microsoft.com/office/drawing/2014/main" id="{35004287-F497-74EE-816C-ED739F4CB087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5896"/>
            <a:ext cx="5854148" cy="295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;p23">
            <a:extLst>
              <a:ext uri="{FF2B5EF4-FFF2-40B4-BE49-F238E27FC236}">
                <a16:creationId xmlns:a16="http://schemas.microsoft.com/office/drawing/2014/main" id="{10256791-F53F-B718-2B49-8C48D2E3268A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47" b="-8861"/>
          <a:stretch/>
        </p:blipFill>
        <p:spPr>
          <a:xfrm>
            <a:off x="0" y="321340"/>
            <a:ext cx="2417033" cy="36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3;p23">
            <a:extLst>
              <a:ext uri="{FF2B5EF4-FFF2-40B4-BE49-F238E27FC236}">
                <a16:creationId xmlns:a16="http://schemas.microsoft.com/office/drawing/2014/main" id="{E0793532-483F-6183-D0AF-65E526B003A7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3074" y="447099"/>
            <a:ext cx="1206432" cy="834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23">
            <a:extLst>
              <a:ext uri="{FF2B5EF4-FFF2-40B4-BE49-F238E27FC236}">
                <a16:creationId xmlns:a16="http://schemas.microsoft.com/office/drawing/2014/main" id="{F31BC256-31C1-5B17-1333-6B364E7ED42A}"/>
              </a:ext>
            </a:extLst>
          </p:cNvPr>
          <p:cNvSpPr txBox="1"/>
          <p:nvPr userDrawn="1"/>
        </p:nvSpPr>
        <p:spPr>
          <a:xfrm>
            <a:off x="6096000" y="-3325"/>
            <a:ext cx="6096000" cy="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TOOLS AND METHODS FOR EXTENDED PLANT PHENOTYPING AND ENVIROTYPING SERVICES OF EUROPEAN RESEARCH INFRASTRUCTURES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13" name="Google Shape;25;p23">
            <a:extLst>
              <a:ext uri="{FF2B5EF4-FFF2-40B4-BE49-F238E27FC236}">
                <a16:creationId xmlns:a16="http://schemas.microsoft.com/office/drawing/2014/main" id="{3F82AAEE-A182-A84C-C48F-05035CA4FC60}"/>
              </a:ext>
            </a:extLst>
          </p:cNvPr>
          <p:cNvSpPr txBox="1"/>
          <p:nvPr userDrawn="1"/>
        </p:nvSpPr>
        <p:spPr>
          <a:xfrm>
            <a:off x="0" y="0"/>
            <a:ext cx="4862945" cy="3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EUROPEAN INFRASTRUCTURE FOR PLANT PHENOTYPING</a:t>
            </a:r>
            <a:endParaRPr sz="14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B14C3-A117-6F8B-F5E1-5C492160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228135-EAAF-2DA4-D82E-4D805B9E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D40B1A-BE05-F386-8C21-4FA81934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5F40A1-7C48-8F0C-B52D-94A6BBF3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C343A7-6093-8DFD-AC15-89398E70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36BE6B-06A8-40D1-EF27-E9D541E9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92F7A-40C2-1BE2-E3BC-806F4BE2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67CE30-5E50-5C04-B924-F11D9BF49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292FB7-B7B3-3ACE-5334-9437C9A3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C5A521-A3F7-DA21-C8A9-47D7F57A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66E80F-4242-684D-397B-BC4A356E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FC5BBC-9FDD-81FC-73A9-36C13942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20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CDFDE-0272-8815-09EF-D425F872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21D711-DB76-2D52-1089-A72E7FD8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96623-995C-AB63-1F92-F22606C2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92482F-FA78-456E-6EAE-3A86FD34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501C55-3132-BB77-1FC0-411B9A90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8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A38A54-79F8-397F-E905-C6C676190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782F72-DB5C-3328-07B5-CB2C7EF71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9EABC9-5ABC-D2F4-BEA6-6D23A732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F5BC76-7444-DFA1-44AC-459C02D2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AA61D-A56E-AFD6-BEC2-EAF03AD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89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71" y="1"/>
            <a:ext cx="10208764" cy="4138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933652"/>
            <a:ext cx="11858324" cy="5072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A3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Cliquez pour modifier les styles du texte du masque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Troisième niveau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Quatrième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Cinquième niveau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50772" y="413888"/>
            <a:ext cx="10051736" cy="413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2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2"/>
          <p:cNvSpPr txBox="1">
            <a:spLocks noGrp="1"/>
          </p:cNvSpPr>
          <p:nvPr>
            <p:ph type="ftr" idx="11"/>
          </p:nvPr>
        </p:nvSpPr>
        <p:spPr>
          <a:xfrm>
            <a:off x="489680" y="6444519"/>
            <a:ext cx="8592757" cy="27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82"/>
          <p:cNvSpPr txBox="1">
            <a:spLocks noGrp="1"/>
          </p:cNvSpPr>
          <p:nvPr>
            <p:ph type="title"/>
          </p:nvPr>
        </p:nvSpPr>
        <p:spPr>
          <a:xfrm>
            <a:off x="489680" y="805842"/>
            <a:ext cx="11235853" cy="71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C73B"/>
              </a:buClr>
              <a:buSzPts val="2400"/>
              <a:buFont typeface="Calibri"/>
              <a:buNone/>
              <a:defRPr sz="2400" b="1">
                <a:solidFill>
                  <a:srgbClr val="A2C7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82"/>
          <p:cNvSpPr txBox="1">
            <a:spLocks noGrp="1"/>
          </p:cNvSpPr>
          <p:nvPr>
            <p:ph type="body" idx="1"/>
          </p:nvPr>
        </p:nvSpPr>
        <p:spPr>
          <a:xfrm>
            <a:off x="489681" y="1581462"/>
            <a:ext cx="11235855" cy="459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C73B"/>
              </a:buClr>
              <a:buSzPts val="1800"/>
              <a:buFont typeface="Arial"/>
              <a:buChar char="•"/>
              <a:def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C73B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C73B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C73B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•"/>
              <a:defRPr sz="140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59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8" y="885525"/>
            <a:ext cx="11733196" cy="515914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6" y="0"/>
            <a:ext cx="10237640" cy="5101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21896" y="510139"/>
            <a:ext cx="10237639" cy="375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4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lassique">
  <p:cSld name="1_Page classiqu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2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1326" y="3213"/>
            <a:ext cx="1310674" cy="21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 descr="elixir_1_RZ_mac.ep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4413" y="216160"/>
            <a:ext cx="567587" cy="48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6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3371C-B370-ADC6-7F9A-AFBA8516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28E19-6F1D-D8F1-C255-779A73E27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F21DB9-1870-E5A0-312D-14B8C60E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6819E0-13BD-BD7A-4FF3-D4CBB854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6827B5-CEEA-B6F8-A859-FF905877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06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8CE11-498F-D507-6459-4C39B618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A91C09-192B-0DB8-A166-AC0CF59C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DA82CC-8BDD-743A-2BE0-90701629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D41425-F782-37F3-8423-214667ED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8DC9CD-9E25-3D96-32A0-37F6DEDD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3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A7FFCA2-4F11-980B-080C-381B167BE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73474"/>
            <a:ext cx="9144000" cy="4381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FA6D62-7873-7130-388E-AC9C47B0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733DE9-7708-8515-F722-6C855538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47D106-7425-4891-8071-15D255DD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7;p23">
            <a:extLst>
              <a:ext uri="{FF2B5EF4-FFF2-40B4-BE49-F238E27FC236}">
                <a16:creationId xmlns:a16="http://schemas.microsoft.com/office/drawing/2014/main" id="{3AF426BE-EC5E-19D8-FBA4-ED6A80EE9DEB}"/>
              </a:ext>
            </a:extLst>
          </p:cNvPr>
          <p:cNvSpPr/>
          <p:nvPr userDrawn="1"/>
        </p:nvSpPr>
        <p:spPr>
          <a:xfrm>
            <a:off x="0" y="6125475"/>
            <a:ext cx="12139500" cy="76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" name="Google Shape;18;p23">
            <a:extLst>
              <a:ext uri="{FF2B5EF4-FFF2-40B4-BE49-F238E27FC236}">
                <a16:creationId xmlns:a16="http://schemas.microsoft.com/office/drawing/2014/main" id="{72B18D54-D95F-763E-E540-92DE4EBE394B}"/>
              </a:ext>
            </a:extLst>
          </p:cNvPr>
          <p:cNvPicPr preferRelativeResize="0"/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825" y="53455"/>
            <a:ext cx="3517675" cy="681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;p23">
            <a:extLst>
              <a:ext uri="{FF2B5EF4-FFF2-40B4-BE49-F238E27FC236}">
                <a16:creationId xmlns:a16="http://schemas.microsoft.com/office/drawing/2014/main" id="{35004287-F497-74EE-816C-ED739F4CB087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5896"/>
            <a:ext cx="5854148" cy="295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;p23">
            <a:extLst>
              <a:ext uri="{FF2B5EF4-FFF2-40B4-BE49-F238E27FC236}">
                <a16:creationId xmlns:a16="http://schemas.microsoft.com/office/drawing/2014/main" id="{10256791-F53F-B718-2B49-8C48D2E3268A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47" b="-8861"/>
          <a:stretch/>
        </p:blipFill>
        <p:spPr>
          <a:xfrm>
            <a:off x="0" y="321340"/>
            <a:ext cx="2417033" cy="36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3;p23">
            <a:extLst>
              <a:ext uri="{FF2B5EF4-FFF2-40B4-BE49-F238E27FC236}">
                <a16:creationId xmlns:a16="http://schemas.microsoft.com/office/drawing/2014/main" id="{E0793532-483F-6183-D0AF-65E526B003A7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3074" y="447099"/>
            <a:ext cx="1206432" cy="834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23">
            <a:extLst>
              <a:ext uri="{FF2B5EF4-FFF2-40B4-BE49-F238E27FC236}">
                <a16:creationId xmlns:a16="http://schemas.microsoft.com/office/drawing/2014/main" id="{F31BC256-31C1-5B17-1333-6B364E7ED42A}"/>
              </a:ext>
            </a:extLst>
          </p:cNvPr>
          <p:cNvSpPr txBox="1"/>
          <p:nvPr userDrawn="1"/>
        </p:nvSpPr>
        <p:spPr>
          <a:xfrm>
            <a:off x="6096000" y="-3325"/>
            <a:ext cx="6096000" cy="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TOOLS AND METHODS FOR EXTENDED PLANT PHENOTYPING AND ENVIROTYPING SERVICES OF EUROPEAN RESEARCH INFRASTRUCTURES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13" name="Google Shape;25;p23">
            <a:extLst>
              <a:ext uri="{FF2B5EF4-FFF2-40B4-BE49-F238E27FC236}">
                <a16:creationId xmlns:a16="http://schemas.microsoft.com/office/drawing/2014/main" id="{3F82AAEE-A182-A84C-C48F-05035CA4FC60}"/>
              </a:ext>
            </a:extLst>
          </p:cNvPr>
          <p:cNvSpPr txBox="1"/>
          <p:nvPr userDrawn="1"/>
        </p:nvSpPr>
        <p:spPr>
          <a:xfrm>
            <a:off x="0" y="0"/>
            <a:ext cx="4862945" cy="3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EUROPEAN INFRASTRUCTURE FOR PLANT PHENOTYPING</a:t>
            </a:r>
            <a:endParaRPr sz="1400" dirty="0">
              <a:solidFill>
                <a:schemeClr val="dk2"/>
              </a:solidFill>
            </a:endParaRPr>
          </a:p>
        </p:txBody>
      </p:sp>
      <p:pic>
        <p:nvPicPr>
          <p:cNvPr id="15" name="Google Shape;66;p40">
            <a:extLst>
              <a:ext uri="{FF2B5EF4-FFF2-40B4-BE49-F238E27FC236}">
                <a16:creationId xmlns:a16="http://schemas.microsoft.com/office/drawing/2014/main" id="{E266DC54-C9FD-87CD-00B6-13AEFD7EA155}"/>
              </a:ext>
            </a:extLst>
          </p:cNvPr>
          <p:cNvPicPr preferRelativeResize="0"/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6245500"/>
            <a:ext cx="564769" cy="57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7;p40">
            <a:extLst>
              <a:ext uri="{FF2B5EF4-FFF2-40B4-BE49-F238E27FC236}">
                <a16:creationId xmlns:a16="http://schemas.microsoft.com/office/drawing/2014/main" id="{AE64DEEE-32A1-9F0B-90DD-74B561F82EF3}"/>
              </a:ext>
            </a:extLst>
          </p:cNvPr>
          <p:cNvPicPr preferRelativeResize="0"/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7935" y="5746592"/>
            <a:ext cx="3071405" cy="426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8;p40">
            <a:extLst>
              <a:ext uri="{FF2B5EF4-FFF2-40B4-BE49-F238E27FC236}">
                <a16:creationId xmlns:a16="http://schemas.microsoft.com/office/drawing/2014/main" id="{7970C46A-3260-B2F9-B33B-148BB15BF821}"/>
              </a:ext>
            </a:extLst>
          </p:cNvPr>
          <p:cNvSpPr/>
          <p:nvPr userDrawn="1"/>
        </p:nvSpPr>
        <p:spPr>
          <a:xfrm>
            <a:off x="281400" y="4997628"/>
            <a:ext cx="37323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 b="0" i="0" u="none" strike="noStrike" cap="none" dirty="0" err="1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emphasis@fz-juelich.de</a:t>
            </a:r>
            <a:r>
              <a:rPr lang="de-DE" sz="1500" b="0" i="0" u="none" strike="noStrike" cap="none" dirty="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 </a:t>
            </a:r>
            <a:endParaRPr sz="1500" b="0" i="0" u="none" strike="noStrike" cap="none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 dirty="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https://</a:t>
            </a:r>
            <a:r>
              <a:rPr lang="de-DE" sz="1500" b="0" i="0" u="none" strike="noStrike" cap="none" dirty="0" err="1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emphasis.plant-phenotyping.eu</a:t>
            </a:r>
            <a:r>
              <a:rPr lang="de-DE" sz="1500" b="0" i="0" u="none" strike="noStrike" cap="none" dirty="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 </a:t>
            </a:r>
            <a:endParaRPr sz="1500" b="0" i="0" u="none" strike="noStrike" cap="none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 b="0" i="0" u="none" strike="noStrike" cap="none" dirty="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EMPHASIS_EU </a:t>
            </a:r>
            <a:endParaRPr sz="1500" b="0" i="0" u="none" strike="noStrike" cap="none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 b="0" i="0" u="none" strike="noStrike" cap="none" dirty="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EMPHASIS.EU </a:t>
            </a:r>
            <a:endParaRPr sz="1500" b="0" i="0" u="none" strike="noStrike" cap="none" dirty="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 b="0" i="0" u="none" strike="noStrike" cap="none" dirty="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EMPHASIS on Plant </a:t>
            </a:r>
            <a:r>
              <a:rPr lang="de-DE" sz="1500" b="0" i="0" u="none" strike="noStrike" cap="none" dirty="0" err="1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Phenomics</a:t>
            </a:r>
            <a:endParaRPr sz="11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69;p40">
            <a:extLst>
              <a:ext uri="{FF2B5EF4-FFF2-40B4-BE49-F238E27FC236}">
                <a16:creationId xmlns:a16="http://schemas.microsoft.com/office/drawing/2014/main" id="{525EDBD6-9C16-E553-2009-1264CE33D848}"/>
              </a:ext>
            </a:extLst>
          </p:cNvPr>
          <p:cNvSpPr/>
          <p:nvPr userDrawn="1"/>
        </p:nvSpPr>
        <p:spPr>
          <a:xfrm>
            <a:off x="629892" y="6515326"/>
            <a:ext cx="302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ubik Light"/>
              <a:buNone/>
            </a:pPr>
            <a:r>
              <a:rPr lang="de-DE" sz="1100" i="0" u="none" strike="noStrike" cap="non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rPr>
              <a:t>EMPHASIS is an ESFRI-listed project.</a:t>
            </a:r>
            <a:endParaRPr sz="110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70;p40">
            <a:extLst>
              <a:ext uri="{FF2B5EF4-FFF2-40B4-BE49-F238E27FC236}">
                <a16:creationId xmlns:a16="http://schemas.microsoft.com/office/drawing/2014/main" id="{9665899C-D3BE-B0D5-FE4E-71970F376032}"/>
              </a:ext>
            </a:extLst>
          </p:cNvPr>
          <p:cNvSpPr/>
          <p:nvPr userDrawn="1"/>
        </p:nvSpPr>
        <p:spPr>
          <a:xfrm>
            <a:off x="3439103" y="6441325"/>
            <a:ext cx="302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100" i="0" u="none" strike="noStrike" cap="non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rPr>
              <a:t>EMPHASIS-PREP is funded by the </a:t>
            </a:r>
            <a:br>
              <a:rPr lang="de-DE" sz="1100" i="0" u="none" strike="noStrike" cap="non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rPr>
            </a:br>
            <a:r>
              <a:rPr lang="de-DE" sz="1100" i="0" u="none" strike="noStrike" cap="non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rPr>
              <a:t>European Union (Grant Agreement: 739514).</a:t>
            </a:r>
            <a:endParaRPr sz="1100" i="0" u="none" strike="noStrike" cap="none">
              <a:solidFill>
                <a:schemeClr val="dk1"/>
              </a:solidFill>
            </a:endParaRPr>
          </a:p>
        </p:txBody>
      </p:sp>
      <p:grpSp>
        <p:nvGrpSpPr>
          <p:cNvPr id="20" name="Google Shape;74;p40">
            <a:extLst>
              <a:ext uri="{FF2B5EF4-FFF2-40B4-BE49-F238E27FC236}">
                <a16:creationId xmlns:a16="http://schemas.microsoft.com/office/drawing/2014/main" id="{921100C2-3B31-AB79-C99E-47CB6DE8F271}"/>
              </a:ext>
            </a:extLst>
          </p:cNvPr>
          <p:cNvGrpSpPr/>
          <p:nvPr userDrawn="1"/>
        </p:nvGrpSpPr>
        <p:grpSpPr>
          <a:xfrm>
            <a:off x="1" y="4998466"/>
            <a:ext cx="205214" cy="1165051"/>
            <a:chOff x="654402" y="2701991"/>
            <a:chExt cx="205214" cy="1165051"/>
          </a:xfrm>
        </p:grpSpPr>
        <p:pic>
          <p:nvPicPr>
            <p:cNvPr id="21" name="Google Shape;75;p40">
              <a:extLst>
                <a:ext uri="{FF2B5EF4-FFF2-40B4-BE49-F238E27FC236}">
                  <a16:creationId xmlns:a16="http://schemas.microsoft.com/office/drawing/2014/main" id="{01EFF9C0-BE00-260C-2915-33DABFFA2621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03" y="2929918"/>
              <a:ext cx="205200" cy="2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76;p40">
              <a:extLst>
                <a:ext uri="{FF2B5EF4-FFF2-40B4-BE49-F238E27FC236}">
                  <a16:creationId xmlns:a16="http://schemas.microsoft.com/office/drawing/2014/main" id="{8EA0B0D8-0D4D-7760-E9C7-E823DD13EFA7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15" y="3177610"/>
              <a:ext cx="205200" cy="17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77;p40">
              <a:extLst>
                <a:ext uri="{FF2B5EF4-FFF2-40B4-BE49-F238E27FC236}">
                  <a16:creationId xmlns:a16="http://schemas.microsoft.com/office/drawing/2014/main" id="{91E15AA0-DF80-66B3-C297-F5D626928137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15" y="3661842"/>
              <a:ext cx="205200" cy="2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78;p40">
              <a:extLst>
                <a:ext uri="{FF2B5EF4-FFF2-40B4-BE49-F238E27FC236}">
                  <a16:creationId xmlns:a16="http://schemas.microsoft.com/office/drawing/2014/main" id="{B73B75F9-BF94-06F4-B61E-BEE2D1580D43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01" y="2701991"/>
              <a:ext cx="205198" cy="164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79;p40">
              <a:extLst>
                <a:ext uri="{FF2B5EF4-FFF2-40B4-BE49-F238E27FC236}">
                  <a16:creationId xmlns:a16="http://schemas.microsoft.com/office/drawing/2014/main" id="{CCB59568-801D-F0AA-D27C-EC65BE115FAB}"/>
                </a:ext>
              </a:extLst>
            </p:cNvPr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15" y="3392886"/>
              <a:ext cx="205200" cy="205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80;p40">
            <a:extLst>
              <a:ext uri="{FF2B5EF4-FFF2-40B4-BE49-F238E27FC236}">
                <a16:creationId xmlns:a16="http://schemas.microsoft.com/office/drawing/2014/main" id="{CC134C57-B449-E176-1C4C-1C73AECF877E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622" y="6290614"/>
            <a:ext cx="767014" cy="5200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81;p40">
            <a:extLst>
              <a:ext uri="{FF2B5EF4-FFF2-40B4-BE49-F238E27FC236}">
                <a16:creationId xmlns:a16="http://schemas.microsoft.com/office/drawing/2014/main" id="{5A8C444F-7E50-7517-BFB9-2A19D0C46538}"/>
              </a:ext>
            </a:extLst>
          </p:cNvPr>
          <p:cNvSpPr/>
          <p:nvPr userDrawn="1"/>
        </p:nvSpPr>
        <p:spPr>
          <a:xfrm>
            <a:off x="7318700" y="6435550"/>
            <a:ext cx="477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100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rPr>
              <a:t>PHENET has received funding from the European Union’s Horizon Europe research and innovation programme under grant agreement N° 101094587</a:t>
            </a:r>
            <a:endParaRPr sz="11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8" name="Google Shape;82;p40">
            <a:extLst>
              <a:ext uri="{FF2B5EF4-FFF2-40B4-BE49-F238E27FC236}">
                <a16:creationId xmlns:a16="http://schemas.microsoft.com/office/drawing/2014/main" id="{B22FB277-44F8-8B98-E3EC-F6E6AD4DEAE6}"/>
              </a:ext>
            </a:extLst>
          </p:cNvPr>
          <p:cNvSpPr/>
          <p:nvPr userDrawn="1"/>
        </p:nvSpPr>
        <p:spPr>
          <a:xfrm>
            <a:off x="9073998" y="5429525"/>
            <a:ext cx="31179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 u="sng">
                <a:solidFill>
                  <a:schemeClr val="hlink"/>
                </a:solidFill>
                <a:latin typeface="Rubik Light"/>
                <a:ea typeface="Rubik Light"/>
                <a:cs typeface="Rubik Light"/>
                <a:sym typeface="Rubik Light"/>
                <a:hlinkClick r:id="rId14"/>
              </a:rPr>
              <a:t>https://www.phenet.eu/en/contact</a:t>
            </a:r>
            <a:endParaRPr sz="1500">
              <a:solidFill>
                <a:srgbClr val="333333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https://www.phenet.eu/</a:t>
            </a:r>
            <a:r>
              <a:rPr lang="de-DE" sz="1500" b="0" i="0" u="none" strike="noStrike" cap="none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 </a:t>
            </a:r>
            <a:endParaRPr sz="1500" b="0" i="0" u="none" strike="noStrike" cap="none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PHENET</a:t>
            </a:r>
            <a:r>
              <a:rPr lang="de-DE" sz="1500" b="0" i="0" u="none" strike="noStrike" cap="none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_</a:t>
            </a:r>
            <a:r>
              <a:rPr lang="de-DE" sz="150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PROJECT</a:t>
            </a:r>
            <a:r>
              <a:rPr lang="de-DE" sz="1500" b="0" i="0" u="none" strike="noStrike" cap="none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  </a:t>
            </a:r>
            <a:endParaRPr sz="1500" b="0" i="0" u="none" strike="noStrike" cap="none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>
                <a:solidFill>
                  <a:srgbClr val="333333"/>
                </a:solidFill>
                <a:latin typeface="Rubik Light"/>
                <a:ea typeface="Rubik Light"/>
                <a:cs typeface="Rubik Light"/>
                <a:sym typeface="Rubik Light"/>
              </a:rPr>
              <a:t>PHENET</a:t>
            </a:r>
            <a:endParaRPr sz="11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83;p40">
            <a:extLst>
              <a:ext uri="{FF2B5EF4-FFF2-40B4-BE49-F238E27FC236}">
                <a16:creationId xmlns:a16="http://schemas.microsoft.com/office/drawing/2014/main" id="{41703CFB-4F5C-43A6-98C9-8D6C7F1E2A57}"/>
              </a:ext>
            </a:extLst>
          </p:cNvPr>
          <p:cNvGrpSpPr/>
          <p:nvPr userDrawn="1"/>
        </p:nvGrpSpPr>
        <p:grpSpPr>
          <a:xfrm>
            <a:off x="8792589" y="5430366"/>
            <a:ext cx="205214" cy="936451"/>
            <a:chOff x="654402" y="2701991"/>
            <a:chExt cx="205214" cy="936451"/>
          </a:xfrm>
        </p:grpSpPr>
        <p:pic>
          <p:nvPicPr>
            <p:cNvPr id="30" name="Google Shape;84;p40">
              <a:extLst>
                <a:ext uri="{FF2B5EF4-FFF2-40B4-BE49-F238E27FC236}">
                  <a16:creationId xmlns:a16="http://schemas.microsoft.com/office/drawing/2014/main" id="{76964898-8F90-7733-94DA-709B275E6062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03" y="2929918"/>
              <a:ext cx="205200" cy="2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85;p40">
              <a:extLst>
                <a:ext uri="{FF2B5EF4-FFF2-40B4-BE49-F238E27FC236}">
                  <a16:creationId xmlns:a16="http://schemas.microsoft.com/office/drawing/2014/main" id="{8EC7AAB3-7B7A-F736-8EFE-17770462980C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15" y="3177610"/>
              <a:ext cx="205200" cy="17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86;p40">
              <a:extLst>
                <a:ext uri="{FF2B5EF4-FFF2-40B4-BE49-F238E27FC236}">
                  <a16:creationId xmlns:a16="http://schemas.microsoft.com/office/drawing/2014/main" id="{26BB2EAB-CF1F-E26C-71E0-8F0B2ADAF3D9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15" y="3433242"/>
              <a:ext cx="205200" cy="2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87;p40">
              <a:extLst>
                <a:ext uri="{FF2B5EF4-FFF2-40B4-BE49-F238E27FC236}">
                  <a16:creationId xmlns:a16="http://schemas.microsoft.com/office/drawing/2014/main" id="{C2CB1E9C-FE8B-4EDD-74B0-3DD7B6959831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01" y="2701991"/>
              <a:ext cx="205198" cy="1641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7341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3445" y="1916833"/>
            <a:ext cx="10363200" cy="648072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07435" y="3429000"/>
            <a:ext cx="10561173" cy="25922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9347200" y="6381334"/>
            <a:ext cx="2844800" cy="2160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F2FB34B-B982-584C-87D1-A762E7D52625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3215680" y="2604505"/>
            <a:ext cx="8976320" cy="752475"/>
            <a:chOff x="2411760" y="2604504"/>
            <a:chExt cx="6732240" cy="752475"/>
          </a:xfrm>
        </p:grpSpPr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51155" y="2604504"/>
              <a:ext cx="119284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 descr="ésultat de recherche d'images pour &quot;big data&quot;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11760" y="2604504"/>
              <a:ext cx="2121024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ttps://inra-dam-front-resources-cdn.brainsonic.com/ressources/afile/162073-99714-picture_original-2131-0"/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04318" y="2607796"/>
              <a:ext cx="2160240" cy="745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rbre Gène, Arbre De Vie, Evolution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558" y="2605446"/>
              <a:ext cx="1291818" cy="75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20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C001E-E243-AE61-F541-015C2178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8F7DA2-6811-88B5-CEAE-EC132B999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B82EAB-1D64-633F-9257-DBE39614E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CA3CAF-B0E5-1843-637C-66855D2D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D4D70C-3396-8CFA-58F9-367214BB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612536-06F0-B104-18F2-E275BA5A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43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C243E-F065-E41A-69DD-28D9A31C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4206A2-CCEE-D0DB-8BE5-879D11A9C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C55B99-83FA-5180-7BB6-B2983BF82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270383-2FF8-66DC-764F-EE8DE7411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5B69DB-A249-C0FE-BFC4-E22C81AA9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170A6C-F23C-3B3A-E789-2F962C6B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0D879D-7702-034A-0B5D-A27E1918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D7FDBB-F16D-D68C-D487-00812F91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7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004B8-1B6F-F659-DE1D-79B9E529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DA0092-EB4B-6A2D-CC2A-263CAFC5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A796F5-DD34-4C9C-FEEB-02B0944C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12D117-B4B1-0140-61AA-2B7F3030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9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D6E4B9-98EC-4FE1-3FEB-44334272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1E0-4D69-484C-B8B9-5B6789B9565E}" type="datetimeFigureOut">
              <a:rPr lang="fr-FR" smtClean="0"/>
              <a:t>08/12/2024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B81398-BF50-9E2E-04B9-7018FE45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5D7E8A-F313-EBE0-28C5-A5804455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B3F3-5F9D-5648-8011-DC0017F81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14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26D69D-FE4C-5A2B-FED9-5F129470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136526"/>
            <a:ext cx="11847444" cy="382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2490D8-49EE-7B86-37B4-EDE36645B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30" y="609985"/>
            <a:ext cx="11244470" cy="5566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4D9AF-F902-6916-663E-109059442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8090" y="6356350"/>
            <a:ext cx="102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E1E0-4D69-484C-B8B9-5B6789B9565E}" type="datetimeFigureOut">
              <a:rPr lang="fr-FR" smtClean="0"/>
              <a:t>08/12/2024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62DE7C-A976-A7D5-F486-F8CAE48CB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3383" y="6356350"/>
            <a:ext cx="7802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390D83-C68A-0D87-33C8-DC36DD726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03910" y="6356350"/>
            <a:ext cx="749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9991A"/>
                </a:solidFill>
              </a:defRPr>
            </a:lvl1pPr>
          </a:lstStyle>
          <a:p>
            <a:fld id="{5AC8B3F3-5F9D-5648-8011-DC0017F81AA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Google Shape;13;p22">
            <a:extLst>
              <a:ext uri="{FF2B5EF4-FFF2-40B4-BE49-F238E27FC236}">
                <a16:creationId xmlns:a16="http://schemas.microsoft.com/office/drawing/2014/main" id="{FC7250A2-50BB-4192-DEDF-57B56A0FCC79}"/>
              </a:ext>
            </a:extLst>
          </p:cNvPr>
          <p:cNvPicPr preferRelativeResize="0"/>
          <p:nvPr userDrawn="1"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32975"/>
            <a:ext cx="739647" cy="51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;p22">
            <a:extLst>
              <a:ext uri="{FF2B5EF4-FFF2-40B4-BE49-F238E27FC236}">
                <a16:creationId xmlns:a16="http://schemas.microsoft.com/office/drawing/2014/main" id="{018EB0DE-2401-7FD2-6E2E-62B8235081C7}"/>
              </a:ext>
            </a:extLst>
          </p:cNvPr>
          <p:cNvPicPr preferRelativeResize="0"/>
          <p:nvPr userDrawn="1"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47" b="-8861"/>
          <a:stretch/>
        </p:blipFill>
        <p:spPr>
          <a:xfrm>
            <a:off x="347959" y="6430818"/>
            <a:ext cx="1240132" cy="188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15;p22">
            <a:extLst>
              <a:ext uri="{FF2B5EF4-FFF2-40B4-BE49-F238E27FC236}">
                <a16:creationId xmlns:a16="http://schemas.microsoft.com/office/drawing/2014/main" id="{BC341C65-2604-A23B-53B2-0DE813CDE4B9}"/>
              </a:ext>
            </a:extLst>
          </p:cNvPr>
          <p:cNvCxnSpPr/>
          <p:nvPr userDrawn="1"/>
        </p:nvCxnSpPr>
        <p:spPr>
          <a:xfrm>
            <a:off x="318051" y="6339416"/>
            <a:ext cx="1155920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2681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69991A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9991A"/>
        </a:buClr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9_9E3E067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9_68956ED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doi.org/10.5281/zenodo.1262536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dmkit.elixir-europe.org/plant_scien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rgi.versailles.inrae.fr/faird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mp.opidor.fr/" TargetMode="External"/><Relationship Id="rId2" Type="http://schemas.openxmlformats.org/officeDocument/2006/relationships/hyperlink" Target="https://doi.org/10.5281/zenodo.49158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ds-wizard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D19030-A0B8-76F4-37B9-F9A483181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86" y="1122363"/>
            <a:ext cx="10405242" cy="1862575"/>
          </a:xfrm>
        </p:spPr>
        <p:txBody>
          <a:bodyPr/>
          <a:lstStyle/>
          <a:p>
            <a:r>
              <a:rPr lang="fr-FR" sz="3600" dirty="0"/>
              <a:t>Workflows &amp; Data Management Plans </a:t>
            </a:r>
            <a:r>
              <a:rPr lang="fr-FR" sz="3600" dirty="0" err="1"/>
              <a:t>pragmatic</a:t>
            </a:r>
            <a:br>
              <a:rPr lang="fr-FR" sz="3600" dirty="0"/>
            </a:br>
            <a:r>
              <a:rPr lang="fr-FR" sz="3600" dirty="0"/>
              <a:t>and </a:t>
            </a:r>
            <a:r>
              <a:rPr lang="fr-FR" sz="3600" dirty="0" err="1"/>
              <a:t>useful</a:t>
            </a:r>
            <a:r>
              <a:rPr lang="fr-FR" sz="3600" dirty="0"/>
              <a:t> usage for </a:t>
            </a:r>
            <a:r>
              <a:rPr lang="fr-FR" sz="3600" dirty="0" err="1"/>
              <a:t>Research</a:t>
            </a:r>
            <a:r>
              <a:rPr lang="fr-FR" sz="3600" dirty="0"/>
              <a:t> Data Management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A85A91-A897-C99C-5ED5-3D39B39C2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SzPts val="1100"/>
            </a:pPr>
            <a:r>
              <a:rPr lang="fr-FR" kern="0" dirty="0" err="1"/>
              <a:t>Wednesday</a:t>
            </a:r>
            <a:r>
              <a:rPr lang="fr-FR" kern="0" dirty="0"/>
              <a:t> 4 2025</a:t>
            </a:r>
          </a:p>
          <a:p>
            <a:pPr marL="0" indent="0" defTabSz="914400">
              <a:spcBef>
                <a:spcPts val="0"/>
              </a:spcBef>
              <a:buClr>
                <a:schemeClr val="dk1"/>
              </a:buClr>
              <a:buSzPts val="1100"/>
            </a:pPr>
            <a:endParaRPr lang="fr-FR" sz="2400" kern="0" dirty="0"/>
          </a:p>
          <a:p>
            <a:pPr marL="0" indent="0" defTabSz="91440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2400" u="sng" kern="0" dirty="0"/>
              <a:t>Cyril Pommier</a:t>
            </a:r>
            <a:r>
              <a:rPr lang="fr-FR" sz="2400" kern="0" dirty="0"/>
              <a:t>(INRAE)</a:t>
            </a:r>
          </a:p>
        </p:txBody>
      </p:sp>
    </p:spTree>
    <p:extLst>
      <p:ext uri="{BB962C8B-B14F-4D97-AF65-F5344CB8AC3E}">
        <p14:creationId xmlns:p14="http://schemas.microsoft.com/office/powerpoint/2010/main" val="378013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7C973-C17B-FD62-D1FC-A3341613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DMP &amp; Workflows : AGENT feedback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ECD65-108B-0C7B-4A7B-AF07FE760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Precisely</a:t>
            </a:r>
            <a:r>
              <a:rPr lang="fr-FR" dirty="0"/>
              <a:t> </a:t>
            </a:r>
            <a:r>
              <a:rPr lang="fr-FR" dirty="0" err="1"/>
              <a:t>describe</a:t>
            </a:r>
            <a:r>
              <a:rPr lang="fr-FR" dirty="0"/>
              <a:t> data exchange:</a:t>
            </a:r>
          </a:p>
          <a:p>
            <a:pPr lvl="1"/>
            <a:r>
              <a:rPr lang="fr-FR" dirty="0"/>
              <a:t>How</a:t>
            </a:r>
          </a:p>
          <a:p>
            <a:pPr lvl="1"/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who</a:t>
            </a:r>
            <a:endParaRPr lang="fr-FR" dirty="0"/>
          </a:p>
          <a:p>
            <a:pPr lvl="1"/>
            <a:r>
              <a:rPr lang="fr-FR" dirty="0"/>
              <a:t>In </a:t>
            </a:r>
            <a:r>
              <a:rPr lang="fr-FR" dirty="0" err="1"/>
              <a:t>what</a:t>
            </a:r>
            <a:r>
              <a:rPr lang="fr-FR" dirty="0"/>
              <a:t> format</a:t>
            </a:r>
          </a:p>
          <a:p>
            <a:r>
              <a:rPr lang="fr-FR" dirty="0"/>
              <a:t>Agent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example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23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8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" y="820671"/>
            <a:ext cx="12185073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87"/>
          <p:cNvSpPr/>
          <p:nvPr/>
        </p:nvSpPr>
        <p:spPr>
          <a:xfrm>
            <a:off x="0" y="6407514"/>
            <a:ext cx="12192000" cy="450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p8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88" y="6484815"/>
            <a:ext cx="10305535" cy="27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87" descr="N:\Horizon_Projektphasen\3-Projektphase\Dissemination &amp; Exploitation\EU-Flagge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66" y="6435309"/>
            <a:ext cx="504761" cy="34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8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82" y="482117"/>
            <a:ext cx="2793225" cy="1430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C1CF9EA-E9EA-3238-EBDF-45435B94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AGENT – </a:t>
            </a:r>
            <a:r>
              <a:rPr lang="fr-FR" dirty="0" err="1"/>
              <a:t>Activated</a:t>
            </a:r>
            <a:r>
              <a:rPr lang="fr-FR" dirty="0"/>
              <a:t> </a:t>
            </a:r>
            <a:r>
              <a:rPr lang="fr-FR" dirty="0" err="1"/>
              <a:t>GEnebank</a:t>
            </a:r>
            <a:r>
              <a:rPr lang="fr-FR" dirty="0"/>
              <a:t> </a:t>
            </a:r>
            <a:r>
              <a:rPr lang="fr-FR" dirty="0" err="1"/>
              <a:t>NeTwork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85E90D9-3201-30AA-A9B8-BC60E65735F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Nils Stein, IPK </a:t>
            </a:r>
            <a:r>
              <a:rPr lang="fr-FR" dirty="0" err="1"/>
              <a:t>Gatersleben</a:t>
            </a:r>
            <a:r>
              <a:rPr lang="fr-FR" dirty="0"/>
              <a:t> &amp; Georg-August-</a:t>
            </a:r>
            <a:r>
              <a:rPr lang="fr-FR" dirty="0" err="1"/>
              <a:t>University</a:t>
            </a:r>
            <a:r>
              <a:rPr lang="fr-FR" dirty="0"/>
              <a:t> Göttingen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8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66" y="1318495"/>
            <a:ext cx="7403350" cy="4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88"/>
          <p:cNvSpPr txBox="1"/>
          <p:nvPr/>
        </p:nvSpPr>
        <p:spPr>
          <a:xfrm>
            <a:off x="137160" y="6172200"/>
            <a:ext cx="25054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Mascher et al. 2019, Nature Genetics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88"/>
          <p:cNvSpPr/>
          <p:nvPr/>
        </p:nvSpPr>
        <p:spPr>
          <a:xfrm>
            <a:off x="0" y="138242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Genebank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genomics: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Bridging the gap between conservation and breeding</a:t>
            </a:r>
            <a:endParaRPr dirty="0"/>
          </a:p>
        </p:txBody>
      </p:sp>
      <p:sp>
        <p:nvSpPr>
          <p:cNvPr id="575" name="Google Shape;575;p88"/>
          <p:cNvSpPr txBox="1"/>
          <p:nvPr/>
        </p:nvSpPr>
        <p:spPr>
          <a:xfrm>
            <a:off x="8031162" y="2521059"/>
            <a:ext cx="400843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Problem: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Genebanks</a:t>
            </a: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are typically funded for storage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not for characterization</a:t>
            </a:r>
            <a:endParaRPr sz="2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6" name="Google Shape;576;p88"/>
          <p:cNvGrpSpPr/>
          <p:nvPr/>
        </p:nvGrpSpPr>
        <p:grpSpPr>
          <a:xfrm>
            <a:off x="6927" y="6407515"/>
            <a:ext cx="12192000" cy="450485"/>
            <a:chOff x="6927" y="6407515"/>
            <a:chExt cx="12192000" cy="450485"/>
          </a:xfrm>
        </p:grpSpPr>
        <p:sp>
          <p:nvSpPr>
            <p:cNvPr id="577" name="Google Shape;577;p88"/>
            <p:cNvSpPr/>
            <p:nvPr/>
          </p:nvSpPr>
          <p:spPr>
            <a:xfrm>
              <a:off x="6927" y="6407515"/>
              <a:ext cx="12192000" cy="450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8" name="Google Shape;578;p88" descr="N:\Horizon_Projektphasen\3-Projektphase\Dissemination &amp; Exploitation\EU-Flagge.jp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766" y="6435309"/>
              <a:ext cx="504761" cy="342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9" name="Google Shape;579;p8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5291" y="0"/>
            <a:ext cx="831141" cy="82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88" y="6484815"/>
            <a:ext cx="10305535" cy="273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06"/>
          <p:cNvSpPr/>
          <p:nvPr/>
        </p:nvSpPr>
        <p:spPr>
          <a:xfrm>
            <a:off x="0" y="232080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summary and outlook</a:t>
            </a:r>
            <a:endParaRPr/>
          </a:p>
        </p:txBody>
      </p:sp>
      <p:grpSp>
        <p:nvGrpSpPr>
          <p:cNvPr id="786" name="Google Shape;786;p106"/>
          <p:cNvGrpSpPr/>
          <p:nvPr/>
        </p:nvGrpSpPr>
        <p:grpSpPr>
          <a:xfrm>
            <a:off x="0" y="283191"/>
            <a:ext cx="12192000" cy="5965209"/>
            <a:chOff x="0" y="809649"/>
            <a:chExt cx="12192000" cy="5965209"/>
          </a:xfrm>
        </p:grpSpPr>
        <p:pic>
          <p:nvPicPr>
            <p:cNvPr id="787" name="Google Shape;787;p1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09649"/>
              <a:ext cx="12192000" cy="5965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10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92252"/>
              <a:ext cx="7239000" cy="29826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9" name="Google Shape;789;p10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900" y="3265794"/>
            <a:ext cx="4607491" cy="302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0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0" y="406344"/>
            <a:ext cx="2793225" cy="1430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1" name="Google Shape;791;p106"/>
          <p:cNvGrpSpPr/>
          <p:nvPr/>
        </p:nvGrpSpPr>
        <p:grpSpPr>
          <a:xfrm>
            <a:off x="0" y="6407514"/>
            <a:ext cx="12192000" cy="450485"/>
            <a:chOff x="0" y="6407514"/>
            <a:chExt cx="12192000" cy="450485"/>
          </a:xfrm>
        </p:grpSpPr>
        <p:sp>
          <p:nvSpPr>
            <p:cNvPr id="792" name="Google Shape;792;p106"/>
            <p:cNvSpPr/>
            <p:nvPr/>
          </p:nvSpPr>
          <p:spPr>
            <a:xfrm>
              <a:off x="0" y="6407514"/>
              <a:ext cx="12192000" cy="450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3" name="Google Shape;793;p106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888" y="6484815"/>
              <a:ext cx="10305535" cy="273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106" descr="N:\Horizon_Projektphasen\3-Projektphase\Dissemination &amp; Exploitation\EU-Flagge.jp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766" y="6435309"/>
              <a:ext cx="504761" cy="342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5" name="Google Shape;795;p106"/>
          <p:cNvSpPr txBox="1">
            <a:spLocks noGrp="1"/>
          </p:cNvSpPr>
          <p:nvPr>
            <p:ph type="title"/>
          </p:nvPr>
        </p:nvSpPr>
        <p:spPr>
          <a:xfrm>
            <a:off x="0" y="221742"/>
            <a:ext cx="12174380" cy="71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3600"/>
              <a:buFont typeface="Calibri"/>
              <a:buNone/>
            </a:pPr>
            <a:r>
              <a:rPr lang="en-US" sz="3600" b="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The AGENT network</a:t>
            </a:r>
            <a:endParaRPr sz="3600" b="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0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3" y="861418"/>
            <a:ext cx="12143233" cy="513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0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1" y="1086613"/>
            <a:ext cx="2578609" cy="3462527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07"/>
          <p:cNvSpPr/>
          <p:nvPr/>
        </p:nvSpPr>
        <p:spPr>
          <a:xfrm>
            <a:off x="9230340" y="2591156"/>
            <a:ext cx="2047260" cy="1579524"/>
          </a:xfrm>
          <a:custGeom>
            <a:avLst/>
            <a:gdLst/>
            <a:ahLst/>
            <a:cxnLst/>
            <a:rect l="l" t="t" r="r" b="b"/>
            <a:pathLst>
              <a:path w="2047260" h="1579524" extrusionOk="0">
                <a:moveTo>
                  <a:pt x="1910100" y="4724"/>
                </a:moveTo>
                <a:cubicBezTo>
                  <a:pt x="1878773" y="491"/>
                  <a:pt x="1881199" y="-3354"/>
                  <a:pt x="1808500" y="4724"/>
                </a:cubicBezTo>
                <a:cubicBezTo>
                  <a:pt x="1803178" y="5315"/>
                  <a:pt x="1798409" y="8333"/>
                  <a:pt x="1793260" y="9804"/>
                </a:cubicBezTo>
                <a:cubicBezTo>
                  <a:pt x="1786547" y="11722"/>
                  <a:pt x="1779627" y="12878"/>
                  <a:pt x="1772940" y="14884"/>
                </a:cubicBezTo>
                <a:cubicBezTo>
                  <a:pt x="1762682" y="17961"/>
                  <a:pt x="1752620" y="21657"/>
                  <a:pt x="1742460" y="25044"/>
                </a:cubicBezTo>
                <a:cubicBezTo>
                  <a:pt x="1737380" y="26737"/>
                  <a:pt x="1732415" y="28825"/>
                  <a:pt x="1727220" y="30124"/>
                </a:cubicBezTo>
                <a:lnTo>
                  <a:pt x="1706900" y="35204"/>
                </a:lnTo>
                <a:cubicBezTo>
                  <a:pt x="1693153" y="44368"/>
                  <a:pt x="1687453" y="49079"/>
                  <a:pt x="1671340" y="55524"/>
                </a:cubicBezTo>
                <a:cubicBezTo>
                  <a:pt x="1661396" y="59501"/>
                  <a:pt x="1640860" y="65684"/>
                  <a:pt x="1640860" y="65684"/>
                </a:cubicBezTo>
                <a:cubicBezTo>
                  <a:pt x="1639167" y="70764"/>
                  <a:pt x="1639125" y="76743"/>
                  <a:pt x="1635780" y="80924"/>
                </a:cubicBezTo>
                <a:cubicBezTo>
                  <a:pt x="1629183" y="89170"/>
                  <a:pt x="1614844" y="93437"/>
                  <a:pt x="1605300" y="96164"/>
                </a:cubicBezTo>
                <a:cubicBezTo>
                  <a:pt x="1573291" y="105310"/>
                  <a:pt x="1588867" y="98903"/>
                  <a:pt x="1544340" y="106324"/>
                </a:cubicBezTo>
                <a:cubicBezTo>
                  <a:pt x="1537309" y="107496"/>
                  <a:pt x="1516467" y="113190"/>
                  <a:pt x="1508780" y="116484"/>
                </a:cubicBezTo>
                <a:cubicBezTo>
                  <a:pt x="1501819" y="119467"/>
                  <a:pt x="1495233" y="123257"/>
                  <a:pt x="1488460" y="126644"/>
                </a:cubicBezTo>
                <a:cubicBezTo>
                  <a:pt x="1464088" y="163202"/>
                  <a:pt x="1498601" y="118190"/>
                  <a:pt x="1447820" y="152044"/>
                </a:cubicBezTo>
                <a:cubicBezTo>
                  <a:pt x="1442740" y="155431"/>
                  <a:pt x="1438041" y="159474"/>
                  <a:pt x="1432580" y="162204"/>
                </a:cubicBezTo>
                <a:cubicBezTo>
                  <a:pt x="1399294" y="178847"/>
                  <a:pt x="1432530" y="145731"/>
                  <a:pt x="1376700" y="187604"/>
                </a:cubicBezTo>
                <a:cubicBezTo>
                  <a:pt x="1369927" y="192684"/>
                  <a:pt x="1363316" y="197989"/>
                  <a:pt x="1356380" y="202844"/>
                </a:cubicBezTo>
                <a:cubicBezTo>
                  <a:pt x="1346377" y="209846"/>
                  <a:pt x="1334534" y="214530"/>
                  <a:pt x="1325900" y="223164"/>
                </a:cubicBezTo>
                <a:cubicBezTo>
                  <a:pt x="1312046" y="237018"/>
                  <a:pt x="1307718" y="242783"/>
                  <a:pt x="1290340" y="253644"/>
                </a:cubicBezTo>
                <a:cubicBezTo>
                  <a:pt x="1252792" y="277112"/>
                  <a:pt x="1287975" y="249878"/>
                  <a:pt x="1244620" y="273964"/>
                </a:cubicBezTo>
                <a:cubicBezTo>
                  <a:pt x="1237219" y="278076"/>
                  <a:pt x="1231480" y="284717"/>
                  <a:pt x="1224300" y="289204"/>
                </a:cubicBezTo>
                <a:cubicBezTo>
                  <a:pt x="1217878" y="293218"/>
                  <a:pt x="1210142" y="294962"/>
                  <a:pt x="1203980" y="299364"/>
                </a:cubicBezTo>
                <a:cubicBezTo>
                  <a:pt x="1198134" y="303540"/>
                  <a:pt x="1194586" y="310428"/>
                  <a:pt x="1188740" y="314604"/>
                </a:cubicBezTo>
                <a:cubicBezTo>
                  <a:pt x="1182578" y="319006"/>
                  <a:pt x="1174869" y="320795"/>
                  <a:pt x="1168420" y="324764"/>
                </a:cubicBezTo>
                <a:cubicBezTo>
                  <a:pt x="1102420" y="365379"/>
                  <a:pt x="1146025" y="345914"/>
                  <a:pt x="1097300" y="365404"/>
                </a:cubicBezTo>
                <a:cubicBezTo>
                  <a:pt x="1061463" y="401241"/>
                  <a:pt x="1106690" y="360016"/>
                  <a:pt x="1056660" y="390804"/>
                </a:cubicBezTo>
                <a:cubicBezTo>
                  <a:pt x="993404" y="429731"/>
                  <a:pt x="1039470" y="415422"/>
                  <a:pt x="995700" y="426364"/>
                </a:cubicBezTo>
                <a:cubicBezTo>
                  <a:pt x="947417" y="474647"/>
                  <a:pt x="997983" y="430140"/>
                  <a:pt x="960140" y="451764"/>
                </a:cubicBezTo>
                <a:cubicBezTo>
                  <a:pt x="919843" y="474791"/>
                  <a:pt x="959902" y="461984"/>
                  <a:pt x="919500" y="472084"/>
                </a:cubicBezTo>
                <a:cubicBezTo>
                  <a:pt x="896414" y="506713"/>
                  <a:pt x="927530" y="468069"/>
                  <a:pt x="878860" y="492404"/>
                </a:cubicBezTo>
                <a:cubicBezTo>
                  <a:pt x="873399" y="495134"/>
                  <a:pt x="873336" y="503671"/>
                  <a:pt x="868700" y="507644"/>
                </a:cubicBezTo>
                <a:cubicBezTo>
                  <a:pt x="861203" y="514070"/>
                  <a:pt x="851515" y="517407"/>
                  <a:pt x="843300" y="522884"/>
                </a:cubicBezTo>
                <a:cubicBezTo>
                  <a:pt x="836397" y="527486"/>
                  <a:pt x="816828" y="543740"/>
                  <a:pt x="807740" y="548284"/>
                </a:cubicBezTo>
                <a:cubicBezTo>
                  <a:pt x="799584" y="552362"/>
                  <a:pt x="790807" y="555057"/>
                  <a:pt x="782340" y="558444"/>
                </a:cubicBezTo>
                <a:cubicBezTo>
                  <a:pt x="777260" y="563524"/>
                  <a:pt x="772946" y="569508"/>
                  <a:pt x="767100" y="573684"/>
                </a:cubicBezTo>
                <a:cubicBezTo>
                  <a:pt x="756115" y="581531"/>
                  <a:pt x="743977" y="584778"/>
                  <a:pt x="731540" y="588924"/>
                </a:cubicBezTo>
                <a:cubicBezTo>
                  <a:pt x="724767" y="594004"/>
                  <a:pt x="717648" y="598654"/>
                  <a:pt x="711220" y="604164"/>
                </a:cubicBezTo>
                <a:cubicBezTo>
                  <a:pt x="705765" y="608839"/>
                  <a:pt x="702406" y="616191"/>
                  <a:pt x="695980" y="619404"/>
                </a:cubicBezTo>
                <a:cubicBezTo>
                  <a:pt x="688257" y="623265"/>
                  <a:pt x="678957" y="622390"/>
                  <a:pt x="670580" y="624484"/>
                </a:cubicBezTo>
                <a:cubicBezTo>
                  <a:pt x="648393" y="630031"/>
                  <a:pt x="661112" y="628263"/>
                  <a:pt x="640100" y="639724"/>
                </a:cubicBezTo>
                <a:cubicBezTo>
                  <a:pt x="626804" y="646977"/>
                  <a:pt x="611577" y="650957"/>
                  <a:pt x="599460" y="660044"/>
                </a:cubicBezTo>
                <a:cubicBezTo>
                  <a:pt x="585499" y="670515"/>
                  <a:pt x="569773" y="683398"/>
                  <a:pt x="553740" y="690524"/>
                </a:cubicBezTo>
                <a:cubicBezTo>
                  <a:pt x="547360" y="693360"/>
                  <a:pt x="540193" y="693911"/>
                  <a:pt x="533420" y="695604"/>
                </a:cubicBezTo>
                <a:cubicBezTo>
                  <a:pt x="504530" y="724494"/>
                  <a:pt x="532347" y="701220"/>
                  <a:pt x="502940" y="715924"/>
                </a:cubicBezTo>
                <a:cubicBezTo>
                  <a:pt x="466283" y="734253"/>
                  <a:pt x="511910" y="718432"/>
                  <a:pt x="467380" y="736244"/>
                </a:cubicBezTo>
                <a:cubicBezTo>
                  <a:pt x="457436" y="740221"/>
                  <a:pt x="446479" y="741615"/>
                  <a:pt x="436900" y="746404"/>
                </a:cubicBezTo>
                <a:lnTo>
                  <a:pt x="396260" y="766724"/>
                </a:lnTo>
                <a:cubicBezTo>
                  <a:pt x="389487" y="770111"/>
                  <a:pt x="383124" y="774489"/>
                  <a:pt x="375940" y="776884"/>
                </a:cubicBezTo>
                <a:lnTo>
                  <a:pt x="360700" y="781964"/>
                </a:lnTo>
                <a:cubicBezTo>
                  <a:pt x="322682" y="810477"/>
                  <a:pt x="360237" y="787183"/>
                  <a:pt x="309900" y="802284"/>
                </a:cubicBezTo>
                <a:cubicBezTo>
                  <a:pt x="302647" y="804460"/>
                  <a:pt x="296500" y="809368"/>
                  <a:pt x="289580" y="812444"/>
                </a:cubicBezTo>
                <a:cubicBezTo>
                  <a:pt x="281247" y="816148"/>
                  <a:pt x="272336" y="818526"/>
                  <a:pt x="264180" y="822604"/>
                </a:cubicBezTo>
                <a:cubicBezTo>
                  <a:pt x="258719" y="825334"/>
                  <a:pt x="254657" y="830620"/>
                  <a:pt x="248940" y="832764"/>
                </a:cubicBezTo>
                <a:cubicBezTo>
                  <a:pt x="240855" y="835796"/>
                  <a:pt x="232007" y="836151"/>
                  <a:pt x="223540" y="837844"/>
                </a:cubicBezTo>
                <a:cubicBezTo>
                  <a:pt x="216767" y="841231"/>
                  <a:pt x="210311" y="845345"/>
                  <a:pt x="203220" y="848004"/>
                </a:cubicBezTo>
                <a:cubicBezTo>
                  <a:pt x="196683" y="850455"/>
                  <a:pt x="189317" y="850334"/>
                  <a:pt x="182900" y="853084"/>
                </a:cubicBezTo>
                <a:cubicBezTo>
                  <a:pt x="175038" y="856454"/>
                  <a:pt x="152544" y="875510"/>
                  <a:pt x="147340" y="878484"/>
                </a:cubicBezTo>
                <a:cubicBezTo>
                  <a:pt x="142691" y="881141"/>
                  <a:pt x="136889" y="881169"/>
                  <a:pt x="132100" y="883564"/>
                </a:cubicBezTo>
                <a:cubicBezTo>
                  <a:pt x="126639" y="886294"/>
                  <a:pt x="121940" y="890337"/>
                  <a:pt x="116860" y="893724"/>
                </a:cubicBezTo>
                <a:cubicBezTo>
                  <a:pt x="113473" y="898804"/>
                  <a:pt x="111017" y="904647"/>
                  <a:pt x="106700" y="908964"/>
                </a:cubicBezTo>
                <a:cubicBezTo>
                  <a:pt x="85860" y="929804"/>
                  <a:pt x="77738" y="919649"/>
                  <a:pt x="66060" y="954684"/>
                </a:cubicBezTo>
                <a:cubicBezTo>
                  <a:pt x="62673" y="964844"/>
                  <a:pt x="61841" y="976253"/>
                  <a:pt x="55900" y="985164"/>
                </a:cubicBezTo>
                <a:cubicBezTo>
                  <a:pt x="44768" y="1001862"/>
                  <a:pt x="45918" y="997241"/>
                  <a:pt x="40660" y="1015644"/>
                </a:cubicBezTo>
                <a:cubicBezTo>
                  <a:pt x="25305" y="1069386"/>
                  <a:pt x="49565" y="994010"/>
                  <a:pt x="25420" y="1066444"/>
                </a:cubicBezTo>
                <a:cubicBezTo>
                  <a:pt x="23727" y="1071524"/>
                  <a:pt x="23310" y="1077229"/>
                  <a:pt x="20340" y="1081684"/>
                </a:cubicBezTo>
                <a:lnTo>
                  <a:pt x="10180" y="1096924"/>
                </a:lnTo>
                <a:cubicBezTo>
                  <a:pt x="6793" y="1110471"/>
                  <a:pt x="-430" y="1123608"/>
                  <a:pt x="20" y="1137564"/>
                </a:cubicBezTo>
                <a:cubicBezTo>
                  <a:pt x="1713" y="1190057"/>
                  <a:pt x="855" y="1242695"/>
                  <a:pt x="5100" y="1295044"/>
                </a:cubicBezTo>
                <a:cubicBezTo>
                  <a:pt x="6083" y="1307173"/>
                  <a:pt x="18653" y="1334001"/>
                  <a:pt x="25420" y="1345844"/>
                </a:cubicBezTo>
                <a:cubicBezTo>
                  <a:pt x="28449" y="1351145"/>
                  <a:pt x="32551" y="1355783"/>
                  <a:pt x="35580" y="1361084"/>
                </a:cubicBezTo>
                <a:cubicBezTo>
                  <a:pt x="49718" y="1385825"/>
                  <a:pt x="40982" y="1378870"/>
                  <a:pt x="60980" y="1401724"/>
                </a:cubicBezTo>
                <a:cubicBezTo>
                  <a:pt x="67288" y="1408933"/>
                  <a:pt x="75066" y="1414771"/>
                  <a:pt x="81300" y="1422044"/>
                </a:cubicBezTo>
                <a:cubicBezTo>
                  <a:pt x="85273" y="1426680"/>
                  <a:pt x="87404" y="1432721"/>
                  <a:pt x="91460" y="1437284"/>
                </a:cubicBezTo>
                <a:cubicBezTo>
                  <a:pt x="123087" y="1472865"/>
                  <a:pt x="111332" y="1459461"/>
                  <a:pt x="137180" y="1477924"/>
                </a:cubicBezTo>
                <a:cubicBezTo>
                  <a:pt x="139782" y="1479783"/>
                  <a:pt x="166754" y="1500759"/>
                  <a:pt x="172740" y="1503324"/>
                </a:cubicBezTo>
                <a:cubicBezTo>
                  <a:pt x="195527" y="1513090"/>
                  <a:pt x="188529" y="1503598"/>
                  <a:pt x="208300" y="1513484"/>
                </a:cubicBezTo>
                <a:cubicBezTo>
                  <a:pt x="213761" y="1516214"/>
                  <a:pt x="217928" y="1521239"/>
                  <a:pt x="223540" y="1523644"/>
                </a:cubicBezTo>
                <a:cubicBezTo>
                  <a:pt x="243418" y="1532163"/>
                  <a:pt x="253851" y="1525225"/>
                  <a:pt x="274340" y="1538884"/>
                </a:cubicBezTo>
                <a:cubicBezTo>
                  <a:pt x="319692" y="1569119"/>
                  <a:pt x="287460" y="1553653"/>
                  <a:pt x="335300" y="1564284"/>
                </a:cubicBezTo>
                <a:cubicBezTo>
                  <a:pt x="340527" y="1565446"/>
                  <a:pt x="345267" y="1568433"/>
                  <a:pt x="350540" y="1569364"/>
                </a:cubicBezTo>
                <a:cubicBezTo>
                  <a:pt x="374123" y="1573526"/>
                  <a:pt x="421660" y="1579524"/>
                  <a:pt x="421660" y="1579524"/>
                </a:cubicBezTo>
                <a:lnTo>
                  <a:pt x="731540" y="1574444"/>
                </a:lnTo>
                <a:cubicBezTo>
                  <a:pt x="736892" y="1574277"/>
                  <a:pt x="741631" y="1570835"/>
                  <a:pt x="746780" y="1569364"/>
                </a:cubicBezTo>
                <a:cubicBezTo>
                  <a:pt x="753493" y="1567446"/>
                  <a:pt x="760387" y="1566202"/>
                  <a:pt x="767100" y="1564284"/>
                </a:cubicBezTo>
                <a:cubicBezTo>
                  <a:pt x="772249" y="1562813"/>
                  <a:pt x="777191" y="1560675"/>
                  <a:pt x="782340" y="1559204"/>
                </a:cubicBezTo>
                <a:cubicBezTo>
                  <a:pt x="826991" y="1546447"/>
                  <a:pt x="781360" y="1561224"/>
                  <a:pt x="817900" y="1549044"/>
                </a:cubicBezTo>
                <a:cubicBezTo>
                  <a:pt x="891566" y="1493795"/>
                  <a:pt x="799158" y="1559754"/>
                  <a:pt x="853460" y="1528724"/>
                </a:cubicBezTo>
                <a:cubicBezTo>
                  <a:pt x="860811" y="1524523"/>
                  <a:pt x="865919" y="1516628"/>
                  <a:pt x="873780" y="1513484"/>
                </a:cubicBezTo>
                <a:cubicBezTo>
                  <a:pt x="883343" y="1509659"/>
                  <a:pt x="894100" y="1510097"/>
                  <a:pt x="904260" y="1508404"/>
                </a:cubicBezTo>
                <a:cubicBezTo>
                  <a:pt x="911033" y="1505017"/>
                  <a:pt x="918005" y="1502001"/>
                  <a:pt x="924580" y="1498244"/>
                </a:cubicBezTo>
                <a:cubicBezTo>
                  <a:pt x="929881" y="1495215"/>
                  <a:pt x="934208" y="1490489"/>
                  <a:pt x="939820" y="1488084"/>
                </a:cubicBezTo>
                <a:cubicBezTo>
                  <a:pt x="962607" y="1478318"/>
                  <a:pt x="955609" y="1487810"/>
                  <a:pt x="975380" y="1477924"/>
                </a:cubicBezTo>
                <a:cubicBezTo>
                  <a:pt x="980841" y="1475194"/>
                  <a:pt x="985319" y="1470793"/>
                  <a:pt x="990620" y="1467764"/>
                </a:cubicBezTo>
                <a:cubicBezTo>
                  <a:pt x="997195" y="1464007"/>
                  <a:pt x="1004446" y="1461500"/>
                  <a:pt x="1010940" y="1457604"/>
                </a:cubicBezTo>
                <a:cubicBezTo>
                  <a:pt x="1021411" y="1451322"/>
                  <a:pt x="1030083" y="1441819"/>
                  <a:pt x="1041420" y="1437284"/>
                </a:cubicBezTo>
                <a:cubicBezTo>
                  <a:pt x="1049887" y="1433897"/>
                  <a:pt x="1058849" y="1431553"/>
                  <a:pt x="1066820" y="1427124"/>
                </a:cubicBezTo>
                <a:cubicBezTo>
                  <a:pt x="1074221" y="1423012"/>
                  <a:pt x="1080250" y="1416805"/>
                  <a:pt x="1087140" y="1411884"/>
                </a:cubicBezTo>
                <a:cubicBezTo>
                  <a:pt x="1092108" y="1408335"/>
                  <a:pt x="1097020" y="1404648"/>
                  <a:pt x="1102380" y="1401724"/>
                </a:cubicBezTo>
                <a:cubicBezTo>
                  <a:pt x="1165769" y="1367148"/>
                  <a:pt x="1123449" y="1394451"/>
                  <a:pt x="1158260" y="1371244"/>
                </a:cubicBezTo>
                <a:cubicBezTo>
                  <a:pt x="1161647" y="1366164"/>
                  <a:pt x="1164103" y="1360321"/>
                  <a:pt x="1168420" y="1356004"/>
                </a:cubicBezTo>
                <a:cubicBezTo>
                  <a:pt x="1172737" y="1351687"/>
                  <a:pt x="1178692" y="1349393"/>
                  <a:pt x="1183660" y="1345844"/>
                </a:cubicBezTo>
                <a:cubicBezTo>
                  <a:pt x="1190550" y="1340923"/>
                  <a:pt x="1197608" y="1336179"/>
                  <a:pt x="1203980" y="1330604"/>
                </a:cubicBezTo>
                <a:cubicBezTo>
                  <a:pt x="1233649" y="1304643"/>
                  <a:pt x="1212103" y="1314350"/>
                  <a:pt x="1239540" y="1305204"/>
                </a:cubicBezTo>
                <a:cubicBezTo>
                  <a:pt x="1246313" y="1300124"/>
                  <a:pt x="1253488" y="1295539"/>
                  <a:pt x="1259860" y="1289964"/>
                </a:cubicBezTo>
                <a:cubicBezTo>
                  <a:pt x="1280448" y="1271949"/>
                  <a:pt x="1274791" y="1270736"/>
                  <a:pt x="1295420" y="1259484"/>
                </a:cubicBezTo>
                <a:cubicBezTo>
                  <a:pt x="1316787" y="1247829"/>
                  <a:pt x="1362425" y="1230096"/>
                  <a:pt x="1376700" y="1208684"/>
                </a:cubicBezTo>
                <a:cubicBezTo>
                  <a:pt x="1394586" y="1181856"/>
                  <a:pt x="1377775" y="1203408"/>
                  <a:pt x="1407180" y="1178204"/>
                </a:cubicBezTo>
                <a:cubicBezTo>
                  <a:pt x="1441405" y="1148868"/>
                  <a:pt x="1403977" y="1175259"/>
                  <a:pt x="1437660" y="1152804"/>
                </a:cubicBezTo>
                <a:cubicBezTo>
                  <a:pt x="1441047" y="1147724"/>
                  <a:pt x="1443225" y="1141584"/>
                  <a:pt x="1447820" y="1137564"/>
                </a:cubicBezTo>
                <a:cubicBezTo>
                  <a:pt x="1457010" y="1129523"/>
                  <a:pt x="1478300" y="1117244"/>
                  <a:pt x="1478300" y="1117244"/>
                </a:cubicBezTo>
                <a:cubicBezTo>
                  <a:pt x="1496927" y="1089304"/>
                  <a:pt x="1478300" y="1113011"/>
                  <a:pt x="1503700" y="1091844"/>
                </a:cubicBezTo>
                <a:cubicBezTo>
                  <a:pt x="1509219" y="1087245"/>
                  <a:pt x="1513421" y="1081203"/>
                  <a:pt x="1518940" y="1076604"/>
                </a:cubicBezTo>
                <a:cubicBezTo>
                  <a:pt x="1523630" y="1072695"/>
                  <a:pt x="1529863" y="1070761"/>
                  <a:pt x="1534180" y="1066444"/>
                </a:cubicBezTo>
                <a:cubicBezTo>
                  <a:pt x="1581593" y="1019031"/>
                  <a:pt x="1515553" y="1071524"/>
                  <a:pt x="1569740" y="1030884"/>
                </a:cubicBezTo>
                <a:cubicBezTo>
                  <a:pt x="1571433" y="1025804"/>
                  <a:pt x="1571392" y="1019758"/>
                  <a:pt x="1574820" y="1015644"/>
                </a:cubicBezTo>
                <a:cubicBezTo>
                  <a:pt x="1580240" y="1009140"/>
                  <a:pt x="1588712" y="1005914"/>
                  <a:pt x="1595140" y="1000404"/>
                </a:cubicBezTo>
                <a:cubicBezTo>
                  <a:pt x="1600595" y="995729"/>
                  <a:pt x="1605781" y="990683"/>
                  <a:pt x="1610380" y="985164"/>
                </a:cubicBezTo>
                <a:cubicBezTo>
                  <a:pt x="1622740" y="970332"/>
                  <a:pt x="1634168" y="954747"/>
                  <a:pt x="1645940" y="939444"/>
                </a:cubicBezTo>
                <a:cubicBezTo>
                  <a:pt x="1651102" y="932733"/>
                  <a:pt x="1654037" y="923670"/>
                  <a:pt x="1661180" y="919124"/>
                </a:cubicBezTo>
                <a:lnTo>
                  <a:pt x="1717060" y="883564"/>
                </a:lnTo>
                <a:cubicBezTo>
                  <a:pt x="1729044" y="865588"/>
                  <a:pt x="1728378" y="864429"/>
                  <a:pt x="1747540" y="848004"/>
                </a:cubicBezTo>
                <a:cubicBezTo>
                  <a:pt x="1797048" y="805569"/>
                  <a:pt x="1725174" y="875450"/>
                  <a:pt x="1778020" y="822604"/>
                </a:cubicBezTo>
                <a:cubicBezTo>
                  <a:pt x="1782152" y="810209"/>
                  <a:pt x="1783412" y="801972"/>
                  <a:pt x="1793260" y="792124"/>
                </a:cubicBezTo>
                <a:cubicBezTo>
                  <a:pt x="1799247" y="786137"/>
                  <a:pt x="1806807" y="781964"/>
                  <a:pt x="1813580" y="776884"/>
                </a:cubicBezTo>
                <a:cubicBezTo>
                  <a:pt x="1830187" y="727062"/>
                  <a:pt x="1803263" y="797440"/>
                  <a:pt x="1833900" y="751484"/>
                </a:cubicBezTo>
                <a:cubicBezTo>
                  <a:pt x="1841053" y="740754"/>
                  <a:pt x="1842216" y="726804"/>
                  <a:pt x="1849140" y="715924"/>
                </a:cubicBezTo>
                <a:cubicBezTo>
                  <a:pt x="1854283" y="707843"/>
                  <a:pt x="1863226" y="702877"/>
                  <a:pt x="1869460" y="695604"/>
                </a:cubicBezTo>
                <a:cubicBezTo>
                  <a:pt x="1890029" y="671607"/>
                  <a:pt x="1869189" y="688872"/>
                  <a:pt x="1889780" y="660044"/>
                </a:cubicBezTo>
                <a:cubicBezTo>
                  <a:pt x="1893956" y="654198"/>
                  <a:pt x="1900844" y="650650"/>
                  <a:pt x="1905020" y="644804"/>
                </a:cubicBezTo>
                <a:cubicBezTo>
                  <a:pt x="1909422" y="638642"/>
                  <a:pt x="1910778" y="630646"/>
                  <a:pt x="1915180" y="624484"/>
                </a:cubicBezTo>
                <a:cubicBezTo>
                  <a:pt x="1919356" y="618638"/>
                  <a:pt x="1925689" y="614651"/>
                  <a:pt x="1930420" y="609244"/>
                </a:cubicBezTo>
                <a:cubicBezTo>
                  <a:pt x="1937560" y="601084"/>
                  <a:pt x="1943967" y="592311"/>
                  <a:pt x="1950740" y="583844"/>
                </a:cubicBezTo>
                <a:cubicBezTo>
                  <a:pt x="1952368" y="577333"/>
                  <a:pt x="1957256" y="555572"/>
                  <a:pt x="1960900" y="548284"/>
                </a:cubicBezTo>
                <a:cubicBezTo>
                  <a:pt x="1975639" y="518807"/>
                  <a:pt x="1967861" y="548348"/>
                  <a:pt x="1981220" y="512724"/>
                </a:cubicBezTo>
                <a:cubicBezTo>
                  <a:pt x="1998661" y="466215"/>
                  <a:pt x="1968613" y="521882"/>
                  <a:pt x="2001540" y="467004"/>
                </a:cubicBezTo>
                <a:cubicBezTo>
                  <a:pt x="2005570" y="446855"/>
                  <a:pt x="2010653" y="419345"/>
                  <a:pt x="2016780" y="400964"/>
                </a:cubicBezTo>
                <a:cubicBezTo>
                  <a:pt x="2021622" y="386439"/>
                  <a:pt x="2023751" y="381351"/>
                  <a:pt x="2026940" y="365404"/>
                </a:cubicBezTo>
                <a:cubicBezTo>
                  <a:pt x="2028960" y="355304"/>
                  <a:pt x="2030454" y="345104"/>
                  <a:pt x="2032020" y="334924"/>
                </a:cubicBezTo>
                <a:cubicBezTo>
                  <a:pt x="2033841" y="323090"/>
                  <a:pt x="2035847" y="311272"/>
                  <a:pt x="2037100" y="299364"/>
                </a:cubicBezTo>
                <a:cubicBezTo>
                  <a:pt x="2041024" y="262086"/>
                  <a:pt x="2044906" y="197513"/>
                  <a:pt x="2047260" y="162204"/>
                </a:cubicBezTo>
                <a:cubicBezTo>
                  <a:pt x="2038803" y="69178"/>
                  <a:pt x="2051634" y="135039"/>
                  <a:pt x="2032020" y="86004"/>
                </a:cubicBezTo>
                <a:cubicBezTo>
                  <a:pt x="2016632" y="47534"/>
                  <a:pt x="2032651" y="62718"/>
                  <a:pt x="2006620" y="45364"/>
                </a:cubicBezTo>
                <a:cubicBezTo>
                  <a:pt x="2003233" y="40284"/>
                  <a:pt x="2001055" y="34144"/>
                  <a:pt x="1996460" y="30124"/>
                </a:cubicBezTo>
                <a:cubicBezTo>
                  <a:pt x="1965723" y="3229"/>
                  <a:pt x="1941427" y="8957"/>
                  <a:pt x="1910100" y="4724"/>
                </a:cubicBezTo>
                <a:close/>
              </a:path>
            </a:pathLst>
          </a:custGeom>
          <a:solidFill>
            <a:schemeClr val="accent1">
              <a:alpha val="34901"/>
            </a:schemeClr>
          </a:solidFill>
          <a:ln w="12700" cap="flat" cmpd="sng">
            <a:solidFill>
              <a:srgbClr val="363F76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107"/>
          <p:cNvSpPr/>
          <p:nvPr/>
        </p:nvSpPr>
        <p:spPr>
          <a:xfrm>
            <a:off x="7487920" y="4328160"/>
            <a:ext cx="2052320" cy="1564640"/>
          </a:xfrm>
          <a:custGeom>
            <a:avLst/>
            <a:gdLst/>
            <a:ahLst/>
            <a:cxnLst/>
            <a:rect l="l" t="t" r="r" b="b"/>
            <a:pathLst>
              <a:path w="2052320" h="1564640" extrusionOk="0">
                <a:moveTo>
                  <a:pt x="1833880" y="15240"/>
                </a:moveTo>
                <a:lnTo>
                  <a:pt x="1569720" y="35560"/>
                </a:lnTo>
                <a:cubicBezTo>
                  <a:pt x="1552252" y="37148"/>
                  <a:pt x="1554872" y="43853"/>
                  <a:pt x="1539240" y="50800"/>
                </a:cubicBezTo>
                <a:cubicBezTo>
                  <a:pt x="1529453" y="55150"/>
                  <a:pt x="1518920" y="57573"/>
                  <a:pt x="1508760" y="60960"/>
                </a:cubicBezTo>
                <a:lnTo>
                  <a:pt x="1493520" y="66040"/>
                </a:lnTo>
                <a:cubicBezTo>
                  <a:pt x="1488440" y="67733"/>
                  <a:pt x="1482735" y="68150"/>
                  <a:pt x="1478280" y="71120"/>
                </a:cubicBezTo>
                <a:cubicBezTo>
                  <a:pt x="1468120" y="77893"/>
                  <a:pt x="1459646" y="88478"/>
                  <a:pt x="1447800" y="91440"/>
                </a:cubicBezTo>
                <a:cubicBezTo>
                  <a:pt x="1384276" y="107321"/>
                  <a:pt x="1463255" y="87024"/>
                  <a:pt x="1412240" y="101600"/>
                </a:cubicBezTo>
                <a:cubicBezTo>
                  <a:pt x="1405527" y="103518"/>
                  <a:pt x="1398693" y="104987"/>
                  <a:pt x="1391920" y="106680"/>
                </a:cubicBezTo>
                <a:cubicBezTo>
                  <a:pt x="1386840" y="110067"/>
                  <a:pt x="1382292" y="114435"/>
                  <a:pt x="1376680" y="116840"/>
                </a:cubicBezTo>
                <a:cubicBezTo>
                  <a:pt x="1370263" y="119590"/>
                  <a:pt x="1363176" y="120405"/>
                  <a:pt x="1356360" y="121920"/>
                </a:cubicBezTo>
                <a:cubicBezTo>
                  <a:pt x="1332790" y="127158"/>
                  <a:pt x="1332321" y="125885"/>
                  <a:pt x="1310640" y="132080"/>
                </a:cubicBezTo>
                <a:cubicBezTo>
                  <a:pt x="1267829" y="144312"/>
                  <a:pt x="1324688" y="128237"/>
                  <a:pt x="1280160" y="147320"/>
                </a:cubicBezTo>
                <a:cubicBezTo>
                  <a:pt x="1273743" y="150070"/>
                  <a:pt x="1266527" y="150394"/>
                  <a:pt x="1259840" y="152400"/>
                </a:cubicBezTo>
                <a:cubicBezTo>
                  <a:pt x="1249582" y="155477"/>
                  <a:pt x="1239750" y="159963"/>
                  <a:pt x="1229360" y="162560"/>
                </a:cubicBezTo>
                <a:cubicBezTo>
                  <a:pt x="1215813" y="165947"/>
                  <a:pt x="1201967" y="168304"/>
                  <a:pt x="1188720" y="172720"/>
                </a:cubicBezTo>
                <a:cubicBezTo>
                  <a:pt x="1166856" y="180008"/>
                  <a:pt x="1178675" y="176501"/>
                  <a:pt x="1153160" y="182880"/>
                </a:cubicBezTo>
                <a:cubicBezTo>
                  <a:pt x="1148080" y="186267"/>
                  <a:pt x="1143658" y="190954"/>
                  <a:pt x="1137920" y="193040"/>
                </a:cubicBezTo>
                <a:cubicBezTo>
                  <a:pt x="1124797" y="197812"/>
                  <a:pt x="1110527" y="198784"/>
                  <a:pt x="1097280" y="203200"/>
                </a:cubicBezTo>
                <a:cubicBezTo>
                  <a:pt x="1092200" y="204893"/>
                  <a:pt x="1087189" y="206809"/>
                  <a:pt x="1082040" y="208280"/>
                </a:cubicBezTo>
                <a:cubicBezTo>
                  <a:pt x="1075327" y="210198"/>
                  <a:pt x="1068257" y="210909"/>
                  <a:pt x="1061720" y="213360"/>
                </a:cubicBezTo>
                <a:cubicBezTo>
                  <a:pt x="1054629" y="216019"/>
                  <a:pt x="1048491" y="220861"/>
                  <a:pt x="1041400" y="223520"/>
                </a:cubicBezTo>
                <a:cubicBezTo>
                  <a:pt x="1034863" y="225971"/>
                  <a:pt x="1027767" y="226594"/>
                  <a:pt x="1021080" y="228600"/>
                </a:cubicBezTo>
                <a:cubicBezTo>
                  <a:pt x="959241" y="247152"/>
                  <a:pt x="1017116" y="232131"/>
                  <a:pt x="970280" y="243840"/>
                </a:cubicBezTo>
                <a:cubicBezTo>
                  <a:pt x="965200" y="247227"/>
                  <a:pt x="960757" y="251856"/>
                  <a:pt x="955040" y="254000"/>
                </a:cubicBezTo>
                <a:cubicBezTo>
                  <a:pt x="946955" y="257032"/>
                  <a:pt x="938017" y="256986"/>
                  <a:pt x="929640" y="259080"/>
                </a:cubicBezTo>
                <a:cubicBezTo>
                  <a:pt x="924445" y="260379"/>
                  <a:pt x="919595" y="262861"/>
                  <a:pt x="914400" y="264160"/>
                </a:cubicBezTo>
                <a:cubicBezTo>
                  <a:pt x="906023" y="266254"/>
                  <a:pt x="897467" y="267547"/>
                  <a:pt x="889000" y="269240"/>
                </a:cubicBezTo>
                <a:cubicBezTo>
                  <a:pt x="883920" y="272627"/>
                  <a:pt x="879221" y="276670"/>
                  <a:pt x="873760" y="279400"/>
                </a:cubicBezTo>
                <a:cubicBezTo>
                  <a:pt x="868971" y="281795"/>
                  <a:pt x="863669" y="283009"/>
                  <a:pt x="858520" y="284480"/>
                </a:cubicBezTo>
                <a:cubicBezTo>
                  <a:pt x="836741" y="290703"/>
                  <a:pt x="814259" y="293497"/>
                  <a:pt x="792480" y="299720"/>
                </a:cubicBezTo>
                <a:cubicBezTo>
                  <a:pt x="787331" y="301191"/>
                  <a:pt x="782029" y="302405"/>
                  <a:pt x="777240" y="304800"/>
                </a:cubicBezTo>
                <a:cubicBezTo>
                  <a:pt x="771779" y="307530"/>
                  <a:pt x="767579" y="312480"/>
                  <a:pt x="762000" y="314960"/>
                </a:cubicBezTo>
                <a:cubicBezTo>
                  <a:pt x="752213" y="319310"/>
                  <a:pt x="741680" y="321733"/>
                  <a:pt x="731520" y="325120"/>
                </a:cubicBezTo>
                <a:lnTo>
                  <a:pt x="685800" y="340360"/>
                </a:lnTo>
                <a:cubicBezTo>
                  <a:pt x="680720" y="342053"/>
                  <a:pt x="675532" y="343451"/>
                  <a:pt x="670560" y="345440"/>
                </a:cubicBezTo>
                <a:cubicBezTo>
                  <a:pt x="662093" y="348827"/>
                  <a:pt x="653493" y="351896"/>
                  <a:pt x="645160" y="355600"/>
                </a:cubicBezTo>
                <a:cubicBezTo>
                  <a:pt x="638240" y="358676"/>
                  <a:pt x="632024" y="363365"/>
                  <a:pt x="624840" y="365760"/>
                </a:cubicBezTo>
                <a:cubicBezTo>
                  <a:pt x="616649" y="368490"/>
                  <a:pt x="607907" y="369147"/>
                  <a:pt x="599440" y="370840"/>
                </a:cubicBezTo>
                <a:cubicBezTo>
                  <a:pt x="596053" y="375920"/>
                  <a:pt x="594248" y="382531"/>
                  <a:pt x="589280" y="386080"/>
                </a:cubicBezTo>
                <a:cubicBezTo>
                  <a:pt x="581860" y="391380"/>
                  <a:pt x="572213" y="392536"/>
                  <a:pt x="563880" y="396240"/>
                </a:cubicBezTo>
                <a:cubicBezTo>
                  <a:pt x="556960" y="399316"/>
                  <a:pt x="549982" y="402386"/>
                  <a:pt x="543560" y="406400"/>
                </a:cubicBezTo>
                <a:cubicBezTo>
                  <a:pt x="536380" y="410887"/>
                  <a:pt x="530420" y="417153"/>
                  <a:pt x="523240" y="421640"/>
                </a:cubicBezTo>
                <a:cubicBezTo>
                  <a:pt x="516818" y="425654"/>
                  <a:pt x="509495" y="428043"/>
                  <a:pt x="502920" y="431800"/>
                </a:cubicBezTo>
                <a:cubicBezTo>
                  <a:pt x="497619" y="434829"/>
                  <a:pt x="493141" y="439230"/>
                  <a:pt x="487680" y="441960"/>
                </a:cubicBezTo>
                <a:cubicBezTo>
                  <a:pt x="437970" y="466815"/>
                  <a:pt x="482348" y="438741"/>
                  <a:pt x="447040" y="462280"/>
                </a:cubicBezTo>
                <a:cubicBezTo>
                  <a:pt x="443653" y="467360"/>
                  <a:pt x="439610" y="472059"/>
                  <a:pt x="436880" y="477520"/>
                </a:cubicBezTo>
                <a:cubicBezTo>
                  <a:pt x="434485" y="482309"/>
                  <a:pt x="435145" y="488579"/>
                  <a:pt x="431800" y="492760"/>
                </a:cubicBezTo>
                <a:cubicBezTo>
                  <a:pt x="427986" y="497528"/>
                  <a:pt x="421640" y="499533"/>
                  <a:pt x="416560" y="502920"/>
                </a:cubicBezTo>
                <a:lnTo>
                  <a:pt x="386080" y="548640"/>
                </a:lnTo>
                <a:cubicBezTo>
                  <a:pt x="382693" y="553720"/>
                  <a:pt x="380237" y="559563"/>
                  <a:pt x="375920" y="563880"/>
                </a:cubicBezTo>
                <a:cubicBezTo>
                  <a:pt x="365760" y="574040"/>
                  <a:pt x="353410" y="582405"/>
                  <a:pt x="345440" y="594360"/>
                </a:cubicBezTo>
                <a:cubicBezTo>
                  <a:pt x="337399" y="606421"/>
                  <a:pt x="329492" y="618893"/>
                  <a:pt x="320040" y="629920"/>
                </a:cubicBezTo>
                <a:cubicBezTo>
                  <a:pt x="315365" y="635375"/>
                  <a:pt x="309475" y="639705"/>
                  <a:pt x="304800" y="645160"/>
                </a:cubicBezTo>
                <a:cubicBezTo>
                  <a:pt x="299290" y="651588"/>
                  <a:pt x="294256" y="658435"/>
                  <a:pt x="289560" y="665480"/>
                </a:cubicBezTo>
                <a:cubicBezTo>
                  <a:pt x="284083" y="673695"/>
                  <a:pt x="280746" y="683383"/>
                  <a:pt x="274320" y="690880"/>
                </a:cubicBezTo>
                <a:cubicBezTo>
                  <a:pt x="270347" y="695516"/>
                  <a:pt x="263397" y="696723"/>
                  <a:pt x="259080" y="701040"/>
                </a:cubicBezTo>
                <a:cubicBezTo>
                  <a:pt x="242277" y="717843"/>
                  <a:pt x="243111" y="727413"/>
                  <a:pt x="228600" y="746760"/>
                </a:cubicBezTo>
                <a:cubicBezTo>
                  <a:pt x="224289" y="752507"/>
                  <a:pt x="218440" y="756920"/>
                  <a:pt x="213360" y="762000"/>
                </a:cubicBezTo>
                <a:cubicBezTo>
                  <a:pt x="211667" y="768773"/>
                  <a:pt x="211980" y="776399"/>
                  <a:pt x="208280" y="782320"/>
                </a:cubicBezTo>
                <a:cubicBezTo>
                  <a:pt x="203203" y="790443"/>
                  <a:pt x="194268" y="795431"/>
                  <a:pt x="187960" y="802640"/>
                </a:cubicBezTo>
                <a:cubicBezTo>
                  <a:pt x="182385" y="809012"/>
                  <a:pt x="177800" y="816187"/>
                  <a:pt x="172720" y="822960"/>
                </a:cubicBezTo>
                <a:cubicBezTo>
                  <a:pt x="171027" y="828040"/>
                  <a:pt x="170515" y="833682"/>
                  <a:pt x="167640" y="838200"/>
                </a:cubicBezTo>
                <a:cubicBezTo>
                  <a:pt x="158549" y="852486"/>
                  <a:pt x="143449" y="863118"/>
                  <a:pt x="137160" y="878840"/>
                </a:cubicBezTo>
                <a:cubicBezTo>
                  <a:pt x="124733" y="909909"/>
                  <a:pt x="132058" y="896653"/>
                  <a:pt x="116840" y="919480"/>
                </a:cubicBezTo>
                <a:cubicBezTo>
                  <a:pt x="115147" y="926253"/>
                  <a:pt x="114596" y="933420"/>
                  <a:pt x="111760" y="939800"/>
                </a:cubicBezTo>
                <a:cubicBezTo>
                  <a:pt x="91971" y="984326"/>
                  <a:pt x="102610" y="947126"/>
                  <a:pt x="81280" y="985520"/>
                </a:cubicBezTo>
                <a:cubicBezTo>
                  <a:pt x="76851" y="993491"/>
                  <a:pt x="75198" y="1002764"/>
                  <a:pt x="71120" y="1010920"/>
                </a:cubicBezTo>
                <a:cubicBezTo>
                  <a:pt x="68390" y="1016381"/>
                  <a:pt x="63690" y="1020699"/>
                  <a:pt x="60960" y="1026160"/>
                </a:cubicBezTo>
                <a:cubicBezTo>
                  <a:pt x="58565" y="1030949"/>
                  <a:pt x="57760" y="1036386"/>
                  <a:pt x="55880" y="1041400"/>
                </a:cubicBezTo>
                <a:cubicBezTo>
                  <a:pt x="52678" y="1049938"/>
                  <a:pt x="48604" y="1058149"/>
                  <a:pt x="45720" y="1066800"/>
                </a:cubicBezTo>
                <a:cubicBezTo>
                  <a:pt x="41822" y="1078495"/>
                  <a:pt x="40301" y="1090981"/>
                  <a:pt x="35560" y="1102360"/>
                </a:cubicBezTo>
                <a:cubicBezTo>
                  <a:pt x="31762" y="1111474"/>
                  <a:pt x="25400" y="1119293"/>
                  <a:pt x="20320" y="1127760"/>
                </a:cubicBezTo>
                <a:cubicBezTo>
                  <a:pt x="18627" y="1137920"/>
                  <a:pt x="17474" y="1148185"/>
                  <a:pt x="15240" y="1158240"/>
                </a:cubicBezTo>
                <a:cubicBezTo>
                  <a:pt x="14078" y="1163467"/>
                  <a:pt x="11364" y="1168262"/>
                  <a:pt x="10160" y="1173480"/>
                </a:cubicBezTo>
                <a:cubicBezTo>
                  <a:pt x="6277" y="1190306"/>
                  <a:pt x="0" y="1224280"/>
                  <a:pt x="0" y="1224280"/>
                </a:cubicBezTo>
                <a:cubicBezTo>
                  <a:pt x="1693" y="1266613"/>
                  <a:pt x="2165" y="1309013"/>
                  <a:pt x="5080" y="1351280"/>
                </a:cubicBezTo>
                <a:cubicBezTo>
                  <a:pt x="5560" y="1358245"/>
                  <a:pt x="9237" y="1364679"/>
                  <a:pt x="10160" y="1371600"/>
                </a:cubicBezTo>
                <a:cubicBezTo>
                  <a:pt x="12632" y="1390139"/>
                  <a:pt x="11990" y="1409061"/>
                  <a:pt x="15240" y="1427480"/>
                </a:cubicBezTo>
                <a:cubicBezTo>
                  <a:pt x="17101" y="1438027"/>
                  <a:pt x="16489" y="1452019"/>
                  <a:pt x="25400" y="1457960"/>
                </a:cubicBezTo>
                <a:lnTo>
                  <a:pt x="40640" y="1468120"/>
                </a:lnTo>
                <a:cubicBezTo>
                  <a:pt x="67733" y="1508760"/>
                  <a:pt x="32173" y="1459653"/>
                  <a:pt x="66040" y="1493520"/>
                </a:cubicBezTo>
                <a:cubicBezTo>
                  <a:pt x="70357" y="1497837"/>
                  <a:pt x="72291" y="1504070"/>
                  <a:pt x="76200" y="1508760"/>
                </a:cubicBezTo>
                <a:cubicBezTo>
                  <a:pt x="88146" y="1523095"/>
                  <a:pt x="105737" y="1536228"/>
                  <a:pt x="121920" y="1544320"/>
                </a:cubicBezTo>
                <a:lnTo>
                  <a:pt x="162560" y="1564640"/>
                </a:lnTo>
                <a:cubicBezTo>
                  <a:pt x="191347" y="1562947"/>
                  <a:pt x="220510" y="1564501"/>
                  <a:pt x="248920" y="1559560"/>
                </a:cubicBezTo>
                <a:cubicBezTo>
                  <a:pt x="260111" y="1557614"/>
                  <a:pt x="269020" y="1548933"/>
                  <a:pt x="279400" y="1544320"/>
                </a:cubicBezTo>
                <a:cubicBezTo>
                  <a:pt x="290362" y="1539448"/>
                  <a:pt x="303659" y="1537389"/>
                  <a:pt x="314960" y="1534160"/>
                </a:cubicBezTo>
                <a:cubicBezTo>
                  <a:pt x="320109" y="1532689"/>
                  <a:pt x="325411" y="1531475"/>
                  <a:pt x="330200" y="1529080"/>
                </a:cubicBezTo>
                <a:cubicBezTo>
                  <a:pt x="363441" y="1512460"/>
                  <a:pt x="326975" y="1526150"/>
                  <a:pt x="360680" y="1503680"/>
                </a:cubicBezTo>
                <a:cubicBezTo>
                  <a:pt x="365135" y="1500710"/>
                  <a:pt x="371131" y="1500995"/>
                  <a:pt x="375920" y="1498600"/>
                </a:cubicBezTo>
                <a:cubicBezTo>
                  <a:pt x="381381" y="1495870"/>
                  <a:pt x="386080" y="1491827"/>
                  <a:pt x="391160" y="1488440"/>
                </a:cubicBezTo>
                <a:cubicBezTo>
                  <a:pt x="394547" y="1483360"/>
                  <a:pt x="397003" y="1477517"/>
                  <a:pt x="401320" y="1473200"/>
                </a:cubicBezTo>
                <a:cubicBezTo>
                  <a:pt x="412110" y="1462410"/>
                  <a:pt x="418579" y="1462918"/>
                  <a:pt x="431800" y="1457960"/>
                </a:cubicBezTo>
                <a:cubicBezTo>
                  <a:pt x="440338" y="1454758"/>
                  <a:pt x="448549" y="1450684"/>
                  <a:pt x="457200" y="1447800"/>
                </a:cubicBezTo>
                <a:cubicBezTo>
                  <a:pt x="492933" y="1435889"/>
                  <a:pt x="569012" y="1434006"/>
                  <a:pt x="584200" y="1432560"/>
                </a:cubicBezTo>
                <a:cubicBezTo>
                  <a:pt x="590973" y="1430867"/>
                  <a:pt x="597619" y="1428542"/>
                  <a:pt x="604520" y="1427480"/>
                </a:cubicBezTo>
                <a:cubicBezTo>
                  <a:pt x="638948" y="1422183"/>
                  <a:pt x="667249" y="1423504"/>
                  <a:pt x="701040" y="1412240"/>
                </a:cubicBezTo>
                <a:cubicBezTo>
                  <a:pt x="717797" y="1406654"/>
                  <a:pt x="723457" y="1405099"/>
                  <a:pt x="741680" y="1397000"/>
                </a:cubicBezTo>
                <a:cubicBezTo>
                  <a:pt x="748600" y="1393924"/>
                  <a:pt x="754909" y="1389499"/>
                  <a:pt x="762000" y="1386840"/>
                </a:cubicBezTo>
                <a:cubicBezTo>
                  <a:pt x="776740" y="1381313"/>
                  <a:pt x="804900" y="1378534"/>
                  <a:pt x="817880" y="1376680"/>
                </a:cubicBezTo>
                <a:cubicBezTo>
                  <a:pt x="824653" y="1373293"/>
                  <a:pt x="831016" y="1368915"/>
                  <a:pt x="838200" y="1366520"/>
                </a:cubicBezTo>
                <a:cubicBezTo>
                  <a:pt x="846391" y="1363790"/>
                  <a:pt x="855171" y="1363313"/>
                  <a:pt x="863600" y="1361440"/>
                </a:cubicBezTo>
                <a:cubicBezTo>
                  <a:pt x="870416" y="1359925"/>
                  <a:pt x="877296" y="1358568"/>
                  <a:pt x="883920" y="1356360"/>
                </a:cubicBezTo>
                <a:cubicBezTo>
                  <a:pt x="934045" y="1339652"/>
                  <a:pt x="884558" y="1351152"/>
                  <a:pt x="934720" y="1341120"/>
                </a:cubicBezTo>
                <a:cubicBezTo>
                  <a:pt x="939800" y="1336040"/>
                  <a:pt x="944114" y="1330056"/>
                  <a:pt x="949960" y="1325880"/>
                </a:cubicBezTo>
                <a:cubicBezTo>
                  <a:pt x="974625" y="1308262"/>
                  <a:pt x="963410" y="1321695"/>
                  <a:pt x="985520" y="1310640"/>
                </a:cubicBezTo>
                <a:cubicBezTo>
                  <a:pt x="990981" y="1307910"/>
                  <a:pt x="995181" y="1302960"/>
                  <a:pt x="1000760" y="1300480"/>
                </a:cubicBezTo>
                <a:cubicBezTo>
                  <a:pt x="1010547" y="1296130"/>
                  <a:pt x="1031240" y="1290320"/>
                  <a:pt x="1031240" y="1290320"/>
                </a:cubicBezTo>
                <a:cubicBezTo>
                  <a:pt x="1038013" y="1285240"/>
                  <a:pt x="1044209" y="1279281"/>
                  <a:pt x="1051560" y="1275080"/>
                </a:cubicBezTo>
                <a:cubicBezTo>
                  <a:pt x="1056209" y="1272423"/>
                  <a:pt x="1062259" y="1272838"/>
                  <a:pt x="1066800" y="1270000"/>
                </a:cubicBezTo>
                <a:cubicBezTo>
                  <a:pt x="1081754" y="1260654"/>
                  <a:pt x="1091745" y="1247367"/>
                  <a:pt x="1107440" y="1239520"/>
                </a:cubicBezTo>
                <a:cubicBezTo>
                  <a:pt x="1112229" y="1237125"/>
                  <a:pt x="1117600" y="1236133"/>
                  <a:pt x="1122680" y="1234440"/>
                </a:cubicBezTo>
                <a:cubicBezTo>
                  <a:pt x="1142128" y="1219854"/>
                  <a:pt x="1141626" y="1218338"/>
                  <a:pt x="1163320" y="1209040"/>
                </a:cubicBezTo>
                <a:cubicBezTo>
                  <a:pt x="1168242" y="1206931"/>
                  <a:pt x="1173879" y="1206561"/>
                  <a:pt x="1178560" y="1203960"/>
                </a:cubicBezTo>
                <a:cubicBezTo>
                  <a:pt x="1189234" y="1198030"/>
                  <a:pt x="1197456" y="1187501"/>
                  <a:pt x="1209040" y="1183640"/>
                </a:cubicBezTo>
                <a:cubicBezTo>
                  <a:pt x="1214120" y="1181947"/>
                  <a:pt x="1219491" y="1180955"/>
                  <a:pt x="1224280" y="1178560"/>
                </a:cubicBezTo>
                <a:cubicBezTo>
                  <a:pt x="1229741" y="1175830"/>
                  <a:pt x="1234830" y="1172309"/>
                  <a:pt x="1239520" y="1168400"/>
                </a:cubicBezTo>
                <a:cubicBezTo>
                  <a:pt x="1252444" y="1157630"/>
                  <a:pt x="1254420" y="1149677"/>
                  <a:pt x="1270000" y="1143000"/>
                </a:cubicBezTo>
                <a:cubicBezTo>
                  <a:pt x="1276417" y="1140250"/>
                  <a:pt x="1283547" y="1139613"/>
                  <a:pt x="1290320" y="1137920"/>
                </a:cubicBezTo>
                <a:cubicBezTo>
                  <a:pt x="1307253" y="1127760"/>
                  <a:pt x="1322386" y="1113685"/>
                  <a:pt x="1341120" y="1107440"/>
                </a:cubicBezTo>
                <a:cubicBezTo>
                  <a:pt x="1351280" y="1104053"/>
                  <a:pt x="1362417" y="1102790"/>
                  <a:pt x="1371600" y="1097280"/>
                </a:cubicBezTo>
                <a:cubicBezTo>
                  <a:pt x="1380067" y="1092200"/>
                  <a:pt x="1387977" y="1086050"/>
                  <a:pt x="1397000" y="1082040"/>
                </a:cubicBezTo>
                <a:cubicBezTo>
                  <a:pt x="1453255" y="1057038"/>
                  <a:pt x="1380067" y="1099699"/>
                  <a:pt x="1437640" y="1066800"/>
                </a:cubicBezTo>
                <a:cubicBezTo>
                  <a:pt x="1442941" y="1063771"/>
                  <a:pt x="1447912" y="1060189"/>
                  <a:pt x="1452880" y="1056640"/>
                </a:cubicBezTo>
                <a:cubicBezTo>
                  <a:pt x="1459770" y="1051719"/>
                  <a:pt x="1465799" y="1045512"/>
                  <a:pt x="1473200" y="1041400"/>
                </a:cubicBezTo>
                <a:cubicBezTo>
                  <a:pt x="1481171" y="1036971"/>
                  <a:pt x="1490444" y="1035318"/>
                  <a:pt x="1498600" y="1031240"/>
                </a:cubicBezTo>
                <a:cubicBezTo>
                  <a:pt x="1528077" y="1016501"/>
                  <a:pt x="1498536" y="1024279"/>
                  <a:pt x="1534160" y="1010920"/>
                </a:cubicBezTo>
                <a:cubicBezTo>
                  <a:pt x="1556331" y="1002606"/>
                  <a:pt x="1550421" y="1009532"/>
                  <a:pt x="1569720" y="1000760"/>
                </a:cubicBezTo>
                <a:cubicBezTo>
                  <a:pt x="1583508" y="994493"/>
                  <a:pt x="1596813" y="987213"/>
                  <a:pt x="1610360" y="980440"/>
                </a:cubicBezTo>
                <a:cubicBezTo>
                  <a:pt x="1617133" y="977053"/>
                  <a:pt x="1623496" y="972675"/>
                  <a:pt x="1630680" y="970280"/>
                </a:cubicBezTo>
                <a:cubicBezTo>
                  <a:pt x="1635760" y="968587"/>
                  <a:pt x="1641131" y="967595"/>
                  <a:pt x="1645920" y="965200"/>
                </a:cubicBezTo>
                <a:cubicBezTo>
                  <a:pt x="1654751" y="960784"/>
                  <a:pt x="1662489" y="954376"/>
                  <a:pt x="1671320" y="949960"/>
                </a:cubicBezTo>
                <a:cubicBezTo>
                  <a:pt x="1713363" y="928939"/>
                  <a:pt x="1654026" y="966433"/>
                  <a:pt x="1706880" y="934720"/>
                </a:cubicBezTo>
                <a:cubicBezTo>
                  <a:pt x="1717351" y="928438"/>
                  <a:pt x="1727200" y="921173"/>
                  <a:pt x="1737360" y="914400"/>
                </a:cubicBezTo>
                <a:cubicBezTo>
                  <a:pt x="1742440" y="911013"/>
                  <a:pt x="1747716" y="907903"/>
                  <a:pt x="1752600" y="904240"/>
                </a:cubicBezTo>
                <a:cubicBezTo>
                  <a:pt x="1759373" y="899160"/>
                  <a:pt x="1765740" y="893487"/>
                  <a:pt x="1772920" y="889000"/>
                </a:cubicBezTo>
                <a:cubicBezTo>
                  <a:pt x="1787268" y="880032"/>
                  <a:pt x="1793665" y="878698"/>
                  <a:pt x="1808480" y="873760"/>
                </a:cubicBezTo>
                <a:cubicBezTo>
                  <a:pt x="1815253" y="868680"/>
                  <a:pt x="1821620" y="863007"/>
                  <a:pt x="1828800" y="858520"/>
                </a:cubicBezTo>
                <a:cubicBezTo>
                  <a:pt x="1848675" y="846098"/>
                  <a:pt x="1847581" y="852183"/>
                  <a:pt x="1864360" y="838200"/>
                </a:cubicBezTo>
                <a:cubicBezTo>
                  <a:pt x="1895252" y="812457"/>
                  <a:pt x="1862320" y="831600"/>
                  <a:pt x="1899920" y="812800"/>
                </a:cubicBezTo>
                <a:cubicBezTo>
                  <a:pt x="1912689" y="774494"/>
                  <a:pt x="1893979" y="820226"/>
                  <a:pt x="1920240" y="787400"/>
                </a:cubicBezTo>
                <a:cubicBezTo>
                  <a:pt x="1923585" y="783219"/>
                  <a:pt x="1922663" y="776809"/>
                  <a:pt x="1925320" y="772160"/>
                </a:cubicBezTo>
                <a:cubicBezTo>
                  <a:pt x="1950806" y="727560"/>
                  <a:pt x="1931653" y="779813"/>
                  <a:pt x="1960880" y="721360"/>
                </a:cubicBezTo>
                <a:cubicBezTo>
                  <a:pt x="1967653" y="707813"/>
                  <a:pt x="1977527" y="695413"/>
                  <a:pt x="1981200" y="680720"/>
                </a:cubicBezTo>
                <a:cubicBezTo>
                  <a:pt x="1987579" y="655205"/>
                  <a:pt x="1984072" y="667024"/>
                  <a:pt x="1991360" y="645160"/>
                </a:cubicBezTo>
                <a:cubicBezTo>
                  <a:pt x="1993053" y="629920"/>
                  <a:pt x="1994108" y="614595"/>
                  <a:pt x="1996440" y="599440"/>
                </a:cubicBezTo>
                <a:cubicBezTo>
                  <a:pt x="2000241" y="574734"/>
                  <a:pt x="2001289" y="585123"/>
                  <a:pt x="2006600" y="563880"/>
                </a:cubicBezTo>
                <a:cubicBezTo>
                  <a:pt x="2008694" y="555503"/>
                  <a:pt x="2009586" y="546857"/>
                  <a:pt x="2011680" y="538480"/>
                </a:cubicBezTo>
                <a:cubicBezTo>
                  <a:pt x="2015417" y="523531"/>
                  <a:pt x="2019651" y="517459"/>
                  <a:pt x="2026920" y="502920"/>
                </a:cubicBezTo>
                <a:cubicBezTo>
                  <a:pt x="2030412" y="485461"/>
                  <a:pt x="2032297" y="473940"/>
                  <a:pt x="2037080" y="457200"/>
                </a:cubicBezTo>
                <a:cubicBezTo>
                  <a:pt x="2038551" y="452051"/>
                  <a:pt x="2040998" y="447187"/>
                  <a:pt x="2042160" y="441960"/>
                </a:cubicBezTo>
                <a:cubicBezTo>
                  <a:pt x="2048433" y="413732"/>
                  <a:pt x="2049725" y="384149"/>
                  <a:pt x="2052320" y="355600"/>
                </a:cubicBezTo>
                <a:cubicBezTo>
                  <a:pt x="2050627" y="316653"/>
                  <a:pt x="2050120" y="277637"/>
                  <a:pt x="2047240" y="238760"/>
                </a:cubicBezTo>
                <a:cubicBezTo>
                  <a:pt x="2046724" y="231797"/>
                  <a:pt x="2043308" y="225327"/>
                  <a:pt x="2042160" y="218440"/>
                </a:cubicBezTo>
                <a:cubicBezTo>
                  <a:pt x="2039916" y="204974"/>
                  <a:pt x="2039941" y="191149"/>
                  <a:pt x="2037080" y="177800"/>
                </a:cubicBezTo>
                <a:cubicBezTo>
                  <a:pt x="2034836" y="167328"/>
                  <a:pt x="2030307" y="157480"/>
                  <a:pt x="2026920" y="147320"/>
                </a:cubicBezTo>
                <a:lnTo>
                  <a:pt x="2016760" y="116840"/>
                </a:lnTo>
                <a:cubicBezTo>
                  <a:pt x="2015067" y="111760"/>
                  <a:pt x="2014650" y="106055"/>
                  <a:pt x="2011680" y="101600"/>
                </a:cubicBezTo>
                <a:cubicBezTo>
                  <a:pt x="2008293" y="96520"/>
                  <a:pt x="2004549" y="91661"/>
                  <a:pt x="2001520" y="86360"/>
                </a:cubicBezTo>
                <a:cubicBezTo>
                  <a:pt x="1997763" y="79785"/>
                  <a:pt x="1994343" y="73001"/>
                  <a:pt x="1991360" y="66040"/>
                </a:cubicBezTo>
                <a:cubicBezTo>
                  <a:pt x="1989251" y="61118"/>
                  <a:pt x="1990066" y="54586"/>
                  <a:pt x="1986280" y="50800"/>
                </a:cubicBezTo>
                <a:cubicBezTo>
                  <a:pt x="1977646" y="42166"/>
                  <a:pt x="1965960" y="37253"/>
                  <a:pt x="1955800" y="30480"/>
                </a:cubicBezTo>
                <a:cubicBezTo>
                  <a:pt x="1931649" y="14379"/>
                  <a:pt x="1946352" y="22251"/>
                  <a:pt x="1910080" y="10160"/>
                </a:cubicBezTo>
                <a:lnTo>
                  <a:pt x="1894840" y="5080"/>
                </a:lnTo>
                <a:lnTo>
                  <a:pt x="1879600" y="0"/>
                </a:lnTo>
                <a:cubicBezTo>
                  <a:pt x="1864701" y="9933"/>
                  <a:pt x="1865946" y="11034"/>
                  <a:pt x="1849120" y="15240"/>
                </a:cubicBezTo>
                <a:cubicBezTo>
                  <a:pt x="1847477" y="15651"/>
                  <a:pt x="1880447" y="11853"/>
                  <a:pt x="1833880" y="15240"/>
                </a:cubicBezTo>
                <a:close/>
              </a:path>
            </a:pathLst>
          </a:custGeom>
          <a:solidFill>
            <a:schemeClr val="accent1">
              <a:alpha val="34901"/>
            </a:schemeClr>
          </a:solidFill>
          <a:ln w="12700" cap="flat" cmpd="sng">
            <a:solidFill>
              <a:srgbClr val="363F76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107"/>
          <p:cNvSpPr/>
          <p:nvPr/>
        </p:nvSpPr>
        <p:spPr>
          <a:xfrm>
            <a:off x="7975600" y="3500073"/>
            <a:ext cx="1285240" cy="1102407"/>
          </a:xfrm>
          <a:custGeom>
            <a:avLst/>
            <a:gdLst/>
            <a:ahLst/>
            <a:cxnLst/>
            <a:rect l="l" t="t" r="r" b="b"/>
            <a:pathLst>
              <a:path w="1285240" h="1102407" extrusionOk="0">
                <a:moveTo>
                  <a:pt x="1005840" y="55927"/>
                </a:moveTo>
                <a:lnTo>
                  <a:pt x="350520" y="47"/>
                </a:lnTo>
                <a:cubicBezTo>
                  <a:pt x="339834" y="-665"/>
                  <a:pt x="330200" y="6820"/>
                  <a:pt x="320040" y="10207"/>
                </a:cubicBezTo>
                <a:cubicBezTo>
                  <a:pt x="281734" y="22976"/>
                  <a:pt x="328951" y="5752"/>
                  <a:pt x="289560" y="25447"/>
                </a:cubicBezTo>
                <a:cubicBezTo>
                  <a:pt x="279146" y="30654"/>
                  <a:pt x="258581" y="33675"/>
                  <a:pt x="248920" y="35607"/>
                </a:cubicBezTo>
                <a:cubicBezTo>
                  <a:pt x="242147" y="38994"/>
                  <a:pt x="235631" y="42955"/>
                  <a:pt x="228600" y="45767"/>
                </a:cubicBezTo>
                <a:cubicBezTo>
                  <a:pt x="218656" y="49744"/>
                  <a:pt x="207031" y="49986"/>
                  <a:pt x="198120" y="55927"/>
                </a:cubicBezTo>
                <a:cubicBezTo>
                  <a:pt x="175835" y="70783"/>
                  <a:pt x="187764" y="62424"/>
                  <a:pt x="162560" y="81327"/>
                </a:cubicBezTo>
                <a:cubicBezTo>
                  <a:pt x="153315" y="109061"/>
                  <a:pt x="165226" y="87614"/>
                  <a:pt x="137160" y="101647"/>
                </a:cubicBezTo>
                <a:cubicBezTo>
                  <a:pt x="129587" y="105433"/>
                  <a:pt x="123776" y="112032"/>
                  <a:pt x="116840" y="116887"/>
                </a:cubicBezTo>
                <a:cubicBezTo>
                  <a:pt x="106837" y="123889"/>
                  <a:pt x="94994" y="128573"/>
                  <a:pt x="86360" y="137207"/>
                </a:cubicBezTo>
                <a:cubicBezTo>
                  <a:pt x="48544" y="175023"/>
                  <a:pt x="94981" y="127149"/>
                  <a:pt x="55880" y="172767"/>
                </a:cubicBezTo>
                <a:cubicBezTo>
                  <a:pt x="51205" y="178222"/>
                  <a:pt x="45239" y="182488"/>
                  <a:pt x="40640" y="188007"/>
                </a:cubicBezTo>
                <a:cubicBezTo>
                  <a:pt x="26283" y="205235"/>
                  <a:pt x="33486" y="199619"/>
                  <a:pt x="25400" y="218487"/>
                </a:cubicBezTo>
                <a:cubicBezTo>
                  <a:pt x="22417" y="225448"/>
                  <a:pt x="18052" y="231776"/>
                  <a:pt x="15240" y="238807"/>
                </a:cubicBezTo>
                <a:cubicBezTo>
                  <a:pt x="11263" y="248751"/>
                  <a:pt x="8467" y="259127"/>
                  <a:pt x="5080" y="269287"/>
                </a:cubicBezTo>
                <a:lnTo>
                  <a:pt x="0" y="284527"/>
                </a:lnTo>
                <a:cubicBezTo>
                  <a:pt x="1693" y="326860"/>
                  <a:pt x="2262" y="369254"/>
                  <a:pt x="5080" y="411527"/>
                </a:cubicBezTo>
                <a:cubicBezTo>
                  <a:pt x="7037" y="440888"/>
                  <a:pt x="10017" y="429536"/>
                  <a:pt x="15240" y="452167"/>
                </a:cubicBezTo>
                <a:cubicBezTo>
                  <a:pt x="19123" y="468993"/>
                  <a:pt x="19939" y="486584"/>
                  <a:pt x="25400" y="502967"/>
                </a:cubicBezTo>
                <a:lnTo>
                  <a:pt x="35560" y="533447"/>
                </a:lnTo>
                <a:cubicBezTo>
                  <a:pt x="37253" y="538527"/>
                  <a:pt x="39341" y="543492"/>
                  <a:pt x="40640" y="548687"/>
                </a:cubicBezTo>
                <a:cubicBezTo>
                  <a:pt x="42333" y="555460"/>
                  <a:pt x="43269" y="562470"/>
                  <a:pt x="45720" y="569007"/>
                </a:cubicBezTo>
                <a:cubicBezTo>
                  <a:pt x="53585" y="589980"/>
                  <a:pt x="77043" y="621071"/>
                  <a:pt x="86360" y="635047"/>
                </a:cubicBezTo>
                <a:cubicBezTo>
                  <a:pt x="100505" y="656265"/>
                  <a:pt x="92203" y="645970"/>
                  <a:pt x="111760" y="665527"/>
                </a:cubicBezTo>
                <a:cubicBezTo>
                  <a:pt x="119231" y="687941"/>
                  <a:pt x="111859" y="676221"/>
                  <a:pt x="132080" y="690927"/>
                </a:cubicBezTo>
                <a:cubicBezTo>
                  <a:pt x="180507" y="726146"/>
                  <a:pt x="155385" y="717073"/>
                  <a:pt x="193040" y="726487"/>
                </a:cubicBezTo>
                <a:cubicBezTo>
                  <a:pt x="222328" y="746012"/>
                  <a:pt x="194075" y="729108"/>
                  <a:pt x="223520" y="741727"/>
                </a:cubicBezTo>
                <a:cubicBezTo>
                  <a:pt x="230481" y="744710"/>
                  <a:pt x="237265" y="748130"/>
                  <a:pt x="243840" y="751887"/>
                </a:cubicBezTo>
                <a:cubicBezTo>
                  <a:pt x="249141" y="754916"/>
                  <a:pt x="253411" y="759780"/>
                  <a:pt x="259080" y="762047"/>
                </a:cubicBezTo>
                <a:cubicBezTo>
                  <a:pt x="270526" y="766625"/>
                  <a:pt x="282832" y="768665"/>
                  <a:pt x="294640" y="772207"/>
                </a:cubicBezTo>
                <a:cubicBezTo>
                  <a:pt x="325882" y="781580"/>
                  <a:pt x="292035" y="773718"/>
                  <a:pt x="335280" y="782367"/>
                </a:cubicBezTo>
                <a:cubicBezTo>
                  <a:pt x="342053" y="785754"/>
                  <a:pt x="348639" y="789544"/>
                  <a:pt x="355600" y="792527"/>
                </a:cubicBezTo>
                <a:cubicBezTo>
                  <a:pt x="368894" y="798224"/>
                  <a:pt x="405264" y="806213"/>
                  <a:pt x="411480" y="807767"/>
                </a:cubicBezTo>
                <a:cubicBezTo>
                  <a:pt x="425277" y="811216"/>
                  <a:pt x="443380" y="816084"/>
                  <a:pt x="457200" y="817927"/>
                </a:cubicBezTo>
                <a:cubicBezTo>
                  <a:pt x="474069" y="820176"/>
                  <a:pt x="491099" y="821019"/>
                  <a:pt x="508000" y="823007"/>
                </a:cubicBezTo>
                <a:cubicBezTo>
                  <a:pt x="519892" y="824406"/>
                  <a:pt x="531707" y="826394"/>
                  <a:pt x="543560" y="828087"/>
                </a:cubicBezTo>
                <a:cubicBezTo>
                  <a:pt x="580816" y="846715"/>
                  <a:pt x="545950" y="831510"/>
                  <a:pt x="589280" y="843327"/>
                </a:cubicBezTo>
                <a:cubicBezTo>
                  <a:pt x="599612" y="846145"/>
                  <a:pt x="609600" y="850100"/>
                  <a:pt x="619760" y="853487"/>
                </a:cubicBezTo>
                <a:cubicBezTo>
                  <a:pt x="624840" y="855180"/>
                  <a:pt x="629805" y="857268"/>
                  <a:pt x="635000" y="858567"/>
                </a:cubicBezTo>
                <a:lnTo>
                  <a:pt x="655320" y="863647"/>
                </a:lnTo>
                <a:cubicBezTo>
                  <a:pt x="660400" y="867034"/>
                  <a:pt x="666243" y="869490"/>
                  <a:pt x="670560" y="873807"/>
                </a:cubicBezTo>
                <a:cubicBezTo>
                  <a:pt x="704427" y="907674"/>
                  <a:pt x="655320" y="872114"/>
                  <a:pt x="695960" y="899207"/>
                </a:cubicBezTo>
                <a:cubicBezTo>
                  <a:pt x="699347" y="909367"/>
                  <a:pt x="699694" y="921119"/>
                  <a:pt x="706120" y="929687"/>
                </a:cubicBezTo>
                <a:cubicBezTo>
                  <a:pt x="728686" y="959776"/>
                  <a:pt x="716664" y="942962"/>
                  <a:pt x="741680" y="980487"/>
                </a:cubicBezTo>
                <a:cubicBezTo>
                  <a:pt x="745067" y="985567"/>
                  <a:pt x="747523" y="991410"/>
                  <a:pt x="751840" y="995727"/>
                </a:cubicBezTo>
                <a:cubicBezTo>
                  <a:pt x="763075" y="1006962"/>
                  <a:pt x="768175" y="1014054"/>
                  <a:pt x="782320" y="1021127"/>
                </a:cubicBezTo>
                <a:cubicBezTo>
                  <a:pt x="787109" y="1023522"/>
                  <a:pt x="792480" y="1024514"/>
                  <a:pt x="797560" y="1026207"/>
                </a:cubicBezTo>
                <a:cubicBezTo>
                  <a:pt x="800947" y="1031287"/>
                  <a:pt x="802543" y="1038211"/>
                  <a:pt x="807720" y="1041447"/>
                </a:cubicBezTo>
                <a:cubicBezTo>
                  <a:pt x="816802" y="1047123"/>
                  <a:pt x="828040" y="1048220"/>
                  <a:pt x="838200" y="1051607"/>
                </a:cubicBezTo>
                <a:cubicBezTo>
                  <a:pt x="843280" y="1053300"/>
                  <a:pt x="848245" y="1055388"/>
                  <a:pt x="853440" y="1056687"/>
                </a:cubicBezTo>
                <a:cubicBezTo>
                  <a:pt x="860213" y="1058380"/>
                  <a:pt x="867223" y="1059316"/>
                  <a:pt x="873760" y="1061767"/>
                </a:cubicBezTo>
                <a:cubicBezTo>
                  <a:pt x="902837" y="1072671"/>
                  <a:pt x="884090" y="1070700"/>
                  <a:pt x="909320" y="1077007"/>
                </a:cubicBezTo>
                <a:cubicBezTo>
                  <a:pt x="917697" y="1079101"/>
                  <a:pt x="926343" y="1079993"/>
                  <a:pt x="934720" y="1082087"/>
                </a:cubicBezTo>
                <a:cubicBezTo>
                  <a:pt x="939915" y="1083386"/>
                  <a:pt x="944811" y="1085696"/>
                  <a:pt x="949960" y="1087167"/>
                </a:cubicBezTo>
                <a:cubicBezTo>
                  <a:pt x="965091" y="1091490"/>
                  <a:pt x="985791" y="1095901"/>
                  <a:pt x="1000760" y="1097327"/>
                </a:cubicBezTo>
                <a:cubicBezTo>
                  <a:pt x="1026102" y="1099740"/>
                  <a:pt x="1051560" y="1100714"/>
                  <a:pt x="1076960" y="1102407"/>
                </a:cubicBezTo>
                <a:cubicBezTo>
                  <a:pt x="1104053" y="1100714"/>
                  <a:pt x="1131769" y="1103343"/>
                  <a:pt x="1158240" y="1097327"/>
                </a:cubicBezTo>
                <a:cubicBezTo>
                  <a:pt x="1170147" y="1094621"/>
                  <a:pt x="1188720" y="1077007"/>
                  <a:pt x="1188720" y="1077007"/>
                </a:cubicBezTo>
                <a:cubicBezTo>
                  <a:pt x="1192107" y="1071927"/>
                  <a:pt x="1195331" y="1066735"/>
                  <a:pt x="1198880" y="1061767"/>
                </a:cubicBezTo>
                <a:cubicBezTo>
                  <a:pt x="1203801" y="1054877"/>
                  <a:pt x="1209919" y="1048798"/>
                  <a:pt x="1214120" y="1041447"/>
                </a:cubicBezTo>
                <a:cubicBezTo>
                  <a:pt x="1216777" y="1036798"/>
                  <a:pt x="1216543" y="1030856"/>
                  <a:pt x="1219200" y="1026207"/>
                </a:cubicBezTo>
                <a:cubicBezTo>
                  <a:pt x="1223401" y="1018856"/>
                  <a:pt x="1229360" y="1012660"/>
                  <a:pt x="1234440" y="1005887"/>
                </a:cubicBezTo>
                <a:cubicBezTo>
                  <a:pt x="1236133" y="999114"/>
                  <a:pt x="1237312" y="992191"/>
                  <a:pt x="1239520" y="985567"/>
                </a:cubicBezTo>
                <a:cubicBezTo>
                  <a:pt x="1242404" y="976916"/>
                  <a:pt x="1246564" y="968737"/>
                  <a:pt x="1249680" y="960167"/>
                </a:cubicBezTo>
                <a:cubicBezTo>
                  <a:pt x="1253340" y="950102"/>
                  <a:pt x="1256453" y="939847"/>
                  <a:pt x="1259840" y="929687"/>
                </a:cubicBezTo>
                <a:cubicBezTo>
                  <a:pt x="1261533" y="924607"/>
                  <a:pt x="1263621" y="919642"/>
                  <a:pt x="1264920" y="914447"/>
                </a:cubicBezTo>
                <a:lnTo>
                  <a:pt x="1275080" y="873807"/>
                </a:lnTo>
                <a:cubicBezTo>
                  <a:pt x="1276923" y="857224"/>
                  <a:pt x="1285240" y="785144"/>
                  <a:pt x="1285240" y="772207"/>
                </a:cubicBezTo>
                <a:cubicBezTo>
                  <a:pt x="1285240" y="699374"/>
                  <a:pt x="1283014" y="626544"/>
                  <a:pt x="1280160" y="553767"/>
                </a:cubicBezTo>
                <a:cubicBezTo>
                  <a:pt x="1279625" y="540125"/>
                  <a:pt x="1276675" y="526686"/>
                  <a:pt x="1275080" y="513127"/>
                </a:cubicBezTo>
                <a:cubicBezTo>
                  <a:pt x="1273288" y="497898"/>
                  <a:pt x="1272169" y="482587"/>
                  <a:pt x="1270000" y="467407"/>
                </a:cubicBezTo>
                <a:cubicBezTo>
                  <a:pt x="1268779" y="458859"/>
                  <a:pt x="1266233" y="450541"/>
                  <a:pt x="1264920" y="442007"/>
                </a:cubicBezTo>
                <a:cubicBezTo>
                  <a:pt x="1262844" y="428514"/>
                  <a:pt x="1262084" y="414833"/>
                  <a:pt x="1259840" y="401367"/>
                </a:cubicBezTo>
                <a:cubicBezTo>
                  <a:pt x="1256664" y="382310"/>
                  <a:pt x="1254512" y="382718"/>
                  <a:pt x="1249680" y="365807"/>
                </a:cubicBezTo>
                <a:cubicBezTo>
                  <a:pt x="1247762" y="359094"/>
                  <a:pt x="1246115" y="352303"/>
                  <a:pt x="1244600" y="345487"/>
                </a:cubicBezTo>
                <a:cubicBezTo>
                  <a:pt x="1231373" y="285966"/>
                  <a:pt x="1249750" y="357575"/>
                  <a:pt x="1229360" y="289607"/>
                </a:cubicBezTo>
                <a:cubicBezTo>
                  <a:pt x="1227354" y="282920"/>
                  <a:pt x="1226731" y="275824"/>
                  <a:pt x="1224280" y="269287"/>
                </a:cubicBezTo>
                <a:cubicBezTo>
                  <a:pt x="1217585" y="251435"/>
                  <a:pt x="1203928" y="233678"/>
                  <a:pt x="1193800" y="218487"/>
                </a:cubicBezTo>
                <a:cubicBezTo>
                  <a:pt x="1190413" y="213407"/>
                  <a:pt x="1187957" y="207564"/>
                  <a:pt x="1183640" y="203247"/>
                </a:cubicBezTo>
                <a:cubicBezTo>
                  <a:pt x="1148843" y="168450"/>
                  <a:pt x="1165115" y="180737"/>
                  <a:pt x="1137920" y="162607"/>
                </a:cubicBezTo>
                <a:cubicBezTo>
                  <a:pt x="1134533" y="157527"/>
                  <a:pt x="1132528" y="151181"/>
                  <a:pt x="1127760" y="147367"/>
                </a:cubicBezTo>
                <a:cubicBezTo>
                  <a:pt x="1123579" y="144022"/>
                  <a:pt x="1117309" y="144682"/>
                  <a:pt x="1112520" y="142287"/>
                </a:cubicBezTo>
                <a:cubicBezTo>
                  <a:pt x="1107059" y="139557"/>
                  <a:pt x="1101970" y="136036"/>
                  <a:pt x="1097280" y="132127"/>
                </a:cubicBezTo>
                <a:cubicBezTo>
                  <a:pt x="1071911" y="110987"/>
                  <a:pt x="1093583" y="120735"/>
                  <a:pt x="1066800" y="111807"/>
                </a:cubicBezTo>
                <a:cubicBezTo>
                  <a:pt x="1061720" y="106727"/>
                  <a:pt x="1056159" y="102086"/>
                  <a:pt x="1051560" y="96567"/>
                </a:cubicBezTo>
                <a:cubicBezTo>
                  <a:pt x="1047651" y="91877"/>
                  <a:pt x="1045717" y="85644"/>
                  <a:pt x="1041400" y="81327"/>
                </a:cubicBezTo>
                <a:cubicBezTo>
                  <a:pt x="1037083" y="77010"/>
                  <a:pt x="1031240" y="74554"/>
                  <a:pt x="1026160" y="71167"/>
                </a:cubicBezTo>
                <a:lnTo>
                  <a:pt x="1005840" y="55927"/>
                </a:lnTo>
                <a:close/>
              </a:path>
            </a:pathLst>
          </a:custGeom>
          <a:solidFill>
            <a:schemeClr val="accent1">
              <a:alpha val="34901"/>
            </a:schemeClr>
          </a:solidFill>
          <a:ln w="12700" cap="flat" cmpd="sng">
            <a:solidFill>
              <a:srgbClr val="363F76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07"/>
          <p:cNvSpPr/>
          <p:nvPr/>
        </p:nvSpPr>
        <p:spPr>
          <a:xfrm>
            <a:off x="9667240" y="4175760"/>
            <a:ext cx="1356360" cy="746760"/>
          </a:xfrm>
          <a:custGeom>
            <a:avLst/>
            <a:gdLst/>
            <a:ahLst/>
            <a:cxnLst/>
            <a:rect l="l" t="t" r="r" b="b"/>
            <a:pathLst>
              <a:path w="1356360" h="746760" extrusionOk="0">
                <a:moveTo>
                  <a:pt x="985520" y="50800"/>
                </a:moveTo>
                <a:cubicBezTo>
                  <a:pt x="966047" y="50800"/>
                  <a:pt x="897395" y="48751"/>
                  <a:pt x="853440" y="45720"/>
                </a:cubicBezTo>
                <a:cubicBezTo>
                  <a:pt x="848098" y="45352"/>
                  <a:pt x="843427" y="41802"/>
                  <a:pt x="838200" y="40640"/>
                </a:cubicBezTo>
                <a:cubicBezTo>
                  <a:pt x="828145" y="38406"/>
                  <a:pt x="817775" y="37794"/>
                  <a:pt x="807720" y="35560"/>
                </a:cubicBezTo>
                <a:cubicBezTo>
                  <a:pt x="802493" y="34398"/>
                  <a:pt x="797781" y="31237"/>
                  <a:pt x="792480" y="30480"/>
                </a:cubicBezTo>
                <a:cubicBezTo>
                  <a:pt x="773965" y="27835"/>
                  <a:pt x="755189" y="27465"/>
                  <a:pt x="736600" y="25400"/>
                </a:cubicBezTo>
                <a:cubicBezTo>
                  <a:pt x="724700" y="24078"/>
                  <a:pt x="712995" y="20984"/>
                  <a:pt x="701040" y="20320"/>
                </a:cubicBezTo>
                <a:cubicBezTo>
                  <a:pt x="651980" y="17594"/>
                  <a:pt x="602807" y="17422"/>
                  <a:pt x="553720" y="15240"/>
                </a:cubicBezTo>
                <a:cubicBezTo>
                  <a:pt x="526601" y="14035"/>
                  <a:pt x="499533" y="11853"/>
                  <a:pt x="472440" y="10160"/>
                </a:cubicBezTo>
                <a:cubicBezTo>
                  <a:pt x="445987" y="6381"/>
                  <a:pt x="405656" y="0"/>
                  <a:pt x="381000" y="0"/>
                </a:cubicBezTo>
                <a:cubicBezTo>
                  <a:pt x="363982" y="0"/>
                  <a:pt x="347133" y="3387"/>
                  <a:pt x="330200" y="5080"/>
                </a:cubicBezTo>
                <a:cubicBezTo>
                  <a:pt x="323427" y="6773"/>
                  <a:pt x="316749" y="8911"/>
                  <a:pt x="309880" y="10160"/>
                </a:cubicBezTo>
                <a:cubicBezTo>
                  <a:pt x="288074" y="14125"/>
                  <a:pt x="269980" y="14576"/>
                  <a:pt x="248920" y="20320"/>
                </a:cubicBezTo>
                <a:cubicBezTo>
                  <a:pt x="238588" y="23138"/>
                  <a:pt x="227351" y="24539"/>
                  <a:pt x="218440" y="30480"/>
                </a:cubicBezTo>
                <a:cubicBezTo>
                  <a:pt x="198745" y="43610"/>
                  <a:pt x="208992" y="38709"/>
                  <a:pt x="187960" y="45720"/>
                </a:cubicBezTo>
                <a:cubicBezTo>
                  <a:pt x="164086" y="69594"/>
                  <a:pt x="178698" y="56975"/>
                  <a:pt x="142240" y="81280"/>
                </a:cubicBezTo>
                <a:lnTo>
                  <a:pt x="127000" y="91440"/>
                </a:lnTo>
                <a:cubicBezTo>
                  <a:pt x="123613" y="96520"/>
                  <a:pt x="121530" y="102771"/>
                  <a:pt x="116840" y="106680"/>
                </a:cubicBezTo>
                <a:cubicBezTo>
                  <a:pt x="81248" y="136340"/>
                  <a:pt x="106468" y="86678"/>
                  <a:pt x="66040" y="147320"/>
                </a:cubicBezTo>
                <a:lnTo>
                  <a:pt x="25400" y="208280"/>
                </a:lnTo>
                <a:lnTo>
                  <a:pt x="15240" y="223520"/>
                </a:lnTo>
                <a:cubicBezTo>
                  <a:pt x="11853" y="228600"/>
                  <a:pt x="7011" y="232968"/>
                  <a:pt x="5080" y="238760"/>
                </a:cubicBezTo>
                <a:lnTo>
                  <a:pt x="0" y="254000"/>
                </a:lnTo>
                <a:cubicBezTo>
                  <a:pt x="371" y="258454"/>
                  <a:pt x="4539" y="328576"/>
                  <a:pt x="10160" y="345440"/>
                </a:cubicBezTo>
                <a:cubicBezTo>
                  <a:pt x="12091" y="351232"/>
                  <a:pt x="16933" y="355600"/>
                  <a:pt x="20320" y="360680"/>
                </a:cubicBezTo>
                <a:cubicBezTo>
                  <a:pt x="22013" y="367453"/>
                  <a:pt x="22650" y="374583"/>
                  <a:pt x="25400" y="381000"/>
                </a:cubicBezTo>
                <a:cubicBezTo>
                  <a:pt x="27649" y="386247"/>
                  <a:pt x="49381" y="414983"/>
                  <a:pt x="50800" y="416560"/>
                </a:cubicBezTo>
                <a:cubicBezTo>
                  <a:pt x="67139" y="434714"/>
                  <a:pt x="77168" y="446142"/>
                  <a:pt x="96520" y="457200"/>
                </a:cubicBezTo>
                <a:cubicBezTo>
                  <a:pt x="121002" y="471190"/>
                  <a:pt x="120732" y="468020"/>
                  <a:pt x="152400" y="477520"/>
                </a:cubicBezTo>
                <a:cubicBezTo>
                  <a:pt x="157529" y="479059"/>
                  <a:pt x="162474" y="481191"/>
                  <a:pt x="167640" y="482600"/>
                </a:cubicBezTo>
                <a:cubicBezTo>
                  <a:pt x="181112" y="486274"/>
                  <a:pt x="195033" y="488344"/>
                  <a:pt x="208280" y="492760"/>
                </a:cubicBezTo>
                <a:cubicBezTo>
                  <a:pt x="231711" y="500570"/>
                  <a:pt x="218269" y="496790"/>
                  <a:pt x="248920" y="502920"/>
                </a:cubicBezTo>
                <a:cubicBezTo>
                  <a:pt x="264023" y="510472"/>
                  <a:pt x="282980" y="521148"/>
                  <a:pt x="299720" y="523240"/>
                </a:cubicBezTo>
                <a:lnTo>
                  <a:pt x="340360" y="528320"/>
                </a:lnTo>
                <a:lnTo>
                  <a:pt x="386080" y="533400"/>
                </a:lnTo>
                <a:cubicBezTo>
                  <a:pt x="464823" y="543243"/>
                  <a:pt x="370378" y="534537"/>
                  <a:pt x="487680" y="543560"/>
                </a:cubicBezTo>
                <a:cubicBezTo>
                  <a:pt x="533768" y="555082"/>
                  <a:pt x="476819" y="541585"/>
                  <a:pt x="543560" y="553720"/>
                </a:cubicBezTo>
                <a:cubicBezTo>
                  <a:pt x="550429" y="554969"/>
                  <a:pt x="556993" y="557652"/>
                  <a:pt x="563880" y="558800"/>
                </a:cubicBezTo>
                <a:cubicBezTo>
                  <a:pt x="577346" y="561044"/>
                  <a:pt x="590973" y="562187"/>
                  <a:pt x="604520" y="563880"/>
                </a:cubicBezTo>
                <a:cubicBezTo>
                  <a:pt x="658431" y="581850"/>
                  <a:pt x="634488" y="575970"/>
                  <a:pt x="675640" y="584200"/>
                </a:cubicBezTo>
                <a:cubicBezTo>
                  <a:pt x="687493" y="589280"/>
                  <a:pt x="699164" y="594811"/>
                  <a:pt x="711200" y="599440"/>
                </a:cubicBezTo>
                <a:cubicBezTo>
                  <a:pt x="721196" y="603285"/>
                  <a:pt x="732101" y="604811"/>
                  <a:pt x="741680" y="609600"/>
                </a:cubicBezTo>
                <a:cubicBezTo>
                  <a:pt x="748453" y="612987"/>
                  <a:pt x="755039" y="616777"/>
                  <a:pt x="762000" y="619760"/>
                </a:cubicBezTo>
                <a:cubicBezTo>
                  <a:pt x="786525" y="630271"/>
                  <a:pt x="769480" y="618152"/>
                  <a:pt x="797560" y="635000"/>
                </a:cubicBezTo>
                <a:cubicBezTo>
                  <a:pt x="808031" y="641282"/>
                  <a:pt x="817880" y="648547"/>
                  <a:pt x="828040" y="655320"/>
                </a:cubicBezTo>
                <a:cubicBezTo>
                  <a:pt x="833120" y="658707"/>
                  <a:pt x="838963" y="661163"/>
                  <a:pt x="843280" y="665480"/>
                </a:cubicBezTo>
                <a:cubicBezTo>
                  <a:pt x="848360" y="670560"/>
                  <a:pt x="852240" y="677231"/>
                  <a:pt x="858520" y="680720"/>
                </a:cubicBezTo>
                <a:cubicBezTo>
                  <a:pt x="867882" y="685921"/>
                  <a:pt x="880089" y="684939"/>
                  <a:pt x="889000" y="690880"/>
                </a:cubicBezTo>
                <a:cubicBezTo>
                  <a:pt x="956656" y="735984"/>
                  <a:pt x="856384" y="671067"/>
                  <a:pt x="919480" y="706120"/>
                </a:cubicBezTo>
                <a:cubicBezTo>
                  <a:pt x="930154" y="712050"/>
                  <a:pt x="938376" y="722579"/>
                  <a:pt x="949960" y="726440"/>
                </a:cubicBezTo>
                <a:cubicBezTo>
                  <a:pt x="965865" y="731742"/>
                  <a:pt x="983870" y="738609"/>
                  <a:pt x="1000760" y="741680"/>
                </a:cubicBezTo>
                <a:cubicBezTo>
                  <a:pt x="1012541" y="743822"/>
                  <a:pt x="1024467" y="745067"/>
                  <a:pt x="1036320" y="746760"/>
                </a:cubicBezTo>
                <a:cubicBezTo>
                  <a:pt x="1049249" y="745999"/>
                  <a:pt x="1124138" y="744662"/>
                  <a:pt x="1153160" y="736600"/>
                </a:cubicBezTo>
                <a:cubicBezTo>
                  <a:pt x="1173798" y="730867"/>
                  <a:pt x="1194233" y="724235"/>
                  <a:pt x="1214120" y="716280"/>
                </a:cubicBezTo>
                <a:cubicBezTo>
                  <a:pt x="1222587" y="712893"/>
                  <a:pt x="1231515" y="710487"/>
                  <a:pt x="1239520" y="706120"/>
                </a:cubicBezTo>
                <a:cubicBezTo>
                  <a:pt x="1250240" y="700273"/>
                  <a:pt x="1270000" y="685800"/>
                  <a:pt x="1270000" y="685800"/>
                </a:cubicBezTo>
                <a:cubicBezTo>
                  <a:pt x="1276773" y="675640"/>
                  <a:pt x="1286459" y="666904"/>
                  <a:pt x="1290320" y="655320"/>
                </a:cubicBezTo>
                <a:cubicBezTo>
                  <a:pt x="1292013" y="650240"/>
                  <a:pt x="1292430" y="644535"/>
                  <a:pt x="1295400" y="640080"/>
                </a:cubicBezTo>
                <a:cubicBezTo>
                  <a:pt x="1299385" y="634102"/>
                  <a:pt x="1306041" y="630359"/>
                  <a:pt x="1310640" y="624840"/>
                </a:cubicBezTo>
                <a:cubicBezTo>
                  <a:pt x="1314549" y="620150"/>
                  <a:pt x="1317413" y="614680"/>
                  <a:pt x="1320800" y="609600"/>
                </a:cubicBezTo>
                <a:cubicBezTo>
                  <a:pt x="1321704" y="605079"/>
                  <a:pt x="1328270" y="570157"/>
                  <a:pt x="1330960" y="563880"/>
                </a:cubicBezTo>
                <a:cubicBezTo>
                  <a:pt x="1333365" y="558268"/>
                  <a:pt x="1337733" y="553720"/>
                  <a:pt x="1341120" y="548640"/>
                </a:cubicBezTo>
                <a:cubicBezTo>
                  <a:pt x="1344612" y="531181"/>
                  <a:pt x="1346497" y="519660"/>
                  <a:pt x="1351280" y="502920"/>
                </a:cubicBezTo>
                <a:cubicBezTo>
                  <a:pt x="1352751" y="497771"/>
                  <a:pt x="1354667" y="492760"/>
                  <a:pt x="1356360" y="487680"/>
                </a:cubicBezTo>
                <a:cubicBezTo>
                  <a:pt x="1348134" y="347831"/>
                  <a:pt x="1360925" y="437617"/>
                  <a:pt x="1346200" y="386080"/>
                </a:cubicBezTo>
                <a:cubicBezTo>
                  <a:pt x="1344786" y="381131"/>
                  <a:pt x="1339520" y="356610"/>
                  <a:pt x="1336040" y="350520"/>
                </a:cubicBezTo>
                <a:cubicBezTo>
                  <a:pt x="1331839" y="343169"/>
                  <a:pt x="1325880" y="336973"/>
                  <a:pt x="1320800" y="330200"/>
                </a:cubicBezTo>
                <a:cubicBezTo>
                  <a:pt x="1310996" y="290985"/>
                  <a:pt x="1323147" y="328418"/>
                  <a:pt x="1300480" y="289560"/>
                </a:cubicBezTo>
                <a:cubicBezTo>
                  <a:pt x="1292849" y="276478"/>
                  <a:pt x="1288561" y="261522"/>
                  <a:pt x="1280160" y="248920"/>
                </a:cubicBezTo>
                <a:cubicBezTo>
                  <a:pt x="1254935" y="211082"/>
                  <a:pt x="1287355" y="257554"/>
                  <a:pt x="1254760" y="218440"/>
                </a:cubicBezTo>
                <a:cubicBezTo>
                  <a:pt x="1250851" y="213750"/>
                  <a:pt x="1248917" y="207517"/>
                  <a:pt x="1244600" y="203200"/>
                </a:cubicBezTo>
                <a:cubicBezTo>
                  <a:pt x="1238613" y="197213"/>
                  <a:pt x="1230267" y="193947"/>
                  <a:pt x="1224280" y="187960"/>
                </a:cubicBezTo>
                <a:cubicBezTo>
                  <a:pt x="1219963" y="183643"/>
                  <a:pt x="1218437" y="177037"/>
                  <a:pt x="1214120" y="172720"/>
                </a:cubicBezTo>
                <a:cubicBezTo>
                  <a:pt x="1199561" y="158161"/>
                  <a:pt x="1200167" y="165743"/>
                  <a:pt x="1183640" y="157480"/>
                </a:cubicBezTo>
                <a:cubicBezTo>
                  <a:pt x="1178179" y="154750"/>
                  <a:pt x="1173861" y="150050"/>
                  <a:pt x="1168400" y="147320"/>
                </a:cubicBezTo>
                <a:cubicBezTo>
                  <a:pt x="1163611" y="144925"/>
                  <a:pt x="1157949" y="144635"/>
                  <a:pt x="1153160" y="142240"/>
                </a:cubicBezTo>
                <a:cubicBezTo>
                  <a:pt x="1147699" y="139510"/>
                  <a:pt x="1143381" y="134810"/>
                  <a:pt x="1137920" y="132080"/>
                </a:cubicBezTo>
                <a:cubicBezTo>
                  <a:pt x="1133131" y="129685"/>
                  <a:pt x="1127469" y="129395"/>
                  <a:pt x="1122680" y="127000"/>
                </a:cubicBezTo>
                <a:cubicBezTo>
                  <a:pt x="1117219" y="124270"/>
                  <a:pt x="1112901" y="119570"/>
                  <a:pt x="1107440" y="116840"/>
                </a:cubicBezTo>
                <a:cubicBezTo>
                  <a:pt x="1102651" y="114445"/>
                  <a:pt x="1096989" y="114155"/>
                  <a:pt x="1092200" y="111760"/>
                </a:cubicBezTo>
                <a:cubicBezTo>
                  <a:pt x="1086739" y="109030"/>
                  <a:pt x="1082421" y="104330"/>
                  <a:pt x="1076960" y="101600"/>
                </a:cubicBezTo>
                <a:cubicBezTo>
                  <a:pt x="1072171" y="99205"/>
                  <a:pt x="1066401" y="99121"/>
                  <a:pt x="1061720" y="96520"/>
                </a:cubicBezTo>
                <a:cubicBezTo>
                  <a:pt x="1051046" y="90590"/>
                  <a:pt x="1041400" y="82973"/>
                  <a:pt x="1031240" y="76200"/>
                </a:cubicBezTo>
                <a:cubicBezTo>
                  <a:pt x="1026160" y="72813"/>
                  <a:pt x="1021792" y="67971"/>
                  <a:pt x="1016000" y="66040"/>
                </a:cubicBezTo>
                <a:cubicBezTo>
                  <a:pt x="977694" y="53271"/>
                  <a:pt x="1024911" y="70495"/>
                  <a:pt x="985520" y="50800"/>
                </a:cubicBezTo>
                <a:cubicBezTo>
                  <a:pt x="980731" y="48405"/>
                  <a:pt x="975252" y="47709"/>
                  <a:pt x="970280" y="45720"/>
                </a:cubicBezTo>
                <a:cubicBezTo>
                  <a:pt x="966764" y="44314"/>
                  <a:pt x="1004993" y="50800"/>
                  <a:pt x="985520" y="50800"/>
                </a:cubicBezTo>
                <a:close/>
              </a:path>
            </a:pathLst>
          </a:custGeom>
          <a:solidFill>
            <a:schemeClr val="accent1">
              <a:alpha val="34901"/>
            </a:schemeClr>
          </a:solidFill>
          <a:ln w="12700" cap="flat" cmpd="sng">
            <a:solidFill>
              <a:srgbClr val="363F76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07"/>
          <p:cNvSpPr txBox="1"/>
          <p:nvPr/>
        </p:nvSpPr>
        <p:spPr>
          <a:xfrm>
            <a:off x="136080" y="192445"/>
            <a:ext cx="58980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Assessment of megaenvironments</a:t>
            </a:r>
            <a:endParaRPr sz="3200" b="0" i="0" u="none" strike="noStrike" cap="none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07"/>
          <p:cNvSpPr txBox="1"/>
          <p:nvPr/>
        </p:nvSpPr>
        <p:spPr>
          <a:xfrm>
            <a:off x="2807495" y="1086613"/>
            <a:ext cx="45148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General checks</a:t>
            </a: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50 spring/50 winter commercial varieties wheat and barley</a:t>
            </a:r>
            <a:endParaRPr sz="20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All partner genebanks</a:t>
            </a:r>
            <a:endParaRPr sz="20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07"/>
          <p:cNvSpPr txBox="1"/>
          <p:nvPr/>
        </p:nvSpPr>
        <p:spPr>
          <a:xfrm>
            <a:off x="2807494" y="2591156"/>
            <a:ext cx="451484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Bridging collections</a:t>
            </a: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Up to 150 barley / up to 150 wheat accessions</a:t>
            </a:r>
            <a:endParaRPr sz="20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Potential duplicates between genebanks</a:t>
            </a:r>
            <a:endParaRPr sz="20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Historical C&amp;E data available</a:t>
            </a:r>
            <a:endParaRPr sz="20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107"/>
          <p:cNvSpPr txBox="1"/>
          <p:nvPr/>
        </p:nvSpPr>
        <p:spPr>
          <a:xfrm>
            <a:off x="2871788" y="4602480"/>
            <a:ext cx="42097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Megaenvironments?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Design future C&amp;E experiments for genomic prediction in the AGENT network</a:t>
            </a:r>
            <a:endParaRPr sz="20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1" name="Google Shape;811;p107"/>
          <p:cNvGrpSpPr/>
          <p:nvPr/>
        </p:nvGrpSpPr>
        <p:grpSpPr>
          <a:xfrm>
            <a:off x="0" y="6407514"/>
            <a:ext cx="12192000" cy="450485"/>
            <a:chOff x="0" y="6407514"/>
            <a:chExt cx="12192000" cy="450485"/>
          </a:xfrm>
        </p:grpSpPr>
        <p:sp>
          <p:nvSpPr>
            <p:cNvPr id="812" name="Google Shape;812;p107"/>
            <p:cNvSpPr/>
            <p:nvPr/>
          </p:nvSpPr>
          <p:spPr>
            <a:xfrm>
              <a:off x="0" y="6407514"/>
              <a:ext cx="12192000" cy="450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3" name="Google Shape;813;p10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888" y="6484815"/>
              <a:ext cx="10305535" cy="273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107" descr="N:\Horizon_Projektphasen\3-Projektphase\Dissemination &amp; Exploitation\EU-Flagge.jpg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766" y="6435309"/>
              <a:ext cx="504761" cy="342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10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5" y="1115572"/>
            <a:ext cx="12143233" cy="513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0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5" y="1464469"/>
            <a:ext cx="5268855" cy="4723121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08"/>
          <p:cNvSpPr txBox="1"/>
          <p:nvPr/>
        </p:nvSpPr>
        <p:spPr>
          <a:xfrm>
            <a:off x="136080" y="192445"/>
            <a:ext cx="63785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Training data and genomic prediction</a:t>
            </a:r>
            <a:endParaRPr sz="32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08"/>
          <p:cNvSpPr txBox="1"/>
          <p:nvPr/>
        </p:nvSpPr>
        <p:spPr>
          <a:xfrm>
            <a:off x="4807701" y="1115572"/>
            <a:ext cx="40791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Precision collections</a:t>
            </a: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500 barley/500 wheat with high potential of uniqueness</a:t>
            </a:r>
            <a:endParaRPr sz="20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Agronomy: PH, FT, TKW: all GB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Biotic Stress: individual GB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Selected set of precision genotypes</a:t>
            </a:r>
            <a:endParaRPr sz="2000" b="1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Abiotic Stress: multiple locations</a:t>
            </a:r>
            <a:endParaRPr sz="20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108"/>
          <p:cNvGrpSpPr/>
          <p:nvPr/>
        </p:nvGrpSpPr>
        <p:grpSpPr>
          <a:xfrm>
            <a:off x="0" y="6407514"/>
            <a:ext cx="12192000" cy="450485"/>
            <a:chOff x="0" y="6407514"/>
            <a:chExt cx="12192000" cy="450485"/>
          </a:xfrm>
        </p:grpSpPr>
        <p:sp>
          <p:nvSpPr>
            <p:cNvPr id="825" name="Google Shape;825;p108"/>
            <p:cNvSpPr/>
            <p:nvPr/>
          </p:nvSpPr>
          <p:spPr>
            <a:xfrm>
              <a:off x="0" y="6407514"/>
              <a:ext cx="12192000" cy="450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6" name="Google Shape;826;p108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888" y="6484815"/>
              <a:ext cx="10305535" cy="273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Google Shape;827;p108" descr="N:\Horizon_Projektphasen\3-Projektphase\Dissemination &amp; Exploitation\EU-Flagge.jpg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766" y="6435309"/>
              <a:ext cx="504761" cy="342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10"/>
          <p:cNvSpPr/>
          <p:nvPr/>
        </p:nvSpPr>
        <p:spPr>
          <a:xfrm>
            <a:off x="0" y="6407514"/>
            <a:ext cx="12192000" cy="450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9" name="Google Shape;849;p1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88" y="6484815"/>
            <a:ext cx="10305535" cy="27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10" descr="N:\Horizon_Projektphasen\3-Projektphase\Dissemination &amp; Exploitation\EU-Flagge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66" y="6435309"/>
            <a:ext cx="504761" cy="3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10"/>
          <p:cNvSpPr txBox="1"/>
          <p:nvPr/>
        </p:nvSpPr>
        <p:spPr>
          <a:xfrm>
            <a:off x="136080" y="192445"/>
            <a:ext cx="4146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4F8A"/>
                </a:solidFill>
                <a:latin typeface="Calibri"/>
                <a:ea typeface="Calibri"/>
                <a:cs typeface="Calibri"/>
                <a:sym typeface="Calibri"/>
              </a:rPr>
              <a:t>AGENT phenotypic data</a:t>
            </a:r>
            <a:endParaRPr sz="3200">
              <a:solidFill>
                <a:srgbClr val="004F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2" name="Google Shape;852;p11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28" y="762406"/>
            <a:ext cx="8348075" cy="5565383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110"/>
          <p:cNvSpPr txBox="1"/>
          <p:nvPr/>
        </p:nvSpPr>
        <p:spPr>
          <a:xfrm>
            <a:off x="9137737" y="2229633"/>
            <a:ext cx="11094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data,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11"/>
          <p:cNvSpPr txBox="1">
            <a:spLocks noGrp="1"/>
          </p:cNvSpPr>
          <p:nvPr>
            <p:ph type="title"/>
          </p:nvPr>
        </p:nvSpPr>
        <p:spPr>
          <a:xfrm>
            <a:off x="0" y="77693"/>
            <a:ext cx="12174380" cy="71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8A"/>
              </a:buClr>
              <a:buSzPts val="3600"/>
              <a:buFont typeface="Calibri"/>
              <a:buNone/>
            </a:pPr>
            <a:r>
              <a:rPr lang="en-US" sz="3600" b="0">
                <a:solidFill>
                  <a:srgbClr val="004F8A"/>
                </a:solidFill>
              </a:rPr>
              <a:t>AGENT historic characterization and evaluation (C&amp;E)</a:t>
            </a:r>
            <a:endParaRPr sz="3600" b="0">
              <a:solidFill>
                <a:srgbClr val="004F8A"/>
              </a:solidFill>
            </a:endParaRPr>
          </a:p>
        </p:txBody>
      </p:sp>
      <p:pic>
        <p:nvPicPr>
          <p:cNvPr id="860" name="Google Shape;860;p1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824589"/>
            <a:ext cx="5024162" cy="174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039" y="871747"/>
            <a:ext cx="5047374" cy="230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11" descr="U:\Presentations 2018\FT2.jpe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62" y="2567467"/>
            <a:ext cx="5181600" cy="37017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863" name="Google Shape;863;p11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6"/>
          <a:stretch/>
        </p:blipFill>
        <p:spPr>
          <a:xfrm>
            <a:off x="5463187" y="3680737"/>
            <a:ext cx="6711193" cy="1666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4" name="Google Shape;864;p111"/>
          <p:cNvGrpSpPr/>
          <p:nvPr/>
        </p:nvGrpSpPr>
        <p:grpSpPr>
          <a:xfrm>
            <a:off x="0" y="6407514"/>
            <a:ext cx="12192000" cy="450485"/>
            <a:chOff x="0" y="6407514"/>
            <a:chExt cx="12192000" cy="450485"/>
          </a:xfrm>
        </p:grpSpPr>
        <p:sp>
          <p:nvSpPr>
            <p:cNvPr id="865" name="Google Shape;865;p111"/>
            <p:cNvSpPr/>
            <p:nvPr/>
          </p:nvSpPr>
          <p:spPr>
            <a:xfrm>
              <a:off x="0" y="6407514"/>
              <a:ext cx="12192000" cy="450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6" name="Google Shape;866;p111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888" y="6484815"/>
              <a:ext cx="10305535" cy="273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7" name="Google Shape;867;p111" descr="N:\Horizon_Projektphasen\3-Projektphase\Dissemination &amp; Exploitation\EU-Flagge.jp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766" y="6435309"/>
              <a:ext cx="504761" cy="342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8" name="Google Shape;868;p111"/>
          <p:cNvSpPr txBox="1"/>
          <p:nvPr/>
        </p:nvSpPr>
        <p:spPr>
          <a:xfrm>
            <a:off x="6306855" y="5567819"/>
            <a:ext cx="12915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Milner et al. 2019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de-DE" dirty="0"/>
              <a:t>Genetic </a:t>
            </a:r>
            <a:r>
              <a:rPr lang="de-DE" dirty="0" err="1"/>
              <a:t>variation</a:t>
            </a:r>
            <a:r>
              <a:rPr lang="de-DE" dirty="0"/>
              <a:t>: Data </a:t>
            </a:r>
            <a:r>
              <a:rPr lang="de-DE" dirty="0" err="1"/>
              <a:t>repository</a:t>
            </a:r>
            <a:r>
              <a:rPr lang="de-DE" dirty="0"/>
              <a:t> Organisation</a:t>
            </a:r>
            <a:endParaRPr dirty="0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18F70FBC-F89F-281C-DE45-30CD84A0B48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/>
              <a:t>Task</a:t>
            </a:r>
            <a:r>
              <a:rPr lang="fr-FR" dirty="0"/>
              <a:t> 5.1: </a:t>
            </a:r>
            <a:r>
              <a:rPr lang="fr-FR" dirty="0" err="1"/>
              <a:t>Establish</a:t>
            </a:r>
            <a:r>
              <a:rPr lang="fr-FR" dirty="0"/>
              <a:t> guidelines for </a:t>
            </a:r>
            <a:r>
              <a:rPr lang="fr-FR" dirty="0" err="1"/>
              <a:t>dataflow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production to publication: de la donnée brute à la publication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965F19D3-9AA2-4ED4-9477-53F84DB265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43" y="2040688"/>
            <a:ext cx="9219604" cy="44252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E7018-ADCD-3918-305E-75F274E94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6548650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E8DDA4B-61DD-CAF8-C3C4-53B0F60C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Project Guidelines</a:t>
            </a:r>
          </a:p>
          <a:p>
            <a:pPr lvl="1"/>
            <a:r>
              <a:rPr lang="fr-FR" sz="2000" u="sng" dirty="0">
                <a:solidFill>
                  <a:schemeClr val="hlink"/>
                </a:solidFill>
                <a:hlinkClick r:id="rId4"/>
              </a:rPr>
              <a:t>https://doi.org/10.5281/zenodo.12625360</a:t>
            </a:r>
            <a:r>
              <a:rPr lang="fr-FR" sz="2000" dirty="0"/>
              <a:t> 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ED9CF4-CB15-61F2-23CE-1146AFD8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Phenotype</a:t>
            </a:r>
            <a:r>
              <a:rPr lang="fr-FR" dirty="0"/>
              <a:t> &amp; </a:t>
            </a:r>
            <a:r>
              <a:rPr lang="fr-FR" dirty="0" err="1"/>
              <a:t>Genotype</a:t>
            </a:r>
            <a:r>
              <a:rPr lang="fr-FR" dirty="0"/>
              <a:t>: Clear Workflow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7FE0A11-2F69-F6FB-7E2D-1A9996EAC3D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/>
              <a:t>Task</a:t>
            </a:r>
            <a:r>
              <a:rPr lang="fr-FR" dirty="0"/>
              <a:t> 5.1: </a:t>
            </a:r>
            <a:r>
              <a:rPr lang="fr-FR" dirty="0" err="1"/>
              <a:t>Establish</a:t>
            </a:r>
            <a:r>
              <a:rPr lang="fr-FR" dirty="0"/>
              <a:t> guidelines for </a:t>
            </a:r>
            <a:r>
              <a:rPr lang="fr-FR" dirty="0" err="1"/>
              <a:t>dataflow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production to publication: de la donnée brute à la publication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BF2F9AE-8367-DA54-007F-3B87888B54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311" y="1260910"/>
            <a:ext cx="6587689" cy="44531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3CD1AAB-160B-6124-70E5-0E6FFE5C4E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7508"/>
            <a:ext cx="6734432" cy="3509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46236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16278D-D581-E2E7-17A3-1F495A1C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Data Management Plan in </a:t>
            </a:r>
            <a:r>
              <a:rPr lang="fr-FR" dirty="0" err="1"/>
              <a:t>your</a:t>
            </a:r>
            <a:r>
              <a:rPr lang="fr-FR" dirty="0"/>
              <a:t> opinion?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01966A1-7C03-DE31-559E-3B0DFEAB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 has made or </a:t>
            </a:r>
            <a:r>
              <a:rPr lang="fr-FR" dirty="0" err="1"/>
              <a:t>contributed</a:t>
            </a:r>
            <a:r>
              <a:rPr lang="fr-FR" dirty="0"/>
              <a:t> to a DMP?</a:t>
            </a:r>
          </a:p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read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?</a:t>
            </a:r>
          </a:p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?</a:t>
            </a:r>
          </a:p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the content / </a:t>
            </a:r>
            <a:r>
              <a:rPr lang="fr-FR" dirty="0" err="1"/>
              <a:t>purpose</a:t>
            </a:r>
            <a:r>
              <a:rPr lang="fr-FR" dirty="0"/>
              <a:t>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921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66800" lvl="1" indent="-285750"/>
            <a:endParaRPr lang="en-US" dirty="0"/>
          </a:p>
        </p:txBody>
      </p:sp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100000"/>
            </a:pPr>
            <a:r>
              <a:rPr lang="de-DE" dirty="0"/>
              <a:t>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RDMkit</a:t>
            </a:r>
            <a:r>
              <a:rPr lang="de-DE" dirty="0"/>
              <a:t> and FAIR </a:t>
            </a:r>
            <a:r>
              <a:rPr lang="de-DE" dirty="0" err="1"/>
              <a:t>cookbook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lang="de-DE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56B6E08E-523E-7E34-75A9-724705F4288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Guidelines publiques</a:t>
            </a:r>
          </a:p>
        </p:txBody>
      </p:sp>
      <p:pic>
        <p:nvPicPr>
          <p:cNvPr id="4" name="Google Shape;167;p9">
            <a:extLst>
              <a:ext uri="{FF2B5EF4-FFF2-40B4-BE49-F238E27FC236}">
                <a16:creationId xmlns:a16="http://schemas.microsoft.com/office/drawing/2014/main" id="{EF2915C0-93C6-4B35-A4F4-8330740DF07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850" y="2256662"/>
            <a:ext cx="4153430" cy="3223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10">
            <a:extLst>
              <a:ext uri="{FF2B5EF4-FFF2-40B4-BE49-F238E27FC236}">
                <a16:creationId xmlns:a16="http://schemas.microsoft.com/office/drawing/2014/main" id="{AAC04FA4-BD84-467B-9E12-70C3D94176AA}"/>
              </a:ext>
            </a:extLst>
          </p:cNvPr>
          <p:cNvSpPr txBox="1">
            <a:spLocks/>
          </p:cNvSpPr>
          <p:nvPr/>
        </p:nvSpPr>
        <p:spPr>
          <a:xfrm>
            <a:off x="1818944" y="5931134"/>
            <a:ext cx="8542580" cy="81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C7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C73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C73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C73B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dirty="0"/>
              <a:t>ELIXIR Research Data Management toolkit for Life Sciences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553163-680F-4AAD-998B-21A74582E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43" y="2256662"/>
            <a:ext cx="6580771" cy="323128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3384C81-7816-CE6F-4BDB-9AA9793EB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7" y="6435115"/>
            <a:ext cx="5002617" cy="4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F1B0339-AE7C-B1EC-F2AF-CBB02EC3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By the </a:t>
            </a:r>
            <a:r>
              <a:rPr lang="fr-FR" dirty="0" err="1"/>
              <a:t>way</a:t>
            </a:r>
            <a:r>
              <a:rPr lang="fr-FR" dirty="0"/>
              <a:t> : </a:t>
            </a:r>
            <a:r>
              <a:rPr lang="fr-FR" dirty="0" err="1"/>
              <a:t>Research</a:t>
            </a:r>
            <a:r>
              <a:rPr lang="fr-FR" dirty="0"/>
              <a:t> Data Management Toolkit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9FF6C1-2F09-182F-5863-6D65BBF0E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928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102390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6666"/>
              <a:buFont typeface="Calibri"/>
              <a:buNone/>
            </a:pPr>
            <a:r>
              <a:rPr lang="fr-FR"/>
              <a:t>Community guidelines portal : RDMkit - Best practices and guidelines for FAIR data management</a:t>
            </a:r>
            <a:endParaRPr/>
          </a:p>
        </p:txBody>
      </p:sp>
      <p:sp>
        <p:nvSpPr>
          <p:cNvPr id="799" name="Google Shape;799;p52"/>
          <p:cNvSpPr txBox="1"/>
          <p:nvPr/>
        </p:nvSpPr>
        <p:spPr>
          <a:xfrm>
            <a:off x="719388" y="1140969"/>
            <a:ext cx="108711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23669"/>
              </a:buClr>
              <a:buSzPts val="2000"/>
              <a:buFont typeface="Corbel"/>
              <a:buChar char="●"/>
            </a:pPr>
            <a:r>
              <a:rPr lang="fr-FR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“wikipedia-like” knowledge base website, free and open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3669"/>
              </a:buClr>
              <a:buSzPts val="2000"/>
              <a:buFont typeface="Corbel"/>
              <a:buChar char="●"/>
            </a:pPr>
            <a:r>
              <a:rPr lang="fr-FR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Describes how to manage research outputs according to FAIR principles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3669"/>
              </a:buClr>
              <a:buSzPts val="2000"/>
              <a:buFont typeface="Corbel"/>
              <a:buChar char="●"/>
            </a:pPr>
            <a:r>
              <a:rPr lang="fr-FR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Portal to other online resources used by RDM professionals and researchers</a:t>
            </a:r>
            <a:endParaRPr sz="2000">
              <a:solidFill>
                <a:srgbClr val="172B4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00" name="Google Shape;800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401" y="2714863"/>
            <a:ext cx="7552274" cy="1646600"/>
          </a:xfrm>
          <a:prstGeom prst="rect">
            <a:avLst/>
          </a:prstGeom>
          <a:noFill/>
          <a:ln>
            <a:noFill/>
          </a:ln>
          <a:effectLst>
            <a:outerShdw blurRad="185738" dist="85725" dir="5400000" algn="bl" rotWithShape="0">
              <a:srgbClr val="000000">
                <a:alpha val="16862"/>
              </a:srgbClr>
            </a:outerShdw>
          </a:effectLst>
        </p:spPr>
      </p:pic>
      <p:sp>
        <p:nvSpPr>
          <p:cNvPr id="801" name="Google Shape;801;p52"/>
          <p:cNvSpPr txBox="1"/>
          <p:nvPr/>
        </p:nvSpPr>
        <p:spPr>
          <a:xfrm>
            <a:off x="6400775" y="4059085"/>
            <a:ext cx="286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72B4B"/>
              </a:buClr>
              <a:buSzPts val="1200"/>
              <a:buFont typeface="Open Sans"/>
              <a:buNone/>
            </a:pPr>
            <a:r>
              <a:rPr lang="fr-FR" sz="1200">
                <a:solidFill>
                  <a:srgbClr val="172B4B"/>
                </a:solidFill>
                <a:latin typeface="Open Sans"/>
                <a:ea typeface="Open Sans"/>
                <a:cs typeface="Open Sans"/>
                <a:sym typeface="Open Sans"/>
              </a:rPr>
              <a:t>URL: https://rdmkit.elixir-europe.org/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52"/>
          <p:cNvSpPr txBox="1"/>
          <p:nvPr/>
        </p:nvSpPr>
        <p:spPr>
          <a:xfrm>
            <a:off x="719388" y="4533585"/>
            <a:ext cx="9225900" cy="615600"/>
          </a:xfrm>
          <a:prstGeom prst="rect">
            <a:avLst/>
          </a:prstGeom>
          <a:noFill/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Recommended in the </a:t>
            </a:r>
            <a:r>
              <a:rPr lang="fr-FR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Horizon Europe Program Guide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as the “resource for Data Management guidelines and good practices for the Life Sciences”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03" name="Google Shape;803;p5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028" y="5321122"/>
            <a:ext cx="6905250" cy="160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3"/>
          <p:cNvSpPr txBox="1">
            <a:spLocks noGrp="1"/>
          </p:cNvSpPr>
          <p:nvPr>
            <p:ph type="title"/>
          </p:nvPr>
        </p:nvSpPr>
        <p:spPr>
          <a:xfrm>
            <a:off x="743192" y="149638"/>
            <a:ext cx="102162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/>
              <a:t>Entry point: Plant Page</a:t>
            </a:r>
            <a:endParaRPr/>
          </a:p>
        </p:txBody>
      </p:sp>
      <p:sp>
        <p:nvSpPr>
          <p:cNvPr id="810" name="Google Shape;810;p53"/>
          <p:cNvSpPr txBox="1">
            <a:spLocks noGrp="1"/>
          </p:cNvSpPr>
          <p:nvPr>
            <p:ph type="body" idx="1"/>
          </p:nvPr>
        </p:nvSpPr>
        <p:spPr>
          <a:xfrm>
            <a:off x="1122345" y="1537856"/>
            <a:ext cx="96801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811" name="Google Shape;811;p53"/>
          <p:cNvSpPr txBox="1">
            <a:spLocks noGrp="1"/>
          </p:cNvSpPr>
          <p:nvPr>
            <p:ph type="subTitle" idx="2"/>
          </p:nvPr>
        </p:nvSpPr>
        <p:spPr>
          <a:xfrm>
            <a:off x="1122336" y="858842"/>
            <a:ext cx="96801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https://rdmkit.elixir-europe.org/plant_sciences</a:t>
            </a:r>
            <a:r>
              <a:rPr lang="fr-FR"/>
              <a:t> </a:t>
            </a:r>
            <a:endParaRPr/>
          </a:p>
        </p:txBody>
      </p:sp>
      <p:pic>
        <p:nvPicPr>
          <p:cNvPr id="812" name="Google Shape;812;p5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900" y="1478300"/>
            <a:ext cx="7102274" cy="499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07E6E77-DF77-1D82-3057-D7A2130F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 to AGENT feedback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8CCE30A-10B5-DDC0-C3C3-FDC9FF171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339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B72601C-AADD-06E1-BD20-FAFE0EAE7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1E9809-D6F9-797D-9837-4DA80A32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Standards </a:t>
            </a:r>
            <a:r>
              <a:rPr lang="fr-FR" dirty="0" err="1"/>
              <a:t>Metadata</a:t>
            </a:r>
            <a:r>
              <a:rPr lang="fr-FR" dirty="0"/>
              <a:t> &amp; Data </a:t>
            </a:r>
            <a:r>
              <a:rPr lang="fr-FR" dirty="0" err="1"/>
              <a:t>Fileformats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89C005-7411-9D98-952F-DEFD677AB1B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E15347-0AAD-6F4B-EDDC-F55E118D93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2" t="5330" r="7101" b="13169"/>
          <a:stretch/>
        </p:blipFill>
        <p:spPr>
          <a:xfrm>
            <a:off x="5593492" y="4127146"/>
            <a:ext cx="6598508" cy="27396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36A53B-DA11-7701-6767-DA3719B3E4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37" y="813335"/>
            <a:ext cx="5936663" cy="34122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343490-8976-03F1-C27E-76765847E2CD}"/>
              </a:ext>
            </a:extLst>
          </p:cNvPr>
          <p:cNvSpPr/>
          <p:nvPr/>
        </p:nvSpPr>
        <p:spPr>
          <a:xfrm>
            <a:off x="2767914" y="3751760"/>
            <a:ext cx="3072801" cy="20240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92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C2F65B2-A3AC-1C67-34C3-627B29404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Based</a:t>
            </a:r>
            <a:r>
              <a:rPr lang="fr-FR" dirty="0"/>
              <a:t> on FAIRDOM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Staging</a:t>
            </a:r>
            <a:r>
              <a:rPr lang="fr-FR" dirty="0">
                <a:sym typeface="Wingdings" pitchFamily="2" charset="2"/>
              </a:rPr>
              <a:t> area</a:t>
            </a:r>
            <a:endParaRPr lang="fr-FR" dirty="0"/>
          </a:p>
          <a:p>
            <a:r>
              <a:rPr lang="fr-FR" dirty="0" err="1"/>
              <a:t>Same</a:t>
            </a:r>
            <a:r>
              <a:rPr lang="fr-FR" dirty="0"/>
              <a:t> for </a:t>
            </a:r>
            <a:r>
              <a:rPr lang="fr-FR" dirty="0" err="1"/>
              <a:t>Genotyping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C56C9F-42AC-D171-1570-D0E6826E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Plant </a:t>
            </a:r>
            <a:r>
              <a:rPr lang="fr-FR" dirty="0" err="1"/>
              <a:t>phenotyping</a:t>
            </a:r>
            <a:r>
              <a:rPr lang="fr-FR" dirty="0"/>
              <a:t> workflow in </a:t>
            </a:r>
            <a:r>
              <a:rPr lang="fr-FR" dirty="0" err="1"/>
              <a:t>details</a:t>
            </a:r>
            <a:endParaRPr lang="fr-FR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08597701-C512-371F-2B0B-400ECB0926D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EB6DFD-FD56-A5CA-294D-71ECF3E8B2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3823"/>
            <a:ext cx="6734432" cy="45523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Google Shape;207;g216a2103ce0_0_8">
            <a:extLst>
              <a:ext uri="{FF2B5EF4-FFF2-40B4-BE49-F238E27FC236}">
                <a16:creationId xmlns:a16="http://schemas.microsoft.com/office/drawing/2014/main" id="{72C958E3-46F4-2B8A-1159-332073D65958}"/>
              </a:ext>
            </a:extLst>
          </p:cNvPr>
          <p:cNvSpPr/>
          <p:nvPr/>
        </p:nvSpPr>
        <p:spPr>
          <a:xfrm flipH="1">
            <a:off x="3039759" y="3755812"/>
            <a:ext cx="1223318" cy="1075677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12AAEF5-C194-5B26-93F8-D0BDADCCF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642" y="4040019"/>
            <a:ext cx="6734432" cy="3509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Google Shape;207;g216a2103ce0_0_8">
            <a:extLst>
              <a:ext uri="{FF2B5EF4-FFF2-40B4-BE49-F238E27FC236}">
                <a16:creationId xmlns:a16="http://schemas.microsoft.com/office/drawing/2014/main" id="{2DDDABB9-0A63-14C7-3C4E-E52161AAFF05}"/>
              </a:ext>
            </a:extLst>
          </p:cNvPr>
          <p:cNvSpPr/>
          <p:nvPr/>
        </p:nvSpPr>
        <p:spPr>
          <a:xfrm flipH="1">
            <a:off x="10721630" y="5810022"/>
            <a:ext cx="1223318" cy="1075677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861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•"/>
            </a:pPr>
            <a:r>
              <a:rPr lang="de-DE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“Free and open platform for easier research data management”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●"/>
            </a:pPr>
            <a:r>
              <a:rPr lang="de-DE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instance used for the AGENT project: </a:t>
            </a:r>
            <a:r>
              <a:rPr lang="de-DE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https://urgi.versailles.inrae.fr/fairdom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de-DE" sz="2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is FAIRDOM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E3C4C844-54B1-D414-C2F8-34CD2170F3B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30075"/>
            <a:ext cx="12192002" cy="20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6a2103ce0_0_0"/>
          <p:cNvSpPr txBox="1">
            <a:spLocks noGrp="1"/>
          </p:cNvSpPr>
          <p:nvPr>
            <p:ph idx="1"/>
          </p:nvPr>
        </p:nvSpPr>
        <p:spPr>
          <a:xfrm>
            <a:off x="105878" y="885525"/>
            <a:ext cx="5054073" cy="51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lang="de-DE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dirty="0"/>
              <a:t>Database / Project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warehouse</a:t>
            </a:r>
            <a:endParaRPr lang="de-DE" dirty="0"/>
          </a:p>
          <a:p>
            <a:pPr lvl="1"/>
            <a:r>
              <a:rPr lang="de-DE" dirty="0"/>
              <a:t>Access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Drive</a:t>
            </a:r>
          </a:p>
          <a:p>
            <a:pPr lvl="1"/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a priori</a:t>
            </a:r>
          </a:p>
          <a:p>
            <a:pPr lvl="1"/>
            <a:r>
              <a:rPr lang="de-DE" dirty="0"/>
              <a:t>Data </a:t>
            </a:r>
            <a:r>
              <a:rPr lang="de-DE" dirty="0" err="1"/>
              <a:t>steward</a:t>
            </a:r>
            <a:endParaRPr lang="de-D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16a2103ce0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de-DE" sz="2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is FAIRDOM</a:t>
            </a:r>
            <a:endParaRPr sz="2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F16A0C70-C424-4E74-901C-3A6C56676C8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2" name="Google Shape;192;g216a2103ce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952" y="1260000"/>
            <a:ext cx="7002300" cy="50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erger - Icônes gens gratuites">
            <a:extLst>
              <a:ext uri="{FF2B5EF4-FFF2-40B4-BE49-F238E27FC236}">
                <a16:creationId xmlns:a16="http://schemas.microsoft.com/office/drawing/2014/main" id="{AE689CBA-FE84-9BA4-F4DF-B010CC3E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7480" y="4540505"/>
            <a:ext cx="870464" cy="8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0A4141-86A5-4562-B77D-66ADF334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8" y="885525"/>
            <a:ext cx="4169560" cy="5159140"/>
          </a:xfrm>
        </p:spPr>
        <p:txBody>
          <a:bodyPr>
            <a:normAutofit/>
          </a:bodyPr>
          <a:lstStyle/>
          <a:p>
            <a:r>
              <a:rPr lang="fr-FR" sz="1800" dirty="0"/>
              <a:t>Monitors the </a:t>
            </a:r>
            <a:r>
              <a:rPr lang="fr-FR" sz="1800" dirty="0" err="1"/>
              <a:t>activities</a:t>
            </a:r>
            <a:r>
              <a:rPr lang="fr-FR" sz="1800" dirty="0"/>
              <a:t> of data </a:t>
            </a:r>
            <a:r>
              <a:rPr lang="fr-FR" sz="1800" dirty="0" err="1"/>
              <a:t>producers</a:t>
            </a:r>
            <a:endParaRPr lang="fr-FR" sz="1800" dirty="0"/>
          </a:p>
          <a:p>
            <a:r>
              <a:rPr lang="fr-FR" sz="1800" dirty="0" err="1"/>
              <a:t>Doesn't</a:t>
            </a:r>
            <a:r>
              <a:rPr lang="fr-FR" sz="1800" dirty="0"/>
              <a:t> do RDM, </a:t>
            </a:r>
            <a:r>
              <a:rPr lang="fr-FR" sz="1800" dirty="0" err="1"/>
              <a:t>animates</a:t>
            </a:r>
            <a:r>
              <a:rPr lang="fr-FR" sz="1800" dirty="0"/>
              <a:t> RDM</a:t>
            </a:r>
          </a:p>
          <a:p>
            <a:r>
              <a:rPr lang="fr-FR" sz="1800" dirty="0"/>
              <a:t>Supports and encourages the use of the central data hub, </a:t>
            </a:r>
            <a:r>
              <a:rPr lang="fr-FR" sz="1800" dirty="0" err="1"/>
              <a:t>with</a:t>
            </a:r>
            <a:r>
              <a:rPr lang="fr-FR" sz="1800" dirty="0"/>
              <a:t> the right formats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69D588-ECB2-15B1-3D97-675A960D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FAIRDOM + Data steward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9BDD60-61F1-7295-9BDD-9534161F87D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4DF339-8F8F-3B76-FD3A-CC1A1ECE32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204" y="813336"/>
            <a:ext cx="7738796" cy="5231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Berger - Icônes gens gratuites">
            <a:extLst>
              <a:ext uri="{FF2B5EF4-FFF2-40B4-BE49-F238E27FC236}">
                <a16:creationId xmlns:a16="http://schemas.microsoft.com/office/drawing/2014/main" id="{FA4CED86-6B54-FC0C-89C5-7639E12A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056" y="2986293"/>
            <a:ext cx="546763" cy="5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ger landais Banque d'images noir et blanc - Alamy">
            <a:extLst>
              <a:ext uri="{FF2B5EF4-FFF2-40B4-BE49-F238E27FC236}">
                <a16:creationId xmlns:a16="http://schemas.microsoft.com/office/drawing/2014/main" id="{BFB15978-5141-7342-E73E-D6D01FFA6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6000" y="3962306"/>
            <a:ext cx="2506728" cy="30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chiers texte - Icônes interface gratuites">
            <a:extLst>
              <a:ext uri="{FF2B5EF4-FFF2-40B4-BE49-F238E27FC236}">
                <a16:creationId xmlns:a16="http://schemas.microsoft.com/office/drawing/2014/main" id="{F19C1613-2615-776C-CCB2-7C2F9148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044" y="4477950"/>
            <a:ext cx="390611" cy="3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8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B1F74-6D6C-8729-6644-9950F7C3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DMP: general questions at the beginning of a project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9CAEA9-D525-FCF9-F824-EC063A51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Identifying the different types of data</a:t>
            </a:r>
          </a:p>
          <a:p>
            <a:r>
              <a:rPr lang="en-GB" dirty="0"/>
              <a:t>Description of the data</a:t>
            </a:r>
          </a:p>
          <a:p>
            <a:r>
              <a:rPr lang="en-GB" dirty="0"/>
              <a:t>Who will hold the rights to the data</a:t>
            </a:r>
          </a:p>
          <a:p>
            <a:r>
              <a:rPr lang="en-GB" dirty="0"/>
              <a:t>The sensitivity of the data</a:t>
            </a:r>
          </a:p>
          <a:p>
            <a:r>
              <a:rPr lang="en-GB" dirty="0"/>
              <a:t>How to share data</a:t>
            </a:r>
          </a:p>
          <a:p>
            <a:r>
              <a:rPr lang="en-GB" dirty="0"/>
              <a:t>Organising and documenting data</a:t>
            </a:r>
          </a:p>
          <a:p>
            <a:r>
              <a:rPr lang="en-GB" dirty="0"/>
              <a:t>Data storage and security</a:t>
            </a:r>
          </a:p>
          <a:p>
            <a:r>
              <a:rPr lang="en-GB" dirty="0"/>
              <a:t>Archiving and retaining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74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4888-9DC7-6EE0-FFB0-506624C5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6FB88-A8B8-A0A1-705F-6FCFF5CE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" y="885525"/>
            <a:ext cx="5163793" cy="5159140"/>
          </a:xfrm>
        </p:spPr>
        <p:txBody>
          <a:bodyPr/>
          <a:lstStyle/>
          <a:p>
            <a:r>
              <a:rPr lang="fr-FR" sz="1800" dirty="0"/>
              <a:t>Monitors the </a:t>
            </a:r>
            <a:r>
              <a:rPr lang="fr-FR" sz="1800" dirty="0" err="1"/>
              <a:t>activities</a:t>
            </a:r>
            <a:r>
              <a:rPr lang="fr-FR" sz="1800" dirty="0"/>
              <a:t> of data </a:t>
            </a:r>
            <a:r>
              <a:rPr lang="fr-FR" sz="1800" dirty="0" err="1"/>
              <a:t>producers</a:t>
            </a:r>
            <a:endParaRPr lang="fr-FR" sz="1800" dirty="0"/>
          </a:p>
          <a:p>
            <a:r>
              <a:rPr lang="fr-FR" sz="1800" dirty="0"/>
              <a:t>Don't do RDM, </a:t>
            </a:r>
            <a:r>
              <a:rPr lang="fr-FR" sz="1800" dirty="0" err="1"/>
              <a:t>animates</a:t>
            </a:r>
            <a:r>
              <a:rPr lang="fr-FR" sz="1800" dirty="0"/>
              <a:t> RDM</a:t>
            </a:r>
          </a:p>
          <a:p>
            <a:r>
              <a:rPr lang="fr-FR" sz="1800" dirty="0"/>
              <a:t>Supports and encourages the use of the central data hub, </a:t>
            </a:r>
            <a:r>
              <a:rPr lang="fr-FR" sz="1800" dirty="0" err="1"/>
              <a:t>with</a:t>
            </a:r>
            <a:r>
              <a:rPr lang="fr-FR" sz="1800" dirty="0"/>
              <a:t> the right formats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 err="1"/>
              <a:t>Automatic</a:t>
            </a:r>
            <a:r>
              <a:rPr lang="fr-FR" sz="1800" dirty="0"/>
              <a:t> validation</a:t>
            </a:r>
          </a:p>
          <a:p>
            <a:pPr lvl="1"/>
            <a:r>
              <a:rPr lang="fr-FR" sz="1600" dirty="0" err="1"/>
              <a:t>Each</a:t>
            </a:r>
            <a:r>
              <a:rPr lang="fr-FR" sz="1600" dirty="0"/>
              <a:t> time a file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submitted</a:t>
            </a:r>
            <a:r>
              <a:rPr lang="fr-FR" sz="1600" dirty="0"/>
              <a:t> to </a:t>
            </a:r>
            <a:r>
              <a:rPr lang="fr-FR" sz="1600" dirty="0" err="1"/>
              <a:t>Fairdom</a:t>
            </a:r>
            <a:endParaRPr lang="fr-FR" sz="1600" dirty="0"/>
          </a:p>
          <a:p>
            <a:pPr lvl="1"/>
            <a:r>
              <a:rPr lang="fr-FR" sz="1600" dirty="0" err="1"/>
              <a:t>Generates</a:t>
            </a:r>
            <a:r>
              <a:rPr lang="fr-FR" sz="1600" dirty="0"/>
              <a:t> a </a:t>
            </a:r>
            <a:r>
              <a:rPr lang="fr-FR" sz="1600" dirty="0" err="1"/>
              <a:t>biologist-friendly</a:t>
            </a:r>
            <a:r>
              <a:rPr lang="fr-FR" sz="1600" dirty="0"/>
              <a:t> report</a:t>
            </a:r>
          </a:p>
          <a:p>
            <a:pPr lvl="1"/>
            <a:endParaRPr lang="fr-FR" sz="1600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00E3194-7C00-D555-C880-F590CBA5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FAIRDOM + Data steward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BBD70D3-0288-9C0D-66A5-27B4C063C8C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Google Shape;288;g1d124b99270_0_47">
            <a:extLst>
              <a:ext uri="{FF2B5EF4-FFF2-40B4-BE49-F238E27FC236}">
                <a16:creationId xmlns:a16="http://schemas.microsoft.com/office/drawing/2014/main" id="{3D2505CA-894D-A428-87AF-EC59EFEEF45E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75"/>
          <a:stretch/>
        </p:blipFill>
        <p:spPr>
          <a:xfrm>
            <a:off x="5269672" y="1395663"/>
            <a:ext cx="6816450" cy="42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89;g1d124b99270_0_47">
            <a:extLst>
              <a:ext uri="{FF2B5EF4-FFF2-40B4-BE49-F238E27FC236}">
                <a16:creationId xmlns:a16="http://schemas.microsoft.com/office/drawing/2014/main" id="{7F918193-6113-5941-A037-6211BB6FA799}"/>
              </a:ext>
            </a:extLst>
          </p:cNvPr>
          <p:cNvSpPr txBox="1"/>
          <p:nvPr/>
        </p:nvSpPr>
        <p:spPr>
          <a:xfrm>
            <a:off x="8306161" y="2961238"/>
            <a:ext cx="32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accent2"/>
                </a:solidFill>
              </a:rPr>
              <a:t>The </a:t>
            </a:r>
            <a:r>
              <a:rPr lang="de-DE" b="1" dirty="0" err="1">
                <a:solidFill>
                  <a:schemeClr val="accent2"/>
                </a:solidFill>
              </a:rPr>
              <a:t>datafile</a:t>
            </a:r>
            <a:endParaRPr b="1" dirty="0">
              <a:solidFill>
                <a:schemeClr val="accent2"/>
              </a:solidFill>
            </a:endParaRPr>
          </a:p>
        </p:txBody>
      </p:sp>
      <p:cxnSp>
        <p:nvCxnSpPr>
          <p:cNvPr id="8" name="Google Shape;290;g1d124b99270_0_47">
            <a:extLst>
              <a:ext uri="{FF2B5EF4-FFF2-40B4-BE49-F238E27FC236}">
                <a16:creationId xmlns:a16="http://schemas.microsoft.com/office/drawing/2014/main" id="{521EBCF3-42EE-2595-8E53-A4B3E62EFD83}"/>
              </a:ext>
            </a:extLst>
          </p:cNvPr>
          <p:cNvCxnSpPr/>
          <p:nvPr/>
        </p:nvCxnSpPr>
        <p:spPr>
          <a:xfrm flipH="1">
            <a:off x="7897136" y="3383788"/>
            <a:ext cx="1039200" cy="5403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91;g1d124b99270_0_47">
            <a:extLst>
              <a:ext uri="{FF2B5EF4-FFF2-40B4-BE49-F238E27FC236}">
                <a16:creationId xmlns:a16="http://schemas.microsoft.com/office/drawing/2014/main" id="{1D335951-D1AF-1218-9EA2-7D9AA3E65189}"/>
              </a:ext>
            </a:extLst>
          </p:cNvPr>
          <p:cNvSpPr txBox="1"/>
          <p:nvPr/>
        </p:nvSpPr>
        <p:spPr>
          <a:xfrm>
            <a:off x="6692161" y="6044665"/>
            <a:ext cx="32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accent2"/>
                </a:solidFill>
              </a:rPr>
              <a:t>The latest report for the datafile</a:t>
            </a:r>
            <a:endParaRPr b="1">
              <a:solidFill>
                <a:schemeClr val="accent2"/>
              </a:solidFill>
            </a:endParaRPr>
          </a:p>
        </p:txBody>
      </p:sp>
      <p:cxnSp>
        <p:nvCxnSpPr>
          <p:cNvPr id="10" name="Google Shape;292;g1d124b99270_0_47">
            <a:extLst>
              <a:ext uri="{FF2B5EF4-FFF2-40B4-BE49-F238E27FC236}">
                <a16:creationId xmlns:a16="http://schemas.microsoft.com/office/drawing/2014/main" id="{CEDC3117-CA44-D2B9-2098-D1B9F151CFB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306161" y="4927013"/>
            <a:ext cx="2814920" cy="1117652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36307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d124b99270_0_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Compare the report </a:t>
            </a:r>
            <a:r>
              <a:rPr lang="fr-FR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data file and correct the data file </a:t>
            </a:r>
            <a:r>
              <a:rPr lang="fr-FR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accordingly</a:t>
            </a:r>
            <a:r>
              <a:rPr lang="fr-FR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fr-FR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spreadsheet</a:t>
            </a:r>
            <a:r>
              <a:rPr lang="fr-FR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editor </a:t>
            </a:r>
            <a:r>
              <a:rPr lang="fr-FR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such</a:t>
            </a:r>
            <a:r>
              <a:rPr lang="fr-FR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as ms </a:t>
            </a:r>
            <a:r>
              <a:rPr lang="fr-FR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excel</a:t>
            </a:r>
            <a:r>
              <a:rPr lang="fr-FR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fr-FR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libreoffice</a:t>
            </a:r>
            <a:r>
              <a:rPr lang="fr-FR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calc</a:t>
            </a:r>
            <a:r>
              <a:rPr lang="fr-FR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97" name="Google Shape;297;g1d124b99270_0_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de-DE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Validation, </a:t>
            </a:r>
            <a:r>
              <a:rPr lang="de-DE" sz="2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D36D59-FF9D-3DDF-8D45-0DC75D5360A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9" name="Google Shape;299;g1d124b99270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9439"/>
            <a:ext cx="8243425" cy="4868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g1d124b99270_0_59"/>
          <p:cNvCxnSpPr>
            <a:cxnSpLocks/>
          </p:cNvCxnSpPr>
          <p:nvPr/>
        </p:nvCxnSpPr>
        <p:spPr>
          <a:xfrm flipH="1">
            <a:off x="3188043" y="4779825"/>
            <a:ext cx="1480932" cy="1306926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g1d124b99270_0_59"/>
          <p:cNvSpPr txBox="1"/>
          <p:nvPr/>
        </p:nvSpPr>
        <p:spPr>
          <a:xfrm>
            <a:off x="4295025" y="4379625"/>
            <a:ext cx="32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accent2"/>
                </a:solidFill>
              </a:rPr>
              <a:t>An error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302" name="Google Shape;302;g1d124b99270_0_59"/>
          <p:cNvSpPr txBox="1"/>
          <p:nvPr/>
        </p:nvSpPr>
        <p:spPr>
          <a:xfrm>
            <a:off x="8243425" y="5749625"/>
            <a:ext cx="3228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accent2"/>
                </a:solidFill>
              </a:rPr>
              <a:t>The cell causing the error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accent2"/>
                </a:solidFill>
              </a:rPr>
              <a:t>(here, the error is that it is empty whereas it’s a mandatory field)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03" name="Google Shape;303;g1d124b99270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974" y="3072699"/>
            <a:ext cx="6761025" cy="221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g1d124b99270_0_59"/>
          <p:cNvCxnSpPr/>
          <p:nvPr/>
        </p:nvCxnSpPr>
        <p:spPr>
          <a:xfrm rot="10800000" flipH="1">
            <a:off x="9712025" y="4364225"/>
            <a:ext cx="928500" cy="1385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D145293-CD86-8F6B-8CA0-D0E1CC2559F8}"/>
              </a:ext>
            </a:extLst>
          </p:cNvPr>
          <p:cNvSpPr/>
          <p:nvPr/>
        </p:nvSpPr>
        <p:spPr>
          <a:xfrm>
            <a:off x="6096000" y="5883739"/>
            <a:ext cx="1427025" cy="30699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727862A-8AB3-ED8C-A9DF-BC74625AD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Aknowledgments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FA7CDB-6955-E3FB-D63C-DA9156A80279}"/>
              </a:ext>
            </a:extLst>
          </p:cNvPr>
          <p:cNvSpPr txBox="1"/>
          <p:nvPr/>
        </p:nvSpPr>
        <p:spPr>
          <a:xfrm>
            <a:off x="1431634" y="1818290"/>
            <a:ext cx="3061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Célia </a:t>
            </a:r>
            <a:r>
              <a:rPr lang="fr-FR" dirty="0" err="1"/>
              <a:t>Michotey</a:t>
            </a:r>
            <a:endParaRPr lang="fr-FR" dirty="0"/>
          </a:p>
          <a:p>
            <a:r>
              <a:rPr lang="fr-FR" dirty="0" err="1"/>
              <a:t>Fredereic</a:t>
            </a:r>
            <a:r>
              <a:rPr lang="fr-FR" dirty="0"/>
              <a:t> de Lamotte</a:t>
            </a:r>
          </a:p>
          <a:p>
            <a:r>
              <a:rPr lang="fr-FR" dirty="0"/>
              <a:t>Sebastian </a:t>
            </a:r>
            <a:r>
              <a:rPr lang="fr-FR" dirty="0" err="1"/>
              <a:t>Beier</a:t>
            </a:r>
            <a:endParaRPr lang="fr-FR" dirty="0"/>
          </a:p>
          <a:p>
            <a:r>
              <a:rPr lang="fr-FR" dirty="0"/>
              <a:t>Anne Françoise Adam </a:t>
            </a:r>
            <a:r>
              <a:rPr lang="fr-FR" dirty="0" err="1"/>
              <a:t>Blondon</a:t>
            </a:r>
            <a:endParaRPr lang="fr-FR" dirty="0"/>
          </a:p>
          <a:p>
            <a:r>
              <a:rPr lang="fr-FR" dirty="0"/>
              <a:t>Erwan Le Floch</a:t>
            </a:r>
          </a:p>
        </p:txBody>
      </p:sp>
      <p:sp>
        <p:nvSpPr>
          <p:cNvPr id="6" name="Google Shape;907;p73">
            <a:extLst>
              <a:ext uri="{FF2B5EF4-FFF2-40B4-BE49-F238E27FC236}">
                <a16:creationId xmlns:a16="http://schemas.microsoft.com/office/drawing/2014/main" id="{9BA65DCB-26B9-6C6E-FEBA-5081A1E66519}"/>
              </a:ext>
            </a:extLst>
          </p:cNvPr>
          <p:cNvSpPr txBox="1"/>
          <p:nvPr/>
        </p:nvSpPr>
        <p:spPr>
          <a:xfrm>
            <a:off x="6938500" y="1912982"/>
            <a:ext cx="4188451" cy="1158285"/>
          </a:xfrm>
          <a:prstGeom prst="rect">
            <a:avLst/>
          </a:prstGeom>
          <a:gradFill>
            <a:gsLst>
              <a:gs pos="0">
                <a:srgbClr val="6E6E6E"/>
              </a:gs>
              <a:gs pos="48000">
                <a:srgbClr val="A7A7A7"/>
              </a:gs>
              <a:gs pos="100000">
                <a:srgbClr val="C9C9C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fr-FR" sz="1600" b="1" u="sng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H2020 AGENT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fr-FR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N. Stein (IPK, </a:t>
            </a:r>
            <a:r>
              <a:rPr lang="fr-FR" sz="1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coord</a:t>
            </a:r>
            <a:r>
              <a:rPr lang="fr-FR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), P. </a:t>
            </a:r>
            <a:r>
              <a:rPr lang="fr-FR" sz="1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Kersey</a:t>
            </a:r>
            <a:r>
              <a:rPr lang="fr-FR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(RBGK), M. </a:t>
            </a:r>
            <a:r>
              <a:rPr lang="fr-FR" sz="1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Alaux</a:t>
            </a:r>
            <a:r>
              <a:rPr lang="fr-FR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(INRAE), S. Weise (IPK), C. Pommier (INRAE), M. Lange (IPK), R. </a:t>
            </a:r>
            <a:r>
              <a:rPr lang="fr-FR" sz="140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Finkers</a:t>
            </a:r>
            <a:r>
              <a:rPr lang="fr-FR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(WUR), </a:t>
            </a:r>
            <a:r>
              <a:rPr lang="fr-FR" sz="1400" i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J. Destin (INRAE)</a:t>
            </a:r>
            <a:endParaRPr dirty="0"/>
          </a:p>
        </p:txBody>
      </p:sp>
      <p:pic>
        <p:nvPicPr>
          <p:cNvPr id="7" name="Google Shape;908;p73">
            <a:extLst>
              <a:ext uri="{FF2B5EF4-FFF2-40B4-BE49-F238E27FC236}">
                <a16:creationId xmlns:a16="http://schemas.microsoft.com/office/drawing/2014/main" id="{C733E601-A956-0BE5-0E25-D9967E704A28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457" y="1852930"/>
            <a:ext cx="1181767" cy="38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36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F601F-5E7F-E491-A3D7-96770CE5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DMP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5B5FC2-68A4-98C3-1D5D-EDF2403F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A DMP is a document that describes how the data of a research project or structure will be managed throughout its lifecycle.</a:t>
            </a:r>
          </a:p>
          <a:p>
            <a:endParaRPr lang="en-GB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C17B439-4757-DCE2-4D3B-5B7F3D47B6D2}"/>
              </a:ext>
            </a:extLst>
          </p:cNvPr>
          <p:cNvGrpSpPr/>
          <p:nvPr/>
        </p:nvGrpSpPr>
        <p:grpSpPr>
          <a:xfrm>
            <a:off x="173541" y="409903"/>
            <a:ext cx="10107172" cy="6045425"/>
            <a:chOff x="499913" y="757322"/>
            <a:chExt cx="9171042" cy="543269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3E71C30-869A-0B3A-C1C2-EFD6AA85C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472" y="1594850"/>
              <a:ext cx="3930680" cy="39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1698F285-708E-7327-7819-7871455D165A}"/>
                </a:ext>
              </a:extLst>
            </p:cNvPr>
            <p:cNvGrpSpPr/>
            <p:nvPr/>
          </p:nvGrpSpPr>
          <p:grpSpPr>
            <a:xfrm>
              <a:off x="499913" y="757322"/>
              <a:ext cx="9171042" cy="5432699"/>
              <a:chOff x="499913" y="757322"/>
              <a:chExt cx="9171042" cy="5432699"/>
            </a:xfrm>
          </p:grpSpPr>
          <p:sp>
            <p:nvSpPr>
              <p:cNvPr id="7" name="Forme libre : forme 25">
                <a:extLst>
                  <a:ext uri="{FF2B5EF4-FFF2-40B4-BE49-F238E27FC236}">
                    <a16:creationId xmlns:a16="http://schemas.microsoft.com/office/drawing/2014/main" id="{6D6C49F5-FEDB-F086-D2EA-282EBEB6574D}"/>
                  </a:ext>
                </a:extLst>
              </p:cNvPr>
              <p:cNvSpPr/>
              <p:nvPr/>
            </p:nvSpPr>
            <p:spPr>
              <a:xfrm>
                <a:off x="6339365" y="757322"/>
                <a:ext cx="1484468" cy="1484468"/>
              </a:xfrm>
              <a:custGeom>
                <a:avLst/>
                <a:gdLst>
                  <a:gd name="connsiteX0" fmla="*/ 0 w 1484468"/>
                  <a:gd name="connsiteY0" fmla="*/ 0 h 1484468"/>
                  <a:gd name="connsiteX1" fmla="*/ 1484468 w 1484468"/>
                  <a:gd name="connsiteY1" fmla="*/ 0 h 1484468"/>
                  <a:gd name="connsiteX2" fmla="*/ 1484468 w 1484468"/>
                  <a:gd name="connsiteY2" fmla="*/ 1484468 h 1484468"/>
                  <a:gd name="connsiteX3" fmla="*/ 0 w 1484468"/>
                  <a:gd name="connsiteY3" fmla="*/ 1484468 h 1484468"/>
                  <a:gd name="connsiteX4" fmla="*/ 0 w 1484468"/>
                  <a:gd name="connsiteY4" fmla="*/ 0 h 148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468" h="1484468">
                    <a:moveTo>
                      <a:pt x="0" y="0"/>
                    </a:moveTo>
                    <a:lnTo>
                      <a:pt x="1484468" y="0"/>
                    </a:lnTo>
                    <a:lnTo>
                      <a:pt x="1484468" y="1484468"/>
                    </a:lnTo>
                    <a:lnTo>
                      <a:pt x="0" y="14844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900" kern="1200" dirty="0"/>
              </a:p>
            </p:txBody>
          </p:sp>
          <p:sp>
            <p:nvSpPr>
              <p:cNvPr id="8" name="Forme libre : forme 26">
                <a:extLst>
                  <a:ext uri="{FF2B5EF4-FFF2-40B4-BE49-F238E27FC236}">
                    <a16:creationId xmlns:a16="http://schemas.microsoft.com/office/drawing/2014/main" id="{CCC9AB1B-78EA-4D3D-BD5F-FE341B71858A}"/>
                  </a:ext>
                </a:extLst>
              </p:cNvPr>
              <p:cNvSpPr/>
              <p:nvPr/>
            </p:nvSpPr>
            <p:spPr>
              <a:xfrm>
                <a:off x="8043275" y="3031473"/>
                <a:ext cx="1249167" cy="530083"/>
              </a:xfrm>
              <a:custGeom>
                <a:avLst/>
                <a:gdLst>
                  <a:gd name="connsiteX0" fmla="*/ 0 w 1484468"/>
                  <a:gd name="connsiteY0" fmla="*/ 0 h 1484468"/>
                  <a:gd name="connsiteX1" fmla="*/ 1484468 w 1484468"/>
                  <a:gd name="connsiteY1" fmla="*/ 0 h 1484468"/>
                  <a:gd name="connsiteX2" fmla="*/ 1484468 w 1484468"/>
                  <a:gd name="connsiteY2" fmla="*/ 1484468 h 1484468"/>
                  <a:gd name="connsiteX3" fmla="*/ 0 w 1484468"/>
                  <a:gd name="connsiteY3" fmla="*/ 1484468 h 1484468"/>
                  <a:gd name="connsiteX4" fmla="*/ 0 w 1484468"/>
                  <a:gd name="connsiteY4" fmla="*/ 0 h 148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468" h="1484468">
                    <a:moveTo>
                      <a:pt x="0" y="0"/>
                    </a:moveTo>
                    <a:lnTo>
                      <a:pt x="1484468" y="0"/>
                    </a:lnTo>
                    <a:lnTo>
                      <a:pt x="1484468" y="1484468"/>
                    </a:lnTo>
                    <a:lnTo>
                      <a:pt x="0" y="14844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kern="1200" spc="-1" dirty="0">
                    <a:solidFill>
                      <a:srgbClr val="FAC54B"/>
                    </a:solidFill>
                    <a:latin typeface="Calibri"/>
                  </a:rPr>
                  <a:t>Collect data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kern="1200" spc="-1" dirty="0">
                    <a:solidFill>
                      <a:srgbClr val="FAC54B"/>
                    </a:solidFill>
                    <a:latin typeface="Calibri"/>
                  </a:rPr>
                  <a:t>Data acquisition </a:t>
                </a:r>
              </a:p>
            </p:txBody>
          </p:sp>
          <p:sp>
            <p:nvSpPr>
              <p:cNvPr id="9" name="Forme libre : forme 27">
                <a:extLst>
                  <a:ext uri="{FF2B5EF4-FFF2-40B4-BE49-F238E27FC236}">
                    <a16:creationId xmlns:a16="http://schemas.microsoft.com/office/drawing/2014/main" id="{2655FAC2-95D8-1394-FBC9-44F6EB2B5847}"/>
                  </a:ext>
                </a:extLst>
              </p:cNvPr>
              <p:cNvSpPr/>
              <p:nvPr/>
            </p:nvSpPr>
            <p:spPr>
              <a:xfrm>
                <a:off x="7567055" y="4471560"/>
                <a:ext cx="2103900" cy="583776"/>
              </a:xfrm>
              <a:custGeom>
                <a:avLst/>
                <a:gdLst>
                  <a:gd name="connsiteX0" fmla="*/ 0 w 1484468"/>
                  <a:gd name="connsiteY0" fmla="*/ 0 h 1484468"/>
                  <a:gd name="connsiteX1" fmla="*/ 1484468 w 1484468"/>
                  <a:gd name="connsiteY1" fmla="*/ 0 h 1484468"/>
                  <a:gd name="connsiteX2" fmla="*/ 1484468 w 1484468"/>
                  <a:gd name="connsiteY2" fmla="*/ 1484468 h 1484468"/>
                  <a:gd name="connsiteX3" fmla="*/ 0 w 1484468"/>
                  <a:gd name="connsiteY3" fmla="*/ 1484468 h 1484468"/>
                  <a:gd name="connsiteX4" fmla="*/ 0 w 1484468"/>
                  <a:gd name="connsiteY4" fmla="*/ 0 h 148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468" h="1484468">
                    <a:moveTo>
                      <a:pt x="0" y="0"/>
                    </a:moveTo>
                    <a:lnTo>
                      <a:pt x="1484468" y="0"/>
                    </a:lnTo>
                    <a:lnTo>
                      <a:pt x="1484468" y="1484468"/>
                    </a:lnTo>
                    <a:lnTo>
                      <a:pt x="0" y="14844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8ABA56"/>
                    </a:solidFill>
                    <a:ea typeface="Arial"/>
                  </a:rPr>
                  <a:t>Check, Clean, Validate 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8ABA56"/>
                    </a:solidFill>
                    <a:ea typeface="Arial"/>
                  </a:rPr>
                  <a:t>Store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8ABA56"/>
                    </a:solidFill>
                    <a:ea typeface="Arial"/>
                  </a:rPr>
                  <a:t>Exchange data securely</a:t>
                </a:r>
              </a:p>
            </p:txBody>
          </p:sp>
          <p:sp>
            <p:nvSpPr>
              <p:cNvPr id="10" name="Forme libre : forme 28">
                <a:extLst>
                  <a:ext uri="{FF2B5EF4-FFF2-40B4-BE49-F238E27FC236}">
                    <a16:creationId xmlns:a16="http://schemas.microsoft.com/office/drawing/2014/main" id="{DD88E9D7-66C7-4DFD-3D3C-A4982AC98859}"/>
                  </a:ext>
                </a:extLst>
              </p:cNvPr>
              <p:cNvSpPr/>
              <p:nvPr/>
            </p:nvSpPr>
            <p:spPr>
              <a:xfrm>
                <a:off x="5173824" y="5439972"/>
                <a:ext cx="1826512" cy="750049"/>
              </a:xfrm>
              <a:custGeom>
                <a:avLst/>
                <a:gdLst>
                  <a:gd name="connsiteX0" fmla="*/ 0 w 1484468"/>
                  <a:gd name="connsiteY0" fmla="*/ 0 h 1484468"/>
                  <a:gd name="connsiteX1" fmla="*/ 1484468 w 1484468"/>
                  <a:gd name="connsiteY1" fmla="*/ 0 h 1484468"/>
                  <a:gd name="connsiteX2" fmla="*/ 1484468 w 1484468"/>
                  <a:gd name="connsiteY2" fmla="*/ 1484468 h 1484468"/>
                  <a:gd name="connsiteX3" fmla="*/ 0 w 1484468"/>
                  <a:gd name="connsiteY3" fmla="*/ 1484468 h 1484468"/>
                  <a:gd name="connsiteX4" fmla="*/ 0 w 1484468"/>
                  <a:gd name="connsiteY4" fmla="*/ 0 h 148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468" h="1484468">
                    <a:moveTo>
                      <a:pt x="0" y="0"/>
                    </a:moveTo>
                    <a:lnTo>
                      <a:pt x="1484468" y="0"/>
                    </a:lnTo>
                    <a:lnTo>
                      <a:pt x="1484468" y="1484468"/>
                    </a:lnTo>
                    <a:lnTo>
                      <a:pt x="0" y="14844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32B890"/>
                    </a:solidFill>
                    <a:ea typeface="Arial"/>
                  </a:rPr>
                  <a:t>Interpreting data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32B890"/>
                    </a:solidFill>
                    <a:ea typeface="Arial"/>
                  </a:rPr>
                  <a:t>Produce scientific results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32B890"/>
                    </a:solidFill>
                    <a:ea typeface="Arial"/>
                  </a:rPr>
                  <a:t>Publish articles</a:t>
                </a:r>
              </a:p>
            </p:txBody>
          </p:sp>
          <p:sp>
            <p:nvSpPr>
              <p:cNvPr id="11" name="Forme libre : forme 29">
                <a:extLst>
                  <a:ext uri="{FF2B5EF4-FFF2-40B4-BE49-F238E27FC236}">
                    <a16:creationId xmlns:a16="http://schemas.microsoft.com/office/drawing/2014/main" id="{8286D182-58EE-327D-2BD3-B985467A45CB}"/>
                  </a:ext>
                </a:extLst>
              </p:cNvPr>
              <p:cNvSpPr/>
              <p:nvPr/>
            </p:nvSpPr>
            <p:spPr>
              <a:xfrm>
                <a:off x="499913" y="4471560"/>
                <a:ext cx="3930679" cy="933295"/>
              </a:xfrm>
              <a:custGeom>
                <a:avLst/>
                <a:gdLst>
                  <a:gd name="connsiteX0" fmla="*/ 0 w 1484468"/>
                  <a:gd name="connsiteY0" fmla="*/ 0 h 1484468"/>
                  <a:gd name="connsiteX1" fmla="*/ 1484468 w 1484468"/>
                  <a:gd name="connsiteY1" fmla="*/ 0 h 1484468"/>
                  <a:gd name="connsiteX2" fmla="*/ 1484468 w 1484468"/>
                  <a:gd name="connsiteY2" fmla="*/ 1484468 h 1484468"/>
                  <a:gd name="connsiteX3" fmla="*/ 0 w 1484468"/>
                  <a:gd name="connsiteY3" fmla="*/ 1484468 h 1484468"/>
                  <a:gd name="connsiteX4" fmla="*/ 0 w 1484468"/>
                  <a:gd name="connsiteY4" fmla="*/ 0 h 148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468" h="1484468">
                    <a:moveTo>
                      <a:pt x="0" y="0"/>
                    </a:moveTo>
                    <a:lnTo>
                      <a:pt x="1484468" y="0"/>
                    </a:lnTo>
                    <a:lnTo>
                      <a:pt x="1484468" y="1484468"/>
                    </a:lnTo>
                    <a:lnTo>
                      <a:pt x="0" y="14844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lvl="0" indent="0" algn="ctr" defTabSz="400050">
                  <a:spcBef>
                    <a:spcPct val="0"/>
                  </a:spcBef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4176A5"/>
                    </a:solidFill>
                    <a:ea typeface="Arial"/>
                  </a:rPr>
                  <a:t>Migrate data to a standard format and a suitable medium</a:t>
                </a:r>
              </a:p>
              <a:p>
                <a:pPr marL="0" lvl="0" indent="0" algn="ctr" defTabSz="400050">
                  <a:spcBef>
                    <a:spcPct val="0"/>
                  </a:spcBef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4176A5"/>
                    </a:solidFill>
                    <a:ea typeface="Arial"/>
                  </a:rPr>
                  <a:t>Complete the metadata and documentation</a:t>
                </a:r>
              </a:p>
              <a:p>
                <a:pPr marL="0" lvl="0" indent="0" algn="ctr" defTabSz="400050">
                  <a:spcBef>
                    <a:spcPct val="0"/>
                  </a:spcBef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4176A5"/>
                    </a:solidFill>
                    <a:ea typeface="Arial"/>
                  </a:rPr>
                  <a:t>Backup and storage</a:t>
                </a:r>
              </a:p>
              <a:p>
                <a:pPr marL="0" lvl="0" indent="0" algn="ctr" defTabSz="400050">
                  <a:spcBef>
                    <a:spcPct val="0"/>
                  </a:spcBef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4176A5"/>
                    </a:solidFill>
                    <a:ea typeface="Arial"/>
                  </a:rPr>
                  <a:t>Deposit data in a warehouse</a:t>
                </a:r>
              </a:p>
              <a:p>
                <a:pPr marL="0" lvl="0" indent="0" algn="ctr" defTabSz="400050">
                  <a:spcBef>
                    <a:spcPct val="0"/>
                  </a:spcBef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4176A5"/>
                    </a:solidFill>
                    <a:ea typeface="Arial"/>
                  </a:rPr>
                  <a:t>Long-term data archiving</a:t>
                </a:r>
              </a:p>
            </p:txBody>
          </p:sp>
          <p:sp>
            <p:nvSpPr>
              <p:cNvPr id="12" name="Forme libre : forme 30">
                <a:extLst>
                  <a:ext uri="{FF2B5EF4-FFF2-40B4-BE49-F238E27FC236}">
                    <a16:creationId xmlns:a16="http://schemas.microsoft.com/office/drawing/2014/main" id="{4B62A422-8E77-2A18-E23C-295B91AECD65}"/>
                  </a:ext>
                </a:extLst>
              </p:cNvPr>
              <p:cNvSpPr/>
              <p:nvPr/>
            </p:nvSpPr>
            <p:spPr>
              <a:xfrm>
                <a:off x="2362517" y="2825407"/>
                <a:ext cx="1888878" cy="412131"/>
              </a:xfrm>
              <a:custGeom>
                <a:avLst/>
                <a:gdLst>
                  <a:gd name="connsiteX0" fmla="*/ 0 w 1484468"/>
                  <a:gd name="connsiteY0" fmla="*/ 0 h 1484468"/>
                  <a:gd name="connsiteX1" fmla="*/ 1484468 w 1484468"/>
                  <a:gd name="connsiteY1" fmla="*/ 0 h 1484468"/>
                  <a:gd name="connsiteX2" fmla="*/ 1484468 w 1484468"/>
                  <a:gd name="connsiteY2" fmla="*/ 1484468 h 1484468"/>
                  <a:gd name="connsiteX3" fmla="*/ 0 w 1484468"/>
                  <a:gd name="connsiteY3" fmla="*/ 1484468 h 1484468"/>
                  <a:gd name="connsiteX4" fmla="*/ 0 w 1484468"/>
                  <a:gd name="connsiteY4" fmla="*/ 0 h 148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468" h="1484468">
                    <a:moveTo>
                      <a:pt x="0" y="0"/>
                    </a:moveTo>
                    <a:lnTo>
                      <a:pt x="1484468" y="0"/>
                    </a:lnTo>
                    <a:lnTo>
                      <a:pt x="1484468" y="1484468"/>
                    </a:lnTo>
                    <a:lnTo>
                      <a:pt x="0" y="14844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9E51AD"/>
                    </a:solidFill>
                    <a:latin typeface="Calibri"/>
                    <a:ea typeface="Arial"/>
                  </a:rPr>
                  <a:t>Define data access rights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Font typeface="Wingdings" charset="2"/>
                  <a:buNone/>
                </a:pPr>
                <a:r>
                  <a:rPr lang="en-GB" sz="1400" strike="noStrike" kern="1200" spc="-1" dirty="0">
                    <a:solidFill>
                      <a:srgbClr val="9E51AD"/>
                    </a:solidFill>
                    <a:latin typeface="Calibri"/>
                    <a:ea typeface="Arial"/>
                  </a:rPr>
                  <a:t>Choose a re-use licence</a:t>
                </a:r>
              </a:p>
            </p:txBody>
          </p:sp>
          <p:sp>
            <p:nvSpPr>
              <p:cNvPr id="13" name="Forme libre : forme 31">
                <a:extLst>
                  <a:ext uri="{FF2B5EF4-FFF2-40B4-BE49-F238E27FC236}">
                    <a16:creationId xmlns:a16="http://schemas.microsoft.com/office/drawing/2014/main" id="{D7813F38-C575-74E0-5FF9-83596F6EF33E}"/>
                  </a:ext>
                </a:extLst>
              </p:cNvPr>
              <p:cNvSpPr/>
              <p:nvPr/>
            </p:nvSpPr>
            <p:spPr>
              <a:xfrm>
                <a:off x="3137093" y="1294794"/>
                <a:ext cx="1888878" cy="750049"/>
              </a:xfrm>
              <a:custGeom>
                <a:avLst/>
                <a:gdLst>
                  <a:gd name="connsiteX0" fmla="*/ 0 w 1484468"/>
                  <a:gd name="connsiteY0" fmla="*/ 0 h 1484468"/>
                  <a:gd name="connsiteX1" fmla="*/ 1484468 w 1484468"/>
                  <a:gd name="connsiteY1" fmla="*/ 0 h 1484468"/>
                  <a:gd name="connsiteX2" fmla="*/ 1484468 w 1484468"/>
                  <a:gd name="connsiteY2" fmla="*/ 1484468 h 1484468"/>
                  <a:gd name="connsiteX3" fmla="*/ 0 w 1484468"/>
                  <a:gd name="connsiteY3" fmla="*/ 1484468 h 1484468"/>
                  <a:gd name="connsiteX4" fmla="*/ 0 w 1484468"/>
                  <a:gd name="connsiteY4" fmla="*/ 0 h 148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4468" h="1484468">
                    <a:moveTo>
                      <a:pt x="0" y="0"/>
                    </a:moveTo>
                    <a:lnTo>
                      <a:pt x="1484468" y="0"/>
                    </a:lnTo>
                    <a:lnTo>
                      <a:pt x="1484468" y="1484468"/>
                    </a:lnTo>
                    <a:lnTo>
                      <a:pt x="0" y="14844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lvl="0" indent="0" algn="ctr" defTabSz="400050">
                  <a:spcBef>
                    <a:spcPct val="0"/>
                  </a:spcBef>
                  <a:buNone/>
                </a:pPr>
                <a:r>
                  <a:rPr lang="en-GB" sz="1400" strike="noStrike" kern="1200" spc="-1" dirty="0">
                    <a:solidFill>
                      <a:srgbClr val="FA484B"/>
                    </a:solidFill>
                    <a:ea typeface="Arial"/>
                  </a:rPr>
                  <a:t>Carry out new research</a:t>
                </a:r>
              </a:p>
              <a:p>
                <a:pPr marL="0" lvl="0" indent="0" algn="ctr" defTabSz="400050">
                  <a:spcBef>
                    <a:spcPct val="0"/>
                  </a:spcBef>
                  <a:buNone/>
                </a:pPr>
                <a:r>
                  <a:rPr lang="en-GB" sz="1400" strike="noStrike" kern="1200" spc="-1" dirty="0">
                    <a:solidFill>
                      <a:srgbClr val="FA484B"/>
                    </a:solidFill>
                    <a:ea typeface="Arial"/>
                  </a:rPr>
                  <a:t>Re-examine results/data</a:t>
                </a:r>
              </a:p>
              <a:p>
                <a:pPr marL="0" lvl="0" indent="0" algn="ctr" defTabSz="400050">
                  <a:spcBef>
                    <a:spcPct val="0"/>
                  </a:spcBef>
                  <a:buNone/>
                </a:pPr>
                <a:r>
                  <a:rPr lang="en-GB" sz="1400" strike="noStrike" kern="1200" spc="-1" dirty="0">
                    <a:solidFill>
                      <a:srgbClr val="FA484B"/>
                    </a:solidFill>
                    <a:ea typeface="Arial"/>
                  </a:rPr>
                  <a:t>Teaching and learning</a:t>
                </a:r>
              </a:p>
              <a:p>
                <a:pPr marL="0" lvl="0" indent="0" algn="ctr" defTabSz="400050">
                  <a:spcBef>
                    <a:spcPct val="0"/>
                  </a:spcBef>
                  <a:buNone/>
                </a:pPr>
                <a:r>
                  <a:rPr lang="en-GB" sz="1400" strike="noStrike" kern="1200" spc="-1" dirty="0">
                    <a:solidFill>
                      <a:srgbClr val="FA484B"/>
                    </a:solidFill>
                    <a:ea typeface="Arial"/>
                  </a:rPr>
                  <a:t>Respect the re-use licence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53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3FF75-0C13-05F7-E8B4-3FECEC88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it good for?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1AEDD5-66B3-ED03-8257-C842B723F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9" y="609985"/>
            <a:ext cx="5040739" cy="5566978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Implementing best practice, respecting the FAIR principles (Findable, Accessible, Interoperable, Reusable)</a:t>
            </a:r>
          </a:p>
          <a:p>
            <a:pPr lvl="1"/>
            <a:r>
              <a:rPr lang="en-GB"/>
              <a:t>Ensuring the reproducibility of experiments by describing the data and how it was obtained</a:t>
            </a:r>
          </a:p>
          <a:p>
            <a:pPr lvl="1"/>
            <a:r>
              <a:rPr lang="en-GB"/>
              <a:t>Enabling data to be understood and reused</a:t>
            </a:r>
          </a:p>
          <a:p>
            <a:pPr lvl="1"/>
            <a:r>
              <a:rPr lang="en-GB"/>
              <a:t>Avoid loss of data using appropriate storage</a:t>
            </a:r>
          </a:p>
          <a:p>
            <a:pPr lvl="1"/>
            <a:r>
              <a:rPr lang="en-GB"/>
              <a:t>Establish the roles and responsibilities of each party</a:t>
            </a:r>
          </a:p>
          <a:p>
            <a:pPr lvl="1"/>
            <a:r>
              <a:rPr lang="en-GB"/>
              <a:t>Respect the law and individuals by clarifying the legal and ethical framework</a:t>
            </a:r>
          </a:p>
          <a:p>
            <a:pPr lvl="1"/>
            <a:r>
              <a:rPr lang="en-GB"/>
              <a:t>Clarify re-use rights and sharing arrangements</a:t>
            </a:r>
          </a:p>
          <a:p>
            <a:endParaRPr lang="en-GB"/>
          </a:p>
          <a:p>
            <a:endParaRPr lang="en-GB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AC9EE46-29A3-1211-0FED-190539A16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14245"/>
              </p:ext>
            </p:extLst>
          </p:nvPr>
        </p:nvGraphicFramePr>
        <p:xfrm>
          <a:off x="5231892" y="819306"/>
          <a:ext cx="6875696" cy="5486400"/>
        </p:xfrm>
        <a:graphic>
          <a:graphicData uri="http://schemas.openxmlformats.org/drawingml/2006/table">
            <a:tbl>
              <a:tblPr firstRow="1" bandRow="1"/>
              <a:tblGrid>
                <a:gridCol w="1718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200" b="1" i="0" u="none" strike="noStrike" cap="none" spc="0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Projet / Structure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200" b="1" i="0" u="none" strike="noStrike" cap="none" spc="0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Obtaining data</a:t>
                      </a:r>
                      <a:endParaRPr lang="en-GB" sz="12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200" b="1" i="0" u="none" strike="noStrike" cap="none" spc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Data Documentation</a:t>
                      </a:r>
                      <a:endParaRPr lang="en-GB" sz="1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200" b="1" i="0" u="none" strike="noStrike" cap="none" spc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Data storage &amp; security</a:t>
                      </a:r>
                      <a:endParaRPr lang="en-GB" sz="1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171450" marR="0" lvl="1" indent="-171450" algn="l" defTabSz="4000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Presentation of the project / structure </a:t>
                      </a:r>
                    </a:p>
                    <a:p>
                      <a:pPr marL="171450" marR="0" lvl="1" indent="-171450" algn="l" defTabSz="4000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Partners </a:t>
                      </a:r>
                    </a:p>
                    <a:p>
                      <a:pPr marL="171450" marR="0" lvl="1" indent="-171450" algn="l" defTabSz="4000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Data management policy </a:t>
                      </a:r>
                    </a:p>
                    <a:p>
                      <a:pPr marL="171450" marR="0" lvl="1" indent="-171450" algn="l" defTabSz="4000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endParaRPr lang="en-GB" sz="12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What data will be produced (type, format, volume, etc.)? 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How will it be produced? 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Will existing data be re-used?</a:t>
                      </a:r>
                      <a:endParaRPr lang="en-GB" sz="12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What documentation and metadata will accompany the data?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What procedures will control data quality?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How will the data be organised?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en-GB" sz="1200" b="0" i="0" u="none" strike="noStrike" cap="none" spc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How, where and by whom will the data be stored, backed up and secured?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 and ethical requirements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access and sharing</a:t>
                      </a:r>
                    </a:p>
                  </a:txBody>
                  <a:tcPr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Archiving</a:t>
                      </a:r>
                      <a:endParaRPr lang="en-GB" sz="1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58A7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Responsibilities and resources</a:t>
                      </a:r>
                    </a:p>
                  </a:txBody>
                  <a:tcPr anchor="ctr">
                    <a:solidFill>
                      <a:srgbClr val="FF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Law applicable to the data produced 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 data, RGPD compliance 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Sensitive data 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Consideration of ethical issues</a:t>
                      </a:r>
                    </a:p>
                  </a:txBody>
                  <a:tcPr>
                    <a:solidFill>
                      <a:srgbClr val="F4B18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data will be shared or published?</a:t>
                      </a:r>
                    </a:p>
                    <a:p>
                      <a:pPr marL="171450" indent="-171450"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data will be shared or published? Who will it be shared with? Within what timeframe? </a:t>
                      </a:r>
                    </a:p>
                    <a:p>
                      <a:pPr marL="171450" indent="-171450"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licences will be associated with the data?</a:t>
                      </a:r>
                    </a:p>
                    <a:p>
                      <a:pPr marL="171450" indent="-171450"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can the data produced be reused?</a:t>
                      </a:r>
                    </a:p>
                  </a:txBody>
                  <a:tcPr>
                    <a:solidFill>
                      <a:srgbClr val="B686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will the data be selected for long-term preservation? Is there an archiving plan?</a:t>
                      </a:r>
                    </a:p>
                  </a:txBody>
                  <a:tcPr>
                    <a:solidFill>
                      <a:srgbClr val="58A7B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 is responsible for data management? 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resources are dedicated to managing and opening up data? </a:t>
                      </a:r>
                    </a:p>
                  </a:txBody>
                  <a:tcPr>
                    <a:solidFill>
                      <a:srgbClr val="FF575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99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00878-4F56-71A7-C537-EE067289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build</a:t>
            </a:r>
            <a:r>
              <a:rPr lang="fr-FR" dirty="0"/>
              <a:t> a DMP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2380B-908F-E50B-A2E2-302F3DE1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pragmatic approach</a:t>
            </a:r>
          </a:p>
          <a:p>
            <a:pPr lvl="1"/>
            <a:r>
              <a:rPr lang="en-GB" dirty="0"/>
              <a:t>Simple to understand, implement, evaluate and develop</a:t>
            </a:r>
          </a:p>
          <a:p>
            <a:pPr lvl="1"/>
            <a:r>
              <a:rPr lang="en-GB" dirty="0"/>
              <a:t>Text document for the time being, with the emergence of ‘machine-actionable’ versions</a:t>
            </a:r>
          </a:p>
          <a:p>
            <a:pPr lvl="1"/>
            <a:r>
              <a:rPr lang="en-GB" dirty="0"/>
              <a:t>Write it for your colleagues and you, not for the funder</a:t>
            </a:r>
          </a:p>
          <a:p>
            <a:r>
              <a:rPr lang="en-GB" dirty="0"/>
              <a:t>Versions</a:t>
            </a:r>
          </a:p>
          <a:p>
            <a:pPr lvl="1"/>
            <a:r>
              <a:rPr lang="en-GB" dirty="0"/>
              <a:t>One at the beginning</a:t>
            </a:r>
          </a:p>
          <a:p>
            <a:pPr lvl="1"/>
            <a:r>
              <a:rPr lang="en-GB" dirty="0"/>
              <a:t>Update(s) during the project</a:t>
            </a:r>
          </a:p>
          <a:p>
            <a:pPr lvl="1"/>
            <a:r>
              <a:rPr lang="en-GB" dirty="0"/>
              <a:t>Final update</a:t>
            </a:r>
          </a:p>
          <a:p>
            <a:r>
              <a:rPr lang="en-GB" dirty="0"/>
              <a:t>Models available</a:t>
            </a:r>
          </a:p>
          <a:p>
            <a:pPr lvl="1"/>
            <a:r>
              <a:rPr lang="en-GB" dirty="0"/>
              <a:t>Science Europe Model : </a:t>
            </a:r>
            <a:r>
              <a:rPr lang="en-GB" dirty="0">
                <a:hlinkClick r:id="rId2"/>
              </a:rPr>
              <a:t>https://doi.org/10.5281/zenodo.4915861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Models defined by institutes, funding bodies (ANR, HORIZON, etc.), Infrastructures (IN2P3), etc. </a:t>
            </a:r>
          </a:p>
          <a:p>
            <a:pPr lvl="1"/>
            <a:r>
              <a:rPr lang="en-GB" dirty="0"/>
              <a:t>Little or no specificity about the type of data</a:t>
            </a:r>
          </a:p>
          <a:p>
            <a:r>
              <a:rPr lang="en-GB" dirty="0"/>
              <a:t>Tools for creating DMPs</a:t>
            </a:r>
          </a:p>
          <a:p>
            <a:pPr lvl="1"/>
            <a:r>
              <a:rPr lang="en-GB" dirty="0" err="1"/>
              <a:t>OPIDoR</a:t>
            </a:r>
            <a:r>
              <a:rPr lang="en-GB" dirty="0"/>
              <a:t> DMP - national solution: </a:t>
            </a:r>
            <a:r>
              <a:rPr lang="en-GB" dirty="0">
                <a:hlinkClick r:id="rId3"/>
              </a:rPr>
              <a:t>https://dmp.opidor.fr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DSW (Data Stewardship Wizard) - European solution: </a:t>
            </a:r>
            <a:r>
              <a:rPr lang="en-GB" dirty="0">
                <a:hlinkClick r:id="rId4"/>
              </a:rPr>
              <a:t>https://ds-wizard.org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Google Shape;810;p86">
            <a:extLst>
              <a:ext uri="{FF2B5EF4-FFF2-40B4-BE49-F238E27FC236}">
                <a16:creationId xmlns:a16="http://schemas.microsoft.com/office/drawing/2014/main" id="{3AD66C7D-DB73-1B35-7980-D0BF777C5116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647" y="4998517"/>
            <a:ext cx="954045" cy="34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9;p86">
            <a:extLst>
              <a:ext uri="{FF2B5EF4-FFF2-40B4-BE49-F238E27FC236}">
                <a16:creationId xmlns:a16="http://schemas.microsoft.com/office/drawing/2014/main" id="{4CE7C261-C354-3504-E950-DD29E2FDA371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6647" y="5378427"/>
            <a:ext cx="954045" cy="34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59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A7461E-0089-C349-C89B-8EE613EF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DMP in PHENET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1B1C296-D0C0-7548-5B01-8F2C7AA9A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398" y="609600"/>
            <a:ext cx="4340542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38663-15C7-B593-1CC8-D3A68B13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DMP in PHENET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C515DF-9374-248C-CFD5-C8AB36B53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B0DFE0-7050-B91E-7A09-F9E257CE47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61515"/>
            <a:ext cx="7772400" cy="35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1F097-2100-6B4B-AD2C-181EAA83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DMP in </a:t>
            </a:r>
            <a:r>
              <a:rPr lang="fr-FR" dirty="0" err="1"/>
              <a:t>Phenet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E876F8-6D13-E6B1-8CF8-615D9539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D48E89-FF3D-79CD-F98A-92FDFE778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507611"/>
            <a:ext cx="7772400" cy="38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016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173E162-4674-3446-9EF8-B5CAD13C0CDD}" vid="{7D8076D6-EDE3-B943-8762-8E3E05185C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1305</Words>
  <Application>Microsoft Macintosh PowerPoint</Application>
  <PresentationFormat>Grand écran</PresentationFormat>
  <Paragraphs>214</Paragraphs>
  <Slides>32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Corbel</vt:lpstr>
      <vt:lpstr>Noto Sans Symbols</vt:lpstr>
      <vt:lpstr>Open Sans</vt:lpstr>
      <vt:lpstr>Rubik Light</vt:lpstr>
      <vt:lpstr>Trebuchet MS</vt:lpstr>
      <vt:lpstr>Wingdings</vt:lpstr>
      <vt:lpstr>Thème Office</vt:lpstr>
      <vt:lpstr>Workflows &amp; Data Management Plans pragmatic and useful usage for Research Data Management</vt:lpstr>
      <vt:lpstr>What is a Data Management Plan in your opinion?</vt:lpstr>
      <vt:lpstr>DMP: general questions at the beginning of a project</vt:lpstr>
      <vt:lpstr>What is a DMP</vt:lpstr>
      <vt:lpstr>What is it good for?</vt:lpstr>
      <vt:lpstr>How to build a DMP</vt:lpstr>
      <vt:lpstr>DMP in PHENET</vt:lpstr>
      <vt:lpstr>DMP in PHENET</vt:lpstr>
      <vt:lpstr>DMP in Phenet</vt:lpstr>
      <vt:lpstr>DMP &amp; Workflows : AGENT feedback</vt:lpstr>
      <vt:lpstr>AGENT – Activated GEnebank NeTwork</vt:lpstr>
      <vt:lpstr>Présentation PowerPoint</vt:lpstr>
      <vt:lpstr>The AGENT network</vt:lpstr>
      <vt:lpstr>Présentation PowerPoint</vt:lpstr>
      <vt:lpstr>Présentation PowerPoint</vt:lpstr>
      <vt:lpstr>Présentation PowerPoint</vt:lpstr>
      <vt:lpstr>AGENT historic characterization and evaluation (C&amp;E)</vt:lpstr>
      <vt:lpstr>Genetic variation: Data repository Organisation</vt:lpstr>
      <vt:lpstr>Phenotype &amp; Genotype: Clear Workflow</vt:lpstr>
      <vt:lpstr>Links to RDMkit and FAIR cookbook pages</vt:lpstr>
      <vt:lpstr>By the way : Research Data Management Toolkit</vt:lpstr>
      <vt:lpstr>Community guidelines portal : RDMkit - Best practices and guidelines for FAIR data management</vt:lpstr>
      <vt:lpstr>Entry point: Plant Page</vt:lpstr>
      <vt:lpstr>Back to AGENT feedback</vt:lpstr>
      <vt:lpstr>Standards Metadata &amp; Data Fileformats</vt:lpstr>
      <vt:lpstr>Plant phenotyping workflow in details</vt:lpstr>
      <vt:lpstr>What is FAIRDOM</vt:lpstr>
      <vt:lpstr>What is FAIRDOM</vt:lpstr>
      <vt:lpstr>FAIRDOM + Data steward</vt:lpstr>
      <vt:lpstr>FAIRDOM + Data steward</vt:lpstr>
      <vt:lpstr>Validation, report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cyril.pommier</dc:creator>
  <cp:lastModifiedBy>cyril.pommier</cp:lastModifiedBy>
  <cp:revision>14</cp:revision>
  <dcterms:created xsi:type="dcterms:W3CDTF">2024-12-03T15:56:20Z</dcterms:created>
  <dcterms:modified xsi:type="dcterms:W3CDTF">2024-12-08T18:16:54Z</dcterms:modified>
</cp:coreProperties>
</file>