
<file path=[Content_Types].xml><?xml version="1.0" encoding="utf-8"?>
<Types xmlns="http://schemas.openxmlformats.org/package/2006/content-types">
  <Default Extension="svg" ContentType="image/svg+xml"/>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32.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3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s/slide37.xml" ContentType="application/vnd.openxmlformats-officedocument.presentationml.slide+xml"/>
  <Override PartName="/ppt/notesSlides/notesSlide28.xml" ContentType="application/vnd.openxmlformats-officedocument.presentationml.notesSlide+xml"/>
  <Override PartName="/ppt/slides/slide3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notesSlides/notesSlide16.xml" ContentType="application/vnd.openxmlformats-officedocument.presentationml.notesSlide+xml"/>
  <Override PartName="/ppt/slides/slide29.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notesSlides/notesSlide3.xml" ContentType="application/vnd.openxmlformats-officedocument.presentationml.notesSlide+xml"/>
  <Override PartName="/ppt/notesSlides/notesSlide19.xml" ContentType="application/vnd.openxmlformats-officedocument.presentationml.notesSlide+xml"/>
  <Override PartName="/ppt/slides/slide17.xml" ContentType="application/vnd.openxmlformats-officedocument.presentationml.slide+xml"/>
  <Override PartName="/ppt/slides/slide13.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notesSlides/notesSlide35.xml" ContentType="application/vnd.openxmlformats-officedocument.presentationml.notesSlide+xml"/>
  <Override PartName="/ppt/slides/slide7.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notesSlides/notesSlide15.xml" ContentType="application/vnd.openxmlformats-officedocument.presentationml.notesSlide+xml"/>
  <Override PartName="/ppt/slides/slide33.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35.xml" ContentType="application/vnd.openxmlformats-officedocument.presentationml.slide+xml"/>
  <Override PartName="/ppt/slides/slide1.xml" ContentType="application/vnd.openxmlformats-officedocument.presentationml.slide+xml"/>
  <Override PartName="/ppt/notesSlides/notesSlide14.xml" ContentType="application/vnd.openxmlformats-officedocument.presentationml.notesSlide+xml"/>
  <Override PartName="/ppt/slides/slide26.xml" ContentType="application/vnd.openxmlformats-officedocument.presentationml.slide+xml"/>
  <Override PartName="/ppt/slideLayouts/slideLayout8.xml" ContentType="application/vnd.openxmlformats-officedocument.presentationml.slideLayout+xml"/>
  <Override PartName="/ppt/slides/slide4.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theme/theme2.xml" ContentType="application/vnd.openxmlformats-officedocument.theme+xml"/>
  <Override PartName="/ppt/slides/slide24.xml" ContentType="application/vnd.openxmlformats-officedocument.presentationml.slide+xml"/>
  <Override PartName="/ppt/notesSlides/notesSlide17.xml" ContentType="application/vnd.openxmlformats-officedocument.presentationml.notesSlide+xml"/>
  <Override PartName="/ppt/slideLayouts/slideLayout11.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Override PartName="/ppt/slides/slide28.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presProps.xml" ContentType="application/vnd.openxmlformats-officedocument.presentationml.presProps+xml"/>
  <Override PartName="/ppt/slideLayouts/slideLayout6.xml" ContentType="application/vnd.openxmlformats-officedocument.presentationml.slideLayout+xml"/>
  <Override PartName="/ppt/notesSlides/notesSlide12.xml" ContentType="application/vnd.openxmlformats-officedocument.presentationml.notesSlide+xml"/>
  <Override PartName="/ppt/slides/slide34.xml" ContentType="application/vnd.openxmlformats-officedocument.presentationml.slide+xml"/>
  <Override PartName="/ppt/notesSlides/notesSlide22.xml" ContentType="application/vnd.openxmlformats-officedocument.presentationml.notesSlide+xml"/>
  <Override PartName="/ppt/slideLayouts/slideLayout5.xml" ContentType="application/vnd.openxmlformats-officedocument.presentationml.slideLayout+xml"/>
  <Override PartName="/ppt/presentation.xml" ContentType="application/vnd.openxmlformats-officedocument.presentationml.presentation.main+xml"/>
  <Override PartName="/docProps/core.xml" ContentType="application/vnd.openxmlformats-package.core-properties+xml"/>
  <Override PartName="/docProps/app.xml" ContentType="application/vnd.openxmlformats-officedocument.extended-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notesMasterIdLst>
    <p:notesMasterId r:id="rId4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Lst>
  <p:sldSz cx="12192000" cy="6858000"/>
  <p:notesSz cx="6858000" cy="9144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9CF1AB2-1976-4502-BF36-3FF5EA218861}" styleName="Medium Style 4 - Accent 1">
    <a:wholeTbl>
      <a:tcTxStyle>
        <a:fontRef idx="minor">
          <a:prstClr val="black"/>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1"/>
              </a:solidFill>
            </a:ln>
          </a:top>
        </a:tcBdr>
        <a:fill>
          <a:solidFill>
            <a:schemeClr val="accent1">
              <a:tint val="20000"/>
            </a:schemeClr>
          </a:solidFill>
        </a:fill>
      </a:tcStyle>
    </a:lastRow>
    <a:seCell>
      <a:tcStyle>
        <a:tcBdr/>
      </a:tcStyle>
    </a:seCell>
    <a:swCell>
      <a:tcStyle>
        <a:tcBdr/>
      </a:tcStyle>
    </a:swCell>
    <a:firstRow>
      <a:tcTxStyle b="on">
        <a:fontRef idx="minor">
          <a:prstClr val="black"/>
        </a:fontRef>
        <a:schemeClr val="dk1"/>
      </a:tcTxStyle>
      <a:tcStyle>
        <a:tcBdr>
          <a:bottom>
            <a:ln w="12700">
              <a:solidFill>
                <a:schemeClr val="accent1"/>
              </a:solidFill>
            </a:ln>
          </a:bottom>
        </a:tcBdr>
        <a:fill>
          <a:solidFill>
            <a:schemeClr val="accent1">
              <a:tint val="20000"/>
            </a:schemeClr>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10" d="100"/>
          <a:sy n="110" d="100"/>
        </p:scale>
        <p:origin x="570" y="96"/>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notesMaster" Target="notesMasters/notesMaster1.xml"/><Relationship Id="rId42" Type="http://schemas.openxmlformats.org/officeDocument/2006/relationships/presProps" Target="presProps.xml" /><Relationship Id="rId43" Type="http://schemas.openxmlformats.org/officeDocument/2006/relationships/tableStyles" Target="tableStyles.xml" /><Relationship Id="rId44"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1395359756"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1482756522"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8DF0854-FF63-40A1-AA90-3EDEC7369F26}" type="datetimeFigureOut">
              <a:rPr lang="fr-FR"/>
              <a:t>03/12/2024</a:t>
            </a:fld>
            <a:endParaRPr lang="fr-FR"/>
          </a:p>
        </p:txBody>
      </p:sp>
      <p:sp>
        <p:nvSpPr>
          <p:cNvPr id="1466558759" name="Espace réservé de l'image des diapositives 3"/>
          <p:cNvSpPr>
            <a:spLocks noChangeAspect="1" noGrp="1" noRo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969900275"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81912324"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989243304"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549624AE-79C2-42E0-9F76-E1181327FF1C}"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845811241" name="Slide Image Placeholder 1"/>
          <p:cNvSpPr>
            <a:spLocks noChangeAspect="1" noGrp="1" noRot="1"/>
          </p:cNvSpPr>
          <p:nvPr>
            <p:ph type="sldImg"/>
          </p:nvPr>
        </p:nvSpPr>
        <p:spPr bwMode="auto"/>
      </p:sp>
      <p:sp>
        <p:nvSpPr>
          <p:cNvPr id="622444599" name="Notes Placeholder 2"/>
          <p:cNvSpPr>
            <a:spLocks noGrp="1"/>
          </p:cNvSpPr>
          <p:nvPr>
            <p:ph type="body" idx="1"/>
          </p:nvPr>
        </p:nvSpPr>
        <p:spPr bwMode="auto"/>
        <p:txBody>
          <a:bodyPr/>
          <a:lstStyle/>
          <a:p>
            <a:pPr>
              <a:defRPr/>
            </a:pPr>
            <a:endParaRPr/>
          </a:p>
        </p:txBody>
      </p:sp>
      <p:sp>
        <p:nvSpPr>
          <p:cNvPr id="2123340375" name="Slide Number Placeholder 3"/>
          <p:cNvSpPr>
            <a:spLocks noGrp="1"/>
          </p:cNvSpPr>
          <p:nvPr>
            <p:ph type="sldNum" sz="quarter" idx="10"/>
          </p:nvPr>
        </p:nvSpPr>
        <p:spPr bwMode="auto"/>
        <p:txBody>
          <a:bodyPr/>
          <a:lstStyle/>
          <a:p>
            <a:pPr>
              <a:defRPr/>
            </a:pPr>
            <a:fld id="{E861C58A-EAE7-8BB1-3719-E75BA8CCFFB9}" type="slidenum">
              <a:rPr/>
              <a:t/>
            </a:fld>
            <a:endParaRPr/>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52518119" name="Slide Image Placeholder 1"/>
          <p:cNvSpPr>
            <a:spLocks noChangeAspect="1" noGrp="1" noRot="1"/>
          </p:cNvSpPr>
          <p:nvPr>
            <p:ph type="sldImg"/>
          </p:nvPr>
        </p:nvSpPr>
        <p:spPr bwMode="auto"/>
      </p:sp>
      <p:sp>
        <p:nvSpPr>
          <p:cNvPr id="993321446" name="Notes Placeholder 2"/>
          <p:cNvSpPr>
            <a:spLocks noGrp="1"/>
          </p:cNvSpPr>
          <p:nvPr>
            <p:ph type="body" idx="1"/>
          </p:nvPr>
        </p:nvSpPr>
        <p:spPr bwMode="auto"/>
        <p:txBody>
          <a:bodyPr/>
          <a:lstStyle/>
          <a:p>
            <a:pPr>
              <a:defRPr/>
            </a:pPr>
            <a:endParaRPr/>
          </a:p>
        </p:txBody>
      </p:sp>
      <p:sp>
        <p:nvSpPr>
          <p:cNvPr id="636023141" name="Slide Number Placeholder 3"/>
          <p:cNvSpPr>
            <a:spLocks noGrp="1"/>
          </p:cNvSpPr>
          <p:nvPr>
            <p:ph type="sldNum" sz="quarter" idx="10"/>
          </p:nvPr>
        </p:nvSpPr>
        <p:spPr bwMode="auto"/>
        <p:txBody>
          <a:bodyPr/>
          <a:lstStyle/>
          <a:p>
            <a:pPr>
              <a:defRPr/>
            </a:pPr>
            <a:fld id="{C2C3E477-54AD-3E44-E5C7-B113835BE563}" type="slidenum">
              <a:rPr/>
              <a:t/>
            </a:fld>
            <a:endParaRPr/>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77986817" name="Slide Image Placeholder 1"/>
          <p:cNvSpPr>
            <a:spLocks noChangeAspect="1" noGrp="1" noRot="1"/>
          </p:cNvSpPr>
          <p:nvPr>
            <p:ph type="sldImg"/>
          </p:nvPr>
        </p:nvSpPr>
        <p:spPr bwMode="auto"/>
      </p:sp>
      <p:sp>
        <p:nvSpPr>
          <p:cNvPr id="1994937852" name="Notes Placeholder 2"/>
          <p:cNvSpPr>
            <a:spLocks noGrp="1"/>
          </p:cNvSpPr>
          <p:nvPr>
            <p:ph type="body" idx="1"/>
          </p:nvPr>
        </p:nvSpPr>
        <p:spPr bwMode="auto"/>
        <p:txBody>
          <a:bodyPr/>
          <a:lstStyle/>
          <a:p>
            <a:pPr>
              <a:defRPr/>
            </a:pPr>
            <a:endParaRPr/>
          </a:p>
        </p:txBody>
      </p:sp>
      <p:sp>
        <p:nvSpPr>
          <p:cNvPr id="1788047270" name="Slide Number Placeholder 3"/>
          <p:cNvSpPr>
            <a:spLocks noGrp="1"/>
          </p:cNvSpPr>
          <p:nvPr>
            <p:ph type="sldNum" sz="quarter" idx="10"/>
          </p:nvPr>
        </p:nvSpPr>
        <p:spPr bwMode="auto"/>
        <p:txBody>
          <a:bodyPr/>
          <a:lstStyle/>
          <a:p>
            <a:pPr>
              <a:defRPr/>
            </a:pPr>
            <a:fld id="{93019655-BD83-3824-70B9-9BEC09379CFE}" type="slidenum">
              <a:rPr/>
              <a:t/>
            </a:fld>
            <a:endParaRPr/>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29435484" name="Slide Image Placeholder 1"/>
          <p:cNvSpPr>
            <a:spLocks noChangeAspect="1" noGrp="1" noRot="1"/>
          </p:cNvSpPr>
          <p:nvPr>
            <p:ph type="sldImg"/>
          </p:nvPr>
        </p:nvSpPr>
        <p:spPr bwMode="auto"/>
      </p:sp>
      <p:sp>
        <p:nvSpPr>
          <p:cNvPr id="1971189497" name="Notes Placeholder 2"/>
          <p:cNvSpPr>
            <a:spLocks noGrp="1"/>
          </p:cNvSpPr>
          <p:nvPr>
            <p:ph type="body" idx="1"/>
          </p:nvPr>
        </p:nvSpPr>
        <p:spPr bwMode="auto"/>
        <p:txBody>
          <a:bodyPr/>
          <a:lstStyle/>
          <a:p>
            <a:pPr>
              <a:defRPr/>
            </a:pPr>
            <a:r>
              <a:rPr/>
              <a:t>Dire qu’il y en a plein d’autres de facultatifs</a:t>
            </a:r>
            <a:endParaRPr/>
          </a:p>
        </p:txBody>
      </p:sp>
      <p:sp>
        <p:nvSpPr>
          <p:cNvPr id="394015931" name="Slide Number Placeholder 3"/>
          <p:cNvSpPr>
            <a:spLocks noGrp="1"/>
          </p:cNvSpPr>
          <p:nvPr>
            <p:ph type="sldNum" sz="quarter" idx="10"/>
          </p:nvPr>
        </p:nvSpPr>
        <p:spPr bwMode="auto"/>
        <p:txBody>
          <a:bodyPr/>
          <a:lstStyle/>
          <a:p>
            <a:pPr>
              <a:defRPr/>
            </a:pPr>
            <a:fld id="{76A02F50-33FD-7E00-99B7-ED8111A852D6}" type="slidenum">
              <a:rPr/>
              <a:t/>
            </a:fld>
            <a:endParaRPr/>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596612087" name="Slide Image Placeholder 1"/>
          <p:cNvSpPr>
            <a:spLocks noChangeAspect="1" noGrp="1" noRot="1"/>
          </p:cNvSpPr>
          <p:nvPr>
            <p:ph type="sldImg"/>
          </p:nvPr>
        </p:nvSpPr>
        <p:spPr bwMode="auto"/>
      </p:sp>
      <p:sp>
        <p:nvSpPr>
          <p:cNvPr id="561478188" name="Notes Placeholder 2"/>
          <p:cNvSpPr>
            <a:spLocks noGrp="1"/>
          </p:cNvSpPr>
          <p:nvPr>
            <p:ph type="body" idx="1"/>
          </p:nvPr>
        </p:nvSpPr>
        <p:spPr bwMode="auto"/>
        <p:txBody>
          <a:bodyPr/>
          <a:lstStyle/>
          <a:p>
            <a:pPr>
              <a:defRPr/>
            </a:pPr>
            <a:r>
              <a:rPr/>
              <a:t>Faire un schema plus simple et plus général et laisser que au début</a:t>
            </a:r>
            <a:endParaRPr/>
          </a:p>
        </p:txBody>
      </p:sp>
      <p:sp>
        <p:nvSpPr>
          <p:cNvPr id="1053421973" name="Slide Number Placeholder 3"/>
          <p:cNvSpPr>
            <a:spLocks noGrp="1"/>
          </p:cNvSpPr>
          <p:nvPr>
            <p:ph type="sldNum" sz="quarter" idx="10"/>
          </p:nvPr>
        </p:nvSpPr>
        <p:spPr bwMode="auto"/>
        <p:txBody>
          <a:bodyPr/>
          <a:lstStyle/>
          <a:p>
            <a:pPr>
              <a:defRPr/>
            </a:pPr>
            <a:fld id="{E43FB947-F2BC-9A52-0D39-51D0A98DC5FB}" type="slidenum">
              <a:rPr/>
              <a:t/>
            </a:fld>
            <a:endParaRPr/>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25010634" name="Slide Image Placeholder 1"/>
          <p:cNvSpPr>
            <a:spLocks noChangeAspect="1" noGrp="1" noRot="1"/>
          </p:cNvSpPr>
          <p:nvPr>
            <p:ph type="sldImg"/>
          </p:nvPr>
        </p:nvSpPr>
        <p:spPr bwMode="auto"/>
      </p:sp>
      <p:sp>
        <p:nvSpPr>
          <p:cNvPr id="1215792809" name="Notes Placeholder 2"/>
          <p:cNvSpPr>
            <a:spLocks noGrp="1"/>
          </p:cNvSpPr>
          <p:nvPr>
            <p:ph type="body" idx="1"/>
          </p:nvPr>
        </p:nvSpPr>
        <p:spPr bwMode="auto"/>
        <p:txBody>
          <a:bodyPr/>
          <a:lstStyle/>
          <a:p>
            <a:pPr>
              <a:defRPr/>
            </a:pPr>
            <a:endParaRPr/>
          </a:p>
        </p:txBody>
      </p:sp>
      <p:sp>
        <p:nvSpPr>
          <p:cNvPr id="1896029016" name="Slide Number Placeholder 3"/>
          <p:cNvSpPr>
            <a:spLocks noGrp="1"/>
          </p:cNvSpPr>
          <p:nvPr>
            <p:ph type="sldNum" sz="quarter" idx="10"/>
          </p:nvPr>
        </p:nvSpPr>
        <p:spPr bwMode="auto"/>
        <p:txBody>
          <a:bodyPr/>
          <a:lstStyle/>
          <a:p>
            <a:pPr>
              <a:defRPr/>
            </a:pPr>
            <a:fld id="{EA109B7E-2CCC-AE28-B2BF-D70E829BC932}" type="slidenum">
              <a:rPr/>
              <a:t/>
            </a:fld>
            <a:endParaRPr/>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481487921" name="Slide Image Placeholder 1"/>
          <p:cNvSpPr>
            <a:spLocks noChangeAspect="1" noGrp="1" noRot="1"/>
          </p:cNvSpPr>
          <p:nvPr>
            <p:ph type="sldImg"/>
          </p:nvPr>
        </p:nvSpPr>
        <p:spPr bwMode="auto"/>
      </p:sp>
      <p:sp>
        <p:nvSpPr>
          <p:cNvPr id="1153802846" name="Notes Placeholder 2"/>
          <p:cNvSpPr>
            <a:spLocks noGrp="1"/>
          </p:cNvSpPr>
          <p:nvPr>
            <p:ph type="body" idx="1"/>
          </p:nvPr>
        </p:nvSpPr>
        <p:spPr bwMode="auto"/>
        <p:txBody>
          <a:bodyPr/>
          <a:lstStyle/>
          <a:p>
            <a:pPr>
              <a:defRPr/>
            </a:pPr>
            <a:endParaRPr/>
          </a:p>
        </p:txBody>
      </p:sp>
      <p:sp>
        <p:nvSpPr>
          <p:cNvPr id="72772798" name="Slide Number Placeholder 3"/>
          <p:cNvSpPr>
            <a:spLocks noGrp="1"/>
          </p:cNvSpPr>
          <p:nvPr>
            <p:ph type="sldNum" sz="quarter" idx="10"/>
          </p:nvPr>
        </p:nvSpPr>
        <p:spPr bwMode="auto"/>
        <p:txBody>
          <a:bodyPr/>
          <a:lstStyle/>
          <a:p>
            <a:pPr>
              <a:defRPr/>
            </a:pPr>
            <a:fld id="{96D6C24F-D2C1-5998-BAA0-5EBB15976AEC}" type="slidenum">
              <a:rPr/>
              <a:t/>
            </a:fld>
            <a:endParaRPr/>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13968710" name="Slide Image Placeholder 1"/>
          <p:cNvSpPr>
            <a:spLocks noChangeAspect="1" noGrp="1" noRot="1"/>
          </p:cNvSpPr>
          <p:nvPr>
            <p:ph type="sldImg"/>
          </p:nvPr>
        </p:nvSpPr>
        <p:spPr bwMode="auto"/>
      </p:sp>
      <p:sp>
        <p:nvSpPr>
          <p:cNvPr id="2088035886" name="Notes Placeholder 2"/>
          <p:cNvSpPr>
            <a:spLocks noGrp="1"/>
          </p:cNvSpPr>
          <p:nvPr>
            <p:ph type="body" idx="1"/>
          </p:nvPr>
        </p:nvSpPr>
        <p:spPr bwMode="auto"/>
        <p:txBody>
          <a:bodyPr/>
          <a:lstStyle/>
          <a:p>
            <a:pPr>
              <a:defRPr/>
            </a:pPr>
            <a:endParaRPr/>
          </a:p>
        </p:txBody>
      </p:sp>
      <p:sp>
        <p:nvSpPr>
          <p:cNvPr id="696163932" name="Slide Number Placeholder 3"/>
          <p:cNvSpPr>
            <a:spLocks noGrp="1"/>
          </p:cNvSpPr>
          <p:nvPr>
            <p:ph type="sldNum" sz="quarter" idx="10"/>
          </p:nvPr>
        </p:nvSpPr>
        <p:spPr bwMode="auto"/>
        <p:txBody>
          <a:bodyPr/>
          <a:lstStyle/>
          <a:p>
            <a:pPr>
              <a:defRPr/>
            </a:pPr>
            <a:fld id="{7C2E1506-10D8-4122-6978-C0CC856DAFA2}" type="slidenum">
              <a:rPr/>
              <a:t/>
            </a:fld>
            <a:endParaRPr/>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70319170" name="Slide Image Placeholder 1"/>
          <p:cNvSpPr>
            <a:spLocks noChangeAspect="1" noGrp="1" noRot="1"/>
          </p:cNvSpPr>
          <p:nvPr>
            <p:ph type="sldImg"/>
          </p:nvPr>
        </p:nvSpPr>
        <p:spPr bwMode="auto"/>
      </p:sp>
      <p:sp>
        <p:nvSpPr>
          <p:cNvPr id="337265263" name="Notes Placeholder 2"/>
          <p:cNvSpPr>
            <a:spLocks noGrp="1"/>
          </p:cNvSpPr>
          <p:nvPr>
            <p:ph type="body" idx="1"/>
          </p:nvPr>
        </p:nvSpPr>
        <p:spPr bwMode="auto"/>
        <p:txBody>
          <a:bodyPr/>
          <a:lstStyle/>
          <a:p>
            <a:pPr>
              <a:defRPr/>
            </a:pPr>
            <a:endParaRPr/>
          </a:p>
        </p:txBody>
      </p:sp>
      <p:sp>
        <p:nvSpPr>
          <p:cNvPr id="488268771" name="Slide Number Placeholder 3"/>
          <p:cNvSpPr>
            <a:spLocks noGrp="1"/>
          </p:cNvSpPr>
          <p:nvPr>
            <p:ph type="sldNum" sz="quarter" idx="10"/>
          </p:nvPr>
        </p:nvSpPr>
        <p:spPr bwMode="auto"/>
        <p:txBody>
          <a:bodyPr/>
          <a:lstStyle/>
          <a:p>
            <a:pPr>
              <a:defRPr/>
            </a:pPr>
            <a:fld id="{9E29D386-94F9-DC34-8A67-C78EA87D6AE8}" type="slidenum">
              <a:rPr/>
              <a:t/>
            </a:fld>
            <a:endParaRPr/>
          </a:p>
        </p:txBody>
      </p:sp>
    </p:spTree>
  </p:cSld>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820572979" name="Slide Image Placeholder 1"/>
          <p:cNvSpPr>
            <a:spLocks noChangeAspect="1" noGrp="1" noRot="1"/>
          </p:cNvSpPr>
          <p:nvPr>
            <p:ph type="sldImg"/>
          </p:nvPr>
        </p:nvSpPr>
        <p:spPr bwMode="auto"/>
      </p:sp>
      <p:sp>
        <p:nvSpPr>
          <p:cNvPr id="1994872983" name="Notes Placeholder 2"/>
          <p:cNvSpPr>
            <a:spLocks noGrp="1"/>
          </p:cNvSpPr>
          <p:nvPr>
            <p:ph type="body" idx="1"/>
          </p:nvPr>
        </p:nvSpPr>
        <p:spPr bwMode="auto"/>
        <p:txBody>
          <a:bodyPr/>
          <a:lstStyle/>
          <a:p>
            <a:pPr>
              <a:defRPr/>
            </a:pPr>
            <a:endParaRPr/>
          </a:p>
        </p:txBody>
      </p:sp>
      <p:sp>
        <p:nvSpPr>
          <p:cNvPr id="1217918048" name="Slide Number Placeholder 3"/>
          <p:cNvSpPr>
            <a:spLocks noGrp="1"/>
          </p:cNvSpPr>
          <p:nvPr>
            <p:ph type="sldNum" sz="quarter" idx="10"/>
          </p:nvPr>
        </p:nvSpPr>
        <p:spPr bwMode="auto"/>
        <p:txBody>
          <a:bodyPr/>
          <a:lstStyle/>
          <a:p>
            <a:pPr>
              <a:defRPr/>
            </a:pPr>
            <a:fld id="{1A8EC6D9-EF7D-D799-FF38-526AF14F01C0}" type="slidenum">
              <a:rPr/>
              <a:t/>
            </a:fld>
            <a:endParaRPr/>
          </a:p>
        </p:txBody>
      </p:sp>
    </p:spTree>
  </p:cSld>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471823292" name="Slide Image Placeholder 1"/>
          <p:cNvSpPr>
            <a:spLocks noChangeAspect="1" noGrp="1" noRot="1"/>
          </p:cNvSpPr>
          <p:nvPr>
            <p:ph type="sldImg"/>
          </p:nvPr>
        </p:nvSpPr>
        <p:spPr bwMode="auto"/>
      </p:sp>
      <p:sp>
        <p:nvSpPr>
          <p:cNvPr id="1411143918" name="Notes Placeholder 2"/>
          <p:cNvSpPr>
            <a:spLocks noGrp="1"/>
          </p:cNvSpPr>
          <p:nvPr>
            <p:ph type="body" idx="1"/>
          </p:nvPr>
        </p:nvSpPr>
        <p:spPr bwMode="auto"/>
        <p:txBody>
          <a:bodyPr/>
          <a:lstStyle/>
          <a:p>
            <a:pPr>
              <a:defRPr/>
            </a:pPr>
            <a:endParaRPr/>
          </a:p>
        </p:txBody>
      </p:sp>
      <p:sp>
        <p:nvSpPr>
          <p:cNvPr id="1844427915" name="Slide Number Placeholder 3"/>
          <p:cNvSpPr>
            <a:spLocks noGrp="1"/>
          </p:cNvSpPr>
          <p:nvPr>
            <p:ph type="sldNum" sz="quarter" idx="10"/>
          </p:nvPr>
        </p:nvSpPr>
        <p:spPr bwMode="auto"/>
        <p:txBody>
          <a:bodyPr/>
          <a:lstStyle/>
          <a:p>
            <a:pPr>
              <a:defRPr/>
            </a:pPr>
            <a:fld id="{E75940C7-D3F5-5546-D97E-677FF44FA6C6}" type="slidenum">
              <a:rPr/>
              <a:t/>
            </a:fld>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866330897" name="Slide Image Placeholder 1"/>
          <p:cNvSpPr>
            <a:spLocks noChangeAspect="1" noGrp="1" noRot="1"/>
          </p:cNvSpPr>
          <p:nvPr>
            <p:ph type="sldImg"/>
          </p:nvPr>
        </p:nvSpPr>
        <p:spPr bwMode="auto"/>
      </p:sp>
      <p:sp>
        <p:nvSpPr>
          <p:cNvPr id="691796723" name="Notes Placeholder 2"/>
          <p:cNvSpPr>
            <a:spLocks noGrp="1"/>
          </p:cNvSpPr>
          <p:nvPr>
            <p:ph type="body" idx="1"/>
          </p:nvPr>
        </p:nvSpPr>
        <p:spPr bwMode="auto"/>
        <p:txBody>
          <a:bodyPr/>
          <a:lstStyle/>
          <a:p>
            <a:pPr>
              <a:defRPr/>
            </a:pPr>
            <a:r>
              <a:rPr/>
              <a:t>Faire un schéma simplifié du workflow, echantillons -&gt; Soumission à BioSamples -&gt; récupération de l’identifiant pour générer les séquences -&gt; soumission des séquences avec cet identifiant</a:t>
            </a:r>
            <a:endParaRPr/>
          </a:p>
          <a:p>
            <a:pPr>
              <a:defRPr/>
            </a:pPr>
            <a:r>
              <a:rPr/>
              <a:t>Avantage : maitrise des métadonnées et réutilisation de l’identifiant unique</a:t>
            </a:r>
            <a:endParaRPr/>
          </a:p>
        </p:txBody>
      </p:sp>
      <p:sp>
        <p:nvSpPr>
          <p:cNvPr id="1663060289" name="Slide Number Placeholder 3"/>
          <p:cNvSpPr>
            <a:spLocks noGrp="1"/>
          </p:cNvSpPr>
          <p:nvPr>
            <p:ph type="sldNum" sz="quarter" idx="10"/>
          </p:nvPr>
        </p:nvSpPr>
        <p:spPr bwMode="auto"/>
        <p:txBody>
          <a:bodyPr/>
          <a:lstStyle/>
          <a:p>
            <a:pPr>
              <a:defRPr/>
            </a:pPr>
            <a:fld id="{45AA7D3E-EF14-14A7-98D8-6805E84800C7}" type="slidenum">
              <a:rPr/>
              <a:t/>
            </a:fld>
            <a:endParaRPr/>
          </a:p>
        </p:txBody>
      </p:sp>
    </p:spTree>
  </p:cSld>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24641111" name="Slide Image Placeholder 1"/>
          <p:cNvSpPr>
            <a:spLocks noChangeAspect="1" noGrp="1" noRot="1"/>
          </p:cNvSpPr>
          <p:nvPr>
            <p:ph type="sldImg"/>
          </p:nvPr>
        </p:nvSpPr>
        <p:spPr bwMode="auto"/>
      </p:sp>
      <p:sp>
        <p:nvSpPr>
          <p:cNvPr id="381250021" name="Notes Placeholder 2"/>
          <p:cNvSpPr>
            <a:spLocks noGrp="1"/>
          </p:cNvSpPr>
          <p:nvPr>
            <p:ph type="body" idx="1"/>
          </p:nvPr>
        </p:nvSpPr>
        <p:spPr bwMode="auto"/>
        <p:txBody>
          <a:bodyPr/>
          <a:lstStyle/>
          <a:p>
            <a:pPr>
              <a:defRPr/>
            </a:pPr>
            <a:endParaRPr/>
          </a:p>
        </p:txBody>
      </p:sp>
      <p:sp>
        <p:nvSpPr>
          <p:cNvPr id="1676935543" name="Slide Number Placeholder 3"/>
          <p:cNvSpPr>
            <a:spLocks noGrp="1"/>
          </p:cNvSpPr>
          <p:nvPr>
            <p:ph type="sldNum" sz="quarter" idx="10"/>
          </p:nvPr>
        </p:nvSpPr>
        <p:spPr bwMode="auto"/>
        <p:txBody>
          <a:bodyPr/>
          <a:lstStyle/>
          <a:p>
            <a:pPr>
              <a:defRPr/>
            </a:pPr>
            <a:fld id="{2B3EEF95-05F1-543A-CE99-ECD69A74D3CA}" type="slidenum">
              <a:rPr/>
              <a:t/>
            </a:fld>
            <a:endParaRPr/>
          </a:p>
        </p:txBody>
      </p:sp>
    </p:spTree>
  </p:cSld>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92214462" name="Slide Image Placeholder 1"/>
          <p:cNvSpPr>
            <a:spLocks noChangeAspect="1" noGrp="1" noRot="1"/>
          </p:cNvSpPr>
          <p:nvPr>
            <p:ph type="sldImg"/>
          </p:nvPr>
        </p:nvSpPr>
        <p:spPr bwMode="auto"/>
      </p:sp>
      <p:sp>
        <p:nvSpPr>
          <p:cNvPr id="131898293" name="Notes Placeholder 2"/>
          <p:cNvSpPr>
            <a:spLocks noGrp="1"/>
          </p:cNvSpPr>
          <p:nvPr>
            <p:ph type="body" idx="1"/>
          </p:nvPr>
        </p:nvSpPr>
        <p:spPr bwMode="auto"/>
        <p:txBody>
          <a:bodyPr/>
          <a:lstStyle/>
          <a:p>
            <a:pPr>
              <a:defRPr/>
            </a:pPr>
            <a:endParaRPr/>
          </a:p>
        </p:txBody>
      </p:sp>
      <p:sp>
        <p:nvSpPr>
          <p:cNvPr id="1398791893" name="Slide Number Placeholder 3"/>
          <p:cNvSpPr>
            <a:spLocks noGrp="1"/>
          </p:cNvSpPr>
          <p:nvPr>
            <p:ph type="sldNum" sz="quarter" idx="10"/>
          </p:nvPr>
        </p:nvSpPr>
        <p:spPr bwMode="auto"/>
        <p:txBody>
          <a:bodyPr/>
          <a:lstStyle/>
          <a:p>
            <a:pPr>
              <a:defRPr/>
            </a:pPr>
            <a:fld id="{4A606A94-43FB-D00D-B5AC-6E0150E35DB3}" type="slidenum">
              <a:rPr/>
              <a:t/>
            </a:fld>
            <a:endParaRPr/>
          </a:p>
        </p:txBody>
      </p:sp>
    </p:spTree>
  </p:cSld>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554395106" name="Slide Image Placeholder 1"/>
          <p:cNvSpPr>
            <a:spLocks noChangeAspect="1" noGrp="1" noRot="1"/>
          </p:cNvSpPr>
          <p:nvPr>
            <p:ph type="sldImg"/>
          </p:nvPr>
        </p:nvSpPr>
        <p:spPr bwMode="auto"/>
      </p:sp>
      <p:sp>
        <p:nvSpPr>
          <p:cNvPr id="374894543" name="Notes Placeholder 2"/>
          <p:cNvSpPr>
            <a:spLocks noGrp="1"/>
          </p:cNvSpPr>
          <p:nvPr>
            <p:ph type="body" idx="1"/>
          </p:nvPr>
        </p:nvSpPr>
        <p:spPr bwMode="auto"/>
        <p:txBody>
          <a:bodyPr/>
          <a:lstStyle/>
          <a:p>
            <a:pPr>
              <a:defRPr/>
            </a:pPr>
            <a:r>
              <a:rPr/>
              <a:t>Comment récuperer les échantillons déposés</a:t>
            </a:r>
            <a:endParaRPr/>
          </a:p>
        </p:txBody>
      </p:sp>
      <p:sp>
        <p:nvSpPr>
          <p:cNvPr id="109349294" name="Slide Number Placeholder 3"/>
          <p:cNvSpPr>
            <a:spLocks noGrp="1"/>
          </p:cNvSpPr>
          <p:nvPr>
            <p:ph type="sldNum" sz="quarter" idx="10"/>
          </p:nvPr>
        </p:nvSpPr>
        <p:spPr bwMode="auto"/>
        <p:txBody>
          <a:bodyPr/>
          <a:lstStyle/>
          <a:p>
            <a:pPr>
              <a:defRPr/>
            </a:pPr>
            <a:fld id="{0EDFED9F-3AA0-AECB-0C1B-2AF8ED46CB3A}" type="slidenum">
              <a:rPr/>
              <a:t/>
            </a:fld>
            <a:endParaRPr/>
          </a:p>
        </p:txBody>
      </p:sp>
    </p:spTree>
  </p:cSld>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628368175" name="Slide Image Placeholder 1"/>
          <p:cNvSpPr>
            <a:spLocks noChangeAspect="1" noGrp="1" noRot="1"/>
          </p:cNvSpPr>
          <p:nvPr>
            <p:ph type="sldImg"/>
          </p:nvPr>
        </p:nvSpPr>
        <p:spPr bwMode="auto"/>
      </p:sp>
      <p:sp>
        <p:nvSpPr>
          <p:cNvPr id="250821182" name="Notes Placeholder 2"/>
          <p:cNvSpPr>
            <a:spLocks noGrp="1"/>
          </p:cNvSpPr>
          <p:nvPr>
            <p:ph type="body" idx="1"/>
          </p:nvPr>
        </p:nvSpPr>
        <p:spPr bwMode="auto"/>
        <p:txBody>
          <a:bodyPr/>
          <a:lstStyle/>
          <a:p>
            <a:pPr>
              <a:defRPr/>
            </a:pPr>
            <a:endParaRPr/>
          </a:p>
        </p:txBody>
      </p:sp>
      <p:sp>
        <p:nvSpPr>
          <p:cNvPr id="1873675578" name="Slide Number Placeholder 3"/>
          <p:cNvSpPr>
            <a:spLocks noGrp="1"/>
          </p:cNvSpPr>
          <p:nvPr>
            <p:ph type="sldNum" sz="quarter" idx="10"/>
          </p:nvPr>
        </p:nvSpPr>
        <p:spPr bwMode="auto"/>
        <p:txBody>
          <a:bodyPr/>
          <a:lstStyle/>
          <a:p>
            <a:pPr>
              <a:defRPr/>
            </a:pPr>
            <a:fld id="{B23B63FB-4E1D-4EDB-8479-4D8A315DFA7D}" type="slidenum">
              <a:rPr/>
              <a:t/>
            </a:fld>
            <a:endParaRPr/>
          </a:p>
        </p:txBody>
      </p:sp>
    </p:spTree>
  </p:cSld>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848337477" name="Slide Image Placeholder 1"/>
          <p:cNvSpPr>
            <a:spLocks noChangeAspect="1" noGrp="1" noRot="1"/>
          </p:cNvSpPr>
          <p:nvPr>
            <p:ph type="sldImg"/>
          </p:nvPr>
        </p:nvSpPr>
        <p:spPr bwMode="auto"/>
      </p:sp>
      <p:sp>
        <p:nvSpPr>
          <p:cNvPr id="2064625184" name="Notes Placeholder 2"/>
          <p:cNvSpPr>
            <a:spLocks noGrp="1"/>
          </p:cNvSpPr>
          <p:nvPr>
            <p:ph type="body" idx="1"/>
          </p:nvPr>
        </p:nvSpPr>
        <p:spPr bwMode="auto"/>
        <p:txBody>
          <a:bodyPr/>
          <a:lstStyle/>
          <a:p>
            <a:pPr>
              <a:defRPr/>
            </a:pPr>
            <a:endParaRPr/>
          </a:p>
        </p:txBody>
      </p:sp>
      <p:sp>
        <p:nvSpPr>
          <p:cNvPr id="458980004" name="Slide Number Placeholder 3"/>
          <p:cNvSpPr>
            <a:spLocks noGrp="1"/>
          </p:cNvSpPr>
          <p:nvPr>
            <p:ph type="sldNum" sz="quarter" idx="10"/>
          </p:nvPr>
        </p:nvSpPr>
        <p:spPr bwMode="auto"/>
        <p:txBody>
          <a:bodyPr/>
          <a:lstStyle/>
          <a:p>
            <a:pPr>
              <a:defRPr/>
            </a:pPr>
            <a:fld id="{14ACE6BD-E668-E51B-4EE1-8011B23EB715}" type="slidenum">
              <a:rPr/>
              <a:t/>
            </a:fld>
            <a:endParaRPr/>
          </a:p>
        </p:txBody>
      </p:sp>
    </p:spTree>
  </p:cSld>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62062268" name="Slide Image Placeholder 1"/>
          <p:cNvSpPr>
            <a:spLocks noChangeAspect="1" noGrp="1" noRot="1"/>
          </p:cNvSpPr>
          <p:nvPr>
            <p:ph type="sldImg"/>
          </p:nvPr>
        </p:nvSpPr>
        <p:spPr bwMode="auto"/>
      </p:sp>
      <p:sp>
        <p:nvSpPr>
          <p:cNvPr id="1616138752" name="Notes Placeholder 2"/>
          <p:cNvSpPr>
            <a:spLocks noGrp="1"/>
          </p:cNvSpPr>
          <p:nvPr>
            <p:ph type="body" idx="1"/>
          </p:nvPr>
        </p:nvSpPr>
        <p:spPr bwMode="auto"/>
        <p:txBody>
          <a:bodyPr/>
          <a:lstStyle/>
          <a:p>
            <a:pPr>
              <a:defRPr/>
            </a:pPr>
            <a:r>
              <a:rPr/>
              <a:t>Faire un schema plus simple et plus général et laisser que au début</a:t>
            </a:r>
            <a:endParaRPr/>
          </a:p>
        </p:txBody>
      </p:sp>
      <p:sp>
        <p:nvSpPr>
          <p:cNvPr id="2005405922" name="Slide Number Placeholder 3"/>
          <p:cNvSpPr>
            <a:spLocks noGrp="1"/>
          </p:cNvSpPr>
          <p:nvPr>
            <p:ph type="sldNum" sz="quarter" idx="10"/>
          </p:nvPr>
        </p:nvSpPr>
        <p:spPr bwMode="auto"/>
        <p:txBody>
          <a:bodyPr/>
          <a:lstStyle/>
          <a:p>
            <a:pPr>
              <a:defRPr/>
            </a:pPr>
            <a:fld id="{D9453FC3-255F-7E2F-EDB7-0A11B03B131F}" type="slidenum">
              <a:rPr/>
              <a:t/>
            </a:fld>
            <a:endParaRPr/>
          </a:p>
        </p:txBody>
      </p:sp>
    </p:spTree>
  </p:cSld>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62546194" name="Slide Image Placeholder 1"/>
          <p:cNvSpPr>
            <a:spLocks noChangeAspect="1" noGrp="1" noRot="1"/>
          </p:cNvSpPr>
          <p:nvPr>
            <p:ph type="sldImg"/>
          </p:nvPr>
        </p:nvSpPr>
        <p:spPr bwMode="auto"/>
      </p:sp>
      <p:sp>
        <p:nvSpPr>
          <p:cNvPr id="1824657544" name="Notes Placeholder 2"/>
          <p:cNvSpPr>
            <a:spLocks noGrp="1"/>
          </p:cNvSpPr>
          <p:nvPr>
            <p:ph type="body" idx="1"/>
          </p:nvPr>
        </p:nvSpPr>
        <p:spPr bwMode="auto"/>
        <p:txBody>
          <a:bodyPr/>
          <a:lstStyle/>
          <a:p>
            <a:pPr>
              <a:defRPr/>
            </a:pPr>
            <a:endParaRPr/>
          </a:p>
        </p:txBody>
      </p:sp>
      <p:sp>
        <p:nvSpPr>
          <p:cNvPr id="469129751" name="Slide Number Placeholder 3"/>
          <p:cNvSpPr>
            <a:spLocks noGrp="1"/>
          </p:cNvSpPr>
          <p:nvPr>
            <p:ph type="sldNum" sz="quarter" idx="10"/>
          </p:nvPr>
        </p:nvSpPr>
        <p:spPr bwMode="auto"/>
        <p:txBody>
          <a:bodyPr/>
          <a:lstStyle/>
          <a:p>
            <a:pPr>
              <a:defRPr/>
            </a:pPr>
            <a:fld id="{B1C12E7A-B233-9173-CDBE-C1576FBCD32D}" type="slidenum">
              <a:rPr/>
              <a:t/>
            </a:fld>
            <a:endParaRPr/>
          </a:p>
        </p:txBody>
      </p:sp>
    </p:spTree>
  </p:cSld>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784117898" name="Slide Image Placeholder 1"/>
          <p:cNvSpPr>
            <a:spLocks noChangeAspect="1" noGrp="1" noRot="1"/>
          </p:cNvSpPr>
          <p:nvPr>
            <p:ph type="sldImg"/>
          </p:nvPr>
        </p:nvSpPr>
        <p:spPr bwMode="auto"/>
      </p:sp>
      <p:sp>
        <p:nvSpPr>
          <p:cNvPr id="192201120" name="Notes Placeholder 2"/>
          <p:cNvSpPr>
            <a:spLocks noGrp="1"/>
          </p:cNvSpPr>
          <p:nvPr>
            <p:ph type="body" idx="1"/>
          </p:nvPr>
        </p:nvSpPr>
        <p:spPr bwMode="auto"/>
        <p:txBody>
          <a:bodyPr/>
          <a:lstStyle/>
          <a:p>
            <a:pPr>
              <a:defRPr/>
            </a:pPr>
            <a:endParaRPr/>
          </a:p>
        </p:txBody>
      </p:sp>
      <p:sp>
        <p:nvSpPr>
          <p:cNvPr id="140194852" name="Slide Number Placeholder 3"/>
          <p:cNvSpPr>
            <a:spLocks noGrp="1"/>
          </p:cNvSpPr>
          <p:nvPr>
            <p:ph type="sldNum" sz="quarter" idx="10"/>
          </p:nvPr>
        </p:nvSpPr>
        <p:spPr bwMode="auto"/>
        <p:txBody>
          <a:bodyPr/>
          <a:lstStyle/>
          <a:p>
            <a:pPr>
              <a:defRPr/>
            </a:pPr>
            <a:fld id="{660904B8-F2CC-706F-4CED-D5EE299D3F18}" type="slidenum">
              <a:rPr/>
              <a:t/>
            </a:fld>
            <a:endParaRPr/>
          </a:p>
        </p:txBody>
      </p:sp>
    </p:spTree>
  </p:cSld>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1024589" name="Slide Image Placeholder 1"/>
          <p:cNvSpPr>
            <a:spLocks noChangeAspect="1" noGrp="1" noRot="1"/>
          </p:cNvSpPr>
          <p:nvPr>
            <p:ph type="sldImg"/>
          </p:nvPr>
        </p:nvSpPr>
        <p:spPr bwMode="auto"/>
      </p:sp>
      <p:sp>
        <p:nvSpPr>
          <p:cNvPr id="1443558469" name="Notes Placeholder 2"/>
          <p:cNvSpPr>
            <a:spLocks noGrp="1"/>
          </p:cNvSpPr>
          <p:nvPr>
            <p:ph type="body" idx="1"/>
          </p:nvPr>
        </p:nvSpPr>
        <p:spPr bwMode="auto"/>
        <p:txBody>
          <a:bodyPr/>
          <a:lstStyle/>
          <a:p>
            <a:pPr>
              <a:defRPr/>
            </a:pPr>
            <a:endParaRPr/>
          </a:p>
        </p:txBody>
      </p:sp>
      <p:sp>
        <p:nvSpPr>
          <p:cNvPr id="434190613" name="Slide Number Placeholder 3"/>
          <p:cNvSpPr>
            <a:spLocks noGrp="1"/>
          </p:cNvSpPr>
          <p:nvPr>
            <p:ph type="sldNum" sz="quarter" idx="10"/>
          </p:nvPr>
        </p:nvSpPr>
        <p:spPr bwMode="auto"/>
        <p:txBody>
          <a:bodyPr/>
          <a:lstStyle/>
          <a:p>
            <a:pPr>
              <a:defRPr/>
            </a:pPr>
            <a:fld id="{D3946454-7510-EDFE-919D-CAA349B7931E}" type="slidenum">
              <a:rPr/>
              <a:t/>
            </a:fld>
            <a:endParaRPr/>
          </a:p>
        </p:txBody>
      </p:sp>
    </p:spTree>
  </p:cSld>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419649899" name="Slide Image Placeholder 1"/>
          <p:cNvSpPr>
            <a:spLocks noChangeAspect="1" noGrp="1" noRot="1"/>
          </p:cNvSpPr>
          <p:nvPr>
            <p:ph type="sldImg"/>
          </p:nvPr>
        </p:nvSpPr>
        <p:spPr bwMode="auto"/>
      </p:sp>
      <p:sp>
        <p:nvSpPr>
          <p:cNvPr id="6916940" name="Notes Placeholder 2"/>
          <p:cNvSpPr>
            <a:spLocks noGrp="1"/>
          </p:cNvSpPr>
          <p:nvPr>
            <p:ph type="body" idx="1"/>
          </p:nvPr>
        </p:nvSpPr>
        <p:spPr bwMode="auto"/>
        <p:txBody>
          <a:bodyPr/>
          <a:lstStyle/>
          <a:p>
            <a:pPr>
              <a:defRPr/>
            </a:pPr>
            <a:endParaRPr/>
          </a:p>
        </p:txBody>
      </p:sp>
      <p:sp>
        <p:nvSpPr>
          <p:cNvPr id="1246638337" name="Slide Number Placeholder 3"/>
          <p:cNvSpPr>
            <a:spLocks noGrp="1"/>
          </p:cNvSpPr>
          <p:nvPr>
            <p:ph type="sldNum" sz="quarter" idx="10"/>
          </p:nvPr>
        </p:nvSpPr>
        <p:spPr bwMode="auto"/>
        <p:txBody>
          <a:bodyPr/>
          <a:lstStyle/>
          <a:p>
            <a:pPr>
              <a:defRPr/>
            </a:pPr>
            <a:fld id="{43A67CD4-FABD-B648-2BFA-50AECB430FB4}" type="slidenum">
              <a:rPr/>
              <a:t/>
            </a:fld>
            <a:endParaRPr/>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87425712" name="Slide Image Placeholder 1"/>
          <p:cNvSpPr>
            <a:spLocks noChangeAspect="1" noGrp="1" noRot="1"/>
          </p:cNvSpPr>
          <p:nvPr>
            <p:ph type="sldImg"/>
          </p:nvPr>
        </p:nvSpPr>
        <p:spPr bwMode="auto"/>
      </p:sp>
      <p:sp>
        <p:nvSpPr>
          <p:cNvPr id="600910502" name="Notes Placeholder 2"/>
          <p:cNvSpPr>
            <a:spLocks noGrp="1"/>
          </p:cNvSpPr>
          <p:nvPr>
            <p:ph type="body" idx="1"/>
          </p:nvPr>
        </p:nvSpPr>
        <p:spPr bwMode="auto"/>
        <p:txBody>
          <a:bodyPr/>
          <a:lstStyle/>
          <a:p>
            <a:pPr>
              <a:defRPr/>
            </a:pPr>
            <a:endParaRPr/>
          </a:p>
        </p:txBody>
      </p:sp>
      <p:sp>
        <p:nvSpPr>
          <p:cNvPr id="1438186879" name="Slide Number Placeholder 3"/>
          <p:cNvSpPr>
            <a:spLocks noGrp="1"/>
          </p:cNvSpPr>
          <p:nvPr>
            <p:ph type="sldNum" sz="quarter" idx="10"/>
          </p:nvPr>
        </p:nvSpPr>
        <p:spPr bwMode="auto"/>
        <p:txBody>
          <a:bodyPr/>
          <a:lstStyle/>
          <a:p>
            <a:pPr>
              <a:defRPr/>
            </a:pPr>
            <a:fld id="{3CD7B9C0-2446-A9FC-C265-CBB542C1B847}" type="slidenum">
              <a:rPr/>
              <a:t/>
            </a:fld>
            <a:endParaRPr/>
          </a:p>
        </p:txBody>
      </p:sp>
    </p:spTree>
  </p:cSld>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987888764" name="Slide Image Placeholder 1"/>
          <p:cNvSpPr>
            <a:spLocks noChangeAspect="1" noGrp="1" noRot="1"/>
          </p:cNvSpPr>
          <p:nvPr>
            <p:ph type="sldImg"/>
          </p:nvPr>
        </p:nvSpPr>
        <p:spPr bwMode="auto"/>
      </p:sp>
      <p:sp>
        <p:nvSpPr>
          <p:cNvPr id="1207404384" name="Notes Placeholder 2"/>
          <p:cNvSpPr>
            <a:spLocks noGrp="1"/>
          </p:cNvSpPr>
          <p:nvPr>
            <p:ph type="body" idx="1"/>
          </p:nvPr>
        </p:nvSpPr>
        <p:spPr bwMode="auto"/>
        <p:txBody>
          <a:bodyPr/>
          <a:lstStyle/>
          <a:p>
            <a:pPr>
              <a:defRPr/>
            </a:pPr>
            <a:r>
              <a:rPr/>
              <a:t>Faire un schema plus simple et plus général et laisser que au début</a:t>
            </a:r>
            <a:endParaRPr/>
          </a:p>
        </p:txBody>
      </p:sp>
      <p:sp>
        <p:nvSpPr>
          <p:cNvPr id="1562440446" name="Slide Number Placeholder 3"/>
          <p:cNvSpPr>
            <a:spLocks noGrp="1"/>
          </p:cNvSpPr>
          <p:nvPr>
            <p:ph type="sldNum" sz="quarter" idx="10"/>
          </p:nvPr>
        </p:nvSpPr>
        <p:spPr bwMode="auto"/>
        <p:txBody>
          <a:bodyPr/>
          <a:lstStyle/>
          <a:p>
            <a:pPr>
              <a:defRPr/>
            </a:pPr>
            <a:fld id="{18C7508B-434E-800B-5901-A06F417537B0}" type="slidenum">
              <a:rPr/>
              <a:t/>
            </a:fld>
            <a:endParaRPr/>
          </a:p>
        </p:txBody>
      </p:sp>
    </p:spTree>
  </p:cSld>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978982659" name="Slide Image Placeholder 1"/>
          <p:cNvSpPr>
            <a:spLocks noChangeAspect="1" noGrp="1" noRot="1"/>
          </p:cNvSpPr>
          <p:nvPr>
            <p:ph type="sldImg"/>
          </p:nvPr>
        </p:nvSpPr>
        <p:spPr bwMode="auto"/>
      </p:sp>
      <p:sp>
        <p:nvSpPr>
          <p:cNvPr id="1677335728" name="Notes Placeholder 2"/>
          <p:cNvSpPr>
            <a:spLocks noGrp="1"/>
          </p:cNvSpPr>
          <p:nvPr>
            <p:ph type="body" idx="1"/>
          </p:nvPr>
        </p:nvSpPr>
        <p:spPr bwMode="auto"/>
        <p:txBody>
          <a:bodyPr/>
          <a:lstStyle/>
          <a:p>
            <a:pPr>
              <a:defRPr/>
            </a:pPr>
            <a:endParaRPr/>
          </a:p>
        </p:txBody>
      </p:sp>
      <p:sp>
        <p:nvSpPr>
          <p:cNvPr id="1226659721" name="Slide Number Placeholder 3"/>
          <p:cNvSpPr>
            <a:spLocks noGrp="1"/>
          </p:cNvSpPr>
          <p:nvPr>
            <p:ph type="sldNum" sz="quarter" idx="10"/>
          </p:nvPr>
        </p:nvSpPr>
        <p:spPr bwMode="auto"/>
        <p:txBody>
          <a:bodyPr/>
          <a:lstStyle/>
          <a:p>
            <a:pPr>
              <a:defRPr/>
            </a:pPr>
            <a:fld id="{0BA1FED0-245B-BAEF-49B5-E705DA92EC1A}" type="slidenum">
              <a:rPr/>
              <a:t/>
            </a:fld>
            <a:endParaRPr/>
          </a:p>
        </p:txBody>
      </p:sp>
    </p:spTree>
  </p:cSld>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971727139" name="Slide Image Placeholder 1"/>
          <p:cNvSpPr>
            <a:spLocks noChangeAspect="1" noGrp="1" noRot="1"/>
          </p:cNvSpPr>
          <p:nvPr>
            <p:ph type="sldImg"/>
          </p:nvPr>
        </p:nvSpPr>
        <p:spPr bwMode="auto"/>
      </p:sp>
      <p:sp>
        <p:nvSpPr>
          <p:cNvPr id="1759700814" name="Notes Placeholder 2"/>
          <p:cNvSpPr>
            <a:spLocks noGrp="1"/>
          </p:cNvSpPr>
          <p:nvPr>
            <p:ph type="body" idx="1"/>
          </p:nvPr>
        </p:nvSpPr>
        <p:spPr bwMode="auto"/>
        <p:txBody>
          <a:bodyPr/>
          <a:lstStyle/>
          <a:p>
            <a:pPr>
              <a:defRPr/>
            </a:pPr>
            <a:endParaRPr/>
          </a:p>
        </p:txBody>
      </p:sp>
      <p:sp>
        <p:nvSpPr>
          <p:cNvPr id="2075297520" name="Slide Number Placeholder 3"/>
          <p:cNvSpPr>
            <a:spLocks noGrp="1"/>
          </p:cNvSpPr>
          <p:nvPr>
            <p:ph type="sldNum" sz="quarter" idx="10"/>
          </p:nvPr>
        </p:nvSpPr>
        <p:spPr bwMode="auto"/>
        <p:txBody>
          <a:bodyPr/>
          <a:lstStyle/>
          <a:p>
            <a:pPr>
              <a:defRPr/>
            </a:pPr>
            <a:fld id="{E381C5CC-14A2-D120-BBD3-C15574FE7FD8}" type="slidenum">
              <a:rPr/>
              <a:t/>
            </a:fld>
            <a:endParaRPr/>
          </a:p>
        </p:txBody>
      </p:sp>
    </p:spTree>
  </p:cSld>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774643617" name="Slide Image Placeholder 1"/>
          <p:cNvSpPr>
            <a:spLocks noChangeAspect="1" noGrp="1" noRot="1"/>
          </p:cNvSpPr>
          <p:nvPr>
            <p:ph type="sldImg"/>
          </p:nvPr>
        </p:nvSpPr>
        <p:spPr bwMode="auto"/>
      </p:sp>
      <p:sp>
        <p:nvSpPr>
          <p:cNvPr id="936787023" name="Notes Placeholder 2"/>
          <p:cNvSpPr>
            <a:spLocks noGrp="1"/>
          </p:cNvSpPr>
          <p:nvPr>
            <p:ph type="body" idx="1"/>
          </p:nvPr>
        </p:nvSpPr>
        <p:spPr bwMode="auto"/>
        <p:txBody>
          <a:bodyPr/>
          <a:lstStyle/>
          <a:p>
            <a:pPr>
              <a:defRPr/>
            </a:pPr>
            <a:endParaRPr/>
          </a:p>
        </p:txBody>
      </p:sp>
      <p:sp>
        <p:nvSpPr>
          <p:cNvPr id="1965924081" name="Slide Number Placeholder 3"/>
          <p:cNvSpPr>
            <a:spLocks noGrp="1"/>
          </p:cNvSpPr>
          <p:nvPr>
            <p:ph type="sldNum" sz="quarter" idx="10"/>
          </p:nvPr>
        </p:nvSpPr>
        <p:spPr bwMode="auto"/>
        <p:txBody>
          <a:bodyPr/>
          <a:lstStyle/>
          <a:p>
            <a:pPr>
              <a:defRPr/>
            </a:pPr>
            <a:fld id="{C23D830A-31B2-4730-E733-8025B968F213}" type="slidenum">
              <a:rPr/>
              <a:t/>
            </a:fld>
            <a:endParaRPr/>
          </a:p>
        </p:txBody>
      </p:sp>
    </p:spTree>
  </p:cSld>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733962084" name="Slide Image Placeholder 1"/>
          <p:cNvSpPr>
            <a:spLocks noChangeAspect="1" noGrp="1" noRot="1"/>
          </p:cNvSpPr>
          <p:nvPr>
            <p:ph type="sldImg"/>
          </p:nvPr>
        </p:nvSpPr>
        <p:spPr bwMode="auto"/>
      </p:sp>
      <p:sp>
        <p:nvSpPr>
          <p:cNvPr id="482481104" name="Notes Placeholder 2"/>
          <p:cNvSpPr>
            <a:spLocks noGrp="1"/>
          </p:cNvSpPr>
          <p:nvPr>
            <p:ph type="body" idx="1"/>
          </p:nvPr>
        </p:nvSpPr>
        <p:spPr bwMode="auto"/>
        <p:txBody>
          <a:bodyPr/>
          <a:lstStyle/>
          <a:p>
            <a:pPr>
              <a:defRPr/>
            </a:pPr>
            <a:r>
              <a:rPr lang="fr-FR" sz="1200" b="0" i="0" u="none" strike="noStrike" cap="none" spc="0">
                <a:solidFill>
                  <a:schemeClr val="tx1"/>
                </a:solidFill>
                <a:latin typeface="+mn-lt"/>
                <a:ea typeface="+mn-ea"/>
                <a:cs typeface="+mn-cs"/>
              </a:rPr>
              <a:t>Les échantillons AgroDiv et BReIF ont été soumis avec un compte précis, revenez vers nous si besoin</a:t>
            </a:r>
            <a:endParaRPr sz="1200"/>
          </a:p>
          <a:p>
            <a:pPr>
              <a:defRPr/>
            </a:pPr>
            <a:endParaRPr/>
          </a:p>
        </p:txBody>
      </p:sp>
      <p:sp>
        <p:nvSpPr>
          <p:cNvPr id="260549957" name="Slide Number Placeholder 3"/>
          <p:cNvSpPr>
            <a:spLocks noGrp="1"/>
          </p:cNvSpPr>
          <p:nvPr>
            <p:ph type="sldNum" sz="quarter" idx="10"/>
          </p:nvPr>
        </p:nvSpPr>
        <p:spPr bwMode="auto"/>
        <p:txBody>
          <a:bodyPr/>
          <a:lstStyle/>
          <a:p>
            <a:pPr>
              <a:defRPr/>
            </a:pPr>
            <a:fld id="{A6F3A808-8162-575A-AEE5-8C6FA822ED99}" type="slidenum">
              <a:rPr/>
              <a:t/>
            </a:fld>
            <a:endParaRPr/>
          </a:p>
        </p:txBody>
      </p:sp>
    </p:spTree>
  </p:cSld>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341908111" name="Slide Image Placeholder 1"/>
          <p:cNvSpPr>
            <a:spLocks noChangeAspect="1" noGrp="1" noRot="1"/>
          </p:cNvSpPr>
          <p:nvPr>
            <p:ph type="sldImg"/>
          </p:nvPr>
        </p:nvSpPr>
        <p:spPr bwMode="auto"/>
      </p:sp>
      <p:sp>
        <p:nvSpPr>
          <p:cNvPr id="886793264" name="Notes Placeholder 2"/>
          <p:cNvSpPr>
            <a:spLocks noGrp="1"/>
          </p:cNvSpPr>
          <p:nvPr>
            <p:ph type="body" idx="1"/>
          </p:nvPr>
        </p:nvSpPr>
        <p:spPr bwMode="auto"/>
        <p:txBody>
          <a:bodyPr/>
          <a:lstStyle/>
          <a:p>
            <a:pPr>
              <a:defRPr/>
            </a:pPr>
            <a:endParaRPr/>
          </a:p>
        </p:txBody>
      </p:sp>
      <p:sp>
        <p:nvSpPr>
          <p:cNvPr id="1701470316" name="Slide Number Placeholder 3"/>
          <p:cNvSpPr>
            <a:spLocks noGrp="1"/>
          </p:cNvSpPr>
          <p:nvPr>
            <p:ph type="sldNum" sz="quarter" idx="10"/>
          </p:nvPr>
        </p:nvSpPr>
        <p:spPr bwMode="auto"/>
        <p:txBody>
          <a:bodyPr/>
          <a:lstStyle/>
          <a:p>
            <a:pPr>
              <a:defRPr/>
            </a:pPr>
            <a:fld id="{DB26730C-BCBC-7E4F-B919-13013A1FE36F}" type="slidenum">
              <a:rPr/>
              <a:t/>
            </a:fld>
            <a:endParaRPr/>
          </a:p>
        </p:txBody>
      </p:sp>
    </p:spTree>
  </p:cSld>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537184108" name="Slide Image Placeholder 1"/>
          <p:cNvSpPr>
            <a:spLocks noChangeAspect="1" noGrp="1" noRot="1"/>
          </p:cNvSpPr>
          <p:nvPr>
            <p:ph type="sldImg"/>
          </p:nvPr>
        </p:nvSpPr>
        <p:spPr bwMode="auto"/>
      </p:sp>
      <p:sp>
        <p:nvSpPr>
          <p:cNvPr id="1926789204" name="Notes Placeholder 2"/>
          <p:cNvSpPr>
            <a:spLocks noGrp="1"/>
          </p:cNvSpPr>
          <p:nvPr>
            <p:ph type="body" idx="1"/>
          </p:nvPr>
        </p:nvSpPr>
        <p:spPr bwMode="auto"/>
        <p:txBody>
          <a:bodyPr/>
          <a:lstStyle/>
          <a:p>
            <a:pPr>
              <a:defRPr/>
            </a:pPr>
            <a:endParaRPr/>
          </a:p>
        </p:txBody>
      </p:sp>
      <p:sp>
        <p:nvSpPr>
          <p:cNvPr id="1938436929" name="Slide Number Placeholder 3"/>
          <p:cNvSpPr>
            <a:spLocks noGrp="1"/>
          </p:cNvSpPr>
          <p:nvPr>
            <p:ph type="sldNum" sz="quarter" idx="10"/>
          </p:nvPr>
        </p:nvSpPr>
        <p:spPr bwMode="auto"/>
        <p:txBody>
          <a:bodyPr/>
          <a:lstStyle/>
          <a:p>
            <a:pPr>
              <a:defRPr/>
            </a:pPr>
            <a:fld id="{15DE297B-EE97-57B6-07B9-07E4A99FA548}" type="slidenum">
              <a:rPr/>
              <a:t/>
            </a:fld>
            <a:endParaRPr/>
          </a:p>
        </p:txBody>
      </p:sp>
    </p:spTree>
  </p:cSld>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388382908" name="Slide Image Placeholder 1"/>
          <p:cNvSpPr>
            <a:spLocks noChangeAspect="1" noGrp="1" noRot="1"/>
          </p:cNvSpPr>
          <p:nvPr>
            <p:ph type="sldImg"/>
          </p:nvPr>
        </p:nvSpPr>
        <p:spPr bwMode="auto"/>
      </p:sp>
      <p:sp>
        <p:nvSpPr>
          <p:cNvPr id="971455455" name="Notes Placeholder 2"/>
          <p:cNvSpPr>
            <a:spLocks noGrp="1"/>
          </p:cNvSpPr>
          <p:nvPr>
            <p:ph type="body" idx="1"/>
          </p:nvPr>
        </p:nvSpPr>
        <p:spPr bwMode="auto"/>
        <p:txBody>
          <a:bodyPr/>
          <a:lstStyle/>
          <a:p>
            <a:pPr>
              <a:defRPr/>
            </a:pPr>
            <a:endParaRPr/>
          </a:p>
        </p:txBody>
      </p:sp>
      <p:sp>
        <p:nvSpPr>
          <p:cNvPr id="1362767507" name="Slide Number Placeholder 3"/>
          <p:cNvSpPr>
            <a:spLocks noGrp="1"/>
          </p:cNvSpPr>
          <p:nvPr>
            <p:ph type="sldNum" sz="quarter" idx="10"/>
          </p:nvPr>
        </p:nvSpPr>
        <p:spPr bwMode="auto"/>
        <p:txBody>
          <a:bodyPr/>
          <a:lstStyle/>
          <a:p>
            <a:pPr>
              <a:defRPr/>
            </a:pPr>
            <a:fld id="{6BF0406B-E220-A571-E2AB-6F0436A91B15}" type="slidenum">
              <a:rPr/>
              <a:t/>
            </a:fld>
            <a:endParaRPr/>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53914229" name="Slide Image Placeholder 1"/>
          <p:cNvSpPr>
            <a:spLocks noChangeAspect="1" noGrp="1" noRot="1"/>
          </p:cNvSpPr>
          <p:nvPr>
            <p:ph type="sldImg"/>
          </p:nvPr>
        </p:nvSpPr>
        <p:spPr bwMode="auto"/>
      </p:sp>
      <p:sp>
        <p:nvSpPr>
          <p:cNvPr id="1805460997" name="Notes Placeholder 2"/>
          <p:cNvSpPr>
            <a:spLocks noGrp="1"/>
          </p:cNvSpPr>
          <p:nvPr>
            <p:ph type="body" idx="1"/>
          </p:nvPr>
        </p:nvSpPr>
        <p:spPr bwMode="auto"/>
        <p:txBody>
          <a:bodyPr/>
          <a:lstStyle/>
          <a:p>
            <a:pPr>
              <a:defRPr/>
            </a:pPr>
            <a:endParaRPr/>
          </a:p>
        </p:txBody>
      </p:sp>
      <p:sp>
        <p:nvSpPr>
          <p:cNvPr id="1208312066" name="Slide Number Placeholder 3"/>
          <p:cNvSpPr>
            <a:spLocks noGrp="1"/>
          </p:cNvSpPr>
          <p:nvPr>
            <p:ph type="sldNum" sz="quarter" idx="10"/>
          </p:nvPr>
        </p:nvSpPr>
        <p:spPr bwMode="auto"/>
        <p:txBody>
          <a:bodyPr/>
          <a:lstStyle/>
          <a:p>
            <a:pPr>
              <a:defRPr/>
            </a:pPr>
            <a:fld id="{1EA89A55-28E8-1298-332F-FD562583D682}" type="slidenum">
              <a:rPr/>
              <a:t/>
            </a:fld>
            <a:endParaRPr/>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477669477" name="Slide Image Placeholder 1"/>
          <p:cNvSpPr>
            <a:spLocks noChangeAspect="1" noGrp="1" noRot="1"/>
          </p:cNvSpPr>
          <p:nvPr>
            <p:ph type="sldImg"/>
          </p:nvPr>
        </p:nvSpPr>
        <p:spPr bwMode="auto"/>
      </p:sp>
      <p:sp>
        <p:nvSpPr>
          <p:cNvPr id="1825544400" name="Notes Placeholder 2"/>
          <p:cNvSpPr>
            <a:spLocks noGrp="1"/>
          </p:cNvSpPr>
          <p:nvPr>
            <p:ph type="body" idx="1"/>
          </p:nvPr>
        </p:nvSpPr>
        <p:spPr bwMode="auto"/>
        <p:txBody>
          <a:bodyPr/>
          <a:lstStyle/>
          <a:p>
            <a:pPr>
              <a:defRPr/>
            </a:pPr>
            <a:endParaRPr/>
          </a:p>
        </p:txBody>
      </p:sp>
      <p:sp>
        <p:nvSpPr>
          <p:cNvPr id="486505909" name="Slide Number Placeholder 3"/>
          <p:cNvSpPr>
            <a:spLocks noGrp="1"/>
          </p:cNvSpPr>
          <p:nvPr>
            <p:ph type="sldNum" sz="quarter" idx="10"/>
          </p:nvPr>
        </p:nvSpPr>
        <p:spPr bwMode="auto"/>
        <p:txBody>
          <a:bodyPr/>
          <a:lstStyle/>
          <a:p>
            <a:pPr>
              <a:defRPr/>
            </a:pPr>
            <a:fld id="{AC0C044A-019A-7AF0-CC92-4F54E2B94D8B}" type="slidenum">
              <a:rPr/>
              <a:t/>
            </a:fld>
            <a:endParaRPr/>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576923485" name="Slide Image Placeholder 1"/>
          <p:cNvSpPr>
            <a:spLocks noChangeAspect="1" noGrp="1" noRot="1"/>
          </p:cNvSpPr>
          <p:nvPr>
            <p:ph type="sldImg"/>
          </p:nvPr>
        </p:nvSpPr>
        <p:spPr bwMode="auto"/>
      </p:sp>
      <p:sp>
        <p:nvSpPr>
          <p:cNvPr id="671101470" name="Notes Placeholder 2"/>
          <p:cNvSpPr>
            <a:spLocks noGrp="1"/>
          </p:cNvSpPr>
          <p:nvPr>
            <p:ph type="body" idx="1"/>
          </p:nvPr>
        </p:nvSpPr>
        <p:spPr bwMode="auto"/>
        <p:txBody>
          <a:bodyPr/>
          <a:lstStyle/>
          <a:p>
            <a:pPr>
              <a:defRPr/>
            </a:pPr>
            <a:endParaRPr/>
          </a:p>
        </p:txBody>
      </p:sp>
      <p:sp>
        <p:nvSpPr>
          <p:cNvPr id="125927079" name="Slide Number Placeholder 3"/>
          <p:cNvSpPr>
            <a:spLocks noGrp="1"/>
          </p:cNvSpPr>
          <p:nvPr>
            <p:ph type="sldNum" sz="quarter" idx="10"/>
          </p:nvPr>
        </p:nvSpPr>
        <p:spPr bwMode="auto"/>
        <p:txBody>
          <a:bodyPr/>
          <a:lstStyle/>
          <a:p>
            <a:pPr>
              <a:defRPr/>
            </a:pPr>
            <a:fld id="{2E5AA593-0637-2E89-B718-A4C98140D462}" type="slidenum">
              <a:rPr/>
              <a:t/>
            </a:fld>
            <a:endParaRPr/>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917285422" name="Slide Image Placeholder 1"/>
          <p:cNvSpPr>
            <a:spLocks noChangeAspect="1" noGrp="1" noRot="1"/>
          </p:cNvSpPr>
          <p:nvPr>
            <p:ph type="sldImg"/>
          </p:nvPr>
        </p:nvSpPr>
        <p:spPr bwMode="auto"/>
      </p:sp>
      <p:sp>
        <p:nvSpPr>
          <p:cNvPr id="494236405" name="Notes Placeholder 2"/>
          <p:cNvSpPr>
            <a:spLocks noGrp="1"/>
          </p:cNvSpPr>
          <p:nvPr>
            <p:ph type="body" idx="1"/>
          </p:nvPr>
        </p:nvSpPr>
        <p:spPr bwMode="auto"/>
        <p:txBody>
          <a:bodyPr/>
          <a:lstStyle/>
          <a:p>
            <a:pPr>
              <a:defRPr/>
            </a:pPr>
            <a:endParaRPr/>
          </a:p>
        </p:txBody>
      </p:sp>
      <p:sp>
        <p:nvSpPr>
          <p:cNvPr id="73676066" name="Slide Number Placeholder 3"/>
          <p:cNvSpPr>
            <a:spLocks noGrp="1"/>
          </p:cNvSpPr>
          <p:nvPr>
            <p:ph type="sldNum" sz="quarter" idx="10"/>
          </p:nvPr>
        </p:nvSpPr>
        <p:spPr bwMode="auto"/>
        <p:txBody>
          <a:bodyPr/>
          <a:lstStyle/>
          <a:p>
            <a:pPr>
              <a:defRPr/>
            </a:pPr>
            <a:fld id="{A51DAC76-A009-2DC9-C054-3A88D43FF343}" type="slidenum">
              <a:rPr/>
              <a:t/>
            </a:fld>
            <a:endParaRPr/>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76776280" name="Slide Image Placeholder 1"/>
          <p:cNvSpPr>
            <a:spLocks noChangeAspect="1" noGrp="1" noRot="1"/>
          </p:cNvSpPr>
          <p:nvPr>
            <p:ph type="sldImg"/>
          </p:nvPr>
        </p:nvSpPr>
        <p:spPr bwMode="auto"/>
      </p:sp>
      <p:sp>
        <p:nvSpPr>
          <p:cNvPr id="1908972271" name="Notes Placeholder 2"/>
          <p:cNvSpPr>
            <a:spLocks noGrp="1"/>
          </p:cNvSpPr>
          <p:nvPr>
            <p:ph type="body" idx="1"/>
          </p:nvPr>
        </p:nvSpPr>
        <p:spPr bwMode="auto"/>
        <p:txBody>
          <a:bodyPr/>
          <a:lstStyle/>
          <a:p>
            <a:pPr>
              <a:defRPr/>
            </a:pPr>
            <a:r>
              <a:rPr/>
              <a:t>Faire un schema plus simple et plus général et laisser que au début</a:t>
            </a:r>
            <a:endParaRPr/>
          </a:p>
        </p:txBody>
      </p:sp>
      <p:sp>
        <p:nvSpPr>
          <p:cNvPr id="2016661948" name="Slide Number Placeholder 3"/>
          <p:cNvSpPr>
            <a:spLocks noGrp="1"/>
          </p:cNvSpPr>
          <p:nvPr>
            <p:ph type="sldNum" sz="quarter" idx="10"/>
          </p:nvPr>
        </p:nvSpPr>
        <p:spPr bwMode="auto"/>
        <p:txBody>
          <a:bodyPr/>
          <a:lstStyle/>
          <a:p>
            <a:pPr>
              <a:defRPr/>
            </a:pPr>
            <a:fld id="{D33399D5-33C1-7815-A686-5552CAAED471}" type="slidenum">
              <a:rPr/>
              <a:t/>
            </a:fld>
            <a:endParaRPr/>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758731129" name="Slide Image Placeholder 1"/>
          <p:cNvSpPr>
            <a:spLocks noChangeAspect="1" noGrp="1" noRot="1"/>
          </p:cNvSpPr>
          <p:nvPr>
            <p:ph type="sldImg"/>
          </p:nvPr>
        </p:nvSpPr>
        <p:spPr bwMode="auto"/>
      </p:sp>
      <p:sp>
        <p:nvSpPr>
          <p:cNvPr id="1093646481" name="Notes Placeholder 2"/>
          <p:cNvSpPr>
            <a:spLocks noGrp="1"/>
          </p:cNvSpPr>
          <p:nvPr>
            <p:ph type="body" idx="1"/>
          </p:nvPr>
        </p:nvSpPr>
        <p:spPr bwMode="auto"/>
        <p:txBody>
          <a:bodyPr/>
          <a:lstStyle/>
          <a:p>
            <a:pPr>
              <a:defRPr/>
            </a:pPr>
            <a:r>
              <a:rPr/>
              <a:t>Faire un schema plus simple et plus général et laisser que au début</a:t>
            </a:r>
            <a:endParaRPr/>
          </a:p>
        </p:txBody>
      </p:sp>
      <p:sp>
        <p:nvSpPr>
          <p:cNvPr id="1072866270" name="Slide Number Placeholder 3"/>
          <p:cNvSpPr>
            <a:spLocks noGrp="1"/>
          </p:cNvSpPr>
          <p:nvPr>
            <p:ph type="sldNum" sz="quarter" idx="10"/>
          </p:nvPr>
        </p:nvSpPr>
        <p:spPr bwMode="auto"/>
        <p:txBody>
          <a:bodyPr/>
          <a:lstStyle/>
          <a:p>
            <a:pPr>
              <a:defRPr/>
            </a:pPr>
            <a:fld id="{58FAA491-7DDE-6A66-CF5A-36C6B1BD6D04}" type="slidenum">
              <a:rPr/>
              <a:t/>
            </a:fld>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jp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jpg"/><Relationship Id="rId8" Type="http://schemas.openxmlformats.org/officeDocument/2006/relationships/hyperlink" Target="https://www.pepr-agroeconum.fr/" TargetMode="External"/><Relationship Id="rId9" Type="http://schemas.openxmlformats.org/officeDocument/2006/relationships/hyperlink" Target="https://www.linkedin.com/company/pepr-agro%C3%A9cologie-et-num%C3%A9rique/" TargetMode="External"/><Relationship Id="rId10" Type="http://schemas.openxmlformats.org/officeDocument/2006/relationships/image" Target="../media/image12.png"/><Relationship Id="rId11" Type="http://schemas.openxmlformats.org/officeDocument/2006/relationships/image" Target="../media/media1.svg"/><Relationship Id="rId12" Type="http://schemas.openxmlformats.org/officeDocument/2006/relationships/hyperlink" Target="mailto:equipe@pepr-agroeconum.fr" TargetMode="External"/><Relationship Id="rId13" Type="http://schemas.openxmlformats.org/officeDocument/2006/relationships/image" Target="../media/image13.png"/><Relationship Id="rId14" Type="http://schemas.openxmlformats.org/officeDocument/2006/relationships/image" Target="../media/media2.sv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jp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userDrawn="1">
  <p:cSld name="Diapositive de titre">
    <p:spTree>
      <p:nvGrpSpPr>
        <p:cNvPr id="1" name=""/>
        <p:cNvGrpSpPr/>
        <p:nvPr/>
      </p:nvGrpSpPr>
      <p:grpSpPr bwMode="auto">
        <a:xfrm>
          <a:off x="0" y="0"/>
          <a:ext cx="0" cy="0"/>
          <a:chOff x="0" y="0"/>
          <a:chExt cx="0" cy="0"/>
        </a:xfrm>
      </p:grpSpPr>
      <p:pic>
        <p:nvPicPr>
          <p:cNvPr id="2005821434" name="Image 24"/>
          <p:cNvPicPr>
            <a:picLocks noChangeAspect="1"/>
          </p:cNvPicPr>
          <p:nvPr userDrawn="1"/>
        </p:nvPicPr>
        <p:blipFill>
          <a:blip r:embed="rId2"/>
          <a:stretch/>
        </p:blipFill>
        <p:spPr bwMode="auto">
          <a:xfrm>
            <a:off x="853417" y="922792"/>
            <a:ext cx="11338583" cy="5401067"/>
          </a:xfrm>
          <a:prstGeom prst="rect">
            <a:avLst/>
          </a:prstGeom>
        </p:spPr>
      </p:pic>
      <p:sp>
        <p:nvSpPr>
          <p:cNvPr id="41635105" name="Rectangle 12"/>
          <p:cNvSpPr/>
          <p:nvPr userDrawn="1"/>
        </p:nvSpPr>
        <p:spPr bwMode="auto">
          <a:xfrm>
            <a:off x="939143" y="2667000"/>
            <a:ext cx="9100208" cy="178117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50016866" name="Espace réservé de la date 3"/>
          <p:cNvSpPr>
            <a:spLocks noGrp="1"/>
          </p:cNvSpPr>
          <p:nvPr>
            <p:ph type="dt" sz="half" idx="10"/>
          </p:nvPr>
        </p:nvSpPr>
        <p:spPr bwMode="auto"/>
        <p:txBody>
          <a:bodyPr/>
          <a:lstStyle>
            <a:lvl1pPr>
              <a:defRPr>
                <a:solidFill>
                  <a:srgbClr val="000000"/>
                </a:solidFill>
              </a:defRPr>
            </a:lvl1pPr>
          </a:lstStyle>
          <a:p>
            <a:pPr>
              <a:defRPr/>
            </a:pPr>
            <a:fld id="{8CB4D477-5535-4693-BC6A-9163BCDF39FC}" type="datetime1">
              <a:rPr lang="fr-FR"/>
              <a:t>03/12/2024</a:t>
            </a:fld>
            <a:endParaRPr lang="fr-FR"/>
          </a:p>
        </p:txBody>
      </p:sp>
      <p:sp>
        <p:nvSpPr>
          <p:cNvPr id="643265348" name="Espace réservé du pied de page 4"/>
          <p:cNvSpPr>
            <a:spLocks noGrp="1"/>
          </p:cNvSpPr>
          <p:nvPr>
            <p:ph type="ftr" sz="quarter" idx="11"/>
          </p:nvPr>
        </p:nvSpPr>
        <p:spPr bwMode="auto">
          <a:xfrm>
            <a:off x="4038600" y="6356350"/>
            <a:ext cx="4114800" cy="365125"/>
          </a:xfrm>
          <a:prstGeom prst="rect">
            <a:avLst/>
          </a:prstGeom>
        </p:spPr>
        <p:txBody>
          <a:bodyPr/>
          <a:lstStyle/>
          <a:p>
            <a:pPr>
              <a:defRPr/>
            </a:pPr>
            <a:endParaRPr lang="fr-FR"/>
          </a:p>
        </p:txBody>
      </p:sp>
      <p:sp>
        <p:nvSpPr>
          <p:cNvPr id="2012102676" name="Espace réservé du numéro de diapositive 5"/>
          <p:cNvSpPr>
            <a:spLocks noGrp="1"/>
          </p:cNvSpPr>
          <p:nvPr>
            <p:ph type="sldNum" sz="quarter" idx="12"/>
          </p:nvPr>
        </p:nvSpPr>
        <p:spPr bwMode="auto"/>
        <p:txBody>
          <a:bodyPr/>
          <a:lstStyle>
            <a:lvl1pPr>
              <a:defRPr>
                <a:solidFill>
                  <a:srgbClr val="000000"/>
                </a:solidFill>
              </a:defRPr>
            </a:lvl1pPr>
          </a:lstStyle>
          <a:p>
            <a:pPr>
              <a:defRPr/>
            </a:pPr>
            <a:fld id="{46A082AF-3752-45DE-A133-94064E54330E}" type="slidenum">
              <a:rPr lang="fr-FR"/>
              <a:t>‹N°›</a:t>
            </a:fld>
            <a:endParaRPr lang="fr-FR"/>
          </a:p>
        </p:txBody>
      </p:sp>
      <p:pic>
        <p:nvPicPr>
          <p:cNvPr id="88294646" name="Image 7"/>
          <p:cNvPicPr>
            <a:picLocks noChangeAspect="1"/>
          </p:cNvPicPr>
          <p:nvPr userDrawn="1"/>
        </p:nvPicPr>
        <p:blipFill>
          <a:blip r:embed="rId3"/>
          <a:stretch/>
        </p:blipFill>
        <p:spPr bwMode="auto">
          <a:xfrm>
            <a:off x="9319859" y="353677"/>
            <a:ext cx="923544" cy="243203"/>
          </a:xfrm>
          <a:prstGeom prst="rect">
            <a:avLst/>
          </a:prstGeom>
        </p:spPr>
      </p:pic>
      <p:pic>
        <p:nvPicPr>
          <p:cNvPr id="372719203" name="Image 9"/>
          <p:cNvPicPr>
            <a:picLocks noChangeAspect="1"/>
          </p:cNvPicPr>
          <p:nvPr userDrawn="1"/>
        </p:nvPicPr>
        <p:blipFill>
          <a:blip r:embed="rId4"/>
          <a:stretch/>
        </p:blipFill>
        <p:spPr bwMode="auto">
          <a:xfrm>
            <a:off x="10430256" y="304340"/>
            <a:ext cx="923544" cy="325031"/>
          </a:xfrm>
          <a:prstGeom prst="rect">
            <a:avLst/>
          </a:prstGeom>
        </p:spPr>
      </p:pic>
      <p:sp>
        <p:nvSpPr>
          <p:cNvPr id="1347771512" name="Sous-titre 2"/>
          <p:cNvSpPr txBox="1"/>
          <p:nvPr userDrawn="1"/>
        </p:nvSpPr>
        <p:spPr bwMode="auto">
          <a:xfrm>
            <a:off x="4449811" y="3595687"/>
            <a:ext cx="5589533" cy="852487"/>
          </a:xfrm>
          <a:prstGeom prst="rect">
            <a:avLst/>
          </a:prstGeom>
        </p:spPr>
        <p:txBody>
          <a:bodyPr vert="horz" lIns="91440" tIns="45720" rIns="91440" bIns="45720" rtlCol="0">
            <a:noAutofit/>
          </a:bodyPr>
          <a:lstStyle>
            <a:lvl1pPr marL="0" indent="0" algn="ctr" defTabSz="914400">
              <a:lnSpc>
                <a:spcPct val="90000"/>
              </a:lnSpc>
              <a:spcBef>
                <a:spcPts val="1000"/>
              </a:spcBef>
              <a:buFont typeface="Arial"/>
              <a:buNone/>
              <a:defRPr lang="fr-FR" sz="2400" b="1">
                <a:solidFill>
                  <a:schemeClr val="tx1"/>
                </a:solidFill>
                <a:latin typeface="Marianne Medium"/>
                <a:ea typeface="+mn-ea"/>
                <a:cs typeface="+mn-cs"/>
              </a:defRPr>
            </a:lvl1pPr>
            <a:lvl2pPr marL="457200" indent="0" algn="ctr" defTabSz="914400">
              <a:lnSpc>
                <a:spcPct val="90000"/>
              </a:lnSpc>
              <a:spcBef>
                <a:spcPts val="500"/>
              </a:spcBef>
              <a:buFont typeface="Arial"/>
              <a:buNone/>
              <a:defRPr sz="2000">
                <a:solidFill>
                  <a:schemeClr val="tx1"/>
                </a:solidFill>
                <a:latin typeface="+mn-lt"/>
                <a:ea typeface="+mn-ea"/>
                <a:cs typeface="+mn-cs"/>
              </a:defRPr>
            </a:lvl2pPr>
            <a:lvl3pPr marL="914400" indent="0" algn="ctr" defTabSz="914400">
              <a:lnSpc>
                <a:spcPct val="90000"/>
              </a:lnSpc>
              <a:spcBef>
                <a:spcPts val="500"/>
              </a:spcBef>
              <a:buFont typeface="Arial"/>
              <a:buNone/>
              <a:defRPr sz="1800">
                <a:solidFill>
                  <a:schemeClr val="tx1"/>
                </a:solidFill>
                <a:latin typeface="+mn-lt"/>
                <a:ea typeface="+mn-ea"/>
                <a:cs typeface="+mn-cs"/>
              </a:defRPr>
            </a:lvl3pPr>
            <a:lvl4pPr marL="1371600" indent="0" algn="ctr" defTabSz="914400">
              <a:lnSpc>
                <a:spcPct val="90000"/>
              </a:lnSpc>
              <a:spcBef>
                <a:spcPts val="500"/>
              </a:spcBef>
              <a:buFont typeface="Arial"/>
              <a:buNone/>
              <a:defRPr sz="1600">
                <a:solidFill>
                  <a:schemeClr val="tx1"/>
                </a:solidFill>
                <a:latin typeface="+mn-lt"/>
                <a:ea typeface="+mn-ea"/>
                <a:cs typeface="+mn-cs"/>
              </a:defRPr>
            </a:lvl4pPr>
            <a:lvl5pPr marL="1828800" indent="0" algn="ctr" defTabSz="914400">
              <a:lnSpc>
                <a:spcPct val="90000"/>
              </a:lnSpc>
              <a:spcBef>
                <a:spcPts val="500"/>
              </a:spcBef>
              <a:buFont typeface="Arial"/>
              <a:buNone/>
              <a:defRPr sz="1600">
                <a:solidFill>
                  <a:schemeClr val="tx1"/>
                </a:solidFill>
                <a:latin typeface="+mn-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lnSpc>
                <a:spcPct val="150000"/>
              </a:lnSpc>
              <a:defRPr/>
            </a:pPr>
            <a:r>
              <a:rPr lang="fr-FR" sz="1200" b="1">
                <a:solidFill>
                  <a:schemeClr val="bg1"/>
                </a:solidFill>
                <a:latin typeface="Marianne"/>
                <a:ea typeface="Arial"/>
                <a:cs typeface="Arial"/>
              </a:rPr>
              <a:t>Données, agroéquipements et ressources génétiques au service de la transition agroécologique et de l’adaptation aux aléas climatiques.</a:t>
            </a:r>
            <a:endParaRPr lang="fr-FR" sz="1200">
              <a:solidFill>
                <a:schemeClr val="bg1"/>
              </a:solidFill>
              <a:latin typeface="Marianne"/>
            </a:endParaRPr>
          </a:p>
        </p:txBody>
      </p:sp>
      <p:pic>
        <p:nvPicPr>
          <p:cNvPr id="315337054" name="Image 14"/>
          <p:cNvPicPr>
            <a:picLocks noChangeAspect="1"/>
          </p:cNvPicPr>
          <p:nvPr userDrawn="1"/>
        </p:nvPicPr>
        <p:blipFill>
          <a:blip r:embed="rId5"/>
          <a:stretch/>
        </p:blipFill>
        <p:spPr bwMode="auto">
          <a:xfrm>
            <a:off x="939142" y="2705735"/>
            <a:ext cx="3073449" cy="1703703"/>
          </a:xfrm>
          <a:prstGeom prst="rect">
            <a:avLst/>
          </a:prstGeom>
        </p:spPr>
      </p:pic>
      <p:cxnSp>
        <p:nvCxnSpPr>
          <p:cNvPr id="725261362" name="Connecteur droit 16"/>
          <p:cNvCxnSpPr/>
          <p:nvPr userDrawn="1"/>
        </p:nvCxnSpPr>
        <p:spPr bwMode="auto">
          <a:xfrm>
            <a:off x="4449811" y="3429000"/>
            <a:ext cx="0" cy="7445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97835769" name="Sous-titre 2"/>
          <p:cNvSpPr txBox="1"/>
          <p:nvPr userDrawn="1"/>
        </p:nvSpPr>
        <p:spPr bwMode="auto">
          <a:xfrm>
            <a:off x="4449811" y="2795586"/>
            <a:ext cx="5589535" cy="762000"/>
          </a:xfrm>
          <a:prstGeom prst="rect">
            <a:avLst/>
          </a:prstGeom>
        </p:spPr>
        <p:txBody>
          <a:bodyPr vert="horz" lIns="91440" tIns="45720" rIns="91440" bIns="45720" rtlCol="0">
            <a:noAutofit/>
          </a:bodyPr>
          <a:lstStyle>
            <a:lvl1pPr marL="0" indent="0" algn="ctr" defTabSz="914400">
              <a:lnSpc>
                <a:spcPct val="90000"/>
              </a:lnSpc>
              <a:spcBef>
                <a:spcPts val="1000"/>
              </a:spcBef>
              <a:buFont typeface="Arial"/>
              <a:buNone/>
              <a:defRPr lang="fr-FR" sz="2400" b="1">
                <a:solidFill>
                  <a:schemeClr val="tx1"/>
                </a:solidFill>
                <a:latin typeface="Marianne Medium"/>
                <a:ea typeface="+mn-ea"/>
                <a:cs typeface="+mn-cs"/>
              </a:defRPr>
            </a:lvl1pPr>
            <a:lvl2pPr marL="457200" indent="0" algn="ctr" defTabSz="914400">
              <a:lnSpc>
                <a:spcPct val="90000"/>
              </a:lnSpc>
              <a:spcBef>
                <a:spcPts val="500"/>
              </a:spcBef>
              <a:buFont typeface="Arial"/>
              <a:buNone/>
              <a:defRPr sz="2000">
                <a:solidFill>
                  <a:schemeClr val="tx1"/>
                </a:solidFill>
                <a:latin typeface="+mn-lt"/>
                <a:ea typeface="+mn-ea"/>
                <a:cs typeface="+mn-cs"/>
              </a:defRPr>
            </a:lvl2pPr>
            <a:lvl3pPr marL="914400" indent="0" algn="ctr" defTabSz="914400">
              <a:lnSpc>
                <a:spcPct val="90000"/>
              </a:lnSpc>
              <a:spcBef>
                <a:spcPts val="500"/>
              </a:spcBef>
              <a:buFont typeface="Arial"/>
              <a:buNone/>
              <a:defRPr sz="1800">
                <a:solidFill>
                  <a:schemeClr val="tx1"/>
                </a:solidFill>
                <a:latin typeface="+mn-lt"/>
                <a:ea typeface="+mn-ea"/>
                <a:cs typeface="+mn-cs"/>
              </a:defRPr>
            </a:lvl3pPr>
            <a:lvl4pPr marL="1371600" indent="0" algn="ctr" defTabSz="914400">
              <a:lnSpc>
                <a:spcPct val="90000"/>
              </a:lnSpc>
              <a:spcBef>
                <a:spcPts val="500"/>
              </a:spcBef>
              <a:buFont typeface="Arial"/>
              <a:buNone/>
              <a:defRPr sz="1600">
                <a:solidFill>
                  <a:schemeClr val="tx1"/>
                </a:solidFill>
                <a:latin typeface="+mn-lt"/>
                <a:ea typeface="+mn-ea"/>
                <a:cs typeface="+mn-cs"/>
              </a:defRPr>
            </a:lvl4pPr>
            <a:lvl5pPr marL="1828800" indent="0" algn="ctr" defTabSz="914400">
              <a:lnSpc>
                <a:spcPct val="90000"/>
              </a:lnSpc>
              <a:spcBef>
                <a:spcPts val="500"/>
              </a:spcBef>
              <a:buFont typeface="Arial"/>
              <a:buNone/>
              <a:defRPr sz="1600">
                <a:solidFill>
                  <a:schemeClr val="tx1"/>
                </a:solidFill>
                <a:latin typeface="+mn-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lnSpc>
                <a:spcPct val="150000"/>
              </a:lnSpc>
              <a:defRPr/>
            </a:pPr>
            <a:r>
              <a:rPr lang="fr-FR" sz="2400" b="1">
                <a:solidFill>
                  <a:schemeClr val="bg1"/>
                </a:solidFill>
                <a:latin typeface="Marianne"/>
                <a:ea typeface="Arial"/>
                <a:cs typeface="Arial"/>
              </a:rPr>
              <a:t>Agroécologie et Numérique</a:t>
            </a:r>
            <a:endParaRPr lang="fr-FR" sz="2400">
              <a:solidFill>
                <a:schemeClr val="bg1"/>
              </a:solidFill>
              <a:latin typeface="Marianne"/>
            </a:endParaRPr>
          </a:p>
        </p:txBody>
      </p:sp>
      <p:pic>
        <p:nvPicPr>
          <p:cNvPr id="729285429" name="Image 28"/>
          <p:cNvPicPr>
            <a:picLocks noChangeAspect="1"/>
          </p:cNvPicPr>
          <p:nvPr userDrawn="1"/>
        </p:nvPicPr>
        <p:blipFill>
          <a:blip r:embed="rId6"/>
          <a:stretch/>
        </p:blipFill>
        <p:spPr bwMode="auto">
          <a:xfrm>
            <a:off x="838200" y="136525"/>
            <a:ext cx="794408" cy="719747"/>
          </a:xfrm>
          <a:prstGeom prst="rect">
            <a:avLst/>
          </a:prstGeom>
        </p:spPr>
      </p:pic>
      <p:pic>
        <p:nvPicPr>
          <p:cNvPr id="1770798202" name="Image 30"/>
          <p:cNvPicPr>
            <a:picLocks noChangeAspect="1"/>
          </p:cNvPicPr>
          <p:nvPr userDrawn="1"/>
        </p:nvPicPr>
        <p:blipFill>
          <a:blip r:embed="rId7"/>
          <a:stretch/>
        </p:blipFill>
        <p:spPr bwMode="auto">
          <a:xfrm>
            <a:off x="1724212" y="284124"/>
            <a:ext cx="923544" cy="3515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blank" userDrawn="1">
  <p:cSld name="Vide">
    <p:spTree>
      <p:nvGrpSpPr>
        <p:cNvPr id="1" name=""/>
        <p:cNvGrpSpPr/>
        <p:nvPr/>
      </p:nvGrpSpPr>
      <p:grpSpPr bwMode="auto">
        <a:xfrm>
          <a:off x="0" y="0"/>
          <a:ext cx="0" cy="0"/>
          <a:chOff x="0" y="0"/>
          <a:chExt cx="0" cy="0"/>
        </a:xfrm>
      </p:grpSpPr>
      <p:sp>
        <p:nvSpPr>
          <p:cNvPr id="1016189212" name="Espace réservé de la date 1"/>
          <p:cNvSpPr>
            <a:spLocks noGrp="1"/>
          </p:cNvSpPr>
          <p:nvPr>
            <p:ph type="dt" sz="half" idx="10"/>
          </p:nvPr>
        </p:nvSpPr>
        <p:spPr bwMode="auto"/>
        <p:txBody>
          <a:bodyPr/>
          <a:lstStyle/>
          <a:p>
            <a:pPr>
              <a:defRPr/>
            </a:pPr>
            <a:fld id="{BE055F8A-0DBF-4F25-8920-4F9EFE99FAAA}" type="datetime1">
              <a:rPr lang="fr-FR"/>
              <a:t>03/12/2024</a:t>
            </a:fld>
            <a:endParaRPr lang="fr-FR"/>
          </a:p>
        </p:txBody>
      </p:sp>
      <p:sp>
        <p:nvSpPr>
          <p:cNvPr id="242982401" name="Espace réservé du numéro de diapositive 3"/>
          <p:cNvSpPr>
            <a:spLocks noGrp="1"/>
          </p:cNvSpPr>
          <p:nvPr>
            <p:ph type="sldNum" sz="quarter" idx="12"/>
          </p:nvPr>
        </p:nvSpPr>
        <p:spPr bwMode="auto"/>
        <p:txBody>
          <a:bodyPr/>
          <a:lstStyle/>
          <a:p>
            <a:pPr>
              <a:defRPr/>
            </a:pPr>
            <a:fld id="{46A082AF-3752-45DE-A133-94064E54330E}"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userDrawn="1">
  <p:cSld name="Diapositive de fin">
    <p:spTree>
      <p:nvGrpSpPr>
        <p:cNvPr id="1" name=""/>
        <p:cNvGrpSpPr/>
        <p:nvPr/>
      </p:nvGrpSpPr>
      <p:grpSpPr bwMode="auto">
        <a:xfrm>
          <a:off x="0" y="0"/>
          <a:ext cx="0" cy="0"/>
          <a:chOff x="0" y="0"/>
          <a:chExt cx="0" cy="0"/>
        </a:xfrm>
      </p:grpSpPr>
      <p:pic>
        <p:nvPicPr>
          <p:cNvPr id="1635191562" name="Image 24"/>
          <p:cNvPicPr>
            <a:picLocks noChangeAspect="1"/>
          </p:cNvPicPr>
          <p:nvPr userDrawn="1"/>
        </p:nvPicPr>
        <p:blipFill>
          <a:blip r:embed="rId2"/>
          <a:stretch/>
        </p:blipFill>
        <p:spPr bwMode="auto">
          <a:xfrm>
            <a:off x="853417" y="930785"/>
            <a:ext cx="11338583" cy="5401067"/>
          </a:xfrm>
          <a:prstGeom prst="rect">
            <a:avLst/>
          </a:prstGeom>
        </p:spPr>
      </p:pic>
      <p:sp>
        <p:nvSpPr>
          <p:cNvPr id="138209187" name="Rectangle 12"/>
          <p:cNvSpPr/>
          <p:nvPr userDrawn="1"/>
        </p:nvSpPr>
        <p:spPr bwMode="auto">
          <a:xfrm>
            <a:off x="939142" y="2663511"/>
            <a:ext cx="9100208" cy="269240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6698599" name="Espace réservé de la date 3"/>
          <p:cNvSpPr>
            <a:spLocks noGrp="1"/>
          </p:cNvSpPr>
          <p:nvPr>
            <p:ph type="dt" sz="half" idx="10"/>
          </p:nvPr>
        </p:nvSpPr>
        <p:spPr bwMode="auto"/>
        <p:txBody>
          <a:bodyPr/>
          <a:lstStyle/>
          <a:p>
            <a:pPr>
              <a:defRPr/>
            </a:pPr>
            <a:fld id="{FC5B0DE1-B33E-419E-94A9-F65A7A3C6801}" type="datetime1">
              <a:rPr lang="fr-FR"/>
              <a:t>03/12/2024</a:t>
            </a:fld>
            <a:endParaRPr lang="fr-FR"/>
          </a:p>
        </p:txBody>
      </p:sp>
      <p:sp>
        <p:nvSpPr>
          <p:cNvPr id="1643948074" name="Espace réservé du numéro de diapositive 5"/>
          <p:cNvSpPr>
            <a:spLocks noGrp="1"/>
          </p:cNvSpPr>
          <p:nvPr>
            <p:ph type="sldNum" sz="quarter" idx="12"/>
          </p:nvPr>
        </p:nvSpPr>
        <p:spPr bwMode="auto"/>
        <p:txBody>
          <a:bodyPr/>
          <a:lstStyle/>
          <a:p>
            <a:pPr>
              <a:defRPr/>
            </a:pPr>
            <a:fld id="{46A082AF-3752-45DE-A133-94064E54330E}" type="slidenum">
              <a:rPr lang="fr-FR"/>
              <a:t>‹N°›</a:t>
            </a:fld>
            <a:endParaRPr lang="fr-FR"/>
          </a:p>
        </p:txBody>
      </p:sp>
      <p:pic>
        <p:nvPicPr>
          <p:cNvPr id="884407246" name="Image 7"/>
          <p:cNvPicPr>
            <a:picLocks noChangeAspect="1"/>
          </p:cNvPicPr>
          <p:nvPr userDrawn="1"/>
        </p:nvPicPr>
        <p:blipFill>
          <a:blip r:embed="rId3"/>
          <a:stretch/>
        </p:blipFill>
        <p:spPr bwMode="auto">
          <a:xfrm>
            <a:off x="9319859" y="353677"/>
            <a:ext cx="923544" cy="243203"/>
          </a:xfrm>
          <a:prstGeom prst="rect">
            <a:avLst/>
          </a:prstGeom>
        </p:spPr>
      </p:pic>
      <p:pic>
        <p:nvPicPr>
          <p:cNvPr id="1011332973" name="Image 9"/>
          <p:cNvPicPr>
            <a:picLocks noChangeAspect="1"/>
          </p:cNvPicPr>
          <p:nvPr userDrawn="1"/>
        </p:nvPicPr>
        <p:blipFill>
          <a:blip r:embed="rId4"/>
          <a:stretch/>
        </p:blipFill>
        <p:spPr bwMode="auto">
          <a:xfrm>
            <a:off x="10430256" y="304340"/>
            <a:ext cx="923544" cy="325031"/>
          </a:xfrm>
          <a:prstGeom prst="rect">
            <a:avLst/>
          </a:prstGeom>
        </p:spPr>
      </p:pic>
      <p:pic>
        <p:nvPicPr>
          <p:cNvPr id="1245844245" name="Image 14"/>
          <p:cNvPicPr>
            <a:picLocks noChangeAspect="1"/>
          </p:cNvPicPr>
          <p:nvPr userDrawn="1"/>
        </p:nvPicPr>
        <p:blipFill>
          <a:blip r:embed="rId5"/>
          <a:stretch/>
        </p:blipFill>
        <p:spPr bwMode="auto">
          <a:xfrm>
            <a:off x="939142" y="2705735"/>
            <a:ext cx="3073449" cy="1703703"/>
          </a:xfrm>
          <a:prstGeom prst="rect">
            <a:avLst/>
          </a:prstGeom>
        </p:spPr>
      </p:pic>
      <p:cxnSp>
        <p:nvCxnSpPr>
          <p:cNvPr id="290736573" name="Connecteur droit 16"/>
          <p:cNvCxnSpPr/>
          <p:nvPr userDrawn="1"/>
        </p:nvCxnSpPr>
        <p:spPr bwMode="auto">
          <a:xfrm>
            <a:off x="4449811" y="3429000"/>
            <a:ext cx="0" cy="7445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51045061" name="Sous-titre 2"/>
          <p:cNvSpPr txBox="1"/>
          <p:nvPr userDrawn="1"/>
        </p:nvSpPr>
        <p:spPr bwMode="auto">
          <a:xfrm>
            <a:off x="4449810" y="2663511"/>
            <a:ext cx="5589535" cy="503680"/>
          </a:xfrm>
          <a:prstGeom prst="rect">
            <a:avLst/>
          </a:prstGeom>
        </p:spPr>
        <p:txBody>
          <a:bodyPr vert="horz" lIns="91440" tIns="45720" rIns="91440" bIns="45720" rtlCol="0" anchor="b">
            <a:noAutofit/>
          </a:bodyPr>
          <a:lstStyle>
            <a:lvl1pPr marL="0" indent="0" algn="ctr" defTabSz="914400">
              <a:lnSpc>
                <a:spcPct val="90000"/>
              </a:lnSpc>
              <a:spcBef>
                <a:spcPts val="1000"/>
              </a:spcBef>
              <a:buFont typeface="Arial"/>
              <a:buNone/>
              <a:defRPr lang="fr-FR" sz="2400" b="1">
                <a:solidFill>
                  <a:schemeClr val="tx1"/>
                </a:solidFill>
                <a:latin typeface="Marianne Medium"/>
                <a:ea typeface="+mn-ea"/>
                <a:cs typeface="+mn-cs"/>
              </a:defRPr>
            </a:lvl1pPr>
            <a:lvl2pPr marL="457200" indent="0" algn="ctr" defTabSz="914400">
              <a:lnSpc>
                <a:spcPct val="90000"/>
              </a:lnSpc>
              <a:spcBef>
                <a:spcPts val="500"/>
              </a:spcBef>
              <a:buFont typeface="Arial"/>
              <a:buNone/>
              <a:defRPr sz="2000">
                <a:solidFill>
                  <a:schemeClr val="tx1"/>
                </a:solidFill>
                <a:latin typeface="+mn-lt"/>
                <a:ea typeface="+mn-ea"/>
                <a:cs typeface="+mn-cs"/>
              </a:defRPr>
            </a:lvl2pPr>
            <a:lvl3pPr marL="914400" indent="0" algn="ctr" defTabSz="914400">
              <a:lnSpc>
                <a:spcPct val="90000"/>
              </a:lnSpc>
              <a:spcBef>
                <a:spcPts val="500"/>
              </a:spcBef>
              <a:buFont typeface="Arial"/>
              <a:buNone/>
              <a:defRPr sz="1800">
                <a:solidFill>
                  <a:schemeClr val="tx1"/>
                </a:solidFill>
                <a:latin typeface="+mn-lt"/>
                <a:ea typeface="+mn-ea"/>
                <a:cs typeface="+mn-cs"/>
              </a:defRPr>
            </a:lvl3pPr>
            <a:lvl4pPr marL="1371600" indent="0" algn="ctr" defTabSz="914400">
              <a:lnSpc>
                <a:spcPct val="90000"/>
              </a:lnSpc>
              <a:spcBef>
                <a:spcPts val="500"/>
              </a:spcBef>
              <a:buFont typeface="Arial"/>
              <a:buNone/>
              <a:defRPr sz="1600">
                <a:solidFill>
                  <a:schemeClr val="tx1"/>
                </a:solidFill>
                <a:latin typeface="+mn-lt"/>
                <a:ea typeface="+mn-ea"/>
                <a:cs typeface="+mn-cs"/>
              </a:defRPr>
            </a:lvl4pPr>
            <a:lvl5pPr marL="1828800" indent="0" algn="ctr" defTabSz="914400">
              <a:lnSpc>
                <a:spcPct val="90000"/>
              </a:lnSpc>
              <a:spcBef>
                <a:spcPts val="500"/>
              </a:spcBef>
              <a:buFont typeface="Arial"/>
              <a:buNone/>
              <a:defRPr sz="1600">
                <a:solidFill>
                  <a:schemeClr val="tx1"/>
                </a:solidFill>
                <a:latin typeface="+mn-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lnSpc>
                <a:spcPct val="150000"/>
              </a:lnSpc>
              <a:defRPr/>
            </a:pPr>
            <a:r>
              <a:rPr lang="fr-FR" sz="2400" b="1">
                <a:solidFill>
                  <a:schemeClr val="bg1"/>
                </a:solidFill>
                <a:latin typeface="Marianne"/>
                <a:ea typeface="Arial"/>
                <a:cs typeface="Arial"/>
              </a:rPr>
              <a:t>Agroécologie et Numérique</a:t>
            </a:r>
            <a:endParaRPr lang="fr-FR" sz="2400">
              <a:solidFill>
                <a:schemeClr val="bg1"/>
              </a:solidFill>
              <a:latin typeface="Marianne"/>
            </a:endParaRPr>
          </a:p>
        </p:txBody>
      </p:sp>
      <p:pic>
        <p:nvPicPr>
          <p:cNvPr id="736439566" name="Image 28"/>
          <p:cNvPicPr>
            <a:picLocks noChangeAspect="1"/>
          </p:cNvPicPr>
          <p:nvPr userDrawn="1"/>
        </p:nvPicPr>
        <p:blipFill>
          <a:blip r:embed="rId6"/>
          <a:stretch/>
        </p:blipFill>
        <p:spPr bwMode="auto">
          <a:xfrm>
            <a:off x="838200" y="136525"/>
            <a:ext cx="794408" cy="719747"/>
          </a:xfrm>
          <a:prstGeom prst="rect">
            <a:avLst/>
          </a:prstGeom>
        </p:spPr>
      </p:pic>
      <p:pic>
        <p:nvPicPr>
          <p:cNvPr id="1065415980" name="Image 30"/>
          <p:cNvPicPr>
            <a:picLocks noChangeAspect="1"/>
          </p:cNvPicPr>
          <p:nvPr userDrawn="1"/>
        </p:nvPicPr>
        <p:blipFill>
          <a:blip r:embed="rId7"/>
          <a:stretch/>
        </p:blipFill>
        <p:spPr bwMode="auto">
          <a:xfrm>
            <a:off x="1724212" y="284124"/>
            <a:ext cx="923544" cy="351572"/>
          </a:xfrm>
          <a:prstGeom prst="rect">
            <a:avLst/>
          </a:prstGeom>
        </p:spPr>
      </p:pic>
      <p:sp>
        <p:nvSpPr>
          <p:cNvPr id="999850822" name="Sous-titre 2"/>
          <p:cNvSpPr txBox="1"/>
          <p:nvPr userDrawn="1"/>
        </p:nvSpPr>
        <p:spPr bwMode="auto">
          <a:xfrm>
            <a:off x="4449808" y="3319981"/>
            <a:ext cx="5589535" cy="457097"/>
          </a:xfrm>
          <a:prstGeom prst="rect">
            <a:avLst/>
          </a:prstGeom>
        </p:spPr>
        <p:txBody>
          <a:bodyPr vert="horz" lIns="91440" tIns="45720" rIns="91440" bIns="45720" rtlCol="0" anchor="ctr">
            <a:noAutofit/>
          </a:bodyPr>
          <a:lstStyle>
            <a:lvl1pPr marL="0" indent="0" algn="ctr" defTabSz="914400">
              <a:lnSpc>
                <a:spcPct val="90000"/>
              </a:lnSpc>
              <a:spcBef>
                <a:spcPts val="1000"/>
              </a:spcBef>
              <a:buFont typeface="Arial"/>
              <a:buNone/>
              <a:defRPr lang="fr-FR" sz="2400" b="1">
                <a:solidFill>
                  <a:schemeClr val="tx1"/>
                </a:solidFill>
                <a:latin typeface="Marianne Medium"/>
                <a:ea typeface="+mn-ea"/>
                <a:cs typeface="+mn-cs"/>
              </a:defRPr>
            </a:lvl1pPr>
            <a:lvl2pPr marL="457200" indent="0" algn="ctr" defTabSz="914400">
              <a:lnSpc>
                <a:spcPct val="90000"/>
              </a:lnSpc>
              <a:spcBef>
                <a:spcPts val="500"/>
              </a:spcBef>
              <a:buFont typeface="Arial"/>
              <a:buNone/>
              <a:defRPr sz="2000">
                <a:solidFill>
                  <a:schemeClr val="tx1"/>
                </a:solidFill>
                <a:latin typeface="+mn-lt"/>
                <a:ea typeface="+mn-ea"/>
                <a:cs typeface="+mn-cs"/>
              </a:defRPr>
            </a:lvl2pPr>
            <a:lvl3pPr marL="914400" indent="0" algn="ctr" defTabSz="914400">
              <a:lnSpc>
                <a:spcPct val="90000"/>
              </a:lnSpc>
              <a:spcBef>
                <a:spcPts val="500"/>
              </a:spcBef>
              <a:buFont typeface="Arial"/>
              <a:buNone/>
              <a:defRPr sz="1800">
                <a:solidFill>
                  <a:schemeClr val="tx1"/>
                </a:solidFill>
                <a:latin typeface="+mn-lt"/>
                <a:ea typeface="+mn-ea"/>
                <a:cs typeface="+mn-cs"/>
              </a:defRPr>
            </a:lvl3pPr>
            <a:lvl4pPr marL="1371600" indent="0" algn="ctr" defTabSz="914400">
              <a:lnSpc>
                <a:spcPct val="90000"/>
              </a:lnSpc>
              <a:spcBef>
                <a:spcPts val="500"/>
              </a:spcBef>
              <a:buFont typeface="Arial"/>
              <a:buNone/>
              <a:defRPr sz="1600">
                <a:solidFill>
                  <a:schemeClr val="tx1"/>
                </a:solidFill>
                <a:latin typeface="+mn-lt"/>
                <a:ea typeface="+mn-ea"/>
                <a:cs typeface="+mn-cs"/>
              </a:defRPr>
            </a:lvl4pPr>
            <a:lvl5pPr marL="1828800" indent="0" algn="ctr" defTabSz="914400">
              <a:lnSpc>
                <a:spcPct val="90000"/>
              </a:lnSpc>
              <a:spcBef>
                <a:spcPts val="500"/>
              </a:spcBef>
              <a:buFont typeface="Arial"/>
              <a:buNone/>
              <a:defRPr sz="1600">
                <a:solidFill>
                  <a:schemeClr val="tx1"/>
                </a:solidFill>
                <a:latin typeface="+mn-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lnSpc>
                <a:spcPct val="150000"/>
              </a:lnSpc>
              <a:defRPr/>
            </a:pPr>
            <a:r>
              <a:rPr lang="fr-FR" sz="1400" b="1">
                <a:solidFill>
                  <a:schemeClr val="bg1"/>
                </a:solidFill>
                <a:latin typeface="Marianne"/>
                <a:ea typeface="Arial"/>
                <a:cs typeface="Arial"/>
              </a:rPr>
              <a:t>Retrouvez toutes nos actualités</a:t>
            </a:r>
            <a:br>
              <a:rPr lang="fr-FR" sz="1200" b="1">
                <a:solidFill>
                  <a:schemeClr val="bg1"/>
                </a:solidFill>
                <a:latin typeface="Marianne"/>
                <a:ea typeface="Arial"/>
                <a:cs typeface="Arial"/>
              </a:rPr>
            </a:br>
            <a:r>
              <a:rPr lang="fr-FR" sz="1100" u="sng">
                <a:solidFill>
                  <a:schemeClr val="bg1"/>
                </a:solidFill>
                <a:latin typeface="Marianne"/>
                <a:hlinkClick r:id="rId8" tooltip="https://www.pepr-agroeconum.fr/"/>
              </a:rPr>
              <a:t>pepr-agroeconum.fr</a:t>
            </a:r>
            <a:endParaRPr lang="fr-FR" sz="1100">
              <a:solidFill>
                <a:schemeClr val="bg1"/>
              </a:solidFill>
              <a:latin typeface="Marianne"/>
            </a:endParaRPr>
          </a:p>
        </p:txBody>
      </p:sp>
      <p:pic>
        <p:nvPicPr>
          <p:cNvPr id="75088002" name="Graphique 19">
            <a:hlinkClick r:id="rId9"/>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7096538" y="3987185"/>
            <a:ext cx="256443" cy="256443"/>
          </a:xfrm>
          <a:prstGeom prst="rect">
            <a:avLst/>
          </a:prstGeom>
        </p:spPr>
      </p:pic>
      <p:pic>
        <p:nvPicPr>
          <p:cNvPr id="868568461" name="Graphique 4">
            <a:hlinkClick r:id="rId12"/>
          </p:cNvPr>
          <p:cNvPicPr>
            <a:picLocks noChangeAspect="1"/>
          </p:cNvPicPr>
          <p:nvPr userDrawn="1"/>
        </p:nvPicPr>
        <p:blipFill>
          <a:blip r:embed="rId13">
            <a:extLst>
              <a:ext uri="{96DAC541-7B7A-43D3-8B79-37D633B846F1}">
                <asvg:svgBlip xmlns:asvg="http://schemas.microsoft.com/office/drawing/2016/SVG/main" r:embed="rId14"/>
              </a:ext>
            </a:extLst>
          </a:blip>
          <a:stretch/>
        </p:blipFill>
        <p:spPr bwMode="auto">
          <a:xfrm>
            <a:off x="7096538" y="4769446"/>
            <a:ext cx="281568" cy="281568"/>
          </a:xfrm>
          <a:prstGeom prst="rect">
            <a:avLst/>
          </a:prstGeom>
        </p:spPr>
      </p:pic>
      <p:sp>
        <p:nvSpPr>
          <p:cNvPr id="1079396673" name="Sous-titre 2"/>
          <p:cNvSpPr txBox="1"/>
          <p:nvPr userDrawn="1"/>
        </p:nvSpPr>
        <p:spPr bwMode="auto">
          <a:xfrm>
            <a:off x="4429993" y="4390851"/>
            <a:ext cx="5589535" cy="256443"/>
          </a:xfrm>
          <a:prstGeom prst="rect">
            <a:avLst/>
          </a:prstGeom>
        </p:spPr>
        <p:txBody>
          <a:bodyPr vert="horz" lIns="91440" tIns="45720" rIns="91440" bIns="45720" rtlCol="0" anchor="ctr">
            <a:noAutofit/>
          </a:bodyPr>
          <a:lstStyle>
            <a:lvl1pPr marL="0" indent="0" algn="ctr" defTabSz="914400">
              <a:lnSpc>
                <a:spcPct val="90000"/>
              </a:lnSpc>
              <a:spcBef>
                <a:spcPts val="1000"/>
              </a:spcBef>
              <a:buFont typeface="Arial"/>
              <a:buNone/>
              <a:defRPr lang="fr-FR" sz="2400" b="1">
                <a:solidFill>
                  <a:schemeClr val="tx1"/>
                </a:solidFill>
                <a:latin typeface="Marianne Medium"/>
                <a:ea typeface="+mn-ea"/>
                <a:cs typeface="+mn-cs"/>
              </a:defRPr>
            </a:lvl1pPr>
            <a:lvl2pPr marL="457200" indent="0" algn="ctr" defTabSz="914400">
              <a:lnSpc>
                <a:spcPct val="90000"/>
              </a:lnSpc>
              <a:spcBef>
                <a:spcPts val="500"/>
              </a:spcBef>
              <a:buFont typeface="Arial"/>
              <a:buNone/>
              <a:defRPr sz="2000">
                <a:solidFill>
                  <a:schemeClr val="tx1"/>
                </a:solidFill>
                <a:latin typeface="+mn-lt"/>
                <a:ea typeface="+mn-ea"/>
                <a:cs typeface="+mn-cs"/>
              </a:defRPr>
            </a:lvl2pPr>
            <a:lvl3pPr marL="914400" indent="0" algn="ctr" defTabSz="914400">
              <a:lnSpc>
                <a:spcPct val="90000"/>
              </a:lnSpc>
              <a:spcBef>
                <a:spcPts val="500"/>
              </a:spcBef>
              <a:buFont typeface="Arial"/>
              <a:buNone/>
              <a:defRPr sz="1800">
                <a:solidFill>
                  <a:schemeClr val="tx1"/>
                </a:solidFill>
                <a:latin typeface="+mn-lt"/>
                <a:ea typeface="+mn-ea"/>
                <a:cs typeface="+mn-cs"/>
              </a:defRPr>
            </a:lvl3pPr>
            <a:lvl4pPr marL="1371600" indent="0" algn="ctr" defTabSz="914400">
              <a:lnSpc>
                <a:spcPct val="90000"/>
              </a:lnSpc>
              <a:spcBef>
                <a:spcPts val="500"/>
              </a:spcBef>
              <a:buFont typeface="Arial"/>
              <a:buNone/>
              <a:defRPr sz="1600">
                <a:solidFill>
                  <a:schemeClr val="tx1"/>
                </a:solidFill>
                <a:latin typeface="+mn-lt"/>
                <a:ea typeface="+mn-ea"/>
                <a:cs typeface="+mn-cs"/>
              </a:defRPr>
            </a:lvl4pPr>
            <a:lvl5pPr marL="1828800" indent="0" algn="ctr" defTabSz="914400">
              <a:lnSpc>
                <a:spcPct val="90000"/>
              </a:lnSpc>
              <a:spcBef>
                <a:spcPts val="500"/>
              </a:spcBef>
              <a:buFont typeface="Arial"/>
              <a:buNone/>
              <a:defRPr sz="1600">
                <a:solidFill>
                  <a:schemeClr val="tx1"/>
                </a:solidFill>
                <a:latin typeface="+mn-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lnSpc>
                <a:spcPct val="150000"/>
              </a:lnSpc>
              <a:defRPr/>
            </a:pPr>
            <a:r>
              <a:rPr lang="fr-FR" sz="1400" b="1">
                <a:solidFill>
                  <a:schemeClr val="bg1"/>
                </a:solidFill>
                <a:latin typeface="Marianne"/>
                <a:ea typeface="Arial"/>
                <a:cs typeface="Arial"/>
              </a:rPr>
              <a:t>Contactez-nous</a:t>
            </a:r>
            <a:endParaRPr lang="fr-FR" sz="1100">
              <a:solidFill>
                <a:schemeClr val="bg1"/>
              </a:solidFill>
              <a:latin typeface="Marianne"/>
            </a:endParaRPr>
          </a:p>
        </p:txBody>
      </p:sp>
      <p:sp>
        <p:nvSpPr>
          <p:cNvPr id="1112447106" name="Sous-titre 2"/>
          <p:cNvSpPr txBox="1"/>
          <p:nvPr userDrawn="1"/>
        </p:nvSpPr>
        <p:spPr bwMode="auto">
          <a:xfrm>
            <a:off x="4469632" y="4947486"/>
            <a:ext cx="5589535" cy="457097"/>
          </a:xfrm>
          <a:prstGeom prst="rect">
            <a:avLst/>
          </a:prstGeom>
        </p:spPr>
        <p:txBody>
          <a:bodyPr vert="horz" lIns="91440" tIns="45720" rIns="91440" bIns="45720" rtlCol="0" anchor="ctr">
            <a:noAutofit/>
          </a:bodyPr>
          <a:lstStyle>
            <a:lvl1pPr marL="0" indent="0" algn="ctr" defTabSz="914400">
              <a:lnSpc>
                <a:spcPct val="90000"/>
              </a:lnSpc>
              <a:spcBef>
                <a:spcPts val="1000"/>
              </a:spcBef>
              <a:buFont typeface="Arial"/>
              <a:buNone/>
              <a:defRPr lang="fr-FR" sz="2400" b="1">
                <a:solidFill>
                  <a:schemeClr val="tx1"/>
                </a:solidFill>
                <a:latin typeface="Marianne Medium"/>
                <a:ea typeface="+mn-ea"/>
                <a:cs typeface="+mn-cs"/>
              </a:defRPr>
            </a:lvl1pPr>
            <a:lvl2pPr marL="457200" indent="0" algn="ctr" defTabSz="914400">
              <a:lnSpc>
                <a:spcPct val="90000"/>
              </a:lnSpc>
              <a:spcBef>
                <a:spcPts val="500"/>
              </a:spcBef>
              <a:buFont typeface="Arial"/>
              <a:buNone/>
              <a:defRPr sz="2000">
                <a:solidFill>
                  <a:schemeClr val="tx1"/>
                </a:solidFill>
                <a:latin typeface="+mn-lt"/>
                <a:ea typeface="+mn-ea"/>
                <a:cs typeface="+mn-cs"/>
              </a:defRPr>
            </a:lvl2pPr>
            <a:lvl3pPr marL="914400" indent="0" algn="ctr" defTabSz="914400">
              <a:lnSpc>
                <a:spcPct val="90000"/>
              </a:lnSpc>
              <a:spcBef>
                <a:spcPts val="500"/>
              </a:spcBef>
              <a:buFont typeface="Arial"/>
              <a:buNone/>
              <a:defRPr sz="1800">
                <a:solidFill>
                  <a:schemeClr val="tx1"/>
                </a:solidFill>
                <a:latin typeface="+mn-lt"/>
                <a:ea typeface="+mn-ea"/>
                <a:cs typeface="+mn-cs"/>
              </a:defRPr>
            </a:lvl3pPr>
            <a:lvl4pPr marL="1371600" indent="0" algn="ctr" defTabSz="914400">
              <a:lnSpc>
                <a:spcPct val="90000"/>
              </a:lnSpc>
              <a:spcBef>
                <a:spcPts val="500"/>
              </a:spcBef>
              <a:buFont typeface="Arial"/>
              <a:buNone/>
              <a:defRPr sz="1600">
                <a:solidFill>
                  <a:schemeClr val="tx1"/>
                </a:solidFill>
                <a:latin typeface="+mn-lt"/>
                <a:ea typeface="+mn-ea"/>
                <a:cs typeface="+mn-cs"/>
              </a:defRPr>
            </a:lvl4pPr>
            <a:lvl5pPr marL="1828800" indent="0" algn="ctr" defTabSz="914400">
              <a:lnSpc>
                <a:spcPct val="90000"/>
              </a:lnSpc>
              <a:spcBef>
                <a:spcPts val="500"/>
              </a:spcBef>
              <a:buFont typeface="Arial"/>
              <a:buNone/>
              <a:defRPr sz="1600">
                <a:solidFill>
                  <a:schemeClr val="tx1"/>
                </a:solidFill>
                <a:latin typeface="+mn-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lnSpc>
                <a:spcPct val="150000"/>
              </a:lnSpc>
              <a:defRPr/>
            </a:pPr>
            <a:r>
              <a:rPr lang="fr-FR" sz="1100" b="1" u="sng">
                <a:solidFill>
                  <a:schemeClr val="bg1"/>
                </a:solidFill>
                <a:latin typeface="Marianne"/>
                <a:ea typeface="Arial"/>
                <a:cs typeface="Arial"/>
                <a:hlinkClick r:id="rId12" tooltip="mailto:equipe@pepr-agroeconum.fr"/>
              </a:rPr>
              <a:t>equipe@pepr-agroeconum.fr</a:t>
            </a:r>
            <a:endParaRPr lang="fr-FR" sz="1100">
              <a:solidFill>
                <a:schemeClr val="bg1"/>
              </a:solidFill>
              <a:latin typeface="Mariann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userDrawn="1">
  <p:cSld name="Diapositive titre présentation">
    <p:spTree>
      <p:nvGrpSpPr>
        <p:cNvPr id="1" name=""/>
        <p:cNvGrpSpPr/>
        <p:nvPr/>
      </p:nvGrpSpPr>
      <p:grpSpPr bwMode="auto">
        <a:xfrm>
          <a:off x="0" y="0"/>
          <a:ext cx="0" cy="0"/>
          <a:chOff x="0" y="0"/>
          <a:chExt cx="0" cy="0"/>
        </a:xfrm>
      </p:grpSpPr>
      <p:pic>
        <p:nvPicPr>
          <p:cNvPr id="1547410451" name="Image 24"/>
          <p:cNvPicPr>
            <a:picLocks noChangeAspect="1"/>
          </p:cNvPicPr>
          <p:nvPr userDrawn="1"/>
        </p:nvPicPr>
        <p:blipFill>
          <a:blip r:embed="rId2"/>
          <a:stretch/>
        </p:blipFill>
        <p:spPr bwMode="auto">
          <a:xfrm>
            <a:off x="853417" y="922792"/>
            <a:ext cx="11338583" cy="5401067"/>
          </a:xfrm>
          <a:prstGeom prst="rect">
            <a:avLst/>
          </a:prstGeom>
        </p:spPr>
      </p:pic>
      <p:sp>
        <p:nvSpPr>
          <p:cNvPr id="2110593074" name="Rectangle 12"/>
          <p:cNvSpPr/>
          <p:nvPr userDrawn="1"/>
        </p:nvSpPr>
        <p:spPr bwMode="auto">
          <a:xfrm>
            <a:off x="939143" y="2667000"/>
            <a:ext cx="9100208" cy="178117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873543279" name="Image 7"/>
          <p:cNvPicPr>
            <a:picLocks noChangeAspect="1"/>
          </p:cNvPicPr>
          <p:nvPr userDrawn="1"/>
        </p:nvPicPr>
        <p:blipFill>
          <a:blip r:embed="rId3"/>
          <a:stretch/>
        </p:blipFill>
        <p:spPr bwMode="auto">
          <a:xfrm>
            <a:off x="9319859" y="353677"/>
            <a:ext cx="923544" cy="243203"/>
          </a:xfrm>
          <a:prstGeom prst="rect">
            <a:avLst/>
          </a:prstGeom>
        </p:spPr>
      </p:pic>
      <p:pic>
        <p:nvPicPr>
          <p:cNvPr id="86293848" name="Image 9"/>
          <p:cNvPicPr>
            <a:picLocks noChangeAspect="1"/>
          </p:cNvPicPr>
          <p:nvPr userDrawn="1"/>
        </p:nvPicPr>
        <p:blipFill>
          <a:blip r:embed="rId4"/>
          <a:stretch/>
        </p:blipFill>
        <p:spPr bwMode="auto">
          <a:xfrm>
            <a:off x="10430256" y="304340"/>
            <a:ext cx="923544" cy="325031"/>
          </a:xfrm>
          <a:prstGeom prst="rect">
            <a:avLst/>
          </a:prstGeom>
        </p:spPr>
      </p:pic>
      <p:pic>
        <p:nvPicPr>
          <p:cNvPr id="1534876518" name="Image 14"/>
          <p:cNvPicPr>
            <a:picLocks noChangeAspect="1"/>
          </p:cNvPicPr>
          <p:nvPr userDrawn="1"/>
        </p:nvPicPr>
        <p:blipFill>
          <a:blip r:embed="rId5"/>
          <a:stretch/>
        </p:blipFill>
        <p:spPr bwMode="auto">
          <a:xfrm>
            <a:off x="939142" y="2705735"/>
            <a:ext cx="3073449" cy="1703703"/>
          </a:xfrm>
          <a:prstGeom prst="rect">
            <a:avLst/>
          </a:prstGeom>
        </p:spPr>
      </p:pic>
      <p:cxnSp>
        <p:nvCxnSpPr>
          <p:cNvPr id="750158190" name="Connecteur droit 16"/>
          <p:cNvCxnSpPr/>
          <p:nvPr userDrawn="1"/>
        </p:nvCxnSpPr>
        <p:spPr bwMode="auto">
          <a:xfrm>
            <a:off x="4449811" y="3429000"/>
            <a:ext cx="0" cy="7445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0035851" name="Image 28"/>
          <p:cNvPicPr>
            <a:picLocks noChangeAspect="1"/>
          </p:cNvPicPr>
          <p:nvPr userDrawn="1"/>
        </p:nvPicPr>
        <p:blipFill>
          <a:blip r:embed="rId6"/>
          <a:stretch/>
        </p:blipFill>
        <p:spPr bwMode="auto">
          <a:xfrm>
            <a:off x="838200" y="136525"/>
            <a:ext cx="794408" cy="719747"/>
          </a:xfrm>
          <a:prstGeom prst="rect">
            <a:avLst/>
          </a:prstGeom>
        </p:spPr>
      </p:pic>
      <p:pic>
        <p:nvPicPr>
          <p:cNvPr id="555334434" name="Image 30"/>
          <p:cNvPicPr>
            <a:picLocks noChangeAspect="1"/>
          </p:cNvPicPr>
          <p:nvPr userDrawn="1"/>
        </p:nvPicPr>
        <p:blipFill>
          <a:blip r:embed="rId7"/>
          <a:stretch/>
        </p:blipFill>
        <p:spPr bwMode="auto">
          <a:xfrm>
            <a:off x="1724212" y="284124"/>
            <a:ext cx="923544" cy="351572"/>
          </a:xfrm>
          <a:prstGeom prst="rect">
            <a:avLst/>
          </a:prstGeom>
        </p:spPr>
      </p:pic>
      <p:sp>
        <p:nvSpPr>
          <p:cNvPr id="1175422761" name="Espace réservé du texte 13"/>
          <p:cNvSpPr>
            <a:spLocks noGrp="1"/>
          </p:cNvSpPr>
          <p:nvPr>
            <p:ph type="body" sz="quarter" idx="13" hasCustomPrompt="1"/>
          </p:nvPr>
        </p:nvSpPr>
        <p:spPr bwMode="auto">
          <a:xfrm>
            <a:off x="4540250" y="3657600"/>
            <a:ext cx="5499100" cy="638175"/>
          </a:xfrm>
        </p:spPr>
        <p:txBody>
          <a:bodyPr>
            <a:normAutofit/>
          </a:bodyPr>
          <a:lstStyle>
            <a:lvl1pPr>
              <a:defRPr sz="1400" b="1">
                <a:solidFill>
                  <a:schemeClr val="bg1"/>
                </a:solidFill>
                <a:latin typeface="+mn-lt"/>
              </a:defRPr>
            </a:lvl1pPr>
          </a:lstStyle>
          <a:p>
            <a:pPr lvl="0">
              <a:defRPr/>
            </a:pPr>
            <a:r>
              <a:rPr lang="fr-FR"/>
              <a:t>Sous-titre</a:t>
            </a:r>
            <a:endParaRPr/>
          </a:p>
        </p:txBody>
      </p:sp>
      <p:sp>
        <p:nvSpPr>
          <p:cNvPr id="360008549" name="Espace réservé du texte 19"/>
          <p:cNvSpPr>
            <a:spLocks noGrp="1"/>
          </p:cNvSpPr>
          <p:nvPr>
            <p:ph type="body" sz="quarter" idx="14" hasCustomPrompt="1"/>
          </p:nvPr>
        </p:nvSpPr>
        <p:spPr bwMode="auto">
          <a:xfrm>
            <a:off x="4540250" y="2705100"/>
            <a:ext cx="5499100" cy="744538"/>
          </a:xfrm>
        </p:spPr>
        <p:txBody>
          <a:bodyPr/>
          <a:lstStyle>
            <a:lvl1pPr>
              <a:defRPr sz="2400" b="1">
                <a:solidFill>
                  <a:schemeClr val="bg1"/>
                </a:solidFill>
              </a:defRPr>
            </a:lvl1pPr>
          </a:lstStyle>
          <a:p>
            <a:pPr lvl="0">
              <a:defRPr/>
            </a:pPr>
            <a:r>
              <a:rPr lang="fr-FR"/>
              <a:t>Titre </a:t>
            </a:r>
            <a:endParaRPr/>
          </a:p>
        </p:txBody>
      </p:sp>
      <p:sp>
        <p:nvSpPr>
          <p:cNvPr id="702051531" name="Espace réservé de la date 20"/>
          <p:cNvSpPr>
            <a:spLocks noGrp="1"/>
          </p:cNvSpPr>
          <p:nvPr>
            <p:ph type="dt" sz="half" idx="15"/>
          </p:nvPr>
        </p:nvSpPr>
        <p:spPr bwMode="auto"/>
        <p:txBody>
          <a:bodyPr/>
          <a:lstStyle/>
          <a:p>
            <a:pPr>
              <a:defRPr/>
            </a:pPr>
            <a:fld id="{178ABFB4-49BC-4B2E-822E-07EB9BAEF96E}" type="datetime1">
              <a:rPr lang="fr-FR"/>
              <a:t>03/12/2024</a:t>
            </a:fld>
            <a:endParaRPr lang="fr-FR"/>
          </a:p>
        </p:txBody>
      </p:sp>
      <p:sp>
        <p:nvSpPr>
          <p:cNvPr id="897647491" name="Espace réservé du numéro de diapositive 22"/>
          <p:cNvSpPr>
            <a:spLocks noGrp="1"/>
          </p:cNvSpPr>
          <p:nvPr>
            <p:ph type="sldNum" sz="quarter" idx="17"/>
          </p:nvPr>
        </p:nvSpPr>
        <p:spPr bwMode="auto"/>
        <p:txBody>
          <a:bodyPr/>
          <a:lstStyle/>
          <a:p>
            <a:pPr>
              <a:defRPr/>
            </a:pPr>
            <a:fld id="{46A082AF-3752-45DE-A133-94064E54330E}"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Sommaire">
    <p:spTree>
      <p:nvGrpSpPr>
        <p:cNvPr id="1" name=""/>
        <p:cNvGrpSpPr/>
        <p:nvPr/>
      </p:nvGrpSpPr>
      <p:grpSpPr bwMode="auto">
        <a:xfrm>
          <a:off x="0" y="0"/>
          <a:ext cx="0" cy="0"/>
          <a:chOff x="0" y="0"/>
          <a:chExt cx="0" cy="0"/>
        </a:xfrm>
      </p:grpSpPr>
      <p:sp>
        <p:nvSpPr>
          <p:cNvPr id="2089136268" name="Titre 1"/>
          <p:cNvSpPr>
            <a:spLocks noGrp="1"/>
          </p:cNvSpPr>
          <p:nvPr>
            <p:ph type="title" hasCustomPrompt="1"/>
          </p:nvPr>
        </p:nvSpPr>
        <p:spPr bwMode="auto">
          <a:xfrm>
            <a:off x="274319" y="1178653"/>
            <a:ext cx="11671069" cy="802559"/>
          </a:xfrm>
        </p:spPr>
        <p:txBody>
          <a:bodyPr>
            <a:normAutofit/>
          </a:bodyPr>
          <a:lstStyle>
            <a:lvl1pPr>
              <a:defRPr sz="2400" b="1">
                <a:solidFill>
                  <a:srgbClr val="3463A5"/>
                </a:solidFill>
              </a:defRPr>
            </a:lvl1pPr>
          </a:lstStyle>
          <a:p>
            <a:pPr>
              <a:defRPr/>
            </a:pPr>
            <a:r>
              <a:rPr lang="fr-FR"/>
              <a:t>Sommaire</a:t>
            </a:r>
            <a:endParaRPr/>
          </a:p>
        </p:txBody>
      </p:sp>
      <p:sp>
        <p:nvSpPr>
          <p:cNvPr id="1887810152" name="Espace réservé du contenu 2"/>
          <p:cNvSpPr>
            <a:spLocks noGrp="1"/>
          </p:cNvSpPr>
          <p:nvPr>
            <p:ph idx="1" hasCustomPrompt="1"/>
          </p:nvPr>
        </p:nvSpPr>
        <p:spPr bwMode="auto">
          <a:xfrm>
            <a:off x="274319" y="2294737"/>
            <a:ext cx="11671069" cy="3748088"/>
          </a:xfrm>
        </p:spPr>
        <p:txBody>
          <a:bodyPr/>
          <a:lstStyle>
            <a:lvl1pPr marL="342900" indent="-342900">
              <a:buFont typeface="+mj-lt"/>
              <a:buAutoNum type="arabicPeriod"/>
              <a:defRPr b="1">
                <a:solidFill>
                  <a:srgbClr val="51A589"/>
                </a:solidFill>
              </a:defRPr>
            </a:lvl1pPr>
            <a:lvl2pPr marL="800100" indent="-342900">
              <a:buFont typeface="+mj-lt"/>
              <a:buAutoNum type="arabicPeriod"/>
              <a:defRPr/>
            </a:lvl2pPr>
          </a:lstStyle>
          <a:p>
            <a:pPr lvl="0">
              <a:defRPr/>
            </a:pPr>
            <a:r>
              <a:rPr lang="fr-FR"/>
              <a:t>Titre du chapitre</a:t>
            </a:r>
            <a:br>
              <a:rPr lang="fr-FR"/>
            </a:br>
            <a:endParaRPr lang="fr-FR"/>
          </a:p>
          <a:p>
            <a:pPr lvl="1">
              <a:defRPr/>
            </a:pPr>
            <a:r>
              <a:rPr lang="fr-FR"/>
              <a:t>Deuxième niveau</a:t>
            </a:r>
            <a:endParaRPr/>
          </a:p>
        </p:txBody>
      </p:sp>
      <p:sp>
        <p:nvSpPr>
          <p:cNvPr id="1113361106" name="Espace réservé de la date 3"/>
          <p:cNvSpPr>
            <a:spLocks noGrp="1"/>
          </p:cNvSpPr>
          <p:nvPr>
            <p:ph type="dt" sz="half" idx="10"/>
          </p:nvPr>
        </p:nvSpPr>
        <p:spPr bwMode="auto">
          <a:xfrm>
            <a:off x="274319" y="6533804"/>
            <a:ext cx="2419005" cy="209723"/>
          </a:xfrm>
        </p:spPr>
        <p:txBody>
          <a:bodyPr/>
          <a:lstStyle>
            <a:lvl1pPr>
              <a:defRPr sz="1000"/>
            </a:lvl1pPr>
          </a:lstStyle>
          <a:p>
            <a:pPr>
              <a:defRPr/>
            </a:pPr>
            <a:fld id="{7E5CDA1C-4FB5-428E-9883-5C13485CEBE0}" type="datetime1">
              <a:rPr lang="fr-FR"/>
              <a:t>03/12/2024</a:t>
            </a:fld>
            <a:endParaRPr lang="fr-FR"/>
          </a:p>
        </p:txBody>
      </p:sp>
      <p:sp>
        <p:nvSpPr>
          <p:cNvPr id="588776402" name="Espace réservé du numéro de diapositive 5"/>
          <p:cNvSpPr>
            <a:spLocks noGrp="1"/>
          </p:cNvSpPr>
          <p:nvPr>
            <p:ph type="sldNum" sz="quarter" idx="12"/>
          </p:nvPr>
        </p:nvSpPr>
        <p:spPr bwMode="auto">
          <a:xfrm>
            <a:off x="11423072" y="6538595"/>
            <a:ext cx="522316" cy="209723"/>
          </a:xfrm>
        </p:spPr>
        <p:txBody>
          <a:bodyPr/>
          <a:lstStyle>
            <a:lvl1pPr>
              <a:defRPr sz="1000"/>
            </a:lvl1pPr>
          </a:lstStyle>
          <a:p>
            <a:pPr>
              <a:defRPr/>
            </a:pPr>
            <a:fld id="{46A082AF-3752-45DE-A133-94064E54330E}" type="slidenum">
              <a:rPr lang="fr-F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1_Chapitre">
    <p:spTree>
      <p:nvGrpSpPr>
        <p:cNvPr id="1" name=""/>
        <p:cNvGrpSpPr/>
        <p:nvPr/>
      </p:nvGrpSpPr>
      <p:grpSpPr bwMode="auto">
        <a:xfrm>
          <a:off x="0" y="0"/>
          <a:ext cx="0" cy="0"/>
          <a:chOff x="0" y="0"/>
          <a:chExt cx="0" cy="0"/>
        </a:xfrm>
      </p:grpSpPr>
      <p:pic>
        <p:nvPicPr>
          <p:cNvPr id="995509461" name="Image 10"/>
          <p:cNvPicPr>
            <a:picLocks noChangeAspect="1"/>
          </p:cNvPicPr>
          <p:nvPr userDrawn="1"/>
        </p:nvPicPr>
        <p:blipFill>
          <a:blip r:embed="rId2"/>
          <a:stretch/>
        </p:blipFill>
        <p:spPr bwMode="auto">
          <a:xfrm>
            <a:off x="6790933" y="0"/>
            <a:ext cx="5401067" cy="2880366"/>
          </a:xfrm>
          <a:prstGeom prst="rect">
            <a:avLst/>
          </a:prstGeom>
        </p:spPr>
      </p:pic>
      <p:pic>
        <p:nvPicPr>
          <p:cNvPr id="1710794487" name="Image 6"/>
          <p:cNvPicPr>
            <a:picLocks noChangeAspect="1"/>
          </p:cNvPicPr>
          <p:nvPr userDrawn="1"/>
        </p:nvPicPr>
        <p:blipFill>
          <a:blip r:embed="rId3"/>
          <a:stretch/>
        </p:blipFill>
        <p:spPr bwMode="auto">
          <a:xfrm>
            <a:off x="0" y="1129002"/>
            <a:ext cx="9656867" cy="4599992"/>
          </a:xfrm>
          <a:prstGeom prst="rect">
            <a:avLst/>
          </a:prstGeom>
        </p:spPr>
      </p:pic>
      <p:sp>
        <p:nvSpPr>
          <p:cNvPr id="1701813635" name="Titre 1"/>
          <p:cNvSpPr>
            <a:spLocks noGrp="1"/>
          </p:cNvSpPr>
          <p:nvPr>
            <p:ph type="title" hasCustomPrompt="1"/>
          </p:nvPr>
        </p:nvSpPr>
        <p:spPr bwMode="auto">
          <a:xfrm>
            <a:off x="5318754" y="3428997"/>
            <a:ext cx="6035046" cy="446203"/>
          </a:xfrm>
        </p:spPr>
        <p:txBody>
          <a:bodyPr anchor="b">
            <a:normAutofit/>
          </a:bodyPr>
          <a:lstStyle>
            <a:lvl1pPr>
              <a:defRPr sz="2400">
                <a:solidFill>
                  <a:srgbClr val="51A589"/>
                </a:solidFill>
              </a:defRPr>
            </a:lvl1pPr>
          </a:lstStyle>
          <a:p>
            <a:pPr>
              <a:defRPr/>
            </a:pPr>
            <a:r>
              <a:rPr lang="fr-FR"/>
              <a:t>Chapitre 1</a:t>
            </a:r>
            <a:endParaRPr/>
          </a:p>
        </p:txBody>
      </p:sp>
      <p:sp>
        <p:nvSpPr>
          <p:cNvPr id="1768387971" name="Espace réservé de la date 3"/>
          <p:cNvSpPr>
            <a:spLocks noGrp="1"/>
          </p:cNvSpPr>
          <p:nvPr>
            <p:ph type="dt" sz="half" idx="10"/>
          </p:nvPr>
        </p:nvSpPr>
        <p:spPr bwMode="auto"/>
        <p:txBody>
          <a:bodyPr/>
          <a:lstStyle/>
          <a:p>
            <a:pPr>
              <a:defRPr/>
            </a:pPr>
            <a:fld id="{41DA2EBE-DF7E-4BB4-B75E-5D96DDDB16FF}" type="datetime1">
              <a:rPr lang="fr-FR"/>
              <a:t>03/12/2024</a:t>
            </a:fld>
            <a:endParaRPr lang="fr-FR"/>
          </a:p>
        </p:txBody>
      </p:sp>
      <p:sp>
        <p:nvSpPr>
          <p:cNvPr id="752312438" name="Espace réservé du numéro de diapositive 5"/>
          <p:cNvSpPr>
            <a:spLocks noGrp="1"/>
          </p:cNvSpPr>
          <p:nvPr>
            <p:ph type="sldNum" sz="quarter" idx="12"/>
          </p:nvPr>
        </p:nvSpPr>
        <p:spPr bwMode="auto"/>
        <p:txBody>
          <a:bodyPr/>
          <a:lstStyle/>
          <a:p>
            <a:pPr>
              <a:defRPr/>
            </a:pPr>
            <a:fld id="{46A082AF-3752-45DE-A133-94064E54330E}"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Titre et texte">
    <p:spTree>
      <p:nvGrpSpPr>
        <p:cNvPr id="1" name=""/>
        <p:cNvGrpSpPr/>
        <p:nvPr/>
      </p:nvGrpSpPr>
      <p:grpSpPr bwMode="auto">
        <a:xfrm>
          <a:off x="0" y="0"/>
          <a:ext cx="0" cy="0"/>
          <a:chOff x="0" y="0"/>
          <a:chExt cx="0" cy="0"/>
        </a:xfrm>
      </p:grpSpPr>
      <p:sp>
        <p:nvSpPr>
          <p:cNvPr id="108680837" name="Titre 1"/>
          <p:cNvSpPr>
            <a:spLocks noGrp="1"/>
          </p:cNvSpPr>
          <p:nvPr>
            <p:ph type="title"/>
          </p:nvPr>
        </p:nvSpPr>
        <p:spPr bwMode="auto">
          <a:xfrm>
            <a:off x="340821" y="1088350"/>
            <a:ext cx="11521439" cy="682262"/>
          </a:xfrm>
        </p:spPr>
        <p:txBody>
          <a:bodyPr>
            <a:normAutofit/>
          </a:bodyPr>
          <a:lstStyle>
            <a:lvl1pPr>
              <a:defRPr sz="2400" b="1"/>
            </a:lvl1pPr>
          </a:lstStyle>
          <a:p>
            <a:pPr>
              <a:defRPr/>
            </a:pPr>
            <a:r>
              <a:rPr lang="fr-FR"/>
              <a:t>Modifiez le style du titre</a:t>
            </a:r>
            <a:endParaRPr/>
          </a:p>
        </p:txBody>
      </p:sp>
      <p:sp>
        <p:nvSpPr>
          <p:cNvPr id="426946524" name="Espace réservé de la date 2"/>
          <p:cNvSpPr>
            <a:spLocks noGrp="1"/>
          </p:cNvSpPr>
          <p:nvPr>
            <p:ph type="dt" sz="half" idx="10"/>
          </p:nvPr>
        </p:nvSpPr>
        <p:spPr bwMode="auto"/>
        <p:txBody>
          <a:bodyPr/>
          <a:lstStyle/>
          <a:p>
            <a:pPr>
              <a:defRPr/>
            </a:pPr>
            <a:fld id="{7EEDC59D-EF10-493E-9BD0-4DF0961D41DA}" type="datetime1">
              <a:rPr lang="fr-FR"/>
              <a:t>03/12/2024</a:t>
            </a:fld>
            <a:endParaRPr lang="fr-FR"/>
          </a:p>
        </p:txBody>
      </p:sp>
      <p:sp>
        <p:nvSpPr>
          <p:cNvPr id="1819159439" name="Espace réservé du numéro de diapositive 4"/>
          <p:cNvSpPr>
            <a:spLocks noGrp="1"/>
          </p:cNvSpPr>
          <p:nvPr>
            <p:ph type="sldNum" sz="quarter" idx="12"/>
          </p:nvPr>
        </p:nvSpPr>
        <p:spPr bwMode="auto"/>
        <p:txBody>
          <a:bodyPr/>
          <a:lstStyle/>
          <a:p>
            <a:pPr>
              <a:defRPr/>
            </a:pPr>
            <a:fld id="{46A082AF-3752-45DE-A133-94064E54330E}" type="slidenum">
              <a:rPr lang="fr-FR"/>
              <a:t>‹N°›</a:t>
            </a:fld>
            <a:endParaRPr lang="fr-FR"/>
          </a:p>
        </p:txBody>
      </p:sp>
      <p:sp>
        <p:nvSpPr>
          <p:cNvPr id="729492954" name="Espace réservé du texte 10"/>
          <p:cNvSpPr>
            <a:spLocks noGrp="1"/>
          </p:cNvSpPr>
          <p:nvPr>
            <p:ph type="body" sz="quarter" idx="13" hasCustomPrompt="1"/>
          </p:nvPr>
        </p:nvSpPr>
        <p:spPr bwMode="auto">
          <a:xfrm>
            <a:off x="340821" y="1794611"/>
            <a:ext cx="11510358" cy="658263"/>
          </a:xfrm>
        </p:spPr>
        <p:txBody>
          <a:bodyPr/>
          <a:lstStyle>
            <a:lvl1pPr>
              <a:defRPr b="1">
                <a:solidFill>
                  <a:srgbClr val="51A589"/>
                </a:solidFill>
              </a:defRPr>
            </a:lvl1pPr>
          </a:lstStyle>
          <a:p>
            <a:pPr lvl="0">
              <a:defRPr/>
            </a:pPr>
            <a:r>
              <a:rPr lang="fr-FR"/>
              <a:t>Sous-titre</a:t>
            </a:r>
            <a:endParaRPr/>
          </a:p>
        </p:txBody>
      </p:sp>
      <p:sp>
        <p:nvSpPr>
          <p:cNvPr id="443237635" name="Espace réservé du texte 15"/>
          <p:cNvSpPr>
            <a:spLocks noGrp="1"/>
          </p:cNvSpPr>
          <p:nvPr>
            <p:ph type="body" sz="quarter" idx="14"/>
          </p:nvPr>
        </p:nvSpPr>
        <p:spPr bwMode="auto">
          <a:xfrm>
            <a:off x="340821" y="2452874"/>
            <a:ext cx="11521439" cy="3770313"/>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Titre texte 3 colonnes">
    <p:spTree>
      <p:nvGrpSpPr>
        <p:cNvPr id="1" name=""/>
        <p:cNvGrpSpPr/>
        <p:nvPr/>
      </p:nvGrpSpPr>
      <p:grpSpPr bwMode="auto">
        <a:xfrm>
          <a:off x="0" y="0"/>
          <a:ext cx="0" cy="0"/>
          <a:chOff x="0" y="0"/>
          <a:chExt cx="0" cy="0"/>
        </a:xfrm>
      </p:grpSpPr>
      <p:sp>
        <p:nvSpPr>
          <p:cNvPr id="1405391473" name="Titre 1"/>
          <p:cNvSpPr>
            <a:spLocks noGrp="1"/>
          </p:cNvSpPr>
          <p:nvPr>
            <p:ph type="title"/>
          </p:nvPr>
        </p:nvSpPr>
        <p:spPr bwMode="auto">
          <a:xfrm>
            <a:off x="340821" y="1088350"/>
            <a:ext cx="11521439" cy="682262"/>
          </a:xfrm>
        </p:spPr>
        <p:txBody>
          <a:bodyPr>
            <a:normAutofit/>
          </a:bodyPr>
          <a:lstStyle>
            <a:lvl1pPr>
              <a:defRPr sz="2400" b="1"/>
            </a:lvl1pPr>
          </a:lstStyle>
          <a:p>
            <a:pPr>
              <a:defRPr/>
            </a:pPr>
            <a:r>
              <a:rPr lang="fr-FR"/>
              <a:t>Modifiez le style du titre</a:t>
            </a:r>
            <a:endParaRPr/>
          </a:p>
        </p:txBody>
      </p:sp>
      <p:sp>
        <p:nvSpPr>
          <p:cNvPr id="1643975746" name="Espace réservé de la date 2"/>
          <p:cNvSpPr>
            <a:spLocks noGrp="1"/>
          </p:cNvSpPr>
          <p:nvPr>
            <p:ph type="dt" sz="half" idx="10"/>
          </p:nvPr>
        </p:nvSpPr>
        <p:spPr bwMode="auto"/>
        <p:txBody>
          <a:bodyPr/>
          <a:lstStyle/>
          <a:p>
            <a:pPr>
              <a:defRPr/>
            </a:pPr>
            <a:fld id="{C6356387-9683-4586-BAC3-7CD36F7475B1}" type="datetime1">
              <a:rPr lang="fr-FR"/>
              <a:t>03/12/2024</a:t>
            </a:fld>
            <a:endParaRPr lang="fr-FR"/>
          </a:p>
        </p:txBody>
      </p:sp>
      <p:sp>
        <p:nvSpPr>
          <p:cNvPr id="2037650664" name="Espace réservé du numéro de diapositive 4"/>
          <p:cNvSpPr>
            <a:spLocks noGrp="1"/>
          </p:cNvSpPr>
          <p:nvPr>
            <p:ph type="sldNum" sz="quarter" idx="12"/>
          </p:nvPr>
        </p:nvSpPr>
        <p:spPr bwMode="auto"/>
        <p:txBody>
          <a:bodyPr/>
          <a:lstStyle/>
          <a:p>
            <a:pPr>
              <a:defRPr/>
            </a:pPr>
            <a:fld id="{46A082AF-3752-45DE-A133-94064E54330E}" type="slidenum">
              <a:rPr lang="fr-FR"/>
              <a:t>‹N°›</a:t>
            </a:fld>
            <a:endParaRPr lang="fr-FR"/>
          </a:p>
        </p:txBody>
      </p:sp>
      <p:sp>
        <p:nvSpPr>
          <p:cNvPr id="252293435" name="Espace réservé du texte 2"/>
          <p:cNvSpPr>
            <a:spLocks noGrp="1"/>
          </p:cNvSpPr>
          <p:nvPr>
            <p:ph idx="1" hasCustomPrompt="1"/>
          </p:nvPr>
        </p:nvSpPr>
        <p:spPr bwMode="auto">
          <a:xfrm>
            <a:off x="340821" y="2538401"/>
            <a:ext cx="3200400" cy="3748088"/>
          </a:xfrm>
          <a:prstGeom prst="rect">
            <a:avLst/>
          </a:prstGeom>
        </p:spPr>
        <p:txBody>
          <a:bodyPr vert="horz" lIns="91440" tIns="45720" rIns="91440" bIns="45720" rtlCol="0">
            <a:normAutofit/>
          </a:bodyPr>
          <a:lstStyle/>
          <a:p>
            <a:pPr lvl="0">
              <a:defRPr/>
            </a:pPr>
            <a:r>
              <a:rPr lang="fr-FR"/>
              <a:t>Texte niveau 1</a:t>
            </a:r>
            <a:br>
              <a:rPr lang="fr-FR"/>
            </a:br>
            <a:endParaRPr lang="fr-FR"/>
          </a:p>
          <a:p>
            <a:pPr lvl="1">
              <a:defRPr/>
            </a:pPr>
            <a:r>
              <a:rPr lang="fr-FR"/>
              <a:t>Texte niveau 2</a:t>
            </a:r>
            <a:endParaRPr/>
          </a:p>
          <a:p>
            <a:pPr lvl="2">
              <a:defRPr/>
            </a:pPr>
            <a:r>
              <a:rPr lang="fr-FR"/>
              <a:t>Texte niveau 3</a:t>
            </a:r>
            <a:endParaRPr/>
          </a:p>
          <a:p>
            <a:pPr lvl="3">
              <a:defRPr/>
            </a:pPr>
            <a:r>
              <a:rPr lang="fr-FR"/>
              <a:t>Texte niveau 4</a:t>
            </a:r>
            <a:endParaRPr/>
          </a:p>
          <a:p>
            <a:pPr lvl="4">
              <a:defRPr/>
            </a:pPr>
            <a:r>
              <a:rPr lang="fr-FR"/>
              <a:t>Texte niveau 5</a:t>
            </a:r>
            <a:endParaRPr/>
          </a:p>
        </p:txBody>
      </p:sp>
      <p:pic>
        <p:nvPicPr>
          <p:cNvPr id="948247301" name="Image 19"/>
          <p:cNvPicPr>
            <a:picLocks noChangeAspect="1"/>
          </p:cNvPicPr>
          <p:nvPr userDrawn="1"/>
        </p:nvPicPr>
        <p:blipFill>
          <a:blip r:embed="rId2"/>
          <a:stretch/>
        </p:blipFill>
        <p:spPr bwMode="auto">
          <a:xfrm>
            <a:off x="4477371" y="2538401"/>
            <a:ext cx="3237257" cy="3792041"/>
          </a:xfrm>
          <a:prstGeom prst="rect">
            <a:avLst/>
          </a:prstGeom>
        </p:spPr>
      </p:pic>
      <p:pic>
        <p:nvPicPr>
          <p:cNvPr id="1500342357" name="Image 20"/>
          <p:cNvPicPr>
            <a:picLocks noChangeAspect="1"/>
          </p:cNvPicPr>
          <p:nvPr userDrawn="1"/>
        </p:nvPicPr>
        <p:blipFill>
          <a:blip r:embed="rId2"/>
          <a:stretch/>
        </p:blipFill>
        <p:spPr bwMode="auto">
          <a:xfrm>
            <a:off x="8613922" y="2538402"/>
            <a:ext cx="3237257" cy="3792041"/>
          </a:xfrm>
          <a:prstGeom prst="rect">
            <a:avLst/>
          </a:prstGeom>
        </p:spPr>
      </p:pic>
      <p:sp>
        <p:nvSpPr>
          <p:cNvPr id="505015366" name="Espace réservé du texte 22"/>
          <p:cNvSpPr>
            <a:spLocks noGrp="1"/>
          </p:cNvSpPr>
          <p:nvPr>
            <p:ph type="body" sz="quarter" idx="13" hasCustomPrompt="1"/>
          </p:nvPr>
        </p:nvSpPr>
        <p:spPr bwMode="auto">
          <a:xfrm>
            <a:off x="340822" y="1785769"/>
            <a:ext cx="11521438" cy="599151"/>
          </a:xfrm>
        </p:spPr>
        <p:txBody>
          <a:bodyPr/>
          <a:lstStyle>
            <a:lvl1pPr>
              <a:defRPr b="1">
                <a:solidFill>
                  <a:srgbClr val="51A589"/>
                </a:solidFill>
              </a:defRPr>
            </a:lvl1pPr>
          </a:lstStyle>
          <a:p>
            <a:pPr lvl="0">
              <a:defRPr/>
            </a:pPr>
            <a:r>
              <a:rPr lang="fr-FR"/>
              <a:t>Sous-titre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Titre et texte image à droite">
    <p:spTree>
      <p:nvGrpSpPr>
        <p:cNvPr id="1" name=""/>
        <p:cNvGrpSpPr/>
        <p:nvPr/>
      </p:nvGrpSpPr>
      <p:grpSpPr bwMode="auto">
        <a:xfrm>
          <a:off x="0" y="0"/>
          <a:ext cx="0" cy="0"/>
          <a:chOff x="0" y="0"/>
          <a:chExt cx="0" cy="0"/>
        </a:xfrm>
      </p:grpSpPr>
      <p:sp>
        <p:nvSpPr>
          <p:cNvPr id="960851644" name="Titre 1"/>
          <p:cNvSpPr>
            <a:spLocks noGrp="1"/>
          </p:cNvSpPr>
          <p:nvPr>
            <p:ph type="title"/>
          </p:nvPr>
        </p:nvSpPr>
        <p:spPr bwMode="auto">
          <a:xfrm>
            <a:off x="340821" y="1088350"/>
            <a:ext cx="11521439" cy="682262"/>
          </a:xfrm>
        </p:spPr>
        <p:txBody>
          <a:bodyPr>
            <a:normAutofit/>
          </a:bodyPr>
          <a:lstStyle>
            <a:lvl1pPr>
              <a:defRPr sz="2400" b="1"/>
            </a:lvl1pPr>
          </a:lstStyle>
          <a:p>
            <a:pPr>
              <a:defRPr/>
            </a:pPr>
            <a:r>
              <a:rPr lang="fr-FR"/>
              <a:t>Modifiez le style du titre</a:t>
            </a:r>
            <a:endParaRPr/>
          </a:p>
        </p:txBody>
      </p:sp>
      <p:sp>
        <p:nvSpPr>
          <p:cNvPr id="976689947" name="Espace réservé de la date 2"/>
          <p:cNvSpPr>
            <a:spLocks noGrp="1"/>
          </p:cNvSpPr>
          <p:nvPr>
            <p:ph type="dt" sz="half" idx="10"/>
          </p:nvPr>
        </p:nvSpPr>
        <p:spPr bwMode="auto"/>
        <p:txBody>
          <a:bodyPr/>
          <a:lstStyle/>
          <a:p>
            <a:pPr>
              <a:defRPr/>
            </a:pPr>
            <a:fld id="{46C4003F-18C8-4535-A81D-6844907E1063}" type="datetime1">
              <a:rPr lang="fr-FR"/>
              <a:t>03/12/2024</a:t>
            </a:fld>
            <a:endParaRPr lang="fr-FR"/>
          </a:p>
        </p:txBody>
      </p:sp>
      <p:sp>
        <p:nvSpPr>
          <p:cNvPr id="1657353442" name="Espace réservé du numéro de diapositive 4"/>
          <p:cNvSpPr>
            <a:spLocks noGrp="1"/>
          </p:cNvSpPr>
          <p:nvPr>
            <p:ph type="sldNum" sz="quarter" idx="12"/>
          </p:nvPr>
        </p:nvSpPr>
        <p:spPr bwMode="auto"/>
        <p:txBody>
          <a:bodyPr/>
          <a:lstStyle/>
          <a:p>
            <a:pPr>
              <a:defRPr/>
            </a:pPr>
            <a:fld id="{46A082AF-3752-45DE-A133-94064E54330E}" type="slidenum">
              <a:rPr lang="fr-FR"/>
              <a:t>‹N°›</a:t>
            </a:fld>
            <a:endParaRPr lang="fr-FR"/>
          </a:p>
        </p:txBody>
      </p:sp>
      <p:sp>
        <p:nvSpPr>
          <p:cNvPr id="1510706936" name="Espace réservé du texte 6"/>
          <p:cNvSpPr>
            <a:spLocks noGrp="1"/>
          </p:cNvSpPr>
          <p:nvPr>
            <p:ph type="body" sz="quarter" idx="13"/>
          </p:nvPr>
        </p:nvSpPr>
        <p:spPr bwMode="auto">
          <a:xfrm>
            <a:off x="340820" y="2530662"/>
            <a:ext cx="4023361" cy="3747899"/>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248404749" name="Espace réservé pour une image  7"/>
          <p:cNvSpPr>
            <a:spLocks noGrp="1"/>
          </p:cNvSpPr>
          <p:nvPr>
            <p:ph type="pic" sz="quarter" idx="14"/>
          </p:nvPr>
        </p:nvSpPr>
        <p:spPr bwMode="auto">
          <a:xfrm>
            <a:off x="4854633" y="2530660"/>
            <a:ext cx="7007626" cy="3747901"/>
          </a:xfrm>
        </p:spPr>
        <p:txBody>
          <a:bodyPr/>
          <a:lstStyle/>
          <a:p>
            <a:pPr>
              <a:defRPr/>
            </a:pPr>
            <a:endParaRPr lang="fr-FR"/>
          </a:p>
        </p:txBody>
      </p:sp>
      <p:sp>
        <p:nvSpPr>
          <p:cNvPr id="359430081" name="Espace réservé du texte 10"/>
          <p:cNvSpPr>
            <a:spLocks noGrp="1"/>
          </p:cNvSpPr>
          <p:nvPr>
            <p:ph type="body" sz="quarter" idx="15" hasCustomPrompt="1"/>
          </p:nvPr>
        </p:nvSpPr>
        <p:spPr bwMode="auto">
          <a:xfrm>
            <a:off x="340821" y="1801811"/>
            <a:ext cx="11521438" cy="682262"/>
          </a:xfrm>
        </p:spPr>
        <p:txBody>
          <a:bodyPr/>
          <a:lstStyle>
            <a:lvl1pPr>
              <a:defRPr b="1">
                <a:solidFill>
                  <a:srgbClr val="51A589"/>
                </a:solidFill>
              </a:defRPr>
            </a:lvl1pPr>
          </a:lstStyle>
          <a:p>
            <a:pPr lvl="0">
              <a:defRPr/>
            </a:pPr>
            <a:r>
              <a:rPr lang="fr-FR"/>
              <a:t>Sous-titre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Titre et texte graphique à droite">
    <p:spTree>
      <p:nvGrpSpPr>
        <p:cNvPr id="1" name=""/>
        <p:cNvGrpSpPr/>
        <p:nvPr/>
      </p:nvGrpSpPr>
      <p:grpSpPr bwMode="auto">
        <a:xfrm>
          <a:off x="0" y="0"/>
          <a:ext cx="0" cy="0"/>
          <a:chOff x="0" y="0"/>
          <a:chExt cx="0" cy="0"/>
        </a:xfrm>
      </p:grpSpPr>
      <p:sp>
        <p:nvSpPr>
          <p:cNvPr id="566206236" name="Titre 1"/>
          <p:cNvSpPr>
            <a:spLocks noGrp="1"/>
          </p:cNvSpPr>
          <p:nvPr>
            <p:ph type="title"/>
          </p:nvPr>
        </p:nvSpPr>
        <p:spPr bwMode="auto">
          <a:xfrm>
            <a:off x="340821" y="1088350"/>
            <a:ext cx="11521439" cy="682262"/>
          </a:xfrm>
        </p:spPr>
        <p:txBody>
          <a:bodyPr>
            <a:normAutofit/>
          </a:bodyPr>
          <a:lstStyle>
            <a:lvl1pPr>
              <a:defRPr sz="2400" b="1"/>
            </a:lvl1pPr>
          </a:lstStyle>
          <a:p>
            <a:pPr>
              <a:defRPr/>
            </a:pPr>
            <a:r>
              <a:rPr lang="fr-FR"/>
              <a:t>Modifiez le style du titre</a:t>
            </a:r>
            <a:endParaRPr/>
          </a:p>
        </p:txBody>
      </p:sp>
      <p:sp>
        <p:nvSpPr>
          <p:cNvPr id="1099494272" name="Espace réservé de la date 2"/>
          <p:cNvSpPr>
            <a:spLocks noGrp="1"/>
          </p:cNvSpPr>
          <p:nvPr>
            <p:ph type="dt" sz="half" idx="10"/>
          </p:nvPr>
        </p:nvSpPr>
        <p:spPr bwMode="auto"/>
        <p:txBody>
          <a:bodyPr/>
          <a:lstStyle/>
          <a:p>
            <a:pPr>
              <a:defRPr/>
            </a:pPr>
            <a:fld id="{525E8A58-6C00-499D-8C58-EC53C9526167}" type="datetime1">
              <a:rPr lang="fr-FR"/>
              <a:t>03/12/2024</a:t>
            </a:fld>
            <a:endParaRPr lang="fr-FR"/>
          </a:p>
        </p:txBody>
      </p:sp>
      <p:sp>
        <p:nvSpPr>
          <p:cNvPr id="256859174" name="Espace réservé du numéro de diapositive 4"/>
          <p:cNvSpPr>
            <a:spLocks noGrp="1"/>
          </p:cNvSpPr>
          <p:nvPr>
            <p:ph type="sldNum" sz="quarter" idx="12"/>
          </p:nvPr>
        </p:nvSpPr>
        <p:spPr bwMode="auto"/>
        <p:txBody>
          <a:bodyPr/>
          <a:lstStyle/>
          <a:p>
            <a:pPr>
              <a:defRPr/>
            </a:pPr>
            <a:fld id="{46A082AF-3752-45DE-A133-94064E54330E}" type="slidenum">
              <a:rPr lang="fr-FR"/>
              <a:t>‹N°›</a:t>
            </a:fld>
            <a:endParaRPr lang="fr-FR"/>
          </a:p>
        </p:txBody>
      </p:sp>
      <p:sp>
        <p:nvSpPr>
          <p:cNvPr id="1412519221" name="Espace réservé du graphique 8"/>
          <p:cNvSpPr>
            <a:spLocks noGrp="1"/>
          </p:cNvSpPr>
          <p:nvPr>
            <p:ph type="chart" sz="quarter" idx="14" hasCustomPrompt="1"/>
          </p:nvPr>
        </p:nvSpPr>
        <p:spPr bwMode="auto">
          <a:xfrm>
            <a:off x="4997910" y="2594449"/>
            <a:ext cx="6864350" cy="3747901"/>
          </a:xfrm>
        </p:spPr>
        <p:txBody>
          <a:bodyPr/>
          <a:lstStyle>
            <a:lvl1pPr>
              <a:defRPr/>
            </a:lvl1pPr>
          </a:lstStyle>
          <a:p>
            <a:pPr>
              <a:defRPr/>
            </a:pPr>
            <a:r>
              <a:rPr lang="fr-FR"/>
              <a:t>Titre du graphique</a:t>
            </a:r>
            <a:endParaRPr/>
          </a:p>
        </p:txBody>
      </p:sp>
      <p:sp>
        <p:nvSpPr>
          <p:cNvPr id="2067619105" name="Espace réservé du texte 12"/>
          <p:cNvSpPr>
            <a:spLocks noGrp="1"/>
          </p:cNvSpPr>
          <p:nvPr>
            <p:ph type="body" sz="quarter" idx="15" hasCustomPrompt="1"/>
          </p:nvPr>
        </p:nvSpPr>
        <p:spPr bwMode="auto">
          <a:xfrm>
            <a:off x="340821" y="1770612"/>
            <a:ext cx="11521439" cy="682262"/>
          </a:xfrm>
        </p:spPr>
        <p:txBody>
          <a:bodyPr/>
          <a:lstStyle>
            <a:lvl1pPr>
              <a:defRPr b="1">
                <a:solidFill>
                  <a:srgbClr val="51A589"/>
                </a:solidFill>
              </a:defRPr>
            </a:lvl1pPr>
          </a:lstStyle>
          <a:p>
            <a:pPr lvl="0">
              <a:defRPr/>
            </a:pPr>
            <a:r>
              <a:rPr lang="fr-FR"/>
              <a:t>Sous-titre</a:t>
            </a:r>
            <a:endParaRPr/>
          </a:p>
          <a:p>
            <a:pPr lvl="0">
              <a:defRPr/>
            </a:pPr>
            <a:endParaRPr lang="fr-FR"/>
          </a:p>
        </p:txBody>
      </p:sp>
      <p:sp>
        <p:nvSpPr>
          <p:cNvPr id="1102151985" name="Espace réservé du texte 14"/>
          <p:cNvSpPr>
            <a:spLocks noGrp="1"/>
          </p:cNvSpPr>
          <p:nvPr>
            <p:ph type="body" sz="quarter" idx="16"/>
          </p:nvPr>
        </p:nvSpPr>
        <p:spPr bwMode="auto">
          <a:xfrm>
            <a:off x="340821" y="2594449"/>
            <a:ext cx="3956859" cy="3747901"/>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1_Titre et texte graphique à droite">
    <p:spTree>
      <p:nvGrpSpPr>
        <p:cNvPr id="1" name=""/>
        <p:cNvGrpSpPr/>
        <p:nvPr/>
      </p:nvGrpSpPr>
      <p:grpSpPr bwMode="auto">
        <a:xfrm>
          <a:off x="0" y="0"/>
          <a:ext cx="0" cy="0"/>
          <a:chOff x="0" y="0"/>
          <a:chExt cx="0" cy="0"/>
        </a:xfrm>
      </p:grpSpPr>
      <p:sp>
        <p:nvSpPr>
          <p:cNvPr id="2121159113" name="Titre 1"/>
          <p:cNvSpPr>
            <a:spLocks noGrp="1"/>
          </p:cNvSpPr>
          <p:nvPr>
            <p:ph type="title"/>
          </p:nvPr>
        </p:nvSpPr>
        <p:spPr bwMode="auto">
          <a:xfrm>
            <a:off x="340821" y="1088350"/>
            <a:ext cx="11521439" cy="682262"/>
          </a:xfrm>
        </p:spPr>
        <p:txBody>
          <a:bodyPr>
            <a:normAutofit/>
          </a:bodyPr>
          <a:lstStyle>
            <a:lvl1pPr>
              <a:defRPr sz="2400" b="1"/>
            </a:lvl1pPr>
          </a:lstStyle>
          <a:p>
            <a:pPr>
              <a:defRPr/>
            </a:pPr>
            <a:r>
              <a:rPr lang="fr-FR"/>
              <a:t>Modifiez le style du titre</a:t>
            </a:r>
            <a:endParaRPr/>
          </a:p>
        </p:txBody>
      </p:sp>
      <p:sp>
        <p:nvSpPr>
          <p:cNvPr id="1390261887" name="Espace réservé de la date 2"/>
          <p:cNvSpPr>
            <a:spLocks noGrp="1"/>
          </p:cNvSpPr>
          <p:nvPr>
            <p:ph type="dt" sz="half" idx="10"/>
          </p:nvPr>
        </p:nvSpPr>
        <p:spPr bwMode="auto"/>
        <p:txBody>
          <a:bodyPr/>
          <a:lstStyle/>
          <a:p>
            <a:pPr>
              <a:defRPr/>
            </a:pPr>
            <a:fld id="{4E95406E-34CB-4D9E-BF91-4379FD1B9DDF}" type="datetime1">
              <a:rPr lang="fr-FR"/>
              <a:t>03/12/2024</a:t>
            </a:fld>
            <a:endParaRPr lang="fr-FR"/>
          </a:p>
        </p:txBody>
      </p:sp>
      <p:sp>
        <p:nvSpPr>
          <p:cNvPr id="1760514866" name="Espace réservé du numéro de diapositive 4"/>
          <p:cNvSpPr>
            <a:spLocks noGrp="1"/>
          </p:cNvSpPr>
          <p:nvPr>
            <p:ph type="sldNum" sz="quarter" idx="12"/>
          </p:nvPr>
        </p:nvSpPr>
        <p:spPr bwMode="auto"/>
        <p:txBody>
          <a:bodyPr/>
          <a:lstStyle/>
          <a:p>
            <a:pPr>
              <a:defRPr/>
            </a:pPr>
            <a:fld id="{46A082AF-3752-45DE-A133-94064E54330E}" type="slidenum">
              <a:rPr lang="fr-FR"/>
              <a:t>‹N°›</a:t>
            </a:fld>
            <a:endParaRPr lang="fr-FR"/>
          </a:p>
        </p:txBody>
      </p:sp>
      <p:sp>
        <p:nvSpPr>
          <p:cNvPr id="2000522221" name="Espace réservé du graphique 8"/>
          <p:cNvSpPr>
            <a:spLocks noGrp="1"/>
          </p:cNvSpPr>
          <p:nvPr>
            <p:ph type="chart" sz="quarter" idx="14" hasCustomPrompt="1"/>
          </p:nvPr>
        </p:nvSpPr>
        <p:spPr bwMode="auto">
          <a:xfrm>
            <a:off x="340821" y="2236124"/>
            <a:ext cx="5187143" cy="3847638"/>
          </a:xfrm>
        </p:spPr>
        <p:txBody>
          <a:bodyPr/>
          <a:lstStyle>
            <a:lvl1pPr>
              <a:defRPr/>
            </a:lvl1pPr>
          </a:lstStyle>
          <a:p>
            <a:pPr>
              <a:defRPr/>
            </a:pPr>
            <a:r>
              <a:rPr lang="fr-FR"/>
              <a:t>Titre du graphique</a:t>
            </a:r>
            <a:endParaRPr/>
          </a:p>
        </p:txBody>
      </p:sp>
      <p:sp>
        <p:nvSpPr>
          <p:cNvPr id="625529547" name="Espace réservé du graphique 8"/>
          <p:cNvSpPr>
            <a:spLocks noGrp="1"/>
          </p:cNvSpPr>
          <p:nvPr>
            <p:ph type="chart" sz="quarter" idx="15" hasCustomPrompt="1"/>
          </p:nvPr>
        </p:nvSpPr>
        <p:spPr bwMode="auto">
          <a:xfrm>
            <a:off x="6500553" y="2236124"/>
            <a:ext cx="5361707" cy="3847638"/>
          </a:xfrm>
        </p:spPr>
        <p:txBody>
          <a:bodyPr/>
          <a:lstStyle>
            <a:lvl1pPr>
              <a:defRPr/>
            </a:lvl1pPr>
          </a:lstStyle>
          <a:p>
            <a:pPr>
              <a:defRPr/>
            </a:pPr>
            <a:r>
              <a:rPr lang="fr-FR"/>
              <a:t>Titre du graphique</a:t>
            </a:r>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1055119203" name="Espace réservé du titre 1"/>
          <p:cNvSpPr>
            <a:spLocks noGrp="1"/>
          </p:cNvSpPr>
          <p:nvPr>
            <p:ph type="title"/>
          </p:nvPr>
        </p:nvSpPr>
        <p:spPr bwMode="auto">
          <a:xfrm>
            <a:off x="340822" y="1088349"/>
            <a:ext cx="11521440" cy="802559"/>
          </a:xfrm>
          <a:prstGeom prst="rect">
            <a:avLst/>
          </a:prstGeom>
        </p:spPr>
        <p:txBody>
          <a:bodyPr vert="horz" lIns="91440" tIns="45720" rIns="91440" bIns="45720" rtlCol="0" anchor="ctr">
            <a:normAutofit/>
          </a:bodyPr>
          <a:lstStyle/>
          <a:p>
            <a:pPr>
              <a:defRPr/>
            </a:pPr>
            <a:r>
              <a:rPr lang="fr-FR"/>
              <a:t>Titre</a:t>
            </a:r>
            <a:endParaRPr/>
          </a:p>
        </p:txBody>
      </p:sp>
      <p:sp>
        <p:nvSpPr>
          <p:cNvPr id="286631262" name="Espace réservé du texte 2"/>
          <p:cNvSpPr>
            <a:spLocks noGrp="1"/>
          </p:cNvSpPr>
          <p:nvPr>
            <p:ph type="body" idx="1"/>
          </p:nvPr>
        </p:nvSpPr>
        <p:spPr bwMode="auto">
          <a:xfrm>
            <a:off x="340821" y="2428875"/>
            <a:ext cx="11521439" cy="3748088"/>
          </a:xfrm>
          <a:prstGeom prst="rect">
            <a:avLst/>
          </a:prstGeom>
        </p:spPr>
        <p:txBody>
          <a:bodyPr vert="horz" lIns="91440" tIns="45720" rIns="91440" bIns="45720" rtlCol="0">
            <a:normAutofit/>
          </a:bodyPr>
          <a:lstStyle/>
          <a:p>
            <a:pPr lvl="0">
              <a:defRPr/>
            </a:pPr>
            <a:r>
              <a:rPr lang="fr-FR"/>
              <a:t>Texte niveau 1</a:t>
            </a:r>
            <a:br>
              <a:rPr lang="fr-FR"/>
            </a:br>
            <a:endParaRPr lang="fr-FR"/>
          </a:p>
          <a:p>
            <a:pPr lvl="1">
              <a:defRPr/>
            </a:pPr>
            <a:r>
              <a:rPr lang="fr-FR"/>
              <a:t>Texte niveau 2</a:t>
            </a:r>
            <a:endParaRPr/>
          </a:p>
          <a:p>
            <a:pPr lvl="2">
              <a:defRPr/>
            </a:pPr>
            <a:r>
              <a:rPr lang="fr-FR"/>
              <a:t>Texte niveau 3</a:t>
            </a:r>
            <a:endParaRPr/>
          </a:p>
          <a:p>
            <a:pPr lvl="3">
              <a:defRPr/>
            </a:pPr>
            <a:r>
              <a:rPr lang="fr-FR"/>
              <a:t>Texte niveau 4</a:t>
            </a:r>
            <a:endParaRPr/>
          </a:p>
          <a:p>
            <a:pPr lvl="4">
              <a:defRPr/>
            </a:pPr>
            <a:r>
              <a:rPr lang="fr-FR"/>
              <a:t>Texte niveau 5</a:t>
            </a:r>
            <a:endParaRPr/>
          </a:p>
        </p:txBody>
      </p:sp>
      <p:sp>
        <p:nvSpPr>
          <p:cNvPr id="832084809" name="Espace réservé de la date 3"/>
          <p:cNvSpPr>
            <a:spLocks noGrp="1"/>
          </p:cNvSpPr>
          <p:nvPr>
            <p:ph type="dt" sz="half" idx="2"/>
          </p:nvPr>
        </p:nvSpPr>
        <p:spPr bwMode="auto">
          <a:xfrm>
            <a:off x="340821" y="6483927"/>
            <a:ext cx="914400" cy="285321"/>
          </a:xfrm>
          <a:prstGeom prst="rect">
            <a:avLst/>
          </a:prstGeom>
        </p:spPr>
        <p:txBody>
          <a:bodyPr vert="horz" lIns="91440" tIns="45720" rIns="91440" bIns="45720" rtlCol="0" anchor="ctr"/>
          <a:lstStyle>
            <a:lvl1pPr algn="l">
              <a:defRPr sz="1000">
                <a:solidFill>
                  <a:srgbClr val="000000"/>
                </a:solidFill>
              </a:defRPr>
            </a:lvl1pPr>
          </a:lstStyle>
          <a:p>
            <a:pPr>
              <a:defRPr/>
            </a:pPr>
            <a:fld id="{8D62BE63-F251-46D2-B81A-2088B10C7AB3}" type="datetime1">
              <a:rPr lang="fr-FR"/>
              <a:t>03/12/2024</a:t>
            </a:fld>
            <a:endParaRPr lang="fr-FR"/>
          </a:p>
        </p:txBody>
      </p:sp>
      <p:sp>
        <p:nvSpPr>
          <p:cNvPr id="301019112" name="Espace réservé du numéro de diapositive 5"/>
          <p:cNvSpPr>
            <a:spLocks noGrp="1"/>
          </p:cNvSpPr>
          <p:nvPr>
            <p:ph type="sldNum" sz="quarter" idx="4"/>
          </p:nvPr>
        </p:nvSpPr>
        <p:spPr bwMode="auto">
          <a:xfrm>
            <a:off x="11230494" y="6483926"/>
            <a:ext cx="631765" cy="285321"/>
          </a:xfrm>
          <a:prstGeom prst="rect">
            <a:avLst/>
          </a:prstGeom>
        </p:spPr>
        <p:txBody>
          <a:bodyPr vert="horz" lIns="91440" tIns="45720" rIns="91440" bIns="45720" rtlCol="0" anchor="ctr"/>
          <a:lstStyle>
            <a:lvl1pPr algn="r">
              <a:defRPr sz="1000">
                <a:solidFill>
                  <a:srgbClr val="000000"/>
                </a:solidFill>
              </a:defRPr>
            </a:lvl1pPr>
          </a:lstStyle>
          <a:p>
            <a:pPr>
              <a:defRPr/>
            </a:pPr>
            <a:fld id="{46A082AF-3752-45DE-A133-94064E54330E}" type="slidenum">
              <a:rPr lang="fr-FR"/>
              <a:t>‹N°›</a:t>
            </a:fld>
            <a:endParaRPr lang="fr-FR"/>
          </a:p>
        </p:txBody>
      </p:sp>
      <p:pic>
        <p:nvPicPr>
          <p:cNvPr id="1430838965" name="Image 7"/>
          <p:cNvPicPr>
            <a:picLocks noChangeAspect="1"/>
          </p:cNvPicPr>
          <p:nvPr userDrawn="1"/>
        </p:nvPicPr>
        <p:blipFill>
          <a:blip r:embed="rId13"/>
          <a:stretch/>
        </p:blipFill>
        <p:spPr bwMode="auto">
          <a:xfrm>
            <a:off x="340821" y="120377"/>
            <a:ext cx="809625" cy="733535"/>
          </a:xfrm>
          <a:prstGeom prst="rect">
            <a:avLst/>
          </a:prstGeom>
        </p:spPr>
      </p:pic>
      <p:pic>
        <p:nvPicPr>
          <p:cNvPr id="654468895" name="Image 9"/>
          <p:cNvPicPr>
            <a:picLocks noChangeAspect="1"/>
          </p:cNvPicPr>
          <p:nvPr userDrawn="1"/>
        </p:nvPicPr>
        <p:blipFill>
          <a:blip r:embed="rId14"/>
          <a:stretch/>
        </p:blipFill>
        <p:spPr bwMode="auto">
          <a:xfrm>
            <a:off x="1150446" y="85864"/>
            <a:ext cx="1447800" cy="80255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1" ftr="0" hdr="0" sldNum="1"/>
  <p:txStyles>
    <p:titleStyle>
      <a:lvl1pPr algn="l" defTabSz="914400">
        <a:lnSpc>
          <a:spcPct val="90000"/>
        </a:lnSpc>
        <a:spcBef>
          <a:spcPts val="0"/>
        </a:spcBef>
        <a:buNone/>
        <a:defRPr sz="3000">
          <a:solidFill>
            <a:schemeClr val="tx1"/>
          </a:solidFill>
          <a:latin typeface="+mj-lt"/>
          <a:ea typeface="+mj-ea"/>
          <a:cs typeface="+mj-cs"/>
        </a:defRPr>
      </a:lvl1pPr>
    </p:titleStyle>
    <p:bodyStyle>
      <a:lvl1pPr marL="0" indent="0" algn="l" defTabSz="914400">
        <a:lnSpc>
          <a:spcPct val="90000"/>
        </a:lnSpc>
        <a:spcBef>
          <a:spcPts val="1000"/>
        </a:spcBef>
        <a:buFont typeface="Arial"/>
        <a:buNone/>
        <a:defRPr sz="1600">
          <a:solidFill>
            <a:srgbClr val="000000"/>
          </a:solidFill>
          <a:latin typeface="+mn-lt"/>
          <a:ea typeface="+mn-ea"/>
          <a:cs typeface="+mn-cs"/>
        </a:defRPr>
      </a:lvl1pPr>
      <a:lvl2pPr marL="685800" indent="-228600" algn="l" defTabSz="914400">
        <a:lnSpc>
          <a:spcPct val="90000"/>
        </a:lnSpc>
        <a:spcBef>
          <a:spcPts val="500"/>
        </a:spcBef>
        <a:buFont typeface="Arial"/>
        <a:buChar char="•"/>
        <a:defRPr sz="1400">
          <a:solidFill>
            <a:srgbClr val="000000"/>
          </a:solidFill>
          <a:latin typeface="+mn-lt"/>
          <a:ea typeface="+mn-ea"/>
          <a:cs typeface="+mn-cs"/>
        </a:defRPr>
      </a:lvl2pPr>
      <a:lvl3pPr marL="1143000" indent="-228600" algn="l" defTabSz="914400">
        <a:lnSpc>
          <a:spcPct val="90000"/>
        </a:lnSpc>
        <a:spcBef>
          <a:spcPts val="500"/>
        </a:spcBef>
        <a:buFont typeface="Arial"/>
        <a:buChar char="•"/>
        <a:defRPr sz="1200">
          <a:solidFill>
            <a:srgbClr val="000000"/>
          </a:solidFill>
          <a:latin typeface="+mn-lt"/>
          <a:ea typeface="+mn-ea"/>
          <a:cs typeface="+mn-cs"/>
        </a:defRPr>
      </a:lvl3pPr>
      <a:lvl4pPr marL="1600200" indent="-228600" algn="l" defTabSz="914400">
        <a:lnSpc>
          <a:spcPct val="90000"/>
        </a:lnSpc>
        <a:spcBef>
          <a:spcPts val="500"/>
        </a:spcBef>
        <a:buFont typeface="Arial"/>
        <a:buChar char="•"/>
        <a:defRPr sz="1100">
          <a:solidFill>
            <a:srgbClr val="000000"/>
          </a:solidFill>
          <a:latin typeface="+mn-lt"/>
          <a:ea typeface="+mn-ea"/>
          <a:cs typeface="+mn-cs"/>
        </a:defRPr>
      </a:lvl4pPr>
      <a:lvl5pPr marL="2057400" indent="-228600" algn="l" defTabSz="914400">
        <a:lnSpc>
          <a:spcPct val="90000"/>
        </a:lnSpc>
        <a:spcBef>
          <a:spcPts val="500"/>
        </a:spcBef>
        <a:buFont typeface="Arial"/>
        <a:buChar char="•"/>
        <a:defRPr sz="1000">
          <a:solidFill>
            <a:srgbClr val="000000"/>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hyperlink" Target="https://www.ebi.ac.uk/ena/browser/view/PRJEB100755" TargetMode="Externa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hyperlink" Target="https://forge.inrae.fr/urgi/is/data-brokering" TargetMode="Externa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59755669" name="Espace réservé du texte 13"/>
          <p:cNvSpPr>
            <a:spLocks noGrp="1"/>
          </p:cNvSpPr>
          <p:nvPr>
            <p:ph type="body" sz="quarter" idx="13" hasCustomPrompt="1"/>
          </p:nvPr>
        </p:nvSpPr>
        <p:spPr bwMode="auto">
          <a:xfrm>
            <a:off x="4540249" y="3657600"/>
            <a:ext cx="5499099" cy="638174"/>
          </a:xfrm>
        </p:spPr>
        <p:txBody>
          <a:bodyPr>
            <a:normAutofit/>
          </a:bodyPr>
          <a:lstStyle>
            <a:lvl1pPr>
              <a:defRPr sz="1400" b="1">
                <a:solidFill>
                  <a:schemeClr val="bg1"/>
                </a:solidFill>
                <a:latin typeface="+mn-lt"/>
              </a:defRPr>
            </a:lvl1pPr>
          </a:lstStyle>
          <a:p>
            <a:pPr>
              <a:defRPr/>
            </a:pPr>
            <a:r>
              <a:rPr/>
              <a:t>Vanita Haurheeram, Anne-Françoise Adam-Blondon</a:t>
            </a:r>
            <a:endParaRPr/>
          </a:p>
        </p:txBody>
      </p:sp>
      <p:sp>
        <p:nvSpPr>
          <p:cNvPr id="297831414" name="Espace réservé du texte 19"/>
          <p:cNvSpPr>
            <a:spLocks noGrp="1"/>
          </p:cNvSpPr>
          <p:nvPr>
            <p:ph type="body" sz="quarter" idx="14" hasCustomPrompt="1"/>
          </p:nvPr>
        </p:nvSpPr>
        <p:spPr bwMode="auto">
          <a:xfrm>
            <a:off x="4540249" y="2705099"/>
            <a:ext cx="5499099" cy="744537"/>
          </a:xfrm>
        </p:spPr>
        <p:txBody>
          <a:bodyPr vertOverflow="overflow" horzOverflow="overflow" vert="horz" wrap="square" lIns="91440" tIns="45720" rIns="91440" bIns="45720" numCol="1" spcCol="0" rtlCol="0" fromWordArt="0" anchor="t" anchorCtr="0" forceAA="0" upright="0" compatLnSpc="0">
            <a:normAutofit fontScale="85000" lnSpcReduction="3000"/>
          </a:bodyPr>
          <a:lstStyle>
            <a:lvl1pPr>
              <a:defRPr sz="2400" b="1">
                <a:solidFill>
                  <a:schemeClr val="bg1"/>
                </a:solidFill>
              </a:defRPr>
            </a:lvl1pPr>
          </a:lstStyle>
          <a:p>
            <a:pPr>
              <a:defRPr/>
            </a:pPr>
            <a:r>
              <a:rPr lang="fr-FR" sz="2400" b="1" i="0" u="none" strike="noStrike" cap="none" spc="0">
                <a:solidFill>
                  <a:schemeClr val="bg1"/>
                </a:solidFill>
                <a:latin typeface="Marianne"/>
                <a:ea typeface="Marianne"/>
                <a:cs typeface="Marianne"/>
              </a:rPr>
              <a:t>Webinaire sur la soumission de données à BioSamples / ENA</a:t>
            </a:r>
            <a:endParaRPr/>
          </a:p>
        </p:txBody>
      </p:sp>
      <p:sp>
        <p:nvSpPr>
          <p:cNvPr id="94287859" name="Espace réservé de la date 20"/>
          <p:cNvSpPr>
            <a:spLocks noGrp="1"/>
          </p:cNvSpPr>
          <p:nvPr>
            <p:ph type="dt" sz="half" idx="15"/>
          </p:nvPr>
        </p:nvSpPr>
        <p:spPr bwMode="auto"/>
        <p:txBody>
          <a:bodyPr/>
          <a:lstStyle/>
          <a:p>
            <a:pPr>
              <a:defRPr/>
            </a:pPr>
            <a:fld id="{BF8112F4-67CC-4336-EF89-71765078141F}" type="datetime1">
              <a:rPr lang="fr-FR"/>
              <a:t/>
            </a:fld>
            <a:endParaRPr lang="fr-FR"/>
          </a:p>
        </p:txBody>
      </p:sp>
      <p:sp>
        <p:nvSpPr>
          <p:cNvPr id="502749913" name="Espace réservé du numéro de diapositive 22"/>
          <p:cNvSpPr>
            <a:spLocks noGrp="1"/>
          </p:cNvSpPr>
          <p:nvPr>
            <p:ph type="sldNum" sz="quarter" idx="17"/>
          </p:nvPr>
        </p:nvSpPr>
        <p:spPr bwMode="auto"/>
        <p:txBody>
          <a:bodyPr/>
          <a:lstStyle/>
          <a:p>
            <a:pPr>
              <a:defRPr/>
            </a:pPr>
            <a:fld id="{6768BF5D-F1A7-5988-9213-6BA4506F4494}" type="slidenum">
              <a:rPr lang="fr-FR"/>
              <a:t/>
            </a:fld>
            <a:endParaRPr lang="fr-F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709357425" name="Titre 1"/>
          <p:cNvSpPr>
            <a:spLocks noGrp="1"/>
          </p:cNvSpPr>
          <p:nvPr>
            <p:ph type="title"/>
          </p:nvPr>
        </p:nvSpPr>
        <p:spPr bwMode="auto"/>
        <p:txBody>
          <a:bodyPr/>
          <a:lstStyle/>
          <a:p>
            <a:pPr>
              <a:defRPr/>
            </a:pPr>
            <a:r>
              <a:rPr lang="en-US" sz="3600"/>
              <a:t>Template de métadonnées d’échantillons AgroDiv</a:t>
            </a:r>
            <a:endParaRPr lang="en-US" sz="3600"/>
          </a:p>
        </p:txBody>
      </p:sp>
      <p:sp>
        <p:nvSpPr>
          <p:cNvPr id="1552666455" name="Espace réservé de la date 2"/>
          <p:cNvSpPr>
            <a:spLocks noGrp="1"/>
          </p:cNvSpPr>
          <p:nvPr>
            <p:ph type="dt" sz="half" idx="10"/>
          </p:nvPr>
        </p:nvSpPr>
        <p:spPr bwMode="auto"/>
        <p:txBody>
          <a:bodyPr/>
          <a:lstStyle/>
          <a:p>
            <a:pPr>
              <a:defRPr/>
            </a:pPr>
            <a:fld id="{425450C9-0ADC-B2AA-D942-6C11313AE3A9}" type="datetime1">
              <a:rPr lang="fr-FR"/>
              <a:t/>
            </a:fld>
            <a:endParaRPr lang="fr-FR"/>
          </a:p>
        </p:txBody>
      </p:sp>
      <p:sp>
        <p:nvSpPr>
          <p:cNvPr id="302269475" name="Espace réservé du numéro de diapositive 3"/>
          <p:cNvSpPr>
            <a:spLocks noGrp="1"/>
          </p:cNvSpPr>
          <p:nvPr>
            <p:ph type="sldNum" sz="quarter" idx="12"/>
          </p:nvPr>
        </p:nvSpPr>
        <p:spPr bwMode="auto"/>
        <p:txBody>
          <a:bodyPr/>
          <a:lstStyle/>
          <a:p>
            <a:pPr>
              <a:defRPr/>
            </a:pPr>
            <a:fld id="{AF2378A4-2240-FF1A-3202-58FA52A47DE6}" type="slidenum">
              <a:rPr lang="fr-FR"/>
              <a:t/>
            </a:fld>
            <a:endParaRPr lang="fr-FR"/>
          </a:p>
        </p:txBody>
      </p:sp>
      <p:sp>
        <p:nvSpPr>
          <p:cNvPr id="1992142038" name="Espace réservé du texte 5"/>
          <p:cNvSpPr>
            <a:spLocks noGrp="1"/>
          </p:cNvSpPr>
          <p:nvPr>
            <p:ph type="body" sz="quarter" idx="14"/>
          </p:nvPr>
        </p:nvSpPr>
        <p:spPr bwMode="auto">
          <a:xfrm flipH="0" flipV="0">
            <a:off x="340821" y="1772516"/>
            <a:ext cx="11521437" cy="4996729"/>
          </a:xfrm>
        </p:spPr>
        <p:txBody>
          <a:bodyPr vertOverflow="overflow" horzOverflow="overflow" vert="horz" wrap="square" lIns="91440" tIns="45720" rIns="91440" bIns="45720" numCol="1" spcCol="0" rtlCol="0" fromWordArt="0" anchor="t" anchorCtr="0" forceAA="0" upright="0" compatLnSpc="0">
            <a:normAutofit/>
          </a:bodyPr>
          <a:lstStyle/>
          <a:p>
            <a:pPr>
              <a:defRPr/>
            </a:pPr>
            <a:r>
              <a:rPr lang="fr-FR" sz="2100" b="1" i="0" u="none" strike="noStrike" cap="none" spc="0">
                <a:solidFill>
                  <a:schemeClr val="accent1"/>
                </a:solidFill>
                <a:latin typeface="Marianne"/>
                <a:ea typeface="Marianne"/>
                <a:cs typeface="Marianne"/>
              </a:rPr>
              <a:t>Sections </a:t>
            </a:r>
            <a:r>
              <a:rPr lang="fr-FR" sz="1900" b="1" i="0" u="none" strike="noStrike" cap="none" spc="0">
                <a:solidFill>
                  <a:schemeClr val="accent1"/>
                </a:solidFill>
                <a:latin typeface="Marianne"/>
                <a:ea typeface="Marianne"/>
                <a:cs typeface="Marianne"/>
              </a:rPr>
              <a:t>: </a:t>
            </a:r>
            <a:endParaRPr sz="1900" b="1" i="0" u="none" strike="noStrike" cap="none" spc="0">
              <a:solidFill>
                <a:schemeClr val="accent1"/>
              </a:solidFill>
              <a:latin typeface="Marianne"/>
              <a:cs typeface="Marianne"/>
            </a:endParaRPr>
          </a:p>
          <a:p>
            <a:pPr marL="650886" lvl="1" indent="-250835">
              <a:buFont typeface="Arial"/>
              <a:buChar char="•"/>
              <a:defRPr/>
            </a:pPr>
            <a:r>
              <a:rPr lang="fr-FR" sz="1900" b="1" i="0" u="none" strike="noStrike" cap="none" spc="0">
                <a:solidFill>
                  <a:srgbClr val="FF0000"/>
                </a:solidFill>
                <a:latin typeface="Marianne"/>
                <a:ea typeface="Marianne"/>
                <a:cs typeface="Marianne"/>
              </a:rPr>
              <a:t>Study </a:t>
            </a:r>
            <a:r>
              <a:rPr lang="fr-FR" sz="1900" b="0" i="0" u="none" strike="noStrike" cap="none" spc="0">
                <a:solidFill>
                  <a:schemeClr val="accent1"/>
                </a:solidFill>
                <a:latin typeface="Marianne"/>
                <a:ea typeface="Marianne"/>
                <a:cs typeface="Marianne"/>
              </a:rPr>
              <a:t>-&gt; métadonnées associées à l’objectif scientifique</a:t>
            </a:r>
            <a:endParaRPr sz="1900" b="0" i="0" u="none" strike="noStrike" cap="none" spc="0">
              <a:solidFill>
                <a:schemeClr val="accent1"/>
              </a:solidFill>
              <a:latin typeface="Marianne"/>
              <a:cs typeface="Marianne"/>
            </a:endParaRPr>
          </a:p>
          <a:p>
            <a:pPr>
              <a:defRPr/>
            </a:pPr>
            <a:r>
              <a:rPr lang="fr-FR" sz="1900" b="0" i="0" u="none" strike="noStrike" cap="none" spc="0">
                <a:solidFill>
                  <a:schemeClr val="accent3">
                    <a:lumMod val="60000"/>
                    <a:lumOff val="40000"/>
                  </a:schemeClr>
                </a:solidFill>
                <a:latin typeface="Marianne"/>
                <a:ea typeface="Marianne"/>
                <a:cs typeface="Marianne"/>
              </a:rPr>
              <a:t>Exemple : reséquençage d’un panel de 288 accessions (i) couvrant la diversité des sous espèces Capsicum spp., (ii) représentant des phénotypes contrastés pour certains traits  dans les études GWAS et (iii) divers contrôles et parents associés à ce panel.</a:t>
            </a:r>
            <a:endParaRPr sz="1900" b="0" i="0" u="none" strike="noStrike" cap="none" spc="0">
              <a:solidFill>
                <a:srgbClr val="000000"/>
              </a:solidFill>
              <a:latin typeface="Marianne"/>
              <a:cs typeface="Marianne"/>
            </a:endParaRPr>
          </a:p>
          <a:p>
            <a:pPr marL="650886" lvl="1" indent="-250835">
              <a:buFont typeface="Arial"/>
              <a:buChar char="•"/>
              <a:defRPr/>
            </a:pPr>
            <a:r>
              <a:rPr lang="fr-FR" sz="1900" b="1" i="0" u="none" strike="noStrike" cap="none" spc="0">
                <a:solidFill>
                  <a:srgbClr val="FF0000"/>
                </a:solidFill>
                <a:latin typeface="Marianne"/>
                <a:ea typeface="Marianne"/>
                <a:cs typeface="Marianne"/>
              </a:rPr>
              <a:t>Person </a:t>
            </a:r>
            <a:r>
              <a:rPr lang="fr-FR" sz="1900" b="0" i="0" u="none" strike="noStrike" cap="none" spc="0">
                <a:solidFill>
                  <a:schemeClr val="accent1"/>
                </a:solidFill>
                <a:latin typeface="Marianne"/>
                <a:ea typeface="Marianne"/>
                <a:cs typeface="Marianne"/>
              </a:rPr>
              <a:t>-&gt; métadonnées associées aux personnes impliquées dans la production des échantillons et en charge de la récupération, de la curation et de l’analyse des données</a:t>
            </a:r>
            <a:endParaRPr sz="1900" b="0" i="0" u="none" strike="noStrike" cap="none" spc="0">
              <a:solidFill>
                <a:schemeClr val="accent1"/>
              </a:solidFill>
              <a:latin typeface="Marianne"/>
              <a:cs typeface="Marianne"/>
            </a:endParaRPr>
          </a:p>
          <a:p>
            <a:pPr marL="650886" lvl="1" indent="-250835">
              <a:buFont typeface="Arial"/>
              <a:buChar char="•"/>
              <a:defRPr/>
            </a:pPr>
            <a:r>
              <a:rPr lang="fr-FR" sz="1900" b="1" i="0" u="none" strike="noStrike" cap="none" spc="0">
                <a:solidFill>
                  <a:srgbClr val="FF0000"/>
                </a:solidFill>
                <a:latin typeface="Marianne"/>
                <a:ea typeface="Marianne"/>
                <a:cs typeface="Marianne"/>
              </a:rPr>
              <a:t>Material</a:t>
            </a:r>
            <a:r>
              <a:rPr lang="fr-FR" sz="1900" b="1" i="0" u="none" strike="noStrike" cap="none" spc="0">
                <a:solidFill>
                  <a:srgbClr val="FF0000"/>
                </a:solidFill>
                <a:latin typeface="Marianne"/>
                <a:ea typeface="Marianne"/>
                <a:cs typeface="Marianne"/>
              </a:rPr>
              <a:t>&amp;Samples</a:t>
            </a:r>
            <a:r>
              <a:rPr lang="fr-FR" sz="1900" b="1" i="0" u="none" strike="noStrike" cap="none" spc="0">
                <a:solidFill>
                  <a:schemeClr val="accent1"/>
                </a:solidFill>
                <a:latin typeface="Marianne"/>
                <a:ea typeface="Marianne"/>
                <a:cs typeface="Marianne"/>
              </a:rPr>
              <a:t> </a:t>
            </a:r>
            <a:r>
              <a:rPr lang="fr-FR" sz="1900" b="0" i="0" u="none" strike="noStrike" cap="none" spc="0">
                <a:solidFill>
                  <a:schemeClr val="accent1"/>
                </a:solidFill>
                <a:latin typeface="Marianne"/>
                <a:ea typeface="Marianne"/>
                <a:cs typeface="Marianne"/>
              </a:rPr>
              <a:t>-&gt; métadonnées associées aux échantillons d'ADN (Samples) </a:t>
            </a:r>
            <a:endParaRPr sz="1900" b="0" i="0" u="none" strike="noStrike" cap="none" spc="0">
              <a:solidFill>
                <a:schemeClr val="accent1"/>
              </a:solidFill>
              <a:latin typeface="Marianne"/>
              <a:cs typeface="Marianne"/>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61704647" name="Titre 1"/>
          <p:cNvSpPr>
            <a:spLocks noGrp="1"/>
          </p:cNvSpPr>
          <p:nvPr>
            <p:ph type="title"/>
          </p:nvPr>
        </p:nvSpPr>
        <p:spPr bwMode="auto"/>
        <p:txBody>
          <a:bodyPr/>
          <a:lstStyle/>
          <a:p>
            <a:pPr>
              <a:defRPr/>
            </a:pPr>
            <a:r>
              <a:rPr lang="en-US" sz="3600"/>
              <a:t>Template de métadonnées d’échantillon plante</a:t>
            </a:r>
            <a:endParaRPr lang="en-US" sz="3600"/>
          </a:p>
        </p:txBody>
      </p:sp>
      <p:sp>
        <p:nvSpPr>
          <p:cNvPr id="774012789" name="Espace réservé de la date 2"/>
          <p:cNvSpPr>
            <a:spLocks noGrp="1"/>
          </p:cNvSpPr>
          <p:nvPr>
            <p:ph type="dt" sz="half" idx="10"/>
          </p:nvPr>
        </p:nvSpPr>
        <p:spPr bwMode="auto"/>
        <p:txBody>
          <a:bodyPr/>
          <a:lstStyle/>
          <a:p>
            <a:pPr>
              <a:defRPr/>
            </a:pPr>
            <a:fld id="{8544B02E-1A0B-62B2-06FC-17F2EE29EBC4}" type="datetime1">
              <a:rPr lang="fr-FR"/>
              <a:t/>
            </a:fld>
            <a:endParaRPr lang="fr-FR"/>
          </a:p>
        </p:txBody>
      </p:sp>
      <p:sp>
        <p:nvSpPr>
          <p:cNvPr id="1220225572" name="Espace réservé du numéro de diapositive 3"/>
          <p:cNvSpPr>
            <a:spLocks noGrp="1"/>
          </p:cNvSpPr>
          <p:nvPr>
            <p:ph type="sldNum" sz="quarter" idx="12"/>
          </p:nvPr>
        </p:nvSpPr>
        <p:spPr bwMode="auto"/>
        <p:txBody>
          <a:bodyPr/>
          <a:lstStyle/>
          <a:p>
            <a:pPr>
              <a:defRPr/>
            </a:pPr>
            <a:fld id="{048A2FAC-4898-A7F2-3584-4FC18B2BACB4}" type="slidenum">
              <a:rPr lang="fr-FR"/>
              <a:t/>
            </a:fld>
            <a:endParaRPr lang="fr-FR"/>
          </a:p>
        </p:txBody>
      </p:sp>
      <p:sp>
        <p:nvSpPr>
          <p:cNvPr id="1171236419" name="Espace réservé du texte 5"/>
          <p:cNvSpPr>
            <a:spLocks noGrp="1"/>
          </p:cNvSpPr>
          <p:nvPr>
            <p:ph type="body" sz="quarter" idx="14"/>
          </p:nvPr>
        </p:nvSpPr>
        <p:spPr bwMode="auto">
          <a:xfrm flipH="0" flipV="0">
            <a:off x="340821" y="1772516"/>
            <a:ext cx="11521437" cy="4996729"/>
          </a:xfrm>
        </p:spPr>
        <p:txBody>
          <a:bodyPr vertOverflow="overflow" horzOverflow="overflow" vert="horz" wrap="square" lIns="91440" tIns="45720" rIns="91440" bIns="45720" numCol="1" spcCol="0" rtlCol="0" fromWordArt="0" anchor="t" anchorCtr="0" forceAA="0" upright="0" compatLnSpc="0">
            <a:normAutofit/>
          </a:bodyPr>
          <a:lstStyle/>
          <a:p>
            <a:pPr>
              <a:defRPr/>
            </a:pPr>
            <a:endParaRPr/>
          </a:p>
        </p:txBody>
      </p:sp>
      <p:sp>
        <p:nvSpPr>
          <p:cNvPr id="1602256880" name="Espace réservé du contenu 6"/>
          <p:cNvSpPr txBox="1"/>
          <p:nvPr/>
        </p:nvSpPr>
        <p:spPr bwMode="auto">
          <a:xfrm>
            <a:off x="340114" y="4465378"/>
            <a:ext cx="10645695" cy="3629575"/>
          </a:xfrm>
          <a:prstGeom prst="rect">
            <a:avLst/>
          </a:prstGeom>
        </p:spPr>
        <p:txBody>
          <a:bodyPr/>
          <a:lstStyle>
            <a:lvl1pPr marL="228600" indent="-228600" algn="l" defTabSz="914400">
              <a:lnSpc>
                <a:spcPct val="90000"/>
              </a:lnSpc>
              <a:spcBef>
                <a:spcPts val="996"/>
              </a:spcBef>
              <a:buFont typeface="Arial"/>
              <a:buChar char="•"/>
              <a:defRPr sz="2800">
                <a:solidFill>
                  <a:schemeClr val="tx1"/>
                </a:solidFill>
                <a:latin typeface="+mn-lt"/>
                <a:ea typeface="+mn-ea"/>
                <a:cs typeface="+mn-cs"/>
              </a:defRPr>
            </a:lvl1pPr>
            <a:lvl2pPr marL="685800" indent="-228600" algn="l" defTabSz="914400">
              <a:lnSpc>
                <a:spcPct val="90000"/>
              </a:lnSpc>
              <a:spcBef>
                <a:spcPts val="496"/>
              </a:spcBef>
              <a:buFont typeface="Arial"/>
              <a:buChar char="•"/>
              <a:defRPr sz="2400">
                <a:solidFill>
                  <a:schemeClr val="tx1"/>
                </a:solidFill>
                <a:latin typeface="+mn-lt"/>
                <a:ea typeface="+mn-ea"/>
                <a:cs typeface="+mn-cs"/>
              </a:defRPr>
            </a:lvl2pPr>
            <a:lvl3pPr marL="1143000" indent="-228600" algn="l" defTabSz="914400">
              <a:lnSpc>
                <a:spcPct val="90000"/>
              </a:lnSpc>
              <a:spcBef>
                <a:spcPts val="496"/>
              </a:spcBef>
              <a:buFont typeface="Arial"/>
              <a:buChar char="•"/>
              <a:defRPr sz="2000">
                <a:solidFill>
                  <a:schemeClr val="tx1"/>
                </a:solidFill>
                <a:latin typeface="+mn-lt"/>
                <a:ea typeface="+mn-ea"/>
                <a:cs typeface="+mn-cs"/>
              </a:defRPr>
            </a:lvl3pPr>
            <a:lvl4pPr marL="1600200" indent="-228600" algn="l" defTabSz="914400">
              <a:lnSpc>
                <a:spcPct val="90000"/>
              </a:lnSpc>
              <a:spcBef>
                <a:spcPts val="496"/>
              </a:spcBef>
              <a:buFont typeface="Arial"/>
              <a:buChar char="•"/>
              <a:defRPr sz="1800">
                <a:solidFill>
                  <a:schemeClr val="tx1"/>
                </a:solidFill>
                <a:latin typeface="+mn-lt"/>
                <a:ea typeface="+mn-ea"/>
                <a:cs typeface="+mn-cs"/>
              </a:defRPr>
            </a:lvl4pPr>
            <a:lvl5pPr marL="2057400" indent="-228600" algn="l" defTabSz="914400">
              <a:lnSpc>
                <a:spcPct val="90000"/>
              </a:lnSpc>
              <a:spcBef>
                <a:spcPts val="496"/>
              </a:spcBef>
              <a:buFont typeface="Arial"/>
              <a:buChar char="•"/>
              <a:defRPr sz="1800">
                <a:solidFill>
                  <a:schemeClr val="tx1"/>
                </a:solidFill>
                <a:latin typeface="+mn-lt"/>
                <a:ea typeface="+mn-ea"/>
                <a:cs typeface="+mn-cs"/>
              </a:defRPr>
            </a:lvl5pPr>
            <a:lvl6pPr marL="2514596" indent="-228600" algn="l" defTabSz="914400">
              <a:lnSpc>
                <a:spcPct val="90000"/>
              </a:lnSpc>
              <a:spcBef>
                <a:spcPts val="496"/>
              </a:spcBef>
              <a:buFont typeface="Arial"/>
              <a:buChar char="•"/>
              <a:defRPr sz="1800">
                <a:solidFill>
                  <a:schemeClr val="tx1"/>
                </a:solidFill>
                <a:latin typeface="+mn-lt"/>
                <a:ea typeface="+mn-ea"/>
                <a:cs typeface="+mn-cs"/>
              </a:defRPr>
            </a:lvl6pPr>
            <a:lvl7pPr marL="2971800" indent="-228600" algn="l" defTabSz="914400">
              <a:lnSpc>
                <a:spcPct val="90000"/>
              </a:lnSpc>
              <a:spcBef>
                <a:spcPts val="496"/>
              </a:spcBef>
              <a:buFont typeface="Arial"/>
              <a:buChar char="•"/>
              <a:defRPr sz="1800">
                <a:solidFill>
                  <a:schemeClr val="tx1"/>
                </a:solidFill>
                <a:latin typeface="+mn-lt"/>
                <a:ea typeface="+mn-ea"/>
                <a:cs typeface="+mn-cs"/>
              </a:defRPr>
            </a:lvl7pPr>
            <a:lvl8pPr marL="3429000" indent="-228600" algn="l" defTabSz="914400">
              <a:lnSpc>
                <a:spcPct val="90000"/>
              </a:lnSpc>
              <a:spcBef>
                <a:spcPts val="496"/>
              </a:spcBef>
              <a:buFont typeface="Arial"/>
              <a:buChar char="•"/>
              <a:defRPr sz="1800">
                <a:solidFill>
                  <a:schemeClr val="tx1"/>
                </a:solidFill>
                <a:latin typeface="+mn-lt"/>
                <a:ea typeface="+mn-ea"/>
                <a:cs typeface="+mn-cs"/>
              </a:defRPr>
            </a:lvl8pPr>
            <a:lvl9pPr marL="3886200" indent="-228600" algn="l" defTabSz="914400">
              <a:lnSpc>
                <a:spcPct val="90000"/>
              </a:lnSpc>
              <a:spcBef>
                <a:spcPts val="496"/>
              </a:spcBef>
              <a:buFont typeface="Arial"/>
              <a:buChar char="•"/>
              <a:defRPr sz="1800">
                <a:solidFill>
                  <a:schemeClr val="tx1"/>
                </a:solidFill>
                <a:latin typeface="+mn-lt"/>
                <a:ea typeface="+mn-ea"/>
                <a:cs typeface="+mn-cs"/>
              </a:defRPr>
            </a:lvl9pPr>
          </a:lstStyle>
          <a:p>
            <a:pPr>
              <a:defRPr/>
            </a:pPr>
            <a:r>
              <a:rPr lang="fr-FR" sz="2100" b="1" i="1">
                <a:solidFill>
                  <a:schemeClr val="accent1"/>
                </a:solidFill>
                <a:latin typeface="Marianne"/>
                <a:ea typeface="Marianne"/>
                <a:cs typeface="Marianne"/>
              </a:rPr>
              <a:t>Champs obligatoires </a:t>
            </a:r>
            <a:r>
              <a:rPr lang="fr-FR" sz="2100" b="1" i="1">
                <a:solidFill>
                  <a:schemeClr val="accent1"/>
                </a:solidFill>
                <a:latin typeface="Marianne"/>
                <a:ea typeface="Marianne"/>
                <a:cs typeface="Marianne"/>
              </a:rPr>
              <a:t>Material&amp;Samples</a:t>
            </a:r>
            <a:r>
              <a:rPr lang="fr-FR" sz="2100" b="1" i="1">
                <a:solidFill>
                  <a:schemeClr val="accent1"/>
                </a:solidFill>
                <a:latin typeface="Marianne"/>
                <a:ea typeface="Marianne"/>
                <a:cs typeface="Marianne"/>
              </a:rPr>
              <a:t>:</a:t>
            </a:r>
            <a:endParaRPr lang="fr-FR" sz="2100" b="1" i="1">
              <a:solidFill>
                <a:schemeClr val="accent1"/>
              </a:solidFill>
              <a:latin typeface="Marianne"/>
              <a:ea typeface="Marianne"/>
              <a:cs typeface="Marianne"/>
            </a:endParaRPr>
          </a:p>
          <a:p>
            <a:pPr lvl="1">
              <a:defRPr/>
            </a:pPr>
            <a:r>
              <a:rPr lang="fr-FR" sz="1900" b="0" i="0" u="none" strike="noStrike" cap="none" spc="0">
                <a:solidFill>
                  <a:schemeClr val="accent1"/>
                </a:solidFill>
                <a:latin typeface="Marianne"/>
                <a:ea typeface="Marianne"/>
                <a:cs typeface="Marianne"/>
              </a:rPr>
              <a:t>Study</a:t>
            </a:r>
            <a:r>
              <a:rPr lang="fr-FR" sz="1900" b="0" i="0" u="none" strike="noStrike" cap="none" spc="0">
                <a:solidFill>
                  <a:schemeClr val="accent1"/>
                </a:solidFill>
                <a:latin typeface="Marianne"/>
                <a:ea typeface="Marianne"/>
                <a:cs typeface="Marianne"/>
              </a:rPr>
              <a:t> unique ID</a:t>
            </a:r>
            <a:endParaRPr sz="1900" b="0" i="0" u="none" strike="noStrike" cap="none" spc="0">
              <a:solidFill>
                <a:schemeClr val="accent1"/>
              </a:solidFill>
              <a:latin typeface="Marianne"/>
              <a:ea typeface="Marianne"/>
              <a:cs typeface="Marianne"/>
            </a:endParaRPr>
          </a:p>
          <a:p>
            <a:pPr lvl="1">
              <a:defRPr/>
            </a:pPr>
            <a:r>
              <a:rPr lang="fr-FR" sz="1900" b="0" i="0" u="none" strike="noStrike" cap="none" spc="0">
                <a:solidFill>
                  <a:schemeClr val="accent1"/>
                </a:solidFill>
                <a:latin typeface="Marianne"/>
                <a:ea typeface="Marianne"/>
                <a:cs typeface="Marianne"/>
              </a:rPr>
              <a:t>Biological</a:t>
            </a:r>
            <a:r>
              <a:rPr lang="fr-FR" sz="1900" b="0" i="0" u="none" strike="noStrike" cap="none" spc="0">
                <a:solidFill>
                  <a:schemeClr val="accent1"/>
                </a:solidFill>
                <a:latin typeface="Marianne"/>
                <a:ea typeface="Marianne"/>
                <a:cs typeface="Marianne"/>
              </a:rPr>
              <a:t> </a:t>
            </a:r>
            <a:r>
              <a:rPr lang="fr-FR" sz="1900" b="0" i="0" u="none" strike="noStrike" cap="none" spc="0">
                <a:solidFill>
                  <a:schemeClr val="accent1"/>
                </a:solidFill>
                <a:latin typeface="Marianne"/>
                <a:ea typeface="Marianne"/>
                <a:cs typeface="Marianne"/>
              </a:rPr>
              <a:t>material</a:t>
            </a:r>
            <a:r>
              <a:rPr lang="fr-FR" sz="1900" b="0" i="0" u="none" strike="noStrike" cap="none" spc="0">
                <a:solidFill>
                  <a:schemeClr val="accent1"/>
                </a:solidFill>
                <a:latin typeface="Marianne"/>
                <a:ea typeface="Marianne"/>
                <a:cs typeface="Marianne"/>
              </a:rPr>
              <a:t> ID</a:t>
            </a:r>
            <a:endParaRPr sz="1900" b="0" i="0" u="none" strike="noStrike" cap="none" spc="0">
              <a:solidFill>
                <a:schemeClr val="accent1"/>
              </a:solidFill>
              <a:latin typeface="Marianne"/>
              <a:ea typeface="Marianne"/>
              <a:cs typeface="Marianne"/>
            </a:endParaRPr>
          </a:p>
          <a:p>
            <a:pPr lvl="1">
              <a:defRPr/>
            </a:pPr>
            <a:r>
              <a:rPr lang="fr-FR" sz="1900" b="0" i="0" u="none" strike="noStrike" cap="none" spc="0">
                <a:solidFill>
                  <a:schemeClr val="accent1"/>
                </a:solidFill>
                <a:latin typeface="Marianne"/>
                <a:ea typeface="Marianne"/>
                <a:cs typeface="Marianne"/>
              </a:rPr>
              <a:t>Organism name</a:t>
            </a:r>
            <a:endParaRPr sz="1900" b="0" i="0" u="none" strike="noStrike" cap="none" spc="0">
              <a:solidFill>
                <a:schemeClr val="accent1"/>
              </a:solidFill>
              <a:latin typeface="Marianne"/>
              <a:ea typeface="Marianne"/>
              <a:cs typeface="Marianne"/>
            </a:endParaRPr>
          </a:p>
          <a:p>
            <a:pPr lvl="1">
              <a:defRPr/>
            </a:pPr>
            <a:r>
              <a:rPr lang="fr-FR" sz="1900" b="0" i="0" u="none" strike="noStrike" cap="none" spc="0">
                <a:solidFill>
                  <a:srgbClr val="FF0000"/>
                </a:solidFill>
                <a:latin typeface="Marianne"/>
                <a:ea typeface="Marianne"/>
                <a:cs typeface="Marianne"/>
              </a:rPr>
              <a:t>Biological</a:t>
            </a:r>
            <a:r>
              <a:rPr lang="fr-FR" sz="1900" b="0" i="0" u="none" strike="noStrike" cap="none" spc="0">
                <a:solidFill>
                  <a:srgbClr val="FF0000"/>
                </a:solidFill>
                <a:latin typeface="Marianne"/>
                <a:ea typeface="Marianne"/>
                <a:cs typeface="Marianne"/>
              </a:rPr>
              <a:t> </a:t>
            </a:r>
            <a:r>
              <a:rPr lang="fr-FR" sz="1900" b="0" i="0" u="none" strike="noStrike" cap="none" spc="0">
                <a:solidFill>
                  <a:srgbClr val="FF0000"/>
                </a:solidFill>
                <a:latin typeface="Marianne"/>
                <a:ea typeface="Marianne"/>
                <a:cs typeface="Marianne"/>
              </a:rPr>
              <a:t>material</a:t>
            </a:r>
            <a:r>
              <a:rPr lang="fr-FR" sz="1900" b="0" i="0" u="none" strike="noStrike" cap="none" spc="0">
                <a:solidFill>
                  <a:srgbClr val="FF0000"/>
                </a:solidFill>
                <a:latin typeface="Marianne"/>
                <a:ea typeface="Marianne"/>
                <a:cs typeface="Marianne"/>
              </a:rPr>
              <a:t> </a:t>
            </a:r>
            <a:r>
              <a:rPr lang="fr-FR" sz="1900" b="0" i="0" u="none" strike="noStrike" cap="none" spc="0">
                <a:solidFill>
                  <a:srgbClr val="FF0000"/>
                </a:solidFill>
                <a:latin typeface="Marianne"/>
                <a:ea typeface="Marianne"/>
                <a:cs typeface="Marianne"/>
              </a:rPr>
              <a:t>geographic</a:t>
            </a:r>
            <a:r>
              <a:rPr lang="fr-FR" sz="1900" b="0" i="0" u="none" strike="noStrike" cap="none" spc="0">
                <a:solidFill>
                  <a:srgbClr val="FF0000"/>
                </a:solidFill>
                <a:latin typeface="Marianne"/>
                <a:ea typeface="Marianne"/>
                <a:cs typeface="Marianne"/>
              </a:rPr>
              <a:t> location</a:t>
            </a:r>
            <a:endParaRPr sz="1900" b="0" i="0" u="none" strike="noStrike" cap="none" spc="0">
              <a:solidFill>
                <a:srgbClr val="FF0000"/>
              </a:solidFill>
              <a:latin typeface="Marianne"/>
              <a:ea typeface="Marianne"/>
              <a:cs typeface="Marianne"/>
            </a:endParaRPr>
          </a:p>
          <a:p>
            <a:pPr lvl="1">
              <a:defRPr/>
            </a:pPr>
            <a:r>
              <a:rPr lang="fr-FR" sz="1900" b="0" i="0" u="none" strike="noStrike" cap="none" spc="0">
                <a:solidFill>
                  <a:srgbClr val="FF0000"/>
                </a:solidFill>
                <a:latin typeface="Marianne"/>
                <a:ea typeface="Marianne"/>
                <a:cs typeface="Marianne"/>
              </a:rPr>
              <a:t>Collection date</a:t>
            </a:r>
            <a:endParaRPr sz="2100" b="1" i="1">
              <a:solidFill>
                <a:schemeClr val="accent1"/>
              </a:solidFill>
              <a:latin typeface="Marianne"/>
              <a:cs typeface="Marianne"/>
            </a:endParaRPr>
          </a:p>
        </p:txBody>
      </p:sp>
      <p:sp>
        <p:nvSpPr>
          <p:cNvPr id="1035376374" name="ZoneTexte 1"/>
          <p:cNvSpPr txBox="1"/>
          <p:nvPr/>
        </p:nvSpPr>
        <p:spPr bwMode="auto">
          <a:xfrm>
            <a:off x="-4038597" y="-901698"/>
            <a:ext cx="183636" cy="366119"/>
          </a:xfrm>
          <a:prstGeom prst="rect">
            <a:avLst/>
          </a:prstGeom>
          <a:noFill/>
        </p:spPr>
        <p:txBody>
          <a:bodyPr wrap="none" rtlCol="0">
            <a:spAutoFit/>
          </a:bodyPr>
          <a:lstStyle/>
          <a:p>
            <a:pPr>
              <a:defRPr/>
            </a:pPr>
            <a:endParaRPr lang="fr-FR"/>
          </a:p>
        </p:txBody>
      </p:sp>
      <p:pic>
        <p:nvPicPr>
          <p:cNvPr id="418112201" name=""/>
          <p:cNvPicPr>
            <a:picLocks noChangeAspect="1"/>
          </p:cNvPicPr>
          <p:nvPr/>
        </p:nvPicPr>
        <p:blipFill>
          <a:blip r:embed="rId3"/>
          <a:stretch/>
        </p:blipFill>
        <p:spPr bwMode="auto">
          <a:xfrm flipH="0" flipV="0">
            <a:off x="300748" y="1716891"/>
            <a:ext cx="11487213" cy="2770076"/>
          </a:xfrm>
          <a:prstGeom prst="rect">
            <a:avLst/>
          </a:prstGeom>
        </p:spPr>
      </p:pic>
      <p:sp>
        <p:nvSpPr>
          <p:cNvPr id="1153984634" name=""/>
          <p:cNvSpPr txBox="1"/>
          <p:nvPr/>
        </p:nvSpPr>
        <p:spPr bwMode="auto">
          <a:xfrm flipH="0" flipV="0">
            <a:off x="5704175" y="5370283"/>
            <a:ext cx="5120604" cy="118907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7200">
                <a:solidFill>
                  <a:srgbClr val="FF0000"/>
                </a:solidFill>
                <a:latin typeface="Inria sans"/>
                <a:ea typeface="Inria sans"/>
                <a:cs typeface="Inria sans"/>
              </a:rPr>
              <a:t>}</a:t>
            </a:r>
            <a:r>
              <a:rPr sz="7200">
                <a:solidFill>
                  <a:schemeClr val="accent1"/>
                </a:solidFill>
                <a:latin typeface="Inria sans"/>
                <a:ea typeface="Inria sans"/>
                <a:cs typeface="Inria sans"/>
              </a:rPr>
              <a:t> </a:t>
            </a:r>
            <a:endParaRPr sz="2400">
              <a:solidFill>
                <a:schemeClr val="accent1"/>
              </a:solidFill>
              <a:latin typeface="Inria sans"/>
              <a:cs typeface="Inria sans"/>
            </a:endParaRPr>
          </a:p>
        </p:txBody>
      </p:sp>
      <p:sp>
        <p:nvSpPr>
          <p:cNvPr id="948137771" name=""/>
          <p:cNvSpPr txBox="1"/>
          <p:nvPr/>
        </p:nvSpPr>
        <p:spPr bwMode="auto">
          <a:xfrm flipH="0" flipV="0">
            <a:off x="6057961" y="5883564"/>
            <a:ext cx="6043728" cy="38135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lang="fr-FR" sz="1900" b="0" i="0" u="none" strike="noStrike" cap="none" spc="0">
                <a:solidFill>
                  <a:srgbClr val="FF0000"/>
                </a:solidFill>
                <a:latin typeface="Marianne"/>
                <a:ea typeface="Marianne"/>
                <a:cs typeface="Marianne"/>
              </a:rPr>
              <a:t>obligatoires pour soumettre des données à l’ENA</a:t>
            </a:r>
            <a:endParaRPr sz="1900">
              <a:solidFill>
                <a:srgbClr val="FF0000"/>
              </a:solidFill>
              <a:latin typeface="Marianne"/>
              <a:cs typeface="Marianne"/>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79926644" name="Titre 1"/>
          <p:cNvSpPr>
            <a:spLocks noGrp="1"/>
          </p:cNvSpPr>
          <p:nvPr>
            <p:ph type="title"/>
          </p:nvPr>
        </p:nvSpPr>
        <p:spPr bwMode="auto"/>
        <p:txBody>
          <a:bodyPr/>
          <a:lstStyle/>
          <a:p>
            <a:pPr>
              <a:defRPr/>
            </a:pPr>
            <a:r>
              <a:rPr lang="en-US" sz="3600"/>
              <a:t>Template de métadonnées d’échantillon AgroDiv</a:t>
            </a:r>
            <a:endParaRPr lang="en-US" sz="3600"/>
          </a:p>
        </p:txBody>
      </p:sp>
      <p:sp>
        <p:nvSpPr>
          <p:cNvPr id="1244261825" name="Espace réservé de la date 2"/>
          <p:cNvSpPr>
            <a:spLocks noGrp="1"/>
          </p:cNvSpPr>
          <p:nvPr>
            <p:ph type="dt" sz="half" idx="10"/>
          </p:nvPr>
        </p:nvSpPr>
        <p:spPr bwMode="auto"/>
        <p:txBody>
          <a:bodyPr/>
          <a:lstStyle/>
          <a:p>
            <a:pPr>
              <a:defRPr/>
            </a:pPr>
            <a:fld id="{35FB3C11-1530-7F2F-8B56-44F3375AA977}" type="datetime1">
              <a:rPr lang="fr-FR"/>
              <a:t/>
            </a:fld>
            <a:endParaRPr lang="fr-FR"/>
          </a:p>
        </p:txBody>
      </p:sp>
      <p:sp>
        <p:nvSpPr>
          <p:cNvPr id="251941462" name="Espace réservé du numéro de diapositive 3"/>
          <p:cNvSpPr>
            <a:spLocks noGrp="1"/>
          </p:cNvSpPr>
          <p:nvPr>
            <p:ph type="sldNum" sz="quarter" idx="12"/>
          </p:nvPr>
        </p:nvSpPr>
        <p:spPr bwMode="auto"/>
        <p:txBody>
          <a:bodyPr/>
          <a:lstStyle/>
          <a:p>
            <a:pPr>
              <a:defRPr/>
            </a:pPr>
            <a:fld id="{FFA5967A-77E6-F278-94C1-D606C79C84D3}" type="slidenum">
              <a:rPr lang="fr-FR"/>
              <a:t/>
            </a:fld>
            <a:endParaRPr lang="fr-FR"/>
          </a:p>
        </p:txBody>
      </p:sp>
      <p:sp>
        <p:nvSpPr>
          <p:cNvPr id="143579017" name="Espace réservé du texte 5"/>
          <p:cNvSpPr>
            <a:spLocks noGrp="1"/>
          </p:cNvSpPr>
          <p:nvPr>
            <p:ph type="body" sz="quarter" idx="14"/>
          </p:nvPr>
        </p:nvSpPr>
        <p:spPr bwMode="auto">
          <a:xfrm flipH="0" flipV="0">
            <a:off x="977498" y="4106917"/>
            <a:ext cx="5498606" cy="2662328"/>
          </a:xfrm>
        </p:spPr>
        <p:txBody>
          <a:bodyPr vertOverflow="overflow" horzOverflow="overflow" vert="horz" wrap="square" lIns="91440" tIns="45720" rIns="91440" bIns="45720" numCol="1" spcCol="0" rtlCol="0" fromWordArt="0" anchor="t" anchorCtr="0" forceAA="0" upright="0" compatLnSpc="0">
            <a:normAutofit/>
          </a:bodyPr>
          <a:lstStyle/>
          <a:p>
            <a:pPr marL="228600" marR="0" lvl="0" indent="-228600" algn="l" defTabSz="914400">
              <a:lnSpc>
                <a:spcPct val="90000"/>
              </a:lnSpc>
              <a:spcBef>
                <a:spcPts val="997"/>
              </a:spcBef>
              <a:spcAft>
                <a:spcPts val="0"/>
              </a:spcAft>
              <a:buFont typeface="Arial"/>
              <a:buChar char="•"/>
              <a:defRPr lang="fr-FR" sz="2800" b="0" i="0" u="none" strike="noStrike" cap="none" spc="0">
                <a:solidFill>
                  <a:srgbClr val="000000"/>
                </a:solidFill>
                <a:latin typeface="Calibri"/>
                <a:ea typeface="Arial"/>
                <a:cs typeface="Arial"/>
              </a:defRPr>
            </a:pPr>
            <a:r>
              <a:rPr lang="fr-FR" sz="2100" b="1" i="1" u="none" strike="noStrike" cap="none" spc="0">
                <a:solidFill>
                  <a:schemeClr val="accent1"/>
                </a:solidFill>
                <a:latin typeface="Marianne"/>
                <a:ea typeface="Marianne"/>
                <a:cs typeface="Marianne"/>
              </a:rPr>
              <a:t>Champs obligatoires</a:t>
            </a:r>
            <a:r>
              <a:rPr lang="fr-FR" sz="2100" b="1" i="1" u="none" strike="noStrike" cap="none" spc="0">
                <a:solidFill>
                  <a:schemeClr val="accent1"/>
                </a:solidFill>
                <a:latin typeface="Marianne"/>
                <a:ea typeface="Marianne"/>
                <a:cs typeface="Marianne"/>
              </a:rPr>
              <a:t> </a:t>
            </a:r>
            <a:r>
              <a:rPr lang="fr-FR" sz="2100" b="1" i="1" u="none" strike="noStrike" cap="none" spc="0">
                <a:solidFill>
                  <a:schemeClr val="accent1"/>
                </a:solidFill>
                <a:latin typeface="Marianne"/>
                <a:ea typeface="Marianne"/>
                <a:cs typeface="Marianne"/>
              </a:rPr>
              <a:t>Material&amp;Samples:</a:t>
            </a:r>
            <a:endParaRPr lang="fr-FR" sz="2100" b="1" i="1" u="none" strike="noStrike" cap="none" spc="0">
              <a:solidFill>
                <a:schemeClr val="accent1"/>
              </a:solidFill>
              <a:latin typeface="Marianne"/>
              <a:ea typeface="Marianne"/>
              <a:cs typeface="Marianne"/>
            </a:endParaRPr>
          </a:p>
          <a:p>
            <a:pPr marL="628649" marR="0" lvl="1" indent="-228600" algn="l" defTabSz="914400">
              <a:lnSpc>
                <a:spcPct val="90000"/>
              </a:lnSpc>
              <a:spcBef>
                <a:spcPts val="997"/>
              </a:spcBef>
              <a:spcAft>
                <a:spcPts val="0"/>
              </a:spcAft>
              <a:buFont typeface="Arial"/>
              <a:buChar char="•"/>
              <a:defRPr lang="fr-FR" sz="2800" b="0" i="0" u="none" strike="noStrike" cap="none" spc="0">
                <a:solidFill>
                  <a:srgbClr val="000000"/>
                </a:solidFill>
                <a:latin typeface="Calibri"/>
                <a:ea typeface="Arial"/>
                <a:cs typeface="Arial"/>
              </a:defRPr>
            </a:pPr>
            <a:r>
              <a:rPr lang="fr-FR" sz="1900" b="0" i="0" u="none" strike="noStrike" cap="none" spc="0">
                <a:solidFill>
                  <a:schemeClr val="accent1"/>
                </a:solidFill>
                <a:latin typeface="Marianne"/>
                <a:ea typeface="Marianne"/>
                <a:cs typeface="Marianne"/>
              </a:rPr>
              <a:t>Genus</a:t>
            </a:r>
            <a:endParaRPr sz="1900" b="0" i="0" u="none" strike="noStrike" cap="none" spc="0">
              <a:solidFill>
                <a:schemeClr val="accent1"/>
              </a:solidFill>
              <a:latin typeface="Marianne"/>
              <a:ea typeface="Marianne"/>
              <a:cs typeface="Marianne"/>
            </a:endParaRPr>
          </a:p>
          <a:p>
            <a:pPr marL="628649" marR="0" lvl="1" indent="-228600" algn="l" defTabSz="914400">
              <a:lnSpc>
                <a:spcPct val="90000"/>
              </a:lnSpc>
              <a:spcBef>
                <a:spcPts val="997"/>
              </a:spcBef>
              <a:spcAft>
                <a:spcPts val="0"/>
              </a:spcAft>
              <a:buFont typeface="Arial"/>
              <a:buChar char="•"/>
              <a:defRPr lang="fr-FR" sz="2800" b="0" i="0" u="none" strike="noStrike" cap="none" spc="0">
                <a:solidFill>
                  <a:srgbClr val="000000"/>
                </a:solidFill>
                <a:latin typeface="Calibri"/>
                <a:ea typeface="Arial"/>
                <a:cs typeface="Arial"/>
              </a:defRPr>
            </a:pPr>
            <a:r>
              <a:rPr lang="fr-FR" sz="1900" b="0" i="0" u="none" strike="noStrike" cap="none" spc="0">
                <a:solidFill>
                  <a:schemeClr val="accent1"/>
                </a:solidFill>
                <a:latin typeface="Marianne"/>
                <a:ea typeface="Marianne"/>
                <a:cs typeface="Marianne"/>
              </a:rPr>
              <a:t>Species</a:t>
            </a:r>
            <a:endParaRPr sz="1900" b="0" i="0" u="none" strike="noStrike" cap="none" spc="0">
              <a:solidFill>
                <a:schemeClr val="accent1"/>
              </a:solidFill>
              <a:latin typeface="Marianne"/>
              <a:ea typeface="Marianne"/>
              <a:cs typeface="Marianne"/>
            </a:endParaRPr>
          </a:p>
          <a:p>
            <a:pPr marL="628649" marR="0" lvl="1" indent="-228600" algn="l" defTabSz="914400">
              <a:lnSpc>
                <a:spcPct val="90000"/>
              </a:lnSpc>
              <a:spcBef>
                <a:spcPts val="997"/>
              </a:spcBef>
              <a:spcAft>
                <a:spcPts val="0"/>
              </a:spcAft>
              <a:buFont typeface="Arial"/>
              <a:buChar char="•"/>
              <a:defRPr lang="fr-FR" sz="2800" b="0" i="0" u="none" strike="noStrike" cap="none" spc="0">
                <a:solidFill>
                  <a:srgbClr val="000000"/>
                </a:solidFill>
                <a:latin typeface="Calibri"/>
                <a:ea typeface="Arial"/>
                <a:cs typeface="Arial"/>
              </a:defRPr>
            </a:pPr>
            <a:r>
              <a:rPr lang="fr-FR" sz="1900" b="0" i="0" u="none" strike="noStrike" cap="none" spc="0">
                <a:solidFill>
                  <a:schemeClr val="accent1"/>
                </a:solidFill>
                <a:latin typeface="Marianne"/>
                <a:ea typeface="Marianne"/>
                <a:cs typeface="Marianne"/>
              </a:rPr>
              <a:t>Sex</a:t>
            </a:r>
            <a:endParaRPr sz="1900" b="0" i="0" u="none" strike="noStrike" cap="none" spc="0">
              <a:solidFill>
                <a:schemeClr val="accent1"/>
              </a:solidFill>
              <a:latin typeface="Marianne"/>
              <a:ea typeface="Marianne"/>
              <a:cs typeface="Marianne"/>
            </a:endParaRPr>
          </a:p>
          <a:p>
            <a:pPr marL="628649" marR="0" lvl="1" indent="-228600" algn="l" defTabSz="914400">
              <a:lnSpc>
                <a:spcPct val="90000"/>
              </a:lnSpc>
              <a:spcBef>
                <a:spcPts val="997"/>
              </a:spcBef>
              <a:spcAft>
                <a:spcPts val="0"/>
              </a:spcAft>
              <a:buFont typeface="Arial"/>
              <a:buChar char="•"/>
              <a:defRPr lang="fr-FR" sz="2800" b="0" i="0" u="none" strike="noStrike" cap="none" spc="0">
                <a:solidFill>
                  <a:srgbClr val="000000"/>
                </a:solidFill>
                <a:latin typeface="Calibri"/>
                <a:ea typeface="Arial"/>
                <a:cs typeface="Arial"/>
              </a:defRPr>
            </a:pPr>
            <a:r>
              <a:rPr lang="fr-FR" sz="1900" b="0" i="0" u="none" strike="noStrike" cap="none" spc="0">
                <a:solidFill>
                  <a:schemeClr val="accent1"/>
                </a:solidFill>
                <a:latin typeface="Marianne"/>
                <a:ea typeface="Marianne"/>
                <a:cs typeface="Marianne"/>
              </a:rPr>
              <a:t>Plant </a:t>
            </a:r>
            <a:r>
              <a:rPr lang="fr-FR" sz="1900" b="0" i="0" u="none" strike="noStrike" cap="none" spc="0">
                <a:solidFill>
                  <a:schemeClr val="accent1"/>
                </a:solidFill>
                <a:latin typeface="Marianne"/>
                <a:ea typeface="Marianne"/>
                <a:cs typeface="Marianne"/>
              </a:rPr>
              <a:t>anatomical</a:t>
            </a:r>
            <a:r>
              <a:rPr lang="fr-FR" sz="1900" b="0" i="0" u="none" strike="noStrike" cap="none" spc="0">
                <a:solidFill>
                  <a:schemeClr val="accent1"/>
                </a:solidFill>
                <a:latin typeface="Marianne"/>
                <a:ea typeface="Marianne"/>
                <a:cs typeface="Marianne"/>
              </a:rPr>
              <a:t> </a:t>
            </a:r>
            <a:r>
              <a:rPr lang="fr-FR" sz="1900" b="0" i="0" u="none" strike="noStrike" cap="none" spc="0">
                <a:solidFill>
                  <a:schemeClr val="accent1"/>
                </a:solidFill>
                <a:latin typeface="Marianne"/>
                <a:ea typeface="Marianne"/>
                <a:cs typeface="Marianne"/>
              </a:rPr>
              <a:t>entity</a:t>
            </a:r>
            <a:endParaRPr sz="1900" b="0" i="0" u="none" strike="noStrike" cap="none" spc="0">
              <a:solidFill>
                <a:schemeClr val="accent1"/>
              </a:solidFill>
              <a:latin typeface="Marianne"/>
              <a:ea typeface="Marianne"/>
              <a:cs typeface="Marianne"/>
            </a:endParaRPr>
          </a:p>
          <a:p>
            <a:pPr marL="628649" marR="0" lvl="1" indent="-228600" algn="l" defTabSz="914400">
              <a:lnSpc>
                <a:spcPct val="90000"/>
              </a:lnSpc>
              <a:spcBef>
                <a:spcPts val="997"/>
              </a:spcBef>
              <a:spcAft>
                <a:spcPts val="0"/>
              </a:spcAft>
              <a:buFont typeface="Arial"/>
              <a:buChar char="•"/>
              <a:defRPr lang="fr-FR" sz="2800" b="0" i="0" u="none" strike="noStrike" cap="none" spc="0">
                <a:solidFill>
                  <a:srgbClr val="000000"/>
                </a:solidFill>
                <a:latin typeface="Calibri"/>
                <a:ea typeface="Arial"/>
                <a:cs typeface="Arial"/>
              </a:defRPr>
            </a:pPr>
            <a:r>
              <a:rPr lang="fr-FR" sz="1900" b="0" i="0" u="none" strike="noStrike" cap="none" spc="0">
                <a:solidFill>
                  <a:schemeClr val="accent1"/>
                </a:solidFill>
                <a:latin typeface="Marianne"/>
                <a:ea typeface="Marianne"/>
                <a:cs typeface="Marianne"/>
              </a:rPr>
              <a:t>Material</a:t>
            </a:r>
            <a:r>
              <a:rPr lang="fr-FR" sz="1900" b="0" i="0" u="none" strike="noStrike" cap="none" spc="0">
                <a:solidFill>
                  <a:schemeClr val="accent1"/>
                </a:solidFill>
                <a:latin typeface="Marianne"/>
                <a:ea typeface="Marianne"/>
                <a:cs typeface="Marianne"/>
              </a:rPr>
              <a:t> source ID</a:t>
            </a:r>
            <a:endParaRPr sz="1900" b="0" i="0" u="none" strike="noStrike" cap="none" spc="0">
              <a:solidFill>
                <a:schemeClr val="accent1"/>
              </a:solidFill>
              <a:latin typeface="Marianne"/>
              <a:ea typeface="Marianne"/>
              <a:cs typeface="Marianne"/>
            </a:endParaRPr>
          </a:p>
          <a:p>
            <a:pPr marL="628649" marR="0" lvl="1" indent="-228600" algn="l" defTabSz="914400">
              <a:lnSpc>
                <a:spcPct val="90000"/>
              </a:lnSpc>
              <a:spcBef>
                <a:spcPts val="997"/>
              </a:spcBef>
              <a:spcAft>
                <a:spcPts val="0"/>
              </a:spcAft>
              <a:buFont typeface="Arial"/>
              <a:buChar char="•"/>
              <a:defRPr lang="fr-FR" sz="2800" b="0" i="0" u="none" strike="noStrike" cap="none" spc="0">
                <a:solidFill>
                  <a:srgbClr val="000000"/>
                </a:solidFill>
                <a:latin typeface="Calibri"/>
                <a:ea typeface="Arial"/>
                <a:cs typeface="Arial"/>
              </a:defRPr>
            </a:pPr>
            <a:r>
              <a:rPr lang="fr-FR" sz="1900" b="0" i="0" u="none" strike="noStrike" cap="none" spc="0">
                <a:solidFill>
                  <a:schemeClr val="accent1"/>
                </a:solidFill>
                <a:latin typeface="Marianne"/>
                <a:ea typeface="Marianne"/>
                <a:cs typeface="Marianne"/>
              </a:rPr>
              <a:t>Biological</a:t>
            </a:r>
            <a:r>
              <a:rPr lang="fr-FR" sz="1900" b="0" i="0" u="none" strike="noStrike" cap="none" spc="0">
                <a:solidFill>
                  <a:schemeClr val="accent1"/>
                </a:solidFill>
                <a:latin typeface="Marianne"/>
                <a:ea typeface="Marianne"/>
                <a:cs typeface="Marianne"/>
              </a:rPr>
              <a:t> </a:t>
            </a:r>
            <a:r>
              <a:rPr lang="fr-FR" sz="1900" b="0" i="0" u="none" strike="noStrike" cap="none" spc="0">
                <a:solidFill>
                  <a:schemeClr val="accent1"/>
                </a:solidFill>
                <a:latin typeface="Marianne"/>
                <a:ea typeface="Marianne"/>
                <a:cs typeface="Marianne"/>
              </a:rPr>
              <a:t>material</a:t>
            </a:r>
            <a:r>
              <a:rPr lang="fr-FR" sz="1900" b="0" i="0" u="none" strike="noStrike" cap="none" spc="0">
                <a:solidFill>
                  <a:schemeClr val="accent1"/>
                </a:solidFill>
                <a:latin typeface="Marianne"/>
                <a:ea typeface="Marianne"/>
                <a:cs typeface="Marianne"/>
              </a:rPr>
              <a:t> </a:t>
            </a:r>
            <a:r>
              <a:rPr lang="fr-FR" sz="1900" b="0" i="0" u="none" strike="noStrike" cap="none" spc="0">
                <a:solidFill>
                  <a:schemeClr val="accent1"/>
                </a:solidFill>
                <a:latin typeface="Marianne"/>
                <a:ea typeface="Marianne"/>
                <a:cs typeface="Marianne"/>
              </a:rPr>
              <a:t>ploidy</a:t>
            </a:r>
            <a:endParaRPr sz="2100" b="1" i="1">
              <a:solidFill>
                <a:schemeClr val="accent1"/>
              </a:solidFill>
              <a:latin typeface="Marianne"/>
              <a:cs typeface="Marianne"/>
            </a:endParaRPr>
          </a:p>
        </p:txBody>
      </p:sp>
      <p:pic>
        <p:nvPicPr>
          <p:cNvPr id="1304117909" name=""/>
          <p:cNvPicPr>
            <a:picLocks noChangeAspect="1"/>
          </p:cNvPicPr>
          <p:nvPr/>
        </p:nvPicPr>
        <p:blipFill>
          <a:blip r:embed="rId3"/>
          <a:stretch/>
        </p:blipFill>
        <p:spPr bwMode="auto">
          <a:xfrm flipH="0" flipV="0">
            <a:off x="306748" y="1685744"/>
            <a:ext cx="11751897" cy="2421173"/>
          </a:xfrm>
          <a:prstGeom prst="rect">
            <a:avLst/>
          </a:prstGeom>
        </p:spPr>
      </p:pic>
      <p:sp>
        <p:nvSpPr>
          <p:cNvPr id="1404448873" name="Espace réservé du texte 5"/>
          <p:cNvSpPr>
            <a:spLocks noGrp="1"/>
          </p:cNvSpPr>
          <p:nvPr/>
        </p:nvSpPr>
        <p:spPr bwMode="auto">
          <a:xfrm flipH="0" flipV="0">
            <a:off x="6313695" y="4515760"/>
            <a:ext cx="5498605" cy="2662328"/>
          </a:xfrm>
        </p:spPr>
        <p:txBody>
          <a:bodyPr vertOverflow="overflow" horzOverflow="overflow" vert="horz" wrap="square" lIns="91440" tIns="45720" rIns="91440" bIns="45720" numCol="1" spcCol="0" rtlCol="0" fromWordArt="0" anchor="t" anchorCtr="0" forceAA="0" upright="0" compatLnSpc="0">
            <a:normAutofit/>
          </a:bodyPr>
          <a:lstStyle>
            <a:lvl1pPr marL="0" indent="0" algn="l" defTabSz="914400">
              <a:lnSpc>
                <a:spcPct val="150000"/>
              </a:lnSpc>
              <a:spcBef>
                <a:spcPts val="999"/>
              </a:spcBef>
              <a:buFont typeface="Arial"/>
              <a:buNone/>
              <a:defRPr sz="1600">
                <a:solidFill>
                  <a:srgbClr val="000000"/>
                </a:solidFill>
                <a:latin typeface="+mn-lt"/>
                <a:ea typeface="+mn-ea"/>
                <a:cs typeface="+mn-cs"/>
              </a:defRPr>
            </a:lvl1pPr>
            <a:lvl2pPr marL="685800" indent="-228600" algn="l" defTabSz="914400">
              <a:lnSpc>
                <a:spcPct val="150000"/>
              </a:lnSpc>
              <a:spcBef>
                <a:spcPts val="499"/>
              </a:spcBef>
              <a:buFont typeface="Arial"/>
              <a:buChar char="•"/>
              <a:defRPr sz="1400">
                <a:solidFill>
                  <a:srgbClr val="000000"/>
                </a:solidFill>
                <a:latin typeface="+mn-lt"/>
                <a:ea typeface="+mn-ea"/>
                <a:cs typeface="+mn-cs"/>
              </a:defRPr>
            </a:lvl2pPr>
            <a:lvl3pPr marL="1143000" indent="-228600" algn="l" defTabSz="914400">
              <a:lnSpc>
                <a:spcPct val="150000"/>
              </a:lnSpc>
              <a:spcBef>
                <a:spcPts val="499"/>
              </a:spcBef>
              <a:buFont typeface="Arial"/>
              <a:buChar char="•"/>
              <a:defRPr sz="1200">
                <a:solidFill>
                  <a:srgbClr val="000000"/>
                </a:solidFill>
                <a:latin typeface="+mn-lt"/>
                <a:ea typeface="+mn-ea"/>
                <a:cs typeface="+mn-cs"/>
              </a:defRPr>
            </a:lvl3pPr>
            <a:lvl4pPr marL="1600200" indent="-228600" algn="l" defTabSz="914400">
              <a:lnSpc>
                <a:spcPct val="150000"/>
              </a:lnSpc>
              <a:spcBef>
                <a:spcPts val="499"/>
              </a:spcBef>
              <a:buFont typeface="Arial"/>
              <a:buChar char="•"/>
              <a:defRPr sz="1100">
                <a:solidFill>
                  <a:srgbClr val="000000"/>
                </a:solidFill>
                <a:latin typeface="+mn-lt"/>
                <a:ea typeface="+mn-ea"/>
                <a:cs typeface="+mn-cs"/>
              </a:defRPr>
            </a:lvl4pPr>
            <a:lvl5pPr marL="2057400" indent="-228600" algn="l" defTabSz="914400">
              <a:lnSpc>
                <a:spcPct val="150000"/>
              </a:lnSpc>
              <a:spcBef>
                <a:spcPts val="499"/>
              </a:spcBef>
              <a:buFont typeface="Arial"/>
              <a:buChar char="•"/>
              <a:defRPr sz="1000">
                <a:solidFill>
                  <a:srgbClr val="000000"/>
                </a:solidFill>
                <a:latin typeface="+mn-lt"/>
                <a:ea typeface="+mn-ea"/>
                <a:cs typeface="+mn-cs"/>
              </a:defRPr>
            </a:lvl5pPr>
            <a:lvl6pPr marL="2514599" indent="-228600" algn="l" defTabSz="91440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marL="628648" marR="0" lvl="1" indent="-228600" algn="l" defTabSz="914400">
              <a:lnSpc>
                <a:spcPct val="90000"/>
              </a:lnSpc>
              <a:spcBef>
                <a:spcPts val="996"/>
              </a:spcBef>
              <a:spcAft>
                <a:spcPts val="0"/>
              </a:spcAft>
              <a:buFont typeface="Arial"/>
              <a:buChar char="•"/>
              <a:defRPr lang="fr-FR" sz="2800" b="0" i="0" u="none" strike="noStrike" cap="none" spc="0">
                <a:solidFill>
                  <a:srgbClr val="000000"/>
                </a:solidFill>
                <a:latin typeface="Calibri"/>
                <a:ea typeface="Arial"/>
                <a:cs typeface="Arial"/>
              </a:defRPr>
            </a:pPr>
            <a:r>
              <a:rPr lang="fr-FR" sz="1900" b="0" i="0" u="none" strike="noStrike" cap="none" spc="0">
                <a:solidFill>
                  <a:srgbClr val="FF0000"/>
                </a:solidFill>
                <a:latin typeface="Marianne"/>
                <a:ea typeface="Marianne"/>
                <a:cs typeface="Marianne"/>
              </a:rPr>
              <a:t>Material source geographic location</a:t>
            </a:r>
            <a:endParaRPr sz="1900" b="0" i="0" u="none" strike="noStrike" cap="none" spc="0">
              <a:solidFill>
                <a:srgbClr val="FF0000"/>
              </a:solidFill>
              <a:latin typeface="Marianne"/>
              <a:ea typeface="Marianne"/>
              <a:cs typeface="Marianne"/>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40999574" name="Espace réservé de la date 2"/>
          <p:cNvSpPr>
            <a:spLocks noGrp="1"/>
          </p:cNvSpPr>
          <p:nvPr>
            <p:ph type="dt" sz="half" idx="10"/>
          </p:nvPr>
        </p:nvSpPr>
        <p:spPr bwMode="auto"/>
        <p:txBody>
          <a:bodyPr/>
          <a:lstStyle/>
          <a:p>
            <a:pPr>
              <a:defRPr/>
            </a:pPr>
            <a:fld id="{9192EE33-41EC-B068-A34E-7F09913C62AF}" type="datetime1">
              <a:rPr lang="fr-FR">
                <a:latin typeface="Marianne"/>
                <a:ea typeface="Marianne"/>
                <a:cs typeface="Marianne"/>
              </a:rPr>
              <a:t/>
            </a:fld>
            <a:endParaRPr>
              <a:latin typeface="Marianne"/>
              <a:cs typeface="Marianne"/>
            </a:endParaRPr>
          </a:p>
        </p:txBody>
      </p:sp>
      <p:sp>
        <p:nvSpPr>
          <p:cNvPr id="75442537" name="Espace réservé du numéro de diapositive 3"/>
          <p:cNvSpPr>
            <a:spLocks noGrp="1"/>
          </p:cNvSpPr>
          <p:nvPr>
            <p:ph type="sldNum" sz="quarter" idx="12"/>
          </p:nvPr>
        </p:nvSpPr>
        <p:spPr bwMode="auto"/>
        <p:txBody>
          <a:bodyPr/>
          <a:lstStyle/>
          <a:p>
            <a:pPr>
              <a:defRPr/>
            </a:pPr>
            <a:fld id="{3C8A2657-BAB2-F6B4-6855-E749C6A68B77}" type="slidenum">
              <a:rPr lang="fr-FR">
                <a:latin typeface="Marianne"/>
                <a:ea typeface="Marianne"/>
                <a:cs typeface="Marianne"/>
              </a:rPr>
              <a:t/>
            </a:fld>
            <a:endParaRPr>
              <a:latin typeface="Marianne"/>
              <a:cs typeface="Marianne"/>
            </a:endParaRPr>
          </a:p>
        </p:txBody>
      </p:sp>
      <p:grpSp>
        <p:nvGrpSpPr>
          <p:cNvPr id="2142363551" name="Groupe 553179135"/>
          <p:cNvGrpSpPr/>
          <p:nvPr/>
        </p:nvGrpSpPr>
        <p:grpSpPr bwMode="auto">
          <a:xfrm>
            <a:off x="198027" y="2393662"/>
            <a:ext cx="1779075" cy="1293889"/>
            <a:chOff x="0" y="0"/>
            <a:chExt cx="1779075" cy="1293889"/>
          </a:xfrm>
        </p:grpSpPr>
        <p:grpSp>
          <p:nvGrpSpPr>
            <p:cNvPr id="635648520" name="Groupe 33"/>
            <p:cNvGrpSpPr/>
            <p:nvPr/>
          </p:nvGrpSpPr>
          <p:grpSpPr bwMode="auto">
            <a:xfrm>
              <a:off x="0" y="0"/>
              <a:ext cx="1779075" cy="1293889"/>
              <a:chOff x="0" y="0"/>
              <a:chExt cx="1779075" cy="1293889"/>
            </a:xfrm>
          </p:grpSpPr>
          <p:grpSp>
            <p:nvGrpSpPr>
              <p:cNvPr id="42426945" name="Groupe 73"/>
              <p:cNvGrpSpPr/>
              <p:nvPr/>
            </p:nvGrpSpPr>
            <p:grpSpPr bwMode="auto">
              <a:xfrm>
                <a:off x="234054" y="0"/>
                <a:ext cx="423675" cy="759987"/>
                <a:chOff x="0" y="0"/>
                <a:chExt cx="423675" cy="759987"/>
              </a:xfrm>
            </p:grpSpPr>
            <p:pic>
              <p:nvPicPr>
                <p:cNvPr id="1206477717" name="Graphique 74" descr="Empreintes de pattes"/>
                <p:cNvPicPr>
                  <a:picLocks noChangeAspect="1"/>
                </p:cNvPicPr>
                <p:nvPr/>
              </p:nvPicPr>
              <p:blipFill>
                <a:blip r:embed="rId3"/>
                <a:srcRect l="0" t="0" r="45774" b="33383"/>
                <a:stretch/>
              </p:blipFill>
              <p:spPr bwMode="auto">
                <a:xfrm>
                  <a:off x="8154" y="0"/>
                  <a:ext cx="360036" cy="407268"/>
                </a:xfrm>
                <a:prstGeom prst="rect">
                  <a:avLst/>
                </a:prstGeom>
              </p:spPr>
            </p:pic>
            <p:pic>
              <p:nvPicPr>
                <p:cNvPr id="1685725687" name="Graphique 79" descr="Feuille"/>
                <p:cNvPicPr>
                  <a:picLocks noChangeAspect="1"/>
                </p:cNvPicPr>
                <p:nvPr/>
              </p:nvPicPr>
              <p:blipFill>
                <a:blip r:embed="rId4"/>
                <a:stretch/>
              </p:blipFill>
              <p:spPr bwMode="auto">
                <a:xfrm>
                  <a:off x="0" y="336312"/>
                  <a:ext cx="423675" cy="423675"/>
                </a:xfrm>
                <a:prstGeom prst="rect">
                  <a:avLst/>
                </a:prstGeom>
              </p:spPr>
            </p:pic>
          </p:grpSp>
          <p:sp>
            <p:nvSpPr>
              <p:cNvPr id="856954488" name="ZoneTexte 80"/>
              <p:cNvSpPr txBox="1"/>
              <p:nvPr/>
            </p:nvSpPr>
            <p:spPr bwMode="auto">
              <a:xfrm flipH="0" flipV="0">
                <a:off x="0" y="714411"/>
                <a:ext cx="1779075" cy="57947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1600" b="1">
                    <a:solidFill>
                      <a:srgbClr val="7030A0"/>
                    </a:solidFill>
                    <a:latin typeface="Marianne"/>
                    <a:ea typeface="Marianne"/>
                    <a:cs typeface="Marianne"/>
                  </a:rPr>
                  <a:t>Responsable scientifique</a:t>
                </a:r>
                <a:endParaRPr>
                  <a:latin typeface="Marianne"/>
                  <a:cs typeface="Marianne"/>
                </a:endParaRPr>
              </a:p>
            </p:txBody>
          </p:sp>
        </p:grpSp>
        <p:pic>
          <p:nvPicPr>
            <p:cNvPr id="448509953" name="Graphique 90" descr="Utilisateur"/>
            <p:cNvPicPr>
              <a:picLocks noChangeAspect="1"/>
            </p:cNvPicPr>
            <p:nvPr/>
          </p:nvPicPr>
          <p:blipFill>
            <a:blip r:embed="rId5"/>
            <a:stretch/>
          </p:blipFill>
          <p:spPr bwMode="auto">
            <a:xfrm>
              <a:off x="645156" y="15750"/>
              <a:ext cx="752571" cy="752571"/>
            </a:xfrm>
            <a:prstGeom prst="rect">
              <a:avLst/>
            </a:prstGeom>
          </p:spPr>
        </p:pic>
      </p:grpSp>
      <p:cxnSp>
        <p:nvCxnSpPr>
          <p:cNvPr id="1557234344" name="Connecteur droit avec flèche 111"/>
          <p:cNvCxnSpPr/>
          <p:nvPr/>
        </p:nvCxnSpPr>
        <p:spPr bwMode="auto">
          <a:xfrm flipH="1" flipV="1">
            <a:off x="2307956" y="3240507"/>
            <a:ext cx="4140000" cy="0"/>
          </a:xfrm>
          <a:prstGeom prst="straightConnector1">
            <a:avLst/>
          </a:prstGeom>
          <a:noFill/>
          <a:ln w="28575" cap="flat" cmpd="sng" algn="ctr">
            <a:solidFill>
              <a:srgbClr val="7030A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cxnSp>
        <p:nvCxnSpPr>
          <p:cNvPr id="1602472490" name="Connecteur droit avec flèche 63"/>
          <p:cNvCxnSpPr/>
          <p:nvPr/>
        </p:nvCxnSpPr>
        <p:spPr bwMode="auto">
          <a:xfrm rot="0" flipH="0" flipV="1">
            <a:off x="6880500" y="1268177"/>
            <a:ext cx="0" cy="1440000"/>
          </a:xfrm>
          <a:prstGeom prst="straightConnector1">
            <a:avLst/>
          </a:prstGeom>
          <a:noFill/>
          <a:ln w="28575" cap="flat" cmpd="sng" algn="ctr">
            <a:solidFill>
              <a:srgbClr val="00B05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cxnSp>
        <p:nvCxnSpPr>
          <p:cNvPr id="1703530302" name="Connecteur droit avec flèche 68"/>
          <p:cNvCxnSpPr/>
          <p:nvPr/>
        </p:nvCxnSpPr>
        <p:spPr bwMode="auto">
          <a:xfrm rot="0" flipH="0" flipV="0">
            <a:off x="7020900" y="1254449"/>
            <a:ext cx="0" cy="1440000"/>
          </a:xfrm>
          <a:prstGeom prst="straightConnector1">
            <a:avLst/>
          </a:prstGeom>
          <a:noFill/>
          <a:ln w="28575" cap="flat" cmpd="sng" algn="ctr">
            <a:solidFill>
              <a:srgbClr val="00B05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pic>
        <p:nvPicPr>
          <p:cNvPr id="1110366494" name="Image 11"/>
          <p:cNvPicPr>
            <a:picLocks noChangeAspect="1"/>
          </p:cNvPicPr>
          <p:nvPr/>
        </p:nvPicPr>
        <p:blipFill>
          <a:blip r:embed="rId6"/>
          <a:stretch/>
        </p:blipFill>
        <p:spPr bwMode="auto">
          <a:xfrm flipH="0" flipV="0">
            <a:off x="5592227" y="359885"/>
            <a:ext cx="2692126" cy="840261"/>
          </a:xfrm>
          <a:prstGeom prst="rect">
            <a:avLst/>
          </a:prstGeom>
        </p:spPr>
      </p:pic>
      <p:sp>
        <p:nvSpPr>
          <p:cNvPr id="1486939302" name="ZoneTexte 75"/>
          <p:cNvSpPr txBox="1"/>
          <p:nvPr/>
        </p:nvSpPr>
        <p:spPr bwMode="auto">
          <a:xfrm flipH="0" flipV="0">
            <a:off x="7028382" y="1492372"/>
            <a:ext cx="2800394" cy="701399"/>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a:solidFill>
                  <a:srgbClr val="00B050"/>
                </a:solidFill>
                <a:highlight>
                  <a:srgbClr val="FFFF00"/>
                </a:highlight>
                <a:latin typeface="Marianne"/>
                <a:ea typeface="Marianne"/>
                <a:cs typeface="Marianne"/>
              </a:rPr>
              <a:t>Récupération des BioSamples IDs</a:t>
            </a:r>
            <a:endParaRPr sz="2400">
              <a:highlight>
                <a:srgbClr val="FFFF00"/>
              </a:highlight>
              <a:latin typeface="Marianne"/>
              <a:cs typeface="Marianne"/>
            </a:endParaRPr>
          </a:p>
        </p:txBody>
      </p:sp>
      <p:cxnSp>
        <p:nvCxnSpPr>
          <p:cNvPr id="524929579" name="Connecteur droit avec flèche 110"/>
          <p:cNvCxnSpPr/>
          <p:nvPr/>
        </p:nvCxnSpPr>
        <p:spPr bwMode="auto">
          <a:xfrm flipV="1">
            <a:off x="2276241" y="3381384"/>
            <a:ext cx="4140000" cy="0"/>
          </a:xfrm>
          <a:prstGeom prst="straightConnector1">
            <a:avLst/>
          </a:prstGeom>
          <a:noFill/>
          <a:ln w="28575" cap="flat" cmpd="sng" algn="ctr">
            <a:solidFill>
              <a:srgbClr val="7030A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sp>
        <p:nvSpPr>
          <p:cNvPr id="123477193" name="ZoneTexte 75"/>
          <p:cNvSpPr txBox="1"/>
          <p:nvPr/>
        </p:nvSpPr>
        <p:spPr bwMode="auto">
          <a:xfrm flipH="0" flipV="0">
            <a:off x="3037370" y="1554402"/>
            <a:ext cx="3687733" cy="701399"/>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a:solidFill>
                  <a:srgbClr val="00B050"/>
                </a:solidFill>
                <a:highlight>
                  <a:srgbClr val="FFFF00"/>
                </a:highlight>
                <a:latin typeface="Marianne"/>
                <a:ea typeface="Marianne"/>
                <a:cs typeface="Marianne"/>
              </a:rPr>
              <a:t>Soumission des métadonnées d’échantillons</a:t>
            </a:r>
            <a:endParaRPr sz="2400">
              <a:highlight>
                <a:srgbClr val="FFFF00"/>
              </a:highlight>
              <a:latin typeface="Marianne"/>
              <a:cs typeface="Marianne"/>
            </a:endParaRPr>
          </a:p>
        </p:txBody>
      </p:sp>
      <p:sp>
        <p:nvSpPr>
          <p:cNvPr id="1762180713" name="Google Shape;940;g20fe8f9e098_0_0"/>
          <p:cNvSpPr/>
          <p:nvPr/>
        </p:nvSpPr>
        <p:spPr bwMode="auto">
          <a:xfrm>
            <a:off x="1887102" y="2496602"/>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1</a:t>
            </a:r>
            <a:endParaRPr>
              <a:latin typeface="Marianne"/>
              <a:cs typeface="Marianne"/>
            </a:endParaRPr>
          </a:p>
        </p:txBody>
      </p:sp>
      <p:sp>
        <p:nvSpPr>
          <p:cNvPr id="1591259555" name="Google Shape;940;g20fe8f9e098_0_0"/>
          <p:cNvSpPr/>
          <p:nvPr/>
        </p:nvSpPr>
        <p:spPr bwMode="auto">
          <a:xfrm>
            <a:off x="3471984" y="1687665"/>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2</a:t>
            </a:r>
            <a:endParaRPr>
              <a:latin typeface="Marianne"/>
              <a:cs typeface="Marianne"/>
            </a:endParaRPr>
          </a:p>
        </p:txBody>
      </p:sp>
      <p:sp>
        <p:nvSpPr>
          <p:cNvPr id="1465943954" name="Google Shape;940;g20fe8f9e098_0_0"/>
          <p:cNvSpPr/>
          <p:nvPr/>
        </p:nvSpPr>
        <p:spPr bwMode="auto">
          <a:xfrm>
            <a:off x="9576681" y="1561321"/>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2</a:t>
            </a:r>
            <a:endParaRPr>
              <a:latin typeface="Marianne"/>
              <a:cs typeface="Marianne"/>
            </a:endParaRPr>
          </a:p>
        </p:txBody>
      </p:sp>
      <p:sp>
        <p:nvSpPr>
          <p:cNvPr id="107718262" name="ZoneTexte 85"/>
          <p:cNvSpPr txBox="1"/>
          <p:nvPr/>
        </p:nvSpPr>
        <p:spPr bwMode="auto">
          <a:xfrm rot="0" flipH="0" flipV="0">
            <a:off x="7221780" y="2880946"/>
            <a:ext cx="2507297"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i="0" u="none" strike="noStrike" cap="none" spc="0">
                <a:solidFill>
                  <a:srgbClr val="7030A0"/>
                </a:solidFill>
                <a:latin typeface="Marianne"/>
                <a:ea typeface="Marianne"/>
                <a:cs typeface="Marianne"/>
              </a:rPr>
              <a:t>Template pour les échantillons</a:t>
            </a:r>
            <a:endParaRPr sz="2400">
              <a:latin typeface="Marianne"/>
              <a:cs typeface="Marianne"/>
            </a:endParaRPr>
          </a:p>
        </p:txBody>
      </p:sp>
      <p:pic>
        <p:nvPicPr>
          <p:cNvPr id="1911093593" name="Graphique 108" descr="Document"/>
          <p:cNvPicPr>
            <a:picLocks noChangeAspect="1"/>
          </p:cNvPicPr>
          <p:nvPr/>
        </p:nvPicPr>
        <p:blipFill>
          <a:blip r:embed="rId7"/>
          <a:stretch/>
        </p:blipFill>
        <p:spPr bwMode="auto">
          <a:xfrm>
            <a:off x="4314114" y="4310793"/>
            <a:ext cx="597744" cy="584767"/>
          </a:xfrm>
          <a:prstGeom prst="rect">
            <a:avLst/>
          </a:prstGeom>
        </p:spPr>
      </p:pic>
      <p:sp>
        <p:nvSpPr>
          <p:cNvPr id="1376947892" name="ZoneTexte 85"/>
          <p:cNvSpPr txBox="1"/>
          <p:nvPr/>
        </p:nvSpPr>
        <p:spPr bwMode="auto">
          <a:xfrm flipH="0" flipV="0">
            <a:off x="1344676" y="3989406"/>
            <a:ext cx="2907221"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a:solidFill>
                  <a:srgbClr val="0070C0"/>
                </a:solidFill>
                <a:latin typeface="Marianne"/>
                <a:ea typeface="Marianne"/>
                <a:cs typeface="Marianne"/>
              </a:rPr>
              <a:t>Création du fichier de soumission de </a:t>
            </a:r>
            <a:r>
              <a:rPr lang="fr-FR" sz="2000" b="1">
                <a:solidFill>
                  <a:srgbClr val="0070C0"/>
                </a:solidFill>
                <a:latin typeface="Marianne"/>
                <a:ea typeface="Marianne"/>
                <a:cs typeface="Marianne"/>
              </a:rPr>
              <a:t>study</a:t>
            </a:r>
            <a:endParaRPr sz="2400">
              <a:solidFill>
                <a:srgbClr val="0070C0"/>
              </a:solidFill>
              <a:latin typeface="Marianne"/>
              <a:cs typeface="Marianne"/>
            </a:endParaRPr>
          </a:p>
        </p:txBody>
      </p:sp>
      <p:sp>
        <p:nvSpPr>
          <p:cNvPr id="904059507" name="Google Shape;940;g20fe8f9e098_0_0"/>
          <p:cNvSpPr/>
          <p:nvPr/>
        </p:nvSpPr>
        <p:spPr bwMode="auto">
          <a:xfrm>
            <a:off x="1165142" y="4159957"/>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4</a:t>
            </a:r>
            <a:endParaRPr>
              <a:latin typeface="Marianne"/>
              <a:cs typeface="Marianne"/>
            </a:endParaRPr>
          </a:p>
        </p:txBody>
      </p:sp>
      <p:pic>
        <p:nvPicPr>
          <p:cNvPr id="1720065819" name="Graphique 102" descr="Document"/>
          <p:cNvPicPr>
            <a:picLocks noChangeAspect="1"/>
          </p:cNvPicPr>
          <p:nvPr/>
        </p:nvPicPr>
        <p:blipFill>
          <a:blip r:embed="rId8"/>
          <a:stretch/>
        </p:blipFill>
        <p:spPr bwMode="auto">
          <a:xfrm>
            <a:off x="6722028" y="2910939"/>
            <a:ext cx="597744" cy="584767"/>
          </a:xfrm>
          <a:prstGeom prst="rect">
            <a:avLst/>
          </a:prstGeom>
        </p:spPr>
      </p:pic>
      <p:cxnSp>
        <p:nvCxnSpPr>
          <p:cNvPr id="1550280204" name=""/>
          <p:cNvCxnSpPr/>
          <p:nvPr/>
        </p:nvCxnSpPr>
        <p:spPr bwMode="auto">
          <a:xfrm rot="5399977" flipH="0" flipV="1">
            <a:off x="2188508" y="2681858"/>
            <a:ext cx="941596" cy="3143484"/>
          </a:xfrm>
          <a:prstGeom prst="bentConnector2">
            <a:avLst/>
          </a:prstGeom>
          <a:noFill/>
          <a:ln w="28575" cap="flat" cmpd="sng" algn="ctr">
            <a:solidFill>
              <a:srgbClr val="0070C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cxnSp>
        <p:nvCxnSpPr>
          <p:cNvPr id="1344079922" name="Connecteur droit avec flèche 128"/>
          <p:cNvCxnSpPr/>
          <p:nvPr/>
        </p:nvCxnSpPr>
        <p:spPr bwMode="auto">
          <a:xfrm rot="0" flipH="1" flipV="1">
            <a:off x="5050917" y="4762064"/>
            <a:ext cx="2880000" cy="0"/>
          </a:xfrm>
          <a:prstGeom prst="straightConnector1">
            <a:avLst/>
          </a:prstGeom>
          <a:noFill/>
          <a:ln w="28575" cap="flat" cmpd="sng" algn="ctr">
            <a:solidFill>
              <a:srgbClr val="2E75B6"/>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cxnSp>
        <p:nvCxnSpPr>
          <p:cNvPr id="159466085" name="Connecteur droit avec flèche 128"/>
          <p:cNvCxnSpPr/>
          <p:nvPr/>
        </p:nvCxnSpPr>
        <p:spPr bwMode="auto">
          <a:xfrm rot="10799955" flipH="1" flipV="1">
            <a:off x="5054999" y="4600064"/>
            <a:ext cx="2880000" cy="0"/>
          </a:xfrm>
          <a:prstGeom prst="straightConnector1">
            <a:avLst/>
          </a:prstGeom>
          <a:noFill/>
          <a:ln w="28575" cap="flat" cmpd="sng" algn="ctr">
            <a:solidFill>
              <a:srgbClr val="2E75B6"/>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sp>
        <p:nvSpPr>
          <p:cNvPr id="1558124008" name="ZoneTexte 85"/>
          <p:cNvSpPr txBox="1"/>
          <p:nvPr/>
        </p:nvSpPr>
        <p:spPr bwMode="auto">
          <a:xfrm flipH="0" flipV="0">
            <a:off x="5315991" y="3851550"/>
            <a:ext cx="2581858"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i="0" u="none" strike="noStrike" cap="none" spc="0">
                <a:solidFill>
                  <a:srgbClr val="2E75B6"/>
                </a:solidFill>
                <a:latin typeface="Marianne"/>
                <a:ea typeface="Marianne"/>
                <a:cs typeface="Marianne"/>
              </a:rPr>
              <a:t>Soumission de la </a:t>
            </a:r>
            <a:r>
              <a:rPr lang="fr-FR" sz="2000" b="1" i="0" u="none" strike="noStrike" cap="none" spc="0">
                <a:solidFill>
                  <a:srgbClr val="2E75B6"/>
                </a:solidFill>
                <a:latin typeface="Marianne"/>
                <a:ea typeface="Marianne"/>
                <a:cs typeface="Marianne"/>
              </a:rPr>
              <a:t>study</a:t>
            </a:r>
            <a:endParaRPr sz="2400">
              <a:solidFill>
                <a:srgbClr val="2E75B6"/>
              </a:solidFill>
              <a:latin typeface="Marianne"/>
              <a:cs typeface="Marianne"/>
            </a:endParaRPr>
          </a:p>
        </p:txBody>
      </p:sp>
      <p:sp>
        <p:nvSpPr>
          <p:cNvPr id="1087612666" name="Google Shape;940;g20fe8f9e098_0_0"/>
          <p:cNvSpPr/>
          <p:nvPr/>
        </p:nvSpPr>
        <p:spPr bwMode="auto">
          <a:xfrm>
            <a:off x="5229720" y="4320643"/>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5</a:t>
            </a:r>
            <a:endParaRPr>
              <a:latin typeface="Marianne"/>
              <a:cs typeface="Marianne"/>
            </a:endParaRPr>
          </a:p>
        </p:txBody>
      </p:sp>
      <p:sp>
        <p:nvSpPr>
          <p:cNvPr id="1283571921" name="ZoneTexte 85"/>
          <p:cNvSpPr txBox="1"/>
          <p:nvPr/>
        </p:nvSpPr>
        <p:spPr bwMode="auto">
          <a:xfrm flipH="0" flipV="0">
            <a:off x="5093312" y="4795918"/>
            <a:ext cx="3158366"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b="0" i="0" u="none" strike="noStrike" cap="none" spc="0">
                <a:solidFill>
                  <a:srgbClr val="000000"/>
                </a:solidFill>
                <a:latin typeface="Calibri"/>
                <a:ea typeface="Arial"/>
                <a:cs typeface="Arial"/>
              </a:defRPr>
            </a:pPr>
            <a:r>
              <a:rPr lang="fr-FR" sz="2000" b="1" i="0" u="none" strike="noStrike" cap="none" spc="0">
                <a:solidFill>
                  <a:srgbClr val="0070C0"/>
                </a:solidFill>
                <a:latin typeface="Marianne"/>
                <a:ea typeface="Marianne"/>
                <a:cs typeface="Marianne"/>
              </a:rPr>
              <a:t>Récupération d</a:t>
            </a:r>
            <a:r>
              <a:rPr lang="fr-FR" sz="2000" b="1" i="0" u="none" strike="noStrike" cap="none" spc="0">
                <a:solidFill>
                  <a:srgbClr val="0070C0"/>
                </a:solidFill>
                <a:latin typeface="Marianne"/>
                <a:ea typeface="Marianne"/>
                <a:cs typeface="Marianne"/>
              </a:rPr>
              <a:t>e l’identifiant de la study</a:t>
            </a:r>
            <a:endParaRPr sz="2000">
              <a:solidFill>
                <a:srgbClr val="0070C0"/>
              </a:solidFill>
              <a:latin typeface="Marianne"/>
              <a:cs typeface="Marianne"/>
            </a:endParaRPr>
          </a:p>
        </p:txBody>
      </p:sp>
      <p:sp>
        <p:nvSpPr>
          <p:cNvPr id="1630577022" name="Google Shape;940;g20fe8f9e098_0_0"/>
          <p:cNvSpPr/>
          <p:nvPr/>
        </p:nvSpPr>
        <p:spPr bwMode="auto">
          <a:xfrm>
            <a:off x="5229720" y="4818323"/>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5</a:t>
            </a:r>
            <a:endParaRPr>
              <a:latin typeface="Marianne"/>
              <a:cs typeface="Marianne"/>
            </a:endParaRPr>
          </a:p>
        </p:txBody>
      </p:sp>
      <p:pic>
        <p:nvPicPr>
          <p:cNvPr id="2043620716" name="Image 51"/>
          <p:cNvPicPr>
            <a:picLocks noChangeAspect="1"/>
          </p:cNvPicPr>
          <p:nvPr/>
        </p:nvPicPr>
        <p:blipFill>
          <a:blip r:embed="rId9"/>
          <a:stretch/>
        </p:blipFill>
        <p:spPr bwMode="auto">
          <a:xfrm flipH="0" flipV="0">
            <a:off x="8428399" y="4895560"/>
            <a:ext cx="3425007" cy="983259"/>
          </a:xfrm>
          <a:prstGeom prst="rect">
            <a:avLst/>
          </a:prstGeom>
        </p:spPr>
      </p:pic>
      <p:cxnSp>
        <p:nvCxnSpPr>
          <p:cNvPr id="210767426" name=""/>
          <p:cNvCxnSpPr/>
          <p:nvPr/>
        </p:nvCxnSpPr>
        <p:spPr bwMode="auto">
          <a:xfrm rot="5399942" flipH="0" flipV="1">
            <a:off x="3654009" y="2081736"/>
            <a:ext cx="1714545" cy="6847421"/>
          </a:xfrm>
          <a:prstGeom prst="bentConnector2">
            <a:avLst/>
          </a:prstGeom>
          <a:noFill/>
          <a:ln w="28575" cap="flat" cmpd="sng" algn="ctr">
            <a:solidFill>
              <a:srgbClr val="0070C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sp>
        <p:nvSpPr>
          <p:cNvPr id="996395607" name="ZoneTexte 85"/>
          <p:cNvSpPr txBox="1"/>
          <p:nvPr/>
        </p:nvSpPr>
        <p:spPr bwMode="auto">
          <a:xfrm flipH="0" flipV="0">
            <a:off x="1344676" y="5599288"/>
            <a:ext cx="5232548"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i="0" u="none" strike="noStrike" cap="none" spc="0">
                <a:solidFill>
                  <a:srgbClr val="0070C0"/>
                </a:solidFill>
                <a:latin typeface="Marianne"/>
                <a:ea typeface="Marianne"/>
                <a:cs typeface="Marianne"/>
              </a:rPr>
              <a:t>Soumission </a:t>
            </a:r>
            <a:r>
              <a:rPr lang="fr-FR" sz="2000" b="1" i="0" u="none" strike="noStrike" cap="none" spc="0">
                <a:solidFill>
                  <a:srgbClr val="0070C0"/>
                </a:solidFill>
                <a:latin typeface="Marianne"/>
                <a:ea typeface="Marianne"/>
                <a:cs typeface="Marianne"/>
              </a:rPr>
              <a:t>des données de séquence et des métadonnées d’expérience</a:t>
            </a:r>
            <a:endParaRPr sz="2400">
              <a:solidFill>
                <a:schemeClr val="accent1"/>
              </a:solidFill>
              <a:latin typeface="Marianne"/>
              <a:cs typeface="Marianne"/>
            </a:endParaRPr>
          </a:p>
        </p:txBody>
      </p:sp>
      <p:sp>
        <p:nvSpPr>
          <p:cNvPr id="1982793001" name="Google Shape;940;g20fe8f9e098_0_0"/>
          <p:cNvSpPr/>
          <p:nvPr/>
        </p:nvSpPr>
        <p:spPr bwMode="auto">
          <a:xfrm>
            <a:off x="1182825" y="5674588"/>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6</a:t>
            </a:r>
            <a:endParaRPr>
              <a:latin typeface="Marianne"/>
              <a:cs typeface="Marianne"/>
            </a:endParaRPr>
          </a:p>
        </p:txBody>
      </p:sp>
      <p:sp>
        <p:nvSpPr>
          <p:cNvPr id="1501897065" name="ZoneTexte 103"/>
          <p:cNvSpPr txBox="1"/>
          <p:nvPr/>
        </p:nvSpPr>
        <p:spPr bwMode="auto">
          <a:xfrm rot="0" flipH="0" flipV="0">
            <a:off x="2003351" y="2485624"/>
            <a:ext cx="4457266"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a:solidFill>
                  <a:srgbClr val="7030A0"/>
                </a:solidFill>
                <a:latin typeface="Marianne"/>
                <a:ea typeface="Marianne"/>
                <a:cs typeface="Marianne"/>
              </a:rPr>
              <a:t>Remplissage du template avec les échantillons et leurs métadonnées</a:t>
            </a:r>
            <a:endParaRPr sz="2400">
              <a:latin typeface="Marianne"/>
              <a:cs typeface="Marianne"/>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973637489" name="Titre 1"/>
          <p:cNvSpPr>
            <a:spLocks noGrp="1"/>
          </p:cNvSpPr>
          <p:nvPr>
            <p:ph type="title"/>
          </p:nvPr>
        </p:nvSpPr>
        <p:spPr bwMode="auto">
          <a:xfrm>
            <a:off x="340821" y="1088349"/>
            <a:ext cx="11521438" cy="682261"/>
          </a:xfrm>
        </p:spPr>
        <p:txBody>
          <a:bodyPr>
            <a:normAutofit/>
          </a:bodyPr>
          <a:lstStyle>
            <a:lvl1pPr>
              <a:defRPr sz="2400" b="1"/>
            </a:lvl1pPr>
          </a:lstStyle>
          <a:p>
            <a:pPr>
              <a:defRPr/>
            </a:pPr>
            <a:r>
              <a:rPr lang="fr-FR" sz="3600" b="1" i="0" u="none" strike="noStrike" cap="none" spc="0">
                <a:solidFill>
                  <a:schemeClr val="tx1"/>
                </a:solidFill>
                <a:latin typeface="Marianne"/>
                <a:ea typeface="Marianne"/>
                <a:cs typeface="Marianne"/>
              </a:rPr>
              <a:t>Script python submit_data_biosamples</a:t>
            </a:r>
            <a:endParaRPr sz="3600"/>
          </a:p>
        </p:txBody>
      </p:sp>
      <p:sp>
        <p:nvSpPr>
          <p:cNvPr id="1266959967" name="Espace réservé de la date 2"/>
          <p:cNvSpPr>
            <a:spLocks noGrp="1"/>
          </p:cNvSpPr>
          <p:nvPr>
            <p:ph type="dt" sz="half" idx="10"/>
          </p:nvPr>
        </p:nvSpPr>
        <p:spPr bwMode="auto"/>
        <p:txBody>
          <a:bodyPr/>
          <a:lstStyle/>
          <a:p>
            <a:pPr>
              <a:defRPr/>
            </a:pPr>
            <a:fld id="{5418A749-63E1-95A5-523D-F72D8C067E0D}" type="datetime1">
              <a:rPr lang="fr-FR"/>
              <a:t/>
            </a:fld>
            <a:endParaRPr lang="fr-FR"/>
          </a:p>
        </p:txBody>
      </p:sp>
      <p:sp>
        <p:nvSpPr>
          <p:cNvPr id="1090315369" name="Espace réservé du numéro de diapositive 4"/>
          <p:cNvSpPr>
            <a:spLocks noGrp="1"/>
          </p:cNvSpPr>
          <p:nvPr>
            <p:ph type="sldNum" sz="quarter" idx="12"/>
          </p:nvPr>
        </p:nvSpPr>
        <p:spPr bwMode="auto"/>
        <p:txBody>
          <a:bodyPr/>
          <a:lstStyle/>
          <a:p>
            <a:pPr>
              <a:defRPr/>
            </a:pPr>
            <a:fld id="{80D3C055-6DAF-5818-F9FB-C6C4A4CE7C6E}" type="slidenum">
              <a:rPr lang="fr-FR"/>
              <a:t/>
            </a:fld>
            <a:endParaRPr lang="fr-FR"/>
          </a:p>
        </p:txBody>
      </p:sp>
      <p:sp>
        <p:nvSpPr>
          <p:cNvPr id="1598937551" name="Rectangle 1738745552"/>
          <p:cNvSpPr/>
          <p:nvPr/>
        </p:nvSpPr>
        <p:spPr bwMode="auto">
          <a:xfrm>
            <a:off x="6158719" y="1900584"/>
            <a:ext cx="3080595" cy="149844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0"/>
          <a:lstStyle/>
          <a:p>
            <a:pPr algn="ctr">
              <a:defRPr/>
            </a:pPr>
            <a:r>
              <a:rPr>
                <a:solidFill>
                  <a:schemeClr val="tx1"/>
                </a:solidFill>
              </a:rPr>
              <a:t>+</a:t>
            </a:r>
            <a:endParaRPr/>
          </a:p>
        </p:txBody>
      </p:sp>
      <p:sp>
        <p:nvSpPr>
          <p:cNvPr id="1785358793" name="Bouton d'action : Document 480373842"/>
          <p:cNvSpPr/>
          <p:nvPr/>
        </p:nvSpPr>
        <p:spPr bwMode="auto">
          <a:xfrm>
            <a:off x="1419509" y="1964529"/>
            <a:ext cx="1061249" cy="1417131"/>
          </a:xfrm>
          <a:prstGeom prst="actionButtonDocument">
            <a:avLst/>
          </a:prstGeom>
          <a:solidFill>
            <a:schemeClr val="accent1">
              <a:alpha val="15999"/>
            </a:schemeClr>
          </a:solidFill>
          <a:ln w="12699" cap="flat" cmpd="sng" algn="ctr">
            <a:solidFill>
              <a:schemeClr val="accent5"/>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a:p>
            <a:pPr>
              <a:defRPr/>
            </a:pPr>
            <a:endParaRPr/>
          </a:p>
          <a:p>
            <a:pPr>
              <a:defRPr/>
            </a:pPr>
            <a:r>
              <a:rPr/>
              <a:t>    </a:t>
            </a:r>
            <a:r>
              <a:rPr sz="2000"/>
              <a:t>xlsx</a:t>
            </a:r>
            <a:endParaRPr/>
          </a:p>
        </p:txBody>
      </p:sp>
      <p:pic>
        <p:nvPicPr>
          <p:cNvPr id="660632233" name="Image 11"/>
          <p:cNvPicPr>
            <a:picLocks noChangeAspect="1"/>
          </p:cNvPicPr>
          <p:nvPr/>
        </p:nvPicPr>
        <p:blipFill>
          <a:blip r:embed="rId3"/>
          <a:stretch/>
        </p:blipFill>
        <p:spPr bwMode="auto">
          <a:xfrm>
            <a:off x="7133419" y="4819929"/>
            <a:ext cx="2672733" cy="834211"/>
          </a:xfrm>
          <a:prstGeom prst="rect">
            <a:avLst/>
          </a:prstGeom>
        </p:spPr>
      </p:pic>
      <p:cxnSp>
        <p:nvCxnSpPr>
          <p:cNvPr id="1738139162" name="Connecteur droit 1"/>
          <p:cNvCxnSpPr/>
          <p:nvPr/>
        </p:nvCxnSpPr>
        <p:spPr bwMode="auto">
          <a:xfrm rot="16199895" flipV="1">
            <a:off x="7714098" y="4105973"/>
            <a:ext cx="1800000" cy="0"/>
          </a:xfrm>
          <a:prstGeom prst="line">
            <a:avLst/>
          </a:prstGeom>
          <a:ln w="19049"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261992649" name="Octogone 752370725"/>
          <p:cNvSpPr/>
          <p:nvPr/>
        </p:nvSpPr>
        <p:spPr bwMode="auto">
          <a:xfrm>
            <a:off x="8063777" y="2183778"/>
            <a:ext cx="1100637" cy="1022193"/>
          </a:xfrm>
          <a:prstGeom prst="octagon">
            <a:avLst>
              <a:gd name="adj" fmla="val 29289"/>
            </a:avLst>
          </a:prstGeom>
          <a:solidFill>
            <a:schemeClr val="accent1">
              <a:alpha val="15999"/>
            </a:schemeClr>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0"/>
          <a:lstStyle/>
          <a:p>
            <a:pPr algn="ctr">
              <a:defRPr/>
            </a:pPr>
            <a:r>
              <a:rPr lang="fr-FR" sz="1800" b="0" i="0" u="none" strike="noStrike" cap="none" spc="0">
                <a:solidFill>
                  <a:schemeClr val="accent1"/>
                </a:solidFill>
                <a:latin typeface="Calibri"/>
                <a:ea typeface="Calibri"/>
                <a:cs typeface="Calibri"/>
              </a:rPr>
              <a:t>Token</a:t>
            </a:r>
            <a:endParaRPr>
              <a:solidFill>
                <a:schemeClr val="accent1"/>
              </a:solidFill>
            </a:endParaRPr>
          </a:p>
        </p:txBody>
      </p:sp>
      <p:cxnSp>
        <p:nvCxnSpPr>
          <p:cNvPr id="1344330655" name="Connecteur droit 1396988602"/>
          <p:cNvCxnSpPr/>
          <p:nvPr/>
        </p:nvCxnSpPr>
        <p:spPr bwMode="auto">
          <a:xfrm flipV="1">
            <a:off x="2480760" y="2649804"/>
            <a:ext cx="3737487" cy="23288"/>
          </a:xfrm>
          <a:prstGeom prst="line">
            <a:avLst/>
          </a:prstGeom>
          <a:ln w="19049" cap="flat" cmpd="sng" algn="ctr">
            <a:solidFill>
              <a:schemeClr val="accent1">
                <a:shade val="50000"/>
              </a:schemeClr>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999236889" name="Connecteur : en angle 2"/>
          <p:cNvCxnSpPr/>
          <p:nvPr/>
        </p:nvCxnSpPr>
        <p:spPr bwMode="auto">
          <a:xfrm>
            <a:off x="9239316" y="2649807"/>
            <a:ext cx="566838" cy="2587230"/>
          </a:xfrm>
          <a:prstGeom prst="bentConnector3">
            <a:avLst>
              <a:gd name="adj1" fmla="val 140329"/>
            </a:avLst>
          </a:prstGeom>
          <a:ln w="19049"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436524066" name="Connecteur : en angle 3"/>
          <p:cNvCxnSpPr/>
          <p:nvPr/>
        </p:nvCxnSpPr>
        <p:spPr bwMode="auto">
          <a:xfrm rot="10799922">
            <a:off x="1951200" y="3380400"/>
            <a:ext cx="5183282" cy="1855372"/>
          </a:xfrm>
          <a:prstGeom prst="bentConnector2">
            <a:avLst/>
          </a:prstGeom>
          <a:ln w="19049" cap="flat" cmpd="sng" algn="ctr">
            <a:solidFill>
              <a:schemeClr val="accent1">
                <a:shade val="50000"/>
              </a:schemeClr>
            </a:solidFill>
            <a:prstDash val="solid"/>
            <a:miter lim="800000"/>
            <a:tailEnd type="triangle" len="med"/>
          </a:ln>
        </p:spPr>
        <p:style>
          <a:lnRef idx="1">
            <a:schemeClr val="accent1">
              <a:shade val="50000"/>
            </a:schemeClr>
          </a:lnRef>
          <a:fillRef idx="0">
            <a:schemeClr val="accent1"/>
          </a:fillRef>
          <a:effectRef idx="0">
            <a:schemeClr val="accent1"/>
          </a:effectRef>
          <a:fontRef idx="minor">
            <a:schemeClr val="tx1"/>
          </a:fontRef>
        </p:style>
      </p:cxnSp>
      <p:sp>
        <p:nvSpPr>
          <p:cNvPr id="1294971542" name="Bouton d'action : Document 806641976"/>
          <p:cNvSpPr/>
          <p:nvPr/>
        </p:nvSpPr>
        <p:spPr bwMode="auto">
          <a:xfrm>
            <a:off x="6218253" y="1941238"/>
            <a:ext cx="1061248" cy="1417131"/>
          </a:xfrm>
          <a:prstGeom prst="actionButtonDocument">
            <a:avLst/>
          </a:prstGeom>
          <a:solidFill>
            <a:schemeClr val="accent1">
              <a:alpha val="15999"/>
            </a:schemeClr>
          </a:solidFill>
          <a:ln w="12699" cap="flat" cmpd="sng" algn="ctr">
            <a:solidFill>
              <a:schemeClr val="accent5"/>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a:p>
            <a:pPr>
              <a:defRPr/>
            </a:pPr>
            <a:endParaRPr/>
          </a:p>
          <a:p>
            <a:pPr>
              <a:defRPr/>
            </a:pPr>
            <a:r>
              <a:rPr/>
              <a:t>    json</a:t>
            </a:r>
            <a:endParaRPr/>
          </a:p>
        </p:txBody>
      </p:sp>
      <p:sp>
        <p:nvSpPr>
          <p:cNvPr id="1014627236" name="ZoneTexte 1983014621"/>
          <p:cNvSpPr txBox="1"/>
          <p:nvPr/>
        </p:nvSpPr>
        <p:spPr bwMode="auto">
          <a:xfrm>
            <a:off x="2656404" y="1900584"/>
            <a:ext cx="3389796" cy="7013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8" indent="-283878" algn="ctr">
              <a:buAutoNum type="arabicPeriod"/>
              <a:defRPr/>
            </a:pPr>
            <a:r>
              <a:rPr sz="2000">
                <a:solidFill>
                  <a:schemeClr val="accent1"/>
                </a:solidFill>
                <a:highlight>
                  <a:srgbClr val="FFFFFF"/>
                </a:highlight>
                <a:latin typeface="Inria sans"/>
                <a:ea typeface="Inria sans"/>
                <a:cs typeface="Inria sans"/>
              </a:rPr>
              <a:t>Transformation du fichier Excel au </a:t>
            </a:r>
            <a:r>
              <a:rPr sz="2000">
                <a:solidFill>
                  <a:schemeClr val="accent1"/>
                </a:solidFill>
                <a:highlight>
                  <a:srgbClr val="FFFFFF"/>
                </a:highlight>
                <a:latin typeface="Inria sans"/>
                <a:ea typeface="Inria sans"/>
                <a:cs typeface="Inria sans"/>
              </a:rPr>
              <a:t>format </a:t>
            </a:r>
            <a:r>
              <a:rPr sz="2000">
                <a:solidFill>
                  <a:schemeClr val="accent1"/>
                </a:solidFill>
                <a:highlight>
                  <a:srgbClr val="FFFFFF"/>
                </a:highlight>
                <a:latin typeface="Inria sans"/>
                <a:ea typeface="Inria sans"/>
                <a:cs typeface="Inria sans"/>
              </a:rPr>
              <a:t>json</a:t>
            </a:r>
            <a:endParaRPr sz="2000">
              <a:solidFill>
                <a:schemeClr val="accent1"/>
              </a:solidFill>
              <a:highlight>
                <a:srgbClr val="FFFFFF"/>
              </a:highlight>
              <a:latin typeface="Inria sans"/>
              <a:cs typeface="Inria sans"/>
            </a:endParaRPr>
          </a:p>
        </p:txBody>
      </p:sp>
      <p:sp>
        <p:nvSpPr>
          <p:cNvPr id="1903918397" name="ZoneTexte 1570048535"/>
          <p:cNvSpPr txBox="1"/>
          <p:nvPr/>
        </p:nvSpPr>
        <p:spPr bwMode="auto">
          <a:xfrm>
            <a:off x="5561419" y="3746718"/>
            <a:ext cx="3174076" cy="10061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8" marR="0" indent="-283878" algn="ctr" defTabSz="914400">
              <a:lnSpc>
                <a:spcPct val="100000"/>
              </a:lnSpc>
              <a:spcBef>
                <a:spcPts val="0"/>
              </a:spcBef>
              <a:spcAft>
                <a:spcPts val="0"/>
              </a:spcAft>
              <a:buAutoNum type="arabicPeriod" startAt="2"/>
              <a:defRPr/>
            </a:pPr>
            <a:r>
              <a:rPr sz="2000">
                <a:solidFill>
                  <a:schemeClr val="accent1"/>
                </a:solidFill>
                <a:latin typeface="Inria sans"/>
                <a:ea typeface="Inria sans"/>
                <a:cs typeface="Inria sans"/>
              </a:rPr>
              <a:t>Demande d’un token avec ses identifiants à BioSamples</a:t>
            </a:r>
            <a:endParaRPr sz="2000">
              <a:solidFill>
                <a:schemeClr val="accent1"/>
              </a:solidFill>
              <a:latin typeface="Inria sans"/>
              <a:cs typeface="Inria sans"/>
            </a:endParaRPr>
          </a:p>
        </p:txBody>
      </p:sp>
      <p:sp>
        <p:nvSpPr>
          <p:cNvPr id="1226126184" name="ZoneTexte 999884640"/>
          <p:cNvSpPr txBox="1"/>
          <p:nvPr/>
        </p:nvSpPr>
        <p:spPr bwMode="auto">
          <a:xfrm>
            <a:off x="9713228" y="3487538"/>
            <a:ext cx="2469037" cy="13109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8" marR="0" indent="-283878" algn="ctr" defTabSz="914400">
              <a:lnSpc>
                <a:spcPct val="100000"/>
              </a:lnSpc>
              <a:spcBef>
                <a:spcPts val="0"/>
              </a:spcBef>
              <a:spcAft>
                <a:spcPts val="0"/>
              </a:spcAft>
              <a:buAutoNum type="arabicPeriod" startAt="3"/>
              <a:defRPr/>
            </a:pPr>
            <a:r>
              <a:rPr sz="2000">
                <a:solidFill>
                  <a:schemeClr val="accent1"/>
                </a:solidFill>
                <a:latin typeface="inria sans"/>
                <a:ea typeface="inria sans"/>
                <a:cs typeface="inria sans"/>
              </a:rPr>
              <a:t>Envoi des métadonnées d’échantillon avec le token</a:t>
            </a:r>
            <a:endParaRPr sz="2000">
              <a:solidFill>
                <a:schemeClr val="accent1"/>
              </a:solidFill>
              <a:latin typeface="inria sans"/>
              <a:cs typeface="inria sans"/>
            </a:endParaRPr>
          </a:p>
        </p:txBody>
      </p:sp>
      <p:sp>
        <p:nvSpPr>
          <p:cNvPr id="1444115804" name="ZoneTexte 679216514"/>
          <p:cNvSpPr txBox="1"/>
          <p:nvPr/>
        </p:nvSpPr>
        <p:spPr bwMode="auto">
          <a:xfrm>
            <a:off x="2715840" y="5237037"/>
            <a:ext cx="3792304" cy="10061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8" marR="0" indent="-283878" algn="ctr" defTabSz="914400">
              <a:lnSpc>
                <a:spcPct val="100000"/>
              </a:lnSpc>
              <a:spcBef>
                <a:spcPts val="0"/>
              </a:spcBef>
              <a:spcAft>
                <a:spcPts val="0"/>
              </a:spcAft>
              <a:buAutoNum type="arabicPeriod" startAt="4"/>
              <a:defRPr/>
            </a:pPr>
            <a:r>
              <a:rPr sz="2000">
                <a:solidFill>
                  <a:schemeClr val="accent1"/>
                </a:solidFill>
                <a:latin typeface="Inria sans"/>
                <a:ea typeface="Inria sans"/>
                <a:cs typeface="Inria sans"/>
              </a:rPr>
              <a:t>Récupération et ajout des identifiants BioSamples dans le fichier Excel de départ</a:t>
            </a:r>
            <a:endParaRPr>
              <a:solidFill>
                <a:schemeClr val="accent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97628427" name="Titre 1"/>
          <p:cNvSpPr>
            <a:spLocks noGrp="1"/>
          </p:cNvSpPr>
          <p:nvPr>
            <p:ph type="title"/>
          </p:nvPr>
        </p:nvSpPr>
        <p:spPr bwMode="auto">
          <a:xfrm>
            <a:off x="340821" y="1088349"/>
            <a:ext cx="11521438" cy="682261"/>
          </a:xfrm>
        </p:spPr>
        <p:txBody>
          <a:bodyPr>
            <a:normAutofit/>
          </a:bodyPr>
          <a:lstStyle>
            <a:lvl1pPr>
              <a:defRPr sz="2400" b="1"/>
            </a:lvl1pPr>
          </a:lstStyle>
          <a:p>
            <a:pPr>
              <a:defRPr/>
            </a:pPr>
            <a:r>
              <a:rPr lang="fr-FR" sz="3600" b="1" i="0" u="none" strike="noStrike" cap="none" spc="0">
                <a:solidFill>
                  <a:schemeClr val="tx1"/>
                </a:solidFill>
                <a:latin typeface="Marianne"/>
                <a:ea typeface="Marianne"/>
                <a:cs typeface="Marianne"/>
              </a:rPr>
              <a:t>Script python submit_data_biosamples</a:t>
            </a:r>
            <a:endParaRPr sz="3600"/>
          </a:p>
        </p:txBody>
      </p:sp>
      <p:sp>
        <p:nvSpPr>
          <p:cNvPr id="1869649713" name="Espace réservé de la date 2"/>
          <p:cNvSpPr>
            <a:spLocks noGrp="1"/>
          </p:cNvSpPr>
          <p:nvPr>
            <p:ph type="dt" sz="half" idx="10"/>
          </p:nvPr>
        </p:nvSpPr>
        <p:spPr bwMode="auto"/>
        <p:txBody>
          <a:bodyPr/>
          <a:lstStyle/>
          <a:p>
            <a:pPr>
              <a:defRPr/>
            </a:pPr>
            <a:fld id="{57F720CA-66CB-2E02-3C0C-B46323E83896}" type="datetime1">
              <a:rPr lang="fr-FR"/>
              <a:t/>
            </a:fld>
            <a:endParaRPr lang="fr-FR"/>
          </a:p>
        </p:txBody>
      </p:sp>
      <p:sp>
        <p:nvSpPr>
          <p:cNvPr id="1244970801" name="Espace réservé du numéro de diapositive 4"/>
          <p:cNvSpPr>
            <a:spLocks noGrp="1"/>
          </p:cNvSpPr>
          <p:nvPr>
            <p:ph type="sldNum" sz="quarter" idx="12"/>
          </p:nvPr>
        </p:nvSpPr>
        <p:spPr bwMode="auto"/>
        <p:txBody>
          <a:bodyPr/>
          <a:lstStyle/>
          <a:p>
            <a:pPr>
              <a:defRPr/>
            </a:pPr>
            <a:fld id="{7B23C0BC-60C5-6725-4105-A82BA1FC3A23}" type="slidenum">
              <a:rPr lang="fr-FR"/>
              <a:t/>
            </a:fld>
            <a:endParaRPr lang="fr-FR"/>
          </a:p>
        </p:txBody>
      </p:sp>
      <p:sp>
        <p:nvSpPr>
          <p:cNvPr id="1133567631" name="Rectangle 1738745552"/>
          <p:cNvSpPr/>
          <p:nvPr/>
        </p:nvSpPr>
        <p:spPr bwMode="auto">
          <a:xfrm>
            <a:off x="6158719" y="1900584"/>
            <a:ext cx="3080595" cy="149844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0"/>
          <a:lstStyle/>
          <a:p>
            <a:pPr algn="ctr">
              <a:defRPr/>
            </a:pPr>
            <a:r>
              <a:rPr>
                <a:solidFill>
                  <a:schemeClr val="tx1"/>
                </a:solidFill>
              </a:rPr>
              <a:t>+</a:t>
            </a:r>
            <a:endParaRPr/>
          </a:p>
        </p:txBody>
      </p:sp>
      <p:sp>
        <p:nvSpPr>
          <p:cNvPr id="1788000202" name="Bouton d'action : Document 480373842"/>
          <p:cNvSpPr/>
          <p:nvPr/>
        </p:nvSpPr>
        <p:spPr bwMode="auto">
          <a:xfrm>
            <a:off x="1419509" y="1964529"/>
            <a:ext cx="1061249" cy="1417131"/>
          </a:xfrm>
          <a:prstGeom prst="actionButtonDocument">
            <a:avLst/>
          </a:prstGeom>
          <a:solidFill>
            <a:schemeClr val="accent1">
              <a:alpha val="15999"/>
            </a:schemeClr>
          </a:solidFill>
          <a:ln w="12699" cap="flat" cmpd="sng" algn="ctr">
            <a:solidFill>
              <a:schemeClr val="accent5"/>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a:p>
            <a:pPr>
              <a:defRPr/>
            </a:pPr>
            <a:endParaRPr/>
          </a:p>
          <a:p>
            <a:pPr>
              <a:defRPr/>
            </a:pPr>
            <a:r>
              <a:rPr/>
              <a:t>    </a:t>
            </a:r>
            <a:r>
              <a:rPr sz="2000"/>
              <a:t>xlsx</a:t>
            </a:r>
            <a:endParaRPr/>
          </a:p>
        </p:txBody>
      </p:sp>
      <p:pic>
        <p:nvPicPr>
          <p:cNvPr id="1975173787" name="Image 11"/>
          <p:cNvPicPr>
            <a:picLocks noChangeAspect="1"/>
          </p:cNvPicPr>
          <p:nvPr/>
        </p:nvPicPr>
        <p:blipFill>
          <a:blip r:embed="rId3"/>
          <a:stretch/>
        </p:blipFill>
        <p:spPr bwMode="auto">
          <a:xfrm>
            <a:off x="7133419" y="4819929"/>
            <a:ext cx="2672733" cy="834211"/>
          </a:xfrm>
          <a:prstGeom prst="rect">
            <a:avLst/>
          </a:prstGeom>
        </p:spPr>
      </p:pic>
      <p:cxnSp>
        <p:nvCxnSpPr>
          <p:cNvPr id="1008921233" name="Connecteur droit 1"/>
          <p:cNvCxnSpPr/>
          <p:nvPr/>
        </p:nvCxnSpPr>
        <p:spPr bwMode="auto">
          <a:xfrm rot="16199895" flipV="1">
            <a:off x="7714098" y="4105973"/>
            <a:ext cx="1800000" cy="0"/>
          </a:xfrm>
          <a:prstGeom prst="line">
            <a:avLst/>
          </a:prstGeom>
          <a:ln w="19049"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242143715" name="Octogone 752370725"/>
          <p:cNvSpPr/>
          <p:nvPr/>
        </p:nvSpPr>
        <p:spPr bwMode="auto">
          <a:xfrm>
            <a:off x="8063777" y="2183778"/>
            <a:ext cx="1100637" cy="1022193"/>
          </a:xfrm>
          <a:prstGeom prst="octagon">
            <a:avLst>
              <a:gd name="adj" fmla="val 29289"/>
            </a:avLst>
          </a:prstGeom>
          <a:solidFill>
            <a:schemeClr val="accent1">
              <a:alpha val="15999"/>
            </a:schemeClr>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0"/>
          <a:lstStyle/>
          <a:p>
            <a:pPr algn="ctr">
              <a:defRPr/>
            </a:pPr>
            <a:r>
              <a:rPr lang="fr-FR" sz="1800" b="0" i="0" u="none" strike="noStrike" cap="none" spc="0">
                <a:solidFill>
                  <a:schemeClr val="accent1"/>
                </a:solidFill>
                <a:latin typeface="Calibri"/>
                <a:ea typeface="Calibri"/>
                <a:cs typeface="Calibri"/>
              </a:rPr>
              <a:t>Token</a:t>
            </a:r>
            <a:endParaRPr>
              <a:solidFill>
                <a:schemeClr val="accent1"/>
              </a:solidFill>
            </a:endParaRPr>
          </a:p>
        </p:txBody>
      </p:sp>
      <p:cxnSp>
        <p:nvCxnSpPr>
          <p:cNvPr id="410512315" name="Connecteur droit 1396988602"/>
          <p:cNvCxnSpPr/>
          <p:nvPr/>
        </p:nvCxnSpPr>
        <p:spPr bwMode="auto">
          <a:xfrm flipV="1">
            <a:off x="2480760" y="2649804"/>
            <a:ext cx="3737487" cy="23288"/>
          </a:xfrm>
          <a:prstGeom prst="line">
            <a:avLst/>
          </a:prstGeom>
          <a:ln w="19049" cap="flat" cmpd="sng" algn="ctr">
            <a:solidFill>
              <a:schemeClr val="accent1">
                <a:shade val="50000"/>
              </a:schemeClr>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796876770" name="Connecteur : en angle 2"/>
          <p:cNvCxnSpPr/>
          <p:nvPr/>
        </p:nvCxnSpPr>
        <p:spPr bwMode="auto">
          <a:xfrm>
            <a:off x="9239316" y="2649807"/>
            <a:ext cx="566838" cy="2587230"/>
          </a:xfrm>
          <a:prstGeom prst="bentConnector3">
            <a:avLst>
              <a:gd name="adj1" fmla="val 140329"/>
            </a:avLst>
          </a:prstGeom>
          <a:ln w="19049"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1957956153" name="Connecteur : en angle 3"/>
          <p:cNvCxnSpPr/>
          <p:nvPr/>
        </p:nvCxnSpPr>
        <p:spPr bwMode="auto">
          <a:xfrm rot="10799922">
            <a:off x="1951200" y="3380400"/>
            <a:ext cx="5183282" cy="1855372"/>
          </a:xfrm>
          <a:prstGeom prst="bentConnector2">
            <a:avLst/>
          </a:prstGeom>
          <a:ln w="19049" cap="flat" cmpd="sng" algn="ctr">
            <a:solidFill>
              <a:schemeClr val="accent1">
                <a:shade val="50000"/>
              </a:schemeClr>
            </a:solidFill>
            <a:prstDash val="solid"/>
            <a:miter lim="800000"/>
            <a:tailEnd type="triangle" len="med"/>
          </a:ln>
        </p:spPr>
        <p:style>
          <a:lnRef idx="1">
            <a:schemeClr val="accent1">
              <a:shade val="50000"/>
            </a:schemeClr>
          </a:lnRef>
          <a:fillRef idx="0">
            <a:schemeClr val="accent1"/>
          </a:fillRef>
          <a:effectRef idx="0">
            <a:schemeClr val="accent1"/>
          </a:effectRef>
          <a:fontRef idx="minor">
            <a:schemeClr val="tx1"/>
          </a:fontRef>
        </p:style>
      </p:cxnSp>
      <p:sp>
        <p:nvSpPr>
          <p:cNvPr id="1688615812" name="Bouton d'action : Document 806641976"/>
          <p:cNvSpPr/>
          <p:nvPr/>
        </p:nvSpPr>
        <p:spPr bwMode="auto">
          <a:xfrm>
            <a:off x="6218253" y="1941238"/>
            <a:ext cx="1061248" cy="1417131"/>
          </a:xfrm>
          <a:prstGeom prst="actionButtonDocument">
            <a:avLst/>
          </a:prstGeom>
          <a:solidFill>
            <a:schemeClr val="accent1">
              <a:alpha val="15999"/>
            </a:schemeClr>
          </a:solidFill>
          <a:ln w="12699" cap="flat" cmpd="sng" algn="ctr">
            <a:solidFill>
              <a:schemeClr val="accent5"/>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a:p>
            <a:pPr>
              <a:defRPr/>
            </a:pPr>
            <a:endParaRPr/>
          </a:p>
          <a:p>
            <a:pPr>
              <a:defRPr/>
            </a:pPr>
            <a:r>
              <a:rPr/>
              <a:t>    json</a:t>
            </a:r>
            <a:endParaRPr/>
          </a:p>
        </p:txBody>
      </p:sp>
      <p:sp>
        <p:nvSpPr>
          <p:cNvPr id="55336008" name="ZoneTexte 1983014621"/>
          <p:cNvSpPr txBox="1"/>
          <p:nvPr/>
        </p:nvSpPr>
        <p:spPr bwMode="auto">
          <a:xfrm>
            <a:off x="2656404" y="1900584"/>
            <a:ext cx="3390156" cy="7013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8" indent="-283878" algn="ctr">
              <a:buAutoNum type="arabicPeriod"/>
              <a:defRPr/>
            </a:pPr>
            <a:r>
              <a:rPr sz="2000">
                <a:solidFill>
                  <a:schemeClr val="accent1"/>
                </a:solidFill>
                <a:highlight>
                  <a:srgbClr val="FFFF00"/>
                </a:highlight>
                <a:latin typeface="Inria sans"/>
                <a:ea typeface="Inria sans"/>
                <a:cs typeface="Inria sans"/>
              </a:rPr>
              <a:t>Transformation du fichier Excel au </a:t>
            </a:r>
            <a:r>
              <a:rPr sz="2000">
                <a:solidFill>
                  <a:schemeClr val="accent1"/>
                </a:solidFill>
                <a:highlight>
                  <a:srgbClr val="FFFF00"/>
                </a:highlight>
                <a:latin typeface="Inria sans"/>
                <a:ea typeface="Inria sans"/>
                <a:cs typeface="Inria sans"/>
              </a:rPr>
              <a:t>format </a:t>
            </a:r>
            <a:r>
              <a:rPr sz="2000">
                <a:solidFill>
                  <a:schemeClr val="accent1"/>
                </a:solidFill>
                <a:highlight>
                  <a:srgbClr val="FFFF00"/>
                </a:highlight>
                <a:latin typeface="Inria sans"/>
                <a:ea typeface="Inria sans"/>
                <a:cs typeface="Inria sans"/>
              </a:rPr>
              <a:t>json</a:t>
            </a:r>
            <a:endParaRPr sz="2000">
              <a:solidFill>
                <a:schemeClr val="accent1"/>
              </a:solidFill>
              <a:highlight>
                <a:srgbClr val="FFFF00"/>
              </a:highlight>
              <a:latin typeface="Inria sans"/>
              <a:cs typeface="Inria sans"/>
            </a:endParaRPr>
          </a:p>
        </p:txBody>
      </p:sp>
      <p:sp>
        <p:nvSpPr>
          <p:cNvPr id="11866960" name="ZoneTexte 1570048535"/>
          <p:cNvSpPr txBox="1"/>
          <p:nvPr/>
        </p:nvSpPr>
        <p:spPr bwMode="auto">
          <a:xfrm>
            <a:off x="5561419" y="3746718"/>
            <a:ext cx="3174076" cy="10061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8" marR="0" indent="-283878" algn="ctr" defTabSz="914400">
              <a:lnSpc>
                <a:spcPct val="100000"/>
              </a:lnSpc>
              <a:spcBef>
                <a:spcPts val="0"/>
              </a:spcBef>
              <a:spcAft>
                <a:spcPts val="0"/>
              </a:spcAft>
              <a:buAutoNum type="arabicPeriod" startAt="2"/>
              <a:defRPr/>
            </a:pPr>
            <a:r>
              <a:rPr sz="2000">
                <a:solidFill>
                  <a:schemeClr val="accent1"/>
                </a:solidFill>
                <a:latin typeface="Inria sans"/>
                <a:ea typeface="Inria sans"/>
                <a:cs typeface="Inria sans"/>
              </a:rPr>
              <a:t>Demande d’un token avec ses identifiants à BioSamples</a:t>
            </a:r>
            <a:endParaRPr sz="2000">
              <a:solidFill>
                <a:schemeClr val="accent1"/>
              </a:solidFill>
              <a:latin typeface="Inria sans"/>
              <a:cs typeface="Inria sans"/>
            </a:endParaRPr>
          </a:p>
        </p:txBody>
      </p:sp>
      <p:sp>
        <p:nvSpPr>
          <p:cNvPr id="472222932" name="ZoneTexte 999884640"/>
          <p:cNvSpPr txBox="1"/>
          <p:nvPr/>
        </p:nvSpPr>
        <p:spPr bwMode="auto">
          <a:xfrm>
            <a:off x="9713228" y="3487538"/>
            <a:ext cx="2469037" cy="13109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8" marR="0" indent="-283878" algn="ctr" defTabSz="914400">
              <a:lnSpc>
                <a:spcPct val="100000"/>
              </a:lnSpc>
              <a:spcBef>
                <a:spcPts val="0"/>
              </a:spcBef>
              <a:spcAft>
                <a:spcPts val="0"/>
              </a:spcAft>
              <a:buAutoNum type="arabicPeriod" startAt="3"/>
              <a:defRPr/>
            </a:pPr>
            <a:r>
              <a:rPr sz="2000">
                <a:solidFill>
                  <a:schemeClr val="accent1"/>
                </a:solidFill>
                <a:latin typeface="inria sans"/>
                <a:ea typeface="inria sans"/>
                <a:cs typeface="inria sans"/>
              </a:rPr>
              <a:t>Envoi des métadonnées d’échantillon avec le token</a:t>
            </a:r>
            <a:endParaRPr sz="2000">
              <a:solidFill>
                <a:schemeClr val="accent1"/>
              </a:solidFill>
              <a:latin typeface="inria sans"/>
              <a:cs typeface="inria sans"/>
            </a:endParaRPr>
          </a:p>
        </p:txBody>
      </p:sp>
      <p:sp>
        <p:nvSpPr>
          <p:cNvPr id="475141765" name="ZoneTexte 679216514"/>
          <p:cNvSpPr txBox="1"/>
          <p:nvPr/>
        </p:nvSpPr>
        <p:spPr bwMode="auto">
          <a:xfrm>
            <a:off x="2715840" y="5237037"/>
            <a:ext cx="3793024" cy="10061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8" marR="0" indent="-283878" algn="ctr" defTabSz="914400">
              <a:lnSpc>
                <a:spcPct val="100000"/>
              </a:lnSpc>
              <a:spcBef>
                <a:spcPts val="0"/>
              </a:spcBef>
              <a:spcAft>
                <a:spcPts val="0"/>
              </a:spcAft>
              <a:buAutoNum type="arabicPeriod" startAt="4"/>
              <a:defRPr/>
            </a:pPr>
            <a:r>
              <a:rPr sz="2000">
                <a:solidFill>
                  <a:schemeClr val="accent1"/>
                </a:solidFill>
                <a:latin typeface="Inria sans"/>
                <a:ea typeface="Inria sans"/>
                <a:cs typeface="Inria sans"/>
              </a:rPr>
              <a:t>Récupération et ajout des identifiants BioSamples dans le fichier Excel de départ</a:t>
            </a:r>
            <a:endParaRPr>
              <a:solidFill>
                <a:schemeClr val="accent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80972376" name="Titre 1"/>
          <p:cNvSpPr>
            <a:spLocks noGrp="1"/>
          </p:cNvSpPr>
          <p:nvPr>
            <p:ph type="title"/>
          </p:nvPr>
        </p:nvSpPr>
        <p:spPr bwMode="auto">
          <a:xfrm>
            <a:off x="340821" y="1088349"/>
            <a:ext cx="11521438" cy="682261"/>
          </a:xfrm>
        </p:spPr>
        <p:txBody>
          <a:bodyPr vertOverflow="overflow" horzOverflow="overflow" vert="horz" wrap="square" lIns="91440" tIns="45720" rIns="91440" bIns="45720" numCol="1" spcCol="0" rtlCol="0" fromWordArt="0" anchor="ctr" anchorCtr="0" forceAA="0" upright="0" compatLnSpc="0">
            <a:normAutofit/>
          </a:bodyPr>
          <a:lstStyle>
            <a:lvl1pPr>
              <a:defRPr sz="2400" b="1"/>
            </a:lvl1pPr>
          </a:lstStyle>
          <a:p>
            <a:pPr>
              <a:defRPr/>
            </a:pPr>
            <a:r>
              <a:rPr lang="fr-FR" sz="3600" b="1" i="0" u="none" strike="noStrike" cap="none" spc="0">
                <a:solidFill>
                  <a:schemeClr val="tx1"/>
                </a:solidFill>
                <a:latin typeface="Marianne"/>
                <a:ea typeface="Marianne"/>
                <a:cs typeface="Marianne"/>
              </a:rPr>
              <a:t>Script python submit_data_biosamples</a:t>
            </a:r>
            <a:endParaRPr sz="3600"/>
          </a:p>
        </p:txBody>
      </p:sp>
      <p:sp>
        <p:nvSpPr>
          <p:cNvPr id="2030592376" name="Espace réservé de la date 2"/>
          <p:cNvSpPr>
            <a:spLocks noGrp="1"/>
          </p:cNvSpPr>
          <p:nvPr>
            <p:ph type="dt" sz="half" idx="10"/>
          </p:nvPr>
        </p:nvSpPr>
        <p:spPr bwMode="auto"/>
        <p:txBody>
          <a:bodyPr/>
          <a:lstStyle/>
          <a:p>
            <a:pPr>
              <a:defRPr/>
            </a:pPr>
            <a:fld id="{7543EC92-2AFE-6E72-CEC4-ABF2DCE6CACE}" type="datetime1">
              <a:rPr lang="fr-FR"/>
              <a:t/>
            </a:fld>
            <a:endParaRPr lang="fr-FR"/>
          </a:p>
        </p:txBody>
      </p:sp>
      <p:sp>
        <p:nvSpPr>
          <p:cNvPr id="74879537" name="Espace réservé du numéro de diapositive 4"/>
          <p:cNvSpPr>
            <a:spLocks noGrp="1"/>
          </p:cNvSpPr>
          <p:nvPr>
            <p:ph type="sldNum" sz="quarter" idx="12"/>
          </p:nvPr>
        </p:nvSpPr>
        <p:spPr bwMode="auto"/>
        <p:txBody>
          <a:bodyPr/>
          <a:lstStyle/>
          <a:p>
            <a:pPr>
              <a:defRPr/>
            </a:pPr>
            <a:fld id="{BA2D2A0C-5A10-D1CC-897E-6BD28E1A25B8}" type="slidenum">
              <a:rPr lang="fr-FR"/>
              <a:t/>
            </a:fld>
            <a:endParaRPr lang="fr-FR"/>
          </a:p>
        </p:txBody>
      </p:sp>
      <p:sp>
        <p:nvSpPr>
          <p:cNvPr id="524124856" name="Espace réservé du texte 10"/>
          <p:cNvSpPr>
            <a:spLocks noGrp="1"/>
          </p:cNvSpPr>
          <p:nvPr>
            <p:ph type="body" sz="quarter" idx="13" hasCustomPrompt="1"/>
          </p:nvPr>
        </p:nvSpPr>
        <p:spPr bwMode="auto">
          <a:xfrm>
            <a:off x="340821" y="1794610"/>
            <a:ext cx="11510357" cy="658262"/>
          </a:xfrm>
        </p:spPr>
        <p:txBody>
          <a:bodyPr/>
          <a:lstStyle>
            <a:lvl1pPr>
              <a:defRPr b="1">
                <a:solidFill>
                  <a:srgbClr val="51A589"/>
                </a:solidFill>
              </a:defRPr>
            </a:lvl1pPr>
          </a:lstStyle>
          <a:p>
            <a:pPr>
              <a:defRPr/>
            </a:pPr>
            <a:r>
              <a:rPr lang="fr-FR" sz="2200" b="1" i="0" u="none" strike="noStrike" cap="none" spc="0">
                <a:solidFill>
                  <a:srgbClr val="51A589"/>
                </a:solidFill>
                <a:latin typeface="Marianne"/>
                <a:ea typeface="Marianne"/>
                <a:cs typeface="Marianne"/>
              </a:rPr>
              <a:t>Transformation du fichier excel au format json</a:t>
            </a:r>
            <a:endParaRPr sz="2200"/>
          </a:p>
        </p:txBody>
      </p:sp>
      <p:graphicFrame>
        <p:nvGraphicFramePr>
          <p:cNvPr id="383975394" name="Tableau 812486275"/>
          <p:cNvGraphicFramePr>
            <a:graphicFrameLocks xmlns:a="http://schemas.openxmlformats.org/drawingml/2006/main"/>
          </p:cNvGraphicFramePr>
          <p:nvPr/>
        </p:nvGraphicFramePr>
        <p:xfrm>
          <a:off x="81640" y="2795245"/>
          <a:ext cx="5961317" cy="1116757"/>
        </p:xfrm>
        <a:graphic>
          <a:graphicData uri="http://schemas.openxmlformats.org/drawingml/2006/table">
            <a:tbl>
              <a:tblPr firstRow="1" firstCol="0" lastRow="0" lastCol="0" bandRow="1" bandCol="0">
                <a:tableStyleId>{5C22544A-7EE6-4342-B048-85BDC9FD1C3A}</a:tableStyleId>
              </a:tblPr>
              <a:tblGrid>
                <a:gridCol w="3203101"/>
                <a:gridCol w="2745515"/>
              </a:tblGrid>
              <a:tr h="494458">
                <a:tc>
                  <a:txBody>
                    <a:bodyPr/>
                    <a:p>
                      <a:pPr algn="ctr">
                        <a:defRPr/>
                      </a:pPr>
                      <a:r>
                        <a:rPr sz="1700"/>
                        <a:t>Study unique ID*</a:t>
                      </a:r>
                      <a:endParaRPr/>
                    </a:p>
                  </a:txBody>
                  <a:tcPr anchor="ctr"/>
                </a:tc>
                <a:tc>
                  <a:txBody>
                    <a:bodyPr/>
                    <a:p>
                      <a:pPr algn="ctr">
                        <a:defRPr/>
                      </a:pPr>
                      <a:r>
                        <a:rPr sz="1700"/>
                        <a:t>Biological material ID*</a:t>
                      </a:r>
                      <a:endParaRPr/>
                    </a:p>
                  </a:txBody>
                  <a:tcPr anchor="ctr"/>
                </a:tc>
              </a:tr>
              <a:tr h="528799">
                <a:tc>
                  <a:txBody>
                    <a:bodyPr/>
                    <a:p>
                      <a:pPr>
                        <a:defRPr/>
                      </a:pPr>
                      <a:r>
                        <a:rPr sz="1700"/>
                        <a:t>AGRODIV_CAANN_CC288INRAE</a:t>
                      </a:r>
                      <a:endParaRPr/>
                    </a:p>
                  </a:txBody>
                  <a:tcPr/>
                </a:tc>
                <a:tc>
                  <a:txBody>
                    <a:bodyPr/>
                    <a:p>
                      <a:pPr>
                        <a:defRPr/>
                      </a:pPr>
                      <a:r>
                        <a:rPr sz="1700"/>
                        <a:t>INRAE_PM00001</a:t>
                      </a:r>
                      <a:endParaRPr/>
                    </a:p>
                  </a:txBody>
                  <a:tcPr/>
                </a:tc>
              </a:tr>
            </a:tbl>
          </a:graphicData>
        </a:graphic>
      </p:graphicFrame>
      <p:graphicFrame>
        <p:nvGraphicFramePr>
          <p:cNvPr id="1634196948" name="Tableau 1738534477"/>
          <p:cNvGraphicFramePr>
            <a:graphicFrameLocks xmlns:a="http://schemas.openxmlformats.org/drawingml/2006/main"/>
          </p:cNvGraphicFramePr>
          <p:nvPr/>
        </p:nvGraphicFramePr>
        <p:xfrm>
          <a:off x="81640" y="4412747"/>
          <a:ext cx="5961315" cy="1035956"/>
        </p:xfrm>
        <a:graphic>
          <a:graphicData uri="http://schemas.openxmlformats.org/drawingml/2006/table">
            <a:tbl>
              <a:tblPr firstRow="1" firstCol="0" lastRow="0" lastCol="0" bandRow="1" bandCol="0">
                <a:tableStyleId>{5C22544A-7EE6-4342-B048-85BDC9FD1C3A}</a:tableStyleId>
              </a:tblPr>
              <a:tblGrid>
                <a:gridCol w="3203100"/>
                <a:gridCol w="2745514"/>
              </a:tblGrid>
              <a:tr h="494458">
                <a:tc>
                  <a:txBody>
                    <a:bodyPr/>
                    <a:p>
                      <a:pPr algn="ctr">
                        <a:defRPr/>
                      </a:pPr>
                      <a:r>
                        <a:rPr sz="1700"/>
                        <a:t>Organism_name*</a:t>
                      </a:r>
                      <a:endParaRPr/>
                    </a:p>
                  </a:txBody>
                  <a:tcPr anchor="ctr"/>
                </a:tc>
                <a:tc>
                  <a:txBody>
                    <a:bodyPr/>
                    <a:p>
                      <a:pPr algn="ctr">
                        <a:defRPr/>
                      </a:pPr>
                      <a:r>
                        <a:rPr sz="1700"/>
                        <a:t>Organism_NCBI*</a:t>
                      </a:r>
                      <a:endParaRPr/>
                    </a:p>
                  </a:txBody>
                  <a:tcPr anchor="ctr"/>
                </a:tc>
              </a:tr>
              <a:tr h="528799">
                <a:tc>
                  <a:txBody>
                    <a:bodyPr/>
                    <a:p>
                      <a:pPr>
                        <a:defRPr/>
                      </a:pPr>
                      <a:r>
                        <a:rPr sz="1700"/>
                        <a:t>Capsicum annuum</a:t>
                      </a:r>
                      <a:endParaRPr/>
                    </a:p>
                  </a:txBody>
                  <a:tcPr/>
                </a:tc>
                <a:tc>
                  <a:txBody>
                    <a:bodyPr/>
                    <a:p>
                      <a:pPr>
                        <a:defRPr/>
                      </a:pPr>
                      <a:r>
                        <a:rPr sz="1700"/>
                        <a:t>NCBITAXON:40321</a:t>
                      </a:r>
                      <a:endParaRPr/>
                    </a:p>
                  </a:txBody>
                  <a:tcPr/>
                </a:tc>
              </a:tr>
            </a:tbl>
          </a:graphicData>
        </a:graphic>
      </p:graphicFrame>
      <p:sp>
        <p:nvSpPr>
          <p:cNvPr id="921325840" name="ZoneTexte 1926534454"/>
          <p:cNvSpPr txBox="1"/>
          <p:nvPr/>
        </p:nvSpPr>
        <p:spPr bwMode="auto">
          <a:xfrm flipH="0" flipV="0">
            <a:off x="6206246" y="2605002"/>
            <a:ext cx="5250912" cy="3200759"/>
          </a:xfrm>
          <a:prstGeom prst="rect">
            <a:avLst/>
          </a:prstGeom>
          <a:noFill/>
          <a:ln w="6349">
            <a:solidFill>
              <a:schemeClr val="accent1">
                <a:lumMod val="50196"/>
              </a:schemeClr>
            </a:solidFill>
            <a:prstDash val="solid"/>
          </a:ln>
        </p:spPr>
        <p:txBody>
          <a:bodyPr vertOverflow="overflow" horzOverflow="overflow" vert="horz" wrap="square" lIns="91440" tIns="45720" rIns="91440" bIns="45720" numCol="1" spcCol="0" rtlCol="0" fromWordArt="0" anchor="ctr" anchorCtr="0" forceAA="0" compatLnSpc="0">
            <a:spAutoFit/>
          </a:bodyPr>
          <a:lstStyle/>
          <a:p>
            <a:pPr>
              <a:defRPr/>
            </a:pPr>
            <a:r>
              <a:rPr lang="fr-FR" sz="1700" b="0" i="0" u="none" strike="noStrike" cap="none" spc="0">
                <a:solidFill>
                  <a:schemeClr val="tx1"/>
                </a:solidFill>
                <a:latin typeface="Calibri"/>
                <a:ea typeface="Calibri"/>
                <a:cs typeface="Calibri"/>
              </a:rPr>
              <a:t>{"name": "INRAE_PM00001",</a:t>
            </a:r>
            <a:endParaRPr sz="1700" b="0" i="0" u="none" strike="noStrike" cap="none" spc="0">
              <a:solidFill>
                <a:schemeClr val="tx1"/>
              </a:solidFill>
              <a:latin typeface="Calibri"/>
              <a:cs typeface="Calibri"/>
            </a:endParaRPr>
          </a:p>
          <a:p>
            <a:pPr>
              <a:defRPr/>
            </a:pPr>
            <a:r>
              <a:rPr lang="fr-FR" sz="1700" b="0" i="0" u="none" strike="noStrike" cap="none" spc="0">
                <a:solidFill>
                  <a:schemeClr val="tx1"/>
                </a:solidFill>
                <a:latin typeface="Calibri"/>
                <a:ea typeface="Calibri"/>
                <a:cs typeface="Calibri"/>
              </a:rPr>
              <a:t>"release": "2024-04-25T08:42:34.377918",</a:t>
            </a:r>
            <a:endParaRPr sz="1700" b="0" i="0" u="none" strike="noStrike" cap="none" spc="0">
              <a:solidFill>
                <a:schemeClr val="tx1"/>
              </a:solidFill>
              <a:latin typeface="Calibri"/>
              <a:cs typeface="Calibri"/>
            </a:endParaRPr>
          </a:p>
          <a:p>
            <a:pPr>
              <a:defRPr/>
            </a:pPr>
            <a:r>
              <a:rPr lang="fr-FR" sz="1700" b="0" i="0" u="none" strike="noStrike" cap="none" spc="0">
                <a:solidFill>
                  <a:schemeClr val="tx1"/>
                </a:solidFill>
                <a:latin typeface="Calibri"/>
                <a:ea typeface="Calibri"/>
                <a:cs typeface="Calibri"/>
              </a:rPr>
              <a:t>"characteristics": {</a:t>
            </a:r>
            <a:endParaRPr sz="1700" b="0" i="0" u="none" strike="noStrike" cap="none" spc="0">
              <a:solidFill>
                <a:schemeClr val="tx1"/>
              </a:solidFill>
              <a:latin typeface="Calibri"/>
              <a:cs typeface="Calibri"/>
            </a:endParaRPr>
          </a:p>
          <a:p>
            <a:pPr>
              <a:defRPr/>
            </a:pPr>
            <a:r>
              <a:rPr lang="fr-FR" sz="1700" b="0" i="0" u="none" strike="noStrike" cap="none" spc="0">
                <a:solidFill>
                  <a:schemeClr val="tx1"/>
                </a:solidFill>
                <a:latin typeface="Calibri"/>
                <a:ea typeface="Calibri"/>
                <a:cs typeface="Calibri"/>
              </a:rPr>
              <a:t>	"project name": [{"text": "AGRODIV_CAANN_CC288INRAE"}],</a:t>
            </a:r>
            <a:endParaRPr sz="1700" b="0" i="0" u="none" strike="noStrike" cap="none" spc="0">
              <a:solidFill>
                <a:schemeClr val="tx1"/>
              </a:solidFill>
              <a:latin typeface="Calibri"/>
              <a:cs typeface="Calibri"/>
            </a:endParaRPr>
          </a:p>
          <a:p>
            <a:pPr>
              <a:defRPr/>
            </a:pPr>
            <a:r>
              <a:rPr lang="fr-FR" sz="1700" b="0" i="0" u="none" strike="noStrike" cap="none" spc="0">
                <a:solidFill>
                  <a:schemeClr val="tx1"/>
                </a:solidFill>
                <a:latin typeface="Calibri"/>
                <a:ea typeface="Calibri"/>
                <a:cs typeface="Calibri"/>
              </a:rPr>
              <a:t>	"organism": [{"text": "Capsicum annuum", "ontologyTerms": ["http://purl.obolibrary.org/obo/NCBITaxon_40321"]}],</a:t>
            </a:r>
            <a:endParaRPr sz="1700" b="0" i="0" u="none" strike="noStrike" cap="none" spc="0">
              <a:solidFill>
                <a:schemeClr val="tx1"/>
              </a:solidFill>
              <a:latin typeface="Calibri"/>
              <a:cs typeface="Calibri"/>
            </a:endParaRPr>
          </a:p>
          <a:p>
            <a:pPr>
              <a:defRPr/>
            </a:pPr>
            <a:r>
              <a:rPr lang="fr-FR" sz="1700" b="0" i="0" u="none" strike="noStrike" cap="none" spc="0">
                <a:solidFill>
                  <a:schemeClr val="tx1"/>
                </a:solidFill>
                <a:latin typeface="Calibri"/>
                <a:ea typeface="Calibri"/>
                <a:cs typeface="Calibri"/>
              </a:rPr>
              <a:t>	"plant anatomical entity": [{"text": "Leaf", "ontologyTerms": ["http://purl.obolibrary.org/obo/PO_0025034"]}],</a:t>
            </a:r>
            <a:endParaRPr sz="1700" b="0" i="0" u="none" strike="noStrike" cap="none" spc="0">
              <a:solidFill>
                <a:schemeClr val="tx1"/>
              </a:solidFill>
              <a:latin typeface="Calibri"/>
              <a:cs typeface="Calibri"/>
            </a:endParaRPr>
          </a:p>
          <a:p>
            <a:pPr>
              <a:defRPr/>
            </a:pPr>
            <a:r>
              <a:rPr lang="fr-FR" sz="1700" b="0" i="0" u="none" strike="noStrike" cap="none" spc="0">
                <a:solidFill>
                  <a:schemeClr val="tx1"/>
                </a:solidFill>
                <a:latin typeface="Calibri"/>
                <a:ea typeface="Calibri"/>
                <a:cs typeface="Calibri"/>
              </a:rPr>
              <a:t>	"checklist": [{"text": "BSDC00001"}]}}</a:t>
            </a:r>
            <a:endParaRPr lang="fr-FR" sz="1400" b="0" i="0" u="none" strike="noStrike" cap="none" spc="0">
              <a:solidFill>
                <a:schemeClr val="tx1"/>
              </a:solidFill>
              <a:latin typeface="Calibri"/>
              <a:cs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236169613" name="Titre 1"/>
          <p:cNvSpPr>
            <a:spLocks noGrp="1"/>
          </p:cNvSpPr>
          <p:nvPr>
            <p:ph type="title"/>
          </p:nvPr>
        </p:nvSpPr>
        <p:spPr bwMode="auto">
          <a:xfrm>
            <a:off x="340821" y="1088349"/>
            <a:ext cx="11521438" cy="682261"/>
          </a:xfrm>
        </p:spPr>
        <p:txBody>
          <a:bodyPr vertOverflow="overflow" horzOverflow="overflow" vert="horz" wrap="square" lIns="91440" tIns="45720" rIns="91440" bIns="45720" numCol="1" spcCol="0" rtlCol="0" fromWordArt="0" anchor="ctr" anchorCtr="0" forceAA="0" upright="0" compatLnSpc="0">
            <a:normAutofit/>
          </a:bodyPr>
          <a:lstStyle>
            <a:lvl1pPr>
              <a:defRPr sz="2400" b="1"/>
            </a:lvl1pPr>
          </a:lstStyle>
          <a:p>
            <a:pPr>
              <a:defRPr/>
            </a:pPr>
            <a:r>
              <a:rPr lang="fr-FR" sz="3600" b="1" i="0" u="none" strike="noStrike" cap="none" spc="0">
                <a:solidFill>
                  <a:schemeClr val="tx1"/>
                </a:solidFill>
                <a:latin typeface="Marianne"/>
                <a:ea typeface="Marianne"/>
                <a:cs typeface="Marianne"/>
              </a:rPr>
              <a:t>Script python submit_data_biosamples</a:t>
            </a:r>
            <a:endParaRPr sz="3600"/>
          </a:p>
        </p:txBody>
      </p:sp>
      <p:sp>
        <p:nvSpPr>
          <p:cNvPr id="491337512" name="Espace réservé de la date 2"/>
          <p:cNvSpPr>
            <a:spLocks noGrp="1"/>
          </p:cNvSpPr>
          <p:nvPr>
            <p:ph type="dt" sz="half" idx="10"/>
          </p:nvPr>
        </p:nvSpPr>
        <p:spPr bwMode="auto"/>
        <p:txBody>
          <a:bodyPr/>
          <a:lstStyle/>
          <a:p>
            <a:pPr>
              <a:defRPr/>
            </a:pPr>
            <a:fld id="{5FF54E9F-3B6B-8D22-0CB5-0B7417FF5F24}" type="datetime1">
              <a:rPr lang="fr-FR"/>
              <a:t/>
            </a:fld>
            <a:endParaRPr lang="fr-FR"/>
          </a:p>
        </p:txBody>
      </p:sp>
      <p:sp>
        <p:nvSpPr>
          <p:cNvPr id="759351322" name="Espace réservé du numéro de diapositive 4"/>
          <p:cNvSpPr>
            <a:spLocks noGrp="1"/>
          </p:cNvSpPr>
          <p:nvPr>
            <p:ph type="sldNum" sz="quarter" idx="12"/>
          </p:nvPr>
        </p:nvSpPr>
        <p:spPr bwMode="auto"/>
        <p:txBody>
          <a:bodyPr/>
          <a:lstStyle/>
          <a:p>
            <a:pPr>
              <a:defRPr/>
            </a:pPr>
            <a:fld id="{4FA12B7B-49D7-568B-97A1-FEC63360BC4D}" type="slidenum">
              <a:rPr lang="fr-FR"/>
              <a:t/>
            </a:fld>
            <a:endParaRPr lang="fr-FR"/>
          </a:p>
        </p:txBody>
      </p:sp>
      <p:sp>
        <p:nvSpPr>
          <p:cNvPr id="1382262898" name="Espace réservé du texte 10"/>
          <p:cNvSpPr>
            <a:spLocks noGrp="1"/>
          </p:cNvSpPr>
          <p:nvPr>
            <p:ph type="body" sz="quarter" idx="13" hasCustomPrompt="1"/>
          </p:nvPr>
        </p:nvSpPr>
        <p:spPr bwMode="auto">
          <a:xfrm>
            <a:off x="340821" y="1794610"/>
            <a:ext cx="11510357" cy="658262"/>
          </a:xfrm>
        </p:spPr>
        <p:txBody>
          <a:bodyPr/>
          <a:lstStyle>
            <a:lvl1pPr>
              <a:defRPr b="1">
                <a:solidFill>
                  <a:srgbClr val="51A589"/>
                </a:solidFill>
              </a:defRPr>
            </a:lvl1pPr>
          </a:lstStyle>
          <a:p>
            <a:pPr>
              <a:defRPr/>
            </a:pPr>
            <a:r>
              <a:rPr lang="fr-FR" sz="2200" b="1" i="0" u="none" strike="noStrike" cap="none" spc="0">
                <a:solidFill>
                  <a:srgbClr val="51A589"/>
                </a:solidFill>
                <a:latin typeface="Marianne"/>
                <a:ea typeface="Marianne"/>
                <a:cs typeface="Marianne"/>
              </a:rPr>
              <a:t>Transformation du fichier excel au format json</a:t>
            </a:r>
            <a:endParaRPr sz="2200"/>
          </a:p>
        </p:txBody>
      </p:sp>
      <p:graphicFrame>
        <p:nvGraphicFramePr>
          <p:cNvPr id="715026088" name="Tableau 812486275"/>
          <p:cNvGraphicFramePr>
            <a:graphicFrameLocks xmlns:a="http://schemas.openxmlformats.org/drawingml/2006/main"/>
          </p:cNvGraphicFramePr>
          <p:nvPr/>
        </p:nvGraphicFramePr>
        <p:xfrm>
          <a:off x="81640" y="2795245"/>
          <a:ext cx="5961317" cy="1116757"/>
        </p:xfrm>
        <a:graphic>
          <a:graphicData uri="http://schemas.openxmlformats.org/drawingml/2006/table">
            <a:tbl>
              <a:tblPr firstRow="1" firstCol="0" lastRow="0" lastCol="0" bandRow="1" bandCol="0">
                <a:tableStyleId>{5C22544A-7EE6-4342-B048-85BDC9FD1C3A}</a:tableStyleId>
              </a:tblPr>
              <a:tblGrid>
                <a:gridCol w="3203101"/>
                <a:gridCol w="2745515"/>
              </a:tblGrid>
              <a:tr h="494458">
                <a:tc>
                  <a:txBody>
                    <a:bodyPr/>
                    <a:p>
                      <a:pPr algn="ctr">
                        <a:defRPr/>
                      </a:pPr>
                      <a:r>
                        <a:rPr sz="1700"/>
                        <a:t>Study unique ID*</a:t>
                      </a:r>
                      <a:endParaRPr/>
                    </a:p>
                  </a:txBody>
                  <a:tcPr anchor="ctr"/>
                </a:tc>
                <a:tc>
                  <a:txBody>
                    <a:bodyPr/>
                    <a:p>
                      <a:pPr algn="ctr">
                        <a:defRPr/>
                      </a:pPr>
                      <a:r>
                        <a:rPr sz="1700"/>
                        <a:t>Biological material ID*</a:t>
                      </a:r>
                      <a:endParaRPr/>
                    </a:p>
                  </a:txBody>
                  <a:tcPr anchor="ctr"/>
                </a:tc>
              </a:tr>
              <a:tr h="528799">
                <a:tc>
                  <a:txBody>
                    <a:bodyPr/>
                    <a:p>
                      <a:pPr>
                        <a:defRPr/>
                      </a:pPr>
                      <a:r>
                        <a:rPr sz="1700"/>
                        <a:t>AGRODIV_CAANN_CC288INRAE</a:t>
                      </a:r>
                      <a:endParaRPr/>
                    </a:p>
                  </a:txBody>
                  <a:tcPr/>
                </a:tc>
                <a:tc>
                  <a:txBody>
                    <a:bodyPr/>
                    <a:p>
                      <a:pPr>
                        <a:defRPr/>
                      </a:pPr>
                      <a:r>
                        <a:rPr sz="1700"/>
                        <a:t>INRAE_PM00001</a:t>
                      </a:r>
                      <a:endParaRPr/>
                    </a:p>
                  </a:txBody>
                  <a:tcPr/>
                </a:tc>
              </a:tr>
            </a:tbl>
          </a:graphicData>
        </a:graphic>
      </p:graphicFrame>
      <p:sp>
        <p:nvSpPr>
          <p:cNvPr id="2065601792" name="ZoneTexte 1926534454"/>
          <p:cNvSpPr txBox="1"/>
          <p:nvPr/>
        </p:nvSpPr>
        <p:spPr bwMode="auto">
          <a:xfrm flipH="0" flipV="0">
            <a:off x="6206246" y="2605002"/>
            <a:ext cx="5250912" cy="3200759"/>
          </a:xfrm>
          <a:prstGeom prst="rect">
            <a:avLst/>
          </a:prstGeom>
          <a:noFill/>
          <a:ln w="6349">
            <a:solidFill>
              <a:schemeClr val="accent1">
                <a:lumMod val="50196"/>
              </a:schemeClr>
            </a:solidFill>
            <a:prstDash val="solid"/>
          </a:ln>
        </p:spPr>
        <p:txBody>
          <a:bodyPr vertOverflow="overflow" horzOverflow="overflow" vert="horz" wrap="square" lIns="91440" tIns="45720" rIns="91440" bIns="45720" numCol="1" spcCol="0" rtlCol="0" fromWordArt="0" anchor="ctr" anchorCtr="0" forceAA="0" compatLnSpc="0">
            <a:spAutoFit/>
          </a:bodyPr>
          <a:lstStyle/>
          <a:p>
            <a:pPr>
              <a:defRPr/>
            </a:pPr>
            <a:r>
              <a:rPr lang="fr-FR" sz="1700" b="0" i="0" u="none" strike="noStrike" cap="none" spc="0">
                <a:solidFill>
                  <a:schemeClr val="tx1"/>
                </a:solidFill>
                <a:latin typeface="Calibri"/>
                <a:ea typeface="Calibri"/>
                <a:cs typeface="Calibri"/>
              </a:rPr>
              <a:t>{"name": "INRAE_PM00001",</a:t>
            </a:r>
            <a:endParaRPr sz="1700" b="0" i="0" u="none" strike="noStrike" cap="none" spc="0">
              <a:solidFill>
                <a:schemeClr val="tx1"/>
              </a:solidFill>
              <a:latin typeface="Calibri"/>
              <a:cs typeface="Calibri"/>
            </a:endParaRPr>
          </a:p>
          <a:p>
            <a:pPr>
              <a:defRPr/>
            </a:pPr>
            <a:r>
              <a:rPr lang="fr-FR" sz="1700" b="0" i="0" u="none" strike="noStrike" cap="none" spc="0">
                <a:solidFill>
                  <a:schemeClr val="tx1"/>
                </a:solidFill>
                <a:latin typeface="Calibri"/>
                <a:ea typeface="Calibri"/>
                <a:cs typeface="Calibri"/>
              </a:rPr>
              <a:t>"release": "2024-04-25T08:42:34.377918",</a:t>
            </a:r>
            <a:endParaRPr sz="1700" b="0" i="0" u="none" strike="noStrike" cap="none" spc="0">
              <a:solidFill>
                <a:schemeClr val="tx1"/>
              </a:solidFill>
              <a:latin typeface="Calibri"/>
              <a:cs typeface="Calibri"/>
            </a:endParaRPr>
          </a:p>
          <a:p>
            <a:pPr>
              <a:defRPr/>
            </a:pPr>
            <a:r>
              <a:rPr lang="fr-FR" sz="1700" b="0" i="0" u="none" strike="noStrike" cap="none" spc="0">
                <a:solidFill>
                  <a:schemeClr val="tx1"/>
                </a:solidFill>
                <a:latin typeface="Calibri"/>
                <a:ea typeface="Calibri"/>
                <a:cs typeface="Calibri"/>
              </a:rPr>
              <a:t>"characteristics": {</a:t>
            </a:r>
            <a:endParaRPr sz="1700" b="0" i="0" u="none" strike="noStrike" cap="none" spc="0">
              <a:solidFill>
                <a:schemeClr val="tx1"/>
              </a:solidFill>
              <a:latin typeface="Calibri"/>
              <a:cs typeface="Calibri"/>
            </a:endParaRPr>
          </a:p>
          <a:p>
            <a:pPr>
              <a:defRPr/>
            </a:pPr>
            <a:r>
              <a:rPr lang="fr-FR" sz="1700" b="0" i="0" u="none" strike="noStrike" cap="none" spc="0">
                <a:solidFill>
                  <a:schemeClr val="tx1"/>
                </a:solidFill>
                <a:latin typeface="Calibri"/>
                <a:ea typeface="Calibri"/>
                <a:cs typeface="Calibri"/>
              </a:rPr>
              <a:t>	"project name": [{"text": "AGRODIV_CAANN_CC288INRAE"}],</a:t>
            </a:r>
            <a:endParaRPr sz="1700" b="0" i="0" u="none" strike="noStrike" cap="none" spc="0">
              <a:solidFill>
                <a:schemeClr val="tx1"/>
              </a:solidFill>
              <a:latin typeface="Calibri"/>
              <a:cs typeface="Calibri"/>
            </a:endParaRPr>
          </a:p>
          <a:p>
            <a:pPr>
              <a:defRPr/>
            </a:pPr>
            <a:r>
              <a:rPr lang="fr-FR" sz="1700" b="0" i="0" u="none" strike="noStrike" cap="none" spc="0">
                <a:solidFill>
                  <a:schemeClr val="tx1"/>
                </a:solidFill>
                <a:latin typeface="Calibri"/>
                <a:ea typeface="Calibri"/>
                <a:cs typeface="Calibri"/>
              </a:rPr>
              <a:t>	"organism": [{"text": "Capsicum annuum", "ontologyTerms": ["http://purl.obolibrary.org/obo/NCBITaxon_40321"]}],</a:t>
            </a:r>
            <a:endParaRPr sz="1700" b="0" i="0" u="none" strike="noStrike" cap="none" spc="0">
              <a:solidFill>
                <a:schemeClr val="tx1"/>
              </a:solidFill>
              <a:latin typeface="Calibri"/>
              <a:cs typeface="Calibri"/>
            </a:endParaRPr>
          </a:p>
          <a:p>
            <a:pPr>
              <a:defRPr/>
            </a:pPr>
            <a:r>
              <a:rPr lang="fr-FR" sz="1700" b="0" i="0" u="none" strike="noStrike" cap="none" spc="0">
                <a:solidFill>
                  <a:schemeClr val="tx1"/>
                </a:solidFill>
                <a:latin typeface="Calibri"/>
                <a:ea typeface="Calibri"/>
                <a:cs typeface="Calibri"/>
              </a:rPr>
              <a:t>	"plant anatomical entity": [{"text": "Leaf", "ontologyTerms": ["http://purl.obolibrary.org/obo/PO_0025034"]}],</a:t>
            </a:r>
            <a:endParaRPr sz="1700" b="0" i="0" u="none" strike="noStrike" cap="none" spc="0">
              <a:solidFill>
                <a:schemeClr val="tx1"/>
              </a:solidFill>
              <a:latin typeface="Calibri"/>
              <a:cs typeface="Calibri"/>
            </a:endParaRPr>
          </a:p>
          <a:p>
            <a:pPr>
              <a:defRPr/>
            </a:pPr>
            <a:r>
              <a:rPr lang="fr-FR" sz="1700" b="0" i="0" u="none" strike="noStrike" cap="none" spc="0">
                <a:solidFill>
                  <a:schemeClr val="tx1"/>
                </a:solidFill>
                <a:latin typeface="Calibri"/>
                <a:ea typeface="Calibri"/>
                <a:cs typeface="Calibri"/>
              </a:rPr>
              <a:t>	"checklist": [{"text": "BSDC00001"}]}}</a:t>
            </a:r>
            <a:endParaRPr lang="fr-FR" sz="1400" b="0" i="0" u="none" strike="noStrike" cap="none" spc="0">
              <a:solidFill>
                <a:schemeClr val="tx1"/>
              </a:solidFill>
              <a:latin typeface="Calibri"/>
              <a:cs typeface="Calibri"/>
            </a:endParaRPr>
          </a:p>
        </p:txBody>
      </p:sp>
      <p:sp>
        <p:nvSpPr>
          <p:cNvPr id="1892842085" name="Organigramme : Terminateur 1653788494"/>
          <p:cNvSpPr/>
          <p:nvPr/>
        </p:nvSpPr>
        <p:spPr bwMode="auto">
          <a:xfrm>
            <a:off x="3198988" y="2820818"/>
            <a:ext cx="2788980" cy="438831"/>
          </a:xfrm>
          <a:prstGeom prst="flowChartTerminator">
            <a:avLst/>
          </a:prstGeom>
          <a:solidFill>
            <a:srgbClr val="FFC000">
              <a:alpha val="15000"/>
            </a:srgbClr>
          </a:solidFill>
          <a:ln w="12700" cap="flat" cmpd="sng" algn="ctr">
            <a:solidFill>
              <a:srgbClr val="FFC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
        <p:nvSpPr>
          <p:cNvPr id="22698863" name="Organigramme : Terminateur 1572536816"/>
          <p:cNvSpPr/>
          <p:nvPr/>
        </p:nvSpPr>
        <p:spPr bwMode="auto">
          <a:xfrm>
            <a:off x="6206247" y="2633140"/>
            <a:ext cx="897863" cy="249899"/>
          </a:xfrm>
          <a:prstGeom prst="flowChartTerminator">
            <a:avLst/>
          </a:prstGeom>
          <a:solidFill>
            <a:srgbClr val="FFC000">
              <a:alpha val="15000"/>
            </a:srgbClr>
          </a:solidFill>
          <a:ln w="12700" cap="flat" cmpd="sng" algn="ctr">
            <a:solidFill>
              <a:srgbClr val="FFC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cxnSp>
        <p:nvCxnSpPr>
          <p:cNvPr id="992501813" name=""/>
          <p:cNvCxnSpPr>
            <a:stCxn id="1892842085" idx="0"/>
            <a:endCxn id="22698863" idx="0"/>
          </p:cNvCxnSpPr>
          <p:nvPr/>
        </p:nvCxnSpPr>
        <p:spPr bwMode="auto">
          <a:xfrm rot="16199969" flipH="0" flipV="0">
            <a:off x="5530490" y="1696129"/>
            <a:ext cx="187678" cy="2061700"/>
          </a:xfrm>
          <a:prstGeom prst="curvedConnector3">
            <a:avLst>
              <a:gd name="adj1" fmla="val 330884"/>
            </a:avLst>
          </a:prstGeom>
          <a:ln w="38099" cap="flat" cmpd="sng" algn="ctr">
            <a:solidFill>
              <a:srgbClr val="FFC000"/>
            </a:solidFill>
            <a:prstDash val="solid"/>
            <a:headEnd type="arrow" len="med"/>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584056727" name="Organigramme : Terminateur 1915182867"/>
          <p:cNvSpPr/>
          <p:nvPr/>
        </p:nvSpPr>
        <p:spPr bwMode="auto">
          <a:xfrm>
            <a:off x="81640" y="2795245"/>
            <a:ext cx="3062826" cy="438829"/>
          </a:xfrm>
          <a:prstGeom prst="flowChartTerminator">
            <a:avLst/>
          </a:prstGeom>
          <a:solidFill>
            <a:schemeClr val="bg2">
              <a:lumMod val="40000"/>
              <a:lumOff val="6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p>
            <a:pPr>
              <a:defRPr/>
            </a:pPr>
            <a:endParaRPr/>
          </a:p>
        </p:txBody>
      </p:sp>
      <p:sp>
        <p:nvSpPr>
          <p:cNvPr id="1620579651" name="Organigramme : Terminateur 535996307"/>
          <p:cNvSpPr/>
          <p:nvPr/>
        </p:nvSpPr>
        <p:spPr bwMode="auto">
          <a:xfrm flipH="0" flipV="0">
            <a:off x="7104110" y="3429000"/>
            <a:ext cx="1555354" cy="307677"/>
          </a:xfrm>
          <a:prstGeom prst="flowChartTerminator">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p>
            <a:pPr>
              <a:defRPr/>
            </a:pPr>
            <a:endParaRPr/>
          </a:p>
        </p:txBody>
      </p:sp>
      <p:graphicFrame>
        <p:nvGraphicFramePr>
          <p:cNvPr id="254995456" name="Tableau 1738534477"/>
          <p:cNvGraphicFramePr>
            <a:graphicFrameLocks xmlns:a="http://schemas.openxmlformats.org/drawingml/2006/main"/>
          </p:cNvGraphicFramePr>
          <p:nvPr/>
        </p:nvGraphicFramePr>
        <p:xfrm>
          <a:off x="81640" y="4412747"/>
          <a:ext cx="5961314" cy="1035954"/>
        </p:xfrm>
        <a:graphic>
          <a:graphicData uri="http://schemas.openxmlformats.org/drawingml/2006/table">
            <a:tbl>
              <a:tblPr firstRow="1" firstCol="0" lastRow="0" lastCol="0" bandRow="1" bandCol="0">
                <a:tableStyleId>{5C22544A-7EE6-4342-B048-85BDC9FD1C3A}</a:tableStyleId>
              </a:tblPr>
              <a:tblGrid>
                <a:gridCol w="3203100"/>
                <a:gridCol w="2745514"/>
              </a:tblGrid>
              <a:tr h="494458">
                <a:tc>
                  <a:txBody>
                    <a:bodyPr/>
                    <a:p>
                      <a:pPr algn="ctr">
                        <a:defRPr/>
                      </a:pPr>
                      <a:r>
                        <a:rPr sz="1700"/>
                        <a:t>Organism_name*</a:t>
                      </a:r>
                      <a:endParaRPr/>
                    </a:p>
                  </a:txBody>
                  <a:tcPr anchor="ctr"/>
                </a:tc>
                <a:tc>
                  <a:txBody>
                    <a:bodyPr/>
                    <a:p>
                      <a:pPr algn="ctr">
                        <a:defRPr/>
                      </a:pPr>
                      <a:r>
                        <a:rPr sz="1700"/>
                        <a:t>Organism_NCBI*</a:t>
                      </a:r>
                      <a:endParaRPr/>
                    </a:p>
                  </a:txBody>
                  <a:tcPr anchor="ctr"/>
                </a:tc>
              </a:tr>
              <a:tr h="528799">
                <a:tc>
                  <a:txBody>
                    <a:bodyPr/>
                    <a:p>
                      <a:pPr>
                        <a:defRPr/>
                      </a:pPr>
                      <a:r>
                        <a:rPr sz="1700"/>
                        <a:t>Capsicum annuum</a:t>
                      </a:r>
                      <a:endParaRPr/>
                    </a:p>
                  </a:txBody>
                  <a:tcPr/>
                </a:tc>
                <a:tc>
                  <a:txBody>
                    <a:bodyPr/>
                    <a:p>
                      <a:pPr>
                        <a:defRPr/>
                      </a:pPr>
                      <a:r>
                        <a:rPr sz="1700"/>
                        <a:t>NCBITAXON:40321</a:t>
                      </a:r>
                      <a:endParaRPr/>
                    </a:p>
                  </a:txBody>
                  <a:tcPr/>
                </a:tc>
              </a:tr>
            </a:tbl>
          </a:graphicData>
        </a:graphic>
      </p:graphicFrame>
      <p:cxnSp>
        <p:nvCxnSpPr>
          <p:cNvPr id="1038381974" name=""/>
          <p:cNvCxnSpPr>
            <a:stCxn id="584056727" idx="2"/>
            <a:endCxn id="1620579651" idx="2"/>
          </p:cNvCxnSpPr>
          <p:nvPr/>
        </p:nvCxnSpPr>
        <p:spPr bwMode="auto">
          <a:xfrm rot="5399976" flipH="0" flipV="1">
            <a:off x="4496119" y="351009"/>
            <a:ext cx="502602" cy="6268734"/>
          </a:xfrm>
          <a:prstGeom prst="curvedConnector3">
            <a:avLst>
              <a:gd name="adj1" fmla="val 277028"/>
            </a:avLst>
          </a:prstGeom>
          <a:ln w="38099" cap="flat" cmpd="sng" algn="ctr">
            <a:solidFill>
              <a:schemeClr val="accent1">
                <a:shade val="50000"/>
                <a:shade val="95000"/>
                <a:satMod val="105000"/>
              </a:schemeClr>
            </a:solidFill>
            <a:prstDash val="solid"/>
            <a:headEnd type="arrow" len="med"/>
            <a:tailEnd type="arrow" len="med"/>
          </a:ln>
        </p:spPr>
        <p:style>
          <a:lnRef idx="1">
            <a:schemeClr val="accent1">
              <a:shade val="50000"/>
            </a:schemeClr>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705116756" name="Titre 1"/>
          <p:cNvSpPr>
            <a:spLocks noGrp="1"/>
          </p:cNvSpPr>
          <p:nvPr>
            <p:ph type="title"/>
          </p:nvPr>
        </p:nvSpPr>
        <p:spPr bwMode="auto">
          <a:xfrm>
            <a:off x="340821" y="1088349"/>
            <a:ext cx="11521438" cy="682261"/>
          </a:xfrm>
        </p:spPr>
        <p:txBody>
          <a:bodyPr vertOverflow="overflow" horzOverflow="overflow" vert="horz" wrap="square" lIns="91440" tIns="45720" rIns="91440" bIns="45720" numCol="1" spcCol="0" rtlCol="0" fromWordArt="0" anchor="ctr" anchorCtr="0" forceAA="0" upright="0" compatLnSpc="0">
            <a:normAutofit/>
          </a:bodyPr>
          <a:lstStyle>
            <a:lvl1pPr>
              <a:defRPr sz="2400" b="1"/>
            </a:lvl1pPr>
          </a:lstStyle>
          <a:p>
            <a:pPr>
              <a:defRPr/>
            </a:pPr>
            <a:r>
              <a:rPr lang="fr-FR" sz="3600" b="1" i="0" u="none" strike="noStrike" cap="none" spc="0">
                <a:solidFill>
                  <a:schemeClr val="tx1"/>
                </a:solidFill>
                <a:latin typeface="Marianne"/>
                <a:ea typeface="Marianne"/>
                <a:cs typeface="Marianne"/>
              </a:rPr>
              <a:t>Script python submit_data_biosamples</a:t>
            </a:r>
            <a:endParaRPr sz="3600"/>
          </a:p>
        </p:txBody>
      </p:sp>
      <p:sp>
        <p:nvSpPr>
          <p:cNvPr id="723494480" name="Espace réservé de la date 2"/>
          <p:cNvSpPr>
            <a:spLocks noGrp="1"/>
          </p:cNvSpPr>
          <p:nvPr>
            <p:ph type="dt" sz="half" idx="10"/>
          </p:nvPr>
        </p:nvSpPr>
        <p:spPr bwMode="auto"/>
        <p:txBody>
          <a:bodyPr/>
          <a:lstStyle/>
          <a:p>
            <a:pPr>
              <a:defRPr/>
            </a:pPr>
            <a:fld id="{A91C415A-E413-C371-4453-D01D4B711B26}" type="datetime1">
              <a:rPr lang="fr-FR"/>
              <a:t/>
            </a:fld>
            <a:endParaRPr lang="fr-FR"/>
          </a:p>
        </p:txBody>
      </p:sp>
      <p:sp>
        <p:nvSpPr>
          <p:cNvPr id="1347600016" name="Espace réservé du numéro de diapositive 4"/>
          <p:cNvSpPr>
            <a:spLocks noGrp="1"/>
          </p:cNvSpPr>
          <p:nvPr>
            <p:ph type="sldNum" sz="quarter" idx="12"/>
          </p:nvPr>
        </p:nvSpPr>
        <p:spPr bwMode="auto"/>
        <p:txBody>
          <a:bodyPr/>
          <a:lstStyle/>
          <a:p>
            <a:pPr>
              <a:defRPr/>
            </a:pPr>
            <a:fld id="{58AA162F-3CBD-3C7B-24F9-0543E8F922C1}" type="slidenum">
              <a:rPr lang="fr-FR"/>
              <a:t/>
            </a:fld>
            <a:endParaRPr lang="fr-FR"/>
          </a:p>
        </p:txBody>
      </p:sp>
      <p:sp>
        <p:nvSpPr>
          <p:cNvPr id="1520962445" name="Espace réservé du texte 10"/>
          <p:cNvSpPr>
            <a:spLocks noGrp="1"/>
          </p:cNvSpPr>
          <p:nvPr>
            <p:ph type="body" sz="quarter" idx="13" hasCustomPrompt="1"/>
          </p:nvPr>
        </p:nvSpPr>
        <p:spPr bwMode="auto">
          <a:xfrm>
            <a:off x="340821" y="1794610"/>
            <a:ext cx="11510358" cy="658262"/>
          </a:xfrm>
        </p:spPr>
        <p:txBody>
          <a:bodyPr/>
          <a:lstStyle>
            <a:lvl1pPr>
              <a:defRPr b="1">
                <a:solidFill>
                  <a:srgbClr val="51A589"/>
                </a:solidFill>
              </a:defRPr>
            </a:lvl1pPr>
          </a:lstStyle>
          <a:p>
            <a:pPr>
              <a:defRPr/>
            </a:pPr>
            <a:r>
              <a:rPr lang="fr-FR" sz="2200" b="1" i="0" u="none" strike="noStrike" cap="none" spc="0">
                <a:solidFill>
                  <a:srgbClr val="51A589"/>
                </a:solidFill>
                <a:latin typeface="Marianne"/>
                <a:ea typeface="Marianne"/>
                <a:cs typeface="Marianne"/>
              </a:rPr>
              <a:t>Transformation du fichier excel au format json</a:t>
            </a:r>
            <a:endParaRPr sz="2200"/>
          </a:p>
        </p:txBody>
      </p:sp>
      <p:graphicFrame>
        <p:nvGraphicFramePr>
          <p:cNvPr id="2018571576" name="Tableau 1738534477"/>
          <p:cNvGraphicFramePr>
            <a:graphicFrameLocks xmlns:a="http://schemas.openxmlformats.org/drawingml/2006/main"/>
          </p:cNvGraphicFramePr>
          <p:nvPr/>
        </p:nvGraphicFramePr>
        <p:xfrm>
          <a:off x="81640" y="4412747"/>
          <a:ext cx="5961314" cy="1035954"/>
        </p:xfrm>
        <a:graphic>
          <a:graphicData uri="http://schemas.openxmlformats.org/drawingml/2006/table">
            <a:tbl>
              <a:tblPr firstRow="1" firstCol="0" lastRow="0" lastCol="0" bandRow="1" bandCol="0">
                <a:tableStyleId>{5C22544A-7EE6-4342-B048-85BDC9FD1C3A}</a:tableStyleId>
              </a:tblPr>
              <a:tblGrid>
                <a:gridCol w="3203100"/>
                <a:gridCol w="2745514"/>
              </a:tblGrid>
              <a:tr h="494458">
                <a:tc>
                  <a:txBody>
                    <a:bodyPr/>
                    <a:p>
                      <a:pPr algn="ctr">
                        <a:defRPr/>
                      </a:pPr>
                      <a:r>
                        <a:rPr sz="1700"/>
                        <a:t>Organism_name*</a:t>
                      </a:r>
                      <a:endParaRPr/>
                    </a:p>
                  </a:txBody>
                  <a:tcPr anchor="ctr"/>
                </a:tc>
                <a:tc>
                  <a:txBody>
                    <a:bodyPr/>
                    <a:p>
                      <a:pPr algn="ctr">
                        <a:defRPr/>
                      </a:pPr>
                      <a:r>
                        <a:rPr sz="1700"/>
                        <a:t>Organism_NCBI*</a:t>
                      </a:r>
                      <a:endParaRPr/>
                    </a:p>
                  </a:txBody>
                  <a:tcPr anchor="ctr"/>
                </a:tc>
              </a:tr>
              <a:tr h="528799">
                <a:tc>
                  <a:txBody>
                    <a:bodyPr/>
                    <a:p>
                      <a:pPr>
                        <a:defRPr/>
                      </a:pPr>
                      <a:r>
                        <a:rPr sz="1700"/>
                        <a:t>Capsicum annuum</a:t>
                      </a:r>
                      <a:endParaRPr/>
                    </a:p>
                  </a:txBody>
                  <a:tcPr/>
                </a:tc>
                <a:tc>
                  <a:txBody>
                    <a:bodyPr/>
                    <a:p>
                      <a:pPr>
                        <a:defRPr/>
                      </a:pPr>
                      <a:r>
                        <a:rPr sz="1700"/>
                        <a:t>NCBITAXON:40321</a:t>
                      </a:r>
                      <a:endParaRPr/>
                    </a:p>
                  </a:txBody>
                  <a:tcPr/>
                </a:tc>
              </a:tr>
            </a:tbl>
          </a:graphicData>
        </a:graphic>
      </p:graphicFrame>
      <p:sp>
        <p:nvSpPr>
          <p:cNvPr id="165106297" name="ZoneTexte 1926534454"/>
          <p:cNvSpPr txBox="1"/>
          <p:nvPr/>
        </p:nvSpPr>
        <p:spPr bwMode="auto">
          <a:xfrm flipH="0" flipV="0">
            <a:off x="6206245" y="2605001"/>
            <a:ext cx="5250911" cy="3200758"/>
          </a:xfrm>
          <a:prstGeom prst="rect">
            <a:avLst/>
          </a:prstGeom>
          <a:noFill/>
          <a:ln w="6349">
            <a:solidFill>
              <a:schemeClr val="accent1">
                <a:lumMod val="50196"/>
              </a:schemeClr>
            </a:solidFill>
            <a:prstDash val="solid"/>
          </a:ln>
        </p:spPr>
        <p:txBody>
          <a:bodyPr vertOverflow="overflow" horzOverflow="overflow" vert="horz" wrap="square" lIns="91440" tIns="45720" rIns="91440" bIns="45720" numCol="1" spcCol="0" rtlCol="0" fromWordArt="0" anchor="ctr" anchorCtr="0" forceAA="0" compatLnSpc="0">
            <a:spAutoFit/>
          </a:bodyPr>
          <a:lstStyle/>
          <a:p>
            <a:pPr>
              <a:defRPr/>
            </a:pPr>
            <a:r>
              <a:rPr lang="fr-FR" sz="1700" b="0" i="0" u="none" strike="noStrike" cap="none" spc="0">
                <a:solidFill>
                  <a:schemeClr val="tx1"/>
                </a:solidFill>
                <a:latin typeface="Calibri"/>
                <a:ea typeface="Calibri"/>
                <a:cs typeface="Calibri"/>
              </a:rPr>
              <a:t>{"name": "INRAE_PM00001",</a:t>
            </a:r>
            <a:endParaRPr sz="1700" b="0" i="0" u="none" strike="noStrike" cap="none" spc="0">
              <a:solidFill>
                <a:schemeClr val="tx1"/>
              </a:solidFill>
              <a:latin typeface="Calibri"/>
              <a:cs typeface="Calibri"/>
            </a:endParaRPr>
          </a:p>
          <a:p>
            <a:pPr>
              <a:defRPr/>
            </a:pPr>
            <a:r>
              <a:rPr lang="fr-FR" sz="1700" b="0" i="0" u="none" strike="noStrike" cap="none" spc="0">
                <a:solidFill>
                  <a:schemeClr val="tx1"/>
                </a:solidFill>
                <a:latin typeface="Calibri"/>
                <a:ea typeface="Calibri"/>
                <a:cs typeface="Calibri"/>
              </a:rPr>
              <a:t>"release": "2024-04-25T08:42:34.377918",</a:t>
            </a:r>
            <a:endParaRPr sz="1700" b="0" i="0" u="none" strike="noStrike" cap="none" spc="0">
              <a:solidFill>
                <a:schemeClr val="tx1"/>
              </a:solidFill>
              <a:latin typeface="Calibri"/>
              <a:cs typeface="Calibri"/>
            </a:endParaRPr>
          </a:p>
          <a:p>
            <a:pPr>
              <a:defRPr/>
            </a:pPr>
            <a:r>
              <a:rPr lang="fr-FR" sz="1700" b="0" i="0" u="none" strike="noStrike" cap="none" spc="0">
                <a:solidFill>
                  <a:schemeClr val="tx1"/>
                </a:solidFill>
                <a:latin typeface="Calibri"/>
                <a:ea typeface="Calibri"/>
                <a:cs typeface="Calibri"/>
              </a:rPr>
              <a:t>"characteristics": {</a:t>
            </a:r>
            <a:endParaRPr sz="1700" b="0" i="0" u="none" strike="noStrike" cap="none" spc="0">
              <a:solidFill>
                <a:schemeClr val="tx1"/>
              </a:solidFill>
              <a:latin typeface="Calibri"/>
              <a:cs typeface="Calibri"/>
            </a:endParaRPr>
          </a:p>
          <a:p>
            <a:pPr>
              <a:defRPr/>
            </a:pPr>
            <a:r>
              <a:rPr lang="fr-FR" sz="1700" b="0" i="0" u="none" strike="noStrike" cap="none" spc="0">
                <a:solidFill>
                  <a:schemeClr val="tx1"/>
                </a:solidFill>
                <a:latin typeface="Calibri"/>
                <a:ea typeface="Calibri"/>
                <a:cs typeface="Calibri"/>
              </a:rPr>
              <a:t>	"project name": [{"text": "AGRODIV_CAANN_CC288INRAE"}],</a:t>
            </a:r>
            <a:endParaRPr sz="1700" b="0" i="0" u="none" strike="noStrike" cap="none" spc="0">
              <a:solidFill>
                <a:schemeClr val="tx1"/>
              </a:solidFill>
              <a:latin typeface="Calibri"/>
              <a:cs typeface="Calibri"/>
            </a:endParaRPr>
          </a:p>
          <a:p>
            <a:pPr>
              <a:defRPr/>
            </a:pPr>
            <a:r>
              <a:rPr lang="fr-FR" sz="1700" b="0" i="0" u="none" strike="noStrike" cap="none" spc="0">
                <a:solidFill>
                  <a:schemeClr val="tx1"/>
                </a:solidFill>
                <a:latin typeface="Calibri"/>
                <a:ea typeface="Calibri"/>
                <a:cs typeface="Calibri"/>
              </a:rPr>
              <a:t>	"organism": [{"text": "Capsicum annuum", "ontologyTerms": ["http://purl.obolibrary.org/obo/NCBITaxon_40321"]}],</a:t>
            </a:r>
            <a:endParaRPr sz="1700" b="0" i="0" u="none" strike="noStrike" cap="none" spc="0">
              <a:solidFill>
                <a:schemeClr val="tx1"/>
              </a:solidFill>
              <a:latin typeface="Calibri"/>
              <a:cs typeface="Calibri"/>
            </a:endParaRPr>
          </a:p>
          <a:p>
            <a:pPr>
              <a:defRPr/>
            </a:pPr>
            <a:r>
              <a:rPr lang="fr-FR" sz="1700" b="0" i="0" u="none" strike="noStrike" cap="none" spc="0">
                <a:solidFill>
                  <a:schemeClr val="tx1"/>
                </a:solidFill>
                <a:latin typeface="Calibri"/>
                <a:ea typeface="Calibri"/>
                <a:cs typeface="Calibri"/>
              </a:rPr>
              <a:t>	"plant anatomical entity": [{"text": "Leaf", "ontologyTerms": ["http://purl.obolibrary.org/obo/PO_0025034"]}],</a:t>
            </a:r>
            <a:endParaRPr sz="1700" b="0" i="0" u="none" strike="noStrike" cap="none" spc="0">
              <a:solidFill>
                <a:schemeClr val="tx1"/>
              </a:solidFill>
              <a:latin typeface="Calibri"/>
              <a:cs typeface="Calibri"/>
            </a:endParaRPr>
          </a:p>
          <a:p>
            <a:pPr>
              <a:defRPr/>
            </a:pPr>
            <a:r>
              <a:rPr lang="fr-FR" sz="1700" b="0" i="0" u="none" strike="noStrike" cap="none" spc="0">
                <a:solidFill>
                  <a:schemeClr val="tx1"/>
                </a:solidFill>
                <a:latin typeface="Calibri"/>
                <a:ea typeface="Calibri"/>
                <a:cs typeface="Calibri"/>
              </a:rPr>
              <a:t>	"checklist": [{"text": "BSDC00001"}]}}</a:t>
            </a:r>
            <a:endParaRPr lang="fr-FR" sz="1400" b="0" i="0" u="none" strike="noStrike" cap="none" spc="0">
              <a:solidFill>
                <a:schemeClr val="tx1"/>
              </a:solidFill>
              <a:latin typeface="Calibri"/>
              <a:cs typeface="Calibri"/>
            </a:endParaRPr>
          </a:p>
        </p:txBody>
      </p:sp>
      <p:graphicFrame>
        <p:nvGraphicFramePr>
          <p:cNvPr id="687125752" name="Tableau 812486275"/>
          <p:cNvGraphicFramePr>
            <a:graphicFrameLocks xmlns:a="http://schemas.openxmlformats.org/drawingml/2006/main"/>
          </p:cNvGraphicFramePr>
          <p:nvPr/>
        </p:nvGraphicFramePr>
        <p:xfrm>
          <a:off x="81640" y="2795244"/>
          <a:ext cx="5961317" cy="1116756"/>
        </p:xfrm>
        <a:graphic>
          <a:graphicData uri="http://schemas.openxmlformats.org/drawingml/2006/table">
            <a:tbl>
              <a:tblPr firstRow="1" firstCol="0" lastRow="0" lastCol="0" bandRow="1" bandCol="0">
                <a:tableStyleId>{5C22544A-7EE6-4342-B048-85BDC9FD1C3A}</a:tableStyleId>
              </a:tblPr>
              <a:tblGrid>
                <a:gridCol w="3203101"/>
                <a:gridCol w="2745515"/>
              </a:tblGrid>
              <a:tr h="494458">
                <a:tc>
                  <a:txBody>
                    <a:bodyPr/>
                    <a:p>
                      <a:pPr algn="ctr">
                        <a:defRPr/>
                      </a:pPr>
                      <a:r>
                        <a:rPr sz="1700"/>
                        <a:t>Study unique ID*</a:t>
                      </a:r>
                      <a:endParaRPr/>
                    </a:p>
                  </a:txBody>
                  <a:tcPr anchor="ctr"/>
                </a:tc>
                <a:tc>
                  <a:txBody>
                    <a:bodyPr/>
                    <a:p>
                      <a:pPr algn="ctr">
                        <a:defRPr/>
                      </a:pPr>
                      <a:r>
                        <a:rPr sz="1700"/>
                        <a:t>Biological material ID*</a:t>
                      </a:r>
                      <a:endParaRPr/>
                    </a:p>
                  </a:txBody>
                  <a:tcPr anchor="ctr"/>
                </a:tc>
              </a:tr>
              <a:tr h="528799">
                <a:tc>
                  <a:txBody>
                    <a:bodyPr/>
                    <a:p>
                      <a:pPr>
                        <a:defRPr/>
                      </a:pPr>
                      <a:r>
                        <a:rPr sz="1700"/>
                        <a:t>AGRODIV_CAANN_CC288INRAE</a:t>
                      </a:r>
                      <a:endParaRPr/>
                    </a:p>
                  </a:txBody>
                  <a:tcPr/>
                </a:tc>
                <a:tc>
                  <a:txBody>
                    <a:bodyPr/>
                    <a:p>
                      <a:pPr>
                        <a:defRPr/>
                      </a:pPr>
                      <a:r>
                        <a:rPr sz="1700"/>
                        <a:t>INRAE_PM00001</a:t>
                      </a:r>
                      <a:endParaRPr/>
                    </a:p>
                  </a:txBody>
                  <a:tcPr/>
                </a:tc>
              </a:tr>
            </a:tbl>
          </a:graphicData>
        </a:graphic>
      </p:graphicFrame>
      <p:sp>
        <p:nvSpPr>
          <p:cNvPr id="602750400" name="Organigramme : Terminateur 1653788494"/>
          <p:cNvSpPr/>
          <p:nvPr/>
        </p:nvSpPr>
        <p:spPr bwMode="auto">
          <a:xfrm>
            <a:off x="3198988" y="4475475"/>
            <a:ext cx="2788980" cy="438831"/>
          </a:xfrm>
          <a:prstGeom prst="flowChartTerminator">
            <a:avLst/>
          </a:prstGeom>
          <a:solidFill>
            <a:srgbClr val="FFC000">
              <a:alpha val="15000"/>
            </a:srgbClr>
          </a:solidFill>
          <a:ln w="12700" cap="flat" cmpd="sng" algn="ctr">
            <a:solidFill>
              <a:srgbClr val="FFC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
        <p:nvSpPr>
          <p:cNvPr id="1024909715" name="Organigramme : Terminateur 1572536816"/>
          <p:cNvSpPr/>
          <p:nvPr/>
        </p:nvSpPr>
        <p:spPr bwMode="auto">
          <a:xfrm flipH="0" flipV="0">
            <a:off x="6206247" y="4219679"/>
            <a:ext cx="1529466" cy="249899"/>
          </a:xfrm>
          <a:prstGeom prst="flowChartTerminator">
            <a:avLst/>
          </a:prstGeom>
          <a:solidFill>
            <a:srgbClr val="FFC000">
              <a:alpha val="15000"/>
            </a:srgbClr>
          </a:solidFill>
          <a:ln w="12700" cap="flat" cmpd="sng" algn="ctr">
            <a:solidFill>
              <a:srgbClr val="FFC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cxnSp>
        <p:nvCxnSpPr>
          <p:cNvPr id="122576980" name=""/>
          <p:cNvCxnSpPr>
            <a:stCxn id="602750400" idx="0"/>
            <a:endCxn id="1024909715" idx="0"/>
          </p:cNvCxnSpPr>
          <p:nvPr/>
        </p:nvCxnSpPr>
        <p:spPr bwMode="auto">
          <a:xfrm rot="16199969" flipH="0" flipV="0">
            <a:off x="5654332" y="3158826"/>
            <a:ext cx="255795" cy="2377501"/>
          </a:xfrm>
          <a:prstGeom prst="curvedConnector3">
            <a:avLst>
              <a:gd name="adj1" fmla="val 189368"/>
            </a:avLst>
          </a:prstGeom>
          <a:ln w="38099" cap="flat" cmpd="sng" algn="ctr">
            <a:solidFill>
              <a:srgbClr val="FFC000"/>
            </a:solidFill>
            <a:prstDash val="solid"/>
            <a:headEnd type="arrow" len="med"/>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586386172" name="Organigramme : Terminateur 1915182867"/>
          <p:cNvSpPr/>
          <p:nvPr/>
        </p:nvSpPr>
        <p:spPr bwMode="auto">
          <a:xfrm>
            <a:off x="81640" y="4449902"/>
            <a:ext cx="3062826" cy="438829"/>
          </a:xfrm>
          <a:prstGeom prst="flowChartTerminator">
            <a:avLst/>
          </a:prstGeom>
          <a:solidFill>
            <a:schemeClr val="bg2">
              <a:lumMod val="40000"/>
              <a:lumOff val="6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p>
            <a:pPr>
              <a:defRPr/>
            </a:pPr>
            <a:endParaRPr/>
          </a:p>
        </p:txBody>
      </p:sp>
      <p:sp>
        <p:nvSpPr>
          <p:cNvPr id="2097075789" name="Organigramme : Terminateur 535996307"/>
          <p:cNvSpPr/>
          <p:nvPr/>
        </p:nvSpPr>
        <p:spPr bwMode="auto">
          <a:xfrm flipH="0" flipV="0">
            <a:off x="7276346" y="3912002"/>
            <a:ext cx="1774724" cy="307676"/>
          </a:xfrm>
          <a:prstGeom prst="flowChartTerminator">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p>
            <a:pPr>
              <a:defRPr/>
            </a:pPr>
            <a:endParaRPr/>
          </a:p>
        </p:txBody>
      </p:sp>
      <p:cxnSp>
        <p:nvCxnSpPr>
          <p:cNvPr id="1198894186" name=""/>
          <p:cNvCxnSpPr>
            <a:stCxn id="1586386172" idx="0"/>
            <a:endCxn id="2097075789" idx="0"/>
          </p:cNvCxnSpPr>
          <p:nvPr/>
        </p:nvCxnSpPr>
        <p:spPr bwMode="auto">
          <a:xfrm rot="16199969" flipH="0" flipV="0">
            <a:off x="4619431" y="905625"/>
            <a:ext cx="537899" cy="6550654"/>
          </a:xfrm>
          <a:prstGeom prst="curvedConnector3">
            <a:avLst>
              <a:gd name="adj1" fmla="val 142499"/>
            </a:avLst>
          </a:prstGeom>
          <a:ln w="38099" cap="flat" cmpd="sng" algn="ctr">
            <a:solidFill>
              <a:schemeClr val="accent1">
                <a:shade val="50000"/>
                <a:shade val="95000"/>
                <a:satMod val="105000"/>
              </a:schemeClr>
            </a:solidFill>
            <a:prstDash val="solid"/>
            <a:headEnd type="arrow" len="med"/>
            <a:tailEnd type="arrow" len="med"/>
          </a:ln>
        </p:spPr>
        <p:style>
          <a:lnRef idx="1">
            <a:schemeClr val="accent1">
              <a:shade val="50000"/>
            </a:schemeClr>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05097530" name="Titre 1"/>
          <p:cNvSpPr>
            <a:spLocks noGrp="1"/>
          </p:cNvSpPr>
          <p:nvPr>
            <p:ph type="title"/>
          </p:nvPr>
        </p:nvSpPr>
        <p:spPr bwMode="auto">
          <a:xfrm>
            <a:off x="340821" y="1088349"/>
            <a:ext cx="11521438" cy="682261"/>
          </a:xfrm>
        </p:spPr>
        <p:txBody>
          <a:bodyPr>
            <a:normAutofit/>
          </a:bodyPr>
          <a:lstStyle>
            <a:lvl1pPr>
              <a:defRPr sz="2400" b="1"/>
            </a:lvl1pPr>
          </a:lstStyle>
          <a:p>
            <a:pPr>
              <a:defRPr/>
            </a:pPr>
            <a:r>
              <a:rPr lang="fr-FR" sz="3600" b="1" i="0" u="none" strike="noStrike" cap="none" spc="0">
                <a:solidFill>
                  <a:schemeClr val="tx1"/>
                </a:solidFill>
                <a:latin typeface="Marianne"/>
                <a:ea typeface="Marianne"/>
                <a:cs typeface="Marianne"/>
              </a:rPr>
              <a:t>Script python submit_data_biosamples</a:t>
            </a:r>
            <a:endParaRPr sz="3600"/>
          </a:p>
        </p:txBody>
      </p:sp>
      <p:sp>
        <p:nvSpPr>
          <p:cNvPr id="83029305" name="Espace réservé de la date 2"/>
          <p:cNvSpPr>
            <a:spLocks noGrp="1"/>
          </p:cNvSpPr>
          <p:nvPr>
            <p:ph type="dt" sz="half" idx="10"/>
          </p:nvPr>
        </p:nvSpPr>
        <p:spPr bwMode="auto"/>
        <p:txBody>
          <a:bodyPr/>
          <a:lstStyle/>
          <a:p>
            <a:pPr>
              <a:defRPr/>
            </a:pPr>
            <a:fld id="{8E50F941-4776-763E-960A-7563509C8E21}" type="datetime1">
              <a:rPr lang="fr-FR"/>
              <a:t/>
            </a:fld>
            <a:endParaRPr lang="fr-FR"/>
          </a:p>
        </p:txBody>
      </p:sp>
      <p:sp>
        <p:nvSpPr>
          <p:cNvPr id="768057200" name="Espace réservé du numéro de diapositive 4"/>
          <p:cNvSpPr>
            <a:spLocks noGrp="1"/>
          </p:cNvSpPr>
          <p:nvPr>
            <p:ph type="sldNum" sz="quarter" idx="12"/>
          </p:nvPr>
        </p:nvSpPr>
        <p:spPr bwMode="auto"/>
        <p:txBody>
          <a:bodyPr/>
          <a:lstStyle/>
          <a:p>
            <a:pPr>
              <a:defRPr/>
            </a:pPr>
            <a:fld id="{5BA99B3E-6CA2-8CB1-ABC9-23AD0222B61F}" type="slidenum">
              <a:rPr lang="fr-FR"/>
              <a:t/>
            </a:fld>
            <a:endParaRPr lang="fr-FR"/>
          </a:p>
        </p:txBody>
      </p:sp>
      <p:sp>
        <p:nvSpPr>
          <p:cNvPr id="347846602" name="Rectangle 1738745552"/>
          <p:cNvSpPr/>
          <p:nvPr/>
        </p:nvSpPr>
        <p:spPr bwMode="auto">
          <a:xfrm>
            <a:off x="6158719" y="1900584"/>
            <a:ext cx="3080595" cy="149844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0"/>
          <a:lstStyle/>
          <a:p>
            <a:pPr algn="ctr">
              <a:defRPr/>
            </a:pPr>
            <a:r>
              <a:rPr>
                <a:solidFill>
                  <a:schemeClr val="tx1"/>
                </a:solidFill>
              </a:rPr>
              <a:t>+</a:t>
            </a:r>
            <a:endParaRPr/>
          </a:p>
        </p:txBody>
      </p:sp>
      <p:sp>
        <p:nvSpPr>
          <p:cNvPr id="889621712" name="Bouton d'action : Document 480373842"/>
          <p:cNvSpPr/>
          <p:nvPr/>
        </p:nvSpPr>
        <p:spPr bwMode="auto">
          <a:xfrm>
            <a:off x="1419509" y="1964529"/>
            <a:ext cx="1061249" cy="1417131"/>
          </a:xfrm>
          <a:prstGeom prst="actionButtonDocument">
            <a:avLst/>
          </a:prstGeom>
          <a:solidFill>
            <a:schemeClr val="accent1">
              <a:alpha val="15999"/>
            </a:schemeClr>
          </a:solidFill>
          <a:ln w="12699" cap="flat" cmpd="sng" algn="ctr">
            <a:solidFill>
              <a:schemeClr val="accent5"/>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a:p>
            <a:pPr>
              <a:defRPr/>
            </a:pPr>
            <a:endParaRPr/>
          </a:p>
          <a:p>
            <a:pPr>
              <a:defRPr/>
            </a:pPr>
            <a:r>
              <a:rPr/>
              <a:t>    </a:t>
            </a:r>
            <a:r>
              <a:rPr sz="2000"/>
              <a:t>xlsx</a:t>
            </a:r>
            <a:endParaRPr/>
          </a:p>
        </p:txBody>
      </p:sp>
      <p:pic>
        <p:nvPicPr>
          <p:cNvPr id="891727472" name="Image 11"/>
          <p:cNvPicPr>
            <a:picLocks noChangeAspect="1"/>
          </p:cNvPicPr>
          <p:nvPr/>
        </p:nvPicPr>
        <p:blipFill>
          <a:blip r:embed="rId3"/>
          <a:stretch/>
        </p:blipFill>
        <p:spPr bwMode="auto">
          <a:xfrm>
            <a:off x="7133419" y="4819929"/>
            <a:ext cx="2672733" cy="834211"/>
          </a:xfrm>
          <a:prstGeom prst="rect">
            <a:avLst/>
          </a:prstGeom>
        </p:spPr>
      </p:pic>
      <p:cxnSp>
        <p:nvCxnSpPr>
          <p:cNvPr id="1880787619" name="Connecteur droit 1"/>
          <p:cNvCxnSpPr/>
          <p:nvPr/>
        </p:nvCxnSpPr>
        <p:spPr bwMode="auto">
          <a:xfrm rot="16199895" flipV="1">
            <a:off x="7714098" y="4105973"/>
            <a:ext cx="1800000" cy="0"/>
          </a:xfrm>
          <a:prstGeom prst="line">
            <a:avLst/>
          </a:prstGeom>
          <a:ln w="19049"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237251018" name="Octogone 752370725"/>
          <p:cNvSpPr/>
          <p:nvPr/>
        </p:nvSpPr>
        <p:spPr bwMode="auto">
          <a:xfrm>
            <a:off x="8063777" y="2183778"/>
            <a:ext cx="1100637" cy="1022193"/>
          </a:xfrm>
          <a:prstGeom prst="octagon">
            <a:avLst>
              <a:gd name="adj" fmla="val 29289"/>
            </a:avLst>
          </a:prstGeom>
          <a:solidFill>
            <a:schemeClr val="accent1">
              <a:alpha val="15999"/>
            </a:schemeClr>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0"/>
          <a:lstStyle/>
          <a:p>
            <a:pPr algn="ctr">
              <a:defRPr/>
            </a:pPr>
            <a:r>
              <a:rPr lang="fr-FR" sz="1800" b="0" i="0" u="none" strike="noStrike" cap="none" spc="0">
                <a:solidFill>
                  <a:schemeClr val="accent1"/>
                </a:solidFill>
                <a:latin typeface="Calibri"/>
                <a:ea typeface="Calibri"/>
                <a:cs typeface="Calibri"/>
              </a:rPr>
              <a:t>Token</a:t>
            </a:r>
            <a:endParaRPr>
              <a:solidFill>
                <a:schemeClr val="accent1"/>
              </a:solidFill>
            </a:endParaRPr>
          </a:p>
        </p:txBody>
      </p:sp>
      <p:cxnSp>
        <p:nvCxnSpPr>
          <p:cNvPr id="568054846" name="Connecteur droit 1396988602"/>
          <p:cNvCxnSpPr/>
          <p:nvPr/>
        </p:nvCxnSpPr>
        <p:spPr bwMode="auto">
          <a:xfrm flipV="1">
            <a:off x="2480760" y="2649804"/>
            <a:ext cx="3737487" cy="23288"/>
          </a:xfrm>
          <a:prstGeom prst="line">
            <a:avLst/>
          </a:prstGeom>
          <a:ln w="19049" cap="flat" cmpd="sng" algn="ctr">
            <a:solidFill>
              <a:schemeClr val="accent1">
                <a:shade val="50000"/>
              </a:schemeClr>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1402543471" name="Connecteur : en angle 2"/>
          <p:cNvCxnSpPr/>
          <p:nvPr/>
        </p:nvCxnSpPr>
        <p:spPr bwMode="auto">
          <a:xfrm>
            <a:off x="9239316" y="2649807"/>
            <a:ext cx="566838" cy="2587230"/>
          </a:xfrm>
          <a:prstGeom prst="bentConnector3">
            <a:avLst>
              <a:gd name="adj1" fmla="val 140329"/>
            </a:avLst>
          </a:prstGeom>
          <a:ln w="19049"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532611803" name="Connecteur : en angle 3"/>
          <p:cNvCxnSpPr/>
          <p:nvPr/>
        </p:nvCxnSpPr>
        <p:spPr bwMode="auto">
          <a:xfrm rot="10799922">
            <a:off x="1951200" y="3380400"/>
            <a:ext cx="5183282" cy="1855372"/>
          </a:xfrm>
          <a:prstGeom prst="bentConnector2">
            <a:avLst/>
          </a:prstGeom>
          <a:ln w="19049" cap="flat" cmpd="sng" algn="ctr">
            <a:solidFill>
              <a:schemeClr val="accent1">
                <a:shade val="50000"/>
              </a:schemeClr>
            </a:solidFill>
            <a:prstDash val="solid"/>
            <a:miter lim="800000"/>
            <a:tailEnd type="triangle" len="med"/>
          </a:ln>
        </p:spPr>
        <p:style>
          <a:lnRef idx="1">
            <a:schemeClr val="accent1">
              <a:shade val="50000"/>
            </a:schemeClr>
          </a:lnRef>
          <a:fillRef idx="0">
            <a:schemeClr val="accent1"/>
          </a:fillRef>
          <a:effectRef idx="0">
            <a:schemeClr val="accent1"/>
          </a:effectRef>
          <a:fontRef idx="minor">
            <a:schemeClr val="tx1"/>
          </a:fontRef>
        </p:style>
      </p:cxnSp>
      <p:sp>
        <p:nvSpPr>
          <p:cNvPr id="829454435" name="Bouton d'action : Document 806641976"/>
          <p:cNvSpPr/>
          <p:nvPr/>
        </p:nvSpPr>
        <p:spPr bwMode="auto">
          <a:xfrm>
            <a:off x="6218253" y="1941238"/>
            <a:ext cx="1061248" cy="1417131"/>
          </a:xfrm>
          <a:prstGeom prst="actionButtonDocument">
            <a:avLst/>
          </a:prstGeom>
          <a:solidFill>
            <a:schemeClr val="accent1">
              <a:alpha val="15999"/>
            </a:schemeClr>
          </a:solidFill>
          <a:ln w="12699" cap="flat" cmpd="sng" algn="ctr">
            <a:solidFill>
              <a:schemeClr val="accent5"/>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a:p>
            <a:pPr>
              <a:defRPr/>
            </a:pPr>
            <a:endParaRPr/>
          </a:p>
          <a:p>
            <a:pPr>
              <a:defRPr/>
            </a:pPr>
            <a:r>
              <a:rPr/>
              <a:t>    json</a:t>
            </a:r>
            <a:endParaRPr/>
          </a:p>
        </p:txBody>
      </p:sp>
      <p:sp>
        <p:nvSpPr>
          <p:cNvPr id="1692129486" name="ZoneTexte 1983014621"/>
          <p:cNvSpPr txBox="1"/>
          <p:nvPr/>
        </p:nvSpPr>
        <p:spPr bwMode="auto">
          <a:xfrm>
            <a:off x="2656404" y="1900584"/>
            <a:ext cx="3390516" cy="7013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8" indent="-283878" algn="ctr">
              <a:buAutoNum type="arabicPeriod"/>
              <a:defRPr/>
            </a:pPr>
            <a:r>
              <a:rPr sz="2000">
                <a:solidFill>
                  <a:schemeClr val="accent1"/>
                </a:solidFill>
                <a:latin typeface="Inria sans"/>
                <a:ea typeface="Inria sans"/>
                <a:cs typeface="Inria sans"/>
              </a:rPr>
              <a:t>Transformation du fichier Excel au </a:t>
            </a:r>
            <a:r>
              <a:rPr sz="2000">
                <a:solidFill>
                  <a:schemeClr val="accent1"/>
                </a:solidFill>
                <a:latin typeface="Inria sans"/>
                <a:ea typeface="Inria sans"/>
                <a:cs typeface="Inria sans"/>
              </a:rPr>
              <a:t>format </a:t>
            </a:r>
            <a:r>
              <a:rPr sz="2000">
                <a:solidFill>
                  <a:schemeClr val="accent1"/>
                </a:solidFill>
                <a:latin typeface="Inria sans"/>
                <a:ea typeface="Inria sans"/>
                <a:cs typeface="Inria sans"/>
              </a:rPr>
              <a:t>json</a:t>
            </a:r>
            <a:endParaRPr sz="2000">
              <a:solidFill>
                <a:schemeClr val="accent1"/>
              </a:solidFill>
              <a:latin typeface="Inria sans"/>
              <a:cs typeface="Inria sans"/>
            </a:endParaRPr>
          </a:p>
        </p:txBody>
      </p:sp>
      <p:sp>
        <p:nvSpPr>
          <p:cNvPr id="339329207" name="ZoneTexte 1570048535"/>
          <p:cNvSpPr txBox="1"/>
          <p:nvPr/>
        </p:nvSpPr>
        <p:spPr bwMode="auto">
          <a:xfrm>
            <a:off x="5561420" y="3746718"/>
            <a:ext cx="3174436" cy="10061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8" marR="0" indent="-283878" algn="ctr" defTabSz="914400">
              <a:lnSpc>
                <a:spcPct val="100000"/>
              </a:lnSpc>
              <a:spcBef>
                <a:spcPts val="0"/>
              </a:spcBef>
              <a:spcAft>
                <a:spcPts val="0"/>
              </a:spcAft>
              <a:buAutoNum type="arabicPeriod" startAt="2"/>
              <a:defRPr/>
            </a:pPr>
            <a:r>
              <a:rPr sz="2000">
                <a:solidFill>
                  <a:schemeClr val="accent1"/>
                </a:solidFill>
                <a:highlight>
                  <a:srgbClr val="FFFF00"/>
                </a:highlight>
                <a:latin typeface="Inria sans"/>
                <a:ea typeface="Inria sans"/>
                <a:cs typeface="Inria sans"/>
              </a:rPr>
              <a:t>Demande d’un token avec ses identifiants à BioSamples</a:t>
            </a:r>
            <a:endParaRPr sz="2000">
              <a:solidFill>
                <a:schemeClr val="accent1"/>
              </a:solidFill>
              <a:highlight>
                <a:srgbClr val="FFFF00"/>
              </a:highlight>
              <a:latin typeface="Inria sans"/>
              <a:cs typeface="Inria sans"/>
            </a:endParaRPr>
          </a:p>
        </p:txBody>
      </p:sp>
      <p:sp>
        <p:nvSpPr>
          <p:cNvPr id="551144629" name="ZoneTexte 999884640"/>
          <p:cNvSpPr txBox="1"/>
          <p:nvPr/>
        </p:nvSpPr>
        <p:spPr bwMode="auto">
          <a:xfrm>
            <a:off x="9713229" y="3487538"/>
            <a:ext cx="2469038" cy="13109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8" marR="0" indent="-283878" algn="ctr" defTabSz="914400">
              <a:lnSpc>
                <a:spcPct val="100000"/>
              </a:lnSpc>
              <a:spcBef>
                <a:spcPts val="0"/>
              </a:spcBef>
              <a:spcAft>
                <a:spcPts val="0"/>
              </a:spcAft>
              <a:buAutoNum type="arabicPeriod" startAt="3"/>
              <a:defRPr/>
            </a:pPr>
            <a:r>
              <a:rPr sz="2000">
                <a:solidFill>
                  <a:schemeClr val="accent1"/>
                </a:solidFill>
                <a:latin typeface="inria sans"/>
                <a:ea typeface="inria sans"/>
                <a:cs typeface="inria sans"/>
              </a:rPr>
              <a:t>Envoi des métadonnées d’échantillon avec le token</a:t>
            </a:r>
            <a:endParaRPr sz="2000">
              <a:solidFill>
                <a:schemeClr val="accent1"/>
              </a:solidFill>
              <a:latin typeface="inria sans"/>
              <a:cs typeface="inria sans"/>
            </a:endParaRPr>
          </a:p>
        </p:txBody>
      </p:sp>
      <p:sp>
        <p:nvSpPr>
          <p:cNvPr id="299171977" name="ZoneTexte 679216514"/>
          <p:cNvSpPr txBox="1"/>
          <p:nvPr/>
        </p:nvSpPr>
        <p:spPr bwMode="auto">
          <a:xfrm>
            <a:off x="2715840" y="5237037"/>
            <a:ext cx="3793024" cy="10061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8" marR="0" indent="-283878" algn="ctr" defTabSz="914400">
              <a:lnSpc>
                <a:spcPct val="100000"/>
              </a:lnSpc>
              <a:spcBef>
                <a:spcPts val="0"/>
              </a:spcBef>
              <a:spcAft>
                <a:spcPts val="0"/>
              </a:spcAft>
              <a:buAutoNum type="arabicPeriod" startAt="4"/>
              <a:defRPr/>
            </a:pPr>
            <a:r>
              <a:rPr sz="2000">
                <a:solidFill>
                  <a:schemeClr val="accent1"/>
                </a:solidFill>
                <a:latin typeface="Inria sans"/>
                <a:ea typeface="Inria sans"/>
                <a:cs typeface="Inria sans"/>
              </a:rPr>
              <a:t>Récupération et ajout des identifiants BioSamples dans le fichier Excel de départ</a:t>
            </a:r>
            <a:endParaRPr>
              <a:solidFill>
                <a:schemeClr val="accent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493139408" name="Titre 1"/>
          <p:cNvSpPr>
            <a:spLocks noGrp="1"/>
          </p:cNvSpPr>
          <p:nvPr>
            <p:ph type="title" hasCustomPrompt="1"/>
          </p:nvPr>
        </p:nvSpPr>
        <p:spPr bwMode="auto">
          <a:xfrm>
            <a:off x="274318" y="1178652"/>
            <a:ext cx="11671068" cy="802558"/>
          </a:xfrm>
        </p:spPr>
        <p:txBody>
          <a:bodyPr>
            <a:normAutofit/>
          </a:bodyPr>
          <a:lstStyle>
            <a:lvl1pPr>
              <a:defRPr sz="2400" b="1">
                <a:solidFill>
                  <a:srgbClr val="3463A5"/>
                </a:solidFill>
              </a:defRPr>
            </a:lvl1pPr>
          </a:lstStyle>
          <a:p>
            <a:pPr>
              <a:defRPr/>
            </a:pPr>
            <a:endParaRPr/>
          </a:p>
        </p:txBody>
      </p:sp>
      <p:sp>
        <p:nvSpPr>
          <p:cNvPr id="1121781413" name="Espace réservé du contenu 2"/>
          <p:cNvSpPr>
            <a:spLocks noGrp="1"/>
          </p:cNvSpPr>
          <p:nvPr>
            <p:ph idx="1" hasCustomPrompt="1"/>
          </p:nvPr>
        </p:nvSpPr>
        <p:spPr bwMode="auto">
          <a:xfrm>
            <a:off x="274318" y="2294736"/>
            <a:ext cx="11671068" cy="3748087"/>
          </a:xfrm>
        </p:spPr>
        <p:txBody>
          <a:bodyPr/>
          <a:lstStyle>
            <a:lvl1pPr marL="342900" indent="-342900">
              <a:buFont typeface="+mj-lt"/>
              <a:buAutoNum type="arabicPeriod"/>
              <a:defRPr b="1">
                <a:solidFill>
                  <a:srgbClr val="51A589"/>
                </a:solidFill>
              </a:defRPr>
            </a:lvl1pPr>
            <a:lvl2pPr marL="800100" indent="-342900">
              <a:buFont typeface="+mj-lt"/>
              <a:buAutoNum type="arabicPeriod"/>
              <a:defRPr/>
            </a:lvl2pPr>
          </a:lstStyle>
          <a:p>
            <a:pPr>
              <a:defRPr/>
            </a:pPr>
            <a:r>
              <a:rPr/>
              <a:t>Soumission de métadonnées d’échantillons à BioSamples</a:t>
            </a:r>
            <a:endParaRPr/>
          </a:p>
          <a:p>
            <a:pPr>
              <a:defRPr/>
            </a:pPr>
            <a:r>
              <a:rPr/>
              <a:t>Soumission de study à ENA</a:t>
            </a:r>
            <a:endParaRPr/>
          </a:p>
          <a:p>
            <a:pPr>
              <a:defRPr/>
            </a:pPr>
            <a:r>
              <a:rPr/>
              <a:t>Soumission de données brutes à ENA</a:t>
            </a:r>
            <a:endParaRPr/>
          </a:p>
        </p:txBody>
      </p:sp>
      <p:sp>
        <p:nvSpPr>
          <p:cNvPr id="750225997" name="Espace réservé de la date 3"/>
          <p:cNvSpPr>
            <a:spLocks noGrp="1"/>
          </p:cNvSpPr>
          <p:nvPr>
            <p:ph type="dt" sz="half" idx="10"/>
          </p:nvPr>
        </p:nvSpPr>
        <p:spPr bwMode="auto">
          <a:xfrm>
            <a:off x="274318" y="6533803"/>
            <a:ext cx="2419004" cy="209722"/>
          </a:xfrm>
        </p:spPr>
        <p:txBody>
          <a:bodyPr/>
          <a:lstStyle>
            <a:lvl1pPr>
              <a:defRPr sz="1000"/>
            </a:lvl1pPr>
          </a:lstStyle>
          <a:p>
            <a:pPr>
              <a:defRPr/>
            </a:pPr>
            <a:fld id="{892BD921-9847-52CA-1ACB-AE238C4F3364}" type="datetime1">
              <a:rPr lang="fr-FR"/>
              <a:t/>
            </a:fld>
            <a:endParaRPr lang="fr-FR"/>
          </a:p>
        </p:txBody>
      </p:sp>
      <p:sp>
        <p:nvSpPr>
          <p:cNvPr id="568057382" name="Espace réservé du numéro de diapositive 5"/>
          <p:cNvSpPr>
            <a:spLocks noGrp="1"/>
          </p:cNvSpPr>
          <p:nvPr>
            <p:ph type="sldNum" sz="quarter" idx="12"/>
          </p:nvPr>
        </p:nvSpPr>
        <p:spPr bwMode="auto">
          <a:xfrm>
            <a:off x="11423070" y="6538594"/>
            <a:ext cx="522314" cy="209722"/>
          </a:xfrm>
        </p:spPr>
        <p:txBody>
          <a:bodyPr/>
          <a:lstStyle>
            <a:lvl1pPr>
              <a:defRPr sz="1000"/>
            </a:lvl1pPr>
          </a:lstStyle>
          <a:p>
            <a:pPr>
              <a:defRPr/>
            </a:pPr>
            <a:fld id="{B40AF132-BC89-2C56-C26F-80E5E4F47E51}" type="slidenum">
              <a:rPr lang="fr-FR"/>
              <a:t/>
            </a:fld>
            <a:endParaRPr lang="fr-F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74949033" name="Titre 1"/>
          <p:cNvSpPr>
            <a:spLocks noGrp="1"/>
          </p:cNvSpPr>
          <p:nvPr>
            <p:ph type="title"/>
          </p:nvPr>
        </p:nvSpPr>
        <p:spPr bwMode="auto">
          <a:xfrm>
            <a:off x="340821" y="1088349"/>
            <a:ext cx="11521438" cy="682261"/>
          </a:xfrm>
        </p:spPr>
        <p:txBody>
          <a:bodyPr>
            <a:normAutofit/>
          </a:bodyPr>
          <a:lstStyle>
            <a:lvl1pPr>
              <a:defRPr sz="2400" b="1"/>
            </a:lvl1pPr>
          </a:lstStyle>
          <a:p>
            <a:pPr>
              <a:defRPr/>
            </a:pPr>
            <a:r>
              <a:rPr lang="fr-FR" sz="3600" b="1" i="0" u="none" strike="noStrike" cap="none" spc="0">
                <a:solidFill>
                  <a:schemeClr val="tx1"/>
                </a:solidFill>
                <a:latin typeface="Marianne"/>
                <a:ea typeface="Marianne"/>
                <a:cs typeface="Marianne"/>
              </a:rPr>
              <a:t>Script python submit_data_biosamples</a:t>
            </a:r>
            <a:endParaRPr sz="3600"/>
          </a:p>
        </p:txBody>
      </p:sp>
      <p:sp>
        <p:nvSpPr>
          <p:cNvPr id="48392684" name="Espace réservé de la date 2"/>
          <p:cNvSpPr>
            <a:spLocks noGrp="1"/>
          </p:cNvSpPr>
          <p:nvPr>
            <p:ph type="dt" sz="half" idx="10"/>
          </p:nvPr>
        </p:nvSpPr>
        <p:spPr bwMode="auto"/>
        <p:txBody>
          <a:bodyPr/>
          <a:lstStyle/>
          <a:p>
            <a:pPr>
              <a:defRPr/>
            </a:pPr>
            <a:fld id="{FF74C657-587A-40AC-A83E-B09D3EE420DB}" type="datetime1">
              <a:rPr lang="fr-FR"/>
              <a:t/>
            </a:fld>
            <a:endParaRPr lang="fr-FR"/>
          </a:p>
        </p:txBody>
      </p:sp>
      <p:sp>
        <p:nvSpPr>
          <p:cNvPr id="13610028" name="Espace réservé du numéro de diapositive 4"/>
          <p:cNvSpPr>
            <a:spLocks noGrp="1"/>
          </p:cNvSpPr>
          <p:nvPr>
            <p:ph type="sldNum" sz="quarter" idx="12"/>
          </p:nvPr>
        </p:nvSpPr>
        <p:spPr bwMode="auto"/>
        <p:txBody>
          <a:bodyPr/>
          <a:lstStyle/>
          <a:p>
            <a:pPr>
              <a:defRPr/>
            </a:pPr>
            <a:fld id="{7E36C4E0-FA4B-E5F8-FEA9-FE69BD175EDA}" type="slidenum">
              <a:rPr lang="fr-FR"/>
              <a:t/>
            </a:fld>
            <a:endParaRPr lang="fr-FR"/>
          </a:p>
        </p:txBody>
      </p:sp>
      <p:sp>
        <p:nvSpPr>
          <p:cNvPr id="1903860987" name="Rectangle 1738745552"/>
          <p:cNvSpPr/>
          <p:nvPr/>
        </p:nvSpPr>
        <p:spPr bwMode="auto">
          <a:xfrm>
            <a:off x="6158719" y="1900584"/>
            <a:ext cx="3080595" cy="149844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0"/>
          <a:lstStyle/>
          <a:p>
            <a:pPr algn="ctr">
              <a:defRPr/>
            </a:pPr>
            <a:r>
              <a:rPr>
                <a:solidFill>
                  <a:schemeClr val="tx1"/>
                </a:solidFill>
              </a:rPr>
              <a:t>+</a:t>
            </a:r>
            <a:endParaRPr/>
          </a:p>
        </p:txBody>
      </p:sp>
      <p:sp>
        <p:nvSpPr>
          <p:cNvPr id="1380229070" name="Bouton d'action : Document 480373842"/>
          <p:cNvSpPr/>
          <p:nvPr/>
        </p:nvSpPr>
        <p:spPr bwMode="auto">
          <a:xfrm>
            <a:off x="1419509" y="1964529"/>
            <a:ext cx="1061249" cy="1417131"/>
          </a:xfrm>
          <a:prstGeom prst="actionButtonDocument">
            <a:avLst/>
          </a:prstGeom>
          <a:solidFill>
            <a:schemeClr val="accent1">
              <a:alpha val="15999"/>
            </a:schemeClr>
          </a:solidFill>
          <a:ln w="12699" cap="flat" cmpd="sng" algn="ctr">
            <a:solidFill>
              <a:schemeClr val="accent5"/>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a:p>
            <a:pPr>
              <a:defRPr/>
            </a:pPr>
            <a:endParaRPr/>
          </a:p>
          <a:p>
            <a:pPr>
              <a:defRPr/>
            </a:pPr>
            <a:r>
              <a:rPr/>
              <a:t>    </a:t>
            </a:r>
            <a:r>
              <a:rPr sz="2000"/>
              <a:t>xlsx</a:t>
            </a:r>
            <a:endParaRPr/>
          </a:p>
        </p:txBody>
      </p:sp>
      <p:pic>
        <p:nvPicPr>
          <p:cNvPr id="1044874691" name="Image 11"/>
          <p:cNvPicPr>
            <a:picLocks noChangeAspect="1"/>
          </p:cNvPicPr>
          <p:nvPr/>
        </p:nvPicPr>
        <p:blipFill>
          <a:blip r:embed="rId3"/>
          <a:stretch/>
        </p:blipFill>
        <p:spPr bwMode="auto">
          <a:xfrm>
            <a:off x="7133419" y="4819929"/>
            <a:ext cx="2672733" cy="834211"/>
          </a:xfrm>
          <a:prstGeom prst="rect">
            <a:avLst/>
          </a:prstGeom>
        </p:spPr>
      </p:pic>
      <p:cxnSp>
        <p:nvCxnSpPr>
          <p:cNvPr id="1755088682" name="Connecteur droit 1"/>
          <p:cNvCxnSpPr/>
          <p:nvPr/>
        </p:nvCxnSpPr>
        <p:spPr bwMode="auto">
          <a:xfrm rot="16199895" flipV="1">
            <a:off x="7714098" y="4105973"/>
            <a:ext cx="1800000" cy="0"/>
          </a:xfrm>
          <a:prstGeom prst="line">
            <a:avLst/>
          </a:prstGeom>
          <a:ln w="19049"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427984769" name="Octogone 752370725"/>
          <p:cNvSpPr/>
          <p:nvPr/>
        </p:nvSpPr>
        <p:spPr bwMode="auto">
          <a:xfrm>
            <a:off x="8063777" y="2183778"/>
            <a:ext cx="1100637" cy="1022193"/>
          </a:xfrm>
          <a:prstGeom prst="octagon">
            <a:avLst>
              <a:gd name="adj" fmla="val 29289"/>
            </a:avLst>
          </a:prstGeom>
          <a:solidFill>
            <a:schemeClr val="accent1">
              <a:alpha val="15999"/>
            </a:schemeClr>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0"/>
          <a:lstStyle/>
          <a:p>
            <a:pPr algn="ctr">
              <a:defRPr/>
            </a:pPr>
            <a:r>
              <a:rPr lang="fr-FR" sz="1800" b="0" i="0" u="none" strike="noStrike" cap="none" spc="0">
                <a:solidFill>
                  <a:schemeClr val="accent1"/>
                </a:solidFill>
                <a:latin typeface="Calibri"/>
                <a:ea typeface="Calibri"/>
                <a:cs typeface="Calibri"/>
              </a:rPr>
              <a:t>Token</a:t>
            </a:r>
            <a:endParaRPr>
              <a:solidFill>
                <a:schemeClr val="accent1"/>
              </a:solidFill>
            </a:endParaRPr>
          </a:p>
        </p:txBody>
      </p:sp>
      <p:cxnSp>
        <p:nvCxnSpPr>
          <p:cNvPr id="1313709759" name="Connecteur droit 1396988602"/>
          <p:cNvCxnSpPr/>
          <p:nvPr/>
        </p:nvCxnSpPr>
        <p:spPr bwMode="auto">
          <a:xfrm flipV="1">
            <a:off x="2480760" y="2649804"/>
            <a:ext cx="3737487" cy="23288"/>
          </a:xfrm>
          <a:prstGeom prst="line">
            <a:avLst/>
          </a:prstGeom>
          <a:ln w="19049" cap="flat" cmpd="sng" algn="ctr">
            <a:solidFill>
              <a:schemeClr val="accent1">
                <a:shade val="50000"/>
              </a:schemeClr>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1433386481" name="Connecteur : en angle 2"/>
          <p:cNvCxnSpPr/>
          <p:nvPr/>
        </p:nvCxnSpPr>
        <p:spPr bwMode="auto">
          <a:xfrm>
            <a:off x="9239316" y="2649807"/>
            <a:ext cx="566838" cy="2587230"/>
          </a:xfrm>
          <a:prstGeom prst="bentConnector3">
            <a:avLst>
              <a:gd name="adj1" fmla="val 140329"/>
            </a:avLst>
          </a:prstGeom>
          <a:ln w="19049"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1552499095" name="Connecteur : en angle 3"/>
          <p:cNvCxnSpPr/>
          <p:nvPr/>
        </p:nvCxnSpPr>
        <p:spPr bwMode="auto">
          <a:xfrm rot="10799922">
            <a:off x="1951200" y="3380400"/>
            <a:ext cx="5183282" cy="1855372"/>
          </a:xfrm>
          <a:prstGeom prst="bentConnector2">
            <a:avLst/>
          </a:prstGeom>
          <a:ln w="19049" cap="flat" cmpd="sng" algn="ctr">
            <a:solidFill>
              <a:schemeClr val="accent1">
                <a:shade val="50000"/>
              </a:schemeClr>
            </a:solidFill>
            <a:prstDash val="solid"/>
            <a:miter lim="800000"/>
            <a:tailEnd type="triangle" len="med"/>
          </a:ln>
        </p:spPr>
        <p:style>
          <a:lnRef idx="1">
            <a:schemeClr val="accent1">
              <a:shade val="50000"/>
            </a:schemeClr>
          </a:lnRef>
          <a:fillRef idx="0">
            <a:schemeClr val="accent1"/>
          </a:fillRef>
          <a:effectRef idx="0">
            <a:schemeClr val="accent1"/>
          </a:effectRef>
          <a:fontRef idx="minor">
            <a:schemeClr val="tx1"/>
          </a:fontRef>
        </p:style>
      </p:cxnSp>
      <p:sp>
        <p:nvSpPr>
          <p:cNvPr id="1167760601" name="Bouton d'action : Document 806641976"/>
          <p:cNvSpPr/>
          <p:nvPr/>
        </p:nvSpPr>
        <p:spPr bwMode="auto">
          <a:xfrm>
            <a:off x="6218253" y="1941238"/>
            <a:ext cx="1061248" cy="1417131"/>
          </a:xfrm>
          <a:prstGeom prst="actionButtonDocument">
            <a:avLst/>
          </a:prstGeom>
          <a:solidFill>
            <a:schemeClr val="accent1">
              <a:alpha val="15999"/>
            </a:schemeClr>
          </a:solidFill>
          <a:ln w="12699" cap="flat" cmpd="sng" algn="ctr">
            <a:solidFill>
              <a:schemeClr val="accent5"/>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a:p>
            <a:pPr>
              <a:defRPr/>
            </a:pPr>
            <a:endParaRPr/>
          </a:p>
          <a:p>
            <a:pPr>
              <a:defRPr/>
            </a:pPr>
            <a:r>
              <a:rPr/>
              <a:t>    json</a:t>
            </a:r>
            <a:endParaRPr/>
          </a:p>
        </p:txBody>
      </p:sp>
      <p:sp>
        <p:nvSpPr>
          <p:cNvPr id="487663972" name="ZoneTexte 1983014621"/>
          <p:cNvSpPr txBox="1"/>
          <p:nvPr/>
        </p:nvSpPr>
        <p:spPr bwMode="auto">
          <a:xfrm>
            <a:off x="2656404" y="1900584"/>
            <a:ext cx="3390516" cy="701398"/>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8" indent="-283878" algn="ctr">
              <a:buAutoNum type="arabicPeriod"/>
              <a:defRPr/>
            </a:pPr>
            <a:r>
              <a:rPr sz="2000">
                <a:solidFill>
                  <a:schemeClr val="accent1"/>
                </a:solidFill>
                <a:latin typeface="Inria sans"/>
                <a:ea typeface="Inria sans"/>
                <a:cs typeface="Inria sans"/>
              </a:rPr>
              <a:t>Transformation du fichier Excel au </a:t>
            </a:r>
            <a:r>
              <a:rPr sz="2000">
                <a:solidFill>
                  <a:schemeClr val="accent1"/>
                </a:solidFill>
                <a:latin typeface="Inria sans"/>
                <a:ea typeface="Inria sans"/>
                <a:cs typeface="Inria sans"/>
              </a:rPr>
              <a:t>format </a:t>
            </a:r>
            <a:r>
              <a:rPr sz="2000">
                <a:solidFill>
                  <a:schemeClr val="accent1"/>
                </a:solidFill>
                <a:latin typeface="Inria sans"/>
                <a:ea typeface="Inria sans"/>
                <a:cs typeface="Inria sans"/>
              </a:rPr>
              <a:t>json</a:t>
            </a:r>
            <a:endParaRPr sz="2000">
              <a:solidFill>
                <a:schemeClr val="accent1"/>
              </a:solidFill>
              <a:latin typeface="Inria sans"/>
              <a:cs typeface="Inria sans"/>
            </a:endParaRPr>
          </a:p>
        </p:txBody>
      </p:sp>
      <p:sp>
        <p:nvSpPr>
          <p:cNvPr id="812207408" name="ZoneTexte 1570048535"/>
          <p:cNvSpPr txBox="1"/>
          <p:nvPr/>
        </p:nvSpPr>
        <p:spPr bwMode="auto">
          <a:xfrm>
            <a:off x="5561420" y="3746718"/>
            <a:ext cx="3175156" cy="10061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8" marR="0" indent="-283878" algn="ctr" defTabSz="914400">
              <a:lnSpc>
                <a:spcPct val="100000"/>
              </a:lnSpc>
              <a:spcBef>
                <a:spcPts val="0"/>
              </a:spcBef>
              <a:spcAft>
                <a:spcPts val="0"/>
              </a:spcAft>
              <a:buAutoNum type="arabicPeriod" startAt="2"/>
              <a:defRPr/>
            </a:pPr>
            <a:r>
              <a:rPr sz="2000">
                <a:solidFill>
                  <a:schemeClr val="accent1"/>
                </a:solidFill>
                <a:latin typeface="Inria sans"/>
                <a:ea typeface="Inria sans"/>
                <a:cs typeface="Inria sans"/>
              </a:rPr>
              <a:t>Demande d’un token avec ses identifiants à BioSamples</a:t>
            </a:r>
            <a:endParaRPr sz="2000">
              <a:solidFill>
                <a:schemeClr val="accent1"/>
              </a:solidFill>
              <a:latin typeface="Inria sans"/>
              <a:cs typeface="Inria sans"/>
            </a:endParaRPr>
          </a:p>
        </p:txBody>
      </p:sp>
      <p:sp>
        <p:nvSpPr>
          <p:cNvPr id="1134086606" name="ZoneTexte 999884640"/>
          <p:cNvSpPr txBox="1"/>
          <p:nvPr/>
        </p:nvSpPr>
        <p:spPr bwMode="auto">
          <a:xfrm>
            <a:off x="9713229" y="3487538"/>
            <a:ext cx="2469398" cy="13109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8" marR="0" indent="-283878" algn="ctr" defTabSz="914400">
              <a:lnSpc>
                <a:spcPct val="100000"/>
              </a:lnSpc>
              <a:spcBef>
                <a:spcPts val="0"/>
              </a:spcBef>
              <a:spcAft>
                <a:spcPts val="0"/>
              </a:spcAft>
              <a:buAutoNum type="arabicPeriod" startAt="3"/>
              <a:defRPr/>
            </a:pPr>
            <a:r>
              <a:rPr sz="2000">
                <a:solidFill>
                  <a:schemeClr val="accent1"/>
                </a:solidFill>
                <a:highlight>
                  <a:srgbClr val="FFFF00"/>
                </a:highlight>
                <a:latin typeface="inria sans"/>
                <a:ea typeface="inria sans"/>
                <a:cs typeface="inria sans"/>
              </a:rPr>
              <a:t>Envoi des métadonnées d’échantillon avec le token</a:t>
            </a:r>
            <a:endParaRPr sz="2000">
              <a:solidFill>
                <a:schemeClr val="accent1"/>
              </a:solidFill>
              <a:highlight>
                <a:srgbClr val="FFFF00"/>
              </a:highlight>
              <a:latin typeface="inria sans"/>
              <a:cs typeface="inria sans"/>
            </a:endParaRPr>
          </a:p>
        </p:txBody>
      </p:sp>
      <p:sp>
        <p:nvSpPr>
          <p:cNvPr id="1366985785" name="ZoneTexte 679216514"/>
          <p:cNvSpPr txBox="1"/>
          <p:nvPr/>
        </p:nvSpPr>
        <p:spPr bwMode="auto">
          <a:xfrm>
            <a:off x="2715840" y="5237037"/>
            <a:ext cx="3792304" cy="10061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8" marR="0" indent="-283878" algn="ctr" defTabSz="914400">
              <a:lnSpc>
                <a:spcPct val="100000"/>
              </a:lnSpc>
              <a:spcBef>
                <a:spcPts val="0"/>
              </a:spcBef>
              <a:spcAft>
                <a:spcPts val="0"/>
              </a:spcAft>
              <a:buAutoNum type="arabicPeriod" startAt="4"/>
              <a:defRPr/>
            </a:pPr>
            <a:r>
              <a:rPr sz="2000">
                <a:solidFill>
                  <a:schemeClr val="accent1"/>
                </a:solidFill>
                <a:latin typeface="Inria sans"/>
                <a:ea typeface="Inria sans"/>
                <a:cs typeface="Inria sans"/>
              </a:rPr>
              <a:t>Récupération et ajout des identifiants BioSamples dans le fichier Excel de départ</a:t>
            </a:r>
            <a:endParaRPr>
              <a:solidFill>
                <a:schemeClr val="accent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188062385" name="Titre 1"/>
          <p:cNvSpPr>
            <a:spLocks noGrp="1"/>
          </p:cNvSpPr>
          <p:nvPr>
            <p:ph type="title"/>
          </p:nvPr>
        </p:nvSpPr>
        <p:spPr bwMode="auto">
          <a:xfrm>
            <a:off x="340821" y="1088349"/>
            <a:ext cx="11521438" cy="682261"/>
          </a:xfrm>
        </p:spPr>
        <p:txBody>
          <a:bodyPr>
            <a:normAutofit/>
          </a:bodyPr>
          <a:lstStyle>
            <a:lvl1pPr>
              <a:defRPr sz="2400" b="1"/>
            </a:lvl1pPr>
          </a:lstStyle>
          <a:p>
            <a:pPr>
              <a:defRPr/>
            </a:pPr>
            <a:r>
              <a:rPr lang="fr-FR" sz="3600" b="1" i="0" u="none" strike="noStrike" cap="none" spc="0">
                <a:solidFill>
                  <a:schemeClr val="tx1"/>
                </a:solidFill>
                <a:latin typeface="Marianne"/>
                <a:ea typeface="Marianne"/>
                <a:cs typeface="Marianne"/>
              </a:rPr>
              <a:t>Script python submit_data_biosamples</a:t>
            </a:r>
            <a:endParaRPr sz="3600"/>
          </a:p>
        </p:txBody>
      </p:sp>
      <p:sp>
        <p:nvSpPr>
          <p:cNvPr id="2132458302" name="Espace réservé de la date 2"/>
          <p:cNvSpPr>
            <a:spLocks noGrp="1"/>
          </p:cNvSpPr>
          <p:nvPr>
            <p:ph type="dt" sz="half" idx="10"/>
          </p:nvPr>
        </p:nvSpPr>
        <p:spPr bwMode="auto"/>
        <p:txBody>
          <a:bodyPr/>
          <a:lstStyle/>
          <a:p>
            <a:pPr>
              <a:defRPr/>
            </a:pPr>
            <a:fld id="{BEDA13CC-EA22-1051-9804-F068999A71F2}" type="datetime1">
              <a:rPr lang="fr-FR"/>
              <a:t/>
            </a:fld>
            <a:endParaRPr lang="fr-FR"/>
          </a:p>
        </p:txBody>
      </p:sp>
      <p:sp>
        <p:nvSpPr>
          <p:cNvPr id="940382329" name="Espace réservé du numéro de diapositive 4"/>
          <p:cNvSpPr>
            <a:spLocks noGrp="1"/>
          </p:cNvSpPr>
          <p:nvPr>
            <p:ph type="sldNum" sz="quarter" idx="12"/>
          </p:nvPr>
        </p:nvSpPr>
        <p:spPr bwMode="auto"/>
        <p:txBody>
          <a:bodyPr/>
          <a:lstStyle/>
          <a:p>
            <a:pPr>
              <a:defRPr/>
            </a:pPr>
            <a:fld id="{3CCC0AD9-FD94-4632-CAFB-32F5EE9FD647}" type="slidenum">
              <a:rPr lang="fr-FR"/>
              <a:t/>
            </a:fld>
            <a:endParaRPr lang="fr-FR"/>
          </a:p>
        </p:txBody>
      </p:sp>
      <p:sp>
        <p:nvSpPr>
          <p:cNvPr id="157710080" name="Rectangle 1738745552"/>
          <p:cNvSpPr/>
          <p:nvPr/>
        </p:nvSpPr>
        <p:spPr bwMode="auto">
          <a:xfrm>
            <a:off x="6158719" y="1900584"/>
            <a:ext cx="3080595" cy="149844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0"/>
          <a:lstStyle/>
          <a:p>
            <a:pPr algn="ctr">
              <a:defRPr/>
            </a:pPr>
            <a:r>
              <a:rPr>
                <a:solidFill>
                  <a:schemeClr val="tx1"/>
                </a:solidFill>
              </a:rPr>
              <a:t>+</a:t>
            </a:r>
            <a:endParaRPr/>
          </a:p>
        </p:txBody>
      </p:sp>
      <p:sp>
        <p:nvSpPr>
          <p:cNvPr id="343471362" name="Bouton d'action : Document 480373842"/>
          <p:cNvSpPr/>
          <p:nvPr/>
        </p:nvSpPr>
        <p:spPr bwMode="auto">
          <a:xfrm>
            <a:off x="1419509" y="1964529"/>
            <a:ext cx="1061249" cy="1417131"/>
          </a:xfrm>
          <a:prstGeom prst="actionButtonDocument">
            <a:avLst/>
          </a:prstGeom>
          <a:solidFill>
            <a:schemeClr val="accent1">
              <a:alpha val="15999"/>
            </a:schemeClr>
          </a:solidFill>
          <a:ln w="12699" cap="flat" cmpd="sng" algn="ctr">
            <a:solidFill>
              <a:schemeClr val="accent5"/>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a:p>
            <a:pPr>
              <a:defRPr/>
            </a:pPr>
            <a:endParaRPr/>
          </a:p>
          <a:p>
            <a:pPr>
              <a:defRPr/>
            </a:pPr>
            <a:r>
              <a:rPr/>
              <a:t>    </a:t>
            </a:r>
            <a:r>
              <a:rPr sz="2000"/>
              <a:t>xlsx</a:t>
            </a:r>
            <a:endParaRPr/>
          </a:p>
        </p:txBody>
      </p:sp>
      <p:pic>
        <p:nvPicPr>
          <p:cNvPr id="379148947" name="Image 11"/>
          <p:cNvPicPr>
            <a:picLocks noChangeAspect="1"/>
          </p:cNvPicPr>
          <p:nvPr/>
        </p:nvPicPr>
        <p:blipFill>
          <a:blip r:embed="rId3"/>
          <a:stretch/>
        </p:blipFill>
        <p:spPr bwMode="auto">
          <a:xfrm>
            <a:off x="7133419" y="4819929"/>
            <a:ext cx="2672733" cy="834211"/>
          </a:xfrm>
          <a:prstGeom prst="rect">
            <a:avLst/>
          </a:prstGeom>
        </p:spPr>
      </p:pic>
      <p:cxnSp>
        <p:nvCxnSpPr>
          <p:cNvPr id="618457004" name="Connecteur droit 1"/>
          <p:cNvCxnSpPr/>
          <p:nvPr/>
        </p:nvCxnSpPr>
        <p:spPr bwMode="auto">
          <a:xfrm rot="16199895" flipV="1">
            <a:off x="7714098" y="4105973"/>
            <a:ext cx="1800000" cy="0"/>
          </a:xfrm>
          <a:prstGeom prst="line">
            <a:avLst/>
          </a:prstGeom>
          <a:ln w="19049"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536505677" name="Octogone 752370725"/>
          <p:cNvSpPr/>
          <p:nvPr/>
        </p:nvSpPr>
        <p:spPr bwMode="auto">
          <a:xfrm>
            <a:off x="8063777" y="2183778"/>
            <a:ext cx="1100637" cy="1022193"/>
          </a:xfrm>
          <a:prstGeom prst="octagon">
            <a:avLst>
              <a:gd name="adj" fmla="val 29289"/>
            </a:avLst>
          </a:prstGeom>
          <a:solidFill>
            <a:schemeClr val="accent1">
              <a:alpha val="15999"/>
            </a:schemeClr>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0"/>
          <a:lstStyle/>
          <a:p>
            <a:pPr algn="ctr">
              <a:defRPr/>
            </a:pPr>
            <a:r>
              <a:rPr lang="fr-FR" sz="1800" b="0" i="0" u="none" strike="noStrike" cap="none" spc="0">
                <a:solidFill>
                  <a:schemeClr val="accent1"/>
                </a:solidFill>
                <a:latin typeface="Calibri"/>
                <a:ea typeface="Calibri"/>
                <a:cs typeface="Calibri"/>
              </a:rPr>
              <a:t>Token</a:t>
            </a:r>
            <a:endParaRPr>
              <a:solidFill>
                <a:schemeClr val="accent1"/>
              </a:solidFill>
            </a:endParaRPr>
          </a:p>
        </p:txBody>
      </p:sp>
      <p:cxnSp>
        <p:nvCxnSpPr>
          <p:cNvPr id="1629843442" name="Connecteur droit 1396988602"/>
          <p:cNvCxnSpPr/>
          <p:nvPr/>
        </p:nvCxnSpPr>
        <p:spPr bwMode="auto">
          <a:xfrm flipV="1">
            <a:off x="2480760" y="2649804"/>
            <a:ext cx="3737487" cy="23288"/>
          </a:xfrm>
          <a:prstGeom prst="line">
            <a:avLst/>
          </a:prstGeom>
          <a:ln w="19049" cap="flat" cmpd="sng" algn="ctr">
            <a:solidFill>
              <a:schemeClr val="accent1">
                <a:shade val="50000"/>
              </a:schemeClr>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410137372" name="Connecteur : en angle 2"/>
          <p:cNvCxnSpPr/>
          <p:nvPr/>
        </p:nvCxnSpPr>
        <p:spPr bwMode="auto">
          <a:xfrm>
            <a:off x="9239316" y="2649807"/>
            <a:ext cx="566838" cy="2587230"/>
          </a:xfrm>
          <a:prstGeom prst="bentConnector3">
            <a:avLst>
              <a:gd name="adj1" fmla="val 140329"/>
            </a:avLst>
          </a:prstGeom>
          <a:ln w="19049"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1431214726" name="Connecteur : en angle 3"/>
          <p:cNvCxnSpPr/>
          <p:nvPr/>
        </p:nvCxnSpPr>
        <p:spPr bwMode="auto">
          <a:xfrm rot="10799922">
            <a:off x="1951200" y="3380400"/>
            <a:ext cx="5183282" cy="1855372"/>
          </a:xfrm>
          <a:prstGeom prst="bentConnector2">
            <a:avLst/>
          </a:prstGeom>
          <a:ln w="19049" cap="flat" cmpd="sng" algn="ctr">
            <a:solidFill>
              <a:schemeClr val="accent1">
                <a:shade val="50000"/>
              </a:schemeClr>
            </a:solidFill>
            <a:prstDash val="solid"/>
            <a:miter lim="800000"/>
            <a:tailEnd type="triangle" len="med"/>
          </a:ln>
        </p:spPr>
        <p:style>
          <a:lnRef idx="1">
            <a:schemeClr val="accent1">
              <a:shade val="50000"/>
            </a:schemeClr>
          </a:lnRef>
          <a:fillRef idx="0">
            <a:schemeClr val="accent1"/>
          </a:fillRef>
          <a:effectRef idx="0">
            <a:schemeClr val="accent1"/>
          </a:effectRef>
          <a:fontRef idx="minor">
            <a:schemeClr val="tx1"/>
          </a:fontRef>
        </p:style>
      </p:cxnSp>
      <p:sp>
        <p:nvSpPr>
          <p:cNvPr id="1052775613" name="Bouton d'action : Document 806641976"/>
          <p:cNvSpPr/>
          <p:nvPr/>
        </p:nvSpPr>
        <p:spPr bwMode="auto">
          <a:xfrm>
            <a:off x="6218253" y="1941238"/>
            <a:ext cx="1061248" cy="1417131"/>
          </a:xfrm>
          <a:prstGeom prst="actionButtonDocument">
            <a:avLst/>
          </a:prstGeom>
          <a:solidFill>
            <a:schemeClr val="accent1">
              <a:alpha val="15999"/>
            </a:schemeClr>
          </a:solidFill>
          <a:ln w="12699" cap="flat" cmpd="sng" algn="ctr">
            <a:solidFill>
              <a:schemeClr val="accent5"/>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a:p>
            <a:pPr>
              <a:defRPr/>
            </a:pPr>
            <a:endParaRPr/>
          </a:p>
          <a:p>
            <a:pPr>
              <a:defRPr/>
            </a:pPr>
            <a:r>
              <a:rPr/>
              <a:t>    json</a:t>
            </a:r>
            <a:endParaRPr/>
          </a:p>
        </p:txBody>
      </p:sp>
      <p:sp>
        <p:nvSpPr>
          <p:cNvPr id="1046389410" name="ZoneTexte 1983014621"/>
          <p:cNvSpPr txBox="1"/>
          <p:nvPr/>
        </p:nvSpPr>
        <p:spPr bwMode="auto">
          <a:xfrm>
            <a:off x="2656404" y="1900584"/>
            <a:ext cx="3390516" cy="701398"/>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8" indent="-283878" algn="ctr">
              <a:buAutoNum type="arabicPeriod"/>
              <a:defRPr/>
            </a:pPr>
            <a:r>
              <a:rPr sz="2000">
                <a:solidFill>
                  <a:schemeClr val="accent1"/>
                </a:solidFill>
                <a:latin typeface="Inria sans"/>
                <a:ea typeface="Inria sans"/>
                <a:cs typeface="Inria sans"/>
              </a:rPr>
              <a:t>Transformation du fichier Excel au </a:t>
            </a:r>
            <a:r>
              <a:rPr sz="2000">
                <a:solidFill>
                  <a:schemeClr val="accent1"/>
                </a:solidFill>
                <a:latin typeface="Inria sans"/>
                <a:ea typeface="Inria sans"/>
                <a:cs typeface="Inria sans"/>
              </a:rPr>
              <a:t>format </a:t>
            </a:r>
            <a:r>
              <a:rPr sz="2000">
                <a:solidFill>
                  <a:schemeClr val="accent1"/>
                </a:solidFill>
                <a:latin typeface="Inria sans"/>
                <a:ea typeface="Inria sans"/>
                <a:cs typeface="Inria sans"/>
              </a:rPr>
              <a:t>json</a:t>
            </a:r>
            <a:endParaRPr sz="2000">
              <a:solidFill>
                <a:schemeClr val="accent1"/>
              </a:solidFill>
              <a:latin typeface="Inria sans"/>
              <a:cs typeface="Inria sans"/>
            </a:endParaRPr>
          </a:p>
        </p:txBody>
      </p:sp>
      <p:sp>
        <p:nvSpPr>
          <p:cNvPr id="27231928" name="ZoneTexte 1570048535"/>
          <p:cNvSpPr txBox="1"/>
          <p:nvPr/>
        </p:nvSpPr>
        <p:spPr bwMode="auto">
          <a:xfrm>
            <a:off x="5561420" y="3746718"/>
            <a:ext cx="3175156" cy="10061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8" marR="0" indent="-283878" algn="ctr" defTabSz="914400">
              <a:lnSpc>
                <a:spcPct val="100000"/>
              </a:lnSpc>
              <a:spcBef>
                <a:spcPts val="0"/>
              </a:spcBef>
              <a:spcAft>
                <a:spcPts val="0"/>
              </a:spcAft>
              <a:buAutoNum type="arabicPeriod" startAt="2"/>
              <a:defRPr/>
            </a:pPr>
            <a:r>
              <a:rPr sz="2000">
                <a:solidFill>
                  <a:schemeClr val="accent1"/>
                </a:solidFill>
                <a:latin typeface="Inria sans"/>
                <a:ea typeface="Inria sans"/>
                <a:cs typeface="Inria sans"/>
              </a:rPr>
              <a:t>Demande d’un token avec ses identifiants à BioSamples</a:t>
            </a:r>
            <a:endParaRPr sz="2000">
              <a:solidFill>
                <a:schemeClr val="accent1"/>
              </a:solidFill>
              <a:latin typeface="Inria sans"/>
              <a:cs typeface="Inria sans"/>
            </a:endParaRPr>
          </a:p>
        </p:txBody>
      </p:sp>
      <p:sp>
        <p:nvSpPr>
          <p:cNvPr id="869047907" name="ZoneTexte 999884640"/>
          <p:cNvSpPr txBox="1"/>
          <p:nvPr/>
        </p:nvSpPr>
        <p:spPr bwMode="auto">
          <a:xfrm>
            <a:off x="9713229" y="3487538"/>
            <a:ext cx="2469758" cy="13109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8" marR="0" indent="-283878" algn="ctr" defTabSz="914400">
              <a:lnSpc>
                <a:spcPct val="100000"/>
              </a:lnSpc>
              <a:spcBef>
                <a:spcPts val="0"/>
              </a:spcBef>
              <a:spcAft>
                <a:spcPts val="0"/>
              </a:spcAft>
              <a:buAutoNum type="arabicPeriod" startAt="3"/>
              <a:defRPr/>
            </a:pPr>
            <a:r>
              <a:rPr sz="2000">
                <a:solidFill>
                  <a:schemeClr val="accent1"/>
                </a:solidFill>
                <a:latin typeface="inria sans"/>
                <a:ea typeface="inria sans"/>
                <a:cs typeface="inria sans"/>
              </a:rPr>
              <a:t>Envoi des métadonnées d’échantillon avec le token</a:t>
            </a:r>
            <a:endParaRPr sz="2000">
              <a:solidFill>
                <a:schemeClr val="accent1"/>
              </a:solidFill>
              <a:latin typeface="inria sans"/>
              <a:cs typeface="inria sans"/>
            </a:endParaRPr>
          </a:p>
        </p:txBody>
      </p:sp>
      <p:sp>
        <p:nvSpPr>
          <p:cNvPr id="1202879809" name="ZoneTexte 679216514"/>
          <p:cNvSpPr txBox="1"/>
          <p:nvPr/>
        </p:nvSpPr>
        <p:spPr bwMode="auto">
          <a:xfrm>
            <a:off x="2715840" y="5237037"/>
            <a:ext cx="3794824" cy="10061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8" marR="0" indent="-283878" algn="ctr" defTabSz="914400">
              <a:lnSpc>
                <a:spcPct val="100000"/>
              </a:lnSpc>
              <a:spcBef>
                <a:spcPts val="0"/>
              </a:spcBef>
              <a:spcAft>
                <a:spcPts val="0"/>
              </a:spcAft>
              <a:buAutoNum type="arabicPeriod" startAt="4"/>
              <a:defRPr/>
            </a:pPr>
            <a:r>
              <a:rPr sz="2000">
                <a:solidFill>
                  <a:schemeClr val="accent1"/>
                </a:solidFill>
                <a:highlight>
                  <a:srgbClr val="FFFF00"/>
                </a:highlight>
                <a:latin typeface="Inria sans"/>
                <a:ea typeface="Inria sans"/>
                <a:cs typeface="Inria sans"/>
              </a:rPr>
              <a:t>Récupération et ajout des identifiants BioSamples dans le fichier Excel de départ</a:t>
            </a:r>
            <a:endParaRPr>
              <a:solidFill>
                <a:schemeClr val="accent1"/>
              </a:solidFill>
              <a:highlight>
                <a:srgbClr val="FFFF00"/>
              </a:highlight>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28232572" name="Titre 1"/>
          <p:cNvSpPr>
            <a:spLocks noGrp="1"/>
          </p:cNvSpPr>
          <p:nvPr>
            <p:ph type="title"/>
          </p:nvPr>
        </p:nvSpPr>
        <p:spPr bwMode="auto">
          <a:xfrm>
            <a:off x="340821" y="1088349"/>
            <a:ext cx="11521438" cy="682261"/>
          </a:xfrm>
        </p:spPr>
        <p:txBody>
          <a:bodyPr vertOverflow="overflow" horzOverflow="overflow" vert="horz" wrap="square" lIns="91440" tIns="45720" rIns="91440" bIns="45720" numCol="1" spcCol="0" rtlCol="0" fromWordArt="0" anchor="ctr" anchorCtr="0" forceAA="0" upright="0" compatLnSpc="0">
            <a:normAutofit/>
          </a:bodyPr>
          <a:lstStyle>
            <a:lvl1pPr>
              <a:defRPr sz="2400" b="1"/>
            </a:lvl1pPr>
          </a:lstStyle>
          <a:p>
            <a:pPr marL="0" marR="0" lvl="0" indent="0" algn="l" defTabSz="914400">
              <a:lnSpc>
                <a:spcPct val="90000"/>
              </a:lnSpc>
              <a:spcBef>
                <a:spcPts val="0"/>
              </a:spcBef>
              <a:spcAft>
                <a:spcPts val="0"/>
              </a:spcAft>
              <a:buNone/>
              <a:defRPr lang="fr-FR" sz="2400" b="1" i="0" u="none" strike="noStrike" cap="none" spc="0">
                <a:solidFill>
                  <a:srgbClr val="3463A5"/>
                </a:solidFill>
                <a:latin typeface="Marianne"/>
                <a:ea typeface="Arial"/>
                <a:cs typeface="Arial"/>
              </a:defRPr>
            </a:pPr>
            <a:r>
              <a:rPr lang="fr-FR" sz="3600" b="1" i="0" u="none" strike="noStrike" cap="none" spc="0">
                <a:solidFill>
                  <a:srgbClr val="3463A5"/>
                </a:solidFill>
                <a:latin typeface="Marianne"/>
                <a:ea typeface="Marianne"/>
                <a:cs typeface="Marianne"/>
              </a:rPr>
              <a:t>Affichage BioSamples</a:t>
            </a:r>
            <a:endParaRPr sz="3600"/>
          </a:p>
        </p:txBody>
      </p:sp>
      <p:sp>
        <p:nvSpPr>
          <p:cNvPr id="1153910507" name="Espace réservé de la date 2"/>
          <p:cNvSpPr>
            <a:spLocks noGrp="1"/>
          </p:cNvSpPr>
          <p:nvPr>
            <p:ph type="dt" sz="half" idx="10"/>
          </p:nvPr>
        </p:nvSpPr>
        <p:spPr bwMode="auto"/>
        <p:txBody>
          <a:bodyPr/>
          <a:lstStyle/>
          <a:p>
            <a:pPr>
              <a:defRPr/>
            </a:pPr>
            <a:fld id="{D1639C88-A8A7-8504-0270-4AB1745C3DF3}" type="datetime1">
              <a:rPr lang="fr-FR"/>
              <a:t/>
            </a:fld>
            <a:endParaRPr lang="fr-FR"/>
          </a:p>
        </p:txBody>
      </p:sp>
      <p:sp>
        <p:nvSpPr>
          <p:cNvPr id="1555840622" name="Espace réservé du numéro de diapositive 4"/>
          <p:cNvSpPr>
            <a:spLocks noGrp="1"/>
          </p:cNvSpPr>
          <p:nvPr>
            <p:ph type="sldNum" sz="quarter" idx="12"/>
          </p:nvPr>
        </p:nvSpPr>
        <p:spPr bwMode="auto"/>
        <p:txBody>
          <a:bodyPr/>
          <a:lstStyle/>
          <a:p>
            <a:pPr>
              <a:defRPr/>
            </a:pPr>
            <a:fld id="{4D6EE4D7-E8BA-3AC0-9517-7F20E8BB5E92}" type="slidenum">
              <a:rPr lang="fr-FR"/>
              <a:t/>
            </a:fld>
            <a:endParaRPr lang="fr-FR"/>
          </a:p>
        </p:txBody>
      </p:sp>
      <p:sp>
        <p:nvSpPr>
          <p:cNvPr id="492640549" name="Espace réservé du texte 10"/>
          <p:cNvSpPr>
            <a:spLocks noGrp="1"/>
          </p:cNvSpPr>
          <p:nvPr>
            <p:ph type="body" sz="quarter" idx="13" hasCustomPrompt="1"/>
          </p:nvPr>
        </p:nvSpPr>
        <p:spPr bwMode="auto">
          <a:xfrm flipH="0" flipV="0">
            <a:off x="340821" y="1794610"/>
            <a:ext cx="6737214" cy="658262"/>
          </a:xfrm>
        </p:spPr>
        <p:txBody>
          <a:bodyPr/>
          <a:lstStyle>
            <a:lvl1pPr>
              <a:defRPr b="1">
                <a:solidFill>
                  <a:srgbClr val="51A589"/>
                </a:solidFill>
              </a:defRPr>
            </a:lvl1pPr>
          </a:lstStyle>
          <a:p>
            <a:pPr>
              <a:defRPr/>
            </a:pPr>
            <a:r>
              <a:rPr lang="fr-FR" sz="2200" b="1" i="0" u="none" strike="noStrike" cap="none" spc="0">
                <a:solidFill>
                  <a:srgbClr val="51A589"/>
                </a:solidFill>
                <a:latin typeface="Marianne"/>
                <a:ea typeface="Marianne"/>
                <a:cs typeface="Marianne"/>
              </a:rPr>
              <a:t>Archivage de la description des échantillons dans ENA</a:t>
            </a:r>
            <a:endParaRPr sz="2200"/>
          </a:p>
        </p:txBody>
      </p:sp>
      <p:sp>
        <p:nvSpPr>
          <p:cNvPr id="1173889552" name="Espace réservé du texte 15"/>
          <p:cNvSpPr>
            <a:spLocks noGrp="1"/>
          </p:cNvSpPr>
          <p:nvPr>
            <p:ph type="body" sz="quarter" idx="14"/>
          </p:nvPr>
        </p:nvSpPr>
        <p:spPr bwMode="auto">
          <a:xfrm flipH="0" flipV="0">
            <a:off x="340821" y="2828858"/>
            <a:ext cx="6737213" cy="3770311"/>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a:defRPr/>
            </a:pPr>
            <a:r>
              <a:rPr sz="2100">
                <a:solidFill>
                  <a:schemeClr val="tx2"/>
                </a:solidFill>
              </a:rPr>
              <a:t>Pour retrouver tous les échantillons soumis après le lancement du script :</a:t>
            </a:r>
            <a:endParaRPr sz="2100">
              <a:solidFill>
                <a:schemeClr val="tx2"/>
              </a:solidFill>
            </a:endParaRPr>
          </a:p>
          <a:p>
            <a:pPr>
              <a:defRPr/>
            </a:pPr>
            <a:r>
              <a:rPr lang="fr-FR" sz="2100" b="0" i="0" u="none" strike="noStrike" cap="none" spc="0">
                <a:solidFill>
                  <a:schemeClr val="tx2"/>
                </a:solidFill>
                <a:latin typeface="Marianne"/>
                <a:ea typeface="Marianne"/>
                <a:cs typeface="Marianne"/>
              </a:rPr>
              <a:t>https://www.ebi.ac.uk/biosamples/samples?filter=attr:project%20name:</a:t>
            </a:r>
            <a:r>
              <a:rPr lang="fr-FR" sz="2100" b="0" i="0" u="none" strike="noStrike" cap="none" spc="0">
                <a:solidFill>
                  <a:srgbClr val="FF0000"/>
                </a:solidFill>
                <a:latin typeface="Marianne"/>
                <a:ea typeface="Marianne"/>
                <a:cs typeface="Marianne"/>
              </a:rPr>
              <a:t>projectname</a:t>
            </a:r>
            <a:endParaRPr lang="fr-FR" sz="2100" b="0" i="0" u="none" strike="noStrike" cap="none" spc="0">
              <a:solidFill>
                <a:srgbClr val="FF0000"/>
              </a:solidFill>
              <a:latin typeface="Marianne"/>
              <a:ea typeface="Marianne"/>
              <a:cs typeface="Marianne"/>
            </a:endParaRPr>
          </a:p>
          <a:p>
            <a:pPr>
              <a:defRPr/>
            </a:pPr>
            <a:endParaRPr sz="2100">
              <a:solidFill>
                <a:schemeClr val="tx2"/>
              </a:solidFill>
            </a:endParaRPr>
          </a:p>
          <a:p>
            <a:pPr>
              <a:defRPr/>
            </a:pPr>
            <a:endParaRPr sz="2100">
              <a:solidFill>
                <a:schemeClr val="tx2"/>
              </a:solidFill>
            </a:endParaRPr>
          </a:p>
        </p:txBody>
      </p:sp>
      <p:pic>
        <p:nvPicPr>
          <p:cNvPr id="1641165234" name=""/>
          <p:cNvPicPr>
            <a:picLocks noChangeAspect="1"/>
          </p:cNvPicPr>
          <p:nvPr/>
        </p:nvPicPr>
        <p:blipFill>
          <a:blip r:embed="rId3"/>
          <a:stretch/>
        </p:blipFill>
        <p:spPr bwMode="auto">
          <a:xfrm flipH="0" flipV="0">
            <a:off x="7437604" y="0"/>
            <a:ext cx="4480848" cy="6888592"/>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196989717" name="Titre 1"/>
          <p:cNvSpPr>
            <a:spLocks noGrp="1"/>
          </p:cNvSpPr>
          <p:nvPr>
            <p:ph type="title"/>
          </p:nvPr>
        </p:nvSpPr>
        <p:spPr bwMode="auto">
          <a:xfrm>
            <a:off x="340821" y="1088349"/>
            <a:ext cx="11521438" cy="682261"/>
          </a:xfrm>
        </p:spPr>
        <p:txBody>
          <a:bodyPr>
            <a:normAutofit/>
          </a:bodyPr>
          <a:lstStyle>
            <a:lvl1pPr>
              <a:defRPr sz="2400" b="1"/>
            </a:lvl1pPr>
          </a:lstStyle>
          <a:p>
            <a:pPr>
              <a:defRPr/>
            </a:pPr>
            <a:r>
              <a:rPr/>
              <a:t>DEMO</a:t>
            </a:r>
            <a:endParaRPr/>
          </a:p>
        </p:txBody>
      </p:sp>
      <p:sp>
        <p:nvSpPr>
          <p:cNvPr id="1724492279" name="Espace réservé de la date 2"/>
          <p:cNvSpPr>
            <a:spLocks noGrp="1"/>
          </p:cNvSpPr>
          <p:nvPr>
            <p:ph type="dt" sz="half" idx="10"/>
          </p:nvPr>
        </p:nvSpPr>
        <p:spPr bwMode="auto"/>
        <p:txBody>
          <a:bodyPr/>
          <a:lstStyle/>
          <a:p>
            <a:pPr>
              <a:defRPr/>
            </a:pPr>
            <a:fld id="{A3A69FCA-5D9C-E351-B339-3BB788F4CF40}" type="datetime1">
              <a:rPr lang="fr-FR"/>
              <a:t/>
            </a:fld>
            <a:endParaRPr lang="fr-FR"/>
          </a:p>
        </p:txBody>
      </p:sp>
      <p:sp>
        <p:nvSpPr>
          <p:cNvPr id="2055500146" name="Espace réservé du numéro de diapositive 4"/>
          <p:cNvSpPr>
            <a:spLocks noGrp="1"/>
          </p:cNvSpPr>
          <p:nvPr>
            <p:ph type="sldNum" sz="quarter" idx="12"/>
          </p:nvPr>
        </p:nvSpPr>
        <p:spPr bwMode="auto"/>
        <p:txBody>
          <a:bodyPr/>
          <a:lstStyle/>
          <a:p>
            <a:pPr>
              <a:defRPr/>
            </a:pPr>
            <a:fld id="{C47854F2-68BC-3BDD-0499-522B9AF64DFD}" type="slidenum">
              <a:rPr lang="fr-FR"/>
              <a:t/>
            </a:fld>
            <a:endParaRPr lang="fr-F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077453945" name="Titre 1"/>
          <p:cNvSpPr>
            <a:spLocks noGrp="1"/>
          </p:cNvSpPr>
          <p:nvPr>
            <p:ph type="title" hasCustomPrompt="1"/>
          </p:nvPr>
        </p:nvSpPr>
        <p:spPr bwMode="auto">
          <a:xfrm>
            <a:off x="5318753" y="3428996"/>
            <a:ext cx="6035045" cy="446202"/>
          </a:xfrm>
        </p:spPr>
        <p:txBody>
          <a:bodyPr anchor="b">
            <a:normAutofit/>
          </a:bodyPr>
          <a:lstStyle>
            <a:lvl1pPr>
              <a:defRPr sz="2400">
                <a:solidFill>
                  <a:srgbClr val="51A589"/>
                </a:solidFill>
              </a:defRPr>
            </a:lvl1pPr>
          </a:lstStyle>
          <a:p>
            <a:pPr>
              <a:defRPr/>
            </a:pPr>
            <a:r>
              <a:rPr/>
              <a:t>Création d’une study à ENA</a:t>
            </a:r>
            <a:endParaRPr/>
          </a:p>
        </p:txBody>
      </p:sp>
      <p:sp>
        <p:nvSpPr>
          <p:cNvPr id="1006030814" name="Espace réservé de la date 3"/>
          <p:cNvSpPr>
            <a:spLocks noGrp="1"/>
          </p:cNvSpPr>
          <p:nvPr>
            <p:ph type="dt" sz="half" idx="10"/>
          </p:nvPr>
        </p:nvSpPr>
        <p:spPr bwMode="auto"/>
        <p:txBody>
          <a:bodyPr/>
          <a:lstStyle/>
          <a:p>
            <a:pPr>
              <a:defRPr/>
            </a:pPr>
            <a:fld id="{01C21F56-A720-9BFB-0EE8-36974C1CBAB1}" type="datetime1">
              <a:rPr lang="fr-FR"/>
              <a:t/>
            </a:fld>
            <a:endParaRPr lang="fr-FR"/>
          </a:p>
        </p:txBody>
      </p:sp>
      <p:sp>
        <p:nvSpPr>
          <p:cNvPr id="690721607" name="Espace réservé du numéro de diapositive 5"/>
          <p:cNvSpPr>
            <a:spLocks noGrp="1"/>
          </p:cNvSpPr>
          <p:nvPr>
            <p:ph type="sldNum" sz="quarter" idx="12"/>
          </p:nvPr>
        </p:nvSpPr>
        <p:spPr bwMode="auto"/>
        <p:txBody>
          <a:bodyPr/>
          <a:lstStyle/>
          <a:p>
            <a:pPr>
              <a:defRPr/>
            </a:pPr>
            <a:fld id="{C91035A8-CD8D-A422-D858-0A8AC6C4E026}" type="slidenum">
              <a:rPr lang="fr-FR"/>
              <a:t/>
            </a:fld>
            <a:endParaRPr lang="fr-F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295735830" name="Espace réservé de la date 2"/>
          <p:cNvSpPr>
            <a:spLocks noGrp="1"/>
          </p:cNvSpPr>
          <p:nvPr>
            <p:ph type="dt" sz="half" idx="10"/>
          </p:nvPr>
        </p:nvSpPr>
        <p:spPr bwMode="auto"/>
        <p:txBody>
          <a:bodyPr/>
          <a:lstStyle/>
          <a:p>
            <a:pPr>
              <a:defRPr/>
            </a:pPr>
            <a:fld id="{7C1F39BB-01F9-FB25-5496-2B16EA9FD310}" type="datetime1">
              <a:rPr lang="fr-FR">
                <a:latin typeface="Marianne"/>
                <a:ea typeface="Marianne"/>
                <a:cs typeface="Marianne"/>
              </a:rPr>
              <a:t/>
            </a:fld>
            <a:endParaRPr>
              <a:latin typeface="Marianne"/>
              <a:cs typeface="Marianne"/>
            </a:endParaRPr>
          </a:p>
        </p:txBody>
      </p:sp>
      <p:sp>
        <p:nvSpPr>
          <p:cNvPr id="1888671727" name="Espace réservé du numéro de diapositive 3"/>
          <p:cNvSpPr>
            <a:spLocks noGrp="1"/>
          </p:cNvSpPr>
          <p:nvPr>
            <p:ph type="sldNum" sz="quarter" idx="12"/>
          </p:nvPr>
        </p:nvSpPr>
        <p:spPr bwMode="auto"/>
        <p:txBody>
          <a:bodyPr/>
          <a:lstStyle/>
          <a:p>
            <a:pPr>
              <a:defRPr/>
            </a:pPr>
            <a:fld id="{A627A097-D88D-647F-8414-D29EF559DA00}" type="slidenum">
              <a:rPr lang="fr-FR">
                <a:latin typeface="Marianne"/>
                <a:ea typeface="Marianne"/>
                <a:cs typeface="Marianne"/>
              </a:rPr>
              <a:t/>
            </a:fld>
            <a:endParaRPr>
              <a:latin typeface="Marianne"/>
              <a:cs typeface="Marianne"/>
            </a:endParaRPr>
          </a:p>
        </p:txBody>
      </p:sp>
      <p:grpSp>
        <p:nvGrpSpPr>
          <p:cNvPr id="1194595183" name="Groupe 553179135"/>
          <p:cNvGrpSpPr/>
          <p:nvPr/>
        </p:nvGrpSpPr>
        <p:grpSpPr bwMode="auto">
          <a:xfrm>
            <a:off x="198027" y="2393662"/>
            <a:ext cx="1779075" cy="1293889"/>
            <a:chOff x="0" y="0"/>
            <a:chExt cx="1779075" cy="1293889"/>
          </a:xfrm>
        </p:grpSpPr>
        <p:grpSp>
          <p:nvGrpSpPr>
            <p:cNvPr id="856219117" name="Groupe 33"/>
            <p:cNvGrpSpPr/>
            <p:nvPr/>
          </p:nvGrpSpPr>
          <p:grpSpPr bwMode="auto">
            <a:xfrm>
              <a:off x="0" y="0"/>
              <a:ext cx="1779075" cy="1293889"/>
              <a:chOff x="0" y="0"/>
              <a:chExt cx="1779075" cy="1293889"/>
            </a:xfrm>
          </p:grpSpPr>
          <p:grpSp>
            <p:nvGrpSpPr>
              <p:cNvPr id="1969497556" name="Groupe 73"/>
              <p:cNvGrpSpPr/>
              <p:nvPr/>
            </p:nvGrpSpPr>
            <p:grpSpPr bwMode="auto">
              <a:xfrm>
                <a:off x="234054" y="0"/>
                <a:ext cx="423675" cy="759987"/>
                <a:chOff x="0" y="0"/>
                <a:chExt cx="423675" cy="759987"/>
              </a:xfrm>
            </p:grpSpPr>
            <p:pic>
              <p:nvPicPr>
                <p:cNvPr id="2122501618" name="Graphique 74" descr="Empreintes de pattes"/>
                <p:cNvPicPr>
                  <a:picLocks noChangeAspect="1"/>
                </p:cNvPicPr>
                <p:nvPr/>
              </p:nvPicPr>
              <p:blipFill>
                <a:blip r:embed="rId3"/>
                <a:srcRect l="0" t="0" r="45774" b="33383"/>
                <a:stretch/>
              </p:blipFill>
              <p:spPr bwMode="auto">
                <a:xfrm>
                  <a:off x="8154" y="0"/>
                  <a:ext cx="360036" cy="407268"/>
                </a:xfrm>
                <a:prstGeom prst="rect">
                  <a:avLst/>
                </a:prstGeom>
              </p:spPr>
            </p:pic>
            <p:pic>
              <p:nvPicPr>
                <p:cNvPr id="206883477" name="Graphique 79" descr="Feuille"/>
                <p:cNvPicPr>
                  <a:picLocks noChangeAspect="1"/>
                </p:cNvPicPr>
                <p:nvPr/>
              </p:nvPicPr>
              <p:blipFill>
                <a:blip r:embed="rId4"/>
                <a:stretch/>
              </p:blipFill>
              <p:spPr bwMode="auto">
                <a:xfrm>
                  <a:off x="0" y="336312"/>
                  <a:ext cx="423675" cy="423675"/>
                </a:xfrm>
                <a:prstGeom prst="rect">
                  <a:avLst/>
                </a:prstGeom>
              </p:spPr>
            </p:pic>
          </p:grpSp>
          <p:sp>
            <p:nvSpPr>
              <p:cNvPr id="582298314" name="ZoneTexte 80"/>
              <p:cNvSpPr txBox="1"/>
              <p:nvPr/>
            </p:nvSpPr>
            <p:spPr bwMode="auto">
              <a:xfrm flipH="0" flipV="0">
                <a:off x="0" y="714411"/>
                <a:ext cx="1779075" cy="57947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1600" b="1">
                    <a:solidFill>
                      <a:srgbClr val="7030A0"/>
                    </a:solidFill>
                    <a:latin typeface="Marianne"/>
                    <a:ea typeface="Marianne"/>
                    <a:cs typeface="Marianne"/>
                  </a:rPr>
                  <a:t>Responsable scientifique</a:t>
                </a:r>
                <a:endParaRPr>
                  <a:latin typeface="Marianne"/>
                  <a:cs typeface="Marianne"/>
                </a:endParaRPr>
              </a:p>
            </p:txBody>
          </p:sp>
        </p:grpSp>
        <p:pic>
          <p:nvPicPr>
            <p:cNvPr id="1904707465" name="Graphique 90" descr="Utilisateur"/>
            <p:cNvPicPr>
              <a:picLocks noChangeAspect="1"/>
            </p:cNvPicPr>
            <p:nvPr/>
          </p:nvPicPr>
          <p:blipFill>
            <a:blip r:embed="rId5"/>
            <a:stretch/>
          </p:blipFill>
          <p:spPr bwMode="auto">
            <a:xfrm>
              <a:off x="645156" y="15750"/>
              <a:ext cx="752571" cy="752571"/>
            </a:xfrm>
            <a:prstGeom prst="rect">
              <a:avLst/>
            </a:prstGeom>
          </p:spPr>
        </p:pic>
      </p:grpSp>
      <p:cxnSp>
        <p:nvCxnSpPr>
          <p:cNvPr id="760839029" name="Connecteur droit avec flèche 111"/>
          <p:cNvCxnSpPr/>
          <p:nvPr/>
        </p:nvCxnSpPr>
        <p:spPr bwMode="auto">
          <a:xfrm flipH="1" flipV="1">
            <a:off x="2307956" y="3240507"/>
            <a:ext cx="4140000" cy="0"/>
          </a:xfrm>
          <a:prstGeom prst="straightConnector1">
            <a:avLst/>
          </a:prstGeom>
          <a:noFill/>
          <a:ln w="28575" cap="flat" cmpd="sng" algn="ctr">
            <a:solidFill>
              <a:srgbClr val="7030A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cxnSp>
        <p:nvCxnSpPr>
          <p:cNvPr id="915140722" name="Connecteur droit avec flèche 63"/>
          <p:cNvCxnSpPr/>
          <p:nvPr/>
        </p:nvCxnSpPr>
        <p:spPr bwMode="auto">
          <a:xfrm rot="0" flipH="0" flipV="1">
            <a:off x="6880500" y="1268177"/>
            <a:ext cx="0" cy="1440000"/>
          </a:xfrm>
          <a:prstGeom prst="straightConnector1">
            <a:avLst/>
          </a:prstGeom>
          <a:noFill/>
          <a:ln w="28575" cap="flat" cmpd="sng" algn="ctr">
            <a:solidFill>
              <a:srgbClr val="00B05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cxnSp>
        <p:nvCxnSpPr>
          <p:cNvPr id="1623731872" name="Connecteur droit avec flèche 68"/>
          <p:cNvCxnSpPr/>
          <p:nvPr/>
        </p:nvCxnSpPr>
        <p:spPr bwMode="auto">
          <a:xfrm rot="0" flipH="0" flipV="0">
            <a:off x="7020900" y="1254449"/>
            <a:ext cx="0" cy="1440000"/>
          </a:xfrm>
          <a:prstGeom prst="straightConnector1">
            <a:avLst/>
          </a:prstGeom>
          <a:noFill/>
          <a:ln w="28575" cap="flat" cmpd="sng" algn="ctr">
            <a:solidFill>
              <a:srgbClr val="00B05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pic>
        <p:nvPicPr>
          <p:cNvPr id="1796401840" name="Image 11"/>
          <p:cNvPicPr>
            <a:picLocks noChangeAspect="1"/>
          </p:cNvPicPr>
          <p:nvPr/>
        </p:nvPicPr>
        <p:blipFill>
          <a:blip r:embed="rId6"/>
          <a:stretch/>
        </p:blipFill>
        <p:spPr bwMode="auto">
          <a:xfrm flipH="0" flipV="0">
            <a:off x="5592227" y="359885"/>
            <a:ext cx="2692126" cy="840261"/>
          </a:xfrm>
          <a:prstGeom prst="rect">
            <a:avLst/>
          </a:prstGeom>
        </p:spPr>
      </p:pic>
      <p:sp>
        <p:nvSpPr>
          <p:cNvPr id="624981659" name="ZoneTexte 75"/>
          <p:cNvSpPr txBox="1"/>
          <p:nvPr/>
        </p:nvSpPr>
        <p:spPr bwMode="auto">
          <a:xfrm flipH="0" flipV="0">
            <a:off x="7028382" y="1492372"/>
            <a:ext cx="2800035"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a:solidFill>
                  <a:srgbClr val="00B050"/>
                </a:solidFill>
                <a:latin typeface="Marianne"/>
                <a:ea typeface="Marianne"/>
                <a:cs typeface="Marianne"/>
              </a:rPr>
              <a:t>Récupération des BioSamples IDs</a:t>
            </a:r>
            <a:endParaRPr sz="2400">
              <a:latin typeface="Marianne"/>
              <a:cs typeface="Marianne"/>
            </a:endParaRPr>
          </a:p>
        </p:txBody>
      </p:sp>
      <p:cxnSp>
        <p:nvCxnSpPr>
          <p:cNvPr id="1625089826" name="Connecteur droit avec flèche 110"/>
          <p:cNvCxnSpPr/>
          <p:nvPr/>
        </p:nvCxnSpPr>
        <p:spPr bwMode="auto">
          <a:xfrm flipV="1">
            <a:off x="2276241" y="3381384"/>
            <a:ext cx="4140000" cy="0"/>
          </a:xfrm>
          <a:prstGeom prst="straightConnector1">
            <a:avLst/>
          </a:prstGeom>
          <a:noFill/>
          <a:ln w="28575" cap="flat" cmpd="sng" algn="ctr">
            <a:solidFill>
              <a:srgbClr val="7030A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sp>
        <p:nvSpPr>
          <p:cNvPr id="301008089" name="ZoneTexte 75"/>
          <p:cNvSpPr txBox="1"/>
          <p:nvPr/>
        </p:nvSpPr>
        <p:spPr bwMode="auto">
          <a:xfrm flipH="0" flipV="0">
            <a:off x="3037370" y="1554402"/>
            <a:ext cx="3687373"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a:solidFill>
                  <a:srgbClr val="00B050"/>
                </a:solidFill>
                <a:latin typeface="Marianne"/>
                <a:ea typeface="Marianne"/>
                <a:cs typeface="Marianne"/>
              </a:rPr>
              <a:t>Soumission des métadonnées d’échantillons</a:t>
            </a:r>
            <a:endParaRPr sz="2400">
              <a:latin typeface="Marianne"/>
              <a:cs typeface="Marianne"/>
            </a:endParaRPr>
          </a:p>
        </p:txBody>
      </p:sp>
      <p:sp>
        <p:nvSpPr>
          <p:cNvPr id="800439498" name="Google Shape;940;g20fe8f9e098_0_0"/>
          <p:cNvSpPr/>
          <p:nvPr/>
        </p:nvSpPr>
        <p:spPr bwMode="auto">
          <a:xfrm>
            <a:off x="1887102" y="2496602"/>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1</a:t>
            </a:r>
            <a:endParaRPr>
              <a:latin typeface="Marianne"/>
              <a:cs typeface="Marianne"/>
            </a:endParaRPr>
          </a:p>
        </p:txBody>
      </p:sp>
      <p:sp>
        <p:nvSpPr>
          <p:cNvPr id="1056611499" name="Google Shape;940;g20fe8f9e098_0_0"/>
          <p:cNvSpPr/>
          <p:nvPr/>
        </p:nvSpPr>
        <p:spPr bwMode="auto">
          <a:xfrm>
            <a:off x="3471984" y="1687665"/>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2</a:t>
            </a:r>
            <a:endParaRPr>
              <a:latin typeface="Marianne"/>
              <a:cs typeface="Marianne"/>
            </a:endParaRPr>
          </a:p>
        </p:txBody>
      </p:sp>
      <p:sp>
        <p:nvSpPr>
          <p:cNvPr id="1091523554" name="Google Shape;940;g20fe8f9e098_0_0"/>
          <p:cNvSpPr/>
          <p:nvPr/>
        </p:nvSpPr>
        <p:spPr bwMode="auto">
          <a:xfrm>
            <a:off x="9576681" y="1561321"/>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2</a:t>
            </a:r>
            <a:endParaRPr>
              <a:latin typeface="Marianne"/>
              <a:cs typeface="Marianne"/>
            </a:endParaRPr>
          </a:p>
        </p:txBody>
      </p:sp>
      <p:sp>
        <p:nvSpPr>
          <p:cNvPr id="1429103353" name="ZoneTexte 85"/>
          <p:cNvSpPr txBox="1"/>
          <p:nvPr/>
        </p:nvSpPr>
        <p:spPr bwMode="auto">
          <a:xfrm rot="0" flipH="0" flipV="0">
            <a:off x="7221780" y="2880946"/>
            <a:ext cx="2507297"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i="0" u="none" strike="noStrike" cap="none" spc="0">
                <a:solidFill>
                  <a:srgbClr val="7030A0"/>
                </a:solidFill>
                <a:latin typeface="Marianne"/>
                <a:ea typeface="Marianne"/>
                <a:cs typeface="Marianne"/>
              </a:rPr>
              <a:t>Template pour les échantillons</a:t>
            </a:r>
            <a:endParaRPr sz="2400">
              <a:latin typeface="Marianne"/>
              <a:cs typeface="Marianne"/>
            </a:endParaRPr>
          </a:p>
        </p:txBody>
      </p:sp>
      <p:pic>
        <p:nvPicPr>
          <p:cNvPr id="1494420495" name="Graphique 108" descr="Document"/>
          <p:cNvPicPr>
            <a:picLocks noChangeAspect="1"/>
          </p:cNvPicPr>
          <p:nvPr/>
        </p:nvPicPr>
        <p:blipFill>
          <a:blip r:embed="rId7"/>
          <a:stretch/>
        </p:blipFill>
        <p:spPr bwMode="auto">
          <a:xfrm>
            <a:off x="4314114" y="4310793"/>
            <a:ext cx="597744" cy="584767"/>
          </a:xfrm>
          <a:prstGeom prst="rect">
            <a:avLst/>
          </a:prstGeom>
        </p:spPr>
      </p:pic>
      <p:sp>
        <p:nvSpPr>
          <p:cNvPr id="895335619" name="ZoneTexte 85"/>
          <p:cNvSpPr txBox="1"/>
          <p:nvPr/>
        </p:nvSpPr>
        <p:spPr bwMode="auto">
          <a:xfrm flipH="0" flipV="0">
            <a:off x="1344676" y="3989406"/>
            <a:ext cx="2907581" cy="701399"/>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a:solidFill>
                  <a:srgbClr val="0070C0"/>
                </a:solidFill>
                <a:highlight>
                  <a:srgbClr val="FFFF00"/>
                </a:highlight>
                <a:latin typeface="Marianne"/>
                <a:ea typeface="Marianne"/>
                <a:cs typeface="Marianne"/>
              </a:rPr>
              <a:t>Création du fichier de soumission de </a:t>
            </a:r>
            <a:r>
              <a:rPr lang="fr-FR" sz="2000" b="1">
                <a:solidFill>
                  <a:srgbClr val="0070C0"/>
                </a:solidFill>
                <a:highlight>
                  <a:srgbClr val="FFFF00"/>
                </a:highlight>
                <a:latin typeface="Marianne"/>
                <a:ea typeface="Marianne"/>
                <a:cs typeface="Marianne"/>
              </a:rPr>
              <a:t>study</a:t>
            </a:r>
            <a:endParaRPr sz="2400">
              <a:solidFill>
                <a:srgbClr val="0070C0"/>
              </a:solidFill>
              <a:highlight>
                <a:srgbClr val="FFFF00"/>
              </a:highlight>
              <a:latin typeface="Marianne"/>
              <a:cs typeface="Marianne"/>
            </a:endParaRPr>
          </a:p>
        </p:txBody>
      </p:sp>
      <p:sp>
        <p:nvSpPr>
          <p:cNvPr id="872467905" name="Google Shape;940;g20fe8f9e098_0_0"/>
          <p:cNvSpPr/>
          <p:nvPr/>
        </p:nvSpPr>
        <p:spPr bwMode="auto">
          <a:xfrm>
            <a:off x="1165142" y="4159957"/>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4</a:t>
            </a:r>
            <a:endParaRPr>
              <a:latin typeface="Marianne"/>
              <a:cs typeface="Marianne"/>
            </a:endParaRPr>
          </a:p>
        </p:txBody>
      </p:sp>
      <p:pic>
        <p:nvPicPr>
          <p:cNvPr id="2144809097" name="Graphique 102" descr="Document"/>
          <p:cNvPicPr>
            <a:picLocks noChangeAspect="1"/>
          </p:cNvPicPr>
          <p:nvPr/>
        </p:nvPicPr>
        <p:blipFill>
          <a:blip r:embed="rId8"/>
          <a:stretch/>
        </p:blipFill>
        <p:spPr bwMode="auto">
          <a:xfrm>
            <a:off x="6722028" y="2910939"/>
            <a:ext cx="597744" cy="584767"/>
          </a:xfrm>
          <a:prstGeom prst="rect">
            <a:avLst/>
          </a:prstGeom>
        </p:spPr>
      </p:pic>
      <p:cxnSp>
        <p:nvCxnSpPr>
          <p:cNvPr id="1546670932" name=""/>
          <p:cNvCxnSpPr/>
          <p:nvPr/>
        </p:nvCxnSpPr>
        <p:spPr bwMode="auto">
          <a:xfrm rot="5399977" flipH="0" flipV="1">
            <a:off x="2188508" y="2681858"/>
            <a:ext cx="941596" cy="3143484"/>
          </a:xfrm>
          <a:prstGeom prst="bentConnector2">
            <a:avLst/>
          </a:prstGeom>
          <a:noFill/>
          <a:ln w="28575" cap="flat" cmpd="sng" algn="ctr">
            <a:solidFill>
              <a:srgbClr val="0070C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cxnSp>
        <p:nvCxnSpPr>
          <p:cNvPr id="541456890" name="Connecteur droit avec flèche 128"/>
          <p:cNvCxnSpPr/>
          <p:nvPr/>
        </p:nvCxnSpPr>
        <p:spPr bwMode="auto">
          <a:xfrm rot="0" flipH="1" flipV="1">
            <a:off x="5050917" y="4762064"/>
            <a:ext cx="2880000" cy="0"/>
          </a:xfrm>
          <a:prstGeom prst="straightConnector1">
            <a:avLst/>
          </a:prstGeom>
          <a:noFill/>
          <a:ln w="28575" cap="flat" cmpd="sng" algn="ctr">
            <a:solidFill>
              <a:srgbClr val="2E75B6"/>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73272067" name="Connecteur droit avec flèche 128"/>
          <p:cNvCxnSpPr/>
          <p:nvPr/>
        </p:nvCxnSpPr>
        <p:spPr bwMode="auto">
          <a:xfrm rot="10799955" flipH="1" flipV="1">
            <a:off x="5054999" y="4600064"/>
            <a:ext cx="2880000" cy="0"/>
          </a:xfrm>
          <a:prstGeom prst="straightConnector1">
            <a:avLst/>
          </a:prstGeom>
          <a:noFill/>
          <a:ln w="28575" cap="flat" cmpd="sng" algn="ctr">
            <a:solidFill>
              <a:srgbClr val="2E75B6"/>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sp>
        <p:nvSpPr>
          <p:cNvPr id="1420353745" name="ZoneTexte 85"/>
          <p:cNvSpPr txBox="1"/>
          <p:nvPr/>
        </p:nvSpPr>
        <p:spPr bwMode="auto">
          <a:xfrm flipH="0" flipV="0">
            <a:off x="5315991" y="3851550"/>
            <a:ext cx="2582218" cy="701399"/>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i="0" u="none" strike="noStrike" cap="none" spc="0">
                <a:solidFill>
                  <a:srgbClr val="2E75B6"/>
                </a:solidFill>
                <a:highlight>
                  <a:srgbClr val="FFFF00"/>
                </a:highlight>
                <a:latin typeface="Marianne"/>
                <a:ea typeface="Marianne"/>
                <a:cs typeface="Marianne"/>
              </a:rPr>
              <a:t>Soumission de la </a:t>
            </a:r>
            <a:r>
              <a:rPr lang="fr-FR" sz="2000" b="1" i="0" u="none" strike="noStrike" cap="none" spc="0">
                <a:solidFill>
                  <a:srgbClr val="2E75B6"/>
                </a:solidFill>
                <a:highlight>
                  <a:srgbClr val="FFFF00"/>
                </a:highlight>
                <a:latin typeface="Marianne"/>
                <a:ea typeface="Marianne"/>
                <a:cs typeface="Marianne"/>
              </a:rPr>
              <a:t>study</a:t>
            </a:r>
            <a:endParaRPr sz="2400">
              <a:solidFill>
                <a:srgbClr val="2E75B6"/>
              </a:solidFill>
              <a:highlight>
                <a:srgbClr val="FFFF00"/>
              </a:highlight>
              <a:latin typeface="Marianne"/>
              <a:cs typeface="Marianne"/>
            </a:endParaRPr>
          </a:p>
        </p:txBody>
      </p:sp>
      <p:sp>
        <p:nvSpPr>
          <p:cNvPr id="990931770" name="Google Shape;940;g20fe8f9e098_0_0"/>
          <p:cNvSpPr/>
          <p:nvPr/>
        </p:nvSpPr>
        <p:spPr bwMode="auto">
          <a:xfrm>
            <a:off x="5229720" y="4320643"/>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5</a:t>
            </a:r>
            <a:endParaRPr>
              <a:latin typeface="Marianne"/>
              <a:cs typeface="Marianne"/>
            </a:endParaRPr>
          </a:p>
        </p:txBody>
      </p:sp>
      <p:sp>
        <p:nvSpPr>
          <p:cNvPr id="1014681332" name="ZoneTexte 85"/>
          <p:cNvSpPr txBox="1"/>
          <p:nvPr/>
        </p:nvSpPr>
        <p:spPr bwMode="auto">
          <a:xfrm flipH="0" flipV="0">
            <a:off x="5093312" y="4795918"/>
            <a:ext cx="3158726" cy="701399"/>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b="0" i="0" u="none" strike="noStrike" cap="none" spc="0">
                <a:solidFill>
                  <a:srgbClr val="000000"/>
                </a:solidFill>
                <a:latin typeface="Calibri"/>
                <a:ea typeface="Arial"/>
                <a:cs typeface="Arial"/>
              </a:defRPr>
            </a:pPr>
            <a:r>
              <a:rPr lang="fr-FR" sz="2000" b="1" i="0" u="none" strike="noStrike" cap="none" spc="0">
                <a:solidFill>
                  <a:srgbClr val="0070C0"/>
                </a:solidFill>
                <a:highlight>
                  <a:srgbClr val="FFFF00"/>
                </a:highlight>
                <a:latin typeface="Marianne"/>
                <a:ea typeface="Marianne"/>
                <a:cs typeface="Marianne"/>
              </a:rPr>
              <a:t>Récupération d</a:t>
            </a:r>
            <a:r>
              <a:rPr lang="fr-FR" sz="2000" b="1" i="0" u="none" strike="noStrike" cap="none" spc="0">
                <a:solidFill>
                  <a:srgbClr val="0070C0"/>
                </a:solidFill>
                <a:highlight>
                  <a:srgbClr val="FFFF00"/>
                </a:highlight>
                <a:latin typeface="Marianne"/>
                <a:ea typeface="Marianne"/>
                <a:cs typeface="Marianne"/>
              </a:rPr>
              <a:t>e l’identifiant de la study</a:t>
            </a:r>
            <a:endParaRPr sz="2000">
              <a:solidFill>
                <a:srgbClr val="0070C0"/>
              </a:solidFill>
              <a:highlight>
                <a:srgbClr val="FFFF00"/>
              </a:highlight>
              <a:latin typeface="Marianne"/>
              <a:cs typeface="Marianne"/>
            </a:endParaRPr>
          </a:p>
        </p:txBody>
      </p:sp>
      <p:sp>
        <p:nvSpPr>
          <p:cNvPr id="2099475612" name="Google Shape;940;g20fe8f9e098_0_0"/>
          <p:cNvSpPr/>
          <p:nvPr/>
        </p:nvSpPr>
        <p:spPr bwMode="auto">
          <a:xfrm>
            <a:off x="5229720" y="4818323"/>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5</a:t>
            </a:r>
            <a:endParaRPr>
              <a:latin typeface="Marianne"/>
              <a:cs typeface="Marianne"/>
            </a:endParaRPr>
          </a:p>
        </p:txBody>
      </p:sp>
      <p:pic>
        <p:nvPicPr>
          <p:cNvPr id="1207676970" name="Image 51"/>
          <p:cNvPicPr>
            <a:picLocks noChangeAspect="1"/>
          </p:cNvPicPr>
          <p:nvPr/>
        </p:nvPicPr>
        <p:blipFill>
          <a:blip r:embed="rId9"/>
          <a:stretch/>
        </p:blipFill>
        <p:spPr bwMode="auto">
          <a:xfrm flipH="0" flipV="0">
            <a:off x="8428399" y="4895560"/>
            <a:ext cx="3425007" cy="983259"/>
          </a:xfrm>
          <a:prstGeom prst="rect">
            <a:avLst/>
          </a:prstGeom>
        </p:spPr>
      </p:pic>
      <p:cxnSp>
        <p:nvCxnSpPr>
          <p:cNvPr id="884375883" name=""/>
          <p:cNvCxnSpPr/>
          <p:nvPr/>
        </p:nvCxnSpPr>
        <p:spPr bwMode="auto">
          <a:xfrm rot="5399942" flipH="0" flipV="1">
            <a:off x="3654009" y="2081736"/>
            <a:ext cx="1714545" cy="6847421"/>
          </a:xfrm>
          <a:prstGeom prst="bentConnector2">
            <a:avLst/>
          </a:prstGeom>
          <a:noFill/>
          <a:ln w="28575" cap="flat" cmpd="sng" algn="ctr">
            <a:solidFill>
              <a:srgbClr val="0070C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sp>
        <p:nvSpPr>
          <p:cNvPr id="1824361025" name="ZoneTexte 85"/>
          <p:cNvSpPr txBox="1"/>
          <p:nvPr/>
        </p:nvSpPr>
        <p:spPr bwMode="auto">
          <a:xfrm flipH="0" flipV="0">
            <a:off x="1344676" y="5599288"/>
            <a:ext cx="5232548"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i="0" u="none" strike="noStrike" cap="none" spc="0">
                <a:solidFill>
                  <a:srgbClr val="0070C0"/>
                </a:solidFill>
                <a:latin typeface="Marianne"/>
                <a:ea typeface="Marianne"/>
                <a:cs typeface="Marianne"/>
              </a:rPr>
              <a:t>Soumission </a:t>
            </a:r>
            <a:r>
              <a:rPr lang="fr-FR" sz="2000" b="1" i="0" u="none" strike="noStrike" cap="none" spc="0">
                <a:solidFill>
                  <a:srgbClr val="0070C0"/>
                </a:solidFill>
                <a:latin typeface="Marianne"/>
                <a:ea typeface="Marianne"/>
                <a:cs typeface="Marianne"/>
              </a:rPr>
              <a:t>des données de séquence et des métadonnées d’expérience</a:t>
            </a:r>
            <a:endParaRPr sz="2400">
              <a:solidFill>
                <a:schemeClr val="accent1"/>
              </a:solidFill>
              <a:latin typeface="Marianne"/>
              <a:cs typeface="Marianne"/>
            </a:endParaRPr>
          </a:p>
        </p:txBody>
      </p:sp>
      <p:sp>
        <p:nvSpPr>
          <p:cNvPr id="2038502024" name="Google Shape;940;g20fe8f9e098_0_0"/>
          <p:cNvSpPr/>
          <p:nvPr/>
        </p:nvSpPr>
        <p:spPr bwMode="auto">
          <a:xfrm>
            <a:off x="1182825" y="5674588"/>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6</a:t>
            </a:r>
            <a:endParaRPr>
              <a:latin typeface="Marianne"/>
              <a:cs typeface="Marianne"/>
            </a:endParaRPr>
          </a:p>
        </p:txBody>
      </p:sp>
      <p:sp>
        <p:nvSpPr>
          <p:cNvPr id="1378788904" name="ZoneTexte 103"/>
          <p:cNvSpPr txBox="1"/>
          <p:nvPr/>
        </p:nvSpPr>
        <p:spPr bwMode="auto">
          <a:xfrm rot="0" flipH="0" flipV="0">
            <a:off x="2003351" y="2485624"/>
            <a:ext cx="4457266"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a:solidFill>
                  <a:srgbClr val="7030A0"/>
                </a:solidFill>
                <a:latin typeface="Marianne"/>
                <a:ea typeface="Marianne"/>
                <a:cs typeface="Marianne"/>
              </a:rPr>
              <a:t>Remplissage du template avec les échantillons et leurs métadonnées</a:t>
            </a:r>
            <a:endParaRPr sz="2400">
              <a:latin typeface="Marianne"/>
              <a:cs typeface="Marianne"/>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259560779" name="Titre 1"/>
          <p:cNvSpPr>
            <a:spLocks noGrp="1"/>
          </p:cNvSpPr>
          <p:nvPr>
            <p:ph type="title"/>
          </p:nvPr>
        </p:nvSpPr>
        <p:spPr bwMode="auto">
          <a:xfrm>
            <a:off x="340821" y="1088349"/>
            <a:ext cx="11521438" cy="682261"/>
          </a:xfrm>
        </p:spPr>
        <p:txBody>
          <a:bodyPr>
            <a:normAutofit/>
          </a:bodyPr>
          <a:lstStyle>
            <a:lvl1pPr>
              <a:defRPr sz="2400" b="1"/>
            </a:lvl1pPr>
          </a:lstStyle>
          <a:p>
            <a:pPr>
              <a:defRPr/>
            </a:pPr>
            <a:r>
              <a:rPr lang="fr-FR" sz="3600" b="1" i="0" u="none" strike="noStrike" cap="none" spc="0">
                <a:solidFill>
                  <a:schemeClr val="tx1"/>
                </a:solidFill>
                <a:latin typeface="Marianne"/>
                <a:ea typeface="Marianne"/>
                <a:cs typeface="Marianne"/>
              </a:rPr>
              <a:t>Notion de study/project</a:t>
            </a:r>
            <a:endParaRPr sz="3600"/>
          </a:p>
        </p:txBody>
      </p:sp>
      <p:sp>
        <p:nvSpPr>
          <p:cNvPr id="758872256" name="Espace réservé de la date 2"/>
          <p:cNvSpPr>
            <a:spLocks noGrp="1"/>
          </p:cNvSpPr>
          <p:nvPr>
            <p:ph type="dt" sz="half" idx="10"/>
          </p:nvPr>
        </p:nvSpPr>
        <p:spPr bwMode="auto"/>
        <p:txBody>
          <a:bodyPr/>
          <a:lstStyle/>
          <a:p>
            <a:pPr>
              <a:defRPr/>
            </a:pPr>
            <a:fld id="{E42F6A87-734F-5ED3-771A-33CA28621041}" type="datetime1">
              <a:rPr lang="fr-FR"/>
              <a:t/>
            </a:fld>
            <a:endParaRPr lang="fr-FR"/>
          </a:p>
        </p:txBody>
      </p:sp>
      <p:sp>
        <p:nvSpPr>
          <p:cNvPr id="2073134178" name="Espace réservé du numéro de diapositive 4"/>
          <p:cNvSpPr>
            <a:spLocks noGrp="1"/>
          </p:cNvSpPr>
          <p:nvPr>
            <p:ph type="sldNum" sz="quarter" idx="12"/>
          </p:nvPr>
        </p:nvSpPr>
        <p:spPr bwMode="auto"/>
        <p:txBody>
          <a:bodyPr/>
          <a:lstStyle/>
          <a:p>
            <a:pPr>
              <a:defRPr/>
            </a:pPr>
            <a:fld id="{241119B3-FEFD-C757-9B2B-D393B1ED68F4}" type="slidenum">
              <a:rPr lang="fr-FR"/>
              <a:t/>
            </a:fld>
            <a:endParaRPr lang="fr-FR"/>
          </a:p>
        </p:txBody>
      </p:sp>
      <p:sp>
        <p:nvSpPr>
          <p:cNvPr id="2080222519" name="Espace réservé du texte 15"/>
          <p:cNvSpPr>
            <a:spLocks noGrp="1"/>
          </p:cNvSpPr>
          <p:nvPr>
            <p:ph type="body" sz="quarter" idx="14"/>
          </p:nvPr>
        </p:nvSpPr>
        <p:spPr bwMode="auto">
          <a:xfrm>
            <a:off x="340821" y="1885909"/>
            <a:ext cx="11521438" cy="377031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a:defRPr/>
            </a:pPr>
            <a:r>
              <a:rPr lang="fr-FR" sz="2100" b="0" i="0" u="none" strike="noStrike" cap="none" spc="0">
                <a:solidFill>
                  <a:schemeClr val="accent1"/>
                </a:solidFill>
                <a:latin typeface="Marianne"/>
                <a:ea typeface="Marianne"/>
                <a:cs typeface="Marianne"/>
              </a:rPr>
              <a:t>Enregistrement d’un Project requis pour soumettre un jeu de données brutes à l’ENA</a:t>
            </a:r>
            <a:endParaRPr sz="2100">
              <a:solidFill>
                <a:schemeClr val="accent1"/>
              </a:solidFill>
            </a:endParaRPr>
          </a:p>
        </p:txBody>
      </p:sp>
      <p:pic>
        <p:nvPicPr>
          <p:cNvPr id="1641029114" name=""/>
          <p:cNvPicPr>
            <a:picLocks noChangeAspect="1"/>
          </p:cNvPicPr>
          <p:nvPr/>
        </p:nvPicPr>
        <p:blipFill>
          <a:blip r:embed="rId3"/>
          <a:stretch/>
        </p:blipFill>
        <p:spPr bwMode="auto">
          <a:xfrm flipH="0" flipV="0">
            <a:off x="2450290" y="2397552"/>
            <a:ext cx="7302499" cy="4086373"/>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33167748" name="Titre 1"/>
          <p:cNvSpPr>
            <a:spLocks noGrp="1"/>
          </p:cNvSpPr>
          <p:nvPr>
            <p:ph type="title"/>
          </p:nvPr>
        </p:nvSpPr>
        <p:spPr bwMode="auto">
          <a:xfrm>
            <a:off x="340821" y="1088349"/>
            <a:ext cx="11521438" cy="682261"/>
          </a:xfrm>
        </p:spPr>
        <p:txBody>
          <a:bodyPr>
            <a:normAutofit/>
          </a:bodyPr>
          <a:lstStyle>
            <a:lvl1pPr>
              <a:defRPr sz="2400" b="1"/>
            </a:lvl1pPr>
          </a:lstStyle>
          <a:p>
            <a:pPr>
              <a:defRPr/>
            </a:pPr>
            <a:r>
              <a:rPr lang="fr-FR" sz="3600" b="1" i="0" u="none" strike="noStrike" cap="none" spc="0">
                <a:solidFill>
                  <a:schemeClr val="tx1"/>
                </a:solidFill>
                <a:latin typeface="Marianne"/>
                <a:ea typeface="Marianne"/>
                <a:cs typeface="Marianne"/>
              </a:rPr>
              <a:t>Notion de study/project</a:t>
            </a:r>
            <a:endParaRPr sz="3600"/>
          </a:p>
        </p:txBody>
      </p:sp>
      <p:sp>
        <p:nvSpPr>
          <p:cNvPr id="114548456" name="Espace réservé de la date 2"/>
          <p:cNvSpPr>
            <a:spLocks noGrp="1"/>
          </p:cNvSpPr>
          <p:nvPr>
            <p:ph type="dt" sz="half" idx="10"/>
          </p:nvPr>
        </p:nvSpPr>
        <p:spPr bwMode="auto"/>
        <p:txBody>
          <a:bodyPr/>
          <a:lstStyle/>
          <a:p>
            <a:pPr>
              <a:defRPr/>
            </a:pPr>
            <a:fld id="{C08E7454-A124-2F90-04AE-7B8DC84037D0}" type="datetime1">
              <a:rPr lang="fr-FR"/>
              <a:t/>
            </a:fld>
            <a:endParaRPr lang="fr-FR"/>
          </a:p>
        </p:txBody>
      </p:sp>
      <p:sp>
        <p:nvSpPr>
          <p:cNvPr id="996401193" name="Espace réservé du numéro de diapositive 4"/>
          <p:cNvSpPr>
            <a:spLocks noGrp="1"/>
          </p:cNvSpPr>
          <p:nvPr>
            <p:ph type="sldNum" sz="quarter" idx="12"/>
          </p:nvPr>
        </p:nvSpPr>
        <p:spPr bwMode="auto"/>
        <p:txBody>
          <a:bodyPr/>
          <a:lstStyle/>
          <a:p>
            <a:pPr>
              <a:defRPr/>
            </a:pPr>
            <a:fld id="{BD4742C2-C371-B19C-7155-4C2B6D989052}" type="slidenum">
              <a:rPr lang="fr-FR"/>
              <a:t/>
            </a:fld>
            <a:endParaRPr lang="fr-FR"/>
          </a:p>
        </p:txBody>
      </p:sp>
      <p:sp>
        <p:nvSpPr>
          <p:cNvPr id="2076987421" name="Espace réservé du texte 15"/>
          <p:cNvSpPr>
            <a:spLocks noGrp="1"/>
          </p:cNvSpPr>
          <p:nvPr>
            <p:ph type="body" sz="quarter" idx="14"/>
          </p:nvPr>
        </p:nvSpPr>
        <p:spPr bwMode="auto">
          <a:xfrm>
            <a:off x="340821" y="1885909"/>
            <a:ext cx="11521438" cy="3770312"/>
          </a:xfrm>
        </p:spPr>
        <p:txBody>
          <a:bodyPr vertOverflow="overflow" horzOverflow="overflow" vert="horz" wrap="square" lIns="91440" tIns="45720" rIns="91440" bIns="45720" numCol="1" spcCol="0" rtlCol="0" fromWordArt="0" anchor="t" anchorCtr="0" forceAA="0" upright="0" compatLnSpc="0">
            <a:normAutofit/>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marL="316922" indent="-316922">
              <a:buFont typeface="Arial"/>
              <a:buChar char="•"/>
              <a:defRPr/>
            </a:pPr>
            <a:r>
              <a:rPr lang="fr-FR" sz="2100" b="0" i="0" u="none" strike="noStrike" cap="none" spc="0">
                <a:solidFill>
                  <a:schemeClr val="accent1"/>
                </a:solidFill>
                <a:latin typeface="Marianne"/>
                <a:ea typeface="Marianne"/>
                <a:cs typeface="Marianne"/>
              </a:rPr>
              <a:t>Onglet Study du template = une production de données pour une espèce ou un groupe d’espèce et son objectif scientifique</a:t>
            </a:r>
            <a:endParaRPr lang="fr-FR" sz="2100" b="0" i="0" u="none" strike="noStrike" cap="none" spc="0">
              <a:solidFill>
                <a:schemeClr val="accent1"/>
              </a:solidFill>
              <a:latin typeface="Marianne"/>
              <a:cs typeface="Marianne"/>
            </a:endParaRPr>
          </a:p>
          <a:p>
            <a:pPr marL="316922" indent="-316922">
              <a:buFont typeface="Arial"/>
              <a:buChar char="•"/>
              <a:defRPr/>
            </a:pPr>
            <a:r>
              <a:rPr lang="fr-FR" sz="2100" b="0" i="0" u="none" strike="noStrike" cap="none" spc="0">
                <a:solidFill>
                  <a:schemeClr val="accent1"/>
                </a:solidFill>
                <a:latin typeface="Marianne"/>
                <a:ea typeface="Marianne"/>
                <a:cs typeface="Marianne"/>
              </a:rPr>
              <a:t>2 identifiants lui sont attribués : </a:t>
            </a:r>
            <a:endParaRPr lang="fr-FR" sz="2100" b="0" i="0" u="none" strike="noStrike" cap="none" spc="0">
              <a:solidFill>
                <a:schemeClr val="accent1"/>
              </a:solidFill>
              <a:latin typeface="Marianne"/>
              <a:ea typeface="Marianne"/>
              <a:cs typeface="Marianne"/>
            </a:endParaRPr>
          </a:p>
          <a:p>
            <a:pPr marL="716972" lvl="1" indent="-316922">
              <a:buFont typeface="Arial"/>
              <a:buChar char="•"/>
              <a:defRPr/>
            </a:pPr>
            <a:r>
              <a:rPr lang="fr-FR" sz="1900" b="0" i="0" u="none" strike="noStrike" cap="none" spc="0">
                <a:solidFill>
                  <a:schemeClr val="accent1"/>
                </a:solidFill>
                <a:latin typeface="Marianne"/>
                <a:ea typeface="Marianne"/>
                <a:cs typeface="Marianne"/>
              </a:rPr>
              <a:t>Identifiant BioProject -&gt; permet de retrouver la study dans d’autres bases de données</a:t>
            </a:r>
            <a:r>
              <a:rPr sz="1900" b="0" i="0" u="none" strike="noStrike" cap="none" spc="0">
                <a:solidFill>
                  <a:schemeClr val="accent1"/>
                </a:solidFill>
                <a:latin typeface="Marianne"/>
                <a:ea typeface="Marianne"/>
                <a:cs typeface="Marianne"/>
              </a:rPr>
              <a:t> (exemple : NCBI)</a:t>
            </a:r>
            <a:endParaRPr sz="1900" b="0" i="0" u="none" strike="noStrike" cap="none" spc="0">
              <a:solidFill>
                <a:schemeClr val="accent1"/>
              </a:solidFill>
              <a:latin typeface="Marianne"/>
              <a:ea typeface="Marianne"/>
              <a:cs typeface="Marianne"/>
            </a:endParaRPr>
          </a:p>
          <a:p>
            <a:pPr marL="716972" lvl="1" indent="-316922">
              <a:buFont typeface="Arial"/>
              <a:buChar char="•"/>
              <a:defRPr/>
            </a:pPr>
            <a:r>
              <a:rPr lang="fr-FR" sz="1900" b="0" i="0" u="none" strike="noStrike" cap="none" spc="0">
                <a:solidFill>
                  <a:schemeClr val="accent1"/>
                </a:solidFill>
                <a:latin typeface="Marianne"/>
                <a:ea typeface="Marianne"/>
                <a:cs typeface="Marianne"/>
              </a:rPr>
              <a:t>Identifiant Study -&gt; utilisé pour la soumission des données brutes</a:t>
            </a:r>
            <a:endParaRPr sz="1900" b="0" i="0" u="none" strike="noStrike" cap="none" spc="0">
              <a:solidFill>
                <a:schemeClr val="accent1"/>
              </a:solidFill>
              <a:latin typeface="Marianne"/>
              <a:ea typeface="Marianne"/>
              <a:cs typeface="Marianne"/>
            </a:endParaRPr>
          </a:p>
          <a:p>
            <a:pPr marL="716972" lvl="1" indent="-316922">
              <a:buFont typeface="Arial"/>
              <a:buChar char="•"/>
              <a:defRPr/>
            </a:pPr>
            <a:r>
              <a:rPr lang="fr-FR" sz="1900" b="0" i="0" u="none" strike="noStrike" cap="none" spc="0">
                <a:solidFill>
                  <a:schemeClr val="accent1"/>
                </a:solidFill>
                <a:latin typeface="Marianne"/>
                <a:ea typeface="Marianne"/>
                <a:cs typeface="Marianne"/>
              </a:rPr>
              <a:t>Release date : jusqu’à 2 ans (renouvelable)</a:t>
            </a:r>
            <a:endParaRPr lang="fr-FR" sz="2100" b="0" i="0" u="none" strike="noStrike" cap="none" spc="0">
              <a:solidFill>
                <a:schemeClr val="accent1"/>
              </a:solidFill>
              <a:latin typeface="Marianne"/>
              <a:cs typeface="Marianne"/>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55272693" name="Titre 1"/>
          <p:cNvSpPr>
            <a:spLocks noGrp="1"/>
          </p:cNvSpPr>
          <p:nvPr>
            <p:ph type="title"/>
          </p:nvPr>
        </p:nvSpPr>
        <p:spPr bwMode="auto">
          <a:xfrm>
            <a:off x="340821" y="1088349"/>
            <a:ext cx="11521438" cy="682261"/>
          </a:xfrm>
        </p:spPr>
        <p:txBody>
          <a:bodyPr>
            <a:normAutofit/>
          </a:bodyPr>
          <a:lstStyle>
            <a:lvl1pPr>
              <a:defRPr sz="2400" b="1"/>
            </a:lvl1pPr>
          </a:lstStyle>
          <a:p>
            <a:pPr>
              <a:defRPr/>
            </a:pPr>
            <a:r>
              <a:rPr/>
              <a:t>Démo</a:t>
            </a:r>
            <a:endParaRPr/>
          </a:p>
        </p:txBody>
      </p:sp>
      <p:sp>
        <p:nvSpPr>
          <p:cNvPr id="1534223444" name="Espace réservé de la date 2"/>
          <p:cNvSpPr>
            <a:spLocks noGrp="1"/>
          </p:cNvSpPr>
          <p:nvPr>
            <p:ph type="dt" sz="half" idx="10"/>
          </p:nvPr>
        </p:nvSpPr>
        <p:spPr bwMode="auto"/>
        <p:txBody>
          <a:bodyPr/>
          <a:lstStyle/>
          <a:p>
            <a:pPr>
              <a:defRPr/>
            </a:pPr>
            <a:fld id="{EB9C63F6-5985-4ED2-56EC-208CB9272CAB}" type="datetime1">
              <a:rPr lang="fr-FR"/>
              <a:t/>
            </a:fld>
            <a:endParaRPr lang="fr-FR"/>
          </a:p>
        </p:txBody>
      </p:sp>
      <p:sp>
        <p:nvSpPr>
          <p:cNvPr id="1023857775" name="Espace réservé du numéro de diapositive 4"/>
          <p:cNvSpPr>
            <a:spLocks noGrp="1"/>
          </p:cNvSpPr>
          <p:nvPr>
            <p:ph type="sldNum" sz="quarter" idx="12"/>
          </p:nvPr>
        </p:nvSpPr>
        <p:spPr bwMode="auto"/>
        <p:txBody>
          <a:bodyPr/>
          <a:lstStyle/>
          <a:p>
            <a:pPr>
              <a:defRPr/>
            </a:pPr>
            <a:fld id="{1AB8C15A-A37F-434C-405C-E6DAF63029EC}" type="slidenum">
              <a:rPr lang="fr-FR"/>
              <a:t/>
            </a:fld>
            <a:endParaRPr lang="fr-F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414700463" name="Titre 1"/>
          <p:cNvSpPr>
            <a:spLocks noGrp="1"/>
          </p:cNvSpPr>
          <p:nvPr>
            <p:ph type="title" hasCustomPrompt="1"/>
          </p:nvPr>
        </p:nvSpPr>
        <p:spPr bwMode="auto">
          <a:xfrm>
            <a:off x="5318753" y="3428996"/>
            <a:ext cx="6035045" cy="446202"/>
          </a:xfrm>
        </p:spPr>
        <p:txBody>
          <a:bodyPr anchor="b">
            <a:normAutofit/>
          </a:bodyPr>
          <a:lstStyle>
            <a:lvl1pPr>
              <a:defRPr sz="2400">
                <a:solidFill>
                  <a:srgbClr val="51A589"/>
                </a:solidFill>
              </a:defRPr>
            </a:lvl1pPr>
          </a:lstStyle>
          <a:p>
            <a:pPr>
              <a:defRPr/>
            </a:pPr>
            <a:r>
              <a:rPr/>
              <a:t>Soumission des données brutes à ENA</a:t>
            </a:r>
            <a:endParaRPr/>
          </a:p>
        </p:txBody>
      </p:sp>
      <p:sp>
        <p:nvSpPr>
          <p:cNvPr id="632068213" name="Espace réservé de la date 3"/>
          <p:cNvSpPr>
            <a:spLocks noGrp="1"/>
          </p:cNvSpPr>
          <p:nvPr>
            <p:ph type="dt" sz="half" idx="10"/>
          </p:nvPr>
        </p:nvSpPr>
        <p:spPr bwMode="auto"/>
        <p:txBody>
          <a:bodyPr/>
          <a:lstStyle/>
          <a:p>
            <a:pPr>
              <a:defRPr/>
            </a:pPr>
            <a:fld id="{E7B9C4AB-981B-4276-25B5-A8F29496E4D5}" type="datetime1">
              <a:rPr lang="fr-FR"/>
              <a:t/>
            </a:fld>
            <a:endParaRPr lang="fr-FR"/>
          </a:p>
        </p:txBody>
      </p:sp>
      <p:sp>
        <p:nvSpPr>
          <p:cNvPr id="955713266" name="Espace réservé du numéro de diapositive 5"/>
          <p:cNvSpPr>
            <a:spLocks noGrp="1"/>
          </p:cNvSpPr>
          <p:nvPr>
            <p:ph type="sldNum" sz="quarter" idx="12"/>
          </p:nvPr>
        </p:nvSpPr>
        <p:spPr bwMode="auto"/>
        <p:txBody>
          <a:bodyPr/>
          <a:lstStyle/>
          <a:p>
            <a:pPr>
              <a:defRPr/>
            </a:pPr>
            <a:fld id="{36166F15-CEC2-556E-2F62-4FBF78701B75}" type="slidenum">
              <a:rPr lang="fr-FR"/>
              <a:t/>
            </a:fld>
            <a:endParaRPr lang="fr-F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135266200" name="Titre 1"/>
          <p:cNvSpPr>
            <a:spLocks noGrp="1"/>
          </p:cNvSpPr>
          <p:nvPr>
            <p:ph type="title" hasCustomPrompt="1"/>
          </p:nvPr>
        </p:nvSpPr>
        <p:spPr bwMode="auto">
          <a:xfrm>
            <a:off x="5318753" y="3428996"/>
            <a:ext cx="6035045" cy="446202"/>
          </a:xfrm>
        </p:spPr>
        <p:txBody>
          <a:bodyPr vertOverflow="overflow" horzOverflow="overflow" vert="horz" wrap="square" lIns="91440" tIns="45720" rIns="91440" bIns="45720" numCol="1" spcCol="0" rtlCol="0" fromWordArt="0" anchor="b" anchorCtr="0" forceAA="0" upright="0" compatLnSpc="0">
            <a:normAutofit fontScale="90000" lnSpcReduction="2000"/>
          </a:bodyPr>
          <a:lstStyle>
            <a:lvl1pPr>
              <a:defRPr sz="2400">
                <a:solidFill>
                  <a:srgbClr val="51A589"/>
                </a:solidFill>
              </a:defRPr>
            </a:lvl1pPr>
          </a:lstStyle>
          <a:p>
            <a:pPr>
              <a:defRPr/>
            </a:pPr>
            <a:r>
              <a:rPr/>
              <a:t>Soumission de métadonnées d’échantillons à BioSamples</a:t>
            </a:r>
            <a:endParaRPr/>
          </a:p>
        </p:txBody>
      </p:sp>
      <p:sp>
        <p:nvSpPr>
          <p:cNvPr id="1774915290" name="Espace réservé de la date 3"/>
          <p:cNvSpPr>
            <a:spLocks noGrp="1"/>
          </p:cNvSpPr>
          <p:nvPr>
            <p:ph type="dt" sz="half" idx="10"/>
          </p:nvPr>
        </p:nvSpPr>
        <p:spPr bwMode="auto"/>
        <p:txBody>
          <a:bodyPr/>
          <a:lstStyle/>
          <a:p>
            <a:pPr>
              <a:defRPr/>
            </a:pPr>
            <a:fld id="{F33485B0-2129-1EBB-B668-1C4603CBF71A}" type="datetime1">
              <a:rPr lang="fr-FR"/>
              <a:t/>
            </a:fld>
            <a:endParaRPr lang="fr-FR"/>
          </a:p>
        </p:txBody>
      </p:sp>
      <p:sp>
        <p:nvSpPr>
          <p:cNvPr id="336644393" name="Espace réservé du numéro de diapositive 5"/>
          <p:cNvSpPr>
            <a:spLocks noGrp="1"/>
          </p:cNvSpPr>
          <p:nvPr>
            <p:ph type="sldNum" sz="quarter" idx="12"/>
          </p:nvPr>
        </p:nvSpPr>
        <p:spPr bwMode="auto"/>
        <p:txBody>
          <a:bodyPr/>
          <a:lstStyle/>
          <a:p>
            <a:pPr>
              <a:defRPr/>
            </a:pPr>
            <a:fld id="{A22F6B24-212E-8776-3194-AE5324CF3621}" type="slidenum">
              <a:rPr lang="fr-FR"/>
              <a:t/>
            </a:fld>
            <a:endParaRPr lang="fr-F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08313826" name="Espace réservé de la date 2"/>
          <p:cNvSpPr>
            <a:spLocks noGrp="1"/>
          </p:cNvSpPr>
          <p:nvPr>
            <p:ph type="dt" sz="half" idx="10"/>
          </p:nvPr>
        </p:nvSpPr>
        <p:spPr bwMode="auto"/>
        <p:txBody>
          <a:bodyPr/>
          <a:lstStyle/>
          <a:p>
            <a:pPr>
              <a:defRPr/>
            </a:pPr>
            <a:fld id="{803C93A8-5C86-6836-7595-95728FDF5625}" type="datetime1">
              <a:rPr lang="fr-FR">
                <a:latin typeface="Marianne"/>
                <a:ea typeface="Marianne"/>
                <a:cs typeface="Marianne"/>
              </a:rPr>
              <a:t/>
            </a:fld>
            <a:endParaRPr>
              <a:latin typeface="Marianne"/>
              <a:cs typeface="Marianne"/>
            </a:endParaRPr>
          </a:p>
        </p:txBody>
      </p:sp>
      <p:sp>
        <p:nvSpPr>
          <p:cNvPr id="1105881216" name="Espace réservé du numéro de diapositive 3"/>
          <p:cNvSpPr>
            <a:spLocks noGrp="1"/>
          </p:cNvSpPr>
          <p:nvPr>
            <p:ph type="sldNum" sz="quarter" idx="12"/>
          </p:nvPr>
        </p:nvSpPr>
        <p:spPr bwMode="auto"/>
        <p:txBody>
          <a:bodyPr/>
          <a:lstStyle/>
          <a:p>
            <a:pPr>
              <a:defRPr/>
            </a:pPr>
            <a:fld id="{72EF97C9-1E3B-A512-E5B4-4B549A770414}" type="slidenum">
              <a:rPr lang="fr-FR">
                <a:latin typeface="Marianne"/>
                <a:ea typeface="Marianne"/>
                <a:cs typeface="Marianne"/>
              </a:rPr>
              <a:t/>
            </a:fld>
            <a:endParaRPr>
              <a:latin typeface="Marianne"/>
              <a:cs typeface="Marianne"/>
            </a:endParaRPr>
          </a:p>
        </p:txBody>
      </p:sp>
      <p:grpSp>
        <p:nvGrpSpPr>
          <p:cNvPr id="1794053555" name="Groupe 553179135"/>
          <p:cNvGrpSpPr/>
          <p:nvPr/>
        </p:nvGrpSpPr>
        <p:grpSpPr bwMode="auto">
          <a:xfrm>
            <a:off x="198027" y="2393662"/>
            <a:ext cx="1779075" cy="1293889"/>
            <a:chOff x="0" y="0"/>
            <a:chExt cx="1779075" cy="1293889"/>
          </a:xfrm>
        </p:grpSpPr>
        <p:grpSp>
          <p:nvGrpSpPr>
            <p:cNvPr id="983691460" name="Groupe 33"/>
            <p:cNvGrpSpPr/>
            <p:nvPr/>
          </p:nvGrpSpPr>
          <p:grpSpPr bwMode="auto">
            <a:xfrm>
              <a:off x="0" y="0"/>
              <a:ext cx="1779075" cy="1293889"/>
              <a:chOff x="0" y="0"/>
              <a:chExt cx="1779075" cy="1293889"/>
            </a:xfrm>
          </p:grpSpPr>
          <p:grpSp>
            <p:nvGrpSpPr>
              <p:cNvPr id="1785440911" name="Groupe 73"/>
              <p:cNvGrpSpPr/>
              <p:nvPr/>
            </p:nvGrpSpPr>
            <p:grpSpPr bwMode="auto">
              <a:xfrm>
                <a:off x="234054" y="0"/>
                <a:ext cx="423675" cy="759987"/>
                <a:chOff x="0" y="0"/>
                <a:chExt cx="423675" cy="759987"/>
              </a:xfrm>
            </p:grpSpPr>
            <p:pic>
              <p:nvPicPr>
                <p:cNvPr id="670143880" name="Graphique 74" descr="Empreintes de pattes"/>
                <p:cNvPicPr>
                  <a:picLocks noChangeAspect="1"/>
                </p:cNvPicPr>
                <p:nvPr/>
              </p:nvPicPr>
              <p:blipFill>
                <a:blip r:embed="rId3"/>
                <a:srcRect l="0" t="0" r="45774" b="33383"/>
                <a:stretch/>
              </p:blipFill>
              <p:spPr bwMode="auto">
                <a:xfrm>
                  <a:off x="8154" y="0"/>
                  <a:ext cx="360036" cy="407268"/>
                </a:xfrm>
                <a:prstGeom prst="rect">
                  <a:avLst/>
                </a:prstGeom>
              </p:spPr>
            </p:pic>
            <p:pic>
              <p:nvPicPr>
                <p:cNvPr id="836281283" name="Graphique 79" descr="Feuille"/>
                <p:cNvPicPr>
                  <a:picLocks noChangeAspect="1"/>
                </p:cNvPicPr>
                <p:nvPr/>
              </p:nvPicPr>
              <p:blipFill>
                <a:blip r:embed="rId4"/>
                <a:stretch/>
              </p:blipFill>
              <p:spPr bwMode="auto">
                <a:xfrm>
                  <a:off x="0" y="336312"/>
                  <a:ext cx="423675" cy="423675"/>
                </a:xfrm>
                <a:prstGeom prst="rect">
                  <a:avLst/>
                </a:prstGeom>
              </p:spPr>
            </p:pic>
          </p:grpSp>
          <p:sp>
            <p:nvSpPr>
              <p:cNvPr id="879466930" name="ZoneTexte 80"/>
              <p:cNvSpPr txBox="1"/>
              <p:nvPr/>
            </p:nvSpPr>
            <p:spPr bwMode="auto">
              <a:xfrm flipH="0" flipV="0">
                <a:off x="0" y="714411"/>
                <a:ext cx="1779075" cy="57947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1600" b="1">
                    <a:solidFill>
                      <a:srgbClr val="7030A0"/>
                    </a:solidFill>
                    <a:latin typeface="Marianne"/>
                    <a:ea typeface="Marianne"/>
                    <a:cs typeface="Marianne"/>
                  </a:rPr>
                  <a:t>Responsable scientifique</a:t>
                </a:r>
                <a:endParaRPr>
                  <a:latin typeface="Marianne"/>
                  <a:cs typeface="Marianne"/>
                </a:endParaRPr>
              </a:p>
            </p:txBody>
          </p:sp>
        </p:grpSp>
        <p:pic>
          <p:nvPicPr>
            <p:cNvPr id="2015281270" name="Graphique 90" descr="Utilisateur"/>
            <p:cNvPicPr>
              <a:picLocks noChangeAspect="1"/>
            </p:cNvPicPr>
            <p:nvPr/>
          </p:nvPicPr>
          <p:blipFill>
            <a:blip r:embed="rId5"/>
            <a:stretch/>
          </p:blipFill>
          <p:spPr bwMode="auto">
            <a:xfrm>
              <a:off x="645156" y="15750"/>
              <a:ext cx="752571" cy="752571"/>
            </a:xfrm>
            <a:prstGeom prst="rect">
              <a:avLst/>
            </a:prstGeom>
          </p:spPr>
        </p:pic>
      </p:grpSp>
      <p:cxnSp>
        <p:nvCxnSpPr>
          <p:cNvPr id="1954365614" name="Connecteur droit avec flèche 111"/>
          <p:cNvCxnSpPr/>
          <p:nvPr/>
        </p:nvCxnSpPr>
        <p:spPr bwMode="auto">
          <a:xfrm flipH="1" flipV="1">
            <a:off x="2307956" y="3240507"/>
            <a:ext cx="4140000" cy="0"/>
          </a:xfrm>
          <a:prstGeom prst="straightConnector1">
            <a:avLst/>
          </a:prstGeom>
          <a:noFill/>
          <a:ln w="28575" cap="flat" cmpd="sng" algn="ctr">
            <a:solidFill>
              <a:srgbClr val="7030A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cxnSp>
        <p:nvCxnSpPr>
          <p:cNvPr id="888423408" name="Connecteur droit avec flèche 63"/>
          <p:cNvCxnSpPr/>
          <p:nvPr/>
        </p:nvCxnSpPr>
        <p:spPr bwMode="auto">
          <a:xfrm rot="0" flipH="0" flipV="1">
            <a:off x="6880500" y="1268177"/>
            <a:ext cx="0" cy="1440000"/>
          </a:xfrm>
          <a:prstGeom prst="straightConnector1">
            <a:avLst/>
          </a:prstGeom>
          <a:noFill/>
          <a:ln w="28575" cap="flat" cmpd="sng" algn="ctr">
            <a:solidFill>
              <a:srgbClr val="00B05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68523013" name="Connecteur droit avec flèche 68"/>
          <p:cNvCxnSpPr/>
          <p:nvPr/>
        </p:nvCxnSpPr>
        <p:spPr bwMode="auto">
          <a:xfrm rot="0" flipH="0" flipV="0">
            <a:off x="7020900" y="1254449"/>
            <a:ext cx="0" cy="1440000"/>
          </a:xfrm>
          <a:prstGeom prst="straightConnector1">
            <a:avLst/>
          </a:prstGeom>
          <a:noFill/>
          <a:ln w="28575" cap="flat" cmpd="sng" algn="ctr">
            <a:solidFill>
              <a:srgbClr val="00B05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pic>
        <p:nvPicPr>
          <p:cNvPr id="1969618100" name="Image 11"/>
          <p:cNvPicPr>
            <a:picLocks noChangeAspect="1"/>
          </p:cNvPicPr>
          <p:nvPr/>
        </p:nvPicPr>
        <p:blipFill>
          <a:blip r:embed="rId6"/>
          <a:stretch/>
        </p:blipFill>
        <p:spPr bwMode="auto">
          <a:xfrm flipH="0" flipV="0">
            <a:off x="5592227" y="359885"/>
            <a:ext cx="2692126" cy="840261"/>
          </a:xfrm>
          <a:prstGeom prst="rect">
            <a:avLst/>
          </a:prstGeom>
        </p:spPr>
      </p:pic>
      <p:sp>
        <p:nvSpPr>
          <p:cNvPr id="1255393591" name="ZoneTexte 75"/>
          <p:cNvSpPr txBox="1"/>
          <p:nvPr/>
        </p:nvSpPr>
        <p:spPr bwMode="auto">
          <a:xfrm flipH="0" flipV="0">
            <a:off x="7028382" y="1492372"/>
            <a:ext cx="2800035"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a:solidFill>
                  <a:srgbClr val="00B050"/>
                </a:solidFill>
                <a:latin typeface="Marianne"/>
                <a:ea typeface="Marianne"/>
                <a:cs typeface="Marianne"/>
              </a:rPr>
              <a:t>Récupération des BioSamples IDs</a:t>
            </a:r>
            <a:endParaRPr sz="2400">
              <a:latin typeface="Marianne"/>
              <a:cs typeface="Marianne"/>
            </a:endParaRPr>
          </a:p>
        </p:txBody>
      </p:sp>
      <p:cxnSp>
        <p:nvCxnSpPr>
          <p:cNvPr id="1401505988" name="Connecteur droit avec flèche 110"/>
          <p:cNvCxnSpPr/>
          <p:nvPr/>
        </p:nvCxnSpPr>
        <p:spPr bwMode="auto">
          <a:xfrm flipV="1">
            <a:off x="2276241" y="3381384"/>
            <a:ext cx="4140000" cy="0"/>
          </a:xfrm>
          <a:prstGeom prst="straightConnector1">
            <a:avLst/>
          </a:prstGeom>
          <a:noFill/>
          <a:ln w="28575" cap="flat" cmpd="sng" algn="ctr">
            <a:solidFill>
              <a:srgbClr val="7030A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sp>
        <p:nvSpPr>
          <p:cNvPr id="256428037" name="ZoneTexte 75"/>
          <p:cNvSpPr txBox="1"/>
          <p:nvPr/>
        </p:nvSpPr>
        <p:spPr bwMode="auto">
          <a:xfrm flipH="0" flipV="0">
            <a:off x="3037370" y="1554402"/>
            <a:ext cx="3687373"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a:solidFill>
                  <a:srgbClr val="00B050"/>
                </a:solidFill>
                <a:latin typeface="Marianne"/>
                <a:ea typeface="Marianne"/>
                <a:cs typeface="Marianne"/>
              </a:rPr>
              <a:t>Soumission des métadonnées d’échantillons</a:t>
            </a:r>
            <a:endParaRPr sz="2400">
              <a:latin typeface="Marianne"/>
              <a:cs typeface="Marianne"/>
            </a:endParaRPr>
          </a:p>
        </p:txBody>
      </p:sp>
      <p:sp>
        <p:nvSpPr>
          <p:cNvPr id="1752282740" name="Google Shape;940;g20fe8f9e098_0_0"/>
          <p:cNvSpPr/>
          <p:nvPr/>
        </p:nvSpPr>
        <p:spPr bwMode="auto">
          <a:xfrm>
            <a:off x="1887102" y="2496602"/>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1</a:t>
            </a:r>
            <a:endParaRPr>
              <a:latin typeface="Marianne"/>
              <a:cs typeface="Marianne"/>
            </a:endParaRPr>
          </a:p>
        </p:txBody>
      </p:sp>
      <p:sp>
        <p:nvSpPr>
          <p:cNvPr id="1145620866" name="Google Shape;940;g20fe8f9e098_0_0"/>
          <p:cNvSpPr/>
          <p:nvPr/>
        </p:nvSpPr>
        <p:spPr bwMode="auto">
          <a:xfrm>
            <a:off x="3471984" y="1687665"/>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2</a:t>
            </a:r>
            <a:endParaRPr>
              <a:latin typeface="Marianne"/>
              <a:cs typeface="Marianne"/>
            </a:endParaRPr>
          </a:p>
        </p:txBody>
      </p:sp>
      <p:sp>
        <p:nvSpPr>
          <p:cNvPr id="318561307" name="Google Shape;940;g20fe8f9e098_0_0"/>
          <p:cNvSpPr/>
          <p:nvPr/>
        </p:nvSpPr>
        <p:spPr bwMode="auto">
          <a:xfrm>
            <a:off x="9576681" y="1561321"/>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2</a:t>
            </a:r>
            <a:endParaRPr>
              <a:latin typeface="Marianne"/>
              <a:cs typeface="Marianne"/>
            </a:endParaRPr>
          </a:p>
        </p:txBody>
      </p:sp>
      <p:sp>
        <p:nvSpPr>
          <p:cNvPr id="397008638" name="ZoneTexte 85"/>
          <p:cNvSpPr txBox="1"/>
          <p:nvPr/>
        </p:nvSpPr>
        <p:spPr bwMode="auto">
          <a:xfrm rot="0" flipH="0" flipV="0">
            <a:off x="7221780" y="2880946"/>
            <a:ext cx="2507297"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i="0" u="none" strike="noStrike" cap="none" spc="0">
                <a:solidFill>
                  <a:srgbClr val="7030A0"/>
                </a:solidFill>
                <a:latin typeface="Marianne"/>
                <a:ea typeface="Marianne"/>
                <a:cs typeface="Marianne"/>
              </a:rPr>
              <a:t>Template pour les échantillons</a:t>
            </a:r>
            <a:endParaRPr sz="2400">
              <a:latin typeface="Marianne"/>
              <a:cs typeface="Marianne"/>
            </a:endParaRPr>
          </a:p>
        </p:txBody>
      </p:sp>
      <p:pic>
        <p:nvPicPr>
          <p:cNvPr id="31208686" name="Graphique 108" descr="Document"/>
          <p:cNvPicPr>
            <a:picLocks noChangeAspect="1"/>
          </p:cNvPicPr>
          <p:nvPr/>
        </p:nvPicPr>
        <p:blipFill>
          <a:blip r:embed="rId7"/>
          <a:stretch/>
        </p:blipFill>
        <p:spPr bwMode="auto">
          <a:xfrm>
            <a:off x="4314114" y="4310793"/>
            <a:ext cx="597744" cy="584767"/>
          </a:xfrm>
          <a:prstGeom prst="rect">
            <a:avLst/>
          </a:prstGeom>
        </p:spPr>
      </p:pic>
      <p:sp>
        <p:nvSpPr>
          <p:cNvPr id="78226574" name="ZoneTexte 85"/>
          <p:cNvSpPr txBox="1"/>
          <p:nvPr/>
        </p:nvSpPr>
        <p:spPr bwMode="auto">
          <a:xfrm flipH="0" flipV="0">
            <a:off x="1344676" y="3989406"/>
            <a:ext cx="2907221"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a:solidFill>
                  <a:srgbClr val="0070C0"/>
                </a:solidFill>
                <a:latin typeface="Marianne"/>
                <a:ea typeface="Marianne"/>
                <a:cs typeface="Marianne"/>
              </a:rPr>
              <a:t>Création du fichier de soumission de </a:t>
            </a:r>
            <a:r>
              <a:rPr lang="fr-FR" sz="2000" b="1">
                <a:solidFill>
                  <a:srgbClr val="0070C0"/>
                </a:solidFill>
                <a:latin typeface="Marianne"/>
                <a:ea typeface="Marianne"/>
                <a:cs typeface="Marianne"/>
              </a:rPr>
              <a:t>study</a:t>
            </a:r>
            <a:endParaRPr sz="2400">
              <a:solidFill>
                <a:srgbClr val="0070C0"/>
              </a:solidFill>
              <a:latin typeface="Marianne"/>
              <a:cs typeface="Marianne"/>
            </a:endParaRPr>
          </a:p>
        </p:txBody>
      </p:sp>
      <p:sp>
        <p:nvSpPr>
          <p:cNvPr id="1179869206" name="Google Shape;940;g20fe8f9e098_0_0"/>
          <p:cNvSpPr/>
          <p:nvPr/>
        </p:nvSpPr>
        <p:spPr bwMode="auto">
          <a:xfrm>
            <a:off x="1165142" y="4159957"/>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4</a:t>
            </a:r>
            <a:endParaRPr>
              <a:latin typeface="Marianne"/>
              <a:cs typeface="Marianne"/>
            </a:endParaRPr>
          </a:p>
        </p:txBody>
      </p:sp>
      <p:pic>
        <p:nvPicPr>
          <p:cNvPr id="1711127889" name="Graphique 102" descr="Document"/>
          <p:cNvPicPr>
            <a:picLocks noChangeAspect="1"/>
          </p:cNvPicPr>
          <p:nvPr/>
        </p:nvPicPr>
        <p:blipFill>
          <a:blip r:embed="rId8"/>
          <a:stretch/>
        </p:blipFill>
        <p:spPr bwMode="auto">
          <a:xfrm>
            <a:off x="6722028" y="2910939"/>
            <a:ext cx="597744" cy="584767"/>
          </a:xfrm>
          <a:prstGeom prst="rect">
            <a:avLst/>
          </a:prstGeom>
        </p:spPr>
      </p:pic>
      <p:cxnSp>
        <p:nvCxnSpPr>
          <p:cNvPr id="153983845" name=""/>
          <p:cNvCxnSpPr/>
          <p:nvPr/>
        </p:nvCxnSpPr>
        <p:spPr bwMode="auto">
          <a:xfrm rot="5399977" flipH="0" flipV="1">
            <a:off x="2188508" y="2681858"/>
            <a:ext cx="941596" cy="3143484"/>
          </a:xfrm>
          <a:prstGeom prst="bentConnector2">
            <a:avLst/>
          </a:prstGeom>
          <a:noFill/>
          <a:ln w="28575" cap="flat" cmpd="sng" algn="ctr">
            <a:solidFill>
              <a:srgbClr val="0070C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cxnSp>
        <p:nvCxnSpPr>
          <p:cNvPr id="1892619566" name="Connecteur droit avec flèche 128"/>
          <p:cNvCxnSpPr/>
          <p:nvPr/>
        </p:nvCxnSpPr>
        <p:spPr bwMode="auto">
          <a:xfrm rot="0" flipH="1" flipV="1">
            <a:off x="5050917" y="4762064"/>
            <a:ext cx="2880000" cy="0"/>
          </a:xfrm>
          <a:prstGeom prst="straightConnector1">
            <a:avLst/>
          </a:prstGeom>
          <a:noFill/>
          <a:ln w="28575" cap="flat" cmpd="sng" algn="ctr">
            <a:solidFill>
              <a:srgbClr val="2E75B6"/>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2100212" name="Connecteur droit avec flèche 128"/>
          <p:cNvCxnSpPr/>
          <p:nvPr/>
        </p:nvCxnSpPr>
        <p:spPr bwMode="auto">
          <a:xfrm rot="10799955" flipH="1" flipV="1">
            <a:off x="5054999" y="4600064"/>
            <a:ext cx="2880000" cy="0"/>
          </a:xfrm>
          <a:prstGeom prst="straightConnector1">
            <a:avLst/>
          </a:prstGeom>
          <a:noFill/>
          <a:ln w="28575" cap="flat" cmpd="sng" algn="ctr">
            <a:solidFill>
              <a:srgbClr val="2E75B6"/>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sp>
        <p:nvSpPr>
          <p:cNvPr id="1509166856" name="ZoneTexte 85"/>
          <p:cNvSpPr txBox="1"/>
          <p:nvPr/>
        </p:nvSpPr>
        <p:spPr bwMode="auto">
          <a:xfrm flipH="0" flipV="0">
            <a:off x="5315991" y="3851550"/>
            <a:ext cx="2581858"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i="0" u="none" strike="noStrike" cap="none" spc="0">
                <a:solidFill>
                  <a:srgbClr val="2E75B6"/>
                </a:solidFill>
                <a:latin typeface="Marianne"/>
                <a:ea typeface="Marianne"/>
                <a:cs typeface="Marianne"/>
              </a:rPr>
              <a:t>Soumission de la </a:t>
            </a:r>
            <a:r>
              <a:rPr lang="fr-FR" sz="2000" b="1" i="0" u="none" strike="noStrike" cap="none" spc="0">
                <a:solidFill>
                  <a:srgbClr val="2E75B6"/>
                </a:solidFill>
                <a:latin typeface="Marianne"/>
                <a:ea typeface="Marianne"/>
                <a:cs typeface="Marianne"/>
              </a:rPr>
              <a:t>study</a:t>
            </a:r>
            <a:endParaRPr sz="2400">
              <a:solidFill>
                <a:srgbClr val="2E75B6"/>
              </a:solidFill>
              <a:latin typeface="Marianne"/>
              <a:cs typeface="Marianne"/>
            </a:endParaRPr>
          </a:p>
        </p:txBody>
      </p:sp>
      <p:sp>
        <p:nvSpPr>
          <p:cNvPr id="687606122" name="Google Shape;940;g20fe8f9e098_0_0"/>
          <p:cNvSpPr/>
          <p:nvPr/>
        </p:nvSpPr>
        <p:spPr bwMode="auto">
          <a:xfrm>
            <a:off x="5229720" y="4320643"/>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5</a:t>
            </a:r>
            <a:endParaRPr>
              <a:latin typeface="Marianne"/>
              <a:cs typeface="Marianne"/>
            </a:endParaRPr>
          </a:p>
        </p:txBody>
      </p:sp>
      <p:sp>
        <p:nvSpPr>
          <p:cNvPr id="1803555187" name="ZoneTexte 85"/>
          <p:cNvSpPr txBox="1"/>
          <p:nvPr/>
        </p:nvSpPr>
        <p:spPr bwMode="auto">
          <a:xfrm flipH="0" flipV="0">
            <a:off x="5093312" y="4795918"/>
            <a:ext cx="3158366"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b="0" i="0" u="none" strike="noStrike" cap="none" spc="0">
                <a:solidFill>
                  <a:srgbClr val="000000"/>
                </a:solidFill>
                <a:latin typeface="Calibri"/>
                <a:ea typeface="Arial"/>
                <a:cs typeface="Arial"/>
              </a:defRPr>
            </a:pPr>
            <a:r>
              <a:rPr lang="fr-FR" sz="2000" b="1" i="0" u="none" strike="noStrike" cap="none" spc="0">
                <a:solidFill>
                  <a:srgbClr val="0070C0"/>
                </a:solidFill>
                <a:latin typeface="Marianne"/>
                <a:ea typeface="Marianne"/>
                <a:cs typeface="Marianne"/>
              </a:rPr>
              <a:t>Récupération d</a:t>
            </a:r>
            <a:r>
              <a:rPr lang="fr-FR" sz="2000" b="1" i="0" u="none" strike="noStrike" cap="none" spc="0">
                <a:solidFill>
                  <a:srgbClr val="0070C0"/>
                </a:solidFill>
                <a:latin typeface="Marianne"/>
                <a:ea typeface="Marianne"/>
                <a:cs typeface="Marianne"/>
              </a:rPr>
              <a:t>e l’identifiant de la study</a:t>
            </a:r>
            <a:endParaRPr sz="2000">
              <a:solidFill>
                <a:srgbClr val="0070C0"/>
              </a:solidFill>
              <a:latin typeface="Marianne"/>
              <a:cs typeface="Marianne"/>
            </a:endParaRPr>
          </a:p>
        </p:txBody>
      </p:sp>
      <p:sp>
        <p:nvSpPr>
          <p:cNvPr id="2011498015" name="Google Shape;940;g20fe8f9e098_0_0"/>
          <p:cNvSpPr/>
          <p:nvPr/>
        </p:nvSpPr>
        <p:spPr bwMode="auto">
          <a:xfrm>
            <a:off x="5229720" y="4818323"/>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5</a:t>
            </a:r>
            <a:endParaRPr>
              <a:latin typeface="Marianne"/>
              <a:cs typeface="Marianne"/>
            </a:endParaRPr>
          </a:p>
        </p:txBody>
      </p:sp>
      <p:pic>
        <p:nvPicPr>
          <p:cNvPr id="874708077" name="Image 51"/>
          <p:cNvPicPr>
            <a:picLocks noChangeAspect="1"/>
          </p:cNvPicPr>
          <p:nvPr/>
        </p:nvPicPr>
        <p:blipFill>
          <a:blip r:embed="rId9"/>
          <a:stretch/>
        </p:blipFill>
        <p:spPr bwMode="auto">
          <a:xfrm flipH="0" flipV="0">
            <a:off x="8428399" y="4895560"/>
            <a:ext cx="3425007" cy="983259"/>
          </a:xfrm>
          <a:prstGeom prst="rect">
            <a:avLst/>
          </a:prstGeom>
        </p:spPr>
      </p:pic>
      <p:cxnSp>
        <p:nvCxnSpPr>
          <p:cNvPr id="1670113449" name=""/>
          <p:cNvCxnSpPr/>
          <p:nvPr/>
        </p:nvCxnSpPr>
        <p:spPr bwMode="auto">
          <a:xfrm rot="5399942" flipH="0" flipV="1">
            <a:off x="3654009" y="2081736"/>
            <a:ext cx="1714545" cy="6847421"/>
          </a:xfrm>
          <a:prstGeom prst="bentConnector2">
            <a:avLst/>
          </a:prstGeom>
          <a:noFill/>
          <a:ln w="28575" cap="flat" cmpd="sng" algn="ctr">
            <a:solidFill>
              <a:srgbClr val="0070C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sp>
        <p:nvSpPr>
          <p:cNvPr id="1822963714" name="ZoneTexte 85"/>
          <p:cNvSpPr txBox="1"/>
          <p:nvPr/>
        </p:nvSpPr>
        <p:spPr bwMode="auto">
          <a:xfrm flipH="0" flipV="0">
            <a:off x="1344676" y="5599288"/>
            <a:ext cx="5232908" cy="701399"/>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i="0" u="none" strike="noStrike" cap="none" spc="0">
                <a:solidFill>
                  <a:srgbClr val="0070C0"/>
                </a:solidFill>
                <a:highlight>
                  <a:srgbClr val="FFFF00"/>
                </a:highlight>
                <a:latin typeface="Marianne"/>
                <a:ea typeface="Marianne"/>
                <a:cs typeface="Marianne"/>
              </a:rPr>
              <a:t>Soumission </a:t>
            </a:r>
            <a:r>
              <a:rPr lang="fr-FR" sz="2000" b="1" i="0" u="none" strike="noStrike" cap="none" spc="0">
                <a:solidFill>
                  <a:srgbClr val="0070C0"/>
                </a:solidFill>
                <a:highlight>
                  <a:srgbClr val="FFFF00"/>
                </a:highlight>
                <a:latin typeface="Marianne"/>
                <a:ea typeface="Marianne"/>
                <a:cs typeface="Marianne"/>
              </a:rPr>
              <a:t>des données de séquence et des métadonnées d’expérience</a:t>
            </a:r>
            <a:endParaRPr sz="2400">
              <a:solidFill>
                <a:schemeClr val="accent1"/>
              </a:solidFill>
              <a:highlight>
                <a:srgbClr val="FFFF00"/>
              </a:highlight>
              <a:latin typeface="Marianne"/>
              <a:cs typeface="Marianne"/>
            </a:endParaRPr>
          </a:p>
        </p:txBody>
      </p:sp>
      <p:sp>
        <p:nvSpPr>
          <p:cNvPr id="1359407801" name="Google Shape;940;g20fe8f9e098_0_0"/>
          <p:cNvSpPr/>
          <p:nvPr/>
        </p:nvSpPr>
        <p:spPr bwMode="auto">
          <a:xfrm>
            <a:off x="1182825" y="5674588"/>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6</a:t>
            </a:r>
            <a:endParaRPr>
              <a:latin typeface="Marianne"/>
              <a:cs typeface="Marianne"/>
            </a:endParaRPr>
          </a:p>
        </p:txBody>
      </p:sp>
      <p:sp>
        <p:nvSpPr>
          <p:cNvPr id="2069809326" name="ZoneTexte 103"/>
          <p:cNvSpPr txBox="1"/>
          <p:nvPr/>
        </p:nvSpPr>
        <p:spPr bwMode="auto">
          <a:xfrm rot="0" flipH="0" flipV="0">
            <a:off x="2003351" y="2485624"/>
            <a:ext cx="4457266"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a:solidFill>
                  <a:srgbClr val="7030A0"/>
                </a:solidFill>
                <a:latin typeface="Marianne"/>
                <a:ea typeface="Marianne"/>
                <a:cs typeface="Marianne"/>
              </a:rPr>
              <a:t>Remplissage du template avec les échantillons et leurs métadonnées</a:t>
            </a:r>
            <a:endParaRPr sz="2400">
              <a:latin typeface="Marianne"/>
              <a:cs typeface="Marianne"/>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697939848" name="Titre 1"/>
          <p:cNvSpPr>
            <a:spLocks noGrp="1"/>
          </p:cNvSpPr>
          <p:nvPr>
            <p:ph type="title"/>
          </p:nvPr>
        </p:nvSpPr>
        <p:spPr bwMode="auto">
          <a:xfrm>
            <a:off x="340821" y="1088348"/>
            <a:ext cx="11521437" cy="682260"/>
          </a:xfrm>
        </p:spPr>
        <p:txBody>
          <a:bodyPr vertOverflow="overflow" horzOverflow="overflow" vert="horz" wrap="square" lIns="91440" tIns="45720" rIns="91440" bIns="45720" numCol="1" spcCol="0" rtlCol="0" fromWordArt="0" anchor="ctr" anchorCtr="0" forceAA="0" upright="0" compatLnSpc="0">
            <a:normAutofit/>
          </a:bodyPr>
          <a:lstStyle>
            <a:lvl1pPr>
              <a:defRPr sz="2400" b="1"/>
            </a:lvl1pPr>
          </a:lstStyle>
          <a:p>
            <a:pPr marL="0" marR="0" lvl="0" indent="0" algn="l" defTabSz="914400">
              <a:lnSpc>
                <a:spcPct val="90000"/>
              </a:lnSpc>
              <a:spcBef>
                <a:spcPts val="0"/>
              </a:spcBef>
              <a:spcAft>
                <a:spcPts val="0"/>
              </a:spcAft>
              <a:buNone/>
              <a:defRPr lang="fr-FR" sz="2400" b="1" i="0" u="none" strike="noStrike" cap="none" spc="0">
                <a:solidFill>
                  <a:srgbClr val="3463A5"/>
                </a:solidFill>
                <a:latin typeface="Marianne"/>
                <a:ea typeface="Arial"/>
                <a:cs typeface="Arial"/>
              </a:defRPr>
            </a:pPr>
            <a:r>
              <a:rPr lang="fr-FR" sz="3600" b="1" i="0" u="none" strike="noStrike" cap="none" spc="0">
                <a:solidFill>
                  <a:srgbClr val="3463A5"/>
                </a:solidFill>
                <a:latin typeface="Marianne"/>
                <a:ea typeface="Marianne"/>
                <a:cs typeface="Marianne"/>
              </a:rPr>
              <a:t>Script python submit_ena</a:t>
            </a:r>
            <a:endParaRPr sz="3600"/>
          </a:p>
        </p:txBody>
      </p:sp>
      <p:sp>
        <p:nvSpPr>
          <p:cNvPr id="712487811" name="Espace réservé de la date 2"/>
          <p:cNvSpPr>
            <a:spLocks noGrp="1"/>
          </p:cNvSpPr>
          <p:nvPr>
            <p:ph type="dt" sz="half" idx="10"/>
          </p:nvPr>
        </p:nvSpPr>
        <p:spPr bwMode="auto"/>
        <p:txBody>
          <a:bodyPr/>
          <a:lstStyle/>
          <a:p>
            <a:pPr>
              <a:defRPr/>
            </a:pPr>
            <a:fld id="{09D06948-A3AF-E9F4-D620-D511CE862AF0}" type="datetime1">
              <a:rPr lang="fr-FR"/>
              <a:t/>
            </a:fld>
            <a:endParaRPr lang="fr-FR"/>
          </a:p>
        </p:txBody>
      </p:sp>
      <p:sp>
        <p:nvSpPr>
          <p:cNvPr id="1520932610" name="Espace réservé du numéro de diapositive 4"/>
          <p:cNvSpPr>
            <a:spLocks noGrp="1"/>
          </p:cNvSpPr>
          <p:nvPr>
            <p:ph type="sldNum" sz="quarter" idx="12"/>
          </p:nvPr>
        </p:nvSpPr>
        <p:spPr bwMode="auto"/>
        <p:txBody>
          <a:bodyPr/>
          <a:lstStyle/>
          <a:p>
            <a:pPr>
              <a:defRPr/>
            </a:pPr>
            <a:fld id="{7DAA71F8-29CC-611F-8E32-936C3FF52888}" type="slidenum">
              <a:rPr lang="fr-FR"/>
              <a:t/>
            </a:fld>
            <a:endParaRPr lang="fr-FR"/>
          </a:p>
        </p:txBody>
      </p:sp>
      <p:sp>
        <p:nvSpPr>
          <p:cNvPr id="1859846920" name="Espace réservé du texte 10"/>
          <p:cNvSpPr>
            <a:spLocks noGrp="1"/>
          </p:cNvSpPr>
          <p:nvPr>
            <p:ph type="body" sz="quarter" idx="13" hasCustomPrompt="1"/>
          </p:nvPr>
        </p:nvSpPr>
        <p:spPr bwMode="auto">
          <a:xfrm>
            <a:off x="340821" y="1794609"/>
            <a:ext cx="11510356" cy="658261"/>
          </a:xfrm>
        </p:spPr>
        <p:txBody>
          <a:bodyPr/>
          <a:lstStyle>
            <a:lvl1pPr>
              <a:defRPr b="1">
                <a:solidFill>
                  <a:srgbClr val="51A589"/>
                </a:solidFill>
              </a:defRPr>
            </a:lvl1pPr>
          </a:lstStyle>
          <a:p>
            <a:pPr>
              <a:defRPr/>
            </a:pPr>
            <a:r>
              <a:rPr lang="fr-FR" sz="2200" b="1" i="0" u="none" strike="noStrike" cap="none" spc="0">
                <a:solidFill>
                  <a:srgbClr val="51A589"/>
                </a:solidFill>
                <a:latin typeface="Marianne"/>
                <a:ea typeface="Marianne"/>
                <a:cs typeface="Marianne"/>
              </a:rPr>
              <a:t>Automatiser la soumission de données à ENA via Webin-CLI</a:t>
            </a:r>
            <a:endParaRPr sz="2200"/>
          </a:p>
        </p:txBody>
      </p:sp>
      <p:sp>
        <p:nvSpPr>
          <p:cNvPr id="1617325404" name="Bouton d'action : Document 480373842"/>
          <p:cNvSpPr/>
          <p:nvPr/>
        </p:nvSpPr>
        <p:spPr bwMode="auto">
          <a:xfrm rot="0" flipH="0" flipV="0">
            <a:off x="573449" y="2570482"/>
            <a:ext cx="1163811" cy="1375501"/>
          </a:xfrm>
          <a:prstGeom prst="actionButtonDocument">
            <a:avLst/>
          </a:prstGeom>
          <a:solidFill>
            <a:schemeClr val="accent1">
              <a:alpha val="15999"/>
            </a:schemeClr>
          </a:solidFill>
          <a:ln w="12699" cap="flat" cmpd="sng" algn="ctr">
            <a:solidFill>
              <a:schemeClr val="accent5"/>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00000"/>
              </a:lnSpc>
              <a:defRPr/>
            </a:pPr>
            <a:endParaRPr/>
          </a:p>
          <a:p>
            <a:pPr algn="ctr">
              <a:lnSpc>
                <a:spcPct val="100000"/>
              </a:lnSpc>
              <a:defRPr/>
            </a:pPr>
            <a:r>
              <a:rPr sz="1700"/>
              <a:t>tsv/</a:t>
            </a:r>
            <a:endParaRPr sz="1700"/>
          </a:p>
          <a:p>
            <a:pPr algn="ctr">
              <a:lnSpc>
                <a:spcPct val="100000"/>
              </a:lnSpc>
              <a:defRPr/>
            </a:pPr>
            <a:r>
              <a:rPr sz="1700"/>
              <a:t>json</a:t>
            </a:r>
            <a:r>
              <a:rPr sz="1700"/>
              <a:t>/</a:t>
            </a:r>
            <a:endParaRPr sz="1700"/>
          </a:p>
          <a:p>
            <a:pPr algn="ctr">
              <a:lnSpc>
                <a:spcPct val="100000"/>
              </a:lnSpc>
              <a:defRPr/>
            </a:pPr>
            <a:r>
              <a:rPr sz="1700"/>
              <a:t>txt</a:t>
            </a:r>
            <a:endParaRPr/>
          </a:p>
        </p:txBody>
      </p:sp>
      <p:cxnSp>
        <p:nvCxnSpPr>
          <p:cNvPr id="1678265463" name="Connecteur droit 1396988602"/>
          <p:cNvCxnSpPr/>
          <p:nvPr/>
        </p:nvCxnSpPr>
        <p:spPr bwMode="auto">
          <a:xfrm rot="0" flipH="0" flipV="1">
            <a:off x="1735200" y="3481200"/>
            <a:ext cx="3513600" cy="0"/>
          </a:xfrm>
          <a:prstGeom prst="line">
            <a:avLst/>
          </a:prstGeom>
          <a:ln w="19049" cap="flat" cmpd="sng" algn="ctr">
            <a:solidFill>
              <a:schemeClr val="accent1">
                <a:shade val="50000"/>
              </a:schemeClr>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547345552" name="ZoneTexte 1983014621"/>
          <p:cNvSpPr txBox="1"/>
          <p:nvPr/>
        </p:nvSpPr>
        <p:spPr bwMode="auto">
          <a:xfrm rot="0" flipH="0" flipV="0">
            <a:off x="1899703" y="2812141"/>
            <a:ext cx="3209512" cy="64044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8" indent="-283878" algn="ctr">
              <a:buAutoNum type="arabicPeriod"/>
              <a:defRPr/>
            </a:pPr>
            <a:r>
              <a:rPr sz="1800">
                <a:solidFill>
                  <a:schemeClr val="accent1"/>
                </a:solidFill>
                <a:latin typeface="Marianne"/>
                <a:ea typeface="Marianne"/>
                <a:cs typeface="Marianne"/>
              </a:rPr>
              <a:t>Chargement/conversion du fichier manifest</a:t>
            </a:r>
            <a:endParaRPr sz="1800">
              <a:solidFill>
                <a:schemeClr val="accent1"/>
              </a:solidFill>
              <a:latin typeface="Marianne"/>
              <a:cs typeface="Marianne"/>
            </a:endParaRPr>
          </a:p>
        </p:txBody>
      </p:sp>
      <p:sp>
        <p:nvSpPr>
          <p:cNvPr id="1215334078" name="ZoneTexte 999884640"/>
          <p:cNvSpPr txBox="1"/>
          <p:nvPr/>
        </p:nvSpPr>
        <p:spPr bwMode="auto">
          <a:xfrm rot="0" flipH="0" flipV="0">
            <a:off x="5995453" y="4246881"/>
            <a:ext cx="2598765" cy="91476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8" marR="0" indent="-283878" algn="ctr" defTabSz="914400">
              <a:lnSpc>
                <a:spcPct val="100000"/>
              </a:lnSpc>
              <a:spcBef>
                <a:spcPts val="0"/>
              </a:spcBef>
              <a:spcAft>
                <a:spcPts val="0"/>
              </a:spcAft>
              <a:buAutoNum type="arabicPeriod" startAt="3"/>
              <a:defRPr/>
            </a:pPr>
            <a:r>
              <a:rPr sz="1800">
                <a:solidFill>
                  <a:schemeClr val="accent1"/>
                </a:solidFill>
                <a:latin typeface="Marianne"/>
                <a:ea typeface="Marianne"/>
                <a:cs typeface="Marianne"/>
              </a:rPr>
              <a:t>Envoi des données brutes avec les identifiants Webin</a:t>
            </a:r>
            <a:endParaRPr sz="1800">
              <a:solidFill>
                <a:schemeClr val="accent1"/>
              </a:solidFill>
              <a:latin typeface="Marianne"/>
              <a:cs typeface="Marianne"/>
            </a:endParaRPr>
          </a:p>
        </p:txBody>
      </p:sp>
      <p:sp>
        <p:nvSpPr>
          <p:cNvPr id="99796324" name=""/>
          <p:cNvSpPr txBox="1"/>
          <p:nvPr/>
        </p:nvSpPr>
        <p:spPr bwMode="auto">
          <a:xfrm flipH="0" flipV="0">
            <a:off x="202249" y="3947251"/>
            <a:ext cx="1953069" cy="36612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a:t>Fichier manifest</a:t>
            </a:r>
            <a:endParaRPr/>
          </a:p>
        </p:txBody>
      </p:sp>
      <p:sp>
        <p:nvSpPr>
          <p:cNvPr id="718279920" name="Bouton d'action : Document 480373842"/>
          <p:cNvSpPr/>
          <p:nvPr/>
        </p:nvSpPr>
        <p:spPr bwMode="auto">
          <a:xfrm rot="0" flipH="0" flipV="0">
            <a:off x="549841" y="4627880"/>
            <a:ext cx="1163811" cy="1375500"/>
          </a:xfrm>
          <a:prstGeom prst="actionButtonDocument">
            <a:avLst/>
          </a:prstGeom>
          <a:solidFill>
            <a:schemeClr val="accent1">
              <a:alpha val="77000"/>
            </a:schemeClr>
          </a:solidFill>
          <a:ln w="12699" cap="flat" cmpd="sng" algn="ctr">
            <a:solidFill>
              <a:schemeClr val="accent5"/>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00000"/>
              </a:lnSpc>
              <a:defRPr/>
            </a:pPr>
            <a:endParaRPr/>
          </a:p>
          <a:p>
            <a:pPr>
              <a:lnSpc>
                <a:spcPct val="100000"/>
              </a:lnSpc>
              <a:defRPr/>
            </a:pPr>
            <a:endParaRPr/>
          </a:p>
          <a:p>
            <a:pPr algn="ctr">
              <a:lnSpc>
                <a:spcPct val="100000"/>
              </a:lnSpc>
              <a:defRPr/>
            </a:pPr>
            <a:r>
              <a:rPr sz="1700"/>
              <a:t>fastq/</a:t>
            </a:r>
            <a:endParaRPr sz="1700"/>
          </a:p>
          <a:p>
            <a:pPr algn="ctr">
              <a:lnSpc>
                <a:spcPct val="100000"/>
              </a:lnSpc>
              <a:defRPr/>
            </a:pPr>
            <a:r>
              <a:rPr sz="1700"/>
              <a:t>bam</a:t>
            </a:r>
            <a:endParaRPr sz="1700"/>
          </a:p>
        </p:txBody>
      </p:sp>
      <p:sp>
        <p:nvSpPr>
          <p:cNvPr id="1763718646" name=""/>
          <p:cNvSpPr txBox="1"/>
          <p:nvPr/>
        </p:nvSpPr>
        <p:spPr bwMode="auto">
          <a:xfrm flipH="0" flipV="0">
            <a:off x="-11858" y="6004649"/>
            <a:ext cx="2396138"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a:t>Fichier de données brutes</a:t>
            </a:r>
            <a:endParaRPr/>
          </a:p>
        </p:txBody>
      </p:sp>
      <p:sp>
        <p:nvSpPr>
          <p:cNvPr id="1717295894" name="Bouton d'action : Document 480373842"/>
          <p:cNvSpPr/>
          <p:nvPr/>
        </p:nvSpPr>
        <p:spPr bwMode="auto">
          <a:xfrm rot="0" flipH="0" flipV="0">
            <a:off x="5293556" y="2570482"/>
            <a:ext cx="1163811" cy="1375500"/>
          </a:xfrm>
          <a:prstGeom prst="actionButtonDocument">
            <a:avLst/>
          </a:prstGeom>
          <a:solidFill>
            <a:schemeClr val="accent1">
              <a:alpha val="15999"/>
            </a:schemeClr>
          </a:solidFill>
          <a:ln w="12699" cap="flat" cmpd="sng" algn="ctr">
            <a:solidFill>
              <a:schemeClr val="accent5"/>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00000"/>
              </a:lnSpc>
              <a:defRPr/>
            </a:pPr>
            <a:endParaRPr/>
          </a:p>
          <a:p>
            <a:pPr algn="ctr">
              <a:lnSpc>
                <a:spcPct val="100000"/>
              </a:lnSpc>
              <a:defRPr/>
            </a:pPr>
            <a:endParaRPr sz="1700"/>
          </a:p>
          <a:p>
            <a:pPr algn="ctr">
              <a:lnSpc>
                <a:spcPct val="100000"/>
              </a:lnSpc>
              <a:defRPr/>
            </a:pPr>
            <a:r>
              <a:rPr sz="1700"/>
              <a:t>json</a:t>
            </a:r>
            <a:endParaRPr sz="1700"/>
          </a:p>
          <a:p>
            <a:pPr algn="ctr">
              <a:lnSpc>
                <a:spcPct val="100000"/>
              </a:lnSpc>
              <a:defRPr/>
            </a:pPr>
            <a:endParaRPr/>
          </a:p>
        </p:txBody>
      </p:sp>
      <p:cxnSp>
        <p:nvCxnSpPr>
          <p:cNvPr id="1249346928" name=""/>
          <p:cNvCxnSpPr>
            <a:stCxn id="1717295894" idx="3"/>
            <a:endCxn id="1717295894" idx="0"/>
          </p:cNvCxnSpPr>
          <p:nvPr/>
        </p:nvCxnSpPr>
        <p:spPr bwMode="auto">
          <a:xfrm rot="16199969" flipH="1" flipV="0">
            <a:off x="5822539" y="2623404"/>
            <a:ext cx="687750" cy="581905"/>
          </a:xfrm>
          <a:prstGeom prst="curvedConnector4">
            <a:avLst>
              <a:gd name="adj1" fmla="val -33239"/>
              <a:gd name="adj2" fmla="val 162635"/>
            </a:avLst>
          </a:prstGeom>
          <a:ln w="19049" cap="flat" cmpd="sng" algn="ctr">
            <a:solidFill>
              <a:schemeClr val="accent1">
                <a:shade val="50000"/>
                <a:shade val="95000"/>
                <a:satMod val="105000"/>
              </a:schemeClr>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428913382" name="ZoneTexte 1983014621"/>
          <p:cNvSpPr txBox="1"/>
          <p:nvPr/>
        </p:nvSpPr>
        <p:spPr bwMode="auto">
          <a:xfrm rot="0" flipH="0" flipV="0">
            <a:off x="6528853" y="2297791"/>
            <a:ext cx="3215632" cy="64044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ctr">
              <a:defRPr/>
            </a:pPr>
            <a:r>
              <a:rPr sz="1800">
                <a:solidFill>
                  <a:schemeClr val="accent1"/>
                </a:solidFill>
                <a:latin typeface="Marianne"/>
                <a:ea typeface="Marianne"/>
                <a:cs typeface="Marianne"/>
              </a:rPr>
              <a:t>2.  Validation du fichier manifest</a:t>
            </a:r>
            <a:endParaRPr sz="1800">
              <a:solidFill>
                <a:schemeClr val="accent1"/>
              </a:solidFill>
              <a:latin typeface="Marianne"/>
              <a:cs typeface="Marianne"/>
            </a:endParaRPr>
          </a:p>
        </p:txBody>
      </p:sp>
      <p:cxnSp>
        <p:nvCxnSpPr>
          <p:cNvPr id="1991060042" name=""/>
          <p:cNvCxnSpPr>
            <a:stCxn id="1717295894" idx="1"/>
          </p:cNvCxnSpPr>
          <p:nvPr/>
        </p:nvCxnSpPr>
        <p:spPr bwMode="auto">
          <a:xfrm rot="5399977" flipH="0" flipV="1">
            <a:off x="6664297" y="3157147"/>
            <a:ext cx="1349916" cy="2927586"/>
          </a:xfrm>
          <a:prstGeom prst="bentConnector2">
            <a:avLst/>
          </a:prstGeom>
          <a:ln w="19049" cap="flat" cmpd="sng" algn="ctr">
            <a:solidFill>
              <a:schemeClr val="accent1">
                <a:shade val="50000"/>
                <a:shade val="95000"/>
                <a:satMod val="105000"/>
              </a:schemeClr>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456452369" name="Ligne 737787217"/>
          <p:cNvCxnSpPr>
            <a:stCxn id="718279920" idx="0"/>
          </p:cNvCxnSpPr>
          <p:nvPr/>
        </p:nvCxnSpPr>
        <p:spPr bwMode="auto">
          <a:xfrm rot="0" flipH="0" flipV="1">
            <a:off x="1713599" y="5295600"/>
            <a:ext cx="4194000" cy="0"/>
          </a:xfrm>
          <a:prstGeom prst="line">
            <a:avLst/>
          </a:prstGeom>
          <a:ln w="19049" cap="flat" cmpd="sng" algn="ctr">
            <a:solidFill>
              <a:schemeClr val="accent1">
                <a:shade val="50000"/>
                <a:shade val="95000"/>
                <a:satMod val="105000"/>
              </a:schemeClr>
            </a:solidFill>
            <a:prstDash val="solid"/>
            <a:tailEnd type="none" len="med"/>
          </a:ln>
        </p:spPr>
        <p:style>
          <a:lnRef idx="1">
            <a:schemeClr val="accent1">
              <a:shade val="50000"/>
            </a:schemeClr>
          </a:lnRef>
          <a:fillRef idx="0">
            <a:schemeClr val="accent1"/>
          </a:fillRef>
          <a:effectRef idx="0">
            <a:schemeClr val="accent1"/>
          </a:effectRef>
          <a:fontRef idx="minor">
            <a:schemeClr val="tx1"/>
          </a:fontRef>
        </p:style>
      </p:cxnSp>
      <p:pic>
        <p:nvPicPr>
          <p:cNvPr id="148129511" name="Image 51"/>
          <p:cNvPicPr>
            <a:picLocks noChangeAspect="1"/>
          </p:cNvPicPr>
          <p:nvPr/>
        </p:nvPicPr>
        <p:blipFill>
          <a:blip r:embed="rId3"/>
          <a:stretch/>
        </p:blipFill>
        <p:spPr bwMode="auto">
          <a:xfrm flipH="0" flipV="0">
            <a:off x="9418999" y="5045832"/>
            <a:ext cx="1879599" cy="5396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6136553" name="Titre 1"/>
          <p:cNvSpPr>
            <a:spLocks noGrp="1"/>
          </p:cNvSpPr>
          <p:nvPr>
            <p:ph type="title"/>
          </p:nvPr>
        </p:nvSpPr>
        <p:spPr bwMode="auto">
          <a:xfrm>
            <a:off x="340821" y="1088349"/>
            <a:ext cx="11521438" cy="682261"/>
          </a:xfrm>
        </p:spPr>
        <p:txBody>
          <a:bodyPr vertOverflow="overflow" horzOverflow="overflow" vert="horz" wrap="square" lIns="91440" tIns="45720" rIns="91440" bIns="45720" numCol="1" spcCol="0" rtlCol="0" fromWordArt="0" anchor="ctr" anchorCtr="0" forceAA="0" upright="0" compatLnSpc="0">
            <a:normAutofit/>
          </a:bodyPr>
          <a:lstStyle>
            <a:lvl1pPr>
              <a:defRPr sz="2400" b="1"/>
            </a:lvl1pPr>
          </a:lstStyle>
          <a:p>
            <a:pPr marL="0" marR="0" lvl="0" indent="0" algn="l" defTabSz="914400">
              <a:lnSpc>
                <a:spcPct val="90000"/>
              </a:lnSpc>
              <a:spcBef>
                <a:spcPts val="0"/>
              </a:spcBef>
              <a:spcAft>
                <a:spcPts val="0"/>
              </a:spcAft>
              <a:buNone/>
              <a:defRPr lang="fr-FR" sz="2400" b="1" i="0" u="none" strike="noStrike" cap="none" spc="0">
                <a:solidFill>
                  <a:srgbClr val="3463A5"/>
                </a:solidFill>
                <a:latin typeface="Marianne"/>
                <a:ea typeface="Arial"/>
                <a:cs typeface="Arial"/>
              </a:defRPr>
            </a:pPr>
            <a:r>
              <a:rPr lang="fr-FR" sz="3600" b="1" i="0" u="none" strike="noStrike" cap="none" spc="0">
                <a:solidFill>
                  <a:srgbClr val="3463A5"/>
                </a:solidFill>
                <a:latin typeface="Marianne"/>
                <a:ea typeface="Marianne"/>
                <a:cs typeface="Marianne"/>
              </a:rPr>
              <a:t>Script python submit_ena</a:t>
            </a:r>
            <a:endParaRPr sz="3600"/>
          </a:p>
        </p:txBody>
      </p:sp>
      <p:sp>
        <p:nvSpPr>
          <p:cNvPr id="176042090" name="Espace réservé du texte 10"/>
          <p:cNvSpPr>
            <a:spLocks noGrp="1"/>
          </p:cNvSpPr>
          <p:nvPr>
            <p:ph type="body" sz="quarter" idx="13" hasCustomPrompt="1"/>
          </p:nvPr>
        </p:nvSpPr>
        <p:spPr bwMode="auto">
          <a:xfrm>
            <a:off x="340821" y="1794610"/>
            <a:ext cx="11510357" cy="658262"/>
          </a:xfrm>
        </p:spPr>
        <p:txBody>
          <a:bodyPr/>
          <a:lstStyle>
            <a:lvl1pPr>
              <a:defRPr b="1">
                <a:solidFill>
                  <a:srgbClr val="51A589"/>
                </a:solidFill>
              </a:defRPr>
            </a:lvl1pPr>
          </a:lstStyle>
          <a:p>
            <a:pPr>
              <a:defRPr/>
            </a:pPr>
            <a:r>
              <a:rPr sz="2200"/>
              <a:t>Fichier manifest</a:t>
            </a:r>
            <a:endParaRPr sz="2200"/>
          </a:p>
        </p:txBody>
      </p:sp>
      <p:sp>
        <p:nvSpPr>
          <p:cNvPr id="1661863996" name="Espace réservé du texte 15"/>
          <p:cNvSpPr>
            <a:spLocks noGrp="1"/>
          </p:cNvSpPr>
          <p:nvPr>
            <p:ph type="body" sz="quarter" idx="14"/>
          </p:nvPr>
        </p:nvSpPr>
        <p:spPr bwMode="auto">
          <a:xfrm>
            <a:off x="340821" y="2167122"/>
            <a:ext cx="11521438" cy="377031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marL="716971" marR="0" lvl="1" indent="-316921" algn="l" defTabSz="914400">
              <a:lnSpc>
                <a:spcPct val="150000"/>
              </a:lnSpc>
              <a:spcBef>
                <a:spcPts val="499"/>
              </a:spcBef>
              <a:spcAft>
                <a:spcPts val="0"/>
              </a:spcAft>
              <a:buFont typeface="Arial"/>
              <a:buChar char="•"/>
              <a:defRPr lang="fr-FR" sz="1400" b="0" i="0" u="none" strike="noStrike" cap="none" spc="0">
                <a:solidFill>
                  <a:srgbClr val="000000"/>
                </a:solidFill>
                <a:latin typeface="Marianne"/>
                <a:ea typeface="Arial"/>
                <a:cs typeface="Arial"/>
              </a:defRPr>
            </a:pPr>
            <a:r>
              <a:rPr sz="2100">
                <a:solidFill>
                  <a:schemeClr val="accent1"/>
                </a:solidFill>
              </a:rPr>
              <a:t>Description des fichiers de données brutes à soumettre.</a:t>
            </a:r>
            <a:endParaRPr sz="2100">
              <a:solidFill>
                <a:schemeClr val="accent1"/>
              </a:solidFill>
            </a:endParaRPr>
          </a:p>
          <a:p>
            <a:pPr marL="400050" marR="0" lvl="1" indent="0" algn="l" defTabSz="914400">
              <a:lnSpc>
                <a:spcPct val="150000"/>
              </a:lnSpc>
              <a:spcBef>
                <a:spcPts val="499"/>
              </a:spcBef>
              <a:spcAft>
                <a:spcPts val="0"/>
              </a:spcAft>
              <a:buFont typeface="Arial"/>
              <a:buNone/>
              <a:defRPr lang="fr-FR" sz="1400" b="0" i="0" u="none" strike="noStrike" cap="none" spc="0">
                <a:solidFill>
                  <a:srgbClr val="000000"/>
                </a:solidFill>
                <a:latin typeface="Marianne"/>
                <a:ea typeface="Arial"/>
                <a:cs typeface="Arial"/>
              </a:defRPr>
            </a:pPr>
            <a:endParaRPr sz="2100" b="0" i="0" u="none" strike="noStrike" cap="none" spc="0">
              <a:solidFill>
                <a:schemeClr val="accent1"/>
              </a:solidFill>
              <a:latin typeface="Marianne"/>
              <a:cs typeface="Marianne"/>
            </a:endParaRPr>
          </a:p>
          <a:p>
            <a:pPr>
              <a:defRPr/>
            </a:pPr>
            <a:endParaRPr/>
          </a:p>
        </p:txBody>
      </p:sp>
      <p:graphicFrame>
        <p:nvGraphicFramePr>
          <p:cNvPr id="906825854" name=""/>
          <p:cNvGraphicFramePr>
            <a:graphicFrameLocks xmlns:a="http://schemas.openxmlformats.org/drawingml/2006/main"/>
          </p:cNvGraphicFramePr>
          <p:nvPr/>
        </p:nvGraphicFramePr>
        <p:xfrm>
          <a:off x="859199" y="2588259"/>
          <a:ext cx="9601200" cy="4454687"/>
        </p:xfrm>
        <a:graphic>
          <a:graphicData uri="http://schemas.openxmlformats.org/drawingml/2006/table">
            <a:tbl>
              <a:tblPr firstRow="1" firstCol="0" lastRow="0" lastCol="0" bandRow="1" bandCol="0">
                <a:tableStyleId>{69CF1AB2-1976-4502-BF36-3FF5EA218861}</a:tableStyleId>
              </a:tblPr>
              <a:tblGrid>
                <a:gridCol w="2700000"/>
                <a:gridCol w="6450349"/>
              </a:tblGrid>
              <a:tr h="280193">
                <a:tc>
                  <a:txBody>
                    <a:bodyPr/>
                    <a:p>
                      <a:pPr>
                        <a:defRPr/>
                      </a:pPr>
                      <a:r>
                        <a:rPr sz="1400"/>
                        <a:t>SAMPLE</a:t>
                      </a:r>
                      <a:endParaRPr sz="1400"/>
                    </a:p>
                  </a:txBody>
                  <a:tcPr/>
                </a:tc>
                <a:tc>
                  <a:txBody>
                    <a:bodyPr/>
                    <a:p>
                      <a:pPr>
                        <a:defRPr/>
                      </a:pPr>
                      <a:r>
                        <a:rPr lang="fr-FR" sz="1400" b="1" i="0" u="none" strike="noStrike" cap="none" spc="0">
                          <a:solidFill>
                            <a:schemeClr val="dk1"/>
                          </a:solidFill>
                          <a:latin typeface="Marianne"/>
                          <a:ea typeface="Marianne"/>
                          <a:cs typeface="Marianne"/>
                        </a:rPr>
                        <a:t>L’identifiant du sample associé</a:t>
                      </a:r>
                      <a:endParaRPr sz="1400"/>
                    </a:p>
                  </a:txBody>
                  <a:tcPr/>
                </a:tc>
              </a:tr>
              <a:tr h="337900">
                <a:tc>
                  <a:txBody>
                    <a:bodyPr/>
                    <a:p>
                      <a:pPr>
                        <a:defRPr/>
                      </a:pPr>
                      <a:r>
                        <a:rPr sz="1400" b="1"/>
                        <a:t>STUDY</a:t>
                      </a:r>
                      <a:endParaRPr sz="1400"/>
                    </a:p>
                  </a:txBody>
                  <a:tcPr/>
                </a:tc>
                <a:tc>
                  <a:txBody>
                    <a:bodyPr/>
                    <a:p>
                      <a:pPr>
                        <a:defRPr/>
                      </a:pPr>
                      <a:r>
                        <a:rPr lang="fr-FR" sz="1400" b="0" i="0" u="none" strike="noStrike" cap="none" spc="0">
                          <a:solidFill>
                            <a:schemeClr val="dk1"/>
                          </a:solidFill>
                          <a:latin typeface="Marianne"/>
                          <a:ea typeface="Marianne"/>
                          <a:cs typeface="Marianne"/>
                        </a:rPr>
                        <a:t>L’identifiant de l’étude à laquelle appartiennent les données</a:t>
                      </a:r>
                      <a:endParaRPr sz="1400"/>
                    </a:p>
                  </a:txBody>
                  <a:tcPr/>
                </a:tc>
              </a:tr>
              <a:tr h="280193">
                <a:tc>
                  <a:txBody>
                    <a:bodyPr/>
                    <a:p>
                      <a:pPr>
                        <a:defRPr/>
                      </a:pPr>
                      <a:r>
                        <a:rPr sz="1400" b="1"/>
                        <a:t>EXPERIMENT_NAME</a:t>
                      </a:r>
                      <a:endParaRPr sz="1400" b="1"/>
                    </a:p>
                  </a:txBody>
                  <a:tcPr/>
                </a:tc>
                <a:tc>
                  <a:txBody>
                    <a:bodyPr/>
                    <a:p>
                      <a:pPr>
                        <a:defRPr/>
                      </a:pPr>
                      <a:r>
                        <a:rPr sz="1400"/>
                        <a:t>Nom local unique de l’expérience</a:t>
                      </a:r>
                      <a:endParaRPr sz="1400"/>
                    </a:p>
                  </a:txBody>
                  <a:tcPr/>
                </a:tc>
              </a:tr>
              <a:tr h="325549">
                <a:tc>
                  <a:txBody>
                    <a:bodyPr/>
                    <a:p>
                      <a:pPr>
                        <a:defRPr/>
                      </a:pPr>
                      <a:r>
                        <a:rPr sz="1400" b="1"/>
                        <a:t>INSTRUMENT ou PLATFORM</a:t>
                      </a:r>
                      <a:endParaRPr sz="1400" b="1"/>
                    </a:p>
                  </a:txBody>
                  <a:tcPr/>
                </a:tc>
                <a:tc>
                  <a:txBody>
                    <a:bodyPr/>
                    <a:p>
                      <a:pPr>
                        <a:defRPr/>
                      </a:pPr>
                      <a:r>
                        <a:rPr lang="fr-FR" sz="1400" b="0" i="0" u="none" strike="noStrike" cap="none" spc="0">
                          <a:solidFill>
                            <a:schemeClr val="dk1"/>
                          </a:solidFill>
                          <a:latin typeface="Marianne"/>
                          <a:ea typeface="Marianne"/>
                          <a:cs typeface="Marianne"/>
                        </a:rPr>
                        <a:t>Modèle exact de séquenceur</a:t>
                      </a:r>
                      <a:r>
                        <a:rPr sz="1400"/>
                        <a:t> ou type d’instrument</a:t>
                      </a:r>
                      <a:endParaRPr sz="1400"/>
                    </a:p>
                  </a:txBody>
                  <a:tcPr/>
                </a:tc>
              </a:tr>
              <a:tr h="257999">
                <a:tc>
                  <a:txBody>
                    <a:bodyPr/>
                    <a:p>
                      <a:pPr>
                        <a:defRPr/>
                      </a:pPr>
                      <a:r>
                        <a:rPr lang="fr-FR" sz="1400" b="1" i="0" u="none" strike="noStrike" cap="none" spc="0">
                          <a:solidFill>
                            <a:schemeClr val="dk1"/>
                          </a:solidFill>
                          <a:latin typeface="+mn-lt"/>
                          <a:ea typeface="+mn-ea"/>
                          <a:cs typeface="+mn-cs"/>
                        </a:rPr>
                        <a:t>LIBRARY_SOURCE</a:t>
                      </a:r>
                      <a:endParaRPr sz="1400" b="1"/>
                    </a:p>
                  </a:txBody>
                  <a:tcPr/>
                </a:tc>
                <a:tc>
                  <a:txBody>
                    <a:bodyPr/>
                    <a:p>
                      <a:pPr>
                        <a:defRPr/>
                      </a:pPr>
                      <a:r>
                        <a:rPr lang="fr-FR" sz="1400" b="0" i="0" u="none" strike="noStrike" cap="none" spc="0">
                          <a:solidFill>
                            <a:schemeClr val="dk1"/>
                          </a:solidFill>
                          <a:latin typeface="Marianne"/>
                          <a:ea typeface="Marianne"/>
                          <a:cs typeface="Marianne"/>
                        </a:rPr>
                        <a:t>Source biologique (GENOMIC, TRANSCRIPTOMIC, etc.)</a:t>
                      </a:r>
                      <a:endParaRPr sz="1400"/>
                    </a:p>
                  </a:txBody>
                  <a:tcPr/>
                </a:tc>
              </a:tr>
              <a:tr h="280449">
                <a:tc>
                  <a:txBody>
                    <a:bodyPr/>
                    <a:p>
                      <a:pPr>
                        <a:defRPr/>
                      </a:pPr>
                      <a:r>
                        <a:rPr lang="fr-FR" sz="1400" b="1" i="0" u="none" strike="noStrike" cap="none" spc="0">
                          <a:solidFill>
                            <a:schemeClr val="dk1"/>
                          </a:solidFill>
                          <a:latin typeface="+mn-lt"/>
                          <a:ea typeface="+mn-ea"/>
                          <a:cs typeface="+mn-cs"/>
                        </a:rPr>
                        <a:t>LIBRARY_SELECTION</a:t>
                      </a:r>
                      <a:endParaRPr sz="1400" b="1"/>
                    </a:p>
                  </a:txBody>
                  <a:tcPr/>
                </a:tc>
                <a:tc>
                  <a:txBody>
                    <a:bodyPr/>
                    <a:p>
                      <a:pPr>
                        <a:defRPr/>
                      </a:pPr>
                      <a:r>
                        <a:rPr lang="fr-FR" sz="1400" b="0" i="0" u="none" strike="noStrike" cap="none" spc="0">
                          <a:solidFill>
                            <a:schemeClr val="dk1"/>
                          </a:solidFill>
                          <a:latin typeface="Marianne"/>
                          <a:ea typeface="Marianne"/>
                          <a:cs typeface="Marianne"/>
                        </a:rPr>
                        <a:t>Méthode d’enrichissement (PCR, RANDOM, RT-PCR, etc.)</a:t>
                      </a:r>
                      <a:endParaRPr sz="1400"/>
                    </a:p>
                  </a:txBody>
                  <a:tcPr/>
                </a:tc>
              </a:tr>
              <a:tr h="290050">
                <a:tc>
                  <a:txBody>
                    <a:bodyPr/>
                    <a:p>
                      <a:pPr>
                        <a:defRPr/>
                      </a:pPr>
                      <a:r>
                        <a:rPr lang="fr-FR" sz="1400" b="1" i="0" u="none" strike="noStrike" cap="none" spc="0">
                          <a:solidFill>
                            <a:schemeClr val="dk1"/>
                          </a:solidFill>
                          <a:latin typeface="+mn-lt"/>
                          <a:ea typeface="+mn-ea"/>
                          <a:cs typeface="+mn-cs"/>
                        </a:rPr>
                        <a:t>LIBRARY_STRATEGY</a:t>
                      </a:r>
                      <a:endParaRPr sz="1400" b="1"/>
                    </a:p>
                  </a:txBody>
                  <a:tcPr/>
                </a:tc>
                <a:tc>
                  <a:txBody>
                    <a:bodyPr/>
                    <a:p>
                      <a:pPr>
                        <a:defRPr/>
                      </a:pPr>
                      <a:r>
                        <a:rPr lang="fr-FR" sz="1400" b="0" i="0" u="none" strike="noStrike" cap="none" spc="0">
                          <a:solidFill>
                            <a:schemeClr val="dk1"/>
                          </a:solidFill>
                          <a:latin typeface="Marianne"/>
                          <a:ea typeface="Marianne"/>
                          <a:cs typeface="Marianne"/>
                        </a:rPr>
                        <a:t>Type de stratégie de séquençage (ex: WGS, RNA-Seq, AMPLICON, etc.)</a:t>
                      </a:r>
                      <a:endParaRPr sz="1400"/>
                    </a:p>
                  </a:txBody>
                  <a:tcPr/>
                </a:tc>
              </a:tr>
              <a:tr h="280193">
                <a:tc>
                  <a:txBody>
                    <a:bodyPr/>
                    <a:p>
                      <a:pPr>
                        <a:defRPr/>
                      </a:pPr>
                      <a:r>
                        <a:rPr sz="1400"/>
                        <a:t>FILE_NAME</a:t>
                      </a:r>
                      <a:endParaRPr sz="1400"/>
                    </a:p>
                  </a:txBody>
                  <a:tcPr/>
                </a:tc>
                <a:tc>
                  <a:txBody>
                    <a:bodyPr/>
                    <a:p>
                      <a:pPr>
                        <a:defRPr/>
                      </a:pPr>
                      <a:r>
                        <a:rPr sz="1400"/>
                        <a:t>Nom ou chemin du fichier</a:t>
                      </a:r>
                      <a:endParaRPr sz="1400"/>
                    </a:p>
                  </a:txBody>
                  <a:tcPr/>
                </a:tc>
              </a:tr>
              <a:tr h="280193">
                <a:tc>
                  <a:txBody>
                    <a:bodyPr/>
                    <a:p>
                      <a:pPr>
                        <a:defRPr/>
                      </a:pPr>
                      <a:r>
                        <a:rPr lang="fr-FR" sz="1400" b="0" i="0" u="none" strike="noStrike" cap="none" spc="0">
                          <a:solidFill>
                            <a:schemeClr val="dk1"/>
                          </a:solidFill>
                          <a:latin typeface="+mn-lt"/>
                          <a:ea typeface="+mn-ea"/>
                          <a:cs typeface="+mn-cs"/>
                        </a:rPr>
                        <a:t>BAM/FASTQ</a:t>
                      </a:r>
                      <a:endParaRPr sz="1400"/>
                    </a:p>
                  </a:txBody>
                  <a:tcPr/>
                </a:tc>
                <a:tc>
                  <a:txBody>
                    <a:bodyPr/>
                    <a:p>
                      <a:pPr>
                        <a:defRPr/>
                      </a:pPr>
                      <a:endParaRPr sz="1400"/>
                    </a:p>
                  </a:txBody>
                  <a:tcPr/>
                </a:tc>
              </a:tr>
              <a:tr h="280193">
                <a:tc>
                  <a:txBody>
                    <a:bodyPr/>
                    <a:p>
                      <a:pPr>
                        <a:defRPr/>
                      </a:pPr>
                      <a:r>
                        <a:rPr sz="1400"/>
                        <a:t>READ_TYPE</a:t>
                      </a:r>
                      <a:endParaRPr sz="1400"/>
                    </a:p>
                  </a:txBody>
                  <a:tcPr/>
                </a:tc>
                <a:tc>
                  <a:txBody>
                    <a:bodyPr/>
                    <a:p>
                      <a:pPr>
                        <a:defRPr/>
                      </a:pPr>
                      <a:endParaRPr sz="1400"/>
                    </a:p>
                  </a:txBody>
                  <a:tcPr/>
                </a:tc>
              </a:tr>
              <a:tr h="280193">
                <a:tc>
                  <a:txBody>
                    <a:bodyPr/>
                    <a:p>
                      <a:pPr>
                        <a:defRPr/>
                      </a:pPr>
                      <a:r>
                        <a:rPr sz="1400"/>
                        <a:t>FORWARD_FILE_NAME</a:t>
                      </a:r>
                      <a:endParaRPr sz="1400"/>
                    </a:p>
                  </a:txBody>
                  <a:tcPr/>
                </a:tc>
                <a:tc>
                  <a:txBody>
                    <a:bodyPr/>
                    <a:p>
                      <a:pPr>
                        <a:defRPr/>
                      </a:pPr>
                      <a:endParaRPr sz="1400"/>
                    </a:p>
                  </a:txBody>
                  <a:tcPr/>
                </a:tc>
              </a:tr>
              <a:tr h="280193">
                <a:tc>
                  <a:txBody>
                    <a:bodyPr/>
                    <a:p>
                      <a:pPr>
                        <a:defRPr/>
                      </a:pPr>
                      <a:r>
                        <a:rPr sz="1400"/>
                        <a:t>REVERSE_FILE_NAME</a:t>
                      </a:r>
                      <a:endParaRPr sz="1400"/>
                    </a:p>
                  </a:txBody>
                  <a:tcPr/>
                </a:tc>
                <a:tc>
                  <a:txBody>
                    <a:bodyPr/>
                    <a:p>
                      <a:pPr>
                        <a:defRPr/>
                      </a:pPr>
                      <a:endParaRPr sz="1400"/>
                    </a:p>
                  </a:txBody>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9344806" name="Titre 1"/>
          <p:cNvSpPr>
            <a:spLocks noGrp="1"/>
          </p:cNvSpPr>
          <p:nvPr>
            <p:ph type="title"/>
          </p:nvPr>
        </p:nvSpPr>
        <p:spPr bwMode="auto">
          <a:xfrm>
            <a:off x="340821" y="1088349"/>
            <a:ext cx="11521438" cy="682261"/>
          </a:xfrm>
        </p:spPr>
        <p:txBody>
          <a:bodyPr>
            <a:normAutofit/>
          </a:bodyPr>
          <a:lstStyle>
            <a:lvl1pPr>
              <a:defRPr sz="2400" b="1"/>
            </a:lvl1pPr>
          </a:lstStyle>
          <a:p>
            <a:pPr>
              <a:defRPr/>
            </a:pPr>
            <a:r>
              <a:rPr/>
              <a:t>Affichage ENA</a:t>
            </a:r>
            <a:endParaRPr/>
          </a:p>
        </p:txBody>
      </p:sp>
      <p:sp>
        <p:nvSpPr>
          <p:cNvPr id="1853402678" name="Espace réservé de la date 2"/>
          <p:cNvSpPr>
            <a:spLocks noGrp="1"/>
          </p:cNvSpPr>
          <p:nvPr>
            <p:ph type="dt" sz="half" idx="10"/>
          </p:nvPr>
        </p:nvSpPr>
        <p:spPr bwMode="auto"/>
        <p:txBody>
          <a:bodyPr/>
          <a:lstStyle/>
          <a:p>
            <a:pPr>
              <a:defRPr/>
            </a:pPr>
            <a:fld id="{BDBF8D57-62E2-8870-74E2-B14F480FF664}" type="datetime1">
              <a:rPr lang="fr-FR"/>
              <a:t/>
            </a:fld>
            <a:endParaRPr lang="fr-FR"/>
          </a:p>
        </p:txBody>
      </p:sp>
      <p:sp>
        <p:nvSpPr>
          <p:cNvPr id="1137890903" name="Espace réservé du numéro de diapositive 4"/>
          <p:cNvSpPr>
            <a:spLocks noGrp="1"/>
          </p:cNvSpPr>
          <p:nvPr>
            <p:ph type="sldNum" sz="quarter" idx="12"/>
          </p:nvPr>
        </p:nvSpPr>
        <p:spPr bwMode="auto"/>
        <p:txBody>
          <a:bodyPr/>
          <a:lstStyle/>
          <a:p>
            <a:pPr>
              <a:defRPr/>
            </a:pPr>
            <a:fld id="{CF34D90A-E3DA-ECEB-F6A2-9A0310734691}" type="slidenum">
              <a:rPr lang="fr-FR"/>
              <a:t/>
            </a:fld>
            <a:endParaRPr lang="fr-FR"/>
          </a:p>
        </p:txBody>
      </p:sp>
      <p:sp>
        <p:nvSpPr>
          <p:cNvPr id="326465325" name="Espace réservé du texte 10"/>
          <p:cNvSpPr>
            <a:spLocks noGrp="1"/>
          </p:cNvSpPr>
          <p:nvPr>
            <p:ph type="body" sz="quarter" idx="13" hasCustomPrompt="1"/>
          </p:nvPr>
        </p:nvSpPr>
        <p:spPr bwMode="auto">
          <a:xfrm>
            <a:off x="340821" y="1794610"/>
            <a:ext cx="11510357" cy="658262"/>
          </a:xfrm>
        </p:spPr>
        <p:txBody>
          <a:bodyPr/>
          <a:lstStyle>
            <a:lvl1pPr>
              <a:defRPr b="1">
                <a:solidFill>
                  <a:srgbClr val="51A589"/>
                </a:solidFill>
              </a:defRPr>
            </a:lvl1pPr>
          </a:lstStyle>
          <a:p>
            <a:pPr>
              <a:defRPr/>
            </a:pPr>
            <a:endParaRPr/>
          </a:p>
        </p:txBody>
      </p:sp>
      <p:sp>
        <p:nvSpPr>
          <p:cNvPr id="782246756" name="Espace réservé du texte 15"/>
          <p:cNvSpPr>
            <a:spLocks noGrp="1"/>
          </p:cNvSpPr>
          <p:nvPr>
            <p:ph type="body" sz="quarter" idx="14"/>
          </p:nvPr>
        </p:nvSpPr>
        <p:spPr bwMode="auto">
          <a:xfrm>
            <a:off x="340821" y="2452873"/>
            <a:ext cx="11521438" cy="377031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a:defRPr/>
            </a:pPr>
            <a:r>
              <a:rPr u="sng">
                <a:solidFill>
                  <a:srgbClr val="FF0000"/>
                </a:solidFill>
                <a:highlight>
                  <a:srgbClr val="FF0000"/>
                </a:highlight>
                <a:hlinkClick r:id="rId3" tooltip="https://www.ebi.ac.uk/ena/browser/view/PRJEB100755"/>
              </a:rPr>
              <a:t>PRJEB100755</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718740382" name="Titre 1"/>
          <p:cNvSpPr>
            <a:spLocks noGrp="1"/>
          </p:cNvSpPr>
          <p:nvPr>
            <p:ph type="title"/>
          </p:nvPr>
        </p:nvSpPr>
        <p:spPr bwMode="auto">
          <a:xfrm>
            <a:off x="340821" y="1088349"/>
            <a:ext cx="11521438" cy="682261"/>
          </a:xfrm>
        </p:spPr>
        <p:txBody>
          <a:bodyPr>
            <a:normAutofit/>
          </a:bodyPr>
          <a:lstStyle>
            <a:lvl1pPr>
              <a:defRPr sz="2400" b="1"/>
            </a:lvl1pPr>
          </a:lstStyle>
          <a:p>
            <a:pPr>
              <a:defRPr/>
            </a:pPr>
            <a:r>
              <a:rPr/>
              <a:t>Compte</a:t>
            </a:r>
            <a:endParaRPr/>
          </a:p>
        </p:txBody>
      </p:sp>
      <p:sp>
        <p:nvSpPr>
          <p:cNvPr id="1601118928" name="Espace réservé de la date 2"/>
          <p:cNvSpPr>
            <a:spLocks noGrp="1"/>
          </p:cNvSpPr>
          <p:nvPr>
            <p:ph type="dt" sz="half" idx="10"/>
          </p:nvPr>
        </p:nvSpPr>
        <p:spPr bwMode="auto"/>
        <p:txBody>
          <a:bodyPr/>
          <a:lstStyle/>
          <a:p>
            <a:pPr>
              <a:defRPr/>
            </a:pPr>
            <a:fld id="{A57ABBDB-84C4-9FE9-9E02-5DBDF10B0B1F}" type="datetime1">
              <a:rPr lang="fr-FR"/>
              <a:t/>
            </a:fld>
            <a:endParaRPr lang="fr-FR"/>
          </a:p>
        </p:txBody>
      </p:sp>
      <p:sp>
        <p:nvSpPr>
          <p:cNvPr id="2016865599" name="Espace réservé du numéro de diapositive 4"/>
          <p:cNvSpPr>
            <a:spLocks noGrp="1"/>
          </p:cNvSpPr>
          <p:nvPr>
            <p:ph type="sldNum" sz="quarter" idx="12"/>
          </p:nvPr>
        </p:nvSpPr>
        <p:spPr bwMode="auto"/>
        <p:txBody>
          <a:bodyPr/>
          <a:lstStyle/>
          <a:p>
            <a:pPr>
              <a:defRPr/>
            </a:pPr>
            <a:fld id="{AFB42607-A0A6-24C4-6367-7F2B06193CD5}" type="slidenum">
              <a:rPr lang="fr-FR"/>
              <a:t/>
            </a:fld>
            <a:endParaRPr lang="fr-FR"/>
          </a:p>
        </p:txBody>
      </p:sp>
      <p:sp>
        <p:nvSpPr>
          <p:cNvPr id="1970731412" name="Espace réservé du texte 10"/>
          <p:cNvSpPr>
            <a:spLocks noGrp="1"/>
          </p:cNvSpPr>
          <p:nvPr>
            <p:ph type="body" sz="quarter" idx="13" hasCustomPrompt="1"/>
          </p:nvPr>
        </p:nvSpPr>
        <p:spPr bwMode="auto">
          <a:xfrm>
            <a:off x="340821" y="1794610"/>
            <a:ext cx="11510357" cy="658262"/>
          </a:xfrm>
        </p:spPr>
        <p:txBody>
          <a:bodyPr/>
          <a:lstStyle>
            <a:lvl1pPr>
              <a:defRPr b="1">
                <a:solidFill>
                  <a:srgbClr val="51A589"/>
                </a:solidFill>
              </a:defRPr>
            </a:lvl1pPr>
          </a:lstStyle>
          <a:p>
            <a:pPr>
              <a:defRPr/>
            </a:pPr>
            <a:endParaRPr/>
          </a:p>
        </p:txBody>
      </p:sp>
      <p:sp>
        <p:nvSpPr>
          <p:cNvPr id="1976899606" name="Espace réservé du texte 15"/>
          <p:cNvSpPr>
            <a:spLocks noGrp="1"/>
          </p:cNvSpPr>
          <p:nvPr>
            <p:ph type="body" sz="quarter" idx="14"/>
          </p:nvPr>
        </p:nvSpPr>
        <p:spPr bwMode="auto">
          <a:xfrm>
            <a:off x="340821" y="2452873"/>
            <a:ext cx="11521438" cy="377031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a:defRPr/>
            </a:pPr>
            <a:r>
              <a:rPr sz="2800"/>
              <a:t>Utiliser le même compte pour faire toutes les soumissions dans BioSamples et dans ENA.</a:t>
            </a:r>
            <a:endParaRPr sz="2800"/>
          </a:p>
          <a:p>
            <a:pPr>
              <a:defRPr/>
            </a:pPr>
            <a:r>
              <a:rPr sz="2800"/>
              <a:t>Attention aux comptes personnels, privilégiez un alias d’unité/laboratoire.</a:t>
            </a:r>
            <a:endParaRPr sz="28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24975875" name="Titre 1"/>
          <p:cNvSpPr>
            <a:spLocks noGrp="1"/>
          </p:cNvSpPr>
          <p:nvPr>
            <p:ph type="title"/>
          </p:nvPr>
        </p:nvSpPr>
        <p:spPr bwMode="auto">
          <a:xfrm>
            <a:off x="340821" y="1088348"/>
            <a:ext cx="11521437" cy="682260"/>
          </a:xfrm>
        </p:spPr>
        <p:txBody>
          <a:bodyPr>
            <a:normAutofit/>
          </a:bodyPr>
          <a:lstStyle>
            <a:lvl1pPr>
              <a:defRPr sz="2400" b="1"/>
            </a:lvl1pPr>
          </a:lstStyle>
          <a:p>
            <a:pPr>
              <a:defRPr/>
            </a:pPr>
            <a:r>
              <a:rPr/>
              <a:t>Liens</a:t>
            </a:r>
            <a:endParaRPr/>
          </a:p>
        </p:txBody>
      </p:sp>
      <p:sp>
        <p:nvSpPr>
          <p:cNvPr id="660918217" name="Espace réservé de la date 2"/>
          <p:cNvSpPr>
            <a:spLocks noGrp="1"/>
          </p:cNvSpPr>
          <p:nvPr>
            <p:ph type="dt" sz="half" idx="10"/>
          </p:nvPr>
        </p:nvSpPr>
        <p:spPr bwMode="auto"/>
        <p:txBody>
          <a:bodyPr/>
          <a:lstStyle/>
          <a:p>
            <a:pPr>
              <a:defRPr/>
            </a:pPr>
            <a:fld id="{80C35B73-7149-54A5-762D-E85CA4523E14}" type="datetime1">
              <a:rPr lang="fr-FR"/>
              <a:t/>
            </a:fld>
            <a:endParaRPr lang="fr-FR"/>
          </a:p>
        </p:txBody>
      </p:sp>
      <p:sp>
        <p:nvSpPr>
          <p:cNvPr id="303921588" name="Espace réservé du numéro de diapositive 4"/>
          <p:cNvSpPr>
            <a:spLocks noGrp="1"/>
          </p:cNvSpPr>
          <p:nvPr>
            <p:ph type="sldNum" sz="quarter" idx="12"/>
          </p:nvPr>
        </p:nvSpPr>
        <p:spPr bwMode="auto"/>
        <p:txBody>
          <a:bodyPr/>
          <a:lstStyle/>
          <a:p>
            <a:pPr>
              <a:defRPr/>
            </a:pPr>
            <a:fld id="{2E6D8735-235D-DA44-C1C2-79180F9BE9B5}" type="slidenum">
              <a:rPr lang="fr-FR"/>
              <a:t/>
            </a:fld>
            <a:endParaRPr lang="fr-FR"/>
          </a:p>
        </p:txBody>
      </p:sp>
      <p:sp>
        <p:nvSpPr>
          <p:cNvPr id="1476041951" name="Espace réservé du texte 10"/>
          <p:cNvSpPr>
            <a:spLocks noGrp="1"/>
          </p:cNvSpPr>
          <p:nvPr>
            <p:ph type="body" sz="quarter" idx="13" hasCustomPrompt="1"/>
          </p:nvPr>
        </p:nvSpPr>
        <p:spPr bwMode="auto">
          <a:xfrm>
            <a:off x="340821" y="1794609"/>
            <a:ext cx="11510356" cy="658261"/>
          </a:xfrm>
        </p:spPr>
        <p:txBody>
          <a:bodyPr/>
          <a:lstStyle>
            <a:lvl1pPr>
              <a:defRPr b="1">
                <a:solidFill>
                  <a:srgbClr val="51A589"/>
                </a:solidFill>
              </a:defRPr>
            </a:lvl1pPr>
          </a:lstStyle>
          <a:p>
            <a:pPr>
              <a:defRPr/>
            </a:pPr>
            <a:endParaRPr/>
          </a:p>
        </p:txBody>
      </p:sp>
      <p:sp>
        <p:nvSpPr>
          <p:cNvPr id="437930974" name="Espace réservé du texte 15"/>
          <p:cNvSpPr>
            <a:spLocks noGrp="1"/>
          </p:cNvSpPr>
          <p:nvPr>
            <p:ph type="body" sz="quarter" idx="14"/>
          </p:nvPr>
        </p:nvSpPr>
        <p:spPr bwMode="auto">
          <a:xfrm>
            <a:off x="340821" y="2452872"/>
            <a:ext cx="11521437" cy="3770311"/>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a:defRPr/>
            </a:pPr>
            <a:r>
              <a:rPr/>
              <a:t>Lien gitlab</a:t>
            </a:r>
            <a:r>
              <a:rPr/>
              <a:t> avec script + template : </a:t>
            </a:r>
            <a:r>
              <a:rPr u="sng">
                <a:hlinkClick r:id="rId3" tooltip="https://forge.inrae.fr/urgi/is/data-brokering"/>
              </a:rPr>
              <a:t>https://forge.inrae.fr/urgi/is/data-brokering</a:t>
            </a:r>
            <a:endParaRPr/>
          </a:p>
          <a:p>
            <a:pPr>
              <a:defRPr/>
            </a:pPr>
            <a:endParaRPr/>
          </a:p>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45602896" name="Titre 1"/>
          <p:cNvSpPr>
            <a:spLocks noGrp="1"/>
          </p:cNvSpPr>
          <p:nvPr>
            <p:ph type="title"/>
          </p:nvPr>
        </p:nvSpPr>
        <p:spPr bwMode="auto">
          <a:xfrm>
            <a:off x="340821" y="1088348"/>
            <a:ext cx="11521437" cy="682260"/>
          </a:xfrm>
        </p:spPr>
        <p:txBody>
          <a:bodyPr>
            <a:normAutofit/>
          </a:bodyPr>
          <a:lstStyle>
            <a:lvl1pPr>
              <a:defRPr sz="2400" b="1"/>
            </a:lvl1pPr>
          </a:lstStyle>
          <a:p>
            <a:pPr>
              <a:defRPr/>
            </a:pPr>
            <a:r>
              <a:rPr/>
              <a:t>Questions</a:t>
            </a:r>
            <a:endParaRPr/>
          </a:p>
        </p:txBody>
      </p:sp>
      <p:sp>
        <p:nvSpPr>
          <p:cNvPr id="1464962429" name="Espace réservé de la date 2"/>
          <p:cNvSpPr>
            <a:spLocks noGrp="1"/>
          </p:cNvSpPr>
          <p:nvPr>
            <p:ph type="dt" sz="half" idx="10"/>
          </p:nvPr>
        </p:nvSpPr>
        <p:spPr bwMode="auto"/>
        <p:txBody>
          <a:bodyPr/>
          <a:lstStyle/>
          <a:p>
            <a:pPr>
              <a:defRPr/>
            </a:pPr>
            <a:fld id="{F68E5FC1-4F0F-010F-AB86-0AD5AB5EE9B1}" type="datetime1">
              <a:rPr lang="fr-FR"/>
              <a:t/>
            </a:fld>
            <a:endParaRPr lang="fr-FR"/>
          </a:p>
        </p:txBody>
      </p:sp>
      <p:sp>
        <p:nvSpPr>
          <p:cNvPr id="1640103262" name="Espace réservé du numéro de diapositive 4"/>
          <p:cNvSpPr>
            <a:spLocks noGrp="1"/>
          </p:cNvSpPr>
          <p:nvPr>
            <p:ph type="sldNum" sz="quarter" idx="12"/>
          </p:nvPr>
        </p:nvSpPr>
        <p:spPr bwMode="auto"/>
        <p:txBody>
          <a:bodyPr/>
          <a:lstStyle/>
          <a:p>
            <a:pPr>
              <a:defRPr/>
            </a:pPr>
            <a:fld id="{62294B35-DA08-C546-4714-5B03BC336533}" type="slidenum">
              <a:rPr lang="fr-FR"/>
              <a:t/>
            </a:fld>
            <a:endParaRPr lang="fr-FR"/>
          </a:p>
        </p:txBody>
      </p:sp>
      <p:sp>
        <p:nvSpPr>
          <p:cNvPr id="1614101946" name="Espace réservé du texte 10"/>
          <p:cNvSpPr>
            <a:spLocks noGrp="1"/>
          </p:cNvSpPr>
          <p:nvPr>
            <p:ph type="body" sz="quarter" idx="13" hasCustomPrompt="1"/>
          </p:nvPr>
        </p:nvSpPr>
        <p:spPr bwMode="auto">
          <a:xfrm>
            <a:off x="340821" y="1794609"/>
            <a:ext cx="11510356" cy="658261"/>
          </a:xfrm>
        </p:spPr>
        <p:txBody>
          <a:bodyPr/>
          <a:lstStyle>
            <a:lvl1pPr>
              <a:defRPr b="1">
                <a:solidFill>
                  <a:srgbClr val="51A589"/>
                </a:solidFill>
              </a:defRPr>
            </a:lvl1pPr>
          </a:lstStyle>
          <a:p>
            <a:pPr>
              <a:defRPr/>
            </a:pPr>
            <a:endParaRPr/>
          </a:p>
        </p:txBody>
      </p:sp>
      <p:sp>
        <p:nvSpPr>
          <p:cNvPr id="169678213" name="Espace réservé du texte 15"/>
          <p:cNvSpPr>
            <a:spLocks noGrp="1"/>
          </p:cNvSpPr>
          <p:nvPr>
            <p:ph type="body" sz="quarter" idx="14"/>
          </p:nvPr>
        </p:nvSpPr>
        <p:spPr bwMode="auto">
          <a:xfrm>
            <a:off x="340821" y="2452872"/>
            <a:ext cx="11521437" cy="3770311"/>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a:defRPr/>
            </a:pPr>
            <a:endParaRPr/>
          </a:p>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430877057" name="Espace réservé de la date 1"/>
          <p:cNvSpPr>
            <a:spLocks noGrp="1"/>
          </p:cNvSpPr>
          <p:nvPr>
            <p:ph type="dt" sz="half" idx="10"/>
          </p:nvPr>
        </p:nvSpPr>
        <p:spPr bwMode="auto"/>
        <p:txBody>
          <a:bodyPr/>
          <a:lstStyle/>
          <a:p>
            <a:pPr>
              <a:defRPr/>
            </a:pPr>
            <a:fld id="{B2284E40-D0D8-E9FA-037A-BFC873C9A249}" type="datetime1">
              <a:rPr lang="fr-FR"/>
              <a:t/>
            </a:fld>
            <a:endParaRPr lang="fr-FR"/>
          </a:p>
        </p:txBody>
      </p:sp>
      <p:sp>
        <p:nvSpPr>
          <p:cNvPr id="688280848" name="Espace réservé du numéro de diapositive 2"/>
          <p:cNvSpPr>
            <a:spLocks noGrp="1"/>
          </p:cNvSpPr>
          <p:nvPr>
            <p:ph type="sldNum" sz="quarter" idx="12"/>
          </p:nvPr>
        </p:nvSpPr>
        <p:spPr bwMode="auto"/>
        <p:txBody>
          <a:bodyPr/>
          <a:lstStyle/>
          <a:p>
            <a:pPr>
              <a:defRPr/>
            </a:pPr>
            <a:fld id="{0F2582C5-8FB4-4635-9C8C-5575963043DC}" type="slidenum">
              <a:rPr lang="fr-FR"/>
              <a:t/>
            </a:fld>
            <a:endParaRPr lang="fr-F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55186621" name="Espace réservé de la date 2"/>
          <p:cNvSpPr>
            <a:spLocks noGrp="1"/>
          </p:cNvSpPr>
          <p:nvPr>
            <p:ph type="dt" sz="half" idx="10"/>
          </p:nvPr>
        </p:nvSpPr>
        <p:spPr bwMode="auto"/>
        <p:txBody>
          <a:bodyPr/>
          <a:lstStyle/>
          <a:p>
            <a:pPr>
              <a:defRPr/>
            </a:pPr>
            <a:fld id="{08E4599C-7EB6-77B1-C66B-0C5A0F176B71}" type="datetime1">
              <a:rPr lang="fr-FR"/>
              <a:t/>
            </a:fld>
            <a:endParaRPr lang="fr-FR"/>
          </a:p>
        </p:txBody>
      </p:sp>
      <p:sp>
        <p:nvSpPr>
          <p:cNvPr id="821718586" name="Espace réservé du numéro de diapositive 4"/>
          <p:cNvSpPr>
            <a:spLocks noGrp="1"/>
          </p:cNvSpPr>
          <p:nvPr>
            <p:ph type="sldNum" sz="quarter" idx="12"/>
          </p:nvPr>
        </p:nvSpPr>
        <p:spPr bwMode="auto"/>
        <p:txBody>
          <a:bodyPr/>
          <a:lstStyle/>
          <a:p>
            <a:pPr>
              <a:defRPr/>
            </a:pPr>
            <a:fld id="{7ADB9937-C9CC-7256-FF95-CA31155D2AA2}" type="slidenum">
              <a:rPr lang="fr-FR"/>
              <a:t/>
            </a:fld>
            <a:endParaRPr lang="fr-FR"/>
          </a:p>
        </p:txBody>
      </p:sp>
      <p:sp>
        <p:nvSpPr>
          <p:cNvPr id="1726387174" name="Espace réservé du graphique 8"/>
          <p:cNvSpPr>
            <a:spLocks noGrp="1"/>
          </p:cNvSpPr>
          <p:nvPr>
            <p:ph type="chart" sz="quarter" idx="14" hasCustomPrompt="1"/>
          </p:nvPr>
        </p:nvSpPr>
        <p:spPr bwMode="auto">
          <a:xfrm flipH="0" flipV="0">
            <a:off x="340821" y="2236123"/>
            <a:ext cx="5426875" cy="4105520"/>
          </a:xfrm>
          <a:prstGeom prst="rect">
            <a:avLst/>
          </a:prstGeom>
          <a:ln w="38099">
            <a:solidFill>
              <a:srgbClr val="51A589"/>
            </a:solidFill>
            <a:prstDash val="solid"/>
          </a:ln>
        </p:spPr>
        <p:txBody>
          <a:bodyPr vertOverflow="overflow" horzOverflow="overflow" vert="horz" wrap="square" lIns="91440" tIns="45720" rIns="91440" bIns="45720" numCol="1" spcCol="0" rtlCol="0" fromWordArt="0" anchor="t" anchorCtr="0" forceAA="0" upright="0" compatLnSpc="0">
            <a:normAutofit/>
          </a:bodyPr>
          <a:lstStyle>
            <a:lvl1pPr>
              <a:defRPr/>
            </a:lvl1pPr>
          </a:lstStyle>
          <a:p>
            <a:pPr marL="0" marR="0" lvl="0" indent="0" algn="l" defTabSz="914400">
              <a:lnSpc>
                <a:spcPct val="148000"/>
              </a:lnSpc>
              <a:spcBef>
                <a:spcPts val="999"/>
              </a:spcBef>
              <a:spcAft>
                <a:spcPts val="0"/>
              </a:spcAft>
              <a:buFont typeface="Arial"/>
              <a:buNone/>
              <a:defRPr lang="fr-FR" sz="1600" b="0" i="0" u="none" strike="noStrike" cap="none" spc="0">
                <a:solidFill>
                  <a:srgbClr val="000000"/>
                </a:solidFill>
                <a:latin typeface="Marianne"/>
                <a:ea typeface="Arial"/>
                <a:cs typeface="Arial"/>
              </a:defRPr>
            </a:pPr>
            <a:r>
              <a:rPr lang="fr-FR" sz="1800" b="0" i="0" u="none" strike="noStrike" cap="none" spc="0">
                <a:solidFill>
                  <a:schemeClr val="accent1"/>
                </a:solidFill>
                <a:latin typeface="Marianne"/>
                <a:ea typeface="Arial"/>
                <a:cs typeface="Arial"/>
              </a:rPr>
              <a:t>Accession </a:t>
            </a:r>
            <a:r>
              <a:rPr lang="fr-FR" sz="1800" b="0" i="0" u="none" strike="noStrike" cap="none" spc="0">
                <a:solidFill>
                  <a:schemeClr val="accent1"/>
                </a:solidFill>
                <a:latin typeface="Marianne"/>
                <a:ea typeface="Arial"/>
                <a:cs typeface="Arial"/>
              </a:rPr>
              <a:t>d’origine dans la collection de ressource génétique</a:t>
            </a:r>
            <a:br>
              <a:rPr lang="fr-FR" sz="1800" b="1" i="0" u="none" strike="noStrike" cap="none" spc="0">
                <a:solidFill>
                  <a:schemeClr val="accent1"/>
                </a:solidFill>
                <a:latin typeface="Marianne"/>
                <a:ea typeface="Arial"/>
                <a:cs typeface="Arial"/>
              </a:rPr>
            </a:br>
            <a:r>
              <a:rPr lang="fr-FR" sz="1800" b="1" i="0" u="none" strike="noStrike" cap="none" spc="0">
                <a:solidFill>
                  <a:schemeClr val="accent1"/>
                </a:solidFill>
                <a:latin typeface="Marianne"/>
                <a:ea typeface="Arial"/>
                <a:cs typeface="Arial"/>
              </a:rPr>
              <a:t>       </a:t>
            </a:r>
            <a:r>
              <a:rPr lang="fr-FR" sz="1800" b="1" i="1" u="none" strike="noStrike" cap="none" spc="0">
                <a:solidFill>
                  <a:srgbClr val="FF0000"/>
                </a:solidFill>
                <a:latin typeface="Marianne"/>
                <a:ea typeface="Arial"/>
                <a:cs typeface="Arial"/>
              </a:rPr>
              <a:t>Material source</a:t>
            </a:r>
            <a:endParaRPr sz="1800" b="1" i="0" u="none" strike="noStrike" cap="none" spc="0">
              <a:solidFill>
                <a:schemeClr val="accent1"/>
              </a:solidFill>
              <a:latin typeface="Marianne"/>
              <a:ea typeface="Arial"/>
              <a:cs typeface="Arial"/>
            </a:endParaRPr>
          </a:p>
          <a:p>
            <a:pPr marL="800100" marR="0" lvl="2" indent="0" algn="l" defTabSz="914400">
              <a:lnSpc>
                <a:spcPct val="148000"/>
              </a:lnSpc>
              <a:spcBef>
                <a:spcPts val="999"/>
              </a:spcBef>
              <a:spcAft>
                <a:spcPts val="0"/>
              </a:spcAft>
              <a:buFont typeface="Arial"/>
              <a:buNone/>
              <a:defRPr lang="fr-FR" sz="1600" b="0" i="0" u="none" strike="noStrike" cap="none" spc="0">
                <a:solidFill>
                  <a:srgbClr val="000000"/>
                </a:solidFill>
                <a:latin typeface="Marianne"/>
                <a:ea typeface="Arial"/>
                <a:cs typeface="Arial"/>
              </a:defRPr>
            </a:pPr>
            <a:r>
              <a:rPr lang="fr-FR" sz="1800" b="0" i="0" u="none" strike="noStrike" cap="none" spc="0">
                <a:solidFill>
                  <a:schemeClr val="accent1"/>
                </a:solidFill>
                <a:latin typeface="Marianne"/>
                <a:ea typeface="Arial"/>
                <a:cs typeface="Arial"/>
              </a:rPr>
              <a:t>Lot découlant de l’accession utilisée comme matériel biologique</a:t>
            </a:r>
            <a:br>
              <a:rPr lang="fr-FR" sz="1800" b="0" i="0" u="none" strike="noStrike" cap="none" spc="0">
                <a:solidFill>
                  <a:schemeClr val="accent1"/>
                </a:solidFill>
                <a:latin typeface="Marianne"/>
                <a:ea typeface="Arial"/>
                <a:cs typeface="Arial"/>
              </a:rPr>
            </a:br>
            <a:r>
              <a:rPr lang="fr-FR" sz="1800" b="0" i="0" u="none" strike="noStrike" cap="none" spc="0">
                <a:solidFill>
                  <a:schemeClr val="accent1"/>
                </a:solidFill>
                <a:latin typeface="Marianne"/>
                <a:ea typeface="Arial"/>
                <a:cs typeface="Arial"/>
              </a:rPr>
              <a:t>       </a:t>
            </a:r>
            <a:r>
              <a:rPr lang="fr-FR" sz="1800" b="1" i="1" u="none" strike="noStrike" cap="none" spc="0">
                <a:solidFill>
                  <a:srgbClr val="FF0000"/>
                </a:solidFill>
                <a:latin typeface="Marianne"/>
                <a:ea typeface="Arial"/>
                <a:cs typeface="Arial"/>
              </a:rPr>
              <a:t>Biological material</a:t>
            </a:r>
            <a:endParaRPr sz="1800" b="0" i="0" u="none" strike="noStrike" cap="none" spc="0">
              <a:solidFill>
                <a:schemeClr val="accent1"/>
              </a:solidFill>
              <a:latin typeface="Marianne"/>
              <a:ea typeface="Arial"/>
              <a:cs typeface="Arial"/>
            </a:endParaRPr>
          </a:p>
          <a:p>
            <a:pPr marL="1600200" marR="0" lvl="4" indent="0" algn="l" defTabSz="914400">
              <a:lnSpc>
                <a:spcPct val="148000"/>
              </a:lnSpc>
              <a:spcBef>
                <a:spcPts val="999"/>
              </a:spcBef>
              <a:spcAft>
                <a:spcPts val="0"/>
              </a:spcAft>
              <a:buFont typeface="Arial"/>
              <a:buNone/>
              <a:defRPr lang="fr-FR" sz="1600" b="0" i="0" u="none" strike="noStrike" cap="none" spc="0">
                <a:solidFill>
                  <a:srgbClr val="000000"/>
                </a:solidFill>
                <a:latin typeface="Marianne"/>
                <a:ea typeface="Arial"/>
                <a:cs typeface="Arial"/>
              </a:defRPr>
            </a:pPr>
            <a:r>
              <a:rPr lang="fr-FR" sz="1800" b="0" i="0" u="none" strike="noStrike" cap="none" spc="0">
                <a:solidFill>
                  <a:schemeClr val="accent1"/>
                </a:solidFill>
                <a:latin typeface="Marianne"/>
                <a:ea typeface="Arial"/>
                <a:cs typeface="Arial"/>
              </a:rPr>
              <a:t>Échantillon d’ADN prélevé sur le lot</a:t>
            </a:r>
            <a:br>
              <a:rPr lang="fr-FR" sz="1800" b="0" i="0" u="none" strike="noStrike" cap="none" spc="0">
                <a:solidFill>
                  <a:schemeClr val="accent1"/>
                </a:solidFill>
                <a:latin typeface="Marianne"/>
                <a:ea typeface="Arial"/>
                <a:cs typeface="Arial"/>
              </a:rPr>
            </a:br>
            <a:r>
              <a:rPr lang="fr-FR" sz="1800" b="0" i="0" u="none" strike="noStrike" cap="none" spc="0">
                <a:solidFill>
                  <a:schemeClr val="accent1"/>
                </a:solidFill>
                <a:latin typeface="Marianne"/>
                <a:ea typeface="Arial"/>
                <a:cs typeface="Arial"/>
              </a:rPr>
              <a:t>	   </a:t>
            </a:r>
            <a:r>
              <a:rPr lang="fr-FR" sz="1800" b="1" i="1" u="none" strike="noStrike" cap="none" spc="0">
                <a:solidFill>
                  <a:srgbClr val="FF0000"/>
                </a:solidFill>
                <a:latin typeface="Marianne"/>
                <a:ea typeface="Arial"/>
                <a:cs typeface="Arial"/>
              </a:rPr>
              <a:t>Sample</a:t>
            </a:r>
            <a:endParaRPr sz="1800" b="1" i="0" u="none" strike="noStrike" cap="none" spc="0">
              <a:solidFill>
                <a:schemeClr val="accent1"/>
              </a:solidFill>
              <a:latin typeface="Marianne"/>
              <a:ea typeface="Arial"/>
              <a:cs typeface="Arial"/>
            </a:endParaRPr>
          </a:p>
        </p:txBody>
      </p:sp>
      <p:sp>
        <p:nvSpPr>
          <p:cNvPr id="1412750233" name="Espace réservé du graphique 8"/>
          <p:cNvSpPr>
            <a:spLocks noGrp="1"/>
          </p:cNvSpPr>
          <p:nvPr>
            <p:ph type="chart" sz="quarter" idx="15" hasCustomPrompt="1"/>
          </p:nvPr>
        </p:nvSpPr>
        <p:spPr bwMode="auto">
          <a:xfrm flipH="0" flipV="0">
            <a:off x="6269013" y="2236123"/>
            <a:ext cx="5593246" cy="4105520"/>
          </a:xfrm>
          <a:prstGeom prst="rect">
            <a:avLst/>
          </a:prstGeom>
          <a:ln w="38099">
            <a:solidFill>
              <a:srgbClr val="51A589"/>
            </a:solidFill>
            <a:prstDash val="solid"/>
          </a:ln>
        </p:spPr>
        <p:txBody>
          <a:bodyPr vertOverflow="overflow" horzOverflow="overflow" vert="horz" wrap="square" lIns="91440" tIns="45720" rIns="91440" bIns="45720" numCol="1" spcCol="0" rtlCol="0" fromWordArt="0" anchor="t" anchorCtr="0" forceAA="0" upright="0" compatLnSpc="0">
            <a:normAutofit/>
          </a:bodyPr>
          <a:lstStyle>
            <a:lvl1pPr>
              <a:defRPr/>
            </a:lvl1pPr>
          </a:lstStyle>
          <a:p>
            <a:pPr marL="0" marR="0" lvl="0" indent="0" algn="l" defTabSz="914400">
              <a:lnSpc>
                <a:spcPct val="148000"/>
              </a:lnSpc>
              <a:spcBef>
                <a:spcPts val="998"/>
              </a:spcBef>
              <a:spcAft>
                <a:spcPts val="0"/>
              </a:spcAft>
              <a:buFont typeface="Arial"/>
              <a:buNone/>
              <a:defRPr lang="fr-FR" b="0" i="0" u="none" strike="noStrike" cap="none" spc="0">
                <a:solidFill>
                  <a:srgbClr val="000000"/>
                </a:solidFill>
                <a:latin typeface="Marianne"/>
                <a:ea typeface="Arial"/>
                <a:cs typeface="Arial"/>
              </a:defRPr>
            </a:pPr>
            <a:r>
              <a:rPr lang="en-US" sz="1800" b="0" i="0" u="none" strike="noStrike" cap="none" spc="0">
                <a:solidFill>
                  <a:schemeClr val="accent1"/>
                </a:solidFill>
                <a:latin typeface="Marianne"/>
                <a:ea typeface="Marianne"/>
                <a:cs typeface="Marianne"/>
              </a:rPr>
              <a:t>CRB ou unité de recherche qui fournit l’échantillon</a:t>
            </a:r>
            <a:br>
              <a:rPr lang="en-US" sz="1800" b="0" i="0" u="none" strike="noStrike" cap="none" spc="0">
                <a:solidFill>
                  <a:schemeClr val="accent1"/>
                </a:solidFill>
                <a:latin typeface="Marianne"/>
                <a:ea typeface="Marianne"/>
                <a:cs typeface="Marianne"/>
              </a:rPr>
            </a:br>
            <a:r>
              <a:rPr lang="fr-FR" sz="1800" b="1" i="0" u="none" strike="noStrike" cap="none" spc="0">
                <a:solidFill>
                  <a:schemeClr val="accent1"/>
                </a:solidFill>
                <a:latin typeface="Marianne"/>
                <a:ea typeface="Arial"/>
                <a:cs typeface="Arial"/>
              </a:rPr>
              <a:t>       </a:t>
            </a:r>
            <a:r>
              <a:rPr lang="fr-FR" sz="1800" b="1" i="1" u="none" strike="noStrike" cap="none" spc="0">
                <a:solidFill>
                  <a:srgbClr val="FF0000"/>
                </a:solidFill>
                <a:latin typeface="Marianne"/>
                <a:ea typeface="Arial"/>
                <a:cs typeface="Arial"/>
              </a:rPr>
              <a:t>Material source</a:t>
            </a:r>
            <a:endParaRPr lang="fr-FR" sz="1800" b="1" i="0" u="none" strike="noStrike" cap="none" spc="0">
              <a:solidFill>
                <a:schemeClr val="accent1"/>
              </a:solidFill>
              <a:latin typeface="Times New Roman"/>
              <a:cs typeface="Times New Roman"/>
            </a:endParaRPr>
          </a:p>
          <a:p>
            <a:pPr marL="800100" marR="0" lvl="2" indent="0" algn="l" defTabSz="914400">
              <a:lnSpc>
                <a:spcPct val="148000"/>
              </a:lnSpc>
              <a:spcBef>
                <a:spcPts val="998"/>
              </a:spcBef>
              <a:spcAft>
                <a:spcPts val="0"/>
              </a:spcAft>
              <a:buFont typeface="Arial"/>
              <a:buNone/>
              <a:defRPr lang="fr-FR" b="0" i="0" u="none" strike="noStrike" cap="none" spc="0">
                <a:solidFill>
                  <a:srgbClr val="000000"/>
                </a:solidFill>
                <a:latin typeface="Marianne"/>
                <a:ea typeface="Arial"/>
                <a:cs typeface="Arial"/>
              </a:defRPr>
            </a:pPr>
            <a:r>
              <a:rPr lang="en-US" sz="1800" b="0" i="0" u="none" strike="noStrike" cap="none" spc="0">
                <a:solidFill>
                  <a:schemeClr val="accent1"/>
                </a:solidFill>
                <a:latin typeface="Marianne"/>
                <a:ea typeface="Arial"/>
                <a:cs typeface="Arial"/>
              </a:rPr>
              <a:t>Animal</a:t>
            </a:r>
            <a:br>
              <a:rPr lang="fr-FR" sz="1800" b="0" i="0" u="none" strike="noStrike" cap="none" spc="0">
                <a:solidFill>
                  <a:schemeClr val="accent1"/>
                </a:solidFill>
                <a:latin typeface="Marianne"/>
                <a:ea typeface="Arial"/>
                <a:cs typeface="Arial"/>
              </a:rPr>
            </a:br>
            <a:r>
              <a:rPr lang="fr-FR" sz="1800" b="0" i="0" u="none" strike="noStrike" cap="none" spc="0">
                <a:solidFill>
                  <a:schemeClr val="accent1"/>
                </a:solidFill>
                <a:latin typeface="Marianne"/>
                <a:ea typeface="Arial"/>
                <a:cs typeface="Arial"/>
              </a:rPr>
              <a:t>       </a:t>
            </a:r>
            <a:r>
              <a:rPr lang="fr-FR" sz="1800" b="1" i="1" u="none" strike="noStrike" cap="none" spc="0">
                <a:solidFill>
                  <a:srgbClr val="FF0000"/>
                </a:solidFill>
                <a:latin typeface="Marianne"/>
                <a:ea typeface="Arial"/>
                <a:cs typeface="Arial"/>
              </a:rPr>
              <a:t>Biological material</a:t>
            </a:r>
            <a:endParaRPr sz="1800" b="0" i="0" u="none" strike="noStrike" cap="none" spc="0">
              <a:solidFill>
                <a:schemeClr val="accent1"/>
              </a:solidFill>
              <a:latin typeface="Marianne"/>
              <a:ea typeface="Arial"/>
              <a:cs typeface="Arial"/>
            </a:endParaRPr>
          </a:p>
          <a:p>
            <a:pPr marL="1600200" marR="0" lvl="4" indent="0" algn="l" defTabSz="914400">
              <a:lnSpc>
                <a:spcPct val="148000"/>
              </a:lnSpc>
              <a:spcBef>
                <a:spcPts val="998"/>
              </a:spcBef>
              <a:spcAft>
                <a:spcPts val="0"/>
              </a:spcAft>
              <a:buFont typeface="Arial"/>
              <a:buNone/>
              <a:defRPr lang="fr-FR" b="0" i="0" u="none" strike="noStrike" cap="none" spc="0">
                <a:solidFill>
                  <a:srgbClr val="000000"/>
                </a:solidFill>
                <a:latin typeface="Marianne"/>
                <a:ea typeface="Arial"/>
                <a:cs typeface="Arial"/>
              </a:defRPr>
            </a:pPr>
            <a:r>
              <a:rPr lang="fr-FR" sz="1800" b="0" i="0" u="none" strike="noStrike" cap="none" spc="0">
                <a:solidFill>
                  <a:schemeClr val="accent1"/>
                </a:solidFill>
                <a:latin typeface="Marianne"/>
                <a:ea typeface="Arial"/>
                <a:cs typeface="Arial"/>
              </a:rPr>
              <a:t>Échantillon d’ADN prélevé sur l’animal</a:t>
            </a:r>
            <a:br>
              <a:rPr lang="fr-FR" sz="1800" b="0" i="0" u="none" strike="noStrike" cap="none" spc="0">
                <a:solidFill>
                  <a:schemeClr val="accent1"/>
                </a:solidFill>
                <a:latin typeface="Marianne"/>
                <a:ea typeface="Arial"/>
                <a:cs typeface="Arial"/>
              </a:rPr>
            </a:br>
            <a:r>
              <a:rPr lang="fr-FR" sz="1800" b="0" i="0" u="none" strike="noStrike" cap="none" spc="0">
                <a:solidFill>
                  <a:schemeClr val="accent1"/>
                </a:solidFill>
                <a:latin typeface="Marianne"/>
                <a:ea typeface="Arial"/>
                <a:cs typeface="Arial"/>
              </a:rPr>
              <a:t>	   </a:t>
            </a:r>
            <a:r>
              <a:rPr lang="fr-FR" sz="1800" b="1" i="1" u="none" strike="noStrike" cap="none" spc="0">
                <a:solidFill>
                  <a:srgbClr val="FF0000"/>
                </a:solidFill>
                <a:latin typeface="Marianne"/>
                <a:ea typeface="Arial"/>
                <a:cs typeface="Arial"/>
              </a:rPr>
              <a:t>Sample</a:t>
            </a:r>
            <a:endParaRPr sz="1800" b="1" i="0" u="none" strike="noStrike" cap="none" spc="0">
              <a:solidFill>
                <a:schemeClr val="accent1"/>
              </a:solidFill>
              <a:latin typeface="Marianne"/>
              <a:ea typeface="Arial"/>
              <a:cs typeface="Arial"/>
            </a:endParaRPr>
          </a:p>
        </p:txBody>
      </p:sp>
      <p:sp>
        <p:nvSpPr>
          <p:cNvPr id="1143710380" name="Titre 1"/>
          <p:cNvSpPr>
            <a:spLocks noGrp="1"/>
          </p:cNvSpPr>
          <p:nvPr>
            <p:ph type="title"/>
          </p:nvPr>
        </p:nvSpPr>
        <p:spPr bwMode="auto">
          <a:xfrm>
            <a:off x="340821" y="1088349"/>
            <a:ext cx="11521438" cy="682261"/>
          </a:xfrm>
        </p:spPr>
        <p:txBody>
          <a:bodyPr vertOverflow="overflow" horzOverflow="overflow" vert="horz" wrap="square" lIns="91440" tIns="45720" rIns="91440" bIns="45720" numCol="1" spcCol="0" rtlCol="0" fromWordArt="0" anchor="ctr" anchorCtr="0" forceAA="0" upright="0" compatLnSpc="0">
            <a:normAutofit/>
          </a:bodyPr>
          <a:lstStyle>
            <a:lvl1pPr>
              <a:defRPr sz="2400" b="1"/>
            </a:lvl1pPr>
          </a:lstStyle>
          <a:p>
            <a:pPr marL="0" marR="0" lvl="0" indent="0" algn="l" defTabSz="914400">
              <a:lnSpc>
                <a:spcPct val="90000"/>
              </a:lnSpc>
              <a:spcBef>
                <a:spcPts val="999"/>
              </a:spcBef>
              <a:spcAft>
                <a:spcPts val="0"/>
              </a:spcAft>
              <a:buFont typeface="Arial"/>
              <a:buNone/>
              <a:defRPr lang="fr-FR" sz="2400" b="1" i="0" u="none" strike="noStrike" cap="none" spc="0">
                <a:solidFill>
                  <a:srgbClr val="3463A5"/>
                </a:solidFill>
                <a:latin typeface="Marianne"/>
                <a:ea typeface="Arial"/>
                <a:cs typeface="Arial"/>
              </a:defRPr>
            </a:pPr>
            <a:r>
              <a:rPr lang="fr-FR" sz="3600" b="1" i="0" u="none" strike="noStrike" cap="none" spc="0">
                <a:solidFill>
                  <a:srgbClr val="3463A5"/>
                </a:solidFill>
                <a:latin typeface="Marianne"/>
                <a:ea typeface="Arial"/>
                <a:cs typeface="Arial"/>
              </a:rPr>
              <a:t>Échantillons</a:t>
            </a:r>
            <a:endParaRPr lang="en-US" sz="2200" b="1" i="0" u="none" strike="noStrike" cap="none" spc="0">
              <a:solidFill>
                <a:srgbClr val="51A589"/>
              </a:solidFill>
              <a:latin typeface="Marianne"/>
              <a:cs typeface="Marianne"/>
            </a:endParaRPr>
          </a:p>
        </p:txBody>
      </p:sp>
      <p:sp>
        <p:nvSpPr>
          <p:cNvPr id="1577778507" name="Flèche : angle droit 837007762"/>
          <p:cNvSpPr/>
          <p:nvPr/>
        </p:nvSpPr>
        <p:spPr bwMode="auto">
          <a:xfrm rot="5399909" flipH="0" flipV="0">
            <a:off x="270460" y="3401112"/>
            <a:ext cx="927433" cy="341528"/>
          </a:xfrm>
          <a:prstGeom prst="bentUpArrow">
            <a:avLst>
              <a:gd name="adj1" fmla="val 25000"/>
              <a:gd name="adj2" fmla="val 25000"/>
              <a:gd name="adj3" fmla="val 25000"/>
            </a:avLst>
          </a:prstGeom>
          <a:noFill/>
          <a:ln w="25400" cap="flat" cmpd="sng"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sp>
      <p:sp>
        <p:nvSpPr>
          <p:cNvPr id="617064660" name="Flèche : angle droit 837007762"/>
          <p:cNvSpPr/>
          <p:nvPr/>
        </p:nvSpPr>
        <p:spPr bwMode="auto">
          <a:xfrm rot="5399875" flipH="0" flipV="0">
            <a:off x="1049504" y="4681472"/>
            <a:ext cx="927432" cy="341527"/>
          </a:xfrm>
          <a:prstGeom prst="bentUpArrow">
            <a:avLst>
              <a:gd name="adj1" fmla="val 25000"/>
              <a:gd name="adj2" fmla="val 25000"/>
              <a:gd name="adj3" fmla="val 25000"/>
            </a:avLst>
          </a:prstGeom>
          <a:noFill/>
          <a:ln w="25400" cap="flat" cmpd="sng"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sp>
      <p:sp>
        <p:nvSpPr>
          <p:cNvPr id="1313031156" name="Flèche : angle droit 837007762"/>
          <p:cNvSpPr/>
          <p:nvPr/>
        </p:nvSpPr>
        <p:spPr bwMode="auto">
          <a:xfrm rot="5399875" flipH="0" flipV="0">
            <a:off x="6414584" y="3326916"/>
            <a:ext cx="724899" cy="341527"/>
          </a:xfrm>
          <a:prstGeom prst="bentUpArrow">
            <a:avLst>
              <a:gd name="adj1" fmla="val 25000"/>
              <a:gd name="adj2" fmla="val 25000"/>
              <a:gd name="adj3" fmla="val 25000"/>
            </a:avLst>
          </a:prstGeom>
          <a:noFill/>
          <a:ln w="25400" cap="flat" cmpd="sng"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sp>
      <p:sp>
        <p:nvSpPr>
          <p:cNvPr id="614079318" name="Flèche : angle droit 837007762"/>
          <p:cNvSpPr/>
          <p:nvPr/>
        </p:nvSpPr>
        <p:spPr bwMode="auto">
          <a:xfrm rot="5399875" flipH="0" flipV="0">
            <a:off x="7092364" y="4332556"/>
            <a:ext cx="927432" cy="341527"/>
          </a:xfrm>
          <a:prstGeom prst="bentUpArrow">
            <a:avLst>
              <a:gd name="adj1" fmla="val 25000"/>
              <a:gd name="adj2" fmla="val 25000"/>
              <a:gd name="adj3" fmla="val 25000"/>
            </a:avLst>
          </a:prstGeom>
          <a:noFill/>
          <a:ln w="25400" cap="flat" cmpd="sng"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sp>
      <p:sp>
        <p:nvSpPr>
          <p:cNvPr id="689180898" name=""/>
          <p:cNvSpPr txBox="1"/>
          <p:nvPr/>
        </p:nvSpPr>
        <p:spPr bwMode="auto">
          <a:xfrm flipH="0" flipV="0">
            <a:off x="191400" y="1817370"/>
            <a:ext cx="3948100" cy="393551"/>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marL="0" marR="0" indent="0" algn="l">
              <a:lnSpc>
                <a:spcPct val="90000"/>
              </a:lnSpc>
              <a:spcBef>
                <a:spcPts val="999"/>
              </a:spcBef>
              <a:spcAft>
                <a:spcPts val="0"/>
              </a:spcAft>
              <a:buFont typeface="Arial"/>
              <a:buNone/>
              <a:defRPr/>
            </a:pPr>
            <a:r>
              <a:rPr lang="fr-FR" sz="2200" b="1" i="0" u="none" strike="noStrike" cap="none" spc="0">
                <a:solidFill>
                  <a:srgbClr val="51A589"/>
                </a:solidFill>
                <a:latin typeface="Marianne"/>
                <a:ea typeface="Marianne"/>
                <a:cs typeface="Marianne"/>
              </a:rPr>
              <a:t>Échantillons</a:t>
            </a:r>
            <a:r>
              <a:rPr lang="fr-FR" sz="2200" b="1" i="0" u="none" strike="noStrike" cap="none" spc="0">
                <a:solidFill>
                  <a:srgbClr val="51A589"/>
                </a:solidFill>
                <a:latin typeface="Marianne"/>
                <a:ea typeface="Marianne"/>
                <a:cs typeface="Marianne"/>
              </a:rPr>
              <a:t> plantes</a:t>
            </a:r>
            <a:endParaRPr lang="fr-FR"/>
          </a:p>
        </p:txBody>
      </p:sp>
      <p:sp>
        <p:nvSpPr>
          <p:cNvPr id="1460575372" name=""/>
          <p:cNvSpPr txBox="1"/>
          <p:nvPr/>
        </p:nvSpPr>
        <p:spPr bwMode="auto">
          <a:xfrm flipH="0" flipV="0">
            <a:off x="6143684" y="1817370"/>
            <a:ext cx="3950979" cy="393551"/>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marL="0" marR="0" indent="0" algn="l">
              <a:lnSpc>
                <a:spcPct val="90000"/>
              </a:lnSpc>
              <a:spcBef>
                <a:spcPts val="998"/>
              </a:spcBef>
              <a:spcAft>
                <a:spcPts val="0"/>
              </a:spcAft>
              <a:buFont typeface="Arial"/>
              <a:buNone/>
              <a:defRPr/>
            </a:pPr>
            <a:r>
              <a:rPr lang="fr-FR" sz="2200" b="1" i="0" u="none" strike="noStrike" cap="none" spc="0">
                <a:solidFill>
                  <a:srgbClr val="51A589"/>
                </a:solidFill>
                <a:latin typeface="Marianne"/>
                <a:ea typeface="Marianne"/>
                <a:cs typeface="Marianne"/>
              </a:rPr>
              <a:t>Échantillons</a:t>
            </a:r>
            <a:r>
              <a:rPr lang="fr-FR" sz="2200" b="1" i="0" u="none" strike="noStrike" cap="none" spc="0">
                <a:solidFill>
                  <a:srgbClr val="51A589"/>
                </a:solidFill>
                <a:latin typeface="Marianne"/>
                <a:ea typeface="Marianne"/>
                <a:cs typeface="Marianne"/>
              </a:rPr>
              <a:t> animaux</a:t>
            </a:r>
            <a:endParaRPr lang="fr-F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75451170" name="Titre 1"/>
          <p:cNvSpPr>
            <a:spLocks noGrp="1"/>
          </p:cNvSpPr>
          <p:nvPr>
            <p:ph type="title"/>
          </p:nvPr>
        </p:nvSpPr>
        <p:spPr bwMode="auto"/>
        <p:txBody>
          <a:bodyPr/>
          <a:lstStyle/>
          <a:p>
            <a:pPr>
              <a:defRPr/>
            </a:pPr>
            <a:r>
              <a:rPr lang="fr-FR" sz="3600"/>
              <a:t>Échantillons</a:t>
            </a:r>
            <a:endParaRPr lang="fr-FR" sz="3600"/>
          </a:p>
        </p:txBody>
      </p:sp>
      <p:sp>
        <p:nvSpPr>
          <p:cNvPr id="1167940083" name="Espace réservé de la date 2"/>
          <p:cNvSpPr>
            <a:spLocks noGrp="1"/>
          </p:cNvSpPr>
          <p:nvPr>
            <p:ph type="dt" sz="half" idx="10"/>
          </p:nvPr>
        </p:nvSpPr>
        <p:spPr bwMode="auto"/>
        <p:txBody>
          <a:bodyPr/>
          <a:lstStyle/>
          <a:p>
            <a:pPr>
              <a:defRPr/>
            </a:pPr>
            <a:fld id="{91804301-27BF-9A58-BDAC-D7A20C3E084A}" type="datetime1">
              <a:rPr lang="fr-FR"/>
              <a:t/>
            </a:fld>
            <a:endParaRPr lang="fr-FR"/>
          </a:p>
        </p:txBody>
      </p:sp>
      <p:sp>
        <p:nvSpPr>
          <p:cNvPr id="1446415282" name="Espace réservé du numéro de diapositive 3"/>
          <p:cNvSpPr>
            <a:spLocks noGrp="1"/>
          </p:cNvSpPr>
          <p:nvPr>
            <p:ph type="sldNum" sz="quarter" idx="12"/>
          </p:nvPr>
        </p:nvSpPr>
        <p:spPr bwMode="auto"/>
        <p:txBody>
          <a:bodyPr/>
          <a:lstStyle/>
          <a:p>
            <a:pPr>
              <a:defRPr/>
            </a:pPr>
            <a:fld id="{6ED79E25-EA4C-BC95-F9A3-005D967B3841}" type="slidenum">
              <a:rPr lang="fr-FR"/>
              <a:t/>
            </a:fld>
            <a:endParaRPr lang="fr-FR"/>
          </a:p>
        </p:txBody>
      </p:sp>
      <p:sp>
        <p:nvSpPr>
          <p:cNvPr id="1447218805" name="Espace réservé du texte 4"/>
          <p:cNvSpPr>
            <a:spLocks noGrp="1"/>
          </p:cNvSpPr>
          <p:nvPr>
            <p:ph type="body" sz="quarter" idx="13"/>
          </p:nvPr>
        </p:nvSpPr>
        <p:spPr bwMode="auto"/>
        <p:txBody>
          <a:bodyPr/>
          <a:lstStyle/>
          <a:p>
            <a:pPr>
              <a:defRPr/>
            </a:pPr>
            <a:r>
              <a:rPr lang="fr-FR" sz="2200"/>
              <a:t>Échantillons dans les jeux de données de génomique</a:t>
            </a:r>
            <a:endParaRPr lang="fr-FR"/>
          </a:p>
        </p:txBody>
      </p:sp>
      <p:sp>
        <p:nvSpPr>
          <p:cNvPr id="660299976" name="Espace réservé du texte 5"/>
          <p:cNvSpPr>
            <a:spLocks noGrp="1"/>
          </p:cNvSpPr>
          <p:nvPr>
            <p:ph type="body" sz="quarter" idx="14"/>
          </p:nvPr>
        </p:nvSpPr>
        <p:spPr bwMode="auto">
          <a:xfrm flipH="0" flipV="0">
            <a:off x="340821" y="2452873"/>
            <a:ext cx="11521438" cy="4173712"/>
          </a:xfrm>
        </p:spPr>
        <p:txBody>
          <a:bodyPr vertOverflow="overflow" horzOverflow="overflow" vert="horz" wrap="square" lIns="91440" tIns="45720" rIns="91440" bIns="45720" numCol="1" spcCol="0" rtlCol="0" fromWordArt="0" anchor="t" anchorCtr="0" forceAA="0" upright="0" compatLnSpc="0">
            <a:normAutofit fontScale="95000" lnSpcReduction="1000"/>
          </a:bodyPr>
          <a:lstStyle/>
          <a:p>
            <a:pPr marL="294893" indent="-294893">
              <a:buFont typeface="Arial"/>
              <a:buChar char="•"/>
              <a:defRPr/>
            </a:pPr>
            <a:r>
              <a:rPr lang="fr-FR" sz="2200" b="0" i="0" u="none" strike="noStrike" cap="none" spc="0">
                <a:solidFill>
                  <a:schemeClr val="accent1"/>
                </a:solidFill>
                <a:latin typeface="Marianne"/>
                <a:ea typeface="Marianne"/>
                <a:cs typeface="Marianne"/>
              </a:rPr>
              <a:t>Métadonnées d’échantillon : </a:t>
            </a:r>
            <a:endParaRPr lang="fr-FR" sz="2200" b="0" i="0" u="none" strike="noStrike" cap="none" spc="0">
              <a:solidFill>
                <a:schemeClr val="accent1"/>
              </a:solidFill>
              <a:latin typeface="Marianne"/>
              <a:ea typeface="Marianne"/>
              <a:cs typeface="Marianne"/>
            </a:endParaRPr>
          </a:p>
          <a:p>
            <a:pPr marL="694943" lvl="1" indent="-294893">
              <a:buFont typeface="Arial"/>
              <a:buChar char="•"/>
              <a:defRPr/>
            </a:pPr>
            <a:r>
              <a:rPr lang="fr-FR" sz="2000" b="0" i="0" u="none" strike="noStrike" cap="none" spc="0">
                <a:solidFill>
                  <a:schemeClr val="accent1"/>
                </a:solidFill>
                <a:latin typeface="Marianne"/>
                <a:ea typeface="Marianne"/>
                <a:cs typeface="Marianne"/>
              </a:rPr>
              <a:t>Décrire le matériel biologique utilisé (origine, contexte environnemental, objectif de la collecte, ...)</a:t>
            </a:r>
            <a:endParaRPr lang="fr-FR" sz="2000" b="0" i="0" u="none" strike="noStrike" cap="none" spc="0">
              <a:solidFill>
                <a:schemeClr val="accent1"/>
              </a:solidFill>
              <a:latin typeface="Marianne"/>
              <a:ea typeface="Marianne"/>
              <a:cs typeface="Marianne"/>
            </a:endParaRPr>
          </a:p>
          <a:p>
            <a:pPr marL="694943" lvl="1" indent="-294893">
              <a:buFont typeface="Arial"/>
              <a:buChar char="•"/>
              <a:defRPr/>
            </a:pPr>
            <a:r>
              <a:rPr lang="fr-FR" sz="2000" b="0" i="0" u="none" strike="noStrike" cap="none" spc="0">
                <a:solidFill>
                  <a:schemeClr val="accent1"/>
                </a:solidFill>
                <a:latin typeface="Marianne"/>
                <a:ea typeface="Marianne"/>
                <a:cs typeface="Marianne"/>
              </a:rPr>
              <a:t>Meilleure interprétation des résultats d’analyse</a:t>
            </a:r>
            <a:endParaRPr lang="fr-FR" sz="2000" b="0" i="0" u="none" strike="noStrike" cap="none" spc="0">
              <a:solidFill>
                <a:schemeClr val="accent1"/>
              </a:solidFill>
              <a:latin typeface="Marianne"/>
              <a:ea typeface="Marianne"/>
              <a:cs typeface="Marianne"/>
            </a:endParaRPr>
          </a:p>
          <a:p>
            <a:pPr marL="694943" lvl="1" indent="-294893">
              <a:buFont typeface="Arial"/>
              <a:buChar char="•"/>
              <a:defRPr/>
            </a:pPr>
            <a:r>
              <a:rPr lang="fr-FR" sz="2000" b="0" i="0" u="none" strike="noStrike" cap="none" spc="0">
                <a:solidFill>
                  <a:schemeClr val="accent1"/>
                </a:solidFill>
                <a:latin typeface="Marianne"/>
                <a:ea typeface="Marianne"/>
                <a:cs typeface="Marianne"/>
              </a:rPr>
              <a:t>Réutilisation des données pour d’autres analyses</a:t>
            </a:r>
            <a:endParaRPr lang="fr-FR" sz="2400" b="0" i="0" u="none" strike="noStrike" cap="none" spc="0">
              <a:solidFill>
                <a:schemeClr val="accent1"/>
              </a:solidFill>
              <a:latin typeface="Marianne"/>
              <a:ea typeface="Marianne"/>
              <a:cs typeface="Marianne"/>
            </a:endParaRPr>
          </a:p>
          <a:p>
            <a:pPr marL="294893" indent="-294893">
              <a:buFont typeface="Arial"/>
              <a:buChar char="•"/>
              <a:defRPr/>
            </a:pPr>
            <a:r>
              <a:rPr lang="fr-FR" sz="2200" b="0" i="0" u="none" strike="noStrike" cap="none" spc="0">
                <a:solidFill>
                  <a:schemeClr val="accent1"/>
                </a:solidFill>
                <a:latin typeface="Marianne"/>
                <a:ea typeface="Marianne"/>
                <a:cs typeface="Marianne"/>
              </a:rPr>
              <a:t>Identifiant d’échantillon : </a:t>
            </a:r>
            <a:endParaRPr lang="fr-FR" sz="2200" b="0" i="0" u="none" strike="noStrike" cap="none" spc="0">
              <a:solidFill>
                <a:schemeClr val="accent1"/>
              </a:solidFill>
              <a:latin typeface="Marianne"/>
              <a:ea typeface="Marianne"/>
              <a:cs typeface="Marianne"/>
            </a:endParaRPr>
          </a:p>
          <a:p>
            <a:pPr marL="694943" lvl="1" indent="-294893">
              <a:buFont typeface="Arial"/>
              <a:buChar char="•"/>
              <a:defRPr/>
            </a:pPr>
            <a:r>
              <a:rPr lang="fr-FR" sz="2000" b="0" i="0" u="none" strike="noStrike" cap="none" spc="0">
                <a:solidFill>
                  <a:schemeClr val="accent1"/>
                </a:solidFill>
                <a:latin typeface="Marianne"/>
                <a:ea typeface="Marianne"/>
                <a:cs typeface="Marianne"/>
              </a:rPr>
              <a:t>Permet le suivi de l’échantillon de façon pérenne</a:t>
            </a:r>
            <a:endParaRPr lang="fr-FR" sz="2000" b="0" i="0" u="none" strike="noStrike" cap="none" spc="0">
              <a:solidFill>
                <a:schemeClr val="accent1"/>
              </a:solidFill>
              <a:latin typeface="Marianne"/>
              <a:ea typeface="Marianne"/>
              <a:cs typeface="Marianne"/>
            </a:endParaRPr>
          </a:p>
          <a:p>
            <a:pPr marL="694943" lvl="1" indent="-294893">
              <a:buFont typeface="Arial"/>
              <a:buChar char="•"/>
              <a:defRPr/>
            </a:pPr>
            <a:r>
              <a:rPr lang="fr-FR" sz="2000" b="0" i="0" u="none" strike="noStrike" cap="none" spc="0">
                <a:solidFill>
                  <a:schemeClr val="accent1"/>
                </a:solidFill>
                <a:latin typeface="Marianne"/>
                <a:ea typeface="Marianne"/>
                <a:cs typeface="Marianne"/>
              </a:rPr>
              <a:t>Permet de lier différents jeux de données</a:t>
            </a:r>
            <a:endParaRPr lang="fr-FR" sz="2000" b="0" i="0" u="none" strike="noStrike" cap="none" spc="0">
              <a:solidFill>
                <a:srgbClr val="000000"/>
              </a:solidFill>
              <a:latin typeface="Marianne"/>
              <a:cs typeface="Marianne"/>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464297638" name="Titre 1"/>
          <p:cNvSpPr>
            <a:spLocks noGrp="1"/>
          </p:cNvSpPr>
          <p:nvPr>
            <p:ph type="title"/>
          </p:nvPr>
        </p:nvSpPr>
        <p:spPr bwMode="auto"/>
        <p:txBody>
          <a:bodyPr/>
          <a:lstStyle/>
          <a:p>
            <a:pPr>
              <a:defRPr/>
            </a:pPr>
            <a:r>
              <a:rPr lang="fr-FR" sz="3600"/>
              <a:t>Échantillons</a:t>
            </a:r>
            <a:endParaRPr lang="fr-FR" sz="3600"/>
          </a:p>
        </p:txBody>
      </p:sp>
      <p:sp>
        <p:nvSpPr>
          <p:cNvPr id="1207640198" name="Espace réservé de la date 2"/>
          <p:cNvSpPr>
            <a:spLocks noGrp="1"/>
          </p:cNvSpPr>
          <p:nvPr>
            <p:ph type="dt" sz="half" idx="10"/>
          </p:nvPr>
        </p:nvSpPr>
        <p:spPr bwMode="auto"/>
        <p:txBody>
          <a:bodyPr/>
          <a:lstStyle/>
          <a:p>
            <a:pPr>
              <a:defRPr/>
            </a:pPr>
            <a:fld id="{AEFC96BA-38ED-B692-B22C-7B1AE6717B3B}" type="datetime1">
              <a:rPr lang="fr-FR"/>
              <a:t/>
            </a:fld>
            <a:endParaRPr lang="fr-FR"/>
          </a:p>
        </p:txBody>
      </p:sp>
      <p:sp>
        <p:nvSpPr>
          <p:cNvPr id="902135945" name="Espace réservé du numéro de diapositive 3"/>
          <p:cNvSpPr>
            <a:spLocks noGrp="1"/>
          </p:cNvSpPr>
          <p:nvPr>
            <p:ph type="sldNum" sz="quarter" idx="12"/>
          </p:nvPr>
        </p:nvSpPr>
        <p:spPr bwMode="auto"/>
        <p:txBody>
          <a:bodyPr/>
          <a:lstStyle/>
          <a:p>
            <a:pPr>
              <a:defRPr/>
            </a:pPr>
            <a:fld id="{B28ED822-104F-D762-AC87-70C448070F91}" type="slidenum">
              <a:rPr lang="fr-FR"/>
              <a:t/>
            </a:fld>
            <a:endParaRPr lang="fr-FR"/>
          </a:p>
        </p:txBody>
      </p:sp>
      <p:sp>
        <p:nvSpPr>
          <p:cNvPr id="1730118826" name="Espace réservé du texte 4"/>
          <p:cNvSpPr>
            <a:spLocks noGrp="1"/>
          </p:cNvSpPr>
          <p:nvPr>
            <p:ph type="body" sz="quarter" idx="13"/>
          </p:nvPr>
        </p:nvSpPr>
        <p:spPr bwMode="auto"/>
        <p:txBody>
          <a:bodyPr/>
          <a:lstStyle/>
          <a:p>
            <a:pPr>
              <a:defRPr/>
            </a:pPr>
            <a:r>
              <a:rPr lang="fr-FR" sz="2200"/>
              <a:t>Identifiants d’échantillons</a:t>
            </a:r>
            <a:endParaRPr lang="fr-FR"/>
          </a:p>
        </p:txBody>
      </p:sp>
      <p:sp>
        <p:nvSpPr>
          <p:cNvPr id="1499766737" name="Espace réservé du texte 5"/>
          <p:cNvSpPr>
            <a:spLocks noGrp="1"/>
          </p:cNvSpPr>
          <p:nvPr>
            <p:ph type="body" sz="quarter" idx="14"/>
          </p:nvPr>
        </p:nvSpPr>
        <p:spPr bwMode="auto"/>
        <p:txBody>
          <a:bodyPr vertOverflow="overflow" horzOverflow="overflow" vert="horz" wrap="square" lIns="91440" tIns="45720" rIns="91440" bIns="45720" numCol="1" spcCol="0" rtlCol="0" fromWordArt="0" anchor="t" anchorCtr="0" forceAA="0" upright="0" compatLnSpc="0">
            <a:normAutofit/>
          </a:bodyPr>
          <a:lstStyle/>
          <a:p>
            <a:pPr marL="261850" indent="-261850">
              <a:buFont typeface="Arial"/>
              <a:buChar char="•"/>
              <a:defRPr/>
            </a:pPr>
            <a:r>
              <a:rPr lang="fr-FR" sz="2100" b="0" i="0" u="none" strike="noStrike" cap="none" spc="0">
                <a:solidFill>
                  <a:schemeClr val="accent1"/>
                </a:solidFill>
                <a:latin typeface="Marianne"/>
                <a:ea typeface="Marianne"/>
                <a:cs typeface="Marianne"/>
              </a:rPr>
              <a:t>Plusieurs identifiants internes ou universels en lien avec l’échantillon :</a:t>
            </a:r>
            <a:endParaRPr lang="fr-FR" sz="2100" b="0" i="0" u="none" strike="noStrike" cap="none" spc="0">
              <a:solidFill>
                <a:schemeClr val="accent1"/>
              </a:solidFill>
              <a:latin typeface="Marianne"/>
              <a:ea typeface="Marianne"/>
              <a:cs typeface="Marianne"/>
            </a:endParaRPr>
          </a:p>
          <a:p>
            <a:pPr marL="661900" lvl="1" indent="-261850">
              <a:buFont typeface="Arial"/>
              <a:buChar char="•"/>
              <a:defRPr/>
            </a:pPr>
            <a:r>
              <a:rPr lang="fr-FR" sz="1900" b="0" i="0" u="none" strike="noStrike" cap="none" spc="0">
                <a:solidFill>
                  <a:schemeClr val="accent1"/>
                </a:solidFill>
                <a:latin typeface="Marianne"/>
                <a:ea typeface="Marianne"/>
                <a:cs typeface="Marianne"/>
              </a:rPr>
              <a:t>Accession : DOI, identifiant donné par le CRB</a:t>
            </a:r>
            <a:endParaRPr lang="fr-FR" sz="1900" b="0" i="0" u="none" strike="noStrike" cap="none" spc="0">
              <a:solidFill>
                <a:schemeClr val="accent1"/>
              </a:solidFill>
              <a:latin typeface="Marianne"/>
              <a:ea typeface="Marianne"/>
              <a:cs typeface="Marianne"/>
            </a:endParaRPr>
          </a:p>
          <a:p>
            <a:pPr marL="661900" lvl="1" indent="-261850">
              <a:buFont typeface="Arial"/>
              <a:buChar char="•"/>
              <a:defRPr/>
            </a:pPr>
            <a:r>
              <a:rPr lang="fr-FR" sz="1900" b="0" i="0" u="none" strike="noStrike" cap="none" spc="0">
                <a:solidFill>
                  <a:schemeClr val="accent1"/>
                </a:solidFill>
                <a:latin typeface="Marianne"/>
                <a:ea typeface="Marianne"/>
                <a:cs typeface="Marianne"/>
              </a:rPr>
              <a:t>Identifiant du lot</a:t>
            </a:r>
            <a:endParaRPr lang="fr-FR" sz="1900" b="0" i="0" u="none" strike="noStrike" cap="none" spc="0">
              <a:solidFill>
                <a:schemeClr val="accent1"/>
              </a:solidFill>
              <a:latin typeface="Marianne"/>
              <a:ea typeface="Marianne"/>
              <a:cs typeface="Marianne"/>
            </a:endParaRPr>
          </a:p>
          <a:p>
            <a:pPr marL="661900" lvl="1" indent="-261850">
              <a:buFont typeface="Arial"/>
              <a:buChar char="•"/>
              <a:defRPr/>
            </a:pPr>
            <a:r>
              <a:rPr lang="fr-FR" sz="1900" b="0" i="0" u="none" strike="noStrike" cap="none" spc="0">
                <a:solidFill>
                  <a:schemeClr val="accent1"/>
                </a:solidFill>
                <a:latin typeface="Marianne"/>
                <a:ea typeface="Marianne"/>
                <a:cs typeface="Marianne"/>
              </a:rPr>
              <a:t>Identifiant de l’échantillon</a:t>
            </a:r>
            <a:endParaRPr lang="fr-FR" sz="1800" b="0" i="0" u="none" strike="noStrike" cap="none" spc="0">
              <a:solidFill>
                <a:schemeClr val="accent1"/>
              </a:solidFill>
              <a:latin typeface="Marianne"/>
              <a:ea typeface="Marianne"/>
              <a:cs typeface="Marianne"/>
            </a:endParaRPr>
          </a:p>
          <a:p>
            <a:pPr marL="272865" indent="-272865">
              <a:buFont typeface="Arial"/>
              <a:buChar char="•"/>
              <a:defRPr/>
            </a:pPr>
            <a:r>
              <a:rPr lang="fr-FR" sz="2100" b="0" i="0" u="none" strike="noStrike" cap="none" spc="0">
                <a:solidFill>
                  <a:schemeClr val="accent1"/>
                </a:solidFill>
                <a:latin typeface="Marianne"/>
                <a:ea typeface="Marianne"/>
                <a:cs typeface="Marianne"/>
              </a:rPr>
              <a:t>Dans le consortium AgroDiv, l’identifiant de l’échantillon est universel :</a:t>
            </a:r>
            <a:endParaRPr lang="fr-FR" sz="2100" b="0" i="0" u="none" strike="noStrike" cap="none" spc="0">
              <a:solidFill>
                <a:schemeClr val="accent1"/>
              </a:solidFill>
              <a:latin typeface="Marianne"/>
              <a:ea typeface="Marianne"/>
              <a:cs typeface="Marianne"/>
            </a:endParaRPr>
          </a:p>
          <a:p>
            <a:pPr marL="857250" lvl="2" indent="0">
              <a:buFont typeface="Arial"/>
              <a:buNone/>
              <a:defRPr/>
            </a:pPr>
            <a:r>
              <a:rPr lang="fr-FR" sz="2100" b="0" i="0" u="none" strike="noStrike" cap="none" spc="0">
                <a:solidFill>
                  <a:srgbClr val="FF0000"/>
                </a:solidFill>
                <a:latin typeface="Marianne"/>
                <a:ea typeface="Marianne"/>
                <a:cs typeface="Marianne"/>
              </a:rPr>
              <a:t>Identifiant BioSamples</a:t>
            </a:r>
            <a:endParaRPr lang="fr-FR" sz="2100" b="0" i="0" u="none" strike="noStrike" cap="none" spc="0">
              <a:solidFill>
                <a:schemeClr val="accent1"/>
              </a:solidFill>
              <a:latin typeface="Marianne"/>
              <a:cs typeface="Marianne"/>
            </a:endParaRPr>
          </a:p>
        </p:txBody>
      </p:sp>
      <p:sp>
        <p:nvSpPr>
          <p:cNvPr id="413431441" name=""/>
          <p:cNvSpPr/>
          <p:nvPr/>
        </p:nvSpPr>
        <p:spPr bwMode="auto">
          <a:xfrm flipH="0" flipV="0">
            <a:off x="654276" y="5213684"/>
            <a:ext cx="451184" cy="225591"/>
          </a:xfrm>
          <a:prstGeom prst="rightArrow">
            <a:avLst>
              <a:gd name="adj1" fmla="val 50000"/>
              <a:gd name="adj2" fmla="val 50000"/>
            </a:avLst>
          </a:prstGeom>
          <a:solidFill>
            <a:srgbClr val="FF0000"/>
          </a:solidFill>
          <a:ln w="254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147347225" name="Titre 1"/>
          <p:cNvSpPr>
            <a:spLocks noGrp="1"/>
          </p:cNvSpPr>
          <p:nvPr>
            <p:ph type="title"/>
          </p:nvPr>
        </p:nvSpPr>
        <p:spPr bwMode="auto"/>
        <p:txBody>
          <a:bodyPr/>
          <a:lstStyle/>
          <a:p>
            <a:pPr marL="0" marR="0" indent="0" algn="l">
              <a:lnSpc>
                <a:spcPct val="90000"/>
              </a:lnSpc>
              <a:spcBef>
                <a:spcPts val="0"/>
              </a:spcBef>
              <a:spcAft>
                <a:spcPts val="0"/>
              </a:spcAft>
              <a:buNone/>
              <a:defRPr/>
            </a:pPr>
            <a:r>
              <a:rPr lang="fr-FR" sz="3600" b="1" i="0" u="none" strike="noStrike" cap="none" spc="0">
                <a:solidFill>
                  <a:schemeClr val="tx1"/>
                </a:solidFill>
                <a:latin typeface="Marianne"/>
                <a:ea typeface="Marianne"/>
                <a:cs typeface="Marianne"/>
              </a:rPr>
              <a:t>Identifiant BioSamples</a:t>
            </a:r>
            <a:endParaRPr lang="fr-FR" sz="3600"/>
          </a:p>
        </p:txBody>
      </p:sp>
      <p:sp>
        <p:nvSpPr>
          <p:cNvPr id="1693852313" name="Espace réservé de la date 2"/>
          <p:cNvSpPr>
            <a:spLocks noGrp="1"/>
          </p:cNvSpPr>
          <p:nvPr>
            <p:ph type="dt" sz="half" idx="10"/>
          </p:nvPr>
        </p:nvSpPr>
        <p:spPr bwMode="auto"/>
        <p:txBody>
          <a:bodyPr/>
          <a:lstStyle/>
          <a:p>
            <a:pPr>
              <a:defRPr/>
            </a:pPr>
            <a:fld id="{EB9C768E-19F2-B96D-E43B-43137830D652}" type="datetime1">
              <a:rPr lang="fr-FR"/>
              <a:t/>
            </a:fld>
            <a:endParaRPr lang="fr-FR"/>
          </a:p>
        </p:txBody>
      </p:sp>
      <p:sp>
        <p:nvSpPr>
          <p:cNvPr id="407890607" name="Espace réservé du numéro de diapositive 3"/>
          <p:cNvSpPr>
            <a:spLocks noGrp="1"/>
          </p:cNvSpPr>
          <p:nvPr>
            <p:ph type="sldNum" sz="quarter" idx="12"/>
          </p:nvPr>
        </p:nvSpPr>
        <p:spPr bwMode="auto"/>
        <p:txBody>
          <a:bodyPr/>
          <a:lstStyle/>
          <a:p>
            <a:pPr>
              <a:defRPr/>
            </a:pPr>
            <a:fld id="{F56235EA-C7DC-78EC-F45B-09C041EC35F5}" type="slidenum">
              <a:rPr lang="fr-FR"/>
              <a:t/>
            </a:fld>
            <a:endParaRPr lang="fr-FR"/>
          </a:p>
        </p:txBody>
      </p:sp>
      <p:sp>
        <p:nvSpPr>
          <p:cNvPr id="592704388" name="Espace réservé du texte 5"/>
          <p:cNvSpPr>
            <a:spLocks noGrp="1"/>
          </p:cNvSpPr>
          <p:nvPr>
            <p:ph type="body" sz="quarter" idx="14"/>
          </p:nvPr>
        </p:nvSpPr>
        <p:spPr bwMode="auto">
          <a:xfrm flipH="0" flipV="0">
            <a:off x="340821" y="2076886"/>
            <a:ext cx="5898107" cy="4577482"/>
          </a:xfrm>
        </p:spPr>
        <p:txBody>
          <a:bodyPr vertOverflow="overflow" horzOverflow="overflow" vert="horz" wrap="square" lIns="91440" tIns="45720" rIns="91440" bIns="45720" numCol="1" spcCol="0" rtlCol="0" fromWordArt="0" anchor="t" anchorCtr="0" forceAA="0" upright="0" compatLnSpc="0">
            <a:normAutofit/>
          </a:bodyPr>
          <a:lstStyle/>
          <a:p>
            <a:pPr marL="316922" indent="-316922">
              <a:buFont typeface="Arial"/>
              <a:buChar char="•"/>
              <a:defRPr/>
            </a:pPr>
            <a:r>
              <a:rPr lang="fr-FR" sz="2100" b="0" i="0" u="none" strike="noStrike" cap="none" spc="0">
                <a:solidFill>
                  <a:schemeClr val="accent1"/>
                </a:solidFill>
                <a:latin typeface="Marianne"/>
                <a:ea typeface="Marianne"/>
                <a:cs typeface="Marianne"/>
              </a:rPr>
              <a:t>Identifiant permanent BioSamples (SAMEAXXXXXXX) associé aux échantillons</a:t>
            </a:r>
            <a:endParaRPr lang="fr-FR" sz="2000" b="0" i="0" u="none" strike="noStrike" cap="none" spc="0">
              <a:solidFill>
                <a:schemeClr val="accent1"/>
              </a:solidFill>
              <a:latin typeface="Marianne"/>
              <a:cs typeface="Marianne"/>
            </a:endParaRPr>
          </a:p>
          <a:p>
            <a:pPr marL="294893" indent="-294893">
              <a:buFont typeface="Arial"/>
              <a:buChar char="•"/>
              <a:defRPr/>
            </a:pPr>
            <a:r>
              <a:rPr lang="fr-FR" sz="2100" b="0" i="0" u="none" strike="noStrike" cap="none" spc="0">
                <a:solidFill>
                  <a:schemeClr val="accent1"/>
                </a:solidFill>
                <a:latin typeface="Marianne"/>
                <a:ea typeface="Marianne"/>
                <a:cs typeface="Marianne"/>
              </a:rPr>
              <a:t>Base de données publique de l’EMBL-EBI</a:t>
            </a:r>
            <a:endParaRPr lang="fr-FR" sz="2100" b="0" i="0" u="none" strike="noStrike" cap="none" spc="0">
              <a:solidFill>
                <a:schemeClr val="accent1"/>
              </a:solidFill>
              <a:latin typeface="Marianne"/>
              <a:ea typeface="Marianne"/>
              <a:cs typeface="Marianne"/>
            </a:endParaRPr>
          </a:p>
          <a:p>
            <a:pPr marL="694943" lvl="1" indent="-294893">
              <a:buFont typeface="Arial"/>
              <a:buChar char="•"/>
              <a:defRPr/>
            </a:pPr>
            <a:r>
              <a:rPr lang="fr-FR" sz="1900" b="0" i="0" u="none" strike="noStrike" cap="none" spc="0">
                <a:solidFill>
                  <a:schemeClr val="accent1"/>
                </a:solidFill>
                <a:latin typeface="Marianne"/>
                <a:ea typeface="Marianne"/>
                <a:cs typeface="Marianne"/>
              </a:rPr>
              <a:t>stocker et centraliser les métadonnées d’échantillons</a:t>
            </a:r>
            <a:endParaRPr lang="fr-FR" sz="1900" b="0" i="0" u="none" strike="noStrike" cap="none" spc="0">
              <a:solidFill>
                <a:schemeClr val="accent1"/>
              </a:solidFill>
              <a:latin typeface="Marianne"/>
              <a:ea typeface="Marianne"/>
              <a:cs typeface="Marianne"/>
            </a:endParaRPr>
          </a:p>
          <a:p>
            <a:pPr marL="694943" lvl="1" indent="-294893">
              <a:buFont typeface="Arial"/>
              <a:buChar char="•"/>
              <a:defRPr/>
            </a:pPr>
            <a:r>
              <a:rPr lang="fr-FR" sz="1900" b="0" i="0" u="none" strike="noStrike" cap="none" spc="0">
                <a:solidFill>
                  <a:schemeClr val="accent1"/>
                </a:solidFill>
                <a:latin typeface="Marianne"/>
                <a:ea typeface="Marianne"/>
                <a:cs typeface="Marianne"/>
              </a:rPr>
              <a:t>relier les échantillons aux autres archives de l’EMBL-EBI tel que ENA ou EVA</a:t>
            </a:r>
            <a:endParaRPr lang="fr-FR" sz="2100" b="0" i="0" u="none" strike="noStrike" cap="none" spc="0">
              <a:solidFill>
                <a:srgbClr val="000000"/>
              </a:solidFill>
              <a:latin typeface="Marianne"/>
              <a:cs typeface="Marianne"/>
            </a:endParaRPr>
          </a:p>
        </p:txBody>
      </p:sp>
      <p:pic>
        <p:nvPicPr>
          <p:cNvPr id="1158970736" name=""/>
          <p:cNvPicPr>
            <a:picLocks noChangeAspect="1"/>
          </p:cNvPicPr>
          <p:nvPr/>
        </p:nvPicPr>
        <p:blipFill>
          <a:blip r:embed="rId3"/>
          <a:stretch/>
        </p:blipFill>
        <p:spPr bwMode="auto">
          <a:xfrm flipH="0" flipV="0">
            <a:off x="7640263" y="-35276"/>
            <a:ext cx="4480849" cy="6888593"/>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53798386" name="Espace réservé de la date 2"/>
          <p:cNvSpPr>
            <a:spLocks noGrp="1"/>
          </p:cNvSpPr>
          <p:nvPr>
            <p:ph type="dt" sz="half" idx="10"/>
          </p:nvPr>
        </p:nvSpPr>
        <p:spPr bwMode="auto"/>
        <p:txBody>
          <a:bodyPr/>
          <a:lstStyle/>
          <a:p>
            <a:pPr>
              <a:defRPr/>
            </a:pPr>
            <a:fld id="{10FD3698-6AC5-28C1-B7E4-9C24D456C97B}" type="datetime1">
              <a:rPr lang="fr-FR">
                <a:latin typeface="Marianne"/>
                <a:ea typeface="Marianne"/>
                <a:cs typeface="Marianne"/>
              </a:rPr>
              <a:t/>
            </a:fld>
            <a:endParaRPr>
              <a:latin typeface="Marianne"/>
              <a:cs typeface="Marianne"/>
            </a:endParaRPr>
          </a:p>
        </p:txBody>
      </p:sp>
      <p:sp>
        <p:nvSpPr>
          <p:cNvPr id="784089533" name="Espace réservé du numéro de diapositive 3"/>
          <p:cNvSpPr>
            <a:spLocks noGrp="1"/>
          </p:cNvSpPr>
          <p:nvPr>
            <p:ph type="sldNum" sz="quarter" idx="12"/>
          </p:nvPr>
        </p:nvSpPr>
        <p:spPr bwMode="auto"/>
        <p:txBody>
          <a:bodyPr/>
          <a:lstStyle/>
          <a:p>
            <a:pPr>
              <a:defRPr/>
            </a:pPr>
            <a:fld id="{46B12C11-0E8D-EDA3-561B-F1B2385ECF06}" type="slidenum">
              <a:rPr lang="fr-FR">
                <a:latin typeface="Marianne"/>
                <a:ea typeface="Marianne"/>
                <a:cs typeface="Marianne"/>
              </a:rPr>
              <a:t/>
            </a:fld>
            <a:endParaRPr>
              <a:latin typeface="Marianne"/>
              <a:cs typeface="Marianne"/>
            </a:endParaRPr>
          </a:p>
        </p:txBody>
      </p:sp>
      <p:grpSp>
        <p:nvGrpSpPr>
          <p:cNvPr id="1373795257" name="Groupe 553179135"/>
          <p:cNvGrpSpPr/>
          <p:nvPr/>
        </p:nvGrpSpPr>
        <p:grpSpPr bwMode="auto">
          <a:xfrm>
            <a:off x="198027" y="2393662"/>
            <a:ext cx="1779075" cy="1293889"/>
            <a:chOff x="0" y="0"/>
            <a:chExt cx="1779075" cy="1293889"/>
          </a:xfrm>
        </p:grpSpPr>
        <p:grpSp>
          <p:nvGrpSpPr>
            <p:cNvPr id="166533287" name="Groupe 33"/>
            <p:cNvGrpSpPr/>
            <p:nvPr/>
          </p:nvGrpSpPr>
          <p:grpSpPr bwMode="auto">
            <a:xfrm>
              <a:off x="0" y="0"/>
              <a:ext cx="1779075" cy="1293889"/>
              <a:chOff x="0" y="0"/>
              <a:chExt cx="1779075" cy="1293889"/>
            </a:xfrm>
          </p:grpSpPr>
          <p:grpSp>
            <p:nvGrpSpPr>
              <p:cNvPr id="1061601906" name="Groupe 73"/>
              <p:cNvGrpSpPr/>
              <p:nvPr/>
            </p:nvGrpSpPr>
            <p:grpSpPr bwMode="auto">
              <a:xfrm>
                <a:off x="234054" y="0"/>
                <a:ext cx="423675" cy="759987"/>
                <a:chOff x="0" y="0"/>
                <a:chExt cx="423675" cy="759987"/>
              </a:xfrm>
            </p:grpSpPr>
            <p:pic>
              <p:nvPicPr>
                <p:cNvPr id="1691940727" name="Graphique 74" descr="Empreintes de pattes"/>
                <p:cNvPicPr>
                  <a:picLocks noChangeAspect="1"/>
                </p:cNvPicPr>
                <p:nvPr/>
              </p:nvPicPr>
              <p:blipFill>
                <a:blip r:embed="rId3"/>
                <a:srcRect l="0" t="0" r="45774" b="33383"/>
                <a:stretch/>
              </p:blipFill>
              <p:spPr bwMode="auto">
                <a:xfrm>
                  <a:off x="8154" y="0"/>
                  <a:ext cx="360036" cy="407268"/>
                </a:xfrm>
                <a:prstGeom prst="rect">
                  <a:avLst/>
                </a:prstGeom>
              </p:spPr>
            </p:pic>
            <p:pic>
              <p:nvPicPr>
                <p:cNvPr id="599133030" name="Graphique 79" descr="Feuille"/>
                <p:cNvPicPr>
                  <a:picLocks noChangeAspect="1"/>
                </p:cNvPicPr>
                <p:nvPr/>
              </p:nvPicPr>
              <p:blipFill>
                <a:blip r:embed="rId4"/>
                <a:stretch/>
              </p:blipFill>
              <p:spPr bwMode="auto">
                <a:xfrm>
                  <a:off x="0" y="336312"/>
                  <a:ext cx="423675" cy="423675"/>
                </a:xfrm>
                <a:prstGeom prst="rect">
                  <a:avLst/>
                </a:prstGeom>
              </p:spPr>
            </p:pic>
          </p:grpSp>
          <p:sp>
            <p:nvSpPr>
              <p:cNvPr id="1318451799" name="ZoneTexte 80"/>
              <p:cNvSpPr txBox="1"/>
              <p:nvPr/>
            </p:nvSpPr>
            <p:spPr bwMode="auto">
              <a:xfrm flipH="0" flipV="0">
                <a:off x="0" y="714411"/>
                <a:ext cx="1779075" cy="57947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1600" b="1">
                    <a:solidFill>
                      <a:srgbClr val="7030A0"/>
                    </a:solidFill>
                    <a:latin typeface="Marianne"/>
                    <a:ea typeface="Marianne"/>
                    <a:cs typeface="Marianne"/>
                  </a:rPr>
                  <a:t>Responsable scientifique</a:t>
                </a:r>
                <a:endParaRPr>
                  <a:latin typeface="Marianne"/>
                  <a:cs typeface="Marianne"/>
                </a:endParaRPr>
              </a:p>
            </p:txBody>
          </p:sp>
        </p:grpSp>
        <p:pic>
          <p:nvPicPr>
            <p:cNvPr id="834151071" name="Graphique 90" descr="Utilisateur"/>
            <p:cNvPicPr>
              <a:picLocks noChangeAspect="1"/>
            </p:cNvPicPr>
            <p:nvPr/>
          </p:nvPicPr>
          <p:blipFill>
            <a:blip r:embed="rId5"/>
            <a:stretch/>
          </p:blipFill>
          <p:spPr bwMode="auto">
            <a:xfrm>
              <a:off x="645156" y="15750"/>
              <a:ext cx="752571" cy="752571"/>
            </a:xfrm>
            <a:prstGeom prst="rect">
              <a:avLst/>
            </a:prstGeom>
          </p:spPr>
        </p:pic>
      </p:grpSp>
      <p:cxnSp>
        <p:nvCxnSpPr>
          <p:cNvPr id="995168427" name="Connecteur droit avec flèche 111"/>
          <p:cNvCxnSpPr/>
          <p:nvPr/>
        </p:nvCxnSpPr>
        <p:spPr bwMode="auto">
          <a:xfrm flipH="1" flipV="1">
            <a:off x="2307956" y="3240507"/>
            <a:ext cx="4140000" cy="0"/>
          </a:xfrm>
          <a:prstGeom prst="straightConnector1">
            <a:avLst/>
          </a:prstGeom>
          <a:noFill/>
          <a:ln w="28575" cap="flat" cmpd="sng" algn="ctr">
            <a:solidFill>
              <a:srgbClr val="7030A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cxnSp>
        <p:nvCxnSpPr>
          <p:cNvPr id="2017017698" name="Connecteur droit avec flèche 63"/>
          <p:cNvCxnSpPr/>
          <p:nvPr/>
        </p:nvCxnSpPr>
        <p:spPr bwMode="auto">
          <a:xfrm rot="0" flipH="0" flipV="1">
            <a:off x="6880500" y="1268177"/>
            <a:ext cx="0" cy="1440000"/>
          </a:xfrm>
          <a:prstGeom prst="straightConnector1">
            <a:avLst/>
          </a:prstGeom>
          <a:noFill/>
          <a:ln w="28575" cap="flat" cmpd="sng" algn="ctr">
            <a:solidFill>
              <a:srgbClr val="00B05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95509858" name="Connecteur droit avec flèche 68"/>
          <p:cNvCxnSpPr/>
          <p:nvPr/>
        </p:nvCxnSpPr>
        <p:spPr bwMode="auto">
          <a:xfrm rot="0" flipH="0" flipV="0">
            <a:off x="7020900" y="1254449"/>
            <a:ext cx="0" cy="1440000"/>
          </a:xfrm>
          <a:prstGeom prst="straightConnector1">
            <a:avLst/>
          </a:prstGeom>
          <a:noFill/>
          <a:ln w="28575" cap="flat" cmpd="sng" algn="ctr">
            <a:solidFill>
              <a:srgbClr val="00B05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pic>
        <p:nvPicPr>
          <p:cNvPr id="80881430" name="Image 11"/>
          <p:cNvPicPr>
            <a:picLocks noChangeAspect="1"/>
          </p:cNvPicPr>
          <p:nvPr/>
        </p:nvPicPr>
        <p:blipFill>
          <a:blip r:embed="rId6"/>
          <a:stretch/>
        </p:blipFill>
        <p:spPr bwMode="auto">
          <a:xfrm flipH="0" flipV="0">
            <a:off x="5592227" y="359885"/>
            <a:ext cx="2692126" cy="840261"/>
          </a:xfrm>
          <a:prstGeom prst="rect">
            <a:avLst/>
          </a:prstGeom>
        </p:spPr>
      </p:pic>
      <p:sp>
        <p:nvSpPr>
          <p:cNvPr id="2083472240" name="ZoneTexte 75"/>
          <p:cNvSpPr txBox="1"/>
          <p:nvPr/>
        </p:nvSpPr>
        <p:spPr bwMode="auto">
          <a:xfrm flipH="0" flipV="0">
            <a:off x="7028382" y="1492372"/>
            <a:ext cx="2800035"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a:solidFill>
                  <a:srgbClr val="00B050"/>
                </a:solidFill>
                <a:latin typeface="Marianne"/>
                <a:ea typeface="Marianne"/>
                <a:cs typeface="Marianne"/>
              </a:rPr>
              <a:t>Récupération des BioSamples IDs</a:t>
            </a:r>
            <a:endParaRPr sz="2400">
              <a:latin typeface="Marianne"/>
              <a:cs typeface="Marianne"/>
            </a:endParaRPr>
          </a:p>
        </p:txBody>
      </p:sp>
      <p:cxnSp>
        <p:nvCxnSpPr>
          <p:cNvPr id="2048426368" name="Connecteur droit avec flèche 110"/>
          <p:cNvCxnSpPr/>
          <p:nvPr/>
        </p:nvCxnSpPr>
        <p:spPr bwMode="auto">
          <a:xfrm flipV="1">
            <a:off x="2276241" y="3381384"/>
            <a:ext cx="4140000" cy="0"/>
          </a:xfrm>
          <a:prstGeom prst="straightConnector1">
            <a:avLst/>
          </a:prstGeom>
          <a:noFill/>
          <a:ln w="28575" cap="flat" cmpd="sng" algn="ctr">
            <a:solidFill>
              <a:srgbClr val="7030A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sp>
        <p:nvSpPr>
          <p:cNvPr id="1501902367" name="ZoneTexte 75"/>
          <p:cNvSpPr txBox="1"/>
          <p:nvPr/>
        </p:nvSpPr>
        <p:spPr bwMode="auto">
          <a:xfrm flipH="0" flipV="0">
            <a:off x="3037370" y="1554402"/>
            <a:ext cx="3687373"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a:solidFill>
                  <a:srgbClr val="00B050"/>
                </a:solidFill>
                <a:latin typeface="Marianne"/>
                <a:ea typeface="Marianne"/>
                <a:cs typeface="Marianne"/>
              </a:rPr>
              <a:t>Soumission des métadonnées d’échantillons</a:t>
            </a:r>
            <a:endParaRPr sz="2400">
              <a:latin typeface="Marianne"/>
              <a:cs typeface="Marianne"/>
            </a:endParaRPr>
          </a:p>
        </p:txBody>
      </p:sp>
      <p:sp>
        <p:nvSpPr>
          <p:cNvPr id="3864003" name="Google Shape;940;g20fe8f9e098_0_0"/>
          <p:cNvSpPr/>
          <p:nvPr/>
        </p:nvSpPr>
        <p:spPr bwMode="auto">
          <a:xfrm>
            <a:off x="1887102" y="2496602"/>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1</a:t>
            </a:r>
            <a:endParaRPr>
              <a:latin typeface="Marianne"/>
              <a:cs typeface="Marianne"/>
            </a:endParaRPr>
          </a:p>
        </p:txBody>
      </p:sp>
      <p:sp>
        <p:nvSpPr>
          <p:cNvPr id="1217579635" name="Google Shape;940;g20fe8f9e098_0_0"/>
          <p:cNvSpPr/>
          <p:nvPr/>
        </p:nvSpPr>
        <p:spPr bwMode="auto">
          <a:xfrm>
            <a:off x="3471984" y="1687665"/>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2</a:t>
            </a:r>
            <a:endParaRPr>
              <a:latin typeface="Marianne"/>
              <a:cs typeface="Marianne"/>
            </a:endParaRPr>
          </a:p>
        </p:txBody>
      </p:sp>
      <p:sp>
        <p:nvSpPr>
          <p:cNvPr id="525917549" name="Google Shape;940;g20fe8f9e098_0_0"/>
          <p:cNvSpPr/>
          <p:nvPr/>
        </p:nvSpPr>
        <p:spPr bwMode="auto">
          <a:xfrm>
            <a:off x="9576681" y="1561321"/>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2</a:t>
            </a:r>
            <a:endParaRPr>
              <a:latin typeface="Marianne"/>
              <a:cs typeface="Marianne"/>
            </a:endParaRPr>
          </a:p>
        </p:txBody>
      </p:sp>
      <p:sp>
        <p:nvSpPr>
          <p:cNvPr id="532173550" name="ZoneTexte 85"/>
          <p:cNvSpPr txBox="1"/>
          <p:nvPr/>
        </p:nvSpPr>
        <p:spPr bwMode="auto">
          <a:xfrm rot="0" flipH="0" flipV="0">
            <a:off x="7221780" y="2880947"/>
            <a:ext cx="2507297"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i="0" u="none" strike="noStrike" cap="none" spc="0">
                <a:solidFill>
                  <a:srgbClr val="7030A0"/>
                </a:solidFill>
                <a:latin typeface="Marianne"/>
                <a:ea typeface="Marianne"/>
                <a:cs typeface="Marianne"/>
              </a:rPr>
              <a:t>Template pour les échantillons</a:t>
            </a:r>
            <a:endParaRPr sz="2400">
              <a:latin typeface="Marianne"/>
              <a:cs typeface="Marianne"/>
            </a:endParaRPr>
          </a:p>
        </p:txBody>
      </p:sp>
      <p:pic>
        <p:nvPicPr>
          <p:cNvPr id="145957810" name="Graphique 108" descr="Document"/>
          <p:cNvPicPr>
            <a:picLocks noChangeAspect="1"/>
          </p:cNvPicPr>
          <p:nvPr/>
        </p:nvPicPr>
        <p:blipFill>
          <a:blip r:embed="rId7"/>
          <a:stretch/>
        </p:blipFill>
        <p:spPr bwMode="auto">
          <a:xfrm>
            <a:off x="4314114" y="4310793"/>
            <a:ext cx="597744" cy="584767"/>
          </a:xfrm>
          <a:prstGeom prst="rect">
            <a:avLst/>
          </a:prstGeom>
        </p:spPr>
      </p:pic>
      <p:sp>
        <p:nvSpPr>
          <p:cNvPr id="1410598041" name="ZoneTexte 85"/>
          <p:cNvSpPr txBox="1"/>
          <p:nvPr/>
        </p:nvSpPr>
        <p:spPr bwMode="auto">
          <a:xfrm flipH="0" flipV="0">
            <a:off x="1344676" y="3989406"/>
            <a:ext cx="2907221" cy="701399"/>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a:solidFill>
                  <a:srgbClr val="0070C0"/>
                </a:solidFill>
                <a:latin typeface="Marianne"/>
                <a:ea typeface="Marianne"/>
                <a:cs typeface="Marianne"/>
              </a:rPr>
              <a:t>Création du fichier de soumission de </a:t>
            </a:r>
            <a:r>
              <a:rPr lang="fr-FR" sz="2000" b="1">
                <a:solidFill>
                  <a:srgbClr val="0070C0"/>
                </a:solidFill>
                <a:latin typeface="Marianne"/>
                <a:ea typeface="Marianne"/>
                <a:cs typeface="Marianne"/>
              </a:rPr>
              <a:t>study</a:t>
            </a:r>
            <a:endParaRPr sz="2400">
              <a:solidFill>
                <a:srgbClr val="0070C0"/>
              </a:solidFill>
              <a:latin typeface="Marianne"/>
              <a:cs typeface="Marianne"/>
            </a:endParaRPr>
          </a:p>
        </p:txBody>
      </p:sp>
      <p:sp>
        <p:nvSpPr>
          <p:cNvPr id="1673141285" name="Google Shape;940;g20fe8f9e098_0_0"/>
          <p:cNvSpPr/>
          <p:nvPr/>
        </p:nvSpPr>
        <p:spPr bwMode="auto">
          <a:xfrm>
            <a:off x="1165142" y="4159957"/>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4</a:t>
            </a:r>
            <a:endParaRPr>
              <a:latin typeface="Marianne"/>
              <a:cs typeface="Marianne"/>
            </a:endParaRPr>
          </a:p>
        </p:txBody>
      </p:sp>
      <p:pic>
        <p:nvPicPr>
          <p:cNvPr id="930127968" name="Graphique 102" descr="Document"/>
          <p:cNvPicPr>
            <a:picLocks noChangeAspect="1"/>
          </p:cNvPicPr>
          <p:nvPr/>
        </p:nvPicPr>
        <p:blipFill>
          <a:blip r:embed="rId8"/>
          <a:stretch/>
        </p:blipFill>
        <p:spPr bwMode="auto">
          <a:xfrm>
            <a:off x="6722028" y="2910939"/>
            <a:ext cx="597744" cy="584767"/>
          </a:xfrm>
          <a:prstGeom prst="rect">
            <a:avLst/>
          </a:prstGeom>
        </p:spPr>
      </p:pic>
      <p:cxnSp>
        <p:nvCxnSpPr>
          <p:cNvPr id="2005674780" name=""/>
          <p:cNvCxnSpPr/>
          <p:nvPr/>
        </p:nvCxnSpPr>
        <p:spPr bwMode="auto">
          <a:xfrm rot="5399977" flipH="0" flipV="1">
            <a:off x="2188508" y="2681858"/>
            <a:ext cx="941596" cy="3143484"/>
          </a:xfrm>
          <a:prstGeom prst="bentConnector2">
            <a:avLst/>
          </a:prstGeom>
          <a:noFill/>
          <a:ln w="28575" cap="flat" cmpd="sng" algn="ctr">
            <a:solidFill>
              <a:srgbClr val="0070C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25958963" name="Connecteur droit avec flèche 128"/>
          <p:cNvCxnSpPr/>
          <p:nvPr/>
        </p:nvCxnSpPr>
        <p:spPr bwMode="auto">
          <a:xfrm rot="0" flipH="1" flipV="1">
            <a:off x="5050917" y="4762064"/>
            <a:ext cx="2880000" cy="0"/>
          </a:xfrm>
          <a:prstGeom prst="straightConnector1">
            <a:avLst/>
          </a:prstGeom>
          <a:noFill/>
          <a:ln w="28575" cap="flat" cmpd="sng" algn="ctr">
            <a:solidFill>
              <a:srgbClr val="2E75B6"/>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cxnSp>
        <p:nvCxnSpPr>
          <p:cNvPr id="669533886" name="Connecteur droit avec flèche 128"/>
          <p:cNvCxnSpPr/>
          <p:nvPr/>
        </p:nvCxnSpPr>
        <p:spPr bwMode="auto">
          <a:xfrm rot="10799955" flipH="1" flipV="1">
            <a:off x="5054999" y="4600064"/>
            <a:ext cx="2880000" cy="0"/>
          </a:xfrm>
          <a:prstGeom prst="straightConnector1">
            <a:avLst/>
          </a:prstGeom>
          <a:noFill/>
          <a:ln w="28575" cap="flat" cmpd="sng" algn="ctr">
            <a:solidFill>
              <a:srgbClr val="2E75B6"/>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sp>
        <p:nvSpPr>
          <p:cNvPr id="1140787000" name="ZoneTexte 85"/>
          <p:cNvSpPr txBox="1"/>
          <p:nvPr/>
        </p:nvSpPr>
        <p:spPr bwMode="auto">
          <a:xfrm flipH="0" flipV="0">
            <a:off x="5315991" y="3851550"/>
            <a:ext cx="2581858" cy="701399"/>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i="0" u="none" strike="noStrike" cap="none" spc="0">
                <a:solidFill>
                  <a:srgbClr val="2E75B6"/>
                </a:solidFill>
                <a:latin typeface="Marianne"/>
                <a:ea typeface="Marianne"/>
                <a:cs typeface="Marianne"/>
              </a:rPr>
              <a:t>Soumission de la </a:t>
            </a:r>
            <a:r>
              <a:rPr lang="fr-FR" sz="2000" b="1" i="0" u="none" strike="noStrike" cap="none" spc="0">
                <a:solidFill>
                  <a:srgbClr val="2E75B6"/>
                </a:solidFill>
                <a:latin typeface="Marianne"/>
                <a:ea typeface="Marianne"/>
                <a:cs typeface="Marianne"/>
              </a:rPr>
              <a:t>study</a:t>
            </a:r>
            <a:endParaRPr sz="2400">
              <a:solidFill>
                <a:srgbClr val="2E75B6"/>
              </a:solidFill>
              <a:latin typeface="Marianne"/>
              <a:cs typeface="Marianne"/>
            </a:endParaRPr>
          </a:p>
        </p:txBody>
      </p:sp>
      <p:sp>
        <p:nvSpPr>
          <p:cNvPr id="1867073251" name="Google Shape;940;g20fe8f9e098_0_0"/>
          <p:cNvSpPr/>
          <p:nvPr/>
        </p:nvSpPr>
        <p:spPr bwMode="auto">
          <a:xfrm>
            <a:off x="5229720" y="4320643"/>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5</a:t>
            </a:r>
            <a:endParaRPr>
              <a:latin typeface="Marianne"/>
              <a:cs typeface="Marianne"/>
            </a:endParaRPr>
          </a:p>
        </p:txBody>
      </p:sp>
      <p:sp>
        <p:nvSpPr>
          <p:cNvPr id="1670404411" name="ZoneTexte 85"/>
          <p:cNvSpPr txBox="1"/>
          <p:nvPr/>
        </p:nvSpPr>
        <p:spPr bwMode="auto">
          <a:xfrm flipH="0" flipV="0">
            <a:off x="5093312" y="4795918"/>
            <a:ext cx="3158366" cy="701399"/>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b="0" i="0" u="none" strike="noStrike" cap="none" spc="0">
                <a:solidFill>
                  <a:srgbClr val="000000"/>
                </a:solidFill>
                <a:latin typeface="Calibri"/>
                <a:ea typeface="Arial"/>
                <a:cs typeface="Arial"/>
              </a:defRPr>
            </a:pPr>
            <a:r>
              <a:rPr lang="fr-FR" sz="2000" b="1" i="0" u="none" strike="noStrike" cap="none" spc="0">
                <a:solidFill>
                  <a:srgbClr val="0070C0"/>
                </a:solidFill>
                <a:latin typeface="Marianne"/>
                <a:ea typeface="Marianne"/>
                <a:cs typeface="Marianne"/>
              </a:rPr>
              <a:t>Récupération d</a:t>
            </a:r>
            <a:r>
              <a:rPr lang="fr-FR" sz="2000" b="1" i="0" u="none" strike="noStrike" cap="none" spc="0">
                <a:solidFill>
                  <a:srgbClr val="0070C0"/>
                </a:solidFill>
                <a:latin typeface="Marianne"/>
                <a:ea typeface="Marianne"/>
                <a:cs typeface="Marianne"/>
              </a:rPr>
              <a:t>e l’identifiant de la study</a:t>
            </a:r>
            <a:endParaRPr sz="2000">
              <a:solidFill>
                <a:srgbClr val="0070C0"/>
              </a:solidFill>
              <a:latin typeface="Marianne"/>
              <a:cs typeface="Marianne"/>
            </a:endParaRPr>
          </a:p>
        </p:txBody>
      </p:sp>
      <p:sp>
        <p:nvSpPr>
          <p:cNvPr id="2100075508" name="Google Shape;940;g20fe8f9e098_0_0"/>
          <p:cNvSpPr/>
          <p:nvPr/>
        </p:nvSpPr>
        <p:spPr bwMode="auto">
          <a:xfrm>
            <a:off x="5229720" y="4818323"/>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5</a:t>
            </a:r>
            <a:endParaRPr>
              <a:latin typeface="Marianne"/>
              <a:cs typeface="Marianne"/>
            </a:endParaRPr>
          </a:p>
        </p:txBody>
      </p:sp>
      <p:pic>
        <p:nvPicPr>
          <p:cNvPr id="1350040494" name="Image 51"/>
          <p:cNvPicPr>
            <a:picLocks noChangeAspect="1"/>
          </p:cNvPicPr>
          <p:nvPr/>
        </p:nvPicPr>
        <p:blipFill>
          <a:blip r:embed="rId9"/>
          <a:stretch/>
        </p:blipFill>
        <p:spPr bwMode="auto">
          <a:xfrm flipH="0" flipV="0">
            <a:off x="8428399" y="4895560"/>
            <a:ext cx="3425007" cy="983259"/>
          </a:xfrm>
          <a:prstGeom prst="rect">
            <a:avLst/>
          </a:prstGeom>
        </p:spPr>
      </p:pic>
      <p:cxnSp>
        <p:nvCxnSpPr>
          <p:cNvPr id="1613035063" name=""/>
          <p:cNvCxnSpPr/>
          <p:nvPr/>
        </p:nvCxnSpPr>
        <p:spPr bwMode="auto">
          <a:xfrm rot="5399942" flipH="0" flipV="1">
            <a:off x="3654009" y="2081736"/>
            <a:ext cx="1714545" cy="6847421"/>
          </a:xfrm>
          <a:prstGeom prst="bentConnector2">
            <a:avLst/>
          </a:prstGeom>
          <a:noFill/>
          <a:ln w="28575" cap="flat" cmpd="sng" algn="ctr">
            <a:solidFill>
              <a:srgbClr val="0070C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sp>
        <p:nvSpPr>
          <p:cNvPr id="683119602" name="ZoneTexte 85"/>
          <p:cNvSpPr txBox="1"/>
          <p:nvPr/>
        </p:nvSpPr>
        <p:spPr bwMode="auto">
          <a:xfrm flipH="0" flipV="0">
            <a:off x="1344676" y="5599288"/>
            <a:ext cx="5232548" cy="701399"/>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i="0" u="none" strike="noStrike" cap="none" spc="0">
                <a:solidFill>
                  <a:srgbClr val="0070C0"/>
                </a:solidFill>
                <a:latin typeface="Marianne"/>
                <a:ea typeface="Marianne"/>
                <a:cs typeface="Marianne"/>
              </a:rPr>
              <a:t>Soumission </a:t>
            </a:r>
            <a:r>
              <a:rPr lang="fr-FR" sz="2000" b="1" i="0" u="none" strike="noStrike" cap="none" spc="0">
                <a:solidFill>
                  <a:srgbClr val="0070C0"/>
                </a:solidFill>
                <a:latin typeface="Marianne"/>
                <a:ea typeface="Marianne"/>
                <a:cs typeface="Marianne"/>
              </a:rPr>
              <a:t>des données de séquence et des métadonnées d’expérience</a:t>
            </a:r>
            <a:endParaRPr sz="2400">
              <a:solidFill>
                <a:schemeClr val="accent1"/>
              </a:solidFill>
              <a:latin typeface="Marianne"/>
              <a:cs typeface="Marianne"/>
            </a:endParaRPr>
          </a:p>
        </p:txBody>
      </p:sp>
      <p:sp>
        <p:nvSpPr>
          <p:cNvPr id="1082258506" name="Google Shape;940;g20fe8f9e098_0_0"/>
          <p:cNvSpPr/>
          <p:nvPr/>
        </p:nvSpPr>
        <p:spPr bwMode="auto">
          <a:xfrm>
            <a:off x="1182825" y="5674588"/>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6</a:t>
            </a:r>
            <a:endParaRPr>
              <a:latin typeface="Marianne"/>
              <a:cs typeface="Marianne"/>
            </a:endParaRPr>
          </a:p>
        </p:txBody>
      </p:sp>
      <p:sp>
        <p:nvSpPr>
          <p:cNvPr id="2050745977" name="ZoneTexte 103"/>
          <p:cNvSpPr txBox="1"/>
          <p:nvPr/>
        </p:nvSpPr>
        <p:spPr bwMode="auto">
          <a:xfrm rot="0" flipH="0" flipV="0">
            <a:off x="2003351" y="2485625"/>
            <a:ext cx="4457266"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a:solidFill>
                  <a:srgbClr val="7030A0"/>
                </a:solidFill>
                <a:latin typeface="Marianne"/>
                <a:ea typeface="Marianne"/>
                <a:cs typeface="Marianne"/>
              </a:rPr>
              <a:t>Remplissage du template avec les échantillons et leurs métadonnées</a:t>
            </a:r>
            <a:endParaRPr sz="2400">
              <a:latin typeface="Marianne"/>
              <a:cs typeface="Marianne"/>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40013244" name="Espace réservé de la date 2"/>
          <p:cNvSpPr>
            <a:spLocks noGrp="1"/>
          </p:cNvSpPr>
          <p:nvPr>
            <p:ph type="dt" sz="half" idx="10"/>
          </p:nvPr>
        </p:nvSpPr>
        <p:spPr bwMode="auto"/>
        <p:txBody>
          <a:bodyPr/>
          <a:lstStyle/>
          <a:p>
            <a:pPr>
              <a:defRPr/>
            </a:pPr>
            <a:fld id="{7E703DB6-91CD-DB57-113B-94E509EAADCA}" type="datetime1">
              <a:rPr lang="fr-FR">
                <a:latin typeface="Marianne"/>
                <a:ea typeface="Marianne"/>
                <a:cs typeface="Marianne"/>
              </a:rPr>
              <a:t/>
            </a:fld>
            <a:endParaRPr>
              <a:latin typeface="Marianne"/>
              <a:cs typeface="Marianne"/>
            </a:endParaRPr>
          </a:p>
        </p:txBody>
      </p:sp>
      <p:sp>
        <p:nvSpPr>
          <p:cNvPr id="1052713423" name="Espace réservé du numéro de diapositive 3"/>
          <p:cNvSpPr>
            <a:spLocks noGrp="1"/>
          </p:cNvSpPr>
          <p:nvPr>
            <p:ph type="sldNum" sz="quarter" idx="12"/>
          </p:nvPr>
        </p:nvSpPr>
        <p:spPr bwMode="auto"/>
        <p:txBody>
          <a:bodyPr/>
          <a:lstStyle/>
          <a:p>
            <a:pPr>
              <a:defRPr/>
            </a:pPr>
            <a:fld id="{8E6FD7ED-BBEE-DEDE-BD04-9DD6A072E111}" type="slidenum">
              <a:rPr lang="fr-FR">
                <a:latin typeface="Marianne"/>
                <a:ea typeface="Marianne"/>
                <a:cs typeface="Marianne"/>
              </a:rPr>
              <a:t/>
            </a:fld>
            <a:endParaRPr>
              <a:latin typeface="Marianne"/>
              <a:cs typeface="Marianne"/>
            </a:endParaRPr>
          </a:p>
        </p:txBody>
      </p:sp>
      <p:grpSp>
        <p:nvGrpSpPr>
          <p:cNvPr id="850854402" name="Groupe 553179135"/>
          <p:cNvGrpSpPr/>
          <p:nvPr/>
        </p:nvGrpSpPr>
        <p:grpSpPr bwMode="auto">
          <a:xfrm>
            <a:off x="198027" y="2393662"/>
            <a:ext cx="1779075" cy="1293889"/>
            <a:chOff x="0" y="0"/>
            <a:chExt cx="1779075" cy="1293889"/>
          </a:xfrm>
        </p:grpSpPr>
        <p:grpSp>
          <p:nvGrpSpPr>
            <p:cNvPr id="102259171" name="Groupe 33"/>
            <p:cNvGrpSpPr/>
            <p:nvPr/>
          </p:nvGrpSpPr>
          <p:grpSpPr bwMode="auto">
            <a:xfrm>
              <a:off x="0" y="0"/>
              <a:ext cx="1779075" cy="1293889"/>
              <a:chOff x="0" y="0"/>
              <a:chExt cx="1779075" cy="1293889"/>
            </a:xfrm>
          </p:grpSpPr>
          <p:grpSp>
            <p:nvGrpSpPr>
              <p:cNvPr id="2072220639" name="Groupe 73"/>
              <p:cNvGrpSpPr/>
              <p:nvPr/>
            </p:nvGrpSpPr>
            <p:grpSpPr bwMode="auto">
              <a:xfrm>
                <a:off x="234054" y="0"/>
                <a:ext cx="423675" cy="759987"/>
                <a:chOff x="0" y="0"/>
                <a:chExt cx="423675" cy="759987"/>
              </a:xfrm>
            </p:grpSpPr>
            <p:pic>
              <p:nvPicPr>
                <p:cNvPr id="1690726368" name="Graphique 74" descr="Empreintes de pattes"/>
                <p:cNvPicPr>
                  <a:picLocks noChangeAspect="1"/>
                </p:cNvPicPr>
                <p:nvPr/>
              </p:nvPicPr>
              <p:blipFill>
                <a:blip r:embed="rId3"/>
                <a:srcRect l="0" t="0" r="45774" b="33383"/>
                <a:stretch/>
              </p:blipFill>
              <p:spPr bwMode="auto">
                <a:xfrm>
                  <a:off x="8154" y="0"/>
                  <a:ext cx="360036" cy="407268"/>
                </a:xfrm>
                <a:prstGeom prst="rect">
                  <a:avLst/>
                </a:prstGeom>
              </p:spPr>
            </p:pic>
            <p:pic>
              <p:nvPicPr>
                <p:cNvPr id="1371904897" name="Graphique 79" descr="Feuille"/>
                <p:cNvPicPr>
                  <a:picLocks noChangeAspect="1"/>
                </p:cNvPicPr>
                <p:nvPr/>
              </p:nvPicPr>
              <p:blipFill>
                <a:blip r:embed="rId4"/>
                <a:stretch/>
              </p:blipFill>
              <p:spPr bwMode="auto">
                <a:xfrm>
                  <a:off x="0" y="336312"/>
                  <a:ext cx="423675" cy="423675"/>
                </a:xfrm>
                <a:prstGeom prst="rect">
                  <a:avLst/>
                </a:prstGeom>
              </p:spPr>
            </p:pic>
          </p:grpSp>
          <p:sp>
            <p:nvSpPr>
              <p:cNvPr id="813483098" name="ZoneTexte 80"/>
              <p:cNvSpPr txBox="1"/>
              <p:nvPr/>
            </p:nvSpPr>
            <p:spPr bwMode="auto">
              <a:xfrm flipH="0" flipV="0">
                <a:off x="0" y="714411"/>
                <a:ext cx="1779075" cy="57947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1600" b="1">
                    <a:solidFill>
                      <a:srgbClr val="7030A0"/>
                    </a:solidFill>
                    <a:latin typeface="Marianne"/>
                    <a:ea typeface="Marianne"/>
                    <a:cs typeface="Marianne"/>
                  </a:rPr>
                  <a:t>Responsable scientifique</a:t>
                </a:r>
                <a:endParaRPr>
                  <a:latin typeface="Marianne"/>
                  <a:cs typeface="Marianne"/>
                </a:endParaRPr>
              </a:p>
            </p:txBody>
          </p:sp>
        </p:grpSp>
        <p:pic>
          <p:nvPicPr>
            <p:cNvPr id="643525837" name="Graphique 90" descr="Utilisateur"/>
            <p:cNvPicPr>
              <a:picLocks noChangeAspect="1"/>
            </p:cNvPicPr>
            <p:nvPr/>
          </p:nvPicPr>
          <p:blipFill>
            <a:blip r:embed="rId5"/>
            <a:stretch/>
          </p:blipFill>
          <p:spPr bwMode="auto">
            <a:xfrm>
              <a:off x="645156" y="15750"/>
              <a:ext cx="752571" cy="752571"/>
            </a:xfrm>
            <a:prstGeom prst="rect">
              <a:avLst/>
            </a:prstGeom>
          </p:spPr>
        </p:pic>
      </p:grpSp>
      <p:cxnSp>
        <p:nvCxnSpPr>
          <p:cNvPr id="1282362132" name="Connecteur droit avec flèche 111"/>
          <p:cNvCxnSpPr/>
          <p:nvPr/>
        </p:nvCxnSpPr>
        <p:spPr bwMode="auto">
          <a:xfrm flipH="1" flipV="1">
            <a:off x="2307956" y="3240507"/>
            <a:ext cx="4140000" cy="0"/>
          </a:xfrm>
          <a:prstGeom prst="straightConnector1">
            <a:avLst/>
          </a:prstGeom>
          <a:noFill/>
          <a:ln w="28575" cap="flat" cmpd="sng" algn="ctr">
            <a:solidFill>
              <a:srgbClr val="7030A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5337393" name="Connecteur droit avec flèche 63"/>
          <p:cNvCxnSpPr/>
          <p:nvPr/>
        </p:nvCxnSpPr>
        <p:spPr bwMode="auto">
          <a:xfrm rot="0" flipH="0" flipV="1">
            <a:off x="6880500" y="1268177"/>
            <a:ext cx="0" cy="1440000"/>
          </a:xfrm>
          <a:prstGeom prst="straightConnector1">
            <a:avLst/>
          </a:prstGeom>
          <a:noFill/>
          <a:ln w="28575" cap="flat" cmpd="sng" algn="ctr">
            <a:solidFill>
              <a:srgbClr val="00B05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cxnSp>
        <p:nvCxnSpPr>
          <p:cNvPr id="585054821" name="Connecteur droit avec flèche 68"/>
          <p:cNvCxnSpPr/>
          <p:nvPr/>
        </p:nvCxnSpPr>
        <p:spPr bwMode="auto">
          <a:xfrm rot="0" flipH="0" flipV="0">
            <a:off x="7020900" y="1254449"/>
            <a:ext cx="0" cy="1440000"/>
          </a:xfrm>
          <a:prstGeom prst="straightConnector1">
            <a:avLst/>
          </a:prstGeom>
          <a:noFill/>
          <a:ln w="28575" cap="flat" cmpd="sng" algn="ctr">
            <a:solidFill>
              <a:srgbClr val="00B05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pic>
        <p:nvPicPr>
          <p:cNvPr id="94177824" name="Image 11"/>
          <p:cNvPicPr>
            <a:picLocks noChangeAspect="1"/>
          </p:cNvPicPr>
          <p:nvPr/>
        </p:nvPicPr>
        <p:blipFill>
          <a:blip r:embed="rId6"/>
          <a:stretch/>
        </p:blipFill>
        <p:spPr bwMode="auto">
          <a:xfrm flipH="0" flipV="0">
            <a:off x="5592227" y="359885"/>
            <a:ext cx="2692126" cy="840261"/>
          </a:xfrm>
          <a:prstGeom prst="rect">
            <a:avLst/>
          </a:prstGeom>
        </p:spPr>
      </p:pic>
      <p:sp>
        <p:nvSpPr>
          <p:cNvPr id="993683269" name="ZoneTexte 75"/>
          <p:cNvSpPr txBox="1"/>
          <p:nvPr/>
        </p:nvSpPr>
        <p:spPr bwMode="auto">
          <a:xfrm flipH="0" flipV="0">
            <a:off x="7028382" y="1492372"/>
            <a:ext cx="2800035"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a:solidFill>
                  <a:srgbClr val="00B050"/>
                </a:solidFill>
                <a:latin typeface="Marianne"/>
                <a:ea typeface="Marianne"/>
                <a:cs typeface="Marianne"/>
              </a:rPr>
              <a:t>Récupération des BioSamples IDs</a:t>
            </a:r>
            <a:endParaRPr sz="2400">
              <a:latin typeface="Marianne"/>
              <a:cs typeface="Marianne"/>
            </a:endParaRPr>
          </a:p>
        </p:txBody>
      </p:sp>
      <p:cxnSp>
        <p:nvCxnSpPr>
          <p:cNvPr id="1707081265" name="Connecteur droit avec flèche 110"/>
          <p:cNvCxnSpPr/>
          <p:nvPr/>
        </p:nvCxnSpPr>
        <p:spPr bwMode="auto">
          <a:xfrm flipV="1">
            <a:off x="2276241" y="3381384"/>
            <a:ext cx="4140000" cy="0"/>
          </a:xfrm>
          <a:prstGeom prst="straightConnector1">
            <a:avLst/>
          </a:prstGeom>
          <a:noFill/>
          <a:ln w="28575" cap="flat" cmpd="sng" algn="ctr">
            <a:solidFill>
              <a:srgbClr val="7030A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sp>
        <p:nvSpPr>
          <p:cNvPr id="1241927892" name="ZoneTexte 75"/>
          <p:cNvSpPr txBox="1"/>
          <p:nvPr/>
        </p:nvSpPr>
        <p:spPr bwMode="auto">
          <a:xfrm flipH="0" flipV="0">
            <a:off x="3037370" y="1554402"/>
            <a:ext cx="3687373"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a:solidFill>
                  <a:srgbClr val="00B050"/>
                </a:solidFill>
                <a:latin typeface="Marianne"/>
                <a:ea typeface="Marianne"/>
                <a:cs typeface="Marianne"/>
              </a:rPr>
              <a:t>Soumission des métadonnées d’échantillons</a:t>
            </a:r>
            <a:endParaRPr sz="2400">
              <a:latin typeface="Marianne"/>
              <a:cs typeface="Marianne"/>
            </a:endParaRPr>
          </a:p>
        </p:txBody>
      </p:sp>
      <p:sp>
        <p:nvSpPr>
          <p:cNvPr id="1453548938" name="Google Shape;940;g20fe8f9e098_0_0"/>
          <p:cNvSpPr/>
          <p:nvPr/>
        </p:nvSpPr>
        <p:spPr bwMode="auto">
          <a:xfrm>
            <a:off x="1887102" y="2496602"/>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1</a:t>
            </a:r>
            <a:endParaRPr>
              <a:latin typeface="Marianne"/>
              <a:cs typeface="Marianne"/>
            </a:endParaRPr>
          </a:p>
        </p:txBody>
      </p:sp>
      <p:sp>
        <p:nvSpPr>
          <p:cNvPr id="1779537595" name="Google Shape;940;g20fe8f9e098_0_0"/>
          <p:cNvSpPr/>
          <p:nvPr/>
        </p:nvSpPr>
        <p:spPr bwMode="auto">
          <a:xfrm>
            <a:off x="3471984" y="1687665"/>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2</a:t>
            </a:r>
            <a:endParaRPr>
              <a:latin typeface="Marianne"/>
              <a:cs typeface="Marianne"/>
            </a:endParaRPr>
          </a:p>
        </p:txBody>
      </p:sp>
      <p:sp>
        <p:nvSpPr>
          <p:cNvPr id="1785578606" name="Google Shape;940;g20fe8f9e098_0_0"/>
          <p:cNvSpPr/>
          <p:nvPr/>
        </p:nvSpPr>
        <p:spPr bwMode="auto">
          <a:xfrm>
            <a:off x="9576681" y="1561321"/>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2</a:t>
            </a:r>
            <a:endParaRPr>
              <a:latin typeface="Marianne"/>
              <a:cs typeface="Marianne"/>
            </a:endParaRPr>
          </a:p>
        </p:txBody>
      </p:sp>
      <p:sp>
        <p:nvSpPr>
          <p:cNvPr id="1351635370" name="ZoneTexte 85"/>
          <p:cNvSpPr txBox="1"/>
          <p:nvPr/>
        </p:nvSpPr>
        <p:spPr bwMode="auto">
          <a:xfrm rot="0" flipH="0" flipV="0">
            <a:off x="7221780" y="2880946"/>
            <a:ext cx="2507657" cy="701399"/>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i="0" u="none" strike="noStrike" cap="none" spc="0">
                <a:solidFill>
                  <a:srgbClr val="7030A0"/>
                </a:solidFill>
                <a:highlight>
                  <a:srgbClr val="FFFF00"/>
                </a:highlight>
                <a:latin typeface="Marianne"/>
                <a:ea typeface="Marianne"/>
                <a:cs typeface="Marianne"/>
              </a:rPr>
              <a:t>Template pour les échantillons</a:t>
            </a:r>
            <a:endParaRPr sz="2400">
              <a:highlight>
                <a:srgbClr val="FFFF00"/>
              </a:highlight>
              <a:latin typeface="Marianne"/>
              <a:cs typeface="Marianne"/>
            </a:endParaRPr>
          </a:p>
        </p:txBody>
      </p:sp>
      <p:pic>
        <p:nvPicPr>
          <p:cNvPr id="1588321541" name="Graphique 108" descr="Document"/>
          <p:cNvPicPr>
            <a:picLocks noChangeAspect="1"/>
          </p:cNvPicPr>
          <p:nvPr/>
        </p:nvPicPr>
        <p:blipFill>
          <a:blip r:embed="rId7"/>
          <a:stretch/>
        </p:blipFill>
        <p:spPr bwMode="auto">
          <a:xfrm>
            <a:off x="4314114" y="4310793"/>
            <a:ext cx="597744" cy="584767"/>
          </a:xfrm>
          <a:prstGeom prst="rect">
            <a:avLst/>
          </a:prstGeom>
        </p:spPr>
      </p:pic>
      <p:sp>
        <p:nvSpPr>
          <p:cNvPr id="140612306" name="ZoneTexte 85"/>
          <p:cNvSpPr txBox="1"/>
          <p:nvPr/>
        </p:nvSpPr>
        <p:spPr bwMode="auto">
          <a:xfrm flipH="0" flipV="0">
            <a:off x="1344676" y="3989406"/>
            <a:ext cx="2907221"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a:solidFill>
                  <a:srgbClr val="0070C0"/>
                </a:solidFill>
                <a:latin typeface="Marianne"/>
                <a:ea typeface="Marianne"/>
                <a:cs typeface="Marianne"/>
              </a:rPr>
              <a:t>Création du fichier de soumission de </a:t>
            </a:r>
            <a:r>
              <a:rPr lang="fr-FR" sz="2000" b="1">
                <a:solidFill>
                  <a:srgbClr val="0070C0"/>
                </a:solidFill>
                <a:latin typeface="Marianne"/>
                <a:ea typeface="Marianne"/>
                <a:cs typeface="Marianne"/>
              </a:rPr>
              <a:t>study</a:t>
            </a:r>
            <a:endParaRPr sz="2400">
              <a:solidFill>
                <a:srgbClr val="0070C0"/>
              </a:solidFill>
              <a:latin typeface="Marianne"/>
              <a:cs typeface="Marianne"/>
            </a:endParaRPr>
          </a:p>
        </p:txBody>
      </p:sp>
      <p:sp>
        <p:nvSpPr>
          <p:cNvPr id="625738374" name="Google Shape;940;g20fe8f9e098_0_0"/>
          <p:cNvSpPr/>
          <p:nvPr/>
        </p:nvSpPr>
        <p:spPr bwMode="auto">
          <a:xfrm>
            <a:off x="1165142" y="4159957"/>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4</a:t>
            </a:r>
            <a:endParaRPr>
              <a:latin typeface="Marianne"/>
              <a:cs typeface="Marianne"/>
            </a:endParaRPr>
          </a:p>
        </p:txBody>
      </p:sp>
      <p:pic>
        <p:nvPicPr>
          <p:cNvPr id="293542530" name="Graphique 102" descr="Document"/>
          <p:cNvPicPr>
            <a:picLocks noChangeAspect="1"/>
          </p:cNvPicPr>
          <p:nvPr/>
        </p:nvPicPr>
        <p:blipFill>
          <a:blip r:embed="rId8"/>
          <a:stretch/>
        </p:blipFill>
        <p:spPr bwMode="auto">
          <a:xfrm>
            <a:off x="6722028" y="2910939"/>
            <a:ext cx="597744" cy="584767"/>
          </a:xfrm>
          <a:prstGeom prst="rect">
            <a:avLst/>
          </a:prstGeom>
        </p:spPr>
      </p:pic>
      <p:cxnSp>
        <p:nvCxnSpPr>
          <p:cNvPr id="736425921" name=""/>
          <p:cNvCxnSpPr/>
          <p:nvPr/>
        </p:nvCxnSpPr>
        <p:spPr bwMode="auto">
          <a:xfrm rot="5399977" flipH="0" flipV="1">
            <a:off x="2188508" y="2681858"/>
            <a:ext cx="941596" cy="3143484"/>
          </a:xfrm>
          <a:prstGeom prst="bentConnector2">
            <a:avLst/>
          </a:prstGeom>
          <a:noFill/>
          <a:ln w="28575" cap="flat" cmpd="sng" algn="ctr">
            <a:solidFill>
              <a:srgbClr val="0070C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cxnSp>
        <p:nvCxnSpPr>
          <p:cNvPr id="641544599" name="Connecteur droit avec flèche 128"/>
          <p:cNvCxnSpPr/>
          <p:nvPr/>
        </p:nvCxnSpPr>
        <p:spPr bwMode="auto">
          <a:xfrm rot="0" flipH="1" flipV="1">
            <a:off x="5050917" y="4762064"/>
            <a:ext cx="2880000" cy="0"/>
          </a:xfrm>
          <a:prstGeom prst="straightConnector1">
            <a:avLst/>
          </a:prstGeom>
          <a:noFill/>
          <a:ln w="28575" cap="flat" cmpd="sng" algn="ctr">
            <a:solidFill>
              <a:srgbClr val="2E75B6"/>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cxnSp>
        <p:nvCxnSpPr>
          <p:cNvPr id="1791866925" name="Connecteur droit avec flèche 128"/>
          <p:cNvCxnSpPr/>
          <p:nvPr/>
        </p:nvCxnSpPr>
        <p:spPr bwMode="auto">
          <a:xfrm rot="10799955" flipH="1" flipV="1">
            <a:off x="5054999" y="4600064"/>
            <a:ext cx="2880000" cy="0"/>
          </a:xfrm>
          <a:prstGeom prst="straightConnector1">
            <a:avLst/>
          </a:prstGeom>
          <a:noFill/>
          <a:ln w="28575" cap="flat" cmpd="sng" algn="ctr">
            <a:solidFill>
              <a:srgbClr val="2E75B6"/>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sp>
        <p:nvSpPr>
          <p:cNvPr id="69544199" name="ZoneTexte 85"/>
          <p:cNvSpPr txBox="1"/>
          <p:nvPr/>
        </p:nvSpPr>
        <p:spPr bwMode="auto">
          <a:xfrm flipH="0" flipV="0">
            <a:off x="5315991" y="3851550"/>
            <a:ext cx="2581858"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i="0" u="none" strike="noStrike" cap="none" spc="0">
                <a:solidFill>
                  <a:srgbClr val="2E75B6"/>
                </a:solidFill>
                <a:latin typeface="Marianne"/>
                <a:ea typeface="Marianne"/>
                <a:cs typeface="Marianne"/>
              </a:rPr>
              <a:t>Soumission de la </a:t>
            </a:r>
            <a:r>
              <a:rPr lang="fr-FR" sz="2000" b="1" i="0" u="none" strike="noStrike" cap="none" spc="0">
                <a:solidFill>
                  <a:srgbClr val="2E75B6"/>
                </a:solidFill>
                <a:latin typeface="Marianne"/>
                <a:ea typeface="Marianne"/>
                <a:cs typeface="Marianne"/>
              </a:rPr>
              <a:t>study</a:t>
            </a:r>
            <a:endParaRPr sz="2400">
              <a:solidFill>
                <a:srgbClr val="2E75B6"/>
              </a:solidFill>
              <a:latin typeface="Marianne"/>
              <a:cs typeface="Marianne"/>
            </a:endParaRPr>
          </a:p>
        </p:txBody>
      </p:sp>
      <p:sp>
        <p:nvSpPr>
          <p:cNvPr id="1007221653" name="Google Shape;940;g20fe8f9e098_0_0"/>
          <p:cNvSpPr/>
          <p:nvPr/>
        </p:nvSpPr>
        <p:spPr bwMode="auto">
          <a:xfrm>
            <a:off x="5229720" y="4320643"/>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5</a:t>
            </a:r>
            <a:endParaRPr>
              <a:latin typeface="Marianne"/>
              <a:cs typeface="Marianne"/>
            </a:endParaRPr>
          </a:p>
        </p:txBody>
      </p:sp>
      <p:sp>
        <p:nvSpPr>
          <p:cNvPr id="517836350" name="ZoneTexte 85"/>
          <p:cNvSpPr txBox="1"/>
          <p:nvPr/>
        </p:nvSpPr>
        <p:spPr bwMode="auto">
          <a:xfrm flipH="0" flipV="0">
            <a:off x="5093312" y="4795918"/>
            <a:ext cx="3158366"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b="0" i="0" u="none" strike="noStrike" cap="none" spc="0">
                <a:solidFill>
                  <a:srgbClr val="000000"/>
                </a:solidFill>
                <a:latin typeface="Calibri"/>
                <a:ea typeface="Arial"/>
                <a:cs typeface="Arial"/>
              </a:defRPr>
            </a:pPr>
            <a:r>
              <a:rPr lang="fr-FR" sz="2000" b="1" i="0" u="none" strike="noStrike" cap="none" spc="0">
                <a:solidFill>
                  <a:srgbClr val="0070C0"/>
                </a:solidFill>
                <a:latin typeface="Marianne"/>
                <a:ea typeface="Marianne"/>
                <a:cs typeface="Marianne"/>
              </a:rPr>
              <a:t>Récupération d</a:t>
            </a:r>
            <a:r>
              <a:rPr lang="fr-FR" sz="2000" b="1" i="0" u="none" strike="noStrike" cap="none" spc="0">
                <a:solidFill>
                  <a:srgbClr val="0070C0"/>
                </a:solidFill>
                <a:latin typeface="Marianne"/>
                <a:ea typeface="Marianne"/>
                <a:cs typeface="Marianne"/>
              </a:rPr>
              <a:t>e l’identifiant de la study</a:t>
            </a:r>
            <a:endParaRPr sz="2000">
              <a:solidFill>
                <a:srgbClr val="0070C0"/>
              </a:solidFill>
              <a:latin typeface="Marianne"/>
              <a:cs typeface="Marianne"/>
            </a:endParaRPr>
          </a:p>
        </p:txBody>
      </p:sp>
      <p:sp>
        <p:nvSpPr>
          <p:cNvPr id="1701771550" name="Google Shape;940;g20fe8f9e098_0_0"/>
          <p:cNvSpPr/>
          <p:nvPr/>
        </p:nvSpPr>
        <p:spPr bwMode="auto">
          <a:xfrm>
            <a:off x="5229720" y="4818323"/>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5</a:t>
            </a:r>
            <a:endParaRPr>
              <a:latin typeface="Marianne"/>
              <a:cs typeface="Marianne"/>
            </a:endParaRPr>
          </a:p>
        </p:txBody>
      </p:sp>
      <p:pic>
        <p:nvPicPr>
          <p:cNvPr id="553212642" name="Image 51"/>
          <p:cNvPicPr>
            <a:picLocks noChangeAspect="1"/>
          </p:cNvPicPr>
          <p:nvPr/>
        </p:nvPicPr>
        <p:blipFill>
          <a:blip r:embed="rId9"/>
          <a:stretch/>
        </p:blipFill>
        <p:spPr bwMode="auto">
          <a:xfrm flipH="0" flipV="0">
            <a:off x="8428399" y="4895560"/>
            <a:ext cx="3425007" cy="983259"/>
          </a:xfrm>
          <a:prstGeom prst="rect">
            <a:avLst/>
          </a:prstGeom>
        </p:spPr>
      </p:pic>
      <p:cxnSp>
        <p:nvCxnSpPr>
          <p:cNvPr id="1467509649" name=""/>
          <p:cNvCxnSpPr/>
          <p:nvPr/>
        </p:nvCxnSpPr>
        <p:spPr bwMode="auto">
          <a:xfrm rot="5399942" flipH="0" flipV="1">
            <a:off x="3654009" y="2081736"/>
            <a:ext cx="1714545" cy="6847421"/>
          </a:xfrm>
          <a:prstGeom prst="bentConnector2">
            <a:avLst/>
          </a:prstGeom>
          <a:noFill/>
          <a:ln w="28575" cap="flat" cmpd="sng" algn="ctr">
            <a:solidFill>
              <a:srgbClr val="0070C0"/>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sp>
        <p:nvSpPr>
          <p:cNvPr id="181257210" name="ZoneTexte 85"/>
          <p:cNvSpPr txBox="1"/>
          <p:nvPr/>
        </p:nvSpPr>
        <p:spPr bwMode="auto">
          <a:xfrm flipH="0" flipV="0">
            <a:off x="1344676" y="5599288"/>
            <a:ext cx="5232548" cy="701398"/>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i="0" u="none" strike="noStrike" cap="none" spc="0">
                <a:solidFill>
                  <a:srgbClr val="0070C0"/>
                </a:solidFill>
                <a:latin typeface="Marianne"/>
                <a:ea typeface="Marianne"/>
                <a:cs typeface="Marianne"/>
              </a:rPr>
              <a:t>Soumission </a:t>
            </a:r>
            <a:r>
              <a:rPr lang="fr-FR" sz="2000" b="1" i="0" u="none" strike="noStrike" cap="none" spc="0">
                <a:solidFill>
                  <a:srgbClr val="0070C0"/>
                </a:solidFill>
                <a:latin typeface="Marianne"/>
                <a:ea typeface="Marianne"/>
                <a:cs typeface="Marianne"/>
              </a:rPr>
              <a:t>des données de séquence et des métadonnées d’expérience</a:t>
            </a:r>
            <a:endParaRPr sz="2400">
              <a:solidFill>
                <a:schemeClr val="accent1"/>
              </a:solidFill>
              <a:latin typeface="Marianne"/>
              <a:cs typeface="Marianne"/>
            </a:endParaRPr>
          </a:p>
        </p:txBody>
      </p:sp>
      <p:sp>
        <p:nvSpPr>
          <p:cNvPr id="1984011620" name="Google Shape;940;g20fe8f9e098_0_0"/>
          <p:cNvSpPr/>
          <p:nvPr/>
        </p:nvSpPr>
        <p:spPr bwMode="auto">
          <a:xfrm>
            <a:off x="1182825" y="5674588"/>
            <a:ext cx="211500" cy="230400"/>
          </a:xfrm>
          <a:prstGeom prst="ellipse">
            <a:avLst/>
          </a:prstGeom>
          <a:noFill/>
          <a:ln w="12700" cap="flat" cmpd="sng">
            <a:solidFill>
              <a:srgbClr val="FF0000"/>
            </a:solidFill>
            <a:prstDash val="solid"/>
            <a:miter lim="800000"/>
            <a:headEnd type="none" w="sm" len="sm"/>
            <a:tailEnd type="none" w="sm" len="sm"/>
          </a:ln>
        </p:spPr>
        <p:txBody>
          <a:bodyPr spcFirstLastPara="1" wrap="square" lIns="36000" tIns="45693" rIns="91422" bIns="45693" anchor="ctr" anchorCtr="0">
            <a:noAutofit/>
          </a:bodyPr>
          <a:lstStyle/>
          <a:p>
            <a:pPr marL="0" marR="0" lvl="0" indent="0" algn="ctr" defTabSz="914400">
              <a:lnSpc>
                <a:spcPct val="100000"/>
              </a:lnSpc>
              <a:spcBef>
                <a:spcPts val="0"/>
              </a:spcBef>
              <a:spcAft>
                <a:spcPts val="0"/>
              </a:spcAft>
              <a:buNone/>
              <a:defRPr lang="fr-FR" sz="1800" b="0" i="0" u="none" strike="noStrike" cap="none" spc="0">
                <a:solidFill>
                  <a:srgbClr val="000000"/>
                </a:solidFill>
                <a:latin typeface="Calibri"/>
                <a:ea typeface="Arial"/>
                <a:cs typeface="Arial"/>
              </a:defRPr>
            </a:pPr>
            <a:r>
              <a:rPr lang="fr-FR" sz="1400">
                <a:solidFill>
                  <a:srgbClr val="FF0000"/>
                </a:solidFill>
                <a:latin typeface="Marianne"/>
                <a:ea typeface="Marianne"/>
                <a:cs typeface="Marianne"/>
              </a:rPr>
              <a:t>6</a:t>
            </a:r>
            <a:endParaRPr>
              <a:latin typeface="Marianne"/>
              <a:cs typeface="Marianne"/>
            </a:endParaRPr>
          </a:p>
        </p:txBody>
      </p:sp>
      <p:sp>
        <p:nvSpPr>
          <p:cNvPr id="718105443" name="ZoneTexte 103"/>
          <p:cNvSpPr txBox="1"/>
          <p:nvPr/>
        </p:nvSpPr>
        <p:spPr bwMode="auto">
          <a:xfrm rot="0" flipH="0" flipV="0">
            <a:off x="2003351" y="2485624"/>
            <a:ext cx="4457986" cy="701399"/>
          </a:xfrm>
          <a:prstGeom prst="rect">
            <a:avLst/>
          </a:prstGeom>
          <a:noFill/>
        </p:spPr>
        <p:txBody>
          <a:bodyPr wrap="square" rtlCol="0">
            <a:spAutoFit/>
          </a:bodyPr>
          <a:lstStyle/>
          <a:p>
            <a:pPr marL="0" marR="0" lvl="0" indent="0" algn="ctr" defTabSz="914400">
              <a:lnSpc>
                <a:spcPct val="100000"/>
              </a:lnSpc>
              <a:spcBef>
                <a:spcPts val="0"/>
              </a:spcBef>
              <a:spcAft>
                <a:spcPts val="0"/>
              </a:spcAft>
              <a:defRPr lang="fr-FR" sz="1800" b="0" i="0" u="none" strike="noStrike" cap="none" spc="0">
                <a:solidFill>
                  <a:srgbClr val="000000"/>
                </a:solidFill>
                <a:latin typeface="Calibri"/>
                <a:ea typeface="Arial"/>
                <a:cs typeface="Arial"/>
              </a:defRPr>
            </a:pPr>
            <a:r>
              <a:rPr lang="fr-FR" sz="2000" b="1">
                <a:solidFill>
                  <a:srgbClr val="7030A0"/>
                </a:solidFill>
                <a:highlight>
                  <a:srgbClr val="FFFF00"/>
                </a:highlight>
                <a:latin typeface="Marianne"/>
                <a:ea typeface="Marianne"/>
                <a:cs typeface="Marianne"/>
              </a:rPr>
              <a:t>Remplissage du template avec les échantillons et leurs métadonnées</a:t>
            </a:r>
            <a:endParaRPr sz="2400">
              <a:highlight>
                <a:srgbClr val="FFFF00"/>
              </a:highlight>
              <a:latin typeface="Marianne"/>
              <a:cs typeface="Marianne"/>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Thème AgroEcoNum">
  <a:themeElements>
    <a:clrScheme name="Personnalisé 4">
      <a:dk1>
        <a:srgbClr val="3463A5"/>
      </a:dk1>
      <a:lt1>
        <a:srgbClr val="FFFFFF"/>
      </a:lt1>
      <a:dk2>
        <a:srgbClr val="254A8E"/>
      </a:dk2>
      <a:lt2>
        <a:srgbClr val="3463A5"/>
      </a:lt2>
      <a:accent1>
        <a:srgbClr val="254A8E"/>
      </a:accent1>
      <a:accent2>
        <a:srgbClr val="3463A5"/>
      </a:accent2>
      <a:accent3>
        <a:srgbClr val="3463A5"/>
      </a:accent3>
      <a:accent4>
        <a:srgbClr val="FFFFFF"/>
      </a:accent4>
      <a:accent5>
        <a:srgbClr val="FFFFFF"/>
      </a:accent5>
      <a:accent6>
        <a:srgbClr val="FFFFFF"/>
      </a:accent6>
      <a:hlink>
        <a:srgbClr val="FFFFFF"/>
      </a:hlink>
      <a:folHlink>
        <a:srgbClr val="FFFFFF"/>
      </a:folHlink>
    </a:clrScheme>
    <a:fontScheme name="AgroEcoNum">
      <a:majorFont>
        <a:latin typeface="Marianne"/>
        <a:ea typeface="Arial"/>
        <a:cs typeface="Arial"/>
      </a:majorFont>
      <a:minorFont>
        <a:latin typeface="Marianne"/>
        <a:ea typeface="Arial"/>
        <a:cs typeface="Arial"/>
      </a:minorFont>
    </a:fontScheme>
    <a:fmtScheme name="Office 2007-2010">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onlyoffice/8.3.3.18</Application>
  <DocSecurity>0</DocSecurity>
  <PresentationFormat>On-screen Show (4:3)</PresentationFormat>
  <Paragraphs>0</Paragraphs>
  <Slides>37</Slides>
  <Notes>37</Notes>
  <HiddenSlides>0</HiddenSlides>
  <MMClips>2</MMClips>
  <ScaleCrop>0</ScaleCrop>
  <HeadingPairs>
    <vt:vector size="4" baseType="variant">
      <vt:variant>
        <vt:lpstr>Theme</vt:lpstr>
      </vt:variant>
      <vt:variant>
        <vt:i4>1</vt:i4>
      </vt:variant>
      <vt:variant>
        <vt:lpstr>Slide Titles</vt:lpstr>
      </vt:variant>
      <vt:variant>
        <vt:i4>37</vt:i4>
      </vt:variant>
    </vt:vector>
  </HeadingPairs>
  <TitlesOfParts>
    <vt:vector size="38"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Romain Bergin</dc:creator>
  <cp:keywords/>
  <dc:description/>
  <dc:identifier/>
  <dc:language/>
  <cp:lastModifiedBy>Vanita Haurheeram (vanita.haurheeram@inrae.fr)</cp:lastModifiedBy>
  <cp:revision>145</cp:revision>
  <dcterms:created xsi:type="dcterms:W3CDTF">2024-04-24T08:40:54Z</dcterms:created>
  <dcterms:modified xsi:type="dcterms:W3CDTF">2025-11-06T09:05:56Z</dcterms:modified>
  <cp:category/>
  <cp:contentStatus/>
  <cp:version/>
</cp:coreProperties>
</file>