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 id="2147483744" r:id="rId5"/>
  </p:sldMasterIdLst>
  <p:notesMasterIdLst>
    <p:notesMasterId r:id="rId34"/>
  </p:notesMasterIdLst>
  <p:sldIdLst>
    <p:sldId id="436" r:id="rId6"/>
    <p:sldId id="506" r:id="rId7"/>
    <p:sldId id="538" r:id="rId8"/>
    <p:sldId id="378" r:id="rId9"/>
    <p:sldId id="377" r:id="rId10"/>
    <p:sldId id="419" r:id="rId11"/>
    <p:sldId id="511" r:id="rId12"/>
    <p:sldId id="312" r:id="rId13"/>
    <p:sldId id="510" r:id="rId14"/>
    <p:sldId id="318" r:id="rId15"/>
    <p:sldId id="297" r:id="rId16"/>
    <p:sldId id="300" r:id="rId17"/>
    <p:sldId id="539" r:id="rId18"/>
    <p:sldId id="637" r:id="rId19"/>
    <p:sldId id="638" r:id="rId20"/>
    <p:sldId id="639" r:id="rId21"/>
    <p:sldId id="640" r:id="rId22"/>
    <p:sldId id="646" r:id="rId23"/>
    <p:sldId id="528" r:id="rId24"/>
    <p:sldId id="536" r:id="rId25"/>
    <p:sldId id="379" r:id="rId26"/>
    <p:sldId id="537" r:id="rId27"/>
    <p:sldId id="531" r:id="rId28"/>
    <p:sldId id="534" r:id="rId29"/>
    <p:sldId id="525" r:id="rId30"/>
    <p:sldId id="645" r:id="rId31"/>
    <p:sldId id="309" r:id="rId32"/>
    <p:sldId id="25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A6"/>
    <a:srgbClr val="2756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15"/>
    <p:restoredTop sz="94694"/>
  </p:normalViewPr>
  <p:slideViewPr>
    <p:cSldViewPr snapToGrid="0">
      <p:cViewPr varScale="1">
        <p:scale>
          <a:sx n="110" d="100"/>
          <a:sy n="110" d="100"/>
        </p:scale>
        <p:origin x="200" y="41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777DD-D904-2146-BB92-829E04C4AD81}" type="datetimeFigureOut">
              <a:rPr lang="fr-FR" smtClean="0"/>
              <a:t>08/12/2024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Click to change the mask text styles</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48D5A-0F68-6840-8712-1BCB262F44D7}" type="slidenum">
              <a:rPr lang="fr-FR" smtClean="0"/>
              <a:t>‹N°›</a:t>
            </a:fld>
            <a:endParaRPr lang="fr-FR"/>
          </a:p>
        </p:txBody>
      </p:sp>
    </p:spTree>
    <p:extLst>
      <p:ext uri="{BB962C8B-B14F-4D97-AF65-F5344CB8AC3E}">
        <p14:creationId xmlns:p14="http://schemas.microsoft.com/office/powerpoint/2010/main" val="88450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2</a:t>
            </a:fld>
            <a:endParaRPr lang="fr-FR"/>
          </a:p>
        </p:txBody>
      </p:sp>
    </p:spTree>
    <p:extLst>
      <p:ext uri="{BB962C8B-B14F-4D97-AF65-F5344CB8AC3E}">
        <p14:creationId xmlns:p14="http://schemas.microsoft.com/office/powerpoint/2010/main" val="366976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Maybe add atomic vs triplet ontology slides</a:t>
            </a:r>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4</a:t>
            </a:fld>
            <a:endParaRPr lang="fr-FR"/>
          </a:p>
        </p:txBody>
      </p:sp>
    </p:spTree>
    <p:extLst>
      <p:ext uri="{BB962C8B-B14F-4D97-AF65-F5344CB8AC3E}">
        <p14:creationId xmlns:p14="http://schemas.microsoft.com/office/powerpoint/2010/main" val="51560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 be confirmed with Franciane, Isabelle, etc...)</a:t>
            </a:r>
          </a:p>
          <a:p>
            <a:r>
              <a:rPr lang="fr-FR" dirty="0"/>
              <a:t>See Ecosystem module</a:t>
            </a:r>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8</a:t>
            </a:fld>
            <a:endParaRPr lang="fr-FR"/>
          </a:p>
        </p:txBody>
      </p:sp>
    </p:spTree>
    <p:extLst>
      <p:ext uri="{BB962C8B-B14F-4D97-AF65-F5344CB8AC3E}">
        <p14:creationId xmlns:p14="http://schemas.microsoft.com/office/powerpoint/2010/main" val="3591343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BMS: </a:t>
            </a:r>
            <a:r>
              <a:rPr lang="en-US" dirty="0"/>
              <a:t>At </a:t>
            </a:r>
            <a:r>
              <a:rPr lang="en-US" baseline="0" dirty="0"/>
              <a:t>the source! Edition of </a:t>
            </a:r>
            <a:r>
              <a:rPr lang="en-US" baseline="0" dirty="0" err="1"/>
              <a:t>fieldbooks</a:t>
            </a:r>
            <a:endParaRPr lang="fr-FR" dirty="0"/>
          </a:p>
          <a:p>
            <a:endParaRPr lang="fr-FR" dirty="0"/>
          </a:p>
          <a:p>
            <a:r>
              <a:rPr lang="fr-FR" dirty="0"/>
              <a:t>Agtrials= </a:t>
            </a:r>
            <a:r>
              <a:rPr lang="fr-FR" baseline="0" dirty="0" err="1"/>
              <a:t>approx </a:t>
            </a:r>
            <a:r>
              <a:rPr lang="fr-FR" baseline="0" dirty="0"/>
              <a:t>30 000 CO </a:t>
            </a:r>
            <a:r>
              <a:rPr lang="fr-FR" baseline="0" dirty="0" err="1"/>
              <a:t>annotated </a:t>
            </a:r>
            <a:r>
              <a:rPr lang="fr-FR" baseline="0" dirty="0"/>
              <a:t>trials</a:t>
            </a:r>
            <a:endParaRPr lang="en-US" dirty="0"/>
          </a:p>
        </p:txBody>
      </p:sp>
      <p:sp>
        <p:nvSpPr>
          <p:cNvPr id="4" name="Slide Number Placeholder 3"/>
          <p:cNvSpPr>
            <a:spLocks noGrp="1"/>
          </p:cNvSpPr>
          <p:nvPr>
            <p:ph type="sldNum" sz="quarter" idx="10"/>
          </p:nvPr>
        </p:nvSpPr>
        <p:spPr/>
        <p:txBody>
          <a:bodyPr/>
          <a:lstStyle/>
          <a:p>
            <a:fld id="{3E070826-4402-4953-A94E-9ECA838E90F9}" type="slidenum">
              <a:rPr lang="en-US" smtClean="0"/>
              <a:t>9</a:t>
            </a:fld>
            <a:endParaRPr lang="en-US"/>
          </a:p>
        </p:txBody>
      </p:sp>
    </p:spTree>
    <p:extLst>
      <p:ext uri="{BB962C8B-B14F-4D97-AF65-F5344CB8AC3E}">
        <p14:creationId xmlns:p14="http://schemas.microsoft.com/office/powerpoint/2010/main" val="24152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Slide Célia </a:t>
            </a:r>
            <a:r>
              <a:rPr lang="fr-FR" dirty="0" err="1"/>
              <a:t>Publis</a:t>
            </a:r>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18</a:t>
            </a:fld>
            <a:endParaRPr lang="fr-FR"/>
          </a:p>
        </p:txBody>
      </p:sp>
    </p:spTree>
    <p:extLst>
      <p:ext uri="{BB962C8B-B14F-4D97-AF65-F5344CB8AC3E}">
        <p14:creationId xmlns:p14="http://schemas.microsoft.com/office/powerpoint/2010/main" val="172447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20</a:t>
            </a:fld>
            <a:endParaRPr lang="fr-FR"/>
          </a:p>
        </p:txBody>
      </p:sp>
    </p:spTree>
    <p:extLst>
      <p:ext uri="{BB962C8B-B14F-4D97-AF65-F5344CB8AC3E}">
        <p14:creationId xmlns:p14="http://schemas.microsoft.com/office/powerpoint/2010/main" val="1540254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Variable (or ad hoc) </a:t>
            </a:r>
            <a:r>
              <a:rPr lang="fr-FR" dirty="0" err="1"/>
              <a:t>dataset</a:t>
            </a:r>
          </a:p>
        </p:txBody>
      </p:sp>
      <p:sp>
        <p:nvSpPr>
          <p:cNvPr id="4" name="Espace réservé du numéro de diapositive 3"/>
          <p:cNvSpPr>
            <a:spLocks noGrp="1"/>
          </p:cNvSpPr>
          <p:nvPr>
            <p:ph type="sldNum" sz="quarter" idx="5"/>
          </p:nvPr>
        </p:nvSpPr>
        <p:spPr/>
        <p:txBody>
          <a:bodyPr/>
          <a:lstStyle/>
          <a:p>
            <a:fld id="{53948D5A-0F68-6840-8712-1BCB262F44D7}" type="slidenum">
              <a:rPr lang="fr-FR" smtClean="0"/>
              <a:t>23</a:t>
            </a:fld>
            <a:endParaRPr lang="fr-FR"/>
          </a:p>
        </p:txBody>
      </p:sp>
    </p:spTree>
    <p:extLst>
      <p:ext uri="{BB962C8B-B14F-4D97-AF65-F5344CB8AC3E}">
        <p14:creationId xmlns:p14="http://schemas.microsoft.com/office/powerpoint/2010/main" val="85043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31a13bc3efd_2_0:notes"/>
          <p:cNvSpPr txBox="1">
            <a:spLocks noGrp="1"/>
          </p:cNvSpPr>
          <p:nvPr>
            <p:ph type="body" idx="1"/>
          </p:nvPr>
        </p:nvSpPr>
        <p:spPr>
          <a:xfrm>
            <a:off x="685800" y="5867400"/>
            <a:ext cx="5486400" cy="48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92" name="Google Shape;992;g31a13bc3efd_2_0:notes"/>
          <p:cNvSpPr>
            <a:spLocks noGrp="1" noRot="1" noChangeAspect="1"/>
          </p:cNvSpPr>
          <p:nvPr>
            <p:ph type="sldImg" idx="2"/>
          </p:nvPr>
        </p:nvSpPr>
        <p:spPr>
          <a:xfrm>
            <a:off x="-228600" y="1524000"/>
            <a:ext cx="7315200"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hyperlink" Target="https://www.phenet.eu/en/contact"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hyperlink" Target="https://www.phenet.eu/en/contact"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627948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595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 Full width">
  <p:cSld name="Text - Full width">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55575" y="0"/>
            <a:ext cx="7678100"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92" name="Google Shape;92;p10"/>
          <p:cNvCxnSpPr/>
          <p:nvPr/>
        </p:nvCxnSpPr>
        <p:spPr>
          <a:xfrm>
            <a:off x="155575" y="549275"/>
            <a:ext cx="11880850" cy="0"/>
          </a:xfrm>
          <a:prstGeom prst="straightConnector1">
            <a:avLst/>
          </a:prstGeom>
          <a:noFill/>
          <a:ln w="25400" cap="flat" cmpd="sng">
            <a:solidFill>
              <a:srgbClr val="0080BB"/>
            </a:solidFill>
            <a:prstDash val="solid"/>
            <a:miter lim="800000"/>
            <a:headEnd type="none" w="sm" len="sm"/>
            <a:tailEnd type="none" w="sm" len="sm"/>
          </a:ln>
        </p:spPr>
      </p:cxnSp>
      <p:pic>
        <p:nvPicPr>
          <p:cNvPr id="93" name="Google Shape;93;p10"/>
          <p:cNvPicPr preferRelativeResize="0"/>
          <p:nvPr/>
        </p:nvPicPr>
        <p:blipFill rotWithShape="1">
          <a:blip r:embed="rId2">
            <a:alphaModFix amt="50000"/>
          </a:blip>
          <a:srcRect l="45110" t="11988" r="4203" b="75136"/>
          <a:stretch/>
        </p:blipFill>
        <p:spPr>
          <a:xfrm>
            <a:off x="8974316" y="0"/>
            <a:ext cx="3377939" cy="549275"/>
          </a:xfrm>
          <a:prstGeom prst="rect">
            <a:avLst/>
          </a:prstGeom>
          <a:noFill/>
          <a:ln>
            <a:noFill/>
          </a:ln>
        </p:spPr>
      </p:pic>
      <p:pic>
        <p:nvPicPr>
          <p:cNvPr id="94" name="Google Shape;94;p10"/>
          <p:cNvPicPr preferRelativeResize="0"/>
          <p:nvPr/>
        </p:nvPicPr>
        <p:blipFill rotWithShape="1">
          <a:blip r:embed="rId3">
            <a:alphaModFix/>
          </a:blip>
          <a:srcRect/>
          <a:stretch/>
        </p:blipFill>
        <p:spPr>
          <a:xfrm>
            <a:off x="1331846" y="6309806"/>
            <a:ext cx="610350" cy="428616"/>
          </a:xfrm>
          <a:prstGeom prst="rect">
            <a:avLst/>
          </a:prstGeom>
          <a:noFill/>
          <a:ln>
            <a:noFill/>
          </a:ln>
        </p:spPr>
      </p:pic>
      <p:pic>
        <p:nvPicPr>
          <p:cNvPr id="95" name="Google Shape;95;p10"/>
          <p:cNvPicPr preferRelativeResize="0"/>
          <p:nvPr/>
        </p:nvPicPr>
        <p:blipFill rotWithShape="1">
          <a:blip r:embed="rId4">
            <a:alphaModFix/>
          </a:blip>
          <a:srcRect/>
          <a:stretch/>
        </p:blipFill>
        <p:spPr>
          <a:xfrm>
            <a:off x="155575" y="6262055"/>
            <a:ext cx="1052052" cy="524118"/>
          </a:xfrm>
          <a:prstGeom prst="rect">
            <a:avLst/>
          </a:prstGeom>
          <a:noFill/>
          <a:ln>
            <a:noFill/>
          </a:ln>
        </p:spPr>
      </p:pic>
      <p:sp>
        <p:nvSpPr>
          <p:cNvPr id="96" name="Google Shape;96;p10"/>
          <p:cNvSpPr txBox="1"/>
          <p:nvPr/>
        </p:nvSpPr>
        <p:spPr>
          <a:xfrm>
            <a:off x="11426076" y="6381797"/>
            <a:ext cx="61034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
        <p:nvSpPr>
          <p:cNvPr id="97" name="Google Shape;97;p10"/>
          <p:cNvSpPr txBox="1">
            <a:spLocks noGrp="1"/>
          </p:cNvSpPr>
          <p:nvPr>
            <p:ph type="body" idx="1"/>
          </p:nvPr>
        </p:nvSpPr>
        <p:spPr>
          <a:xfrm>
            <a:off x="155575" y="836600"/>
            <a:ext cx="11880900" cy="5290800"/>
          </a:xfrm>
          <a:prstGeom prst="rect">
            <a:avLst/>
          </a:prstGeom>
          <a:noFill/>
          <a:ln>
            <a:noFill/>
          </a:ln>
        </p:spPr>
        <p:txBody>
          <a:bodyPr spcFirstLastPara="1" wrap="square" lIns="91425" tIns="45700" rIns="91425" bIns="45700" anchor="t" anchorCtr="0">
            <a:noAutofit/>
          </a:bodyPr>
          <a:lstStyle>
            <a:lvl1pPr marL="457200" marR="0" lvl="0" indent="-370840" algn="l" rtl="0">
              <a:lnSpc>
                <a:spcPct val="90000"/>
              </a:lnSpc>
              <a:spcBef>
                <a:spcPts val="1000"/>
              </a:spcBef>
              <a:spcAft>
                <a:spcPts val="0"/>
              </a:spcAft>
              <a:buClr>
                <a:srgbClr val="0080BB"/>
              </a:buClr>
              <a:buSzPts val="224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0BB"/>
              </a:buClr>
              <a:buSzPts val="1920"/>
              <a:buFont typeface="Noto Sans Symbols"/>
              <a:buChar char="▪"/>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0BB"/>
              </a:buClr>
              <a:buSzPts val="16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4pPr>
            <a:lvl5pPr marL="2286000" marR="0" lvl="4" indent="-320039" algn="l" rtl="0">
              <a:lnSpc>
                <a:spcPct val="90000"/>
              </a:lnSpc>
              <a:spcBef>
                <a:spcPts val="500"/>
              </a:spcBef>
              <a:spcAft>
                <a:spcPts val="0"/>
              </a:spcAft>
              <a:buClr>
                <a:srgbClr val="0080BB"/>
              </a:buClr>
              <a:buSzPts val="144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0"/>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99" name="Google Shape;99;p10"/>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100" name="Google Shape;100;p10"/>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101" name="Google Shape;101;p10"/>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428715192"/>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blip>
          <a:srcRect/>
          <a:stretch/>
        </p:blipFill>
        <p:spPr>
          <a:xfrm>
            <a:off x="1331846" y="6309806"/>
            <a:ext cx="610350" cy="428616"/>
          </a:xfrm>
          <a:prstGeom prst="rect">
            <a:avLst/>
          </a:prstGeom>
          <a:noFill/>
          <a:ln>
            <a:noFill/>
          </a:ln>
        </p:spPr>
      </p:pic>
      <p:pic>
        <p:nvPicPr>
          <p:cNvPr id="77" name="Google Shape;77;p8"/>
          <p:cNvPicPr preferRelativeResize="0"/>
          <p:nvPr/>
        </p:nvPicPr>
        <p:blipFill rotWithShape="1">
          <a:blip r:embed="rId3">
            <a:alphaModFix/>
          </a:blip>
          <a:srcRect/>
          <a:stretch/>
        </p:blipFill>
        <p:spPr>
          <a:xfrm>
            <a:off x="155575" y="6262055"/>
            <a:ext cx="1052052" cy="524118"/>
          </a:xfrm>
          <a:prstGeom prst="rect">
            <a:avLst/>
          </a:prstGeom>
          <a:noFill/>
          <a:ln>
            <a:noFill/>
          </a:ln>
        </p:spPr>
      </p:pic>
      <p:sp>
        <p:nvSpPr>
          <p:cNvPr id="78" name="Google Shape;78;p8"/>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pic>
        <p:nvPicPr>
          <p:cNvPr id="79" name="Google Shape;79;p8"/>
          <p:cNvPicPr preferRelativeResize="0"/>
          <p:nvPr/>
        </p:nvPicPr>
        <p:blipFill rotWithShape="1">
          <a:blip r:embed="rId4">
            <a:alphaModFix/>
          </a:blip>
          <a:srcRect l="39046"/>
          <a:stretch/>
        </p:blipFill>
        <p:spPr>
          <a:xfrm>
            <a:off x="7974013" y="1143903"/>
            <a:ext cx="4062412" cy="4265872"/>
          </a:xfrm>
          <a:prstGeom prst="rect">
            <a:avLst/>
          </a:prstGeom>
          <a:noFill/>
          <a:ln>
            <a:noFill/>
          </a:ln>
        </p:spPr>
      </p:pic>
      <p:sp>
        <p:nvSpPr>
          <p:cNvPr id="80" name="Google Shape;80;p8"/>
          <p:cNvSpPr txBox="1">
            <a:spLocks noGrp="1"/>
          </p:cNvSpPr>
          <p:nvPr>
            <p:ph type="ctrTitle"/>
          </p:nvPr>
        </p:nvSpPr>
        <p:spPr>
          <a:xfrm>
            <a:off x="155575" y="2083039"/>
            <a:ext cx="6248400" cy="2387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080BB"/>
              </a:buClr>
              <a:buSzPts val="5000"/>
              <a:buFont typeface="Calibri"/>
              <a:buNone/>
              <a:defRPr sz="50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1" name="Google Shape;81;p8"/>
          <p:cNvPicPr preferRelativeResize="0"/>
          <p:nvPr/>
        </p:nvPicPr>
        <p:blipFill rotWithShape="1">
          <a:blip r:embed="rId5">
            <a:alphaModFix/>
          </a:blip>
          <a:srcRect/>
          <a:stretch/>
        </p:blipFill>
        <p:spPr>
          <a:xfrm>
            <a:off x="2066415" y="6282764"/>
            <a:ext cx="1458063" cy="482700"/>
          </a:xfrm>
          <a:prstGeom prst="rect">
            <a:avLst/>
          </a:prstGeom>
          <a:noFill/>
          <a:ln>
            <a:noFill/>
          </a:ln>
        </p:spPr>
      </p:pic>
      <p:pic>
        <p:nvPicPr>
          <p:cNvPr id="82" name="Google Shape;82;p8"/>
          <p:cNvPicPr preferRelativeResize="0"/>
          <p:nvPr/>
        </p:nvPicPr>
        <p:blipFill rotWithShape="1">
          <a:blip r:embed="rId6">
            <a:alphaModFix/>
          </a:blip>
          <a:srcRect/>
          <a:stretch/>
        </p:blipFill>
        <p:spPr>
          <a:xfrm>
            <a:off x="3648697" y="6308252"/>
            <a:ext cx="1481027" cy="431725"/>
          </a:xfrm>
          <a:prstGeom prst="rect">
            <a:avLst/>
          </a:prstGeom>
          <a:noFill/>
          <a:ln>
            <a:noFill/>
          </a:ln>
        </p:spPr>
      </p:pic>
      <p:pic>
        <p:nvPicPr>
          <p:cNvPr id="83" name="Google Shape;83;p8"/>
          <p:cNvPicPr preferRelativeResize="0"/>
          <p:nvPr/>
        </p:nvPicPr>
        <p:blipFill rotWithShape="1">
          <a:blip r:embed="rId7">
            <a:alphaModFix/>
          </a:blip>
          <a:srcRect/>
          <a:stretch/>
        </p:blipFill>
        <p:spPr>
          <a:xfrm>
            <a:off x="6789665" y="6231223"/>
            <a:ext cx="1411521" cy="585781"/>
          </a:xfrm>
          <a:prstGeom prst="rect">
            <a:avLst/>
          </a:prstGeom>
          <a:noFill/>
          <a:ln>
            <a:noFill/>
          </a:ln>
        </p:spPr>
      </p:pic>
      <p:pic>
        <p:nvPicPr>
          <p:cNvPr id="84" name="Google Shape;84;p8"/>
          <p:cNvPicPr preferRelativeResize="0"/>
          <p:nvPr/>
        </p:nvPicPr>
        <p:blipFill rotWithShape="1">
          <a:blip r:embed="rId8">
            <a:alphaModFix/>
          </a:blip>
          <a:srcRect/>
          <a:stretch/>
        </p:blipFill>
        <p:spPr>
          <a:xfrm>
            <a:off x="5253943" y="6288756"/>
            <a:ext cx="1411502" cy="470717"/>
          </a:xfrm>
          <a:prstGeom prst="rect">
            <a:avLst/>
          </a:prstGeom>
          <a:noFill/>
          <a:ln>
            <a:noFill/>
          </a:ln>
        </p:spPr>
      </p:pic>
    </p:spTree>
    <p:extLst>
      <p:ext uri="{BB962C8B-B14F-4D97-AF65-F5344CB8AC3E}">
        <p14:creationId xmlns:p14="http://schemas.microsoft.com/office/powerpoint/2010/main" val="3911791079"/>
      </p:ext>
    </p:extLst>
  </p:cSld>
  <p:clrMapOvr>
    <a:masterClrMapping/>
  </p:clrMapOvr>
  <p:extLst>
    <p:ext uri="{DCECCB84-F9BA-43D5-87BE-67443E8EF086}">
      <p15:sldGuideLst xmlns:p15="http://schemas.microsoft.com/office/powerpoint/2012/main">
        <p15:guide id="1" orient="horz" pos="52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ise en page personnalisée 1">
  <p:cSld name="Mise en page personnalisée 1">
    <p:spTree>
      <p:nvGrpSpPr>
        <p:cNvPr id="1" name="Shape 119"/>
        <p:cNvGrpSpPr/>
        <p:nvPr/>
      </p:nvGrpSpPr>
      <p:grpSpPr>
        <a:xfrm>
          <a:off x="0" y="0"/>
          <a:ext cx="0" cy="0"/>
          <a:chOff x="0" y="0"/>
          <a:chExt cx="0" cy="0"/>
        </a:xfrm>
      </p:grpSpPr>
      <p:pic>
        <p:nvPicPr>
          <p:cNvPr id="120" name="Google Shape;120;g11d42595d11_0_633"/>
          <p:cNvPicPr preferRelativeResize="0"/>
          <p:nvPr/>
        </p:nvPicPr>
        <p:blipFill rotWithShape="1">
          <a:blip r:embed="rId2">
            <a:alphaModFix/>
          </a:blip>
          <a:srcRect/>
          <a:stretch/>
        </p:blipFill>
        <p:spPr>
          <a:xfrm>
            <a:off x="1339602" y="6309809"/>
            <a:ext cx="610350" cy="428616"/>
          </a:xfrm>
          <a:prstGeom prst="rect">
            <a:avLst/>
          </a:prstGeom>
          <a:noFill/>
          <a:ln>
            <a:noFill/>
          </a:ln>
        </p:spPr>
      </p:pic>
      <p:pic>
        <p:nvPicPr>
          <p:cNvPr id="121" name="Google Shape;121;g11d42595d11_0_633"/>
          <p:cNvPicPr preferRelativeResize="0"/>
          <p:nvPr/>
        </p:nvPicPr>
        <p:blipFill rotWithShape="1">
          <a:blip r:embed="rId3">
            <a:alphaModFix/>
          </a:blip>
          <a:srcRect/>
          <a:stretch/>
        </p:blipFill>
        <p:spPr>
          <a:xfrm>
            <a:off x="155575" y="6240383"/>
            <a:ext cx="1052052" cy="524118"/>
          </a:xfrm>
          <a:prstGeom prst="rect">
            <a:avLst/>
          </a:prstGeom>
          <a:noFill/>
          <a:ln>
            <a:noFill/>
          </a:ln>
        </p:spPr>
      </p:pic>
      <p:pic>
        <p:nvPicPr>
          <p:cNvPr id="122" name="Google Shape;122;g11d42595d11_0_633"/>
          <p:cNvPicPr preferRelativeResize="0"/>
          <p:nvPr/>
        </p:nvPicPr>
        <p:blipFill>
          <a:blip r:embed="rId4">
            <a:alphaModFix/>
          </a:blip>
          <a:stretch>
            <a:fillRect/>
          </a:stretch>
        </p:blipFill>
        <p:spPr>
          <a:xfrm>
            <a:off x="2172275" y="6282764"/>
            <a:ext cx="1458063" cy="482700"/>
          </a:xfrm>
          <a:prstGeom prst="rect">
            <a:avLst/>
          </a:prstGeom>
          <a:noFill/>
          <a:ln>
            <a:noFill/>
          </a:ln>
        </p:spPr>
      </p:pic>
      <p:pic>
        <p:nvPicPr>
          <p:cNvPr id="123" name="Google Shape;123;g11d42595d11_0_633"/>
          <p:cNvPicPr preferRelativeResize="0"/>
          <p:nvPr/>
        </p:nvPicPr>
        <p:blipFill>
          <a:blip r:embed="rId5">
            <a:alphaModFix/>
          </a:blip>
          <a:stretch>
            <a:fillRect/>
          </a:stretch>
        </p:blipFill>
        <p:spPr>
          <a:xfrm>
            <a:off x="3719271" y="6308239"/>
            <a:ext cx="1481027" cy="431725"/>
          </a:xfrm>
          <a:prstGeom prst="rect">
            <a:avLst/>
          </a:prstGeom>
          <a:noFill/>
          <a:ln>
            <a:noFill/>
          </a:ln>
        </p:spPr>
      </p:pic>
      <p:pic>
        <p:nvPicPr>
          <p:cNvPr id="124" name="Google Shape;124;g11d42595d11_0_633"/>
          <p:cNvPicPr preferRelativeResize="0"/>
          <p:nvPr/>
        </p:nvPicPr>
        <p:blipFill>
          <a:blip r:embed="rId6">
            <a:alphaModFix/>
          </a:blip>
          <a:stretch>
            <a:fillRect/>
          </a:stretch>
        </p:blipFill>
        <p:spPr>
          <a:xfrm>
            <a:off x="6789665" y="6231223"/>
            <a:ext cx="1411521" cy="585781"/>
          </a:xfrm>
          <a:prstGeom prst="rect">
            <a:avLst/>
          </a:prstGeom>
          <a:noFill/>
          <a:ln>
            <a:noFill/>
          </a:ln>
        </p:spPr>
      </p:pic>
      <p:pic>
        <p:nvPicPr>
          <p:cNvPr id="125" name="Google Shape;125;g11d42595d11_0_633"/>
          <p:cNvPicPr preferRelativeResize="0"/>
          <p:nvPr/>
        </p:nvPicPr>
        <p:blipFill>
          <a:blip r:embed="rId7">
            <a:alphaModFix/>
          </a:blip>
          <a:stretch>
            <a:fillRect/>
          </a:stretch>
        </p:blipFill>
        <p:spPr>
          <a:xfrm>
            <a:off x="5289230" y="6267075"/>
            <a:ext cx="1411502" cy="470717"/>
          </a:xfrm>
          <a:prstGeom prst="rect">
            <a:avLst/>
          </a:prstGeom>
          <a:noFill/>
          <a:ln>
            <a:noFill/>
          </a:ln>
        </p:spPr>
      </p:pic>
      <p:sp>
        <p:nvSpPr>
          <p:cNvPr id="126" name="Google Shape;126;g11d42595d11_0_633"/>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Tree>
    <p:extLst>
      <p:ext uri="{BB962C8B-B14F-4D97-AF65-F5344CB8AC3E}">
        <p14:creationId xmlns:p14="http://schemas.microsoft.com/office/powerpoint/2010/main" val="1074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03445" y="1916833"/>
            <a:ext cx="10363200" cy="648072"/>
          </a:xfrm>
        </p:spPr>
        <p:txBody>
          <a:bodyPr anchor="t"/>
          <a:lstStyle>
            <a:lvl1pPr algn="l">
              <a:defRPr sz="2400" b="1" cap="all"/>
            </a:lvl1pPr>
          </a:lstStyle>
          <a:p>
            <a:r>
              <a:rPr lang="fr-FR"/>
              <a:t>Cliquez et modifiez le titre</a:t>
            </a:r>
            <a:endParaRPr lang="fr-FR" dirty="0"/>
          </a:p>
        </p:txBody>
      </p:sp>
      <p:sp>
        <p:nvSpPr>
          <p:cNvPr id="3" name="Espace réservé du texte 2"/>
          <p:cNvSpPr>
            <a:spLocks noGrp="1"/>
          </p:cNvSpPr>
          <p:nvPr>
            <p:ph type="body" idx="1"/>
          </p:nvPr>
        </p:nvSpPr>
        <p:spPr>
          <a:xfrm>
            <a:off x="1007435" y="3429000"/>
            <a:ext cx="10561173" cy="2592288"/>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r-FR"/>
              <a:t>Cliquez pour modifier les styles du texte du masque</a:t>
            </a:r>
          </a:p>
        </p:txBody>
      </p:sp>
      <p:sp>
        <p:nvSpPr>
          <p:cNvPr id="11" name="Espace réservé du numéro de diapositive 4"/>
          <p:cNvSpPr>
            <a:spLocks noGrp="1"/>
          </p:cNvSpPr>
          <p:nvPr>
            <p:ph type="sldNum" sz="quarter" idx="11"/>
          </p:nvPr>
        </p:nvSpPr>
        <p:spPr>
          <a:xfrm>
            <a:off x="9347200" y="6381334"/>
            <a:ext cx="2844800" cy="216023"/>
          </a:xfrm>
          <a:prstGeom prst="rect">
            <a:avLst/>
          </a:prstGeom>
        </p:spPr>
        <p:txBody>
          <a:bodyPr/>
          <a:lstStyle>
            <a:lvl1pPr algn="r">
              <a:defRPr sz="1400">
                <a:solidFill>
                  <a:schemeClr val="bg1"/>
                </a:solidFill>
              </a:defRPr>
            </a:lvl1pPr>
          </a:lstStyle>
          <a:p>
            <a:fld id="{4F2FB34B-B982-584C-87D1-A762E7D52625}" type="slidenum">
              <a:rPr lang="fr-FR" smtClean="0">
                <a:solidFill>
                  <a:prstClr val="white"/>
                </a:solidFill>
              </a:rPr>
              <a:pPr/>
              <a:t>‹N°›</a:t>
            </a:fld>
            <a:endParaRPr lang="fr-FR" dirty="0">
              <a:solidFill>
                <a:prstClr val="white"/>
              </a:solidFill>
            </a:endParaRPr>
          </a:p>
        </p:txBody>
      </p:sp>
      <p:grpSp>
        <p:nvGrpSpPr>
          <p:cNvPr id="6" name="Grouper 5"/>
          <p:cNvGrpSpPr/>
          <p:nvPr userDrawn="1"/>
        </p:nvGrpSpPr>
        <p:grpSpPr>
          <a:xfrm>
            <a:off x="3215680" y="2604505"/>
            <a:ext cx="8976320" cy="752475"/>
            <a:chOff x="2411760" y="2604504"/>
            <a:chExt cx="6732240" cy="752475"/>
          </a:xfrm>
        </p:grpSpPr>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51155" y="2604504"/>
              <a:ext cx="1192845" cy="752475"/>
            </a:xfrm>
            <a:prstGeom prst="rect">
              <a:avLst/>
            </a:prstGeom>
            <a:noFill/>
            <a:ln w="9525">
              <a:noFill/>
              <a:miter lim="800000"/>
              <a:headEnd/>
              <a:tailEnd/>
            </a:ln>
          </p:spPr>
        </p:pic>
        <p:pic>
          <p:nvPicPr>
            <p:cNvPr id="6146" name="Picture 2" descr="ésultat de recherche d'images pour &quot;big data&quot;"/>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411760" y="2604504"/>
              <a:ext cx="2121024" cy="752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tps://inra-dam-front-resources-cdn.brainsonic.com/ressources/afile/162073-99714-picture_original-2131-0"/>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504318" y="2607796"/>
              <a:ext cx="2160240" cy="7458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bre Gène, Arbre De Vie, Evolution"/>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664558" y="2605446"/>
              <a:ext cx="1291818" cy="7505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96942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743192" y="1"/>
            <a:ext cx="10216343" cy="457200"/>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3" name="Text Placeholder 2"/>
          <p:cNvSpPr>
            <a:spLocks noGrp="1"/>
          </p:cNvSpPr>
          <p:nvPr>
            <p:ph type="body" idx="1"/>
          </p:nvPr>
        </p:nvSpPr>
        <p:spPr>
          <a:xfrm>
            <a:off x="138896" y="870416"/>
            <a:ext cx="11864051" cy="5217868"/>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743192" y="505814"/>
            <a:ext cx="9680171" cy="31598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84833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456" y="1440503"/>
            <a:ext cx="10556384" cy="4316503"/>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645459" y="0"/>
            <a:ext cx="10314076"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645459" y="761484"/>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595787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no footer">
  <p:cSld name="Title - no footer">
    <p:spTree>
      <p:nvGrpSpPr>
        <p:cNvPr id="1" name="Shape 77"/>
        <p:cNvGrpSpPr/>
        <p:nvPr/>
      </p:nvGrpSpPr>
      <p:grpSpPr>
        <a:xfrm>
          <a:off x="0" y="0"/>
          <a:ext cx="0" cy="0"/>
          <a:chOff x="0" y="0"/>
          <a:chExt cx="0" cy="0"/>
        </a:xfrm>
      </p:grpSpPr>
      <p:sp>
        <p:nvSpPr>
          <p:cNvPr id="78" name="Google Shape;78;g11d42595d11_0_591"/>
          <p:cNvSpPr txBox="1">
            <a:spLocks noGrp="1"/>
          </p:cNvSpPr>
          <p:nvPr>
            <p:ph type="title"/>
          </p:nvPr>
        </p:nvSpPr>
        <p:spPr>
          <a:xfrm>
            <a:off x="155575" y="0"/>
            <a:ext cx="7678200" cy="549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80BB"/>
              </a:buClr>
              <a:buSzPts val="2400"/>
              <a:buFont typeface="Calibri"/>
              <a:buNone/>
              <a:defRPr sz="2400" b="0" i="0" u="none" strike="noStrike" cap="none">
                <a:solidFill>
                  <a:srgbClr val="0080B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79" name="Google Shape;79;g11d42595d11_0_591"/>
          <p:cNvCxnSpPr/>
          <p:nvPr/>
        </p:nvCxnSpPr>
        <p:spPr>
          <a:xfrm>
            <a:off x="155575" y="549275"/>
            <a:ext cx="11880900" cy="0"/>
          </a:xfrm>
          <a:prstGeom prst="straightConnector1">
            <a:avLst/>
          </a:prstGeom>
          <a:noFill/>
          <a:ln w="25400" cap="flat" cmpd="sng">
            <a:solidFill>
              <a:srgbClr val="0080BB"/>
            </a:solidFill>
            <a:prstDash val="solid"/>
            <a:miter lim="800000"/>
            <a:headEnd type="none" w="sm" len="sm"/>
            <a:tailEnd type="none" w="sm" len="sm"/>
          </a:ln>
        </p:spPr>
      </p:cxnSp>
      <p:pic>
        <p:nvPicPr>
          <p:cNvPr id="80" name="Google Shape;80;g11d42595d11_0_591"/>
          <p:cNvPicPr preferRelativeResize="0"/>
          <p:nvPr/>
        </p:nvPicPr>
        <p:blipFill rotWithShape="1">
          <a:blip r:embed="rId2">
            <a:alphaModFix amt="50000"/>
          </a:blip>
          <a:srcRect l="45110" t="11988" r="4204" b="75136"/>
          <a:stretch/>
        </p:blipFill>
        <p:spPr>
          <a:xfrm>
            <a:off x="8974316" y="0"/>
            <a:ext cx="3377939" cy="549273"/>
          </a:xfrm>
          <a:prstGeom prst="rect">
            <a:avLst/>
          </a:prstGeom>
          <a:noFill/>
          <a:ln>
            <a:noFill/>
          </a:ln>
        </p:spPr>
      </p:pic>
      <p:sp>
        <p:nvSpPr>
          <p:cNvPr id="81" name="Google Shape;81;g11d42595d11_0_591"/>
          <p:cNvSpPr txBox="1"/>
          <p:nvPr/>
        </p:nvSpPr>
        <p:spPr>
          <a:xfrm>
            <a:off x="11426076" y="6381797"/>
            <a:ext cx="610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fr-FR" sz="1800" b="0" i="0" u="none" strike="noStrike" cap="none">
                <a:solidFill>
                  <a:srgbClr val="0080BB"/>
                </a:solidFill>
                <a:latin typeface="Calibri"/>
                <a:ea typeface="Calibri"/>
                <a:cs typeface="Calibri"/>
                <a:sym typeface="Calibri"/>
              </a:rPr>
              <a:t>‹N°›</a:t>
            </a:fld>
            <a:endParaRPr sz="1800" b="0" i="0" u="none" strike="noStrike" cap="none">
              <a:solidFill>
                <a:srgbClr val="0080BB"/>
              </a:solidFill>
              <a:latin typeface="Calibri"/>
              <a:ea typeface="Calibri"/>
              <a:cs typeface="Calibri"/>
              <a:sym typeface="Calibri"/>
            </a:endParaRPr>
          </a:p>
        </p:txBody>
      </p:sp>
    </p:spTree>
    <p:extLst>
      <p:ext uri="{BB962C8B-B14F-4D97-AF65-F5344CB8AC3E}">
        <p14:creationId xmlns:p14="http://schemas.microsoft.com/office/powerpoint/2010/main" val="3177934437"/>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259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9360363" y="6597352"/>
            <a:ext cx="2844800" cy="288032"/>
          </a:xfrm>
          <a:prstGeom prst="rect">
            <a:avLst/>
          </a:prstGeom>
        </p:spPr>
        <p:txBody>
          <a:bodyPr/>
          <a:lstStyle>
            <a:lvl1pPr algn="r">
              <a:defRPr sz="1600">
                <a:solidFill>
                  <a:schemeClr val="bg1"/>
                </a:solidFill>
              </a:defRPr>
            </a:lvl1pPr>
          </a:lstStyle>
          <a:p>
            <a:r>
              <a:rPr lang="fr-FR"/>
              <a:t>18 September 2018</a:t>
            </a:r>
            <a:endParaRPr lang="fr-FR" dirty="0"/>
          </a:p>
        </p:txBody>
      </p:sp>
      <p:sp>
        <p:nvSpPr>
          <p:cNvPr id="5" name="Espace réservé du numéro de diapositive 4"/>
          <p:cNvSpPr>
            <a:spLocks noGrp="1"/>
          </p:cNvSpPr>
          <p:nvPr>
            <p:ph type="sldNum" sz="quarter" idx="11"/>
          </p:nvPr>
        </p:nvSpPr>
        <p:spPr>
          <a:xfrm>
            <a:off x="9347200" y="6381330"/>
            <a:ext cx="2844800" cy="216023"/>
          </a:xfrm>
          <a:prstGeom prst="rect">
            <a:avLst/>
          </a:prstGeom>
        </p:spPr>
        <p:txBody>
          <a:bodyPr/>
          <a:lstStyle>
            <a:lvl1pPr algn="r">
              <a:defRPr sz="1600">
                <a:solidFill>
                  <a:schemeClr val="bg1"/>
                </a:solidFill>
              </a:defRPr>
            </a:lvl1pPr>
          </a:lstStyle>
          <a:p>
            <a:fld id="{8534B11E-6926-4AED-BE15-6DFFBFCE64FB}" type="slidenum">
              <a:rPr lang="fr-FR" smtClean="0"/>
              <a:pPr/>
              <a:t>‹N°›</a:t>
            </a:fld>
            <a:endParaRPr lang="fr-FR" dirty="0"/>
          </a:p>
        </p:txBody>
      </p:sp>
    </p:spTree>
    <p:extLst>
      <p:ext uri="{BB962C8B-B14F-4D97-AF65-F5344CB8AC3E}">
        <p14:creationId xmlns:p14="http://schemas.microsoft.com/office/powerpoint/2010/main" val="255113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70" y="1023731"/>
            <a:ext cx="11986590" cy="5257798"/>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119270" y="1"/>
            <a:ext cx="11986591" cy="576470"/>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9270" y="576471"/>
            <a:ext cx="11986591" cy="44725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1279840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with logo">
    <p:spTree>
      <p:nvGrpSpPr>
        <p:cNvPr id="1" name=""/>
        <p:cNvGrpSpPr/>
        <p:nvPr/>
      </p:nvGrpSpPr>
      <p:grpSpPr>
        <a:xfrm>
          <a:off x="0" y="0"/>
          <a:ext cx="0" cy="0"/>
          <a:chOff x="0" y="0"/>
          <a:chExt cx="0" cy="0"/>
        </a:xfrm>
      </p:grpSpPr>
      <p:sp>
        <p:nvSpPr>
          <p:cNvPr id="9" name="Rectangle 8"/>
          <p:cNvSpPr/>
          <p:nvPr userDrawn="1"/>
        </p:nvSpPr>
        <p:spPr>
          <a:xfrm>
            <a:off x="10406240" y="6377472"/>
            <a:ext cx="1785761" cy="480529"/>
          </a:xfrm>
          <a:prstGeom prst="rect">
            <a:avLst/>
          </a:prstGeom>
          <a:gradFill flip="none" rotWithShape="1">
            <a:gsLst>
              <a:gs pos="100000">
                <a:schemeClr val="bg1"/>
              </a:gs>
              <a:gs pos="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ioversity FINAL out copy.gi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0679" y="6446075"/>
            <a:ext cx="541347" cy="353914"/>
          </a:xfrm>
          <a:prstGeom prst="rect">
            <a:avLst/>
          </a:prstGeom>
        </p:spPr>
      </p:pic>
      <p:sp>
        <p:nvSpPr>
          <p:cNvPr id="10" name="Rectangle 9"/>
          <p:cNvSpPr/>
          <p:nvPr userDrawn="1"/>
        </p:nvSpPr>
        <p:spPr>
          <a:xfrm>
            <a:off x="6773080" y="6357450"/>
            <a:ext cx="5418920" cy="18000"/>
          </a:xfrm>
          <a:prstGeom prst="rect">
            <a:avLst/>
          </a:prstGeom>
          <a:gradFill flip="none" rotWithShape="1">
            <a:gsLst>
              <a:gs pos="27000">
                <a:srgbClr val="003580"/>
              </a:gs>
              <a:gs pos="0">
                <a:srgbClr val="FFFFFF">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7696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16"/>
        <p:cNvGrpSpPr/>
        <p:nvPr/>
      </p:nvGrpSpPr>
      <p:grpSpPr>
        <a:xfrm>
          <a:off x="0" y="0"/>
          <a:ext cx="0" cy="0"/>
          <a:chOff x="0" y="0"/>
          <a:chExt cx="0" cy="0"/>
        </a:xfrm>
      </p:grpSpPr>
      <p:sp>
        <p:nvSpPr>
          <p:cNvPr id="20" name="Google Shape;20;p23"/>
          <p:cNvSpPr txBox="1">
            <a:spLocks noGrp="1"/>
          </p:cNvSpPr>
          <p:nvPr>
            <p:ph type="ctrTitle"/>
          </p:nvPr>
        </p:nvSpPr>
        <p:spPr>
          <a:xfrm>
            <a:off x="1524000" y="1381308"/>
            <a:ext cx="9144000" cy="1677600"/>
          </a:xfrm>
          <a:prstGeom prst="rect">
            <a:avLst/>
          </a:prstGeom>
          <a:noFill/>
          <a:ln>
            <a:noFill/>
          </a:ln>
        </p:spPr>
        <p:txBody>
          <a:bodyPr spcFirstLastPara="1" wrap="square" lIns="91425" tIns="45700" rIns="91425" bIns="45700" anchor="ctr" anchorCtr="0">
            <a:normAutofit/>
          </a:bodyPr>
          <a:lstStyle>
            <a:lvl1pPr lvl="0" algn="ctr">
              <a:lnSpc>
                <a:spcPct val="108800"/>
              </a:lnSpc>
              <a:spcBef>
                <a:spcPts val="0"/>
              </a:spcBef>
              <a:spcAft>
                <a:spcPts val="0"/>
              </a:spcAft>
              <a:buClr>
                <a:srgbClr val="69981B"/>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524000" y="3262172"/>
            <a:ext cx="9144000" cy="1655700"/>
          </a:xfrm>
          <a:prstGeom prst="rect">
            <a:avLst/>
          </a:prstGeom>
          <a:noFill/>
          <a:ln>
            <a:noFill/>
          </a:ln>
        </p:spPr>
        <p:txBody>
          <a:bodyPr spcFirstLastPara="1" wrap="square" lIns="91425" tIns="45700" rIns="91425" bIns="45700" anchor="t" anchorCtr="0">
            <a:normAutofit/>
          </a:bodyPr>
          <a:lstStyle>
            <a:lvl1pPr lvl="0" algn="ctr">
              <a:lnSpc>
                <a:spcPct val="132500"/>
              </a:lnSpc>
              <a:spcBef>
                <a:spcPts val="1000"/>
              </a:spcBef>
              <a:spcAft>
                <a:spcPts val="0"/>
              </a:spcAft>
              <a:buSzPts val="2400"/>
              <a:buNone/>
              <a:defRPr sz="2400">
                <a:solidFill>
                  <a:srgbClr val="7F7F7F"/>
                </a:solidFill>
              </a:defRPr>
            </a:lvl1pPr>
            <a:lvl2pPr lvl="1" algn="ctr">
              <a:lnSpc>
                <a:spcPct val="159000"/>
              </a:lnSpc>
              <a:spcBef>
                <a:spcPts val="500"/>
              </a:spcBef>
              <a:spcAft>
                <a:spcPts val="0"/>
              </a:spcAft>
              <a:buSzPts val="2000"/>
              <a:buNone/>
              <a:defRPr sz="2000"/>
            </a:lvl2pPr>
            <a:lvl3pPr lvl="2" algn="ctr">
              <a:lnSpc>
                <a:spcPct val="176666"/>
              </a:lnSpc>
              <a:spcBef>
                <a:spcPts val="500"/>
              </a:spcBef>
              <a:spcAft>
                <a:spcPts val="0"/>
              </a:spcAft>
              <a:buSzPts val="1800"/>
              <a:buNone/>
              <a:defRPr sz="1800"/>
            </a:lvl3pPr>
            <a:lvl4pPr lvl="3" algn="ctr">
              <a:lnSpc>
                <a:spcPct val="198750"/>
              </a:lnSpc>
              <a:spcBef>
                <a:spcPts val="500"/>
              </a:spcBef>
              <a:spcAft>
                <a:spcPts val="0"/>
              </a:spcAft>
              <a:buSzPts val="1600"/>
              <a:buNone/>
              <a:defRPr sz="1600"/>
            </a:lvl4pPr>
            <a:lvl5pPr lvl="4" algn="ctr">
              <a:lnSpc>
                <a:spcPct val="19875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561958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act">
  <p:cSld name="Contact">
    <p:bg>
      <p:bgPr>
        <a:solidFill>
          <a:schemeClr val="lt1"/>
        </a:solidFill>
        <a:effectLst/>
      </p:bgPr>
    </p:bg>
    <p:spTree>
      <p:nvGrpSpPr>
        <p:cNvPr id="1" name="Shape 62"/>
        <p:cNvGrpSpPr/>
        <p:nvPr/>
      </p:nvGrpSpPr>
      <p:grpSpPr>
        <a:xfrm>
          <a:off x="0" y="0"/>
          <a:ext cx="0" cy="0"/>
          <a:chOff x="0" y="0"/>
          <a:chExt cx="0" cy="0"/>
        </a:xfrm>
      </p:grpSpPr>
      <p:sp>
        <p:nvSpPr>
          <p:cNvPr id="63" name="Google Shape;63;p40"/>
          <p:cNvSpPr/>
          <p:nvPr/>
        </p:nvSpPr>
        <p:spPr>
          <a:xfrm>
            <a:off x="100" y="5462300"/>
            <a:ext cx="12192000" cy="13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64" name="Google Shape;64;p40"/>
          <p:cNvPicPr preferRelativeResize="0"/>
          <p:nvPr/>
        </p:nvPicPr>
        <p:blipFill rotWithShape="1">
          <a:blip r:embed="rId2">
            <a:alphaModFix/>
          </a:blip>
          <a:srcRect l="7415" b="40992"/>
          <a:stretch/>
        </p:blipFill>
        <p:spPr>
          <a:xfrm>
            <a:off x="0" y="3935896"/>
            <a:ext cx="5854150" cy="2950092"/>
          </a:xfrm>
          <a:prstGeom prst="rect">
            <a:avLst/>
          </a:prstGeom>
          <a:noFill/>
          <a:ln>
            <a:noFill/>
          </a:ln>
        </p:spPr>
      </p:pic>
      <p:sp>
        <p:nvSpPr>
          <p:cNvPr id="65" name="Google Shape;65;p40"/>
          <p:cNvSpPr txBox="1">
            <a:spLocks noGrp="1"/>
          </p:cNvSpPr>
          <p:nvPr>
            <p:ph type="ctrTitle"/>
          </p:nvPr>
        </p:nvSpPr>
        <p:spPr>
          <a:xfrm>
            <a:off x="2050800" y="476225"/>
            <a:ext cx="8203200" cy="786600"/>
          </a:xfrm>
          <a:prstGeom prst="rect">
            <a:avLst/>
          </a:prstGeom>
          <a:noFill/>
          <a:ln>
            <a:noFill/>
          </a:ln>
        </p:spPr>
        <p:txBody>
          <a:bodyPr spcFirstLastPara="1" wrap="square" lIns="0" tIns="0" rIns="0" bIns="0" anchor="ctr" anchorCtr="0">
            <a:noAutofit/>
          </a:bodyPr>
          <a:lstStyle>
            <a:lvl1pPr lvl="0" algn="l">
              <a:lnSpc>
                <a:spcPct val="151111"/>
              </a:lnSpc>
              <a:spcBef>
                <a:spcPts val="0"/>
              </a:spcBef>
              <a:spcAft>
                <a:spcPts val="0"/>
              </a:spcAft>
              <a:buClr>
                <a:srgbClr val="787878"/>
              </a:buClr>
              <a:buSzPts val="2800"/>
              <a:buFont typeface="Trebuchet MS"/>
              <a:buNone/>
              <a:defRPr sz="2800">
                <a:solidFill>
                  <a:srgbClr val="787878"/>
                </a:solidFill>
              </a:defRPr>
            </a:lvl1pPr>
            <a:lvl2pPr lvl="1" algn="l">
              <a:lnSpc>
                <a:spcPct val="100000"/>
              </a:lnSpc>
              <a:spcBef>
                <a:spcPts val="0"/>
              </a:spcBef>
              <a:spcAft>
                <a:spcPts val="0"/>
              </a:spcAft>
              <a:buClr>
                <a:srgbClr val="787878"/>
              </a:buClr>
              <a:buSzPts val="600"/>
              <a:buNone/>
              <a:defRPr sz="1000">
                <a:solidFill>
                  <a:srgbClr val="787878"/>
                </a:solidFill>
              </a:defRPr>
            </a:lvl2pPr>
            <a:lvl3pPr lvl="2" algn="l">
              <a:lnSpc>
                <a:spcPct val="100000"/>
              </a:lnSpc>
              <a:spcBef>
                <a:spcPts val="0"/>
              </a:spcBef>
              <a:spcAft>
                <a:spcPts val="0"/>
              </a:spcAft>
              <a:buClr>
                <a:srgbClr val="787878"/>
              </a:buClr>
              <a:buSzPts val="600"/>
              <a:buNone/>
              <a:defRPr sz="1000">
                <a:solidFill>
                  <a:srgbClr val="787878"/>
                </a:solidFill>
              </a:defRPr>
            </a:lvl3pPr>
            <a:lvl4pPr lvl="3" algn="l">
              <a:lnSpc>
                <a:spcPct val="100000"/>
              </a:lnSpc>
              <a:spcBef>
                <a:spcPts val="0"/>
              </a:spcBef>
              <a:spcAft>
                <a:spcPts val="0"/>
              </a:spcAft>
              <a:buClr>
                <a:srgbClr val="787878"/>
              </a:buClr>
              <a:buSzPts val="600"/>
              <a:buNone/>
              <a:defRPr sz="1000">
                <a:solidFill>
                  <a:srgbClr val="787878"/>
                </a:solidFill>
              </a:defRPr>
            </a:lvl4pPr>
            <a:lvl5pPr lvl="4" algn="l">
              <a:lnSpc>
                <a:spcPct val="100000"/>
              </a:lnSpc>
              <a:spcBef>
                <a:spcPts val="0"/>
              </a:spcBef>
              <a:spcAft>
                <a:spcPts val="0"/>
              </a:spcAft>
              <a:buClr>
                <a:srgbClr val="787878"/>
              </a:buClr>
              <a:buSzPts val="600"/>
              <a:buNone/>
              <a:defRPr sz="1000">
                <a:solidFill>
                  <a:srgbClr val="787878"/>
                </a:solidFill>
              </a:defRPr>
            </a:lvl5pPr>
            <a:lvl6pPr lvl="5" algn="l">
              <a:lnSpc>
                <a:spcPct val="100000"/>
              </a:lnSpc>
              <a:spcBef>
                <a:spcPts val="0"/>
              </a:spcBef>
              <a:spcAft>
                <a:spcPts val="0"/>
              </a:spcAft>
              <a:buClr>
                <a:srgbClr val="787878"/>
              </a:buClr>
              <a:buSzPts val="600"/>
              <a:buNone/>
              <a:defRPr sz="1000">
                <a:solidFill>
                  <a:srgbClr val="787878"/>
                </a:solidFill>
              </a:defRPr>
            </a:lvl6pPr>
            <a:lvl7pPr lvl="6" algn="l">
              <a:lnSpc>
                <a:spcPct val="100000"/>
              </a:lnSpc>
              <a:spcBef>
                <a:spcPts val="0"/>
              </a:spcBef>
              <a:spcAft>
                <a:spcPts val="0"/>
              </a:spcAft>
              <a:buClr>
                <a:srgbClr val="787878"/>
              </a:buClr>
              <a:buSzPts val="600"/>
              <a:buNone/>
              <a:defRPr sz="1000">
                <a:solidFill>
                  <a:srgbClr val="787878"/>
                </a:solidFill>
              </a:defRPr>
            </a:lvl7pPr>
            <a:lvl8pPr lvl="7" algn="l">
              <a:lnSpc>
                <a:spcPct val="100000"/>
              </a:lnSpc>
              <a:spcBef>
                <a:spcPts val="0"/>
              </a:spcBef>
              <a:spcAft>
                <a:spcPts val="0"/>
              </a:spcAft>
              <a:buClr>
                <a:srgbClr val="787878"/>
              </a:buClr>
              <a:buSzPts val="600"/>
              <a:buNone/>
              <a:defRPr sz="1000">
                <a:solidFill>
                  <a:srgbClr val="787878"/>
                </a:solidFill>
              </a:defRPr>
            </a:lvl8pPr>
            <a:lvl9pPr lvl="8" algn="l">
              <a:lnSpc>
                <a:spcPct val="100000"/>
              </a:lnSpc>
              <a:spcBef>
                <a:spcPts val="0"/>
              </a:spcBef>
              <a:spcAft>
                <a:spcPts val="0"/>
              </a:spcAft>
              <a:buClr>
                <a:srgbClr val="787878"/>
              </a:buClr>
              <a:buSzPts val="600"/>
              <a:buNone/>
              <a:defRPr sz="1000">
                <a:solidFill>
                  <a:srgbClr val="787878"/>
                </a:solidFill>
              </a:defRPr>
            </a:lvl9pPr>
          </a:lstStyle>
          <a:p>
            <a:endParaRPr/>
          </a:p>
        </p:txBody>
      </p:sp>
      <p:pic>
        <p:nvPicPr>
          <p:cNvPr id="66" name="Google Shape;66;p40"/>
          <p:cNvPicPr preferRelativeResize="0"/>
          <p:nvPr/>
        </p:nvPicPr>
        <p:blipFill rotWithShape="1">
          <a:blip r:embed="rId3">
            <a:alphaModFix/>
          </a:blip>
          <a:srcRect/>
          <a:stretch/>
        </p:blipFill>
        <p:spPr>
          <a:xfrm>
            <a:off x="-3" y="6245500"/>
            <a:ext cx="564769" cy="571918"/>
          </a:xfrm>
          <a:prstGeom prst="rect">
            <a:avLst/>
          </a:prstGeom>
          <a:noFill/>
          <a:ln>
            <a:noFill/>
          </a:ln>
        </p:spPr>
      </p:pic>
      <p:pic>
        <p:nvPicPr>
          <p:cNvPr id="67" name="Google Shape;67;p40"/>
          <p:cNvPicPr preferRelativeResize="0"/>
          <p:nvPr/>
        </p:nvPicPr>
        <p:blipFill rotWithShape="1">
          <a:blip r:embed="rId4">
            <a:alphaModFix/>
          </a:blip>
          <a:srcRect/>
          <a:stretch/>
        </p:blipFill>
        <p:spPr>
          <a:xfrm>
            <a:off x="8577935" y="5746592"/>
            <a:ext cx="3071405" cy="426872"/>
          </a:xfrm>
          <a:prstGeom prst="rect">
            <a:avLst/>
          </a:prstGeom>
          <a:noFill/>
          <a:ln>
            <a:noFill/>
          </a:ln>
        </p:spPr>
      </p:pic>
      <p:sp>
        <p:nvSpPr>
          <p:cNvPr id="68" name="Google Shape;68;p40"/>
          <p:cNvSpPr/>
          <p:nvPr/>
        </p:nvSpPr>
        <p:spPr>
          <a:xfrm>
            <a:off x="281400" y="4997628"/>
            <a:ext cx="37323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emphasis@fz-juelich.de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a:t>
            </a:r>
            <a:r>
              <a:rPr lang="de-DE" sz="1500" b="0" i="0" u="none" strike="noStrike" cap="none">
                <a:solidFill>
                  <a:srgbClr val="333333"/>
                </a:solidFill>
                <a:latin typeface="Rubik Light"/>
                <a:ea typeface="Rubik Light"/>
                <a:cs typeface="Rubik Light"/>
                <a:sym typeface="Rubik Light"/>
              </a:rPr>
              <a:t>emphasis.plant-phenotyping.eu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EMPHASIS_EU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 on Plant Phenomics</a:t>
            </a:r>
            <a:endParaRPr sz="1100" b="0" i="0" u="none" strike="noStrike" cap="none">
              <a:solidFill>
                <a:srgbClr val="333333"/>
              </a:solidFill>
              <a:latin typeface="Arial"/>
              <a:ea typeface="Arial"/>
              <a:cs typeface="Arial"/>
              <a:sym typeface="Arial"/>
            </a:endParaRPr>
          </a:p>
        </p:txBody>
      </p:sp>
      <p:sp>
        <p:nvSpPr>
          <p:cNvPr id="69" name="Google Shape;69;p40"/>
          <p:cNvSpPr/>
          <p:nvPr/>
        </p:nvSpPr>
        <p:spPr>
          <a:xfrm>
            <a:off x="629892" y="6515326"/>
            <a:ext cx="30264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200"/>
              <a:buFont typeface="Rubik Light"/>
              <a:buNone/>
            </a:pPr>
            <a:r>
              <a:rPr lang="de-DE" sz="1100" i="0" u="none" strike="noStrike" cap="none">
                <a:solidFill>
                  <a:schemeClr val="dk1"/>
                </a:solidFill>
                <a:latin typeface="Rubik Light"/>
                <a:ea typeface="Rubik Light"/>
                <a:cs typeface="Rubik Light"/>
                <a:sym typeface="Rubik Light"/>
              </a:rPr>
              <a:t>EMPHASIS is an ESFRI-listed project.</a:t>
            </a:r>
            <a:endParaRPr sz="1100" i="0" u="none" strike="noStrike" cap="none">
              <a:solidFill>
                <a:schemeClr val="dk1"/>
              </a:solidFill>
              <a:latin typeface="Trebuchet MS"/>
              <a:ea typeface="Trebuchet MS"/>
              <a:cs typeface="Trebuchet MS"/>
              <a:sym typeface="Trebuchet MS"/>
            </a:endParaRPr>
          </a:p>
        </p:txBody>
      </p:sp>
      <p:sp>
        <p:nvSpPr>
          <p:cNvPr id="70" name="Google Shape;70;p40"/>
          <p:cNvSpPr/>
          <p:nvPr/>
        </p:nvSpPr>
        <p:spPr>
          <a:xfrm>
            <a:off x="3439103" y="6441325"/>
            <a:ext cx="3026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100" i="0" u="none" strike="noStrike" cap="none">
                <a:solidFill>
                  <a:schemeClr val="dk1"/>
                </a:solidFill>
                <a:latin typeface="Rubik Light"/>
                <a:ea typeface="Rubik Light"/>
                <a:cs typeface="Rubik Light"/>
                <a:sym typeface="Rubik Light"/>
              </a:rPr>
              <a:t>EMPHASIS-PREP is funded by the </a:t>
            </a:r>
            <a:br>
              <a:rPr lang="de-DE" sz="1100" i="0" u="none" strike="noStrike" cap="none">
                <a:solidFill>
                  <a:schemeClr val="dk1"/>
                </a:solidFill>
                <a:latin typeface="Rubik Light"/>
                <a:ea typeface="Rubik Light"/>
                <a:cs typeface="Rubik Light"/>
                <a:sym typeface="Rubik Light"/>
              </a:rPr>
            </a:br>
            <a:r>
              <a:rPr lang="de-DE" sz="1100" i="0" u="none" strike="noStrike" cap="none">
                <a:solidFill>
                  <a:schemeClr val="dk1"/>
                </a:solidFill>
                <a:latin typeface="Rubik Light"/>
                <a:ea typeface="Rubik Light"/>
                <a:cs typeface="Rubik Light"/>
                <a:sym typeface="Rubik Light"/>
              </a:rPr>
              <a:t>European Union (Grant Agreement: 739514).</a:t>
            </a:r>
            <a:endParaRPr sz="1100" i="0" u="none" strike="noStrike" cap="none">
              <a:solidFill>
                <a:schemeClr val="dk1"/>
              </a:solidFill>
            </a:endParaRPr>
          </a:p>
        </p:txBody>
      </p:sp>
      <p:pic>
        <p:nvPicPr>
          <p:cNvPr id="71" name="Google Shape;71;p40"/>
          <p:cNvPicPr preferRelativeResize="0"/>
          <p:nvPr/>
        </p:nvPicPr>
        <p:blipFill rotWithShape="1">
          <a:blip r:embed="rId5">
            <a:alphaModFix/>
          </a:blip>
          <a:srcRect r="-1947" b="-8861"/>
          <a:stretch/>
        </p:blipFill>
        <p:spPr>
          <a:xfrm>
            <a:off x="0" y="46827"/>
            <a:ext cx="2417033" cy="367159"/>
          </a:xfrm>
          <a:prstGeom prst="rect">
            <a:avLst/>
          </a:prstGeom>
          <a:noFill/>
          <a:ln>
            <a:noFill/>
          </a:ln>
        </p:spPr>
      </p:pic>
      <p:pic>
        <p:nvPicPr>
          <p:cNvPr id="72" name="Google Shape;72;p40"/>
          <p:cNvPicPr preferRelativeResize="0"/>
          <p:nvPr/>
        </p:nvPicPr>
        <p:blipFill rotWithShape="1">
          <a:blip r:embed="rId6">
            <a:alphaModFix/>
          </a:blip>
          <a:srcRect/>
          <a:stretch/>
        </p:blipFill>
        <p:spPr>
          <a:xfrm>
            <a:off x="10886174" y="-1"/>
            <a:ext cx="1206432" cy="834887"/>
          </a:xfrm>
          <a:prstGeom prst="rect">
            <a:avLst/>
          </a:prstGeom>
          <a:noFill/>
          <a:ln>
            <a:noFill/>
          </a:ln>
        </p:spPr>
      </p:pic>
      <p:pic>
        <p:nvPicPr>
          <p:cNvPr id="73" name="Google Shape;73;p40"/>
          <p:cNvPicPr preferRelativeResize="0"/>
          <p:nvPr/>
        </p:nvPicPr>
        <p:blipFill>
          <a:blip r:embed="rId7">
            <a:alphaModFix/>
          </a:blip>
          <a:stretch>
            <a:fillRect/>
          </a:stretch>
        </p:blipFill>
        <p:spPr>
          <a:xfrm>
            <a:off x="8698025" y="215775"/>
            <a:ext cx="3394574" cy="6577198"/>
          </a:xfrm>
          <a:prstGeom prst="rect">
            <a:avLst/>
          </a:prstGeom>
          <a:noFill/>
          <a:ln>
            <a:noFill/>
          </a:ln>
        </p:spPr>
      </p:pic>
      <p:grpSp>
        <p:nvGrpSpPr>
          <p:cNvPr id="74" name="Google Shape;74;p40"/>
          <p:cNvGrpSpPr/>
          <p:nvPr/>
        </p:nvGrpSpPr>
        <p:grpSpPr>
          <a:xfrm>
            <a:off x="1" y="4998466"/>
            <a:ext cx="205214" cy="1165051"/>
            <a:chOff x="654402" y="2701991"/>
            <a:chExt cx="205214" cy="1165051"/>
          </a:xfrm>
        </p:grpSpPr>
        <p:pic>
          <p:nvPicPr>
            <p:cNvPr id="75" name="Google Shape;75;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76" name="Google Shape;76;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77" name="Google Shape;77;p40"/>
            <p:cNvPicPr preferRelativeResize="0"/>
            <p:nvPr/>
          </p:nvPicPr>
          <p:blipFill rotWithShape="1">
            <a:blip r:embed="rId10">
              <a:alphaModFix/>
            </a:blip>
            <a:srcRect/>
            <a:stretch/>
          </p:blipFill>
          <p:spPr>
            <a:xfrm>
              <a:off x="654415" y="3661842"/>
              <a:ext cx="205200" cy="205200"/>
            </a:xfrm>
            <a:prstGeom prst="rect">
              <a:avLst/>
            </a:prstGeom>
            <a:noFill/>
            <a:ln>
              <a:noFill/>
            </a:ln>
          </p:spPr>
        </p:pic>
        <p:pic>
          <p:nvPicPr>
            <p:cNvPr id="78" name="Google Shape;78;p40"/>
            <p:cNvPicPr preferRelativeResize="0"/>
            <p:nvPr/>
          </p:nvPicPr>
          <p:blipFill rotWithShape="1">
            <a:blip r:embed="rId11">
              <a:alphaModFix/>
            </a:blip>
            <a:srcRect/>
            <a:stretch/>
          </p:blipFill>
          <p:spPr>
            <a:xfrm>
              <a:off x="654401" y="2701991"/>
              <a:ext cx="205198" cy="164159"/>
            </a:xfrm>
            <a:prstGeom prst="rect">
              <a:avLst/>
            </a:prstGeom>
            <a:noFill/>
            <a:ln>
              <a:noFill/>
            </a:ln>
          </p:spPr>
        </p:pic>
        <p:pic>
          <p:nvPicPr>
            <p:cNvPr id="79" name="Google Shape;79;p40"/>
            <p:cNvPicPr preferRelativeResize="0"/>
            <p:nvPr/>
          </p:nvPicPr>
          <p:blipFill rotWithShape="1">
            <a:blip r:embed="rId12">
              <a:alphaModFix/>
            </a:blip>
            <a:srcRect/>
            <a:stretch/>
          </p:blipFill>
          <p:spPr>
            <a:xfrm>
              <a:off x="654415" y="3392886"/>
              <a:ext cx="205200" cy="205200"/>
            </a:xfrm>
            <a:prstGeom prst="rect">
              <a:avLst/>
            </a:prstGeom>
            <a:noFill/>
            <a:ln>
              <a:noFill/>
            </a:ln>
          </p:spPr>
        </p:pic>
      </p:grpSp>
      <p:pic>
        <p:nvPicPr>
          <p:cNvPr id="80" name="Google Shape;80;p40"/>
          <p:cNvPicPr preferRelativeResize="0"/>
          <p:nvPr/>
        </p:nvPicPr>
        <p:blipFill rotWithShape="1">
          <a:blip r:embed="rId13">
            <a:alphaModFix/>
          </a:blip>
          <a:srcRect/>
          <a:stretch/>
        </p:blipFill>
        <p:spPr>
          <a:xfrm>
            <a:off x="6508622" y="6290614"/>
            <a:ext cx="767014" cy="520010"/>
          </a:xfrm>
          <a:prstGeom prst="rect">
            <a:avLst/>
          </a:prstGeom>
          <a:noFill/>
          <a:ln>
            <a:noFill/>
          </a:ln>
        </p:spPr>
      </p:pic>
      <p:sp>
        <p:nvSpPr>
          <p:cNvPr id="81" name="Google Shape;81;p40"/>
          <p:cNvSpPr/>
          <p:nvPr/>
        </p:nvSpPr>
        <p:spPr>
          <a:xfrm>
            <a:off x="7318700" y="6435550"/>
            <a:ext cx="47739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100">
                <a:solidFill>
                  <a:schemeClr val="dk1"/>
                </a:solidFill>
                <a:latin typeface="Rubik Light"/>
                <a:ea typeface="Rubik Light"/>
                <a:cs typeface="Rubik Light"/>
                <a:sym typeface="Rubik Light"/>
              </a:rPr>
              <a:t>PHENET has received funding from the European Union’s Horizon Europe research and innovation programme under grant agreement N° 101094587</a:t>
            </a:r>
            <a:endParaRPr sz="1100" i="0" u="none" strike="noStrike" cap="none">
              <a:solidFill>
                <a:schemeClr val="dk1"/>
              </a:solidFill>
            </a:endParaRPr>
          </a:p>
        </p:txBody>
      </p:sp>
      <p:sp>
        <p:nvSpPr>
          <p:cNvPr id="82" name="Google Shape;82;p40"/>
          <p:cNvSpPr/>
          <p:nvPr/>
        </p:nvSpPr>
        <p:spPr>
          <a:xfrm>
            <a:off x="9073998" y="5429525"/>
            <a:ext cx="31179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u="sng">
                <a:solidFill>
                  <a:schemeClr val="hlink"/>
                </a:solidFill>
                <a:latin typeface="Rubik Light"/>
                <a:ea typeface="Rubik Light"/>
                <a:cs typeface="Rubik Light"/>
                <a:sym typeface="Rubik Light"/>
                <a:hlinkClick r:id="rId14"/>
              </a:rPr>
              <a:t>https://www.phenet.eu/en/contact</a:t>
            </a:r>
            <a:endParaRPr sz="1500">
              <a:solidFill>
                <a:srgbClr val="333333"/>
              </a:solidFill>
              <a:latin typeface="Rubik Light"/>
              <a:ea typeface="Rubik Light"/>
              <a:cs typeface="Rubik Light"/>
              <a:sym typeface="Rubik Light"/>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https://www.phenet.eu/</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r>
              <a:rPr lang="de-DE" sz="1500" b="0" i="0" u="none" strike="noStrike" cap="none">
                <a:solidFill>
                  <a:srgbClr val="333333"/>
                </a:solidFill>
                <a:latin typeface="Rubik Light"/>
                <a:ea typeface="Rubik Light"/>
                <a:cs typeface="Rubik Light"/>
                <a:sym typeface="Rubik Light"/>
              </a:rPr>
              <a:t>_</a:t>
            </a:r>
            <a:r>
              <a:rPr lang="de-DE" sz="1500">
                <a:solidFill>
                  <a:srgbClr val="333333"/>
                </a:solidFill>
                <a:latin typeface="Rubik Light"/>
                <a:ea typeface="Rubik Light"/>
                <a:cs typeface="Rubik Light"/>
                <a:sym typeface="Rubik Light"/>
              </a:rPr>
              <a:t>PROJECT</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endParaRPr sz="1100" b="0" i="0" u="none" strike="noStrike" cap="none">
              <a:solidFill>
                <a:srgbClr val="333333"/>
              </a:solidFill>
              <a:latin typeface="Arial"/>
              <a:ea typeface="Arial"/>
              <a:cs typeface="Arial"/>
              <a:sym typeface="Arial"/>
            </a:endParaRPr>
          </a:p>
        </p:txBody>
      </p:sp>
      <p:grpSp>
        <p:nvGrpSpPr>
          <p:cNvPr id="83" name="Google Shape;83;p40"/>
          <p:cNvGrpSpPr/>
          <p:nvPr/>
        </p:nvGrpSpPr>
        <p:grpSpPr>
          <a:xfrm>
            <a:off x="8792589" y="5430366"/>
            <a:ext cx="205214" cy="936451"/>
            <a:chOff x="654402" y="2701991"/>
            <a:chExt cx="205214" cy="936451"/>
          </a:xfrm>
        </p:grpSpPr>
        <p:pic>
          <p:nvPicPr>
            <p:cNvPr id="84" name="Google Shape;84;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85" name="Google Shape;85;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86" name="Google Shape;86;p40"/>
            <p:cNvPicPr preferRelativeResize="0"/>
            <p:nvPr/>
          </p:nvPicPr>
          <p:blipFill rotWithShape="1">
            <a:blip r:embed="rId10">
              <a:alphaModFix/>
            </a:blip>
            <a:srcRect/>
            <a:stretch/>
          </p:blipFill>
          <p:spPr>
            <a:xfrm>
              <a:off x="654415" y="3433242"/>
              <a:ext cx="205200" cy="205200"/>
            </a:xfrm>
            <a:prstGeom prst="rect">
              <a:avLst/>
            </a:prstGeom>
            <a:noFill/>
            <a:ln>
              <a:noFill/>
            </a:ln>
          </p:spPr>
        </p:pic>
        <p:pic>
          <p:nvPicPr>
            <p:cNvPr id="87" name="Google Shape;87;p40"/>
            <p:cNvPicPr preferRelativeResize="0"/>
            <p:nvPr/>
          </p:nvPicPr>
          <p:blipFill rotWithShape="1">
            <a:blip r:embed="rId11">
              <a:alphaModFix/>
            </a:blip>
            <a:srcRect/>
            <a:stretch/>
          </p:blipFill>
          <p:spPr>
            <a:xfrm>
              <a:off x="654401" y="2701991"/>
              <a:ext cx="205198" cy="164159"/>
            </a:xfrm>
            <a:prstGeom prst="rect">
              <a:avLst/>
            </a:prstGeom>
            <a:noFill/>
            <a:ln>
              <a:noFill/>
            </a:ln>
          </p:spPr>
        </p:pic>
      </p:grpSp>
    </p:spTree>
    <p:extLst>
      <p:ext uri="{BB962C8B-B14F-4D97-AF65-F5344CB8AC3E}">
        <p14:creationId xmlns:p14="http://schemas.microsoft.com/office/powerpoint/2010/main" val="2018779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bg>
      <p:bgPr>
        <a:solidFill>
          <a:schemeClr val="lt1"/>
        </a:solidFill>
        <a:effectLst/>
      </p:bgPr>
    </p:bg>
    <p:spTree>
      <p:nvGrpSpPr>
        <p:cNvPr id="1" name="Shape 16"/>
        <p:cNvGrpSpPr/>
        <p:nvPr/>
      </p:nvGrpSpPr>
      <p:grpSpPr>
        <a:xfrm>
          <a:off x="0" y="0"/>
          <a:ext cx="0" cy="0"/>
          <a:chOff x="0" y="0"/>
          <a:chExt cx="0" cy="0"/>
        </a:xfrm>
      </p:grpSpPr>
      <p:sp>
        <p:nvSpPr>
          <p:cNvPr id="17" name="Google Shape;17;p23"/>
          <p:cNvSpPr/>
          <p:nvPr/>
        </p:nvSpPr>
        <p:spPr>
          <a:xfrm>
            <a:off x="0" y="6125475"/>
            <a:ext cx="12139500" cy="760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18" name="Google Shape;18;p23"/>
          <p:cNvPicPr preferRelativeResize="0"/>
          <p:nvPr/>
        </p:nvPicPr>
        <p:blipFill>
          <a:blip r:embed="rId2">
            <a:alphaModFix/>
          </a:blip>
          <a:stretch>
            <a:fillRect/>
          </a:stretch>
        </p:blipFill>
        <p:spPr>
          <a:xfrm>
            <a:off x="8621825" y="53455"/>
            <a:ext cx="3517675" cy="6815718"/>
          </a:xfrm>
          <a:prstGeom prst="rect">
            <a:avLst/>
          </a:prstGeom>
          <a:noFill/>
          <a:ln>
            <a:noFill/>
          </a:ln>
        </p:spPr>
      </p:pic>
      <p:pic>
        <p:nvPicPr>
          <p:cNvPr id="19" name="Google Shape;19;p23"/>
          <p:cNvPicPr preferRelativeResize="0"/>
          <p:nvPr/>
        </p:nvPicPr>
        <p:blipFill rotWithShape="1">
          <a:blip r:embed="rId3">
            <a:alphaModFix/>
          </a:blip>
          <a:srcRect l="7415" b="40992"/>
          <a:stretch/>
        </p:blipFill>
        <p:spPr>
          <a:xfrm>
            <a:off x="0" y="3935896"/>
            <a:ext cx="5854148" cy="2950093"/>
          </a:xfrm>
          <a:prstGeom prst="rect">
            <a:avLst/>
          </a:prstGeom>
          <a:noFill/>
          <a:ln>
            <a:noFill/>
          </a:ln>
        </p:spPr>
      </p:pic>
      <p:sp>
        <p:nvSpPr>
          <p:cNvPr id="20" name="Google Shape;20;p23"/>
          <p:cNvSpPr txBox="1">
            <a:spLocks noGrp="1"/>
          </p:cNvSpPr>
          <p:nvPr>
            <p:ph type="ctrTitle"/>
          </p:nvPr>
        </p:nvSpPr>
        <p:spPr>
          <a:xfrm>
            <a:off x="1524000" y="1381308"/>
            <a:ext cx="9144000" cy="1677600"/>
          </a:xfrm>
          <a:prstGeom prst="rect">
            <a:avLst/>
          </a:prstGeom>
          <a:noFill/>
          <a:ln>
            <a:noFill/>
          </a:ln>
        </p:spPr>
        <p:txBody>
          <a:bodyPr spcFirstLastPara="1" wrap="square" lIns="91425" tIns="45700" rIns="91425" bIns="45700" anchor="ctr" anchorCtr="0">
            <a:normAutofit/>
          </a:bodyPr>
          <a:lstStyle>
            <a:lvl1pPr lvl="0" algn="ctr">
              <a:lnSpc>
                <a:spcPct val="108800"/>
              </a:lnSpc>
              <a:spcBef>
                <a:spcPts val="0"/>
              </a:spcBef>
              <a:spcAft>
                <a:spcPts val="0"/>
              </a:spcAft>
              <a:buClr>
                <a:srgbClr val="69981B"/>
              </a:buClr>
              <a:buSzPts val="5000"/>
              <a:buFont typeface="Trebuchet MS"/>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ubTitle" idx="1"/>
          </p:nvPr>
        </p:nvSpPr>
        <p:spPr>
          <a:xfrm>
            <a:off x="1524000" y="3262172"/>
            <a:ext cx="9144000" cy="1655700"/>
          </a:xfrm>
          <a:prstGeom prst="rect">
            <a:avLst/>
          </a:prstGeom>
          <a:noFill/>
          <a:ln>
            <a:noFill/>
          </a:ln>
        </p:spPr>
        <p:txBody>
          <a:bodyPr spcFirstLastPara="1" wrap="square" lIns="91425" tIns="45700" rIns="91425" bIns="45700" anchor="t" anchorCtr="0">
            <a:normAutofit/>
          </a:bodyPr>
          <a:lstStyle>
            <a:lvl1pPr lvl="0" algn="ctr">
              <a:lnSpc>
                <a:spcPct val="132500"/>
              </a:lnSpc>
              <a:spcBef>
                <a:spcPts val="1000"/>
              </a:spcBef>
              <a:spcAft>
                <a:spcPts val="0"/>
              </a:spcAft>
              <a:buSzPts val="2400"/>
              <a:buNone/>
              <a:defRPr sz="2400">
                <a:solidFill>
                  <a:srgbClr val="7F7F7F"/>
                </a:solidFill>
              </a:defRPr>
            </a:lvl1pPr>
            <a:lvl2pPr lvl="1" algn="ctr">
              <a:lnSpc>
                <a:spcPct val="159000"/>
              </a:lnSpc>
              <a:spcBef>
                <a:spcPts val="500"/>
              </a:spcBef>
              <a:spcAft>
                <a:spcPts val="0"/>
              </a:spcAft>
              <a:buSzPts val="2000"/>
              <a:buNone/>
              <a:defRPr sz="2000"/>
            </a:lvl2pPr>
            <a:lvl3pPr lvl="2" algn="ctr">
              <a:lnSpc>
                <a:spcPct val="176666"/>
              </a:lnSpc>
              <a:spcBef>
                <a:spcPts val="500"/>
              </a:spcBef>
              <a:spcAft>
                <a:spcPts val="0"/>
              </a:spcAft>
              <a:buSzPts val="1800"/>
              <a:buNone/>
              <a:defRPr sz="1800"/>
            </a:lvl3pPr>
            <a:lvl4pPr lvl="3" algn="ctr">
              <a:lnSpc>
                <a:spcPct val="198750"/>
              </a:lnSpc>
              <a:spcBef>
                <a:spcPts val="500"/>
              </a:spcBef>
              <a:spcAft>
                <a:spcPts val="0"/>
              </a:spcAft>
              <a:buSzPts val="1600"/>
              <a:buNone/>
              <a:defRPr sz="1600"/>
            </a:lvl4pPr>
            <a:lvl5pPr lvl="4" algn="ctr">
              <a:lnSpc>
                <a:spcPct val="19875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 name="Google Shape;22;p23"/>
          <p:cNvPicPr preferRelativeResize="0"/>
          <p:nvPr/>
        </p:nvPicPr>
        <p:blipFill rotWithShape="1">
          <a:blip r:embed="rId4">
            <a:alphaModFix/>
          </a:blip>
          <a:srcRect r="-1947" b="-8861"/>
          <a:stretch/>
        </p:blipFill>
        <p:spPr>
          <a:xfrm>
            <a:off x="0" y="321340"/>
            <a:ext cx="2417033" cy="367159"/>
          </a:xfrm>
          <a:prstGeom prst="rect">
            <a:avLst/>
          </a:prstGeom>
          <a:noFill/>
          <a:ln>
            <a:noFill/>
          </a:ln>
        </p:spPr>
      </p:pic>
      <p:pic>
        <p:nvPicPr>
          <p:cNvPr id="23" name="Google Shape;23;p23"/>
          <p:cNvPicPr preferRelativeResize="0"/>
          <p:nvPr/>
        </p:nvPicPr>
        <p:blipFill rotWithShape="1">
          <a:blip r:embed="rId5">
            <a:alphaModFix/>
          </a:blip>
          <a:srcRect/>
          <a:stretch/>
        </p:blipFill>
        <p:spPr>
          <a:xfrm>
            <a:off x="10933074" y="447099"/>
            <a:ext cx="1206432" cy="834887"/>
          </a:xfrm>
          <a:prstGeom prst="rect">
            <a:avLst/>
          </a:prstGeom>
          <a:noFill/>
          <a:ln>
            <a:noFill/>
          </a:ln>
        </p:spPr>
      </p:pic>
      <p:sp>
        <p:nvSpPr>
          <p:cNvPr id="24" name="Google Shape;24;p23"/>
          <p:cNvSpPr txBox="1"/>
          <p:nvPr/>
        </p:nvSpPr>
        <p:spPr>
          <a:xfrm>
            <a:off x="6096000" y="-3325"/>
            <a:ext cx="6096000" cy="572434"/>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de-DE" sz="1400" dirty="0">
                <a:solidFill>
                  <a:schemeClr val="dk2"/>
                </a:solidFill>
                <a:latin typeface="Calibri"/>
                <a:ea typeface="Calibri"/>
                <a:cs typeface="Calibri"/>
                <a:sym typeface="Calibri"/>
              </a:rPr>
              <a:t>TOOLS AND METHODS FOR EXTENDED PLANT PHENOTYPING AND ENVIROTYPING SERVICES OF EUROPEAN RESEARCH INFRASTRUCTURES</a:t>
            </a:r>
            <a:endParaRPr sz="1400" dirty="0">
              <a:solidFill>
                <a:schemeClr val="dk2"/>
              </a:solidFill>
            </a:endParaRPr>
          </a:p>
        </p:txBody>
      </p:sp>
      <p:sp>
        <p:nvSpPr>
          <p:cNvPr id="25" name="Google Shape;25;p23"/>
          <p:cNvSpPr txBox="1"/>
          <p:nvPr/>
        </p:nvSpPr>
        <p:spPr>
          <a:xfrm>
            <a:off x="0" y="0"/>
            <a:ext cx="4862945" cy="37853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de-DE" sz="1400" dirty="0">
                <a:solidFill>
                  <a:schemeClr val="dk2"/>
                </a:solidFill>
                <a:latin typeface="Calibri"/>
                <a:ea typeface="Calibri"/>
                <a:cs typeface="Calibri"/>
                <a:sym typeface="Calibri"/>
              </a:rPr>
              <a:t>EUROPEAN INFRASTRUCTURE FOR PLANT PHENOTYPING</a:t>
            </a:r>
            <a:endParaRPr sz="1400" dirty="0">
              <a:solidFill>
                <a:schemeClr val="dk2"/>
              </a:solidFill>
            </a:endParaRPr>
          </a:p>
        </p:txBody>
      </p:sp>
    </p:spTree>
    <p:extLst>
      <p:ext uri="{BB962C8B-B14F-4D97-AF65-F5344CB8AC3E}">
        <p14:creationId xmlns:p14="http://schemas.microsoft.com/office/powerpoint/2010/main" val="594964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re et contenu 1" preserve="1">
  <p:cSld name="1_Titre et contenu 1">
    <p:spTree>
      <p:nvGrpSpPr>
        <p:cNvPr id="1" name="Shape 32"/>
        <p:cNvGrpSpPr/>
        <p:nvPr/>
      </p:nvGrpSpPr>
      <p:grpSpPr>
        <a:xfrm>
          <a:off x="0" y="0"/>
          <a:ext cx="0" cy="0"/>
          <a:chOff x="0" y="0"/>
          <a:chExt cx="0" cy="0"/>
        </a:xfrm>
      </p:grpSpPr>
      <p:sp>
        <p:nvSpPr>
          <p:cNvPr id="33" name="Google Shape;33;g312de6aadf8_1_578"/>
          <p:cNvSpPr txBox="1">
            <a:spLocks noGrp="1"/>
          </p:cNvSpPr>
          <p:nvPr>
            <p:ph type="body" idx="1"/>
          </p:nvPr>
        </p:nvSpPr>
        <p:spPr>
          <a:xfrm>
            <a:off x="105878" y="885525"/>
            <a:ext cx="11733300" cy="51591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0A3A6"/>
              </a:buClr>
              <a:buSzPts val="2400"/>
              <a:buChar char="•"/>
              <a:defRPr sz="2400" b="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4" name="Google Shape;34;g312de6aadf8_1_578"/>
          <p:cNvSpPr txBox="1">
            <a:spLocks noGrp="1"/>
          </p:cNvSpPr>
          <p:nvPr>
            <p:ph type="title"/>
          </p:nvPr>
        </p:nvSpPr>
        <p:spPr>
          <a:xfrm>
            <a:off x="721896" y="0"/>
            <a:ext cx="10237500" cy="510000"/>
          </a:xfrm>
          <a:prstGeom prst="rect">
            <a:avLst/>
          </a:prstGeom>
          <a:noFill/>
          <a:ln>
            <a:noFill/>
          </a:ln>
        </p:spPr>
        <p:txBody>
          <a:bodyPr spcFirstLastPara="1" wrap="square" lIns="0" tIns="46800" rIns="91425" bIns="45700" anchor="ctr" anchorCtr="0">
            <a:normAutofit/>
          </a:bodyPr>
          <a:lstStyle>
            <a:lvl1pPr marL="0" lvl="0" indent="0" algn="l">
              <a:lnSpc>
                <a:spcPct val="90000"/>
              </a:lnSpc>
              <a:spcBef>
                <a:spcPts val="0"/>
              </a:spcBef>
              <a:spcAft>
                <a:spcPts val="0"/>
              </a:spcAft>
              <a:buClr>
                <a:srgbClr val="00A3A6"/>
              </a:buClr>
              <a:buSzPts val="3000"/>
              <a:buFont typeface="Arial" panose="020B0604020202020204" pitchFamily="34" charset="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g312de6aadf8_1_578"/>
          <p:cNvSpPr txBox="1">
            <a:spLocks noGrp="1"/>
          </p:cNvSpPr>
          <p:nvPr>
            <p:ph type="subTitle" idx="2"/>
          </p:nvPr>
        </p:nvSpPr>
        <p:spPr>
          <a:xfrm>
            <a:off x="721896" y="510139"/>
            <a:ext cx="10237500" cy="375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426242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re et contenu" preserve="1" userDrawn="1">
  <p:cSld name="1_Titre et contenu">
    <p:spTree>
      <p:nvGrpSpPr>
        <p:cNvPr id="1" name="Shape 26"/>
        <p:cNvGrpSpPr/>
        <p:nvPr/>
      </p:nvGrpSpPr>
      <p:grpSpPr>
        <a:xfrm>
          <a:off x="0" y="0"/>
          <a:ext cx="0" cy="0"/>
          <a:chOff x="0" y="0"/>
          <a:chExt cx="0" cy="0"/>
        </a:xfrm>
      </p:grpSpPr>
      <p:sp>
        <p:nvSpPr>
          <p:cNvPr id="28" name="Google Shape;28;p11"/>
          <p:cNvSpPr txBox="1">
            <a:spLocks noGrp="1"/>
          </p:cNvSpPr>
          <p:nvPr>
            <p:ph type="title"/>
          </p:nvPr>
        </p:nvSpPr>
        <p:spPr>
          <a:xfrm>
            <a:off x="721896" y="0"/>
            <a:ext cx="10237640" cy="510139"/>
          </a:xfrm>
          <a:prstGeom prst="rect">
            <a:avLst/>
          </a:prstGeom>
          <a:noFill/>
          <a:ln>
            <a:noFill/>
          </a:ln>
        </p:spPr>
        <p:txBody>
          <a:bodyPr spcFirstLastPara="1" wrap="square" lIns="91425" tIns="45700" rIns="91425" bIns="45700" anchor="ctr" anchorCtr="0">
            <a:normAutofit/>
          </a:bodyPr>
          <a:lstStyle>
            <a:lvl1pPr lvl="0" algn="l">
              <a:lnSpc>
                <a:spcPct val="126250"/>
              </a:lnSpc>
              <a:spcBef>
                <a:spcPts val="0"/>
              </a:spcBef>
              <a:spcAft>
                <a:spcPts val="0"/>
              </a:spcAft>
              <a:buSzPts val="32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subTitle" idx="2"/>
          </p:nvPr>
        </p:nvSpPr>
        <p:spPr>
          <a:xfrm>
            <a:off x="721896" y="510139"/>
            <a:ext cx="10237639" cy="37538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2200"/>
              <a:buNone/>
              <a:defRPr sz="2000">
                <a:solidFill>
                  <a:srgbClr val="275662"/>
                </a:solidFill>
              </a:defRPr>
            </a:lvl1pPr>
            <a:lvl2pPr lvl="1" algn="ctr">
              <a:lnSpc>
                <a:spcPct val="159000"/>
              </a:lnSpc>
              <a:spcBef>
                <a:spcPts val="500"/>
              </a:spcBef>
              <a:spcAft>
                <a:spcPts val="0"/>
              </a:spcAft>
              <a:buSzPts val="2000"/>
              <a:buNone/>
              <a:defRPr sz="2000"/>
            </a:lvl2pPr>
            <a:lvl3pPr lvl="2" algn="ctr">
              <a:lnSpc>
                <a:spcPct val="176666"/>
              </a:lnSpc>
              <a:spcBef>
                <a:spcPts val="500"/>
              </a:spcBef>
              <a:spcAft>
                <a:spcPts val="0"/>
              </a:spcAft>
              <a:buSzPts val="1800"/>
              <a:buNone/>
              <a:defRPr sz="1800"/>
            </a:lvl3pPr>
            <a:lvl4pPr lvl="3" algn="ctr">
              <a:lnSpc>
                <a:spcPct val="198750"/>
              </a:lnSpc>
              <a:spcBef>
                <a:spcPts val="500"/>
              </a:spcBef>
              <a:spcAft>
                <a:spcPts val="0"/>
              </a:spcAft>
              <a:buSzPts val="1600"/>
              <a:buNone/>
              <a:defRPr sz="1600"/>
            </a:lvl4pPr>
            <a:lvl5pPr lvl="4" algn="ctr">
              <a:lnSpc>
                <a:spcPct val="198750"/>
              </a:lnSpc>
              <a:spcBef>
                <a:spcPts val="500"/>
              </a:spcBef>
              <a:spcAft>
                <a:spcPts val="0"/>
              </a:spcAft>
              <a:buSzPts val="16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dirty="0"/>
          </a:p>
        </p:txBody>
      </p:sp>
      <p:sp>
        <p:nvSpPr>
          <p:cNvPr id="7" name="Espace réservé du texte 6">
            <a:extLst>
              <a:ext uri="{FF2B5EF4-FFF2-40B4-BE49-F238E27FC236}">
                <a16:creationId xmlns:a16="http://schemas.microsoft.com/office/drawing/2014/main" id="{20F2A3FB-1FAC-6A64-EA04-D3018544202D}"/>
              </a:ext>
            </a:extLst>
          </p:cNvPr>
          <p:cNvSpPr>
            <a:spLocks noGrp="1"/>
          </p:cNvSpPr>
          <p:nvPr>
            <p:ph type="body" sz="quarter" idx="10"/>
          </p:nvPr>
        </p:nvSpPr>
        <p:spPr>
          <a:xfrm>
            <a:off x="106363" y="885825"/>
            <a:ext cx="11780837" cy="5418138"/>
          </a:xfrm>
        </p:spPr>
        <p:txBody>
          <a:bodyPr/>
          <a:lstStyle>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88373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03445" y="1916833"/>
            <a:ext cx="10363200" cy="648072"/>
          </a:xfrm>
        </p:spPr>
        <p:txBody>
          <a:bodyPr anchor="t"/>
          <a:lstStyle>
            <a:lvl1pPr algn="l">
              <a:defRPr sz="2400" b="1" cap="all"/>
            </a:lvl1pPr>
          </a:lstStyle>
          <a:p>
            <a:r>
              <a:rPr lang="fr-FR"/>
              <a:t>Cliquez et modifiez le titre</a:t>
            </a:r>
            <a:endParaRPr lang="fr-FR" dirty="0"/>
          </a:p>
        </p:txBody>
      </p:sp>
      <p:sp>
        <p:nvSpPr>
          <p:cNvPr id="3" name="Espace réservé du texte 2"/>
          <p:cNvSpPr>
            <a:spLocks noGrp="1"/>
          </p:cNvSpPr>
          <p:nvPr>
            <p:ph type="body" idx="1"/>
          </p:nvPr>
        </p:nvSpPr>
        <p:spPr>
          <a:xfrm>
            <a:off x="1007435" y="3429000"/>
            <a:ext cx="10561173" cy="2592288"/>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fr-FR"/>
              <a:t>Cliquez pour modifier les styles du texte du masque</a:t>
            </a:r>
          </a:p>
        </p:txBody>
      </p:sp>
      <p:sp>
        <p:nvSpPr>
          <p:cNvPr id="11" name="Espace réservé du numéro de diapositive 4"/>
          <p:cNvSpPr>
            <a:spLocks noGrp="1"/>
          </p:cNvSpPr>
          <p:nvPr>
            <p:ph type="sldNum" sz="quarter" idx="11"/>
          </p:nvPr>
        </p:nvSpPr>
        <p:spPr>
          <a:xfrm>
            <a:off x="9347200" y="6381334"/>
            <a:ext cx="2844800" cy="216023"/>
          </a:xfrm>
          <a:prstGeom prst="rect">
            <a:avLst/>
          </a:prstGeom>
        </p:spPr>
        <p:txBody>
          <a:bodyPr/>
          <a:lstStyle>
            <a:lvl1pPr algn="r">
              <a:defRPr sz="1400">
                <a:solidFill>
                  <a:schemeClr val="bg1"/>
                </a:solidFill>
              </a:defRPr>
            </a:lvl1pPr>
          </a:lstStyle>
          <a:p>
            <a:fld id="{4F2FB34B-B982-584C-87D1-A762E7D52625}" type="slidenum">
              <a:rPr lang="fr-FR" smtClean="0">
                <a:solidFill>
                  <a:prstClr val="white"/>
                </a:solidFill>
              </a:rPr>
              <a:pPr/>
              <a:t>‹N°›</a:t>
            </a:fld>
            <a:endParaRPr lang="fr-FR" dirty="0">
              <a:solidFill>
                <a:prstClr val="white"/>
              </a:solidFill>
            </a:endParaRPr>
          </a:p>
        </p:txBody>
      </p:sp>
      <p:grpSp>
        <p:nvGrpSpPr>
          <p:cNvPr id="6" name="Grouper 5"/>
          <p:cNvGrpSpPr/>
          <p:nvPr userDrawn="1"/>
        </p:nvGrpSpPr>
        <p:grpSpPr>
          <a:xfrm>
            <a:off x="3215680" y="2604505"/>
            <a:ext cx="8976320" cy="752475"/>
            <a:chOff x="2411760" y="2604504"/>
            <a:chExt cx="6732240" cy="752475"/>
          </a:xfrm>
        </p:grpSpPr>
        <p:pic>
          <p:nvPicPr>
            <p:cNvPr id="7" name="Picture 4"/>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7951155" y="2604504"/>
              <a:ext cx="1192845" cy="752475"/>
            </a:xfrm>
            <a:prstGeom prst="rect">
              <a:avLst/>
            </a:prstGeom>
            <a:noFill/>
            <a:ln w="9525">
              <a:noFill/>
              <a:miter lim="800000"/>
              <a:headEnd/>
              <a:tailEnd/>
            </a:ln>
          </p:spPr>
        </p:pic>
        <p:pic>
          <p:nvPicPr>
            <p:cNvPr id="6146" name="Picture 2" descr="ésultat de recherche d'images pour &quot;big data&quot;"/>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2411760" y="2604504"/>
              <a:ext cx="2121024" cy="7524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tps://inra-dam-front-resources-cdn.brainsonic.com/ressources/afile/162073-99714-picture_original-2131-0"/>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4504318" y="2607796"/>
              <a:ext cx="2160240" cy="7458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bre Gène, Arbre De Vie, Evolution"/>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6664558" y="2605446"/>
              <a:ext cx="1291818" cy="7505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3462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re seul" preserve="1">
  <p:cSld name="1_Titre seul">
    <p:spTree>
      <p:nvGrpSpPr>
        <p:cNvPr id="1" name="Shape 30"/>
        <p:cNvGrpSpPr/>
        <p:nvPr/>
      </p:nvGrpSpPr>
      <p:grpSpPr>
        <a:xfrm>
          <a:off x="0" y="0"/>
          <a:ext cx="0" cy="0"/>
          <a:chOff x="0" y="0"/>
          <a:chExt cx="0" cy="0"/>
        </a:xfrm>
      </p:grpSpPr>
      <p:sp>
        <p:nvSpPr>
          <p:cNvPr id="31" name="Google Shape;31;p12"/>
          <p:cNvSpPr txBox="1">
            <a:spLocks noGrp="1"/>
          </p:cNvSpPr>
          <p:nvPr>
            <p:ph type="title"/>
          </p:nvPr>
        </p:nvSpPr>
        <p:spPr>
          <a:xfrm>
            <a:off x="743192" y="149638"/>
            <a:ext cx="10216343" cy="888251"/>
          </a:xfrm>
          <a:prstGeom prst="rect">
            <a:avLst/>
          </a:prstGeom>
          <a:noFill/>
          <a:ln>
            <a:noFill/>
          </a:ln>
        </p:spPr>
        <p:txBody>
          <a:bodyPr spcFirstLastPara="1" wrap="square" lIns="91425" tIns="45700" rIns="91425" bIns="45700" anchor="ctr" anchorCtr="0">
            <a:normAutofit/>
          </a:bodyPr>
          <a:lstStyle>
            <a:lvl1pPr lvl="0" algn="l">
              <a:lnSpc>
                <a:spcPct val="126250"/>
              </a:lnSpc>
              <a:spcBef>
                <a:spcPts val="0"/>
              </a:spcBef>
              <a:spcAft>
                <a:spcPts val="0"/>
              </a:spcAft>
              <a:buSzPts val="32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37289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ide" type="blank" preserve="1">
  <p:cSld name="Vide">
    <p:spTree>
      <p:nvGrpSpPr>
        <p:cNvPr id="1" name="Shape 36"/>
        <p:cNvGrpSpPr/>
        <p:nvPr/>
      </p:nvGrpSpPr>
      <p:grpSpPr>
        <a:xfrm>
          <a:off x="0" y="0"/>
          <a:ext cx="0" cy="0"/>
          <a:chOff x="0" y="0"/>
          <a:chExt cx="0" cy="0"/>
        </a:xfrm>
      </p:grpSpPr>
      <p:sp>
        <p:nvSpPr>
          <p:cNvPr id="37" name="Google Shape;37;p13"/>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13"/>
          <p:cNvSpPr txBox="1">
            <a:spLocks noGrp="1"/>
          </p:cNvSpPr>
          <p:nvPr>
            <p:ph type="sldNum" idx="12"/>
          </p:nvPr>
        </p:nvSpPr>
        <p:spPr>
          <a:xfrm>
            <a:off x="10513655" y="6021401"/>
            <a:ext cx="1496646" cy="333375"/>
          </a:xfrm>
          <a:prstGeom prst="rect">
            <a:avLst/>
          </a:prstGeom>
          <a:noFill/>
          <a:ln>
            <a:noFill/>
          </a:ln>
        </p:spPr>
        <p:txBody>
          <a:bodyPr spcFirstLastPara="1" wrap="square" lIns="107275" tIns="53625" rIns="107275" bIns="53625" anchor="t" anchorCtr="0">
            <a:noAutofit/>
          </a:bodyPr>
          <a:lstStyle>
            <a:lvl1pPr marL="0" marR="0" lvl="0"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spTree>
    <p:extLst>
      <p:ext uri="{BB962C8B-B14F-4D97-AF65-F5344CB8AC3E}">
        <p14:creationId xmlns:p14="http://schemas.microsoft.com/office/powerpoint/2010/main" val="4208106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re et contenu 2" preserve="1">
  <p:cSld name="1_Titre et contenu 2">
    <p:spTree>
      <p:nvGrpSpPr>
        <p:cNvPr id="1" name="Shape 40"/>
        <p:cNvGrpSpPr/>
        <p:nvPr/>
      </p:nvGrpSpPr>
      <p:grpSpPr>
        <a:xfrm>
          <a:off x="0" y="0"/>
          <a:ext cx="0" cy="0"/>
          <a:chOff x="0" y="0"/>
          <a:chExt cx="0" cy="0"/>
        </a:xfrm>
      </p:grpSpPr>
      <p:sp>
        <p:nvSpPr>
          <p:cNvPr id="41" name="Google Shape;41;g312de6aadf8_1_582"/>
          <p:cNvSpPr txBox="1">
            <a:spLocks noGrp="1"/>
          </p:cNvSpPr>
          <p:nvPr>
            <p:ph type="body" idx="1"/>
          </p:nvPr>
        </p:nvSpPr>
        <p:spPr>
          <a:xfrm>
            <a:off x="341523" y="1037889"/>
            <a:ext cx="11508900" cy="5120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0A3A6"/>
              </a:buClr>
              <a:buSzPts val="2400"/>
              <a:buChar char="•"/>
              <a:defRPr sz="2400" b="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312de6aadf8_1_582"/>
          <p:cNvSpPr txBox="1">
            <a:spLocks noGrp="1"/>
          </p:cNvSpPr>
          <p:nvPr>
            <p:ph type="title"/>
          </p:nvPr>
        </p:nvSpPr>
        <p:spPr>
          <a:xfrm>
            <a:off x="341524" y="149638"/>
            <a:ext cx="10617900" cy="888300"/>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Char char="•"/>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 name="Google Shape;43;g312de6aadf8_1_582"/>
          <p:cNvPicPr preferRelativeResize="0"/>
          <p:nvPr/>
        </p:nvPicPr>
        <p:blipFill rotWithShape="1">
          <a:blip r:embed="rId2">
            <a:alphaModFix/>
          </a:blip>
          <a:srcRect/>
          <a:stretch/>
        </p:blipFill>
        <p:spPr>
          <a:xfrm>
            <a:off x="10881326" y="3213"/>
            <a:ext cx="1310674" cy="212947"/>
          </a:xfrm>
          <a:prstGeom prst="rect">
            <a:avLst/>
          </a:prstGeom>
          <a:noFill/>
          <a:ln>
            <a:noFill/>
          </a:ln>
        </p:spPr>
      </p:pic>
      <p:pic>
        <p:nvPicPr>
          <p:cNvPr id="44" name="Google Shape;44;g312de6aadf8_1_582" descr="elixir_1_RZ_mac.eps"/>
          <p:cNvPicPr preferRelativeResize="0"/>
          <p:nvPr/>
        </p:nvPicPr>
        <p:blipFill rotWithShape="1">
          <a:blip r:embed="rId3">
            <a:alphaModFix/>
          </a:blip>
          <a:srcRect/>
          <a:stretch/>
        </p:blipFill>
        <p:spPr>
          <a:xfrm>
            <a:off x="11624413" y="216160"/>
            <a:ext cx="567588" cy="483766"/>
          </a:xfrm>
          <a:prstGeom prst="rect">
            <a:avLst/>
          </a:prstGeom>
          <a:noFill/>
          <a:ln>
            <a:noFill/>
          </a:ln>
        </p:spPr>
      </p:pic>
    </p:spTree>
    <p:extLst>
      <p:ext uri="{BB962C8B-B14F-4D97-AF65-F5344CB8AC3E}">
        <p14:creationId xmlns:p14="http://schemas.microsoft.com/office/powerpoint/2010/main" val="190780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269" y="576471"/>
            <a:ext cx="11986591" cy="5705058"/>
          </a:xfrm>
          <a:prstGeom prst="rect">
            <a:avLst/>
          </a:prstGeom>
        </p:spPr>
        <p:txBody>
          <a:bodyPr/>
          <a:lstStyle>
            <a:lvl1pPr>
              <a:defRPr sz="2400" b="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119270" y="1"/>
            <a:ext cx="11986591" cy="576470"/>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787441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age classique" preserve="1">
  <p:cSld name="Page classique">
    <p:spTree>
      <p:nvGrpSpPr>
        <p:cNvPr id="1" name="Shape 45"/>
        <p:cNvGrpSpPr/>
        <p:nvPr/>
      </p:nvGrpSpPr>
      <p:grpSpPr>
        <a:xfrm>
          <a:off x="0" y="0"/>
          <a:ext cx="0" cy="0"/>
          <a:chOff x="0" y="0"/>
          <a:chExt cx="0" cy="0"/>
        </a:xfrm>
      </p:grpSpPr>
      <p:sp>
        <p:nvSpPr>
          <p:cNvPr id="46" name="Google Shape;46;g312de6aadf8_3_15"/>
          <p:cNvSpPr txBox="1">
            <a:spLocks noGrp="1"/>
          </p:cNvSpPr>
          <p:nvPr>
            <p:ph type="title"/>
          </p:nvPr>
        </p:nvSpPr>
        <p:spPr>
          <a:xfrm>
            <a:off x="743192" y="1"/>
            <a:ext cx="10216343" cy="457200"/>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g312de6aadf8_3_15"/>
          <p:cNvSpPr txBox="1">
            <a:spLocks noGrp="1"/>
          </p:cNvSpPr>
          <p:nvPr>
            <p:ph type="body" idx="1"/>
          </p:nvPr>
        </p:nvSpPr>
        <p:spPr>
          <a:xfrm>
            <a:off x="138896" y="870416"/>
            <a:ext cx="11864051" cy="52178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g312de6aadf8_3_15"/>
          <p:cNvSpPr txBox="1">
            <a:spLocks noGrp="1"/>
          </p:cNvSpPr>
          <p:nvPr>
            <p:ph type="subTitle" idx="2"/>
          </p:nvPr>
        </p:nvSpPr>
        <p:spPr>
          <a:xfrm>
            <a:off x="743192" y="505814"/>
            <a:ext cx="9680171" cy="31598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000"/>
              <a:buNone/>
              <a:defRPr sz="20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20067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ubtitle + enumeration" preserve="1">
  <p:cSld name="Title, subtitle + enumeration">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504000" y="503999"/>
            <a:ext cx="11185200" cy="612000"/>
          </a:xfrm>
          <a:prstGeom prst="rect">
            <a:avLst/>
          </a:prstGeom>
          <a:noFill/>
          <a:ln>
            <a:noFill/>
          </a:ln>
        </p:spPr>
        <p:txBody>
          <a:bodyPr spcFirstLastPara="1" wrap="square" lIns="91425" tIns="45700" rIns="91425" bIns="45700" anchor="t" anchorCtr="0">
            <a:noAutofit/>
          </a:bodyPr>
          <a:lstStyle>
            <a:lvl1pPr lvl="0" algn="l">
              <a:lnSpc>
                <a:spcPct val="224444"/>
              </a:lnSpc>
              <a:spcBef>
                <a:spcPts val="0"/>
              </a:spcBef>
              <a:spcAft>
                <a:spcPts val="0"/>
              </a:spcAft>
              <a:buClr>
                <a:srgbClr val="6998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10758388" y="6413558"/>
            <a:ext cx="1028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t>‹N°›</a:t>
            </a:fld>
            <a:endParaRPr/>
          </a:p>
        </p:txBody>
      </p:sp>
      <p:sp>
        <p:nvSpPr>
          <p:cNvPr id="52" name="Google Shape;52;p25"/>
          <p:cNvSpPr txBox="1">
            <a:spLocks noGrp="1"/>
          </p:cNvSpPr>
          <p:nvPr>
            <p:ph type="body" idx="1"/>
          </p:nvPr>
        </p:nvSpPr>
        <p:spPr>
          <a:xfrm>
            <a:off x="503250" y="1116007"/>
            <a:ext cx="11185500" cy="4404600"/>
          </a:xfrm>
          <a:prstGeom prst="rect">
            <a:avLst/>
          </a:prstGeom>
          <a:noFill/>
          <a:ln>
            <a:noFill/>
          </a:ln>
        </p:spPr>
        <p:txBody>
          <a:bodyPr spcFirstLastPara="1" wrap="square" lIns="91425" tIns="45700" rIns="91425" bIns="45700" anchor="t" anchorCtr="0">
            <a:noAutofit/>
          </a:bodyPr>
          <a:lstStyle>
            <a:lvl1pPr marL="457200" lvl="0" indent="-228600" algn="l">
              <a:lnSpc>
                <a:spcPct val="144545"/>
              </a:lnSpc>
              <a:spcBef>
                <a:spcPts val="1000"/>
              </a:spcBef>
              <a:spcAft>
                <a:spcPts val="0"/>
              </a:spcAft>
              <a:buSzPts val="2200"/>
              <a:buNone/>
              <a:defRPr cap="none">
                <a:solidFill>
                  <a:schemeClr val="accent4"/>
                </a:solidFill>
              </a:defRPr>
            </a:lvl1pPr>
            <a:lvl2pPr marL="914400" lvl="1" indent="-228600" algn="l">
              <a:lnSpc>
                <a:spcPct val="159000"/>
              </a:lnSpc>
              <a:spcBef>
                <a:spcPts val="500"/>
              </a:spcBef>
              <a:spcAft>
                <a:spcPts val="0"/>
              </a:spcAft>
              <a:buSzPts val="2000"/>
              <a:buNone/>
              <a:defRPr/>
            </a:lvl2pPr>
            <a:lvl3pPr marL="1371600" lvl="2" indent="-228600" algn="l">
              <a:lnSpc>
                <a:spcPct val="176666"/>
              </a:lnSpc>
              <a:spcBef>
                <a:spcPts val="500"/>
              </a:spcBef>
              <a:spcAft>
                <a:spcPts val="0"/>
              </a:spcAft>
              <a:buSzPts val="1800"/>
              <a:buNone/>
              <a:defRPr/>
            </a:lvl3pPr>
            <a:lvl4pPr marL="1828800" lvl="3" indent="-228600" algn="l">
              <a:lnSpc>
                <a:spcPct val="198750"/>
              </a:lnSpc>
              <a:spcBef>
                <a:spcPts val="500"/>
              </a:spcBef>
              <a:spcAft>
                <a:spcPts val="0"/>
              </a:spcAft>
              <a:buSzPts val="1600"/>
              <a:buNone/>
              <a:defRPr/>
            </a:lvl4pPr>
            <a:lvl5pPr marL="2286000" lvl="4" indent="-228600" algn="l">
              <a:lnSpc>
                <a:spcPct val="198750"/>
              </a:lnSpc>
              <a:spcBef>
                <a:spcPts val="500"/>
              </a:spcBef>
              <a:spcAft>
                <a:spcPts val="0"/>
              </a:spcAft>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5"/>
          <p:cNvSpPr txBox="1">
            <a:spLocks noGrp="1"/>
          </p:cNvSpPr>
          <p:nvPr>
            <p:ph type="body" idx="2"/>
          </p:nvPr>
        </p:nvSpPr>
        <p:spPr>
          <a:xfrm>
            <a:off x="503238" y="5914768"/>
            <a:ext cx="11185500" cy="204900"/>
          </a:xfrm>
          <a:prstGeom prst="rect">
            <a:avLst/>
          </a:prstGeom>
          <a:noFill/>
          <a:ln>
            <a:noFill/>
          </a:ln>
        </p:spPr>
        <p:txBody>
          <a:bodyPr spcFirstLastPara="1" wrap="square" lIns="90000" tIns="0" rIns="0" bIns="0" anchor="t" anchorCtr="0">
            <a:noAutofit/>
          </a:bodyPr>
          <a:lstStyle>
            <a:lvl1pPr marL="457200" lvl="0" indent="-228600" algn="l">
              <a:lnSpc>
                <a:spcPct val="153333"/>
              </a:lnSpc>
              <a:spcBef>
                <a:spcPts val="1000"/>
              </a:spcBef>
              <a:spcAft>
                <a:spcPts val="0"/>
              </a:spcAft>
              <a:buSzPts val="900"/>
              <a:buNone/>
              <a:defRPr sz="900">
                <a:solidFill>
                  <a:schemeClr val="dk1"/>
                </a:solidFill>
              </a:defRPr>
            </a:lvl1pPr>
            <a:lvl2pPr marL="914400" lvl="1" indent="-228600" algn="l">
              <a:lnSpc>
                <a:spcPct val="353333"/>
              </a:lnSpc>
              <a:spcBef>
                <a:spcPts val="500"/>
              </a:spcBef>
              <a:spcAft>
                <a:spcPts val="0"/>
              </a:spcAft>
              <a:buSzPts val="900"/>
              <a:buNone/>
              <a:defRPr sz="900">
                <a:solidFill>
                  <a:schemeClr val="dk1"/>
                </a:solidFill>
              </a:defRPr>
            </a:lvl2pPr>
            <a:lvl3pPr marL="1371600" lvl="2" indent="-228600" algn="l">
              <a:lnSpc>
                <a:spcPct val="353333"/>
              </a:lnSpc>
              <a:spcBef>
                <a:spcPts val="500"/>
              </a:spcBef>
              <a:spcAft>
                <a:spcPts val="0"/>
              </a:spcAft>
              <a:buSzPts val="900"/>
              <a:buNone/>
              <a:defRPr sz="900">
                <a:solidFill>
                  <a:schemeClr val="dk1"/>
                </a:solidFill>
              </a:defRPr>
            </a:lvl3pPr>
            <a:lvl4pPr marL="1828800" lvl="3" indent="-228600" algn="l">
              <a:lnSpc>
                <a:spcPct val="353333"/>
              </a:lnSpc>
              <a:spcBef>
                <a:spcPts val="500"/>
              </a:spcBef>
              <a:spcAft>
                <a:spcPts val="0"/>
              </a:spcAft>
              <a:buSzPts val="900"/>
              <a:buNone/>
              <a:defRPr sz="900">
                <a:solidFill>
                  <a:schemeClr val="dk1"/>
                </a:solidFill>
              </a:defRPr>
            </a:lvl4pPr>
            <a:lvl5pPr marL="2286000" lvl="4" indent="-228600" algn="l">
              <a:lnSpc>
                <a:spcPct val="353333"/>
              </a:lnSpc>
              <a:spcBef>
                <a:spcPts val="500"/>
              </a:spcBef>
              <a:spcAft>
                <a:spcPts val="0"/>
              </a:spcAft>
              <a:buSzPts val="900"/>
              <a:buNone/>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69366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type="obj" preserve="1">
  <p:cSld name="Title, Content">
    <p:spTree>
      <p:nvGrpSpPr>
        <p:cNvPr id="1" name="Shape 54"/>
        <p:cNvGrpSpPr/>
        <p:nvPr/>
      </p:nvGrpSpPr>
      <p:grpSpPr>
        <a:xfrm>
          <a:off x="0" y="0"/>
          <a:ext cx="0" cy="0"/>
          <a:chOff x="0" y="0"/>
          <a:chExt cx="0" cy="0"/>
        </a:xfrm>
      </p:grpSpPr>
      <p:sp>
        <p:nvSpPr>
          <p:cNvPr id="55" name="Google Shape;55;g29ce55ff2c7_0_99"/>
          <p:cNvSpPr txBox="1">
            <a:spLocks noGrp="1"/>
          </p:cNvSpPr>
          <p:nvPr>
            <p:ph type="title"/>
          </p:nvPr>
        </p:nvSpPr>
        <p:spPr>
          <a:xfrm>
            <a:off x="978516" y="512083"/>
            <a:ext cx="10233000" cy="776700"/>
          </a:xfrm>
          <a:prstGeom prst="rect">
            <a:avLst/>
          </a:prstGeom>
          <a:noFill/>
          <a:ln>
            <a:noFill/>
          </a:ln>
        </p:spPr>
        <p:txBody>
          <a:bodyPr spcFirstLastPara="1" wrap="square" lIns="0" tIns="0" rIns="0" bIns="0" anchor="ctr" anchorCtr="0">
            <a:normAutofit/>
          </a:bodyPr>
          <a:lstStyle>
            <a:lvl1pPr lvl="0" algn="l">
              <a:lnSpc>
                <a:spcPct val="12625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9ce55ff2c7_0_99"/>
          <p:cNvSpPr txBox="1">
            <a:spLocks noGrp="1"/>
          </p:cNvSpPr>
          <p:nvPr>
            <p:ph type="body" idx="1"/>
          </p:nvPr>
        </p:nvSpPr>
        <p:spPr>
          <a:xfrm>
            <a:off x="978516" y="1415336"/>
            <a:ext cx="10233000" cy="2699100"/>
          </a:xfrm>
          <a:prstGeom prst="rect">
            <a:avLst/>
          </a:prstGeom>
          <a:noFill/>
          <a:ln>
            <a:noFill/>
          </a:ln>
        </p:spPr>
        <p:txBody>
          <a:bodyPr spcFirstLastPara="1" wrap="square" lIns="0" tIns="0" rIns="0" bIns="0" anchor="t" anchorCtr="0">
            <a:normAutofit/>
          </a:bodyPr>
          <a:lstStyle>
            <a:lvl1pPr marL="457200" lvl="0" indent="-228600" algn="l">
              <a:lnSpc>
                <a:spcPct val="144545"/>
              </a:lnSpc>
              <a:spcBef>
                <a:spcPts val="1000"/>
              </a:spcBef>
              <a:spcAft>
                <a:spcPts val="0"/>
              </a:spcAft>
              <a:buSzPts val="2200"/>
              <a:buNone/>
              <a:defRPr/>
            </a:lvl1pPr>
            <a:lvl2pPr marL="914400" lvl="1" indent="-228600" algn="l">
              <a:lnSpc>
                <a:spcPct val="159000"/>
              </a:lnSpc>
              <a:spcBef>
                <a:spcPts val="500"/>
              </a:spcBef>
              <a:spcAft>
                <a:spcPts val="0"/>
              </a:spcAft>
              <a:buSzPts val="2000"/>
              <a:buNone/>
              <a:defRPr/>
            </a:lvl2pPr>
            <a:lvl3pPr marL="1371600" lvl="2" indent="-228600" algn="l">
              <a:lnSpc>
                <a:spcPct val="176666"/>
              </a:lnSpc>
              <a:spcBef>
                <a:spcPts val="500"/>
              </a:spcBef>
              <a:spcAft>
                <a:spcPts val="0"/>
              </a:spcAft>
              <a:buSzPts val="1800"/>
              <a:buNone/>
              <a:defRPr/>
            </a:lvl3pPr>
            <a:lvl4pPr marL="1828800" lvl="3" indent="-228600" algn="l">
              <a:lnSpc>
                <a:spcPct val="198750"/>
              </a:lnSpc>
              <a:spcBef>
                <a:spcPts val="500"/>
              </a:spcBef>
              <a:spcAft>
                <a:spcPts val="0"/>
              </a:spcAft>
              <a:buSzPts val="1600"/>
              <a:buNone/>
              <a:defRPr/>
            </a:lvl4pPr>
            <a:lvl5pPr marL="2286000" lvl="4" indent="-228600" algn="l">
              <a:lnSpc>
                <a:spcPct val="198750"/>
              </a:lnSpc>
              <a:spcBef>
                <a:spcPts val="500"/>
              </a:spcBef>
              <a:spcAft>
                <a:spcPts val="0"/>
              </a:spcAft>
              <a:buSzPts val="1600"/>
              <a:buNone/>
              <a:defRPr/>
            </a:lvl5pPr>
            <a:lvl6pPr marL="2743200" lvl="5" indent="-228600" algn="l">
              <a:lnSpc>
                <a:spcPct val="90000"/>
              </a:lnSpc>
              <a:spcBef>
                <a:spcPts val="500"/>
              </a:spcBef>
              <a:spcAft>
                <a:spcPts val="0"/>
              </a:spcAft>
              <a:buSzPts val="1800"/>
              <a:buNone/>
              <a:defRPr/>
            </a:lvl6pPr>
            <a:lvl7pPr marL="3200400" lvl="6" indent="-228600" algn="l">
              <a:lnSpc>
                <a:spcPct val="90000"/>
              </a:lnSpc>
              <a:spcBef>
                <a:spcPts val="500"/>
              </a:spcBef>
              <a:spcAft>
                <a:spcPts val="0"/>
              </a:spcAft>
              <a:buSzPts val="1800"/>
              <a:buNone/>
              <a:defRPr/>
            </a:lvl7pPr>
            <a:lvl8pPr marL="3657600" lvl="7" indent="-228600" algn="l">
              <a:lnSpc>
                <a:spcPct val="90000"/>
              </a:lnSpc>
              <a:spcBef>
                <a:spcPts val="500"/>
              </a:spcBef>
              <a:spcAft>
                <a:spcPts val="0"/>
              </a:spcAft>
              <a:buSzPts val="1800"/>
              <a:buNone/>
              <a:defRPr/>
            </a:lvl8pPr>
            <a:lvl9pPr marL="4114800" lvl="8" indent="-228600" algn="l">
              <a:lnSpc>
                <a:spcPct val="90000"/>
              </a:lnSpc>
              <a:spcBef>
                <a:spcPts val="500"/>
              </a:spcBef>
              <a:spcAft>
                <a:spcPts val="0"/>
              </a:spcAft>
              <a:buSzPts val="1800"/>
              <a:buNone/>
              <a:defRPr/>
            </a:lvl9pPr>
          </a:lstStyle>
          <a:p>
            <a:endParaRPr/>
          </a:p>
        </p:txBody>
      </p:sp>
    </p:spTree>
    <p:extLst>
      <p:ext uri="{BB962C8B-B14F-4D97-AF65-F5344CB8AC3E}">
        <p14:creationId xmlns:p14="http://schemas.microsoft.com/office/powerpoint/2010/main" val="30047843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lines + enumeration" preserve="1">
  <p:cSld name="Title 2 lines + enumeration">
    <p:spTree>
      <p:nvGrpSpPr>
        <p:cNvPr id="1" name="Shape 57"/>
        <p:cNvGrpSpPr/>
        <p:nvPr/>
      </p:nvGrpSpPr>
      <p:grpSpPr>
        <a:xfrm>
          <a:off x="0" y="0"/>
          <a:ext cx="0" cy="0"/>
          <a:chOff x="0" y="0"/>
          <a:chExt cx="0" cy="0"/>
        </a:xfrm>
      </p:grpSpPr>
      <p:sp>
        <p:nvSpPr>
          <p:cNvPr id="58" name="Google Shape;58;p24"/>
          <p:cNvSpPr txBox="1">
            <a:spLocks noGrp="1"/>
          </p:cNvSpPr>
          <p:nvPr>
            <p:ph type="sldNum" idx="12"/>
          </p:nvPr>
        </p:nvSpPr>
        <p:spPr>
          <a:xfrm>
            <a:off x="10758388" y="6413558"/>
            <a:ext cx="1028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t>‹N°›</a:t>
            </a:fld>
            <a:endParaRPr/>
          </a:p>
        </p:txBody>
      </p:sp>
      <p:sp>
        <p:nvSpPr>
          <p:cNvPr id="59" name="Google Shape;59;p24"/>
          <p:cNvSpPr txBox="1">
            <a:spLocks noGrp="1"/>
          </p:cNvSpPr>
          <p:nvPr>
            <p:ph type="body" idx="1"/>
          </p:nvPr>
        </p:nvSpPr>
        <p:spPr>
          <a:xfrm>
            <a:off x="503238" y="1660878"/>
            <a:ext cx="11185500" cy="3960000"/>
          </a:xfrm>
          <a:prstGeom prst="rect">
            <a:avLst/>
          </a:prstGeom>
          <a:noFill/>
          <a:ln>
            <a:noFill/>
          </a:ln>
        </p:spPr>
        <p:txBody>
          <a:bodyPr spcFirstLastPara="1" wrap="square" lIns="91425" tIns="45700" rIns="91425" bIns="45700" anchor="t" anchorCtr="0">
            <a:normAutofit/>
          </a:bodyPr>
          <a:lstStyle>
            <a:lvl1pPr marL="457200" lvl="0" indent="-342900" algn="l">
              <a:lnSpc>
                <a:spcPct val="176666"/>
              </a:lnSpc>
              <a:spcBef>
                <a:spcPts val="1000"/>
              </a:spcBef>
              <a:spcAft>
                <a:spcPts val="0"/>
              </a:spcAft>
              <a:buSzPts val="1800"/>
              <a:buChar char="•"/>
              <a:defRPr/>
            </a:lvl1pPr>
            <a:lvl2pPr marL="914400" lvl="1" indent="-342900" algn="l">
              <a:lnSpc>
                <a:spcPct val="176666"/>
              </a:lnSpc>
              <a:spcBef>
                <a:spcPts val="500"/>
              </a:spcBef>
              <a:spcAft>
                <a:spcPts val="0"/>
              </a:spcAft>
              <a:buSzPts val="1800"/>
              <a:buChar char="•"/>
              <a:defRPr/>
            </a:lvl2pPr>
            <a:lvl3pPr marL="1371600" lvl="2" indent="-342900" algn="l">
              <a:lnSpc>
                <a:spcPct val="176666"/>
              </a:lnSpc>
              <a:spcBef>
                <a:spcPts val="500"/>
              </a:spcBef>
              <a:spcAft>
                <a:spcPts val="0"/>
              </a:spcAft>
              <a:buSzPts val="1800"/>
              <a:buChar char="•"/>
              <a:defRPr/>
            </a:lvl3pPr>
            <a:lvl4pPr marL="1828800" lvl="3" indent="-342900" algn="l">
              <a:lnSpc>
                <a:spcPct val="176666"/>
              </a:lnSpc>
              <a:spcBef>
                <a:spcPts val="500"/>
              </a:spcBef>
              <a:spcAft>
                <a:spcPts val="0"/>
              </a:spcAft>
              <a:buSzPts val="1800"/>
              <a:buChar char="•"/>
              <a:defRPr/>
            </a:lvl4pPr>
            <a:lvl5pPr marL="2286000" lvl="4" indent="-342900" algn="l">
              <a:lnSpc>
                <a:spcPct val="176666"/>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4"/>
          <p:cNvSpPr txBox="1">
            <a:spLocks noGrp="1"/>
          </p:cNvSpPr>
          <p:nvPr>
            <p:ph type="body" idx="2"/>
          </p:nvPr>
        </p:nvSpPr>
        <p:spPr>
          <a:xfrm>
            <a:off x="503238" y="5914768"/>
            <a:ext cx="11185500" cy="204900"/>
          </a:xfrm>
          <a:prstGeom prst="rect">
            <a:avLst/>
          </a:prstGeom>
          <a:noFill/>
          <a:ln>
            <a:noFill/>
          </a:ln>
        </p:spPr>
        <p:txBody>
          <a:bodyPr spcFirstLastPara="1" wrap="square" lIns="90000" tIns="0" rIns="0" bIns="0" anchor="t" anchorCtr="0">
            <a:noAutofit/>
          </a:bodyPr>
          <a:lstStyle>
            <a:lvl1pPr marL="457200" lvl="0" indent="-228600" algn="l">
              <a:lnSpc>
                <a:spcPct val="153333"/>
              </a:lnSpc>
              <a:spcBef>
                <a:spcPts val="1000"/>
              </a:spcBef>
              <a:spcAft>
                <a:spcPts val="0"/>
              </a:spcAft>
              <a:buSzPts val="900"/>
              <a:buNone/>
              <a:defRPr sz="900">
                <a:solidFill>
                  <a:schemeClr val="dk1"/>
                </a:solidFill>
              </a:defRPr>
            </a:lvl1pPr>
            <a:lvl2pPr marL="914400" lvl="1" indent="-228600" algn="l">
              <a:lnSpc>
                <a:spcPct val="353333"/>
              </a:lnSpc>
              <a:spcBef>
                <a:spcPts val="500"/>
              </a:spcBef>
              <a:spcAft>
                <a:spcPts val="0"/>
              </a:spcAft>
              <a:buSzPts val="900"/>
              <a:buNone/>
              <a:defRPr sz="900">
                <a:solidFill>
                  <a:schemeClr val="dk1"/>
                </a:solidFill>
              </a:defRPr>
            </a:lvl2pPr>
            <a:lvl3pPr marL="1371600" lvl="2" indent="-228600" algn="l">
              <a:lnSpc>
                <a:spcPct val="353333"/>
              </a:lnSpc>
              <a:spcBef>
                <a:spcPts val="500"/>
              </a:spcBef>
              <a:spcAft>
                <a:spcPts val="0"/>
              </a:spcAft>
              <a:buSzPts val="900"/>
              <a:buNone/>
              <a:defRPr sz="900">
                <a:solidFill>
                  <a:schemeClr val="dk1"/>
                </a:solidFill>
              </a:defRPr>
            </a:lvl3pPr>
            <a:lvl4pPr marL="1828800" lvl="3" indent="-228600" algn="l">
              <a:lnSpc>
                <a:spcPct val="353333"/>
              </a:lnSpc>
              <a:spcBef>
                <a:spcPts val="500"/>
              </a:spcBef>
              <a:spcAft>
                <a:spcPts val="0"/>
              </a:spcAft>
              <a:buSzPts val="900"/>
              <a:buNone/>
              <a:defRPr sz="900">
                <a:solidFill>
                  <a:schemeClr val="dk1"/>
                </a:solidFill>
              </a:defRPr>
            </a:lvl4pPr>
            <a:lvl5pPr marL="2286000" lvl="4" indent="-228600" algn="l">
              <a:lnSpc>
                <a:spcPct val="353333"/>
              </a:lnSpc>
              <a:spcBef>
                <a:spcPts val="500"/>
              </a:spcBef>
              <a:spcAft>
                <a:spcPts val="0"/>
              </a:spcAft>
              <a:buSzPts val="900"/>
              <a:buNone/>
              <a:defRPr sz="9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title"/>
          </p:nvPr>
        </p:nvSpPr>
        <p:spPr>
          <a:xfrm>
            <a:off x="318051" y="179859"/>
            <a:ext cx="11559209" cy="558142"/>
          </a:xfrm>
          <a:prstGeom prst="rect">
            <a:avLst/>
          </a:prstGeom>
          <a:noFill/>
          <a:ln>
            <a:noFill/>
          </a:ln>
        </p:spPr>
        <p:txBody>
          <a:bodyPr spcFirstLastPara="1" wrap="square" lIns="91425" tIns="45700" rIns="91425" bIns="45700" anchor="t" anchorCtr="0">
            <a:normAutofit/>
          </a:bodyPr>
          <a:lstStyle>
            <a:lvl1pPr lvl="0" algn="l">
              <a:lnSpc>
                <a:spcPct val="12625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17077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act" preserve="1">
  <p:cSld name="Contact">
    <p:bg>
      <p:bgPr>
        <a:solidFill>
          <a:schemeClr val="lt1"/>
        </a:solidFill>
        <a:effectLst/>
      </p:bgPr>
    </p:bg>
    <p:spTree>
      <p:nvGrpSpPr>
        <p:cNvPr id="1" name="Shape 62"/>
        <p:cNvGrpSpPr/>
        <p:nvPr/>
      </p:nvGrpSpPr>
      <p:grpSpPr>
        <a:xfrm>
          <a:off x="0" y="0"/>
          <a:ext cx="0" cy="0"/>
          <a:chOff x="0" y="0"/>
          <a:chExt cx="0" cy="0"/>
        </a:xfrm>
      </p:grpSpPr>
      <p:sp>
        <p:nvSpPr>
          <p:cNvPr id="63" name="Google Shape;63;p40"/>
          <p:cNvSpPr/>
          <p:nvPr/>
        </p:nvSpPr>
        <p:spPr>
          <a:xfrm>
            <a:off x="100" y="5462300"/>
            <a:ext cx="12192000" cy="13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64" name="Google Shape;64;p40"/>
          <p:cNvPicPr preferRelativeResize="0"/>
          <p:nvPr/>
        </p:nvPicPr>
        <p:blipFill rotWithShape="1">
          <a:blip r:embed="rId2">
            <a:alphaModFix/>
          </a:blip>
          <a:srcRect l="7415" b="40992"/>
          <a:stretch/>
        </p:blipFill>
        <p:spPr>
          <a:xfrm>
            <a:off x="0" y="3935896"/>
            <a:ext cx="5854150" cy="2950092"/>
          </a:xfrm>
          <a:prstGeom prst="rect">
            <a:avLst/>
          </a:prstGeom>
          <a:noFill/>
          <a:ln>
            <a:noFill/>
          </a:ln>
        </p:spPr>
      </p:pic>
      <p:sp>
        <p:nvSpPr>
          <p:cNvPr id="65" name="Google Shape;65;p40"/>
          <p:cNvSpPr txBox="1">
            <a:spLocks noGrp="1"/>
          </p:cNvSpPr>
          <p:nvPr>
            <p:ph type="ctrTitle"/>
          </p:nvPr>
        </p:nvSpPr>
        <p:spPr>
          <a:xfrm>
            <a:off x="2050800" y="476225"/>
            <a:ext cx="8203200" cy="786600"/>
          </a:xfrm>
          <a:prstGeom prst="rect">
            <a:avLst/>
          </a:prstGeom>
          <a:noFill/>
          <a:ln>
            <a:noFill/>
          </a:ln>
        </p:spPr>
        <p:txBody>
          <a:bodyPr spcFirstLastPara="1" wrap="square" lIns="0" tIns="0" rIns="0" bIns="0" anchor="ctr" anchorCtr="0">
            <a:noAutofit/>
          </a:bodyPr>
          <a:lstStyle>
            <a:lvl1pPr lvl="0" algn="l">
              <a:lnSpc>
                <a:spcPct val="151111"/>
              </a:lnSpc>
              <a:spcBef>
                <a:spcPts val="0"/>
              </a:spcBef>
              <a:spcAft>
                <a:spcPts val="0"/>
              </a:spcAft>
              <a:buClr>
                <a:srgbClr val="787878"/>
              </a:buClr>
              <a:buSzPts val="2800"/>
              <a:buFont typeface="Trebuchet MS"/>
              <a:buNone/>
              <a:defRPr sz="2800">
                <a:solidFill>
                  <a:srgbClr val="787878"/>
                </a:solidFill>
              </a:defRPr>
            </a:lvl1pPr>
            <a:lvl2pPr lvl="1" algn="l">
              <a:lnSpc>
                <a:spcPct val="100000"/>
              </a:lnSpc>
              <a:spcBef>
                <a:spcPts val="0"/>
              </a:spcBef>
              <a:spcAft>
                <a:spcPts val="0"/>
              </a:spcAft>
              <a:buClr>
                <a:srgbClr val="787878"/>
              </a:buClr>
              <a:buSzPts val="600"/>
              <a:buNone/>
              <a:defRPr sz="1000">
                <a:solidFill>
                  <a:srgbClr val="787878"/>
                </a:solidFill>
              </a:defRPr>
            </a:lvl2pPr>
            <a:lvl3pPr lvl="2" algn="l">
              <a:lnSpc>
                <a:spcPct val="100000"/>
              </a:lnSpc>
              <a:spcBef>
                <a:spcPts val="0"/>
              </a:spcBef>
              <a:spcAft>
                <a:spcPts val="0"/>
              </a:spcAft>
              <a:buClr>
                <a:srgbClr val="787878"/>
              </a:buClr>
              <a:buSzPts val="600"/>
              <a:buNone/>
              <a:defRPr sz="1000">
                <a:solidFill>
                  <a:srgbClr val="787878"/>
                </a:solidFill>
              </a:defRPr>
            </a:lvl3pPr>
            <a:lvl4pPr lvl="3" algn="l">
              <a:lnSpc>
                <a:spcPct val="100000"/>
              </a:lnSpc>
              <a:spcBef>
                <a:spcPts val="0"/>
              </a:spcBef>
              <a:spcAft>
                <a:spcPts val="0"/>
              </a:spcAft>
              <a:buClr>
                <a:srgbClr val="787878"/>
              </a:buClr>
              <a:buSzPts val="600"/>
              <a:buNone/>
              <a:defRPr sz="1000">
                <a:solidFill>
                  <a:srgbClr val="787878"/>
                </a:solidFill>
              </a:defRPr>
            </a:lvl4pPr>
            <a:lvl5pPr lvl="4" algn="l">
              <a:lnSpc>
                <a:spcPct val="100000"/>
              </a:lnSpc>
              <a:spcBef>
                <a:spcPts val="0"/>
              </a:spcBef>
              <a:spcAft>
                <a:spcPts val="0"/>
              </a:spcAft>
              <a:buClr>
                <a:srgbClr val="787878"/>
              </a:buClr>
              <a:buSzPts val="600"/>
              <a:buNone/>
              <a:defRPr sz="1000">
                <a:solidFill>
                  <a:srgbClr val="787878"/>
                </a:solidFill>
              </a:defRPr>
            </a:lvl5pPr>
            <a:lvl6pPr lvl="5" algn="l">
              <a:lnSpc>
                <a:spcPct val="100000"/>
              </a:lnSpc>
              <a:spcBef>
                <a:spcPts val="0"/>
              </a:spcBef>
              <a:spcAft>
                <a:spcPts val="0"/>
              </a:spcAft>
              <a:buClr>
                <a:srgbClr val="787878"/>
              </a:buClr>
              <a:buSzPts val="600"/>
              <a:buNone/>
              <a:defRPr sz="1000">
                <a:solidFill>
                  <a:srgbClr val="787878"/>
                </a:solidFill>
              </a:defRPr>
            </a:lvl6pPr>
            <a:lvl7pPr lvl="6" algn="l">
              <a:lnSpc>
                <a:spcPct val="100000"/>
              </a:lnSpc>
              <a:spcBef>
                <a:spcPts val="0"/>
              </a:spcBef>
              <a:spcAft>
                <a:spcPts val="0"/>
              </a:spcAft>
              <a:buClr>
                <a:srgbClr val="787878"/>
              </a:buClr>
              <a:buSzPts val="600"/>
              <a:buNone/>
              <a:defRPr sz="1000">
                <a:solidFill>
                  <a:srgbClr val="787878"/>
                </a:solidFill>
              </a:defRPr>
            </a:lvl7pPr>
            <a:lvl8pPr lvl="7" algn="l">
              <a:lnSpc>
                <a:spcPct val="100000"/>
              </a:lnSpc>
              <a:spcBef>
                <a:spcPts val="0"/>
              </a:spcBef>
              <a:spcAft>
                <a:spcPts val="0"/>
              </a:spcAft>
              <a:buClr>
                <a:srgbClr val="787878"/>
              </a:buClr>
              <a:buSzPts val="600"/>
              <a:buNone/>
              <a:defRPr sz="1000">
                <a:solidFill>
                  <a:srgbClr val="787878"/>
                </a:solidFill>
              </a:defRPr>
            </a:lvl8pPr>
            <a:lvl9pPr lvl="8" algn="l">
              <a:lnSpc>
                <a:spcPct val="100000"/>
              </a:lnSpc>
              <a:spcBef>
                <a:spcPts val="0"/>
              </a:spcBef>
              <a:spcAft>
                <a:spcPts val="0"/>
              </a:spcAft>
              <a:buClr>
                <a:srgbClr val="787878"/>
              </a:buClr>
              <a:buSzPts val="600"/>
              <a:buNone/>
              <a:defRPr sz="1000">
                <a:solidFill>
                  <a:srgbClr val="787878"/>
                </a:solidFill>
              </a:defRPr>
            </a:lvl9pPr>
          </a:lstStyle>
          <a:p>
            <a:endParaRPr/>
          </a:p>
        </p:txBody>
      </p:sp>
      <p:pic>
        <p:nvPicPr>
          <p:cNvPr id="66" name="Google Shape;66;p40"/>
          <p:cNvPicPr preferRelativeResize="0"/>
          <p:nvPr/>
        </p:nvPicPr>
        <p:blipFill rotWithShape="1">
          <a:blip r:embed="rId3">
            <a:alphaModFix/>
          </a:blip>
          <a:srcRect/>
          <a:stretch/>
        </p:blipFill>
        <p:spPr>
          <a:xfrm>
            <a:off x="-3" y="6245500"/>
            <a:ext cx="564769" cy="571918"/>
          </a:xfrm>
          <a:prstGeom prst="rect">
            <a:avLst/>
          </a:prstGeom>
          <a:noFill/>
          <a:ln>
            <a:noFill/>
          </a:ln>
        </p:spPr>
      </p:pic>
      <p:pic>
        <p:nvPicPr>
          <p:cNvPr id="67" name="Google Shape;67;p40"/>
          <p:cNvPicPr preferRelativeResize="0"/>
          <p:nvPr/>
        </p:nvPicPr>
        <p:blipFill rotWithShape="1">
          <a:blip r:embed="rId4">
            <a:alphaModFix/>
          </a:blip>
          <a:srcRect/>
          <a:stretch/>
        </p:blipFill>
        <p:spPr>
          <a:xfrm>
            <a:off x="8577935" y="5746592"/>
            <a:ext cx="3071405" cy="426872"/>
          </a:xfrm>
          <a:prstGeom prst="rect">
            <a:avLst/>
          </a:prstGeom>
          <a:noFill/>
          <a:ln>
            <a:noFill/>
          </a:ln>
        </p:spPr>
      </p:pic>
      <p:sp>
        <p:nvSpPr>
          <p:cNvPr id="68" name="Google Shape;68;p40"/>
          <p:cNvSpPr/>
          <p:nvPr/>
        </p:nvSpPr>
        <p:spPr>
          <a:xfrm>
            <a:off x="281400" y="4997628"/>
            <a:ext cx="37323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emphasis@fz-juelich.de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a:t>
            </a:r>
            <a:r>
              <a:rPr lang="de-DE" sz="1500" b="0" i="0" u="none" strike="noStrike" cap="none">
                <a:solidFill>
                  <a:srgbClr val="333333"/>
                </a:solidFill>
                <a:latin typeface="Rubik Light"/>
                <a:ea typeface="Rubik Light"/>
                <a:cs typeface="Rubik Light"/>
                <a:sym typeface="Rubik Light"/>
              </a:rPr>
              <a:t>emphasis.plant-phenotyping.eu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EMPHASIS_EU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EMPHASIS.EU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b="0" i="0" u="none" strike="noStrike" cap="none">
                <a:solidFill>
                  <a:srgbClr val="333333"/>
                </a:solidFill>
                <a:latin typeface="Rubik Light"/>
                <a:ea typeface="Rubik Light"/>
                <a:cs typeface="Rubik Light"/>
                <a:sym typeface="Rubik Light"/>
              </a:rPr>
              <a:t>EMPHASIS on Plant Phenomics</a:t>
            </a:r>
            <a:endParaRPr sz="1100" b="0" i="0" u="none" strike="noStrike" cap="none">
              <a:solidFill>
                <a:srgbClr val="333333"/>
              </a:solidFill>
              <a:latin typeface="Arial"/>
              <a:ea typeface="Arial"/>
              <a:cs typeface="Arial"/>
              <a:sym typeface="Arial"/>
            </a:endParaRPr>
          </a:p>
        </p:txBody>
      </p:sp>
      <p:sp>
        <p:nvSpPr>
          <p:cNvPr id="69" name="Google Shape;69;p40"/>
          <p:cNvSpPr/>
          <p:nvPr/>
        </p:nvSpPr>
        <p:spPr>
          <a:xfrm>
            <a:off x="629892" y="6515326"/>
            <a:ext cx="3026400" cy="184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1200"/>
              <a:buFont typeface="Rubik Light"/>
              <a:buNone/>
            </a:pPr>
            <a:r>
              <a:rPr lang="de-DE" sz="1100" i="0" u="none" strike="noStrike" cap="none">
                <a:solidFill>
                  <a:schemeClr val="dk1"/>
                </a:solidFill>
                <a:latin typeface="Rubik Light"/>
                <a:ea typeface="Rubik Light"/>
                <a:cs typeface="Rubik Light"/>
                <a:sym typeface="Rubik Light"/>
              </a:rPr>
              <a:t>EMPHASIS is an ESFRI-listed project.</a:t>
            </a:r>
            <a:endParaRPr sz="1100" i="0" u="none" strike="noStrike" cap="none">
              <a:solidFill>
                <a:schemeClr val="dk1"/>
              </a:solidFill>
              <a:latin typeface="Trebuchet MS"/>
              <a:ea typeface="Trebuchet MS"/>
              <a:cs typeface="Trebuchet MS"/>
              <a:sym typeface="Trebuchet MS"/>
            </a:endParaRPr>
          </a:p>
        </p:txBody>
      </p:sp>
      <p:sp>
        <p:nvSpPr>
          <p:cNvPr id="70" name="Google Shape;70;p40"/>
          <p:cNvSpPr/>
          <p:nvPr/>
        </p:nvSpPr>
        <p:spPr>
          <a:xfrm>
            <a:off x="3439103" y="6441325"/>
            <a:ext cx="3026400" cy="3693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100" i="0" u="none" strike="noStrike" cap="none">
                <a:solidFill>
                  <a:schemeClr val="dk1"/>
                </a:solidFill>
                <a:latin typeface="Rubik Light"/>
                <a:ea typeface="Rubik Light"/>
                <a:cs typeface="Rubik Light"/>
                <a:sym typeface="Rubik Light"/>
              </a:rPr>
              <a:t>EMPHASIS-PREP is funded by the </a:t>
            </a:r>
            <a:br>
              <a:rPr lang="de-DE" sz="1100" i="0" u="none" strike="noStrike" cap="none">
                <a:solidFill>
                  <a:schemeClr val="dk1"/>
                </a:solidFill>
                <a:latin typeface="Rubik Light"/>
                <a:ea typeface="Rubik Light"/>
                <a:cs typeface="Rubik Light"/>
                <a:sym typeface="Rubik Light"/>
              </a:rPr>
            </a:br>
            <a:r>
              <a:rPr lang="de-DE" sz="1100" i="0" u="none" strike="noStrike" cap="none">
                <a:solidFill>
                  <a:schemeClr val="dk1"/>
                </a:solidFill>
                <a:latin typeface="Rubik Light"/>
                <a:ea typeface="Rubik Light"/>
                <a:cs typeface="Rubik Light"/>
                <a:sym typeface="Rubik Light"/>
              </a:rPr>
              <a:t>European Union (Grant Agreement: 739514).</a:t>
            </a:r>
            <a:endParaRPr sz="1100" i="0" u="none" strike="noStrike" cap="none">
              <a:solidFill>
                <a:schemeClr val="dk1"/>
              </a:solidFill>
            </a:endParaRPr>
          </a:p>
        </p:txBody>
      </p:sp>
      <p:pic>
        <p:nvPicPr>
          <p:cNvPr id="71" name="Google Shape;71;p40"/>
          <p:cNvPicPr preferRelativeResize="0"/>
          <p:nvPr/>
        </p:nvPicPr>
        <p:blipFill rotWithShape="1">
          <a:blip r:embed="rId5">
            <a:alphaModFix/>
          </a:blip>
          <a:srcRect r="-1947" b="-8861"/>
          <a:stretch/>
        </p:blipFill>
        <p:spPr>
          <a:xfrm>
            <a:off x="0" y="46827"/>
            <a:ext cx="2417033" cy="367159"/>
          </a:xfrm>
          <a:prstGeom prst="rect">
            <a:avLst/>
          </a:prstGeom>
          <a:noFill/>
          <a:ln>
            <a:noFill/>
          </a:ln>
        </p:spPr>
      </p:pic>
      <p:pic>
        <p:nvPicPr>
          <p:cNvPr id="72" name="Google Shape;72;p40"/>
          <p:cNvPicPr preferRelativeResize="0"/>
          <p:nvPr/>
        </p:nvPicPr>
        <p:blipFill rotWithShape="1">
          <a:blip r:embed="rId6">
            <a:alphaModFix/>
          </a:blip>
          <a:srcRect/>
          <a:stretch/>
        </p:blipFill>
        <p:spPr>
          <a:xfrm>
            <a:off x="10886174" y="-1"/>
            <a:ext cx="1206432" cy="834887"/>
          </a:xfrm>
          <a:prstGeom prst="rect">
            <a:avLst/>
          </a:prstGeom>
          <a:noFill/>
          <a:ln>
            <a:noFill/>
          </a:ln>
        </p:spPr>
      </p:pic>
      <p:pic>
        <p:nvPicPr>
          <p:cNvPr id="73" name="Google Shape;73;p40"/>
          <p:cNvPicPr preferRelativeResize="0"/>
          <p:nvPr/>
        </p:nvPicPr>
        <p:blipFill>
          <a:blip r:embed="rId7">
            <a:alphaModFix/>
          </a:blip>
          <a:stretch>
            <a:fillRect/>
          </a:stretch>
        </p:blipFill>
        <p:spPr>
          <a:xfrm>
            <a:off x="8698025" y="215775"/>
            <a:ext cx="3394574" cy="6577198"/>
          </a:xfrm>
          <a:prstGeom prst="rect">
            <a:avLst/>
          </a:prstGeom>
          <a:noFill/>
          <a:ln>
            <a:noFill/>
          </a:ln>
        </p:spPr>
      </p:pic>
      <p:grpSp>
        <p:nvGrpSpPr>
          <p:cNvPr id="74" name="Google Shape;74;p40"/>
          <p:cNvGrpSpPr/>
          <p:nvPr/>
        </p:nvGrpSpPr>
        <p:grpSpPr>
          <a:xfrm>
            <a:off x="1" y="4998466"/>
            <a:ext cx="205214" cy="1165051"/>
            <a:chOff x="654402" y="2701991"/>
            <a:chExt cx="205214" cy="1165051"/>
          </a:xfrm>
        </p:grpSpPr>
        <p:pic>
          <p:nvPicPr>
            <p:cNvPr id="75" name="Google Shape;75;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76" name="Google Shape;76;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77" name="Google Shape;77;p40"/>
            <p:cNvPicPr preferRelativeResize="0"/>
            <p:nvPr/>
          </p:nvPicPr>
          <p:blipFill rotWithShape="1">
            <a:blip r:embed="rId10">
              <a:alphaModFix/>
            </a:blip>
            <a:srcRect/>
            <a:stretch/>
          </p:blipFill>
          <p:spPr>
            <a:xfrm>
              <a:off x="654415" y="3661842"/>
              <a:ext cx="205200" cy="205200"/>
            </a:xfrm>
            <a:prstGeom prst="rect">
              <a:avLst/>
            </a:prstGeom>
            <a:noFill/>
            <a:ln>
              <a:noFill/>
            </a:ln>
          </p:spPr>
        </p:pic>
        <p:pic>
          <p:nvPicPr>
            <p:cNvPr id="78" name="Google Shape;78;p40"/>
            <p:cNvPicPr preferRelativeResize="0"/>
            <p:nvPr/>
          </p:nvPicPr>
          <p:blipFill rotWithShape="1">
            <a:blip r:embed="rId11">
              <a:alphaModFix/>
            </a:blip>
            <a:srcRect/>
            <a:stretch/>
          </p:blipFill>
          <p:spPr>
            <a:xfrm>
              <a:off x="654401" y="2701991"/>
              <a:ext cx="205198" cy="164159"/>
            </a:xfrm>
            <a:prstGeom prst="rect">
              <a:avLst/>
            </a:prstGeom>
            <a:noFill/>
            <a:ln>
              <a:noFill/>
            </a:ln>
          </p:spPr>
        </p:pic>
        <p:pic>
          <p:nvPicPr>
            <p:cNvPr id="79" name="Google Shape;79;p40"/>
            <p:cNvPicPr preferRelativeResize="0"/>
            <p:nvPr/>
          </p:nvPicPr>
          <p:blipFill rotWithShape="1">
            <a:blip r:embed="rId12">
              <a:alphaModFix/>
            </a:blip>
            <a:srcRect/>
            <a:stretch/>
          </p:blipFill>
          <p:spPr>
            <a:xfrm>
              <a:off x="654415" y="3392886"/>
              <a:ext cx="205200" cy="205200"/>
            </a:xfrm>
            <a:prstGeom prst="rect">
              <a:avLst/>
            </a:prstGeom>
            <a:noFill/>
            <a:ln>
              <a:noFill/>
            </a:ln>
          </p:spPr>
        </p:pic>
      </p:grpSp>
      <p:pic>
        <p:nvPicPr>
          <p:cNvPr id="80" name="Google Shape;80;p40"/>
          <p:cNvPicPr preferRelativeResize="0"/>
          <p:nvPr/>
        </p:nvPicPr>
        <p:blipFill rotWithShape="1">
          <a:blip r:embed="rId13">
            <a:alphaModFix/>
          </a:blip>
          <a:srcRect/>
          <a:stretch/>
        </p:blipFill>
        <p:spPr>
          <a:xfrm>
            <a:off x="6508622" y="6290614"/>
            <a:ext cx="767014" cy="520010"/>
          </a:xfrm>
          <a:prstGeom prst="rect">
            <a:avLst/>
          </a:prstGeom>
          <a:noFill/>
          <a:ln>
            <a:noFill/>
          </a:ln>
        </p:spPr>
      </p:pic>
      <p:sp>
        <p:nvSpPr>
          <p:cNvPr id="81" name="Google Shape;81;p40"/>
          <p:cNvSpPr/>
          <p:nvPr/>
        </p:nvSpPr>
        <p:spPr>
          <a:xfrm>
            <a:off x="7318700" y="6435550"/>
            <a:ext cx="47739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100">
                <a:solidFill>
                  <a:schemeClr val="dk1"/>
                </a:solidFill>
                <a:latin typeface="Rubik Light"/>
                <a:ea typeface="Rubik Light"/>
                <a:cs typeface="Rubik Light"/>
                <a:sym typeface="Rubik Light"/>
              </a:rPr>
              <a:t>PHENET has received funding from the European Union’s Horizon Europe research and innovation programme under grant agreement N° 101094587</a:t>
            </a:r>
            <a:endParaRPr sz="1100" i="0" u="none" strike="noStrike" cap="none">
              <a:solidFill>
                <a:schemeClr val="dk1"/>
              </a:solidFill>
            </a:endParaRPr>
          </a:p>
        </p:txBody>
      </p:sp>
      <p:sp>
        <p:nvSpPr>
          <p:cNvPr id="82" name="Google Shape;82;p40"/>
          <p:cNvSpPr/>
          <p:nvPr/>
        </p:nvSpPr>
        <p:spPr>
          <a:xfrm>
            <a:off x="9073998" y="5429525"/>
            <a:ext cx="3117900" cy="1164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de-DE" sz="1500" u="sng">
                <a:solidFill>
                  <a:schemeClr val="hlink"/>
                </a:solidFill>
                <a:latin typeface="Rubik Light"/>
                <a:ea typeface="Rubik Light"/>
                <a:cs typeface="Rubik Light"/>
                <a:sym typeface="Rubik Light"/>
                <a:hlinkClick r:id="rId14"/>
              </a:rPr>
              <a:t>https://www.phenet.eu/en/contact</a:t>
            </a:r>
            <a:endParaRPr sz="1500">
              <a:solidFill>
                <a:srgbClr val="333333"/>
              </a:solidFill>
              <a:latin typeface="Rubik Light"/>
              <a:ea typeface="Rubik Light"/>
              <a:cs typeface="Rubik Light"/>
              <a:sym typeface="Rubik Light"/>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https://www.phenet.eu/</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r>
              <a:rPr lang="de-DE" sz="1500" b="0" i="0" u="none" strike="noStrike" cap="none">
                <a:solidFill>
                  <a:srgbClr val="333333"/>
                </a:solidFill>
                <a:latin typeface="Rubik Light"/>
                <a:ea typeface="Rubik Light"/>
                <a:cs typeface="Rubik Light"/>
                <a:sym typeface="Rubik Light"/>
              </a:rPr>
              <a:t>_</a:t>
            </a:r>
            <a:r>
              <a:rPr lang="de-DE" sz="1500">
                <a:solidFill>
                  <a:srgbClr val="333333"/>
                </a:solidFill>
                <a:latin typeface="Rubik Light"/>
                <a:ea typeface="Rubik Light"/>
                <a:cs typeface="Rubik Light"/>
                <a:sym typeface="Rubik Light"/>
              </a:rPr>
              <a:t>PROJECT</a:t>
            </a:r>
            <a:r>
              <a:rPr lang="de-DE" sz="1500" b="0" i="0" u="none" strike="noStrike" cap="none">
                <a:solidFill>
                  <a:srgbClr val="333333"/>
                </a:solidFill>
                <a:latin typeface="Rubik Light"/>
                <a:ea typeface="Rubik Light"/>
                <a:cs typeface="Rubik Light"/>
                <a:sym typeface="Rubik Light"/>
              </a:rPr>
              <a:t>  </a:t>
            </a:r>
            <a:endParaRPr sz="1500" b="0" i="0" u="none" strike="noStrike" cap="none">
              <a:solidFill>
                <a:srgbClr val="333333"/>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800"/>
              <a:buFont typeface="Arial"/>
              <a:buNone/>
            </a:pPr>
            <a:r>
              <a:rPr lang="de-DE" sz="1500">
                <a:solidFill>
                  <a:srgbClr val="333333"/>
                </a:solidFill>
                <a:latin typeface="Rubik Light"/>
                <a:ea typeface="Rubik Light"/>
                <a:cs typeface="Rubik Light"/>
                <a:sym typeface="Rubik Light"/>
              </a:rPr>
              <a:t>PHENET</a:t>
            </a:r>
            <a:endParaRPr sz="1100" b="0" i="0" u="none" strike="noStrike" cap="none">
              <a:solidFill>
                <a:srgbClr val="333333"/>
              </a:solidFill>
              <a:latin typeface="Arial"/>
              <a:ea typeface="Arial"/>
              <a:cs typeface="Arial"/>
              <a:sym typeface="Arial"/>
            </a:endParaRPr>
          </a:p>
        </p:txBody>
      </p:sp>
      <p:grpSp>
        <p:nvGrpSpPr>
          <p:cNvPr id="83" name="Google Shape;83;p40"/>
          <p:cNvGrpSpPr/>
          <p:nvPr/>
        </p:nvGrpSpPr>
        <p:grpSpPr>
          <a:xfrm>
            <a:off x="8792589" y="5430366"/>
            <a:ext cx="205214" cy="936451"/>
            <a:chOff x="654402" y="2701991"/>
            <a:chExt cx="205214" cy="936451"/>
          </a:xfrm>
        </p:grpSpPr>
        <p:pic>
          <p:nvPicPr>
            <p:cNvPr id="84" name="Google Shape;84;p40"/>
            <p:cNvPicPr preferRelativeResize="0"/>
            <p:nvPr/>
          </p:nvPicPr>
          <p:blipFill rotWithShape="1">
            <a:blip r:embed="rId8">
              <a:alphaModFix/>
            </a:blip>
            <a:srcRect/>
            <a:stretch/>
          </p:blipFill>
          <p:spPr>
            <a:xfrm>
              <a:off x="654403" y="2929918"/>
              <a:ext cx="205200" cy="205200"/>
            </a:xfrm>
            <a:prstGeom prst="rect">
              <a:avLst/>
            </a:prstGeom>
            <a:noFill/>
            <a:ln>
              <a:noFill/>
            </a:ln>
          </p:spPr>
        </p:pic>
        <p:pic>
          <p:nvPicPr>
            <p:cNvPr id="85" name="Google Shape;85;p40"/>
            <p:cNvPicPr preferRelativeResize="0"/>
            <p:nvPr/>
          </p:nvPicPr>
          <p:blipFill rotWithShape="1">
            <a:blip r:embed="rId9">
              <a:alphaModFix/>
            </a:blip>
            <a:srcRect/>
            <a:stretch/>
          </p:blipFill>
          <p:spPr>
            <a:xfrm>
              <a:off x="654415" y="3177610"/>
              <a:ext cx="205200" cy="172800"/>
            </a:xfrm>
            <a:prstGeom prst="rect">
              <a:avLst/>
            </a:prstGeom>
            <a:noFill/>
            <a:ln>
              <a:noFill/>
            </a:ln>
          </p:spPr>
        </p:pic>
        <p:pic>
          <p:nvPicPr>
            <p:cNvPr id="86" name="Google Shape;86;p40"/>
            <p:cNvPicPr preferRelativeResize="0"/>
            <p:nvPr/>
          </p:nvPicPr>
          <p:blipFill rotWithShape="1">
            <a:blip r:embed="rId10">
              <a:alphaModFix/>
            </a:blip>
            <a:srcRect/>
            <a:stretch/>
          </p:blipFill>
          <p:spPr>
            <a:xfrm>
              <a:off x="654415" y="3433242"/>
              <a:ext cx="205200" cy="205200"/>
            </a:xfrm>
            <a:prstGeom prst="rect">
              <a:avLst/>
            </a:prstGeom>
            <a:noFill/>
            <a:ln>
              <a:noFill/>
            </a:ln>
          </p:spPr>
        </p:pic>
        <p:pic>
          <p:nvPicPr>
            <p:cNvPr id="87" name="Google Shape;87;p40"/>
            <p:cNvPicPr preferRelativeResize="0"/>
            <p:nvPr/>
          </p:nvPicPr>
          <p:blipFill rotWithShape="1">
            <a:blip r:embed="rId11">
              <a:alphaModFix/>
            </a:blip>
            <a:srcRect/>
            <a:stretch/>
          </p:blipFill>
          <p:spPr>
            <a:xfrm>
              <a:off x="654401" y="2701991"/>
              <a:ext cx="205198" cy="164159"/>
            </a:xfrm>
            <a:prstGeom prst="rect">
              <a:avLst/>
            </a:prstGeom>
            <a:noFill/>
            <a:ln>
              <a:noFill/>
            </a:ln>
          </p:spPr>
        </p:pic>
      </p:grpSp>
    </p:spTree>
    <p:extLst>
      <p:ext uri="{BB962C8B-B14F-4D97-AF65-F5344CB8AC3E}">
        <p14:creationId xmlns:p14="http://schemas.microsoft.com/office/powerpoint/2010/main" val="1455189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re et contenu" preserve="1">
  <p:cSld name="Titre et contenu">
    <p:spTree>
      <p:nvGrpSpPr>
        <p:cNvPr id="1" name="Shape 88"/>
        <p:cNvGrpSpPr/>
        <p:nvPr/>
      </p:nvGrpSpPr>
      <p:grpSpPr>
        <a:xfrm>
          <a:off x="0" y="0"/>
          <a:ext cx="0" cy="0"/>
          <a:chOff x="0" y="0"/>
          <a:chExt cx="0" cy="0"/>
        </a:xfrm>
      </p:grpSpPr>
      <p:sp>
        <p:nvSpPr>
          <p:cNvPr id="89" name="Google Shape;89;g31a13bc3efd_0_9"/>
          <p:cNvSpPr txBox="1">
            <a:spLocks noGrp="1"/>
          </p:cNvSpPr>
          <p:nvPr>
            <p:ph type="body" idx="1"/>
          </p:nvPr>
        </p:nvSpPr>
        <p:spPr>
          <a:xfrm>
            <a:off x="743192" y="1233487"/>
            <a:ext cx="10753484" cy="46557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0A3A6"/>
              </a:buClr>
              <a:buSzPts val="2400"/>
              <a:buChar char="•"/>
              <a:defRPr sz="2400" b="0"/>
            </a:lvl1pPr>
            <a:lvl2pPr marL="914400" lvl="1" indent="-368300" algn="l">
              <a:lnSpc>
                <a:spcPct val="90000"/>
              </a:lnSpc>
              <a:spcBef>
                <a:spcPts val="500"/>
              </a:spcBef>
              <a:spcAft>
                <a:spcPts val="0"/>
              </a:spcAft>
              <a:buClr>
                <a:schemeClr val="dk1"/>
              </a:buClr>
              <a:buSzPts val="2200"/>
              <a:buChar char="•"/>
              <a:defRPr sz="22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g31a13bc3efd_0_9"/>
          <p:cNvSpPr txBox="1">
            <a:spLocks noGrp="1"/>
          </p:cNvSpPr>
          <p:nvPr>
            <p:ph type="title"/>
          </p:nvPr>
        </p:nvSpPr>
        <p:spPr>
          <a:xfrm>
            <a:off x="743192" y="149638"/>
            <a:ext cx="10753484" cy="888251"/>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265179085"/>
      </p:ext>
    </p:extLst>
  </p:cSld>
  <p:clrMapOvr>
    <a:masterClrMapping/>
  </p:clrMapOvr>
  <p:extLst>
    <p:ext uri="{DCECCB84-F9BA-43D5-87BE-67443E8EF086}">
      <p15:sldGuideLst xmlns:p15="http://schemas.microsoft.com/office/powerpoint/2012/main">
        <p15:guide id="1" orient="horz" pos="777">
          <p15:clr>
            <a:srgbClr val="FBAE40"/>
          </p15:clr>
        </p15:guide>
        <p15:guide id="2" pos="724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re seul" preserve="1">
  <p:cSld name="Titre seul">
    <p:spTree>
      <p:nvGrpSpPr>
        <p:cNvPr id="1" name="Shape 91"/>
        <p:cNvGrpSpPr/>
        <p:nvPr/>
      </p:nvGrpSpPr>
      <p:grpSpPr>
        <a:xfrm>
          <a:off x="0" y="0"/>
          <a:ext cx="0" cy="0"/>
          <a:chOff x="0" y="0"/>
          <a:chExt cx="0" cy="0"/>
        </a:xfrm>
      </p:grpSpPr>
      <p:sp>
        <p:nvSpPr>
          <p:cNvPr id="92" name="Google Shape;92;g31a13bc3efd_0_44"/>
          <p:cNvSpPr txBox="1">
            <a:spLocks noGrp="1"/>
          </p:cNvSpPr>
          <p:nvPr>
            <p:ph type="title"/>
          </p:nvPr>
        </p:nvSpPr>
        <p:spPr>
          <a:xfrm>
            <a:off x="743192" y="149638"/>
            <a:ext cx="10754185" cy="888251"/>
          </a:xfrm>
          <a:prstGeom prst="rect">
            <a:avLst/>
          </a:prstGeom>
          <a:noFill/>
          <a:ln>
            <a:noFill/>
          </a:ln>
        </p:spPr>
        <p:txBody>
          <a:bodyPr spcFirstLastPara="1" wrap="square" lIns="0" tIns="46800" rIns="91425" bIns="45700" anchor="ctr" anchorCtr="0">
            <a:normAutofit/>
          </a:bodyPr>
          <a:lstStyle>
            <a:lvl1pPr lvl="0" algn="l">
              <a:lnSpc>
                <a:spcPct val="90000"/>
              </a:lnSpc>
              <a:spcBef>
                <a:spcPts val="0"/>
              </a:spcBef>
              <a:spcAft>
                <a:spcPts val="0"/>
              </a:spcAft>
              <a:buClr>
                <a:srgbClr val="00A3A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16680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re section" preserve="1">
  <p:cSld name="Titre section">
    <p:bg>
      <p:bgPr>
        <a:solidFill>
          <a:schemeClr val="lt1"/>
        </a:solidFill>
        <a:effectLst/>
      </p:bgPr>
    </p:bg>
    <p:spTree>
      <p:nvGrpSpPr>
        <p:cNvPr id="1" name="Shape 93"/>
        <p:cNvGrpSpPr/>
        <p:nvPr/>
      </p:nvGrpSpPr>
      <p:grpSpPr>
        <a:xfrm>
          <a:off x="0" y="0"/>
          <a:ext cx="0" cy="0"/>
          <a:chOff x="0" y="0"/>
          <a:chExt cx="0" cy="0"/>
        </a:xfrm>
      </p:grpSpPr>
      <p:pic>
        <p:nvPicPr>
          <p:cNvPr id="94" name="Google Shape;94;g31a13bc3efd_0_131"/>
          <p:cNvPicPr preferRelativeResize="0"/>
          <p:nvPr/>
        </p:nvPicPr>
        <p:blipFill rotWithShape="1">
          <a:blip r:embed="rId2">
            <a:alphaModFix/>
          </a:blip>
          <a:srcRect/>
          <a:stretch/>
        </p:blipFill>
        <p:spPr>
          <a:xfrm>
            <a:off x="1869308" y="2418921"/>
            <a:ext cx="314325" cy="428625"/>
          </a:xfrm>
          <a:prstGeom prst="rect">
            <a:avLst/>
          </a:prstGeom>
          <a:noFill/>
          <a:ln>
            <a:noFill/>
          </a:ln>
        </p:spPr>
      </p:pic>
      <p:sp>
        <p:nvSpPr>
          <p:cNvPr id="95" name="Google Shape;95;g31a13bc3efd_0_131"/>
          <p:cNvSpPr txBox="1">
            <a:spLocks noGrp="1"/>
          </p:cNvSpPr>
          <p:nvPr>
            <p:ph type="ctrTitle"/>
          </p:nvPr>
        </p:nvSpPr>
        <p:spPr>
          <a:xfrm>
            <a:off x="2401843" y="2323859"/>
            <a:ext cx="9144000" cy="1057708"/>
          </a:xfrm>
          <a:prstGeom prst="rect">
            <a:avLst/>
          </a:prstGeom>
          <a:noFill/>
          <a:ln>
            <a:noFill/>
          </a:ln>
        </p:spPr>
        <p:txBody>
          <a:bodyPr spcFirstLastPara="1" wrap="square" lIns="0" tIns="46800" rIns="91425" bIns="45700" anchor="t" anchorCtr="0">
            <a:normAutofit/>
          </a:bodyPr>
          <a:lstStyle>
            <a:lvl1pPr lvl="0" algn="l">
              <a:lnSpc>
                <a:spcPct val="90000"/>
              </a:lnSpc>
              <a:spcBef>
                <a:spcPts val="0"/>
              </a:spcBef>
              <a:spcAft>
                <a:spcPts val="0"/>
              </a:spcAft>
              <a:buClr>
                <a:srgbClr val="00A3A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g31a13bc3efd_0_131"/>
          <p:cNvSpPr txBox="1">
            <a:spLocks noGrp="1"/>
          </p:cNvSpPr>
          <p:nvPr>
            <p:ph type="subTitle" idx="1"/>
          </p:nvPr>
        </p:nvSpPr>
        <p:spPr>
          <a:xfrm>
            <a:off x="2401843" y="3191097"/>
            <a:ext cx="9144000" cy="6549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4203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Diapositive de titre - Version 1" preserve="1">
  <p:cSld name="Diapositive de titre - Version 1">
    <p:bg>
      <p:bgPr>
        <a:solidFill>
          <a:schemeClr val="lt1"/>
        </a:solidFill>
        <a:effectLst/>
      </p:bgPr>
    </p:bg>
    <p:spTree>
      <p:nvGrpSpPr>
        <p:cNvPr id="1" name="Shape 97"/>
        <p:cNvGrpSpPr/>
        <p:nvPr/>
      </p:nvGrpSpPr>
      <p:grpSpPr>
        <a:xfrm>
          <a:off x="0" y="0"/>
          <a:ext cx="0" cy="0"/>
          <a:chOff x="0" y="0"/>
          <a:chExt cx="0" cy="0"/>
        </a:xfrm>
      </p:grpSpPr>
      <p:pic>
        <p:nvPicPr>
          <p:cNvPr id="98" name="Google Shape;98;g31a13bc3efd_0_328"/>
          <p:cNvPicPr preferRelativeResize="0"/>
          <p:nvPr/>
        </p:nvPicPr>
        <p:blipFill rotWithShape="1">
          <a:blip r:embed="rId2">
            <a:alphaModFix/>
          </a:blip>
          <a:srcRect/>
          <a:stretch/>
        </p:blipFill>
        <p:spPr>
          <a:xfrm>
            <a:off x="0" y="2394290"/>
            <a:ext cx="4076700" cy="2790825"/>
          </a:xfrm>
          <a:prstGeom prst="rect">
            <a:avLst/>
          </a:prstGeom>
          <a:noFill/>
          <a:ln>
            <a:noFill/>
          </a:ln>
        </p:spPr>
      </p:pic>
      <p:pic>
        <p:nvPicPr>
          <p:cNvPr id="99" name="Google Shape;99;g31a13bc3efd_0_328"/>
          <p:cNvPicPr preferRelativeResize="0"/>
          <p:nvPr/>
        </p:nvPicPr>
        <p:blipFill rotWithShape="1">
          <a:blip r:embed="rId3">
            <a:alphaModFix/>
          </a:blip>
          <a:srcRect/>
          <a:stretch/>
        </p:blipFill>
        <p:spPr>
          <a:xfrm>
            <a:off x="1869308" y="2418921"/>
            <a:ext cx="314325" cy="428625"/>
          </a:xfrm>
          <a:prstGeom prst="rect">
            <a:avLst/>
          </a:prstGeom>
          <a:noFill/>
          <a:ln>
            <a:noFill/>
          </a:ln>
        </p:spPr>
      </p:pic>
      <p:sp>
        <p:nvSpPr>
          <p:cNvPr id="100" name="Google Shape;100;g31a13bc3efd_0_328"/>
          <p:cNvSpPr/>
          <p:nvPr/>
        </p:nvSpPr>
        <p:spPr>
          <a:xfrm>
            <a:off x="0" y="5994603"/>
            <a:ext cx="12192000" cy="8645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g31a13bc3efd_0_328"/>
          <p:cNvSpPr txBox="1">
            <a:spLocks noGrp="1"/>
          </p:cNvSpPr>
          <p:nvPr>
            <p:ph type="ctrTitle"/>
          </p:nvPr>
        </p:nvSpPr>
        <p:spPr>
          <a:xfrm>
            <a:off x="2401843" y="2323859"/>
            <a:ext cx="9144000" cy="1057708"/>
          </a:xfrm>
          <a:prstGeom prst="rect">
            <a:avLst/>
          </a:prstGeom>
          <a:noFill/>
          <a:ln>
            <a:noFill/>
          </a:ln>
        </p:spPr>
        <p:txBody>
          <a:bodyPr spcFirstLastPara="1" wrap="square" lIns="0" tIns="46800" rIns="91425" bIns="45700" anchor="t" anchorCtr="0">
            <a:normAutofit/>
          </a:bodyPr>
          <a:lstStyle>
            <a:lvl1pPr lvl="0" algn="l">
              <a:lnSpc>
                <a:spcPct val="90000"/>
              </a:lnSpc>
              <a:spcBef>
                <a:spcPts val="0"/>
              </a:spcBef>
              <a:spcAft>
                <a:spcPts val="0"/>
              </a:spcAft>
              <a:buClr>
                <a:srgbClr val="00A3A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g31a13bc3efd_0_328"/>
          <p:cNvSpPr txBox="1">
            <a:spLocks noGrp="1"/>
          </p:cNvSpPr>
          <p:nvPr>
            <p:ph type="subTitle" idx="1"/>
          </p:nvPr>
        </p:nvSpPr>
        <p:spPr>
          <a:xfrm>
            <a:off x="2401843" y="3191097"/>
            <a:ext cx="9144000" cy="6549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275662"/>
              </a:buClr>
              <a:buSzPts val="2400"/>
              <a:buNone/>
              <a:defRPr sz="2400">
                <a:solidFill>
                  <a:srgbClr val="27566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3" name="Google Shape;103;g31a13bc3efd_0_328" descr="Une image contenant dessin, signe&#10;&#10;Description générée automatiquement"/>
          <p:cNvPicPr preferRelativeResize="0"/>
          <p:nvPr/>
        </p:nvPicPr>
        <p:blipFill rotWithShape="1">
          <a:blip r:embed="rId4">
            <a:alphaModFix/>
          </a:blip>
          <a:srcRect/>
          <a:stretch/>
        </p:blipFill>
        <p:spPr>
          <a:xfrm>
            <a:off x="2401843" y="5628463"/>
            <a:ext cx="2286000" cy="897255"/>
          </a:xfrm>
          <a:prstGeom prst="rect">
            <a:avLst/>
          </a:prstGeom>
          <a:noFill/>
          <a:ln>
            <a:noFill/>
          </a:ln>
        </p:spPr>
      </p:pic>
    </p:spTree>
    <p:extLst>
      <p:ext uri="{BB962C8B-B14F-4D97-AF65-F5344CB8AC3E}">
        <p14:creationId xmlns:p14="http://schemas.microsoft.com/office/powerpoint/2010/main" val="3503709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content" preserve="1">
  <p:cSld name="Title and content">
    <p:bg>
      <p:bgPr>
        <a:solidFill>
          <a:schemeClr val="lt1"/>
        </a:solidFill>
        <a:effectLst/>
      </p:bgPr>
    </p:bg>
    <p:spTree>
      <p:nvGrpSpPr>
        <p:cNvPr id="1" name="Shape 104"/>
        <p:cNvGrpSpPr/>
        <p:nvPr/>
      </p:nvGrpSpPr>
      <p:grpSpPr>
        <a:xfrm>
          <a:off x="0" y="0"/>
          <a:ext cx="0" cy="0"/>
          <a:chOff x="0" y="0"/>
          <a:chExt cx="0" cy="0"/>
        </a:xfrm>
      </p:grpSpPr>
      <p:sp>
        <p:nvSpPr>
          <p:cNvPr id="105" name="Google Shape;105;g31a13bc3efd_2_40"/>
          <p:cNvSpPr/>
          <p:nvPr/>
        </p:nvSpPr>
        <p:spPr>
          <a:xfrm>
            <a:off x="-11575" y="6440949"/>
            <a:ext cx="12192000" cy="428626"/>
          </a:xfrm>
          <a:prstGeom prst="rect">
            <a:avLst/>
          </a:prstGeom>
          <a:solidFill>
            <a:srgbClr val="96BF1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6" name="Google Shape;106;g31a13bc3efd_2_40"/>
          <p:cNvPicPr preferRelativeResize="0"/>
          <p:nvPr/>
        </p:nvPicPr>
        <p:blipFill rotWithShape="1">
          <a:blip r:embed="rId2">
            <a:alphaModFix amt="42000"/>
          </a:blip>
          <a:srcRect/>
          <a:stretch/>
        </p:blipFill>
        <p:spPr>
          <a:xfrm>
            <a:off x="-481359" y="1585732"/>
            <a:ext cx="3540265" cy="6858000"/>
          </a:xfrm>
          <a:prstGeom prst="rect">
            <a:avLst/>
          </a:prstGeom>
          <a:noFill/>
          <a:ln>
            <a:noFill/>
          </a:ln>
        </p:spPr>
      </p:pic>
      <p:sp>
        <p:nvSpPr>
          <p:cNvPr id="107" name="Google Shape;107;g31a13bc3efd_2_40"/>
          <p:cNvSpPr txBox="1">
            <a:spLocks noGrp="1"/>
          </p:cNvSpPr>
          <p:nvPr>
            <p:ph type="title"/>
          </p:nvPr>
        </p:nvSpPr>
        <p:spPr>
          <a:xfrm>
            <a:off x="221974" y="136525"/>
            <a:ext cx="11748052" cy="4286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A09B"/>
              </a:buClr>
              <a:buSzPts val="4000"/>
              <a:buFont typeface="Arial"/>
              <a:buNone/>
              <a:defRPr sz="4000" b="0">
                <a:solidFill>
                  <a:srgbClr val="00A09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g31a13bc3efd_2_40"/>
          <p:cNvSpPr txBox="1">
            <a:spLocks noGrp="1"/>
          </p:cNvSpPr>
          <p:nvPr>
            <p:ph type="body" idx="1"/>
          </p:nvPr>
        </p:nvSpPr>
        <p:spPr>
          <a:xfrm>
            <a:off x="221973" y="718860"/>
            <a:ext cx="11748051" cy="54735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g31a13bc3efd_2_40"/>
          <p:cNvSpPr txBox="1">
            <a:spLocks noGrp="1"/>
          </p:cNvSpPr>
          <p:nvPr>
            <p:ph type="dt" idx="10"/>
          </p:nvPr>
        </p:nvSpPr>
        <p:spPr>
          <a:xfrm>
            <a:off x="838200" y="6472100"/>
            <a:ext cx="156933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g31a13bc3efd_2_40"/>
          <p:cNvSpPr txBox="1">
            <a:spLocks noGrp="1"/>
          </p:cNvSpPr>
          <p:nvPr>
            <p:ph type="ftr" idx="11"/>
          </p:nvPr>
        </p:nvSpPr>
        <p:spPr>
          <a:xfrm>
            <a:off x="2558005" y="6472100"/>
            <a:ext cx="601468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g31a13bc3efd_2_40"/>
          <p:cNvSpPr txBox="1">
            <a:spLocks noGrp="1"/>
          </p:cNvSpPr>
          <p:nvPr>
            <p:ph type="sldNum" idx="12"/>
          </p:nvPr>
        </p:nvSpPr>
        <p:spPr>
          <a:xfrm>
            <a:off x="9224060" y="647210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2"/>
                </a:solidFill>
                <a:latin typeface="Calibri"/>
                <a:ea typeface="Calibri"/>
                <a:cs typeface="Calibri"/>
                <a:sym typeface="Calibri"/>
              </a:defRPr>
            </a:lvl1pPr>
            <a:lvl2pPr marL="0" lvl="1" indent="0" algn="r">
              <a:spcBef>
                <a:spcPts val="0"/>
              </a:spcBef>
              <a:buNone/>
              <a:defRPr sz="1200">
                <a:solidFill>
                  <a:schemeClr val="lt2"/>
                </a:solidFill>
                <a:latin typeface="Calibri"/>
                <a:ea typeface="Calibri"/>
                <a:cs typeface="Calibri"/>
                <a:sym typeface="Calibri"/>
              </a:defRPr>
            </a:lvl2pPr>
            <a:lvl3pPr marL="0" lvl="2" indent="0" algn="r">
              <a:spcBef>
                <a:spcPts val="0"/>
              </a:spcBef>
              <a:buNone/>
              <a:defRPr sz="1200">
                <a:solidFill>
                  <a:schemeClr val="lt2"/>
                </a:solidFill>
                <a:latin typeface="Calibri"/>
                <a:ea typeface="Calibri"/>
                <a:cs typeface="Calibri"/>
                <a:sym typeface="Calibri"/>
              </a:defRPr>
            </a:lvl3pPr>
            <a:lvl4pPr marL="0" lvl="3" indent="0" algn="r">
              <a:spcBef>
                <a:spcPts val="0"/>
              </a:spcBef>
              <a:buNone/>
              <a:defRPr sz="1200">
                <a:solidFill>
                  <a:schemeClr val="lt2"/>
                </a:solidFill>
                <a:latin typeface="Calibri"/>
                <a:ea typeface="Calibri"/>
                <a:cs typeface="Calibri"/>
                <a:sym typeface="Calibri"/>
              </a:defRPr>
            </a:lvl4pPr>
            <a:lvl5pPr marL="0" lvl="4" indent="0" algn="r">
              <a:spcBef>
                <a:spcPts val="0"/>
              </a:spcBef>
              <a:buNone/>
              <a:defRPr sz="1200">
                <a:solidFill>
                  <a:schemeClr val="lt2"/>
                </a:solidFill>
                <a:latin typeface="Calibri"/>
                <a:ea typeface="Calibri"/>
                <a:cs typeface="Calibri"/>
                <a:sym typeface="Calibri"/>
              </a:defRPr>
            </a:lvl5pPr>
            <a:lvl6pPr marL="0" lvl="5" indent="0" algn="r">
              <a:spcBef>
                <a:spcPts val="0"/>
              </a:spcBef>
              <a:buNone/>
              <a:defRPr sz="1200">
                <a:solidFill>
                  <a:schemeClr val="lt2"/>
                </a:solidFill>
                <a:latin typeface="Calibri"/>
                <a:ea typeface="Calibri"/>
                <a:cs typeface="Calibri"/>
                <a:sym typeface="Calibri"/>
              </a:defRPr>
            </a:lvl6pPr>
            <a:lvl7pPr marL="0" lvl="6" indent="0" algn="r">
              <a:spcBef>
                <a:spcPts val="0"/>
              </a:spcBef>
              <a:buNone/>
              <a:defRPr sz="1200">
                <a:solidFill>
                  <a:schemeClr val="lt2"/>
                </a:solidFill>
                <a:latin typeface="Calibri"/>
                <a:ea typeface="Calibri"/>
                <a:cs typeface="Calibri"/>
                <a:sym typeface="Calibri"/>
              </a:defRPr>
            </a:lvl7pPr>
            <a:lvl8pPr marL="0" lvl="7" indent="0" algn="r">
              <a:spcBef>
                <a:spcPts val="0"/>
              </a:spcBef>
              <a:buNone/>
              <a:defRPr sz="1200">
                <a:solidFill>
                  <a:schemeClr val="lt2"/>
                </a:solidFill>
                <a:latin typeface="Calibri"/>
                <a:ea typeface="Calibri"/>
                <a:cs typeface="Calibri"/>
                <a:sym typeface="Calibri"/>
              </a:defRPr>
            </a:lvl8pPr>
            <a:lvl9pPr marL="0" lvl="8" indent="0" algn="r">
              <a:spcBef>
                <a:spcPts val="0"/>
              </a:spcBef>
              <a:buNone/>
              <a:defRPr sz="1200">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a:t>
            </a:fld>
            <a:endParaRPr/>
          </a:p>
        </p:txBody>
      </p:sp>
      <p:pic>
        <p:nvPicPr>
          <p:cNvPr id="112" name="Google Shape;112;g31a13bc3efd_2_40"/>
          <p:cNvPicPr preferRelativeResize="0"/>
          <p:nvPr/>
        </p:nvPicPr>
        <p:blipFill rotWithShape="1">
          <a:blip r:embed="rId3">
            <a:alphaModFix/>
          </a:blip>
          <a:srcRect/>
          <a:stretch/>
        </p:blipFill>
        <p:spPr>
          <a:xfrm>
            <a:off x="11435788" y="5894702"/>
            <a:ext cx="754156" cy="521898"/>
          </a:xfrm>
          <a:prstGeom prst="rect">
            <a:avLst/>
          </a:prstGeom>
          <a:noFill/>
          <a:ln>
            <a:noFill/>
          </a:ln>
        </p:spPr>
      </p:pic>
    </p:spTree>
    <p:extLst>
      <p:ext uri="{BB962C8B-B14F-4D97-AF65-F5344CB8AC3E}">
        <p14:creationId xmlns:p14="http://schemas.microsoft.com/office/powerpoint/2010/main" val="89187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52" y="894522"/>
            <a:ext cx="5434473" cy="4994677"/>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523926" y="894522"/>
            <a:ext cx="6383152" cy="4994677"/>
          </a:xfrm>
          <a:prstGeom prst="rect">
            <a:avLst/>
          </a:prstGeom>
        </p:spPr>
        <p:txBody>
          <a:bodyPr/>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89452" y="0"/>
            <a:ext cx="12102548" cy="496957"/>
          </a:xfrm>
          <a:prstGeom prst="rect">
            <a:avLst/>
          </a:prstGeom>
        </p:spPr>
        <p:txBody>
          <a:bodyPr anchor="ctr" anchorCtr="0">
            <a:normAutofit/>
          </a:bodyPr>
          <a:lstStyle>
            <a:lvl1pPr>
              <a:defRPr sz="3000"/>
            </a:lvl1pPr>
          </a:lstStyle>
          <a:p>
            <a:r>
              <a:rPr lang="fr-FR"/>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89452" y="496958"/>
            <a:ext cx="10870083" cy="397564"/>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228539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5958" y="626167"/>
            <a:ext cx="5336676" cy="417443"/>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5958" y="1043611"/>
            <a:ext cx="5336675" cy="4412882"/>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595730" y="626167"/>
            <a:ext cx="6480312" cy="417443"/>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595729" y="1043611"/>
            <a:ext cx="6480312" cy="4412882"/>
          </a:xfrm>
          <a:prstGeom prst="rect">
            <a:avLst/>
          </a:prstGeom>
        </p:spPr>
        <p:txBody>
          <a:bodyPr/>
          <a:lstStyle>
            <a:lvl1pPr>
              <a:defRPr sz="2400"/>
            </a:lvl1pPr>
            <a:lvl2pPr>
              <a:defRPr sz="20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89452" y="41248"/>
            <a:ext cx="11986591" cy="515343"/>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14788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Tree>
    <p:extLst>
      <p:ext uri="{BB962C8B-B14F-4D97-AF65-F5344CB8AC3E}">
        <p14:creationId xmlns:p14="http://schemas.microsoft.com/office/powerpoint/2010/main" val="321896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28333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341209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endParaRPr lang="en-US" dirty="0"/>
          </a:p>
        </p:txBody>
      </p:sp>
    </p:spTree>
    <p:extLst>
      <p:ext uri="{BB962C8B-B14F-4D97-AF65-F5344CB8AC3E}">
        <p14:creationId xmlns:p14="http://schemas.microsoft.com/office/powerpoint/2010/main" val="309860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188843" y="70948"/>
            <a:ext cx="11658600" cy="644669"/>
          </a:xfrm>
          <a:prstGeom prst="rect">
            <a:avLst/>
          </a:prstGeom>
        </p:spPr>
        <p:txBody>
          <a:bodyPr vert="horz" lIns="0" tIns="46800" rIns="91440" bIns="45720" rtlCol="0" anchor="ctr">
            <a:normAutofit/>
          </a:bodyPr>
          <a:lstStyle/>
          <a:p>
            <a:r>
              <a:rPr lang="fr-FR" dirty="0"/>
              <a:t>Change the style of the title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188843" y="715617"/>
            <a:ext cx="11221279" cy="5545883"/>
          </a:xfrm>
          <a:prstGeom prst="rect">
            <a:avLst/>
          </a:prstGeom>
        </p:spPr>
        <p:txBody>
          <a:bodyPr vert="horz" lIns="91440" tIns="45720" rIns="91440" bIns="45720" rtlCol="0">
            <a:normAutofit/>
          </a:bodyPr>
          <a:lstStyle/>
          <a:p>
            <a:pPr lvl="0"/>
            <a:r>
              <a:rPr lang="fr-FR" dirty="0"/>
              <a:t>Click to change the mask text styles</a:t>
            </a:r>
          </a:p>
          <a:p>
            <a:pPr lvl="1"/>
            <a:r>
              <a:rPr lang="fr-FR" dirty="0"/>
              <a:t>Second level</a:t>
            </a:r>
          </a:p>
          <a:p>
            <a:pPr lvl="2"/>
            <a:r>
              <a:rPr lang="fr-FR" dirty="0"/>
              <a:t>Third level</a:t>
            </a:r>
          </a:p>
          <a:p>
            <a:pPr lvl="3"/>
            <a:r>
              <a:rPr lang="fr-FR" dirty="0"/>
              <a:t>Fourth level</a:t>
            </a:r>
          </a:p>
          <a:p>
            <a:pPr lvl="4"/>
            <a:r>
              <a:rPr lang="fr-FR" dirty="0"/>
              <a:t>Fifth level</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p:nvSpPr>
        <p:spPr>
          <a:xfrm>
            <a:off x="1142999" y="6350734"/>
            <a:ext cx="6716110" cy="253916"/>
          </a:xfrm>
          <a:prstGeom prst="rect">
            <a:avLst/>
          </a:prstGeom>
          <a:noFill/>
        </p:spPr>
        <p:txBody>
          <a:bodyPr wrap="square" rtlCol="0">
            <a:spAutoFit/>
          </a:bodyPr>
          <a:lstStyle/>
          <a:p>
            <a:r>
              <a:rPr lang="it-IT" sz="1000" dirty="0">
                <a:solidFill>
                  <a:srgbClr val="275662"/>
                </a:solidFill>
                <a:latin typeface="+mn-lt"/>
              </a:rPr>
              <a:t>Module3 </a:t>
            </a:r>
            <a:r>
              <a:rPr lang="it-IT" sz="1000" dirty="0" err="1">
                <a:solidFill>
                  <a:srgbClr val="275662"/>
                </a:solidFill>
                <a:latin typeface="+mn-lt"/>
              </a:rPr>
              <a:t>FAIR_metadata</a:t>
            </a:r>
            <a:endParaRPr lang="fr-FR" sz="1000"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2023 - </a:t>
            </a:r>
            <a:r>
              <a:rPr lang="fr-FR" sz="1000" dirty="0" err="1">
                <a:solidFill>
                  <a:srgbClr val="00A3A6"/>
                </a:solidFill>
                <a:latin typeface="+mj-lt"/>
              </a:rPr>
              <a:t>cpommier</a:t>
            </a:r>
            <a:r>
              <a:rPr lang="fr-FR" sz="1000" dirty="0">
                <a:solidFill>
                  <a:srgbClr val="00A3A6"/>
                </a:solidFill>
                <a:latin typeface="+mj-lt"/>
              </a:rPr>
              <a:t>, </a:t>
            </a:r>
            <a:r>
              <a:rPr lang="fr-FR" sz="1000" dirty="0" err="1">
                <a:solidFill>
                  <a:srgbClr val="00A3A6"/>
                </a:solidFill>
                <a:latin typeface="+mj-lt"/>
              </a:rPr>
              <a:t>cmichotey</a:t>
            </a:r>
            <a:r>
              <a:rPr lang="fr-FR" sz="1000" dirty="0">
                <a:solidFill>
                  <a:srgbClr val="00A3A6"/>
                </a:solidFill>
                <a:latin typeface="+mj-lt"/>
              </a:rPr>
              <a:t>, IFB</a:t>
            </a:r>
          </a:p>
        </p:txBody>
      </p:sp>
    </p:spTree>
    <p:extLst>
      <p:ext uri="{BB962C8B-B14F-4D97-AF65-F5344CB8AC3E}">
        <p14:creationId xmlns:p14="http://schemas.microsoft.com/office/powerpoint/2010/main" val="4023483994"/>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733" r:id="rId3"/>
    <p:sldLayoutId id="2147483696" r:id="rId4"/>
    <p:sldLayoutId id="2147483697" r:id="rId5"/>
    <p:sldLayoutId id="2147483698" r:id="rId6"/>
    <p:sldLayoutId id="2147483699" r:id="rId7"/>
    <p:sldLayoutId id="2147483700" r:id="rId8"/>
    <p:sldLayoutId id="2147483701" r:id="rId9"/>
    <p:sldLayoutId id="2147483702" r:id="rId10"/>
    <p:sldLayoutId id="2147483726" r:id="rId11"/>
    <p:sldLayoutId id="2147483728" r:id="rId12"/>
    <p:sldLayoutId id="2147483730" r:id="rId13"/>
    <p:sldLayoutId id="2147483735" r:id="rId14"/>
    <p:sldLayoutId id="2147483736" r:id="rId15"/>
    <p:sldLayoutId id="2147483739" r:id="rId16"/>
    <p:sldLayoutId id="2147483740" r:id="rId17"/>
    <p:sldLayoutId id="2147483741" r:id="rId18"/>
    <p:sldLayoutId id="2147483742" r:id="rId19"/>
    <p:sldLayoutId id="2147483743" r:id="rId20"/>
    <p:sldLayoutId id="2147483762" r:id="rId21"/>
    <p:sldLayoutId id="2147483763" r:id="rId22"/>
  </p:sldLayoutIdLst>
  <p:txStyles>
    <p:titleStyle>
      <a:lvl1pPr marL="457200" indent="-457200" algn="l" defTabSz="914400" rtl="0" eaLnBrk="1" latinLnBrk="0" hangingPunct="1">
        <a:lnSpc>
          <a:spcPct val="90000"/>
        </a:lnSpc>
        <a:spcBef>
          <a:spcPct val="0"/>
        </a:spcBef>
        <a:buFontTx/>
        <a:buBlip>
          <a:blip r:embed="rId25"/>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18051" y="179859"/>
            <a:ext cx="11559209" cy="558142"/>
          </a:xfrm>
          <a:prstGeom prst="rect">
            <a:avLst/>
          </a:prstGeom>
          <a:noFill/>
          <a:ln>
            <a:noFill/>
          </a:ln>
        </p:spPr>
        <p:txBody>
          <a:bodyPr spcFirstLastPara="1" wrap="square" lIns="91425" tIns="45700" rIns="91425" bIns="45700" anchor="t" anchorCtr="0">
            <a:normAutofit/>
          </a:bodyPr>
          <a:lstStyle>
            <a:lvl1pPr marR="0" lvl="0" algn="l" rtl="0">
              <a:lnSpc>
                <a:spcPct val="126250"/>
              </a:lnSpc>
              <a:spcBef>
                <a:spcPts val="0"/>
              </a:spcBef>
              <a:spcAft>
                <a:spcPts val="0"/>
              </a:spcAft>
              <a:buClr>
                <a:srgbClr val="69981B"/>
              </a:buClr>
              <a:buSzPts val="3200"/>
              <a:buFont typeface="Trebuchet MS"/>
              <a:buNone/>
              <a:defRPr sz="3200" b="0" i="0" u="none" strike="noStrike" cap="none">
                <a:solidFill>
                  <a:srgbClr val="69981B"/>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318051" y="939942"/>
            <a:ext cx="11371149" cy="518005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44545"/>
              </a:lnSpc>
              <a:spcBef>
                <a:spcPts val="1000"/>
              </a:spcBef>
              <a:spcAft>
                <a:spcPts val="0"/>
              </a:spcAft>
              <a:buClr>
                <a:srgbClr val="69981B"/>
              </a:buClr>
              <a:buSzPts val="2200"/>
              <a:buFont typeface="Arial"/>
              <a:buChar char="•"/>
              <a:defRPr sz="2200" b="0" i="0" u="none" strike="noStrike" cap="none">
                <a:solidFill>
                  <a:srgbClr val="7F7F7F"/>
                </a:solidFill>
                <a:latin typeface="Trebuchet MS"/>
                <a:ea typeface="Trebuchet MS"/>
                <a:cs typeface="Trebuchet MS"/>
                <a:sym typeface="Trebuchet MS"/>
              </a:defRPr>
            </a:lvl1pPr>
            <a:lvl2pPr marL="914400" marR="0" lvl="1" indent="-355600" algn="l" rtl="0">
              <a:lnSpc>
                <a:spcPct val="159000"/>
              </a:lnSpc>
              <a:spcBef>
                <a:spcPts val="500"/>
              </a:spcBef>
              <a:spcAft>
                <a:spcPts val="0"/>
              </a:spcAft>
              <a:buClr>
                <a:srgbClr val="69981B"/>
              </a:buClr>
              <a:buSzPts val="2000"/>
              <a:buFont typeface="Arial"/>
              <a:buChar char="•"/>
              <a:defRPr sz="2000" b="0" i="0" u="none" strike="noStrike" cap="none">
                <a:solidFill>
                  <a:srgbClr val="7F7F7F"/>
                </a:solidFill>
                <a:latin typeface="Trebuchet MS"/>
                <a:ea typeface="Trebuchet MS"/>
                <a:cs typeface="Trebuchet MS"/>
                <a:sym typeface="Trebuchet MS"/>
              </a:defRPr>
            </a:lvl2pPr>
            <a:lvl3pPr marL="1371600" marR="0" lvl="2" indent="-342900" algn="l" rtl="0">
              <a:lnSpc>
                <a:spcPct val="176666"/>
              </a:lnSpc>
              <a:spcBef>
                <a:spcPts val="500"/>
              </a:spcBef>
              <a:spcAft>
                <a:spcPts val="0"/>
              </a:spcAft>
              <a:buClr>
                <a:srgbClr val="69981B"/>
              </a:buClr>
              <a:buSzPts val="1800"/>
              <a:buFont typeface="Arial"/>
              <a:buChar char="•"/>
              <a:defRPr sz="1800" b="0" i="0" u="none" strike="noStrike" cap="none">
                <a:solidFill>
                  <a:srgbClr val="7F7F7F"/>
                </a:solidFill>
                <a:latin typeface="Trebuchet MS"/>
                <a:ea typeface="Trebuchet MS"/>
                <a:cs typeface="Trebuchet MS"/>
                <a:sym typeface="Trebuchet MS"/>
              </a:defRPr>
            </a:lvl3pPr>
            <a:lvl4pPr marL="1828800" marR="0" lvl="3" indent="-330200" algn="l" rtl="0">
              <a:lnSpc>
                <a:spcPct val="198750"/>
              </a:lnSpc>
              <a:spcBef>
                <a:spcPts val="500"/>
              </a:spcBef>
              <a:spcAft>
                <a:spcPts val="0"/>
              </a:spcAft>
              <a:buClr>
                <a:srgbClr val="69981B"/>
              </a:buClr>
              <a:buSzPts val="1600"/>
              <a:buFont typeface="Arial"/>
              <a:buChar char="•"/>
              <a:defRPr sz="1600" b="0" i="0" u="none" strike="noStrike" cap="none">
                <a:solidFill>
                  <a:srgbClr val="7F7F7F"/>
                </a:solidFill>
                <a:latin typeface="Trebuchet MS"/>
                <a:ea typeface="Trebuchet MS"/>
                <a:cs typeface="Trebuchet MS"/>
                <a:sym typeface="Trebuchet MS"/>
              </a:defRPr>
            </a:lvl4pPr>
            <a:lvl5pPr marL="2286000" marR="0" lvl="4" indent="-330200" algn="l" rtl="0">
              <a:lnSpc>
                <a:spcPct val="198750"/>
              </a:lnSpc>
              <a:spcBef>
                <a:spcPts val="500"/>
              </a:spcBef>
              <a:spcAft>
                <a:spcPts val="0"/>
              </a:spcAft>
              <a:buClr>
                <a:srgbClr val="69981B"/>
              </a:buClr>
              <a:buSzPts val="1600"/>
              <a:buFont typeface="Arial"/>
              <a:buChar char="•"/>
              <a:defRPr sz="1600" b="0" i="0" u="none" strike="noStrike" cap="none">
                <a:solidFill>
                  <a:srgbClr val="7F7F7F"/>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2"/>
          <p:cNvSpPr txBox="1">
            <a:spLocks noGrp="1"/>
          </p:cNvSpPr>
          <p:nvPr>
            <p:ph type="sldNum" idx="12"/>
          </p:nvPr>
        </p:nvSpPr>
        <p:spPr>
          <a:xfrm>
            <a:off x="10758388" y="6413558"/>
            <a:ext cx="1028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69981B"/>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de-DE"/>
              <a:t>‹N°›</a:t>
            </a:fld>
            <a:endParaRPr/>
          </a:p>
        </p:txBody>
      </p:sp>
      <p:pic>
        <p:nvPicPr>
          <p:cNvPr id="13" name="Google Shape;13;p22"/>
          <p:cNvPicPr preferRelativeResize="0"/>
          <p:nvPr/>
        </p:nvPicPr>
        <p:blipFill rotWithShape="1">
          <a:blip r:embed="rId19">
            <a:alphaModFix/>
          </a:blip>
          <a:srcRect/>
          <a:stretch/>
        </p:blipFill>
        <p:spPr>
          <a:xfrm>
            <a:off x="0" y="6332975"/>
            <a:ext cx="739647" cy="511857"/>
          </a:xfrm>
          <a:prstGeom prst="rect">
            <a:avLst/>
          </a:prstGeom>
          <a:noFill/>
          <a:ln>
            <a:noFill/>
          </a:ln>
        </p:spPr>
      </p:pic>
      <p:pic>
        <p:nvPicPr>
          <p:cNvPr id="14" name="Google Shape;14;p22"/>
          <p:cNvPicPr preferRelativeResize="0"/>
          <p:nvPr/>
        </p:nvPicPr>
        <p:blipFill rotWithShape="1">
          <a:blip r:embed="rId20">
            <a:alphaModFix/>
          </a:blip>
          <a:srcRect r="-1947" b="-8861"/>
          <a:stretch/>
        </p:blipFill>
        <p:spPr>
          <a:xfrm>
            <a:off x="347959" y="6430818"/>
            <a:ext cx="1240132" cy="188382"/>
          </a:xfrm>
          <a:prstGeom prst="rect">
            <a:avLst/>
          </a:prstGeom>
          <a:noFill/>
          <a:ln>
            <a:noFill/>
          </a:ln>
        </p:spPr>
      </p:pic>
      <p:cxnSp>
        <p:nvCxnSpPr>
          <p:cNvPr id="15" name="Google Shape;15;p22"/>
          <p:cNvCxnSpPr/>
          <p:nvPr/>
        </p:nvCxnSpPr>
        <p:spPr>
          <a:xfrm>
            <a:off x="318051" y="6339416"/>
            <a:ext cx="11559209" cy="0"/>
          </a:xfrm>
          <a:prstGeom prst="straightConnector1">
            <a:avLst/>
          </a:prstGeom>
          <a:noFill/>
          <a:ln w="9525" cap="flat" cmpd="sng">
            <a:solidFill>
              <a:srgbClr val="BFBFBF"/>
            </a:solidFill>
            <a:prstDash val="solid"/>
            <a:miter lim="800000"/>
            <a:headEnd type="none" w="sm" len="sm"/>
            <a:tailEnd type="none" w="sm" len="sm"/>
          </a:ln>
        </p:spPr>
      </p:cxnSp>
    </p:spTree>
    <p:extLst>
      <p:ext uri="{BB962C8B-B14F-4D97-AF65-F5344CB8AC3E}">
        <p14:creationId xmlns:p14="http://schemas.microsoft.com/office/powerpoint/2010/main" val="2657351567"/>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24.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g"/><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88.jpg"/><Relationship Id="rId2" Type="http://schemas.openxmlformats.org/officeDocument/2006/relationships/image" Target="../media/image84.jpeg"/><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87.png"/><Relationship Id="rId4" Type="http://schemas.openxmlformats.org/officeDocument/2006/relationships/image" Target="../media/image8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s://urgi.versailles.inra.fr/ontologyportal#termIdentifier=CO_357" TargetMode="External"/><Relationship Id="rId1" Type="http://schemas.openxmlformats.org/officeDocument/2006/relationships/slideLayout" Target="../slideLayouts/slideLayout24.xml"/><Relationship Id="rId5" Type="http://schemas.openxmlformats.org/officeDocument/2006/relationships/image" Target="../media/image93.png"/><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4.xml"/><Relationship Id="rId4" Type="http://schemas.openxmlformats.org/officeDocument/2006/relationships/image" Target="../media/image97.pn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4.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2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image" Target="../media/image39.png"/><Relationship Id="rId3" Type="http://schemas.openxmlformats.org/officeDocument/2006/relationships/image" Target="../media/image111.jpg"/><Relationship Id="rId21" Type="http://schemas.openxmlformats.org/officeDocument/2006/relationships/image" Target="../media/image129.png"/><Relationship Id="rId7" Type="http://schemas.openxmlformats.org/officeDocument/2006/relationships/image" Target="../media/image115.jpg"/><Relationship Id="rId12" Type="http://schemas.openxmlformats.org/officeDocument/2006/relationships/image" Target="../media/image120.png"/><Relationship Id="rId17" Type="http://schemas.openxmlformats.org/officeDocument/2006/relationships/image" Target="../media/image125.jpg"/><Relationship Id="rId25" Type="http://schemas.openxmlformats.org/officeDocument/2006/relationships/image" Target="../media/image132.png"/><Relationship Id="rId2" Type="http://schemas.openxmlformats.org/officeDocument/2006/relationships/notesSlide" Target="../notesSlides/notesSlide8.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2.xml"/><Relationship Id="rId6" Type="http://schemas.openxmlformats.org/officeDocument/2006/relationships/image" Target="../media/image114.png"/><Relationship Id="rId11" Type="http://schemas.openxmlformats.org/officeDocument/2006/relationships/image" Target="../media/image119.jpg"/><Relationship Id="rId24" Type="http://schemas.openxmlformats.org/officeDocument/2006/relationships/image" Target="../media/image131.png"/><Relationship Id="rId5" Type="http://schemas.openxmlformats.org/officeDocument/2006/relationships/image" Target="../media/image113.png"/><Relationship Id="rId15" Type="http://schemas.openxmlformats.org/officeDocument/2006/relationships/image" Target="../media/image123.jpg"/><Relationship Id="rId23" Type="http://schemas.openxmlformats.org/officeDocument/2006/relationships/image" Target="../media/image130.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7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4.xml"/><Relationship Id="rId5" Type="http://schemas.openxmlformats.org/officeDocument/2006/relationships/image" Target="../media/image43.tiff"/><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2" Type="http://schemas.openxmlformats.org/officeDocument/2006/relationships/hyperlink" Target="http://www.cropontology.org/" TargetMode="Externa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www.cropontology.org/" TargetMode="External"/><Relationship Id="rId5" Type="http://schemas.openxmlformats.org/officeDocument/2006/relationships/image" Target="../media/image46.png"/><Relationship Id="rId4" Type="http://schemas.openxmlformats.org/officeDocument/2006/relationships/image" Target="../media/image45.jp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18" Type="http://schemas.openxmlformats.org/officeDocument/2006/relationships/image" Target="../media/image65.png"/><Relationship Id="rId26" Type="http://schemas.openxmlformats.org/officeDocument/2006/relationships/image" Target="../media/image72.tiff"/><Relationship Id="rId3" Type="http://schemas.openxmlformats.org/officeDocument/2006/relationships/image" Target="../media/image50.png"/><Relationship Id="rId21" Type="http://schemas.openxmlformats.org/officeDocument/2006/relationships/image" Target="../media/image67.png"/><Relationship Id="rId7" Type="http://schemas.openxmlformats.org/officeDocument/2006/relationships/image" Target="../media/image54.png"/><Relationship Id="rId12" Type="http://schemas.openxmlformats.org/officeDocument/2006/relationships/image" Target="../media/image59.png"/><Relationship Id="rId17" Type="http://schemas.openxmlformats.org/officeDocument/2006/relationships/image" Target="../media/image64.png"/><Relationship Id="rId25" Type="http://schemas.openxmlformats.org/officeDocument/2006/relationships/image" Target="../media/image71.jpeg"/><Relationship Id="rId2" Type="http://schemas.openxmlformats.org/officeDocument/2006/relationships/notesSlide" Target="../notesSlides/notesSlide4.xml"/><Relationship Id="rId16" Type="http://schemas.openxmlformats.org/officeDocument/2006/relationships/image" Target="../media/image63.png"/><Relationship Id="rId20" Type="http://schemas.openxmlformats.org/officeDocument/2006/relationships/image" Target="../media/image46.png"/><Relationship Id="rId1" Type="http://schemas.openxmlformats.org/officeDocument/2006/relationships/slideLayout" Target="../slideLayouts/slideLayout24.xml"/><Relationship Id="rId6" Type="http://schemas.openxmlformats.org/officeDocument/2006/relationships/image" Target="../media/image53.png"/><Relationship Id="rId11" Type="http://schemas.openxmlformats.org/officeDocument/2006/relationships/image" Target="../media/image58.png"/><Relationship Id="rId24" Type="http://schemas.openxmlformats.org/officeDocument/2006/relationships/image" Target="../media/image70.png"/><Relationship Id="rId5" Type="http://schemas.openxmlformats.org/officeDocument/2006/relationships/image" Target="../media/image52.png"/><Relationship Id="rId15" Type="http://schemas.openxmlformats.org/officeDocument/2006/relationships/image" Target="../media/image62.png"/><Relationship Id="rId23" Type="http://schemas.openxmlformats.org/officeDocument/2006/relationships/image" Target="../media/image69.png"/><Relationship Id="rId28" Type="http://schemas.openxmlformats.org/officeDocument/2006/relationships/image" Target="../media/image74.png"/><Relationship Id="rId10" Type="http://schemas.openxmlformats.org/officeDocument/2006/relationships/image" Target="../media/image57.png"/><Relationship Id="rId19" Type="http://schemas.openxmlformats.org/officeDocument/2006/relationships/image" Target="../media/image66.jpe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 Id="rId22" Type="http://schemas.openxmlformats.org/officeDocument/2006/relationships/image" Target="../media/image68.png"/><Relationship Id="rId27"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3805EB2-941B-01D1-DBB0-94C97BA02F95}"/>
              </a:ext>
            </a:extLst>
          </p:cNvPr>
          <p:cNvSpPr>
            <a:spLocks noGrp="1"/>
          </p:cNvSpPr>
          <p:nvPr>
            <p:ph type="ctrTitle"/>
          </p:nvPr>
        </p:nvSpPr>
        <p:spPr/>
        <p:txBody>
          <a:bodyPr>
            <a:normAutofit fontScale="90000"/>
          </a:bodyPr>
          <a:lstStyle/>
          <a:p>
            <a:r>
              <a:rPr lang="fr-FR" dirty="0"/>
              <a:t>Ontologies for describing and standardising phenotypes observed and measured on plants</a:t>
            </a:r>
          </a:p>
        </p:txBody>
      </p:sp>
      <p:sp>
        <p:nvSpPr>
          <p:cNvPr id="5" name="Sous-titre 4">
            <a:extLst>
              <a:ext uri="{FF2B5EF4-FFF2-40B4-BE49-F238E27FC236}">
                <a16:creationId xmlns:a16="http://schemas.microsoft.com/office/drawing/2014/main" id="{195704BF-969B-B6B0-360E-23E2E3E6DD02}"/>
              </a:ext>
            </a:extLst>
          </p:cNvPr>
          <p:cNvSpPr>
            <a:spLocks noGrp="1"/>
          </p:cNvSpPr>
          <p:nvPr>
            <p:ph type="subTitle" idx="1"/>
          </p:nvPr>
        </p:nvSpPr>
        <p:spPr/>
        <p:txBody>
          <a:bodyPr>
            <a:normAutofit/>
          </a:bodyPr>
          <a:lstStyle/>
          <a:p>
            <a:r>
              <a:rPr lang="fr-FR" dirty="0"/>
              <a:t>Data standards for plant research data in </a:t>
            </a:r>
            <a:r>
              <a:rPr lang="fr-FR" dirty="0" err="1"/>
              <a:t>Phenomic </a:t>
            </a:r>
            <a:r>
              <a:rPr lang="fr-FR" dirty="0"/>
              <a:t>and beyond</a:t>
            </a:r>
          </a:p>
        </p:txBody>
      </p:sp>
      <p:pic>
        <p:nvPicPr>
          <p:cNvPr id="6" name="Google Shape;191;g119e3987157_0_0" descr="Image">
            <a:extLst>
              <a:ext uri="{FF2B5EF4-FFF2-40B4-BE49-F238E27FC236}">
                <a16:creationId xmlns:a16="http://schemas.microsoft.com/office/drawing/2014/main" id="{339365D8-1CD4-85C1-04F3-8909DC56B23A}"/>
              </a:ext>
            </a:extLst>
          </p:cNvPr>
          <p:cNvPicPr preferRelativeResize="0"/>
          <p:nvPr/>
        </p:nvPicPr>
        <p:blipFill rotWithShape="1">
          <a:blip r:embed="rId2">
            <a:alphaModFix/>
          </a:blip>
          <a:srcRect/>
          <a:stretch/>
        </p:blipFill>
        <p:spPr>
          <a:xfrm>
            <a:off x="11231034" y="6519477"/>
            <a:ext cx="960966" cy="338523"/>
          </a:xfrm>
          <a:prstGeom prst="rect">
            <a:avLst/>
          </a:prstGeom>
          <a:noFill/>
          <a:ln>
            <a:noFill/>
          </a:ln>
        </p:spPr>
      </p:pic>
    </p:spTree>
    <p:extLst>
      <p:ext uri="{BB962C8B-B14F-4D97-AF65-F5344CB8AC3E}">
        <p14:creationId xmlns:p14="http://schemas.microsoft.com/office/powerpoint/2010/main" val="3479336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2B4FF65-BD78-7564-3C19-7CEDC51947E3}"/>
              </a:ext>
            </a:extLst>
          </p:cNvPr>
          <p:cNvSpPr>
            <a:spLocks noGrp="1"/>
          </p:cNvSpPr>
          <p:nvPr>
            <p:ph type="body" idx="1"/>
          </p:nvPr>
        </p:nvSpPr>
        <p:spPr/>
        <p:txBody>
          <a:bodyPr/>
          <a:lstStyle/>
          <a:p>
            <a:endParaRPr lang="fr-FR"/>
          </a:p>
        </p:txBody>
      </p:sp>
      <p:sp>
        <p:nvSpPr>
          <p:cNvPr id="2" name="Title 1"/>
          <p:cNvSpPr>
            <a:spLocks noGrp="1"/>
          </p:cNvSpPr>
          <p:nvPr>
            <p:ph type="title"/>
          </p:nvPr>
        </p:nvSpPr>
        <p:spPr/>
        <p:txBody>
          <a:bodyPr>
            <a:noAutofit/>
          </a:bodyPr>
          <a:lstStyle/>
          <a:p>
            <a:r>
              <a:rPr lang="en-US" sz="3200" dirty="0"/>
              <a:t>A Growing Community Of Practice</a:t>
            </a:r>
          </a:p>
        </p:txBody>
      </p:sp>
      <p:sp>
        <p:nvSpPr>
          <p:cNvPr id="6" name="Sous-titre 5">
            <a:extLst>
              <a:ext uri="{FF2B5EF4-FFF2-40B4-BE49-F238E27FC236}">
                <a16:creationId xmlns:a16="http://schemas.microsoft.com/office/drawing/2014/main" id="{524E2DAA-45BC-9A92-F9D7-57F0802BDFDE}"/>
              </a:ext>
            </a:extLst>
          </p:cNvPr>
          <p:cNvSpPr>
            <a:spLocks noGrp="1"/>
          </p:cNvSpPr>
          <p:nvPr>
            <p:ph type="subTitle" idx="2"/>
          </p:nvPr>
        </p:nvSpPr>
        <p:spPr/>
        <p:txBody>
          <a:bodyPr>
            <a:normAutofit fontScale="70000" lnSpcReduction="20000"/>
          </a:bodyPr>
          <a:lstStyle/>
          <a:p>
            <a:endParaRPr lang="fr-FR"/>
          </a:p>
        </p:txBody>
      </p:sp>
      <p:pic>
        <p:nvPicPr>
          <p:cNvPr id="4" name="Content Placeholder 3"/>
          <p:cNvPicPr>
            <a:picLocks noGrp="1" noChangeAspect="1"/>
          </p:cNvPicPr>
          <p:nvPr>
            <p:ph idx="4294967295"/>
          </p:nvPr>
        </p:nvPicPr>
        <p:blipFill>
          <a:blip r:embed="rId2" cstate="screen">
            <a:extLst>
              <a:ext uri="{28A0092B-C50C-407E-A947-70E740481C1C}">
                <a14:useLocalDpi xmlns:a14="http://schemas.microsoft.com/office/drawing/2010/main"/>
              </a:ext>
            </a:extLst>
          </a:blip>
          <a:srcRect/>
          <a:stretch>
            <a:fillRect/>
          </a:stretch>
        </p:blipFill>
        <p:spPr>
          <a:xfrm>
            <a:off x="0" y="1177925"/>
            <a:ext cx="3856038" cy="2122488"/>
          </a:xfrm>
        </p:spPr>
      </p:pic>
      <p:pic>
        <p:nvPicPr>
          <p:cNvPr id="8" name="Content Placeholder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805952" y="1178717"/>
            <a:ext cx="3856807" cy="2121096"/>
          </a:xfrm>
          <a:prstGeom prst="rect">
            <a:avLst/>
          </a:prstGeom>
        </p:spPr>
      </p:pic>
      <p:pic>
        <p:nvPicPr>
          <p:cNvPr id="10" name="Content Placeholder 5"/>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823698" y="4016035"/>
            <a:ext cx="3887242" cy="2137834"/>
          </a:xfrm>
          <a:prstGeom prst="rect">
            <a:avLst/>
          </a:prstGeom>
        </p:spPr>
      </p:pic>
      <p:sp>
        <p:nvSpPr>
          <p:cNvPr id="12" name="Rectangle 11"/>
          <p:cNvSpPr/>
          <p:nvPr/>
        </p:nvSpPr>
        <p:spPr>
          <a:xfrm>
            <a:off x="5965268" y="4016035"/>
            <a:ext cx="3732770" cy="2137834"/>
          </a:xfrm>
          <a:prstGeom prst="rect">
            <a:avLst/>
          </a:prstGeom>
          <a:solidFill>
            <a:schemeClr val="bg1">
              <a:lumMod val="9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7F7F7F"/>
                </a:solidFill>
              </a:rPr>
              <a:t>Upload your </a:t>
            </a:r>
            <a:r>
              <a:rPr lang="en-US" sz="2800" dirty="0" err="1">
                <a:solidFill>
                  <a:srgbClr val="7F7F7F"/>
                </a:solidFill>
              </a:rPr>
              <a:t>CoP </a:t>
            </a:r>
            <a:r>
              <a:rPr lang="en-US" sz="2800" dirty="0">
                <a:solidFill>
                  <a:srgbClr val="7F7F7F"/>
                </a:solidFill>
              </a:rPr>
              <a:t>Photo !</a:t>
            </a:r>
          </a:p>
        </p:txBody>
      </p:sp>
      <p:sp>
        <p:nvSpPr>
          <p:cNvPr id="13" name="Rectangle 12"/>
          <p:cNvSpPr/>
          <p:nvPr/>
        </p:nvSpPr>
        <p:spPr>
          <a:xfrm>
            <a:off x="7653114" y="6096031"/>
            <a:ext cx="868948" cy="400110"/>
          </a:xfrm>
          <a:prstGeom prst="rect">
            <a:avLst/>
          </a:prstGeom>
        </p:spPr>
        <p:txBody>
          <a:bodyPr wrap="none">
            <a:spAutoFit/>
          </a:bodyPr>
          <a:lstStyle/>
          <a:p>
            <a:r>
              <a:rPr lang="en-US" sz="2000" b="1" dirty="0">
                <a:solidFill>
                  <a:srgbClr val="376092"/>
                </a:solidFill>
                <a:latin typeface="Arial Black"/>
                <a:cs typeface="Arial Black"/>
              </a:rPr>
              <a:t>2018</a:t>
            </a:r>
            <a:endParaRPr lang="en-US" sz="2000" dirty="0">
              <a:latin typeface="Arial Black"/>
              <a:cs typeface="Arial Black"/>
            </a:endParaRPr>
          </a:p>
        </p:txBody>
      </p:sp>
      <p:pic>
        <p:nvPicPr>
          <p:cNvPr id="14" name="Picture 13" descr="Capture d'écran 2017-06-15 16.59.07.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78" y="3861232"/>
            <a:ext cx="784918" cy="724472"/>
          </a:xfrm>
          <a:prstGeom prst="rect">
            <a:avLst/>
          </a:prstGeom>
        </p:spPr>
      </p:pic>
      <p:sp>
        <p:nvSpPr>
          <p:cNvPr id="15" name="Rectangle 14"/>
          <p:cNvSpPr/>
          <p:nvPr/>
        </p:nvSpPr>
        <p:spPr>
          <a:xfrm>
            <a:off x="3215680" y="6100839"/>
            <a:ext cx="868948" cy="400110"/>
          </a:xfrm>
          <a:prstGeom prst="rect">
            <a:avLst/>
          </a:prstGeom>
        </p:spPr>
        <p:txBody>
          <a:bodyPr wrap="none">
            <a:spAutoFit/>
          </a:bodyPr>
          <a:lstStyle/>
          <a:p>
            <a:r>
              <a:rPr lang="en-US" sz="2000" b="1" dirty="0">
                <a:solidFill>
                  <a:srgbClr val="376092"/>
                </a:solidFill>
                <a:latin typeface="Arial Black"/>
                <a:cs typeface="Arial Black"/>
              </a:rPr>
              <a:t>2016</a:t>
            </a:r>
            <a:endParaRPr lang="en-US" sz="2000" dirty="0">
              <a:latin typeface="Arial Black"/>
              <a:cs typeface="Arial Black"/>
            </a:endParaRPr>
          </a:p>
        </p:txBody>
      </p:sp>
      <p:sp>
        <p:nvSpPr>
          <p:cNvPr id="16" name="Rectangle 15"/>
          <p:cNvSpPr/>
          <p:nvPr/>
        </p:nvSpPr>
        <p:spPr>
          <a:xfrm>
            <a:off x="7509049" y="3348153"/>
            <a:ext cx="877163" cy="400110"/>
          </a:xfrm>
          <a:prstGeom prst="rect">
            <a:avLst/>
          </a:prstGeom>
        </p:spPr>
        <p:txBody>
          <a:bodyPr wrap="none">
            <a:spAutoFit/>
          </a:bodyPr>
          <a:lstStyle/>
          <a:p>
            <a:r>
              <a:rPr lang="en-US" sz="2000" b="1" dirty="0">
                <a:solidFill>
                  <a:srgbClr val="376092"/>
                </a:solidFill>
                <a:latin typeface="Arial Black"/>
                <a:cs typeface="Arial Black"/>
              </a:rPr>
              <a:t>2014</a:t>
            </a:r>
            <a:endParaRPr lang="en-US" sz="2000" dirty="0">
              <a:latin typeface="Arial Black"/>
              <a:cs typeface="Arial Black"/>
            </a:endParaRPr>
          </a:p>
        </p:txBody>
      </p:sp>
      <p:sp>
        <p:nvSpPr>
          <p:cNvPr id="17" name="Rectangle 16"/>
          <p:cNvSpPr/>
          <p:nvPr/>
        </p:nvSpPr>
        <p:spPr>
          <a:xfrm>
            <a:off x="3359693" y="3289343"/>
            <a:ext cx="868948" cy="400110"/>
          </a:xfrm>
          <a:prstGeom prst="rect">
            <a:avLst/>
          </a:prstGeom>
        </p:spPr>
        <p:txBody>
          <a:bodyPr wrap="none">
            <a:spAutoFit/>
          </a:bodyPr>
          <a:lstStyle/>
          <a:p>
            <a:r>
              <a:rPr lang="en-US" sz="2000" b="1" dirty="0">
                <a:solidFill>
                  <a:srgbClr val="376092"/>
                </a:solidFill>
                <a:latin typeface="Arial Black"/>
                <a:cs typeface="Arial Black"/>
              </a:rPr>
              <a:t>2012</a:t>
            </a:r>
            <a:endParaRPr lang="en-US" sz="2000" dirty="0">
              <a:latin typeface="Arial Black"/>
              <a:cs typeface="Arial Black"/>
            </a:endParaRPr>
          </a:p>
        </p:txBody>
      </p:sp>
      <p:pic>
        <p:nvPicPr>
          <p:cNvPr id="3" name="Picture 2" descr="Capture d'écran 2018-09-23 16.03.31.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1915" y="4016036"/>
            <a:ext cx="4547649" cy="2143831"/>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62759" y="1982907"/>
            <a:ext cx="995651" cy="1628236"/>
          </a:xfrm>
          <a:prstGeom prst="rect">
            <a:avLst/>
          </a:prstGeom>
        </p:spPr>
      </p:pic>
      <p:pic>
        <p:nvPicPr>
          <p:cNvPr id="19" name="Picture 18" descr="Capture d'écran 2018-09-23 22.34.04.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571318" y="1"/>
            <a:ext cx="2096682" cy="798736"/>
          </a:xfrm>
          <a:prstGeom prst="rect">
            <a:avLst/>
          </a:prstGeom>
        </p:spPr>
      </p:pic>
    </p:spTree>
    <p:extLst>
      <p:ext uri="{BB962C8B-B14F-4D97-AF65-F5344CB8AC3E}">
        <p14:creationId xmlns:p14="http://schemas.microsoft.com/office/powerpoint/2010/main" val="735861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5446" y="2493645"/>
            <a:ext cx="7944554" cy="1815882"/>
          </a:xfrm>
          <a:prstGeom prst="rect">
            <a:avLst/>
          </a:prstGeom>
          <a:noFill/>
        </p:spPr>
        <p:txBody>
          <a:bodyPr wrap="square" rtlCol="0">
            <a:spAutoFit/>
          </a:bodyPr>
          <a:lstStyle/>
          <a:p>
            <a:pPr algn="ctr"/>
            <a:r>
              <a:rPr lang="en-US" sz="4000" b="1" dirty="0"/>
              <a:t>Reference Plant Ontologies</a:t>
            </a:r>
          </a:p>
          <a:p>
            <a:pPr algn="ctr"/>
            <a:r>
              <a:rPr lang="en-US" sz="3600" dirty="0"/>
              <a:t>Mapping to species agnostic ontologies</a:t>
            </a:r>
          </a:p>
          <a:p>
            <a:pPr algn="ctr"/>
            <a:r>
              <a:rPr lang="en-US" sz="3600" dirty="0"/>
              <a:t>to expand results of a crop trait search</a:t>
            </a:r>
          </a:p>
        </p:txBody>
      </p:sp>
      <p:pic>
        <p:nvPicPr>
          <p:cNvPr id="3" name="Picture 2" descr="NSF_logo.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668925" y="5671622"/>
            <a:ext cx="828613" cy="828613"/>
          </a:xfrm>
          <a:prstGeom prst="rect">
            <a:avLst/>
          </a:prstGeom>
        </p:spPr>
      </p:pic>
      <p:pic>
        <p:nvPicPr>
          <p:cNvPr id="4" name="Picture 3" descr="CO_logo_fond blanc.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5447" y="268878"/>
            <a:ext cx="2302717" cy="790860"/>
          </a:xfrm>
          <a:prstGeom prst="rect">
            <a:avLst/>
          </a:prstGeom>
        </p:spPr>
      </p:pic>
      <p:pic>
        <p:nvPicPr>
          <p:cNvPr id="5" name="Picture 4"/>
          <p:cNvPicPr>
            <a:picLocks noChangeAspect="1"/>
          </p:cNvPicPr>
          <p:nvPr/>
        </p:nvPicPr>
        <p:blipFill>
          <a:blip r:embed="rId4"/>
          <a:stretch>
            <a:fillRect/>
          </a:stretch>
        </p:blipFill>
        <p:spPr>
          <a:xfrm>
            <a:off x="6703841" y="306952"/>
            <a:ext cx="2488591" cy="1208229"/>
          </a:xfrm>
          <a:prstGeom prst="rect">
            <a:avLst/>
          </a:prstGeom>
        </p:spPr>
      </p:pic>
      <p:sp>
        <p:nvSpPr>
          <p:cNvPr id="7" name="Espace réservé du texte 6">
            <a:extLst>
              <a:ext uri="{FF2B5EF4-FFF2-40B4-BE49-F238E27FC236}">
                <a16:creationId xmlns:a16="http://schemas.microsoft.com/office/drawing/2014/main" id="{5E4DBFD6-C1D1-7EE5-4BE6-76A20C72ADD6}"/>
              </a:ext>
            </a:extLst>
          </p:cNvPr>
          <p:cNvSpPr>
            <a:spLocks noGrp="1"/>
          </p:cNvSpPr>
          <p:nvPr>
            <p:ph type="body" idx="1"/>
          </p:nvPr>
        </p:nvSpPr>
        <p:spPr/>
        <p:txBody>
          <a:bodyPr/>
          <a:lstStyle/>
          <a:p>
            <a:endParaRPr lang="fr-FR"/>
          </a:p>
        </p:txBody>
      </p:sp>
      <p:sp>
        <p:nvSpPr>
          <p:cNvPr id="6" name="Titre 5">
            <a:extLst>
              <a:ext uri="{FF2B5EF4-FFF2-40B4-BE49-F238E27FC236}">
                <a16:creationId xmlns:a16="http://schemas.microsoft.com/office/drawing/2014/main" id="{1076F6E6-3FE7-65D1-C3AA-4BE0E6BF7368}"/>
              </a:ext>
            </a:extLst>
          </p:cNvPr>
          <p:cNvSpPr>
            <a:spLocks noGrp="1"/>
          </p:cNvSpPr>
          <p:nvPr>
            <p:ph type="title"/>
          </p:nvPr>
        </p:nvSpPr>
        <p:spPr/>
        <p:txBody>
          <a:bodyPr/>
          <a:lstStyle/>
          <a:p>
            <a:endParaRPr lang="fr-FR"/>
          </a:p>
        </p:txBody>
      </p:sp>
      <p:sp>
        <p:nvSpPr>
          <p:cNvPr id="8" name="Sous-titre 7">
            <a:extLst>
              <a:ext uri="{FF2B5EF4-FFF2-40B4-BE49-F238E27FC236}">
                <a16:creationId xmlns:a16="http://schemas.microsoft.com/office/drawing/2014/main" id="{35266F06-89A6-551F-DBCF-03E6246B42AC}"/>
              </a:ext>
            </a:extLst>
          </p:cNvPr>
          <p:cNvSpPr>
            <a:spLocks noGrp="1"/>
          </p:cNvSpPr>
          <p:nvPr>
            <p:ph type="subTitle" idx="2"/>
          </p:nvPr>
        </p:nvSpPr>
        <p:spPr/>
        <p:txBody>
          <a:bodyPr>
            <a:normAutofit fontScale="70000" lnSpcReduction="20000"/>
          </a:bodyPr>
          <a:lstStyle/>
          <a:p>
            <a:endParaRPr lang="fr-FR"/>
          </a:p>
        </p:txBody>
      </p:sp>
    </p:spTree>
    <p:extLst>
      <p:ext uri="{BB962C8B-B14F-4D97-AF65-F5344CB8AC3E}">
        <p14:creationId xmlns:p14="http://schemas.microsoft.com/office/powerpoint/2010/main" val="12468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rot="5085954">
            <a:off x="3417066" y="768034"/>
            <a:ext cx="2607561" cy="2508676"/>
            <a:chOff x="1278639" y="-104411"/>
            <a:chExt cx="3757181" cy="3611429"/>
          </a:xfrm>
        </p:grpSpPr>
        <p:sp>
          <p:nvSpPr>
            <p:cNvPr id="3" name="Oval 104"/>
            <p:cNvSpPr/>
            <p:nvPr/>
          </p:nvSpPr>
          <p:spPr>
            <a:xfrm rot="19623411">
              <a:off x="1599085" y="325692"/>
              <a:ext cx="3019892" cy="283345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105"/>
            <p:cNvSpPr/>
            <p:nvPr/>
          </p:nvSpPr>
          <p:spPr>
            <a:xfrm rot="19623411">
              <a:off x="1278639" y="-5861"/>
              <a:ext cx="3705048" cy="3504847"/>
            </a:xfrm>
            <a:prstGeom prst="ellipse">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17"/>
            <p:cNvGrpSpPr/>
            <p:nvPr/>
          </p:nvGrpSpPr>
          <p:grpSpPr>
            <a:xfrm>
              <a:off x="2120302" y="-104411"/>
              <a:ext cx="2915518" cy="3611429"/>
              <a:chOff x="2120302" y="-104411"/>
              <a:chExt cx="2915518" cy="3611429"/>
            </a:xfrm>
          </p:grpSpPr>
          <p:sp>
            <p:nvSpPr>
              <p:cNvPr id="6" name="Oval 107"/>
              <p:cNvSpPr/>
              <p:nvPr/>
            </p:nvSpPr>
            <p:spPr>
              <a:xfrm rot="19623411">
                <a:off x="2208438" y="879655"/>
                <a:ext cx="1752600" cy="17526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5"/>
              <p:cNvCxnSpPr>
                <a:stCxn id="113" idx="1"/>
                <a:endCxn id="111" idx="5"/>
              </p:cNvCxnSpPr>
              <p:nvPr/>
            </p:nvCxnSpPr>
            <p:spPr>
              <a:xfrm rot="14223411" flipV="1">
                <a:off x="2497208" y="1456253"/>
                <a:ext cx="394074" cy="394074"/>
              </a:xfrm>
              <a:prstGeom prst="curvedConnector3">
                <a:avLst>
                  <a:gd name="adj1" fmla="val 5000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110"/>
              <p:cNvSpPr/>
              <p:nvPr/>
            </p:nvSpPr>
            <p:spPr>
              <a:xfrm rot="19623411">
                <a:off x="2120302" y="1410851"/>
                <a:ext cx="304800"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2"/>
              <p:cNvSpPr/>
              <p:nvPr/>
            </p:nvSpPr>
            <p:spPr>
              <a:xfrm rot="19623411">
                <a:off x="2963389" y="1590930"/>
                <a:ext cx="304800"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13"/>
              <p:cNvSpPr/>
              <p:nvPr/>
            </p:nvSpPr>
            <p:spPr>
              <a:xfrm rot="19623411">
                <a:off x="3806476" y="1771008"/>
                <a:ext cx="304800"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23"/>
              <p:cNvCxnSpPr>
                <a:stCxn id="113" idx="5"/>
                <a:endCxn id="114" idx="1"/>
              </p:cNvCxnSpPr>
              <p:nvPr/>
            </p:nvCxnSpPr>
            <p:spPr>
              <a:xfrm rot="14223411" flipH="1">
                <a:off x="3340296" y="1636332"/>
                <a:ext cx="394074" cy="394074"/>
              </a:xfrm>
              <a:prstGeom prst="curvedConnector3">
                <a:avLst>
                  <a:gd name="adj1" fmla="val 5000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5"/>
              <p:cNvSpPr/>
              <p:nvPr/>
            </p:nvSpPr>
            <p:spPr>
              <a:xfrm rot="19623411">
                <a:off x="2164647" y="480970"/>
                <a:ext cx="304799"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16"/>
              <p:cNvSpPr/>
              <p:nvPr/>
            </p:nvSpPr>
            <p:spPr>
              <a:xfrm rot="19623411">
                <a:off x="2990104" y="-104411"/>
                <a:ext cx="304799"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17"/>
              <p:cNvSpPr/>
              <p:nvPr/>
            </p:nvSpPr>
            <p:spPr>
              <a:xfrm rot="19623411">
                <a:off x="3881322" y="2577609"/>
                <a:ext cx="304800"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8"/>
              <p:cNvSpPr/>
              <p:nvPr/>
            </p:nvSpPr>
            <p:spPr>
              <a:xfrm rot="19623411">
                <a:off x="4343283" y="1188664"/>
                <a:ext cx="304800" cy="304800"/>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34"/>
              <p:cNvCxnSpPr>
                <a:stCxn id="114" idx="6"/>
                <a:endCxn id="119" idx="1"/>
              </p:cNvCxnSpPr>
              <p:nvPr/>
            </p:nvCxnSpPr>
            <p:spPr>
              <a:xfrm rot="19623411" flipV="1">
                <a:off x="3963202" y="1422605"/>
                <a:ext cx="507013" cy="304553"/>
              </a:xfrm>
              <a:prstGeom prst="curvedConnector4">
                <a:avLst>
                  <a:gd name="adj1" fmla="val 45598"/>
                  <a:gd name="adj2" fmla="val 137247"/>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37"/>
              <p:cNvCxnSpPr>
                <a:stCxn id="114" idx="4"/>
                <a:endCxn id="118" idx="0"/>
              </p:cNvCxnSpPr>
              <p:nvPr/>
            </p:nvCxnSpPr>
            <p:spPr>
              <a:xfrm rot="3423411">
                <a:off x="3789894" y="2138796"/>
                <a:ext cx="412810" cy="375824"/>
              </a:xfrm>
              <a:prstGeom prst="curvedConnector3">
                <a:avLst>
                  <a:gd name="adj1" fmla="val 5000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40"/>
              <p:cNvCxnSpPr>
                <a:stCxn id="111" idx="0"/>
                <a:endCxn id="117" idx="6"/>
              </p:cNvCxnSpPr>
              <p:nvPr/>
            </p:nvCxnSpPr>
            <p:spPr>
              <a:xfrm rot="16514046">
                <a:off x="1948812" y="229320"/>
                <a:ext cx="1562530" cy="941906"/>
              </a:xfrm>
              <a:prstGeom prst="curvedConnector4">
                <a:avLst>
                  <a:gd name="adj1" fmla="val 41077"/>
                  <a:gd name="adj2" fmla="val 13497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43"/>
              <p:cNvCxnSpPr>
                <a:stCxn id="111" idx="2"/>
                <a:endCxn id="116" idx="5"/>
              </p:cNvCxnSpPr>
              <p:nvPr/>
            </p:nvCxnSpPr>
            <p:spPr>
              <a:xfrm rot="11114046" flipH="1">
                <a:off x="2190255" y="652660"/>
                <a:ext cx="230437" cy="1005993"/>
              </a:xfrm>
              <a:prstGeom prst="curvedConnector4">
                <a:avLst>
                  <a:gd name="adj1" fmla="val -142939"/>
                  <a:gd name="adj2" fmla="val 5558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55"/>
              <p:cNvSpPr/>
              <p:nvPr/>
            </p:nvSpPr>
            <p:spPr>
              <a:xfrm rot="19623411">
                <a:off x="3602825" y="3315326"/>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37"/>
              <p:cNvCxnSpPr>
                <a:stCxn id="118" idx="3"/>
              </p:cNvCxnSpPr>
              <p:nvPr/>
            </p:nvCxnSpPr>
            <p:spPr>
              <a:xfrm rot="5400000">
                <a:off x="3644759" y="2958886"/>
                <a:ext cx="436968" cy="277291"/>
              </a:xfrm>
              <a:prstGeom prst="curvedConnector3">
                <a:avLst>
                  <a:gd name="adj1" fmla="val 5000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Oval 157"/>
              <p:cNvSpPr/>
              <p:nvPr/>
            </p:nvSpPr>
            <p:spPr>
              <a:xfrm rot="19623411">
                <a:off x="4074715" y="3086726"/>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58"/>
              <p:cNvSpPr/>
              <p:nvPr/>
            </p:nvSpPr>
            <p:spPr>
              <a:xfrm rot="19623411">
                <a:off x="4379515" y="2781926"/>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59"/>
              <p:cNvSpPr/>
              <p:nvPr/>
            </p:nvSpPr>
            <p:spPr>
              <a:xfrm rot="19623411">
                <a:off x="4608115" y="2477125"/>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60"/>
              <p:cNvSpPr/>
              <p:nvPr/>
            </p:nvSpPr>
            <p:spPr>
              <a:xfrm rot="19623411">
                <a:off x="4804740" y="2129970"/>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61"/>
              <p:cNvSpPr/>
              <p:nvPr/>
            </p:nvSpPr>
            <p:spPr>
              <a:xfrm rot="19623411">
                <a:off x="4836716" y="1105526"/>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2"/>
              <p:cNvSpPr/>
              <p:nvPr/>
            </p:nvSpPr>
            <p:spPr>
              <a:xfrm rot="19623411">
                <a:off x="4408295" y="441362"/>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3"/>
              <p:cNvSpPr/>
              <p:nvPr/>
            </p:nvSpPr>
            <p:spPr>
              <a:xfrm rot="19623411">
                <a:off x="4209653" y="202872"/>
                <a:ext cx="199104" cy="191692"/>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37"/>
              <p:cNvCxnSpPr>
                <a:stCxn id="118" idx="3"/>
              </p:cNvCxnSpPr>
              <p:nvPr/>
            </p:nvCxnSpPr>
            <p:spPr>
              <a:xfrm rot="16200000" flipH="1">
                <a:off x="3950471" y="2930463"/>
                <a:ext cx="223090" cy="120257"/>
              </a:xfrm>
              <a:prstGeom prst="curvedConnector3">
                <a:avLst>
                  <a:gd name="adj1" fmla="val 5000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37"/>
              <p:cNvCxnSpPr>
                <a:stCxn id="118" idx="4"/>
              </p:cNvCxnSpPr>
              <p:nvPr/>
            </p:nvCxnSpPr>
            <p:spPr>
              <a:xfrm rot="16200000" flipH="1">
                <a:off x="4219058" y="2755445"/>
                <a:ext cx="74004" cy="278924"/>
              </a:xfrm>
              <a:prstGeom prst="curvedConnector2">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7"/>
              <p:cNvCxnSpPr>
                <a:stCxn id="118" idx="5"/>
              </p:cNvCxnSpPr>
              <p:nvPr/>
            </p:nvCxnSpPr>
            <p:spPr>
              <a:xfrm rot="5400000" flipH="1" flipV="1">
                <a:off x="4293514" y="2443622"/>
                <a:ext cx="207467" cy="428976"/>
              </a:xfrm>
              <a:prstGeom prst="curvedConnector5">
                <a:avLst>
                  <a:gd name="adj1" fmla="val 48140"/>
                  <a:gd name="adj2" fmla="val 49970"/>
                  <a:gd name="adj3" fmla="val 137441"/>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7"/>
              <p:cNvCxnSpPr>
                <a:stCxn id="119" idx="5"/>
              </p:cNvCxnSpPr>
              <p:nvPr/>
            </p:nvCxnSpPr>
            <p:spPr>
              <a:xfrm rot="5714046" flipV="1">
                <a:off x="4318623" y="1670548"/>
                <a:ext cx="815851" cy="239043"/>
              </a:xfrm>
              <a:prstGeom prst="curvedConnector3">
                <a:avLst>
                  <a:gd name="adj1" fmla="val 5000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7"/>
              <p:cNvCxnSpPr>
                <a:stCxn id="119" idx="5"/>
              </p:cNvCxnSpPr>
              <p:nvPr/>
            </p:nvCxnSpPr>
            <p:spPr>
              <a:xfrm rot="5400000" flipH="1" flipV="1">
                <a:off x="4690027" y="1210203"/>
                <a:ext cx="117389" cy="208002"/>
              </a:xfrm>
              <a:prstGeom prst="curvedConnector4">
                <a:avLst>
                  <a:gd name="adj1" fmla="val -96423"/>
                  <a:gd name="adj2" fmla="val 46960"/>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7"/>
              <p:cNvCxnSpPr>
                <a:stCxn id="119" idx="6"/>
              </p:cNvCxnSpPr>
              <p:nvPr/>
            </p:nvCxnSpPr>
            <p:spPr>
              <a:xfrm rot="314046" flipH="1" flipV="1">
                <a:off x="4457371" y="639921"/>
                <a:ext cx="194496" cy="610753"/>
              </a:xfrm>
              <a:prstGeom prst="curvedConnector4">
                <a:avLst>
                  <a:gd name="adj1" fmla="val -57547"/>
                  <a:gd name="adj2" fmla="val 54538"/>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7"/>
              <p:cNvCxnSpPr>
                <a:stCxn id="119" idx="7"/>
              </p:cNvCxnSpPr>
              <p:nvPr/>
            </p:nvCxnSpPr>
            <p:spPr>
              <a:xfrm rot="16514046" flipV="1">
                <a:off x="3972428" y="583854"/>
                <a:ext cx="808267" cy="377178"/>
              </a:xfrm>
              <a:prstGeom prst="curvedConnector4">
                <a:avLst>
                  <a:gd name="adj1" fmla="val 47588"/>
                  <a:gd name="adj2" fmla="val 110621"/>
                </a:avLst>
              </a:prstGeom>
              <a:ln w="31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36" name="Group 119"/>
          <p:cNvGrpSpPr/>
          <p:nvPr/>
        </p:nvGrpSpPr>
        <p:grpSpPr>
          <a:xfrm rot="20764265">
            <a:off x="2998566" y="3554566"/>
            <a:ext cx="2607561" cy="2440218"/>
            <a:chOff x="1278639" y="-5861"/>
            <a:chExt cx="3757181" cy="3512879"/>
          </a:xfrm>
        </p:grpSpPr>
        <p:sp>
          <p:nvSpPr>
            <p:cNvPr id="37" name="Oval 172"/>
            <p:cNvSpPr/>
            <p:nvPr/>
          </p:nvSpPr>
          <p:spPr>
            <a:xfrm rot="19623411">
              <a:off x="1599085" y="325692"/>
              <a:ext cx="3019892" cy="28334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73"/>
            <p:cNvSpPr/>
            <p:nvPr/>
          </p:nvSpPr>
          <p:spPr>
            <a:xfrm rot="19623411">
              <a:off x="1278639" y="-5861"/>
              <a:ext cx="3705048" cy="3504847"/>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17"/>
            <p:cNvGrpSpPr/>
            <p:nvPr/>
          </p:nvGrpSpPr>
          <p:grpSpPr>
            <a:xfrm>
              <a:off x="1502466" y="495926"/>
              <a:ext cx="3533354" cy="3011092"/>
              <a:chOff x="1502466" y="495926"/>
              <a:chExt cx="3533354" cy="3011092"/>
            </a:xfrm>
          </p:grpSpPr>
          <p:sp>
            <p:nvSpPr>
              <p:cNvPr id="40" name="Oval 175"/>
              <p:cNvSpPr/>
              <p:nvPr/>
            </p:nvSpPr>
            <p:spPr>
              <a:xfrm rot="19623411">
                <a:off x="2208438" y="879655"/>
                <a:ext cx="1752600" cy="17526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5"/>
              <p:cNvCxnSpPr/>
              <p:nvPr/>
            </p:nvCxnSpPr>
            <p:spPr>
              <a:xfrm rot="14223411" flipV="1">
                <a:off x="2497208" y="1456253"/>
                <a:ext cx="394074" cy="39407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Oval 177"/>
              <p:cNvSpPr/>
              <p:nvPr/>
            </p:nvSpPr>
            <p:spPr>
              <a:xfrm rot="19623411">
                <a:off x="2120302" y="1410851"/>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180"/>
              <p:cNvSpPr/>
              <p:nvPr/>
            </p:nvSpPr>
            <p:spPr>
              <a:xfrm rot="19623411">
                <a:off x="2963389" y="1590930"/>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211"/>
              <p:cNvSpPr/>
              <p:nvPr/>
            </p:nvSpPr>
            <p:spPr>
              <a:xfrm rot="19623411">
                <a:off x="3806476" y="1771008"/>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23"/>
              <p:cNvCxnSpPr/>
              <p:nvPr/>
            </p:nvCxnSpPr>
            <p:spPr>
              <a:xfrm rot="14223411" flipH="1">
                <a:off x="3340296" y="1636332"/>
                <a:ext cx="394074" cy="39407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Oval 213"/>
              <p:cNvSpPr/>
              <p:nvPr/>
            </p:nvSpPr>
            <p:spPr>
              <a:xfrm rot="19623411">
                <a:off x="1502466" y="1849112"/>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214"/>
              <p:cNvSpPr/>
              <p:nvPr/>
            </p:nvSpPr>
            <p:spPr>
              <a:xfrm rot="19623411">
                <a:off x="1769001" y="859201"/>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215"/>
              <p:cNvSpPr/>
              <p:nvPr/>
            </p:nvSpPr>
            <p:spPr>
              <a:xfrm rot="19623411">
                <a:off x="3881322" y="2577609"/>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16"/>
              <p:cNvSpPr/>
              <p:nvPr/>
            </p:nvSpPr>
            <p:spPr>
              <a:xfrm rot="19623411">
                <a:off x="4343283" y="1188664"/>
                <a:ext cx="304800" cy="304800"/>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34"/>
              <p:cNvCxnSpPr/>
              <p:nvPr/>
            </p:nvCxnSpPr>
            <p:spPr>
              <a:xfrm rot="19623411" flipV="1">
                <a:off x="3963202" y="1422605"/>
                <a:ext cx="507013" cy="304553"/>
              </a:xfrm>
              <a:prstGeom prst="curvedConnector4">
                <a:avLst>
                  <a:gd name="adj1" fmla="val 45598"/>
                  <a:gd name="adj2" fmla="val 13724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37"/>
              <p:cNvCxnSpPr/>
              <p:nvPr/>
            </p:nvCxnSpPr>
            <p:spPr>
              <a:xfrm rot="3423411">
                <a:off x="3789894" y="2138796"/>
                <a:ext cx="412810" cy="3758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40"/>
              <p:cNvCxnSpPr/>
              <p:nvPr/>
            </p:nvCxnSpPr>
            <p:spPr>
              <a:xfrm rot="3423411" flipH="1" flipV="1">
                <a:off x="1868766" y="1103252"/>
                <a:ext cx="501590" cy="157576"/>
              </a:xfrm>
              <a:prstGeom prst="curvedConnector4">
                <a:avLst>
                  <a:gd name="adj1" fmla="val 34808"/>
                  <a:gd name="adj2" fmla="val 24507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43"/>
              <p:cNvCxnSpPr/>
              <p:nvPr/>
            </p:nvCxnSpPr>
            <p:spPr>
              <a:xfrm rot="8823411" flipV="1">
                <a:off x="1726025" y="1769949"/>
                <a:ext cx="496661" cy="139573"/>
              </a:xfrm>
              <a:prstGeom prst="curvedConnector4">
                <a:avLst>
                  <a:gd name="adj1" fmla="val 45506"/>
                  <a:gd name="adj2" fmla="val 295766"/>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Oval 221"/>
              <p:cNvSpPr/>
              <p:nvPr/>
            </p:nvSpPr>
            <p:spPr>
              <a:xfrm rot="19623411">
                <a:off x="3602825" y="33153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37"/>
              <p:cNvCxnSpPr/>
              <p:nvPr/>
            </p:nvCxnSpPr>
            <p:spPr>
              <a:xfrm rot="5400000">
                <a:off x="3644759" y="2958886"/>
                <a:ext cx="436968" cy="27729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Oval 223"/>
              <p:cNvSpPr/>
              <p:nvPr/>
            </p:nvSpPr>
            <p:spPr>
              <a:xfrm rot="19623411">
                <a:off x="4074715" y="30867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224"/>
              <p:cNvSpPr/>
              <p:nvPr/>
            </p:nvSpPr>
            <p:spPr>
              <a:xfrm rot="19623411">
                <a:off x="4379515" y="27819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225"/>
              <p:cNvSpPr/>
              <p:nvPr/>
            </p:nvSpPr>
            <p:spPr>
              <a:xfrm rot="19623411">
                <a:off x="4805330" y="2268527"/>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26"/>
              <p:cNvSpPr/>
              <p:nvPr/>
            </p:nvSpPr>
            <p:spPr>
              <a:xfrm rot="19623411">
                <a:off x="4836715" y="17913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227"/>
              <p:cNvSpPr/>
              <p:nvPr/>
            </p:nvSpPr>
            <p:spPr>
              <a:xfrm rot="19623411">
                <a:off x="4836716" y="11055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28"/>
              <p:cNvSpPr/>
              <p:nvPr/>
            </p:nvSpPr>
            <p:spPr>
              <a:xfrm rot="19623411">
                <a:off x="4684315" y="8007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229"/>
              <p:cNvSpPr/>
              <p:nvPr/>
            </p:nvSpPr>
            <p:spPr>
              <a:xfrm rot="19623411">
                <a:off x="4455715" y="495926"/>
                <a:ext cx="199104" cy="191692"/>
              </a:xfrm>
              <a:prstGeom prst="ellipse">
                <a:avLst/>
              </a:prstGeom>
              <a:solidFill>
                <a:srgbClr val="00B0F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37"/>
              <p:cNvCxnSpPr/>
              <p:nvPr/>
            </p:nvCxnSpPr>
            <p:spPr>
              <a:xfrm rot="16200000" flipH="1">
                <a:off x="3950471" y="2930463"/>
                <a:ext cx="223090" cy="120257"/>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37"/>
              <p:cNvCxnSpPr/>
              <p:nvPr/>
            </p:nvCxnSpPr>
            <p:spPr>
              <a:xfrm rot="16200000" flipH="1">
                <a:off x="4219058" y="2755445"/>
                <a:ext cx="74004" cy="278924"/>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37"/>
              <p:cNvCxnSpPr/>
              <p:nvPr/>
            </p:nvCxnSpPr>
            <p:spPr>
              <a:xfrm rot="835735" flipV="1">
                <a:off x="4242150" y="2276573"/>
                <a:ext cx="507429" cy="55449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37"/>
              <p:cNvCxnSpPr/>
              <p:nvPr/>
            </p:nvCxnSpPr>
            <p:spPr>
              <a:xfrm rot="16200000" flipH="1">
                <a:off x="4494689" y="1522929"/>
                <a:ext cx="495679" cy="195615"/>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37"/>
              <p:cNvCxnSpPr/>
              <p:nvPr/>
            </p:nvCxnSpPr>
            <p:spPr>
              <a:xfrm rot="5400000" flipH="1" flipV="1">
                <a:off x="4690027" y="1210203"/>
                <a:ext cx="117389" cy="208002"/>
              </a:xfrm>
              <a:prstGeom prst="curvedConnector4">
                <a:avLst>
                  <a:gd name="adj1" fmla="val -96423"/>
                  <a:gd name="adj2" fmla="val 4696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37"/>
              <p:cNvCxnSpPr/>
              <p:nvPr/>
            </p:nvCxnSpPr>
            <p:spPr>
              <a:xfrm flipV="1">
                <a:off x="4623579" y="991729"/>
                <a:ext cx="138068" cy="266459"/>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37"/>
              <p:cNvCxnSpPr/>
              <p:nvPr/>
            </p:nvCxnSpPr>
            <p:spPr>
              <a:xfrm rot="16200000" flipV="1">
                <a:off x="4226562" y="891070"/>
                <a:ext cx="546117" cy="55795"/>
              </a:xfrm>
              <a:prstGeom prst="curvedConnector4">
                <a:avLst>
                  <a:gd name="adj1" fmla="val 45874"/>
                  <a:gd name="adj2" fmla="val 214842"/>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70" name="Group 177"/>
          <p:cNvGrpSpPr/>
          <p:nvPr/>
        </p:nvGrpSpPr>
        <p:grpSpPr>
          <a:xfrm rot="12856852">
            <a:off x="6034838" y="4100261"/>
            <a:ext cx="2607561" cy="2481037"/>
            <a:chOff x="1278639" y="-5861"/>
            <a:chExt cx="3757181" cy="3571641"/>
          </a:xfrm>
        </p:grpSpPr>
        <p:sp>
          <p:nvSpPr>
            <p:cNvPr id="71" name="Oval 238"/>
            <p:cNvSpPr/>
            <p:nvPr/>
          </p:nvSpPr>
          <p:spPr>
            <a:xfrm rot="19623411">
              <a:off x="1599085" y="325692"/>
              <a:ext cx="3019892" cy="28334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239"/>
            <p:cNvSpPr/>
            <p:nvPr/>
          </p:nvSpPr>
          <p:spPr>
            <a:xfrm rot="19623411">
              <a:off x="1278639" y="-5861"/>
              <a:ext cx="3705048" cy="3504847"/>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117"/>
            <p:cNvGrpSpPr/>
            <p:nvPr/>
          </p:nvGrpSpPr>
          <p:grpSpPr>
            <a:xfrm>
              <a:off x="1502466" y="495926"/>
              <a:ext cx="3533354" cy="3069854"/>
              <a:chOff x="1502466" y="495926"/>
              <a:chExt cx="3533354" cy="3069854"/>
            </a:xfrm>
          </p:grpSpPr>
          <p:sp>
            <p:nvSpPr>
              <p:cNvPr id="74" name="Oval 241"/>
              <p:cNvSpPr/>
              <p:nvPr/>
            </p:nvSpPr>
            <p:spPr>
              <a:xfrm rot="19623411">
                <a:off x="2208438" y="879655"/>
                <a:ext cx="1752600" cy="17526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5"/>
              <p:cNvCxnSpPr/>
              <p:nvPr/>
            </p:nvCxnSpPr>
            <p:spPr>
              <a:xfrm rot="14223411" flipV="1">
                <a:off x="2497208" y="1456253"/>
                <a:ext cx="394074" cy="394074"/>
              </a:xfrm>
              <a:prstGeom prst="curvedConnector3">
                <a:avLst>
                  <a:gd name="adj1" fmla="val 50000"/>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6" name="Oval 243"/>
              <p:cNvSpPr/>
              <p:nvPr/>
            </p:nvSpPr>
            <p:spPr>
              <a:xfrm rot="19623411">
                <a:off x="2120302" y="1410851"/>
                <a:ext cx="304800" cy="304800"/>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244"/>
              <p:cNvSpPr/>
              <p:nvPr/>
            </p:nvSpPr>
            <p:spPr>
              <a:xfrm rot="19623411">
                <a:off x="2963389" y="1590930"/>
                <a:ext cx="304800" cy="304800"/>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245"/>
              <p:cNvSpPr/>
              <p:nvPr/>
            </p:nvSpPr>
            <p:spPr>
              <a:xfrm rot="19623411">
                <a:off x="3806476" y="1771008"/>
                <a:ext cx="304800" cy="304800"/>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3"/>
              <p:cNvCxnSpPr/>
              <p:nvPr/>
            </p:nvCxnSpPr>
            <p:spPr>
              <a:xfrm rot="14223411" flipH="1">
                <a:off x="3340296" y="1636332"/>
                <a:ext cx="394074" cy="394074"/>
              </a:xfrm>
              <a:prstGeom prst="curvedConnector3">
                <a:avLst>
                  <a:gd name="adj1" fmla="val 50000"/>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Oval 247"/>
              <p:cNvSpPr/>
              <p:nvPr/>
            </p:nvSpPr>
            <p:spPr>
              <a:xfrm rot="19623411">
                <a:off x="1502466" y="1849112"/>
                <a:ext cx="304800" cy="304800"/>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248"/>
              <p:cNvSpPr/>
              <p:nvPr/>
            </p:nvSpPr>
            <p:spPr>
              <a:xfrm rot="19623411">
                <a:off x="1769001" y="859201"/>
                <a:ext cx="304800" cy="304800"/>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249"/>
              <p:cNvSpPr/>
              <p:nvPr/>
            </p:nvSpPr>
            <p:spPr>
              <a:xfrm rot="19623411">
                <a:off x="3881322" y="2577609"/>
                <a:ext cx="304800" cy="304800"/>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250"/>
              <p:cNvSpPr/>
              <p:nvPr/>
            </p:nvSpPr>
            <p:spPr>
              <a:xfrm rot="19623411">
                <a:off x="4343283" y="1188664"/>
                <a:ext cx="304800" cy="304800"/>
              </a:xfrm>
              <a:prstGeom prst="ellipse">
                <a:avLst/>
              </a:prstGeom>
              <a:solidFill>
                <a:srgbClr val="9966FF"/>
              </a:solidFill>
              <a:ln w="9525">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Arrow Connector 34"/>
              <p:cNvCxnSpPr/>
              <p:nvPr/>
            </p:nvCxnSpPr>
            <p:spPr>
              <a:xfrm rot="19623411" flipV="1">
                <a:off x="3963202" y="1422605"/>
                <a:ext cx="507013" cy="304553"/>
              </a:xfrm>
              <a:prstGeom prst="curvedConnector4">
                <a:avLst>
                  <a:gd name="adj1" fmla="val 45598"/>
                  <a:gd name="adj2" fmla="val 137247"/>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37"/>
              <p:cNvCxnSpPr/>
              <p:nvPr/>
            </p:nvCxnSpPr>
            <p:spPr>
              <a:xfrm rot="3423411">
                <a:off x="3789894" y="2138796"/>
                <a:ext cx="412810" cy="375824"/>
              </a:xfrm>
              <a:prstGeom prst="curvedConnector3">
                <a:avLst>
                  <a:gd name="adj1" fmla="val 50000"/>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40"/>
              <p:cNvCxnSpPr/>
              <p:nvPr/>
            </p:nvCxnSpPr>
            <p:spPr>
              <a:xfrm rot="3423411" flipH="1" flipV="1">
                <a:off x="1868766" y="1103252"/>
                <a:ext cx="501590" cy="157576"/>
              </a:xfrm>
              <a:prstGeom prst="curvedConnector4">
                <a:avLst>
                  <a:gd name="adj1" fmla="val 34808"/>
                  <a:gd name="adj2" fmla="val 245073"/>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43"/>
              <p:cNvCxnSpPr/>
              <p:nvPr/>
            </p:nvCxnSpPr>
            <p:spPr>
              <a:xfrm rot="8823411" flipV="1">
                <a:off x="1726025" y="1769949"/>
                <a:ext cx="496661" cy="139573"/>
              </a:xfrm>
              <a:prstGeom prst="curvedConnector4">
                <a:avLst>
                  <a:gd name="adj1" fmla="val 45506"/>
                  <a:gd name="adj2" fmla="val 295766"/>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8" name="Oval 255"/>
              <p:cNvSpPr/>
              <p:nvPr/>
            </p:nvSpPr>
            <p:spPr>
              <a:xfrm rot="19623411">
                <a:off x="3200734" y="3374088"/>
                <a:ext cx="199104" cy="191692"/>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37"/>
              <p:cNvCxnSpPr/>
              <p:nvPr/>
            </p:nvCxnSpPr>
            <p:spPr>
              <a:xfrm rot="14143148" flipH="1" flipV="1">
                <a:off x="3648546" y="2706421"/>
                <a:ext cx="27322" cy="840959"/>
              </a:xfrm>
              <a:prstGeom prst="curvedConnector5">
                <a:avLst>
                  <a:gd name="adj1" fmla="val 643174"/>
                  <a:gd name="adj2" fmla="val 50865"/>
                  <a:gd name="adj3" fmla="val 205248"/>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0" name="Oval 257"/>
              <p:cNvSpPr/>
              <p:nvPr/>
            </p:nvSpPr>
            <p:spPr>
              <a:xfrm rot="19623411">
                <a:off x="4074715" y="3086726"/>
                <a:ext cx="199104" cy="191692"/>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58"/>
              <p:cNvSpPr/>
              <p:nvPr/>
            </p:nvSpPr>
            <p:spPr>
              <a:xfrm rot="19623411">
                <a:off x="4379515" y="2781926"/>
                <a:ext cx="199104" cy="191692"/>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259"/>
              <p:cNvSpPr/>
              <p:nvPr/>
            </p:nvSpPr>
            <p:spPr>
              <a:xfrm rot="19623411">
                <a:off x="4608115" y="2477125"/>
                <a:ext cx="199104" cy="191692"/>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60"/>
              <p:cNvSpPr/>
              <p:nvPr/>
            </p:nvSpPr>
            <p:spPr>
              <a:xfrm rot="19623411">
                <a:off x="4836715" y="1791326"/>
                <a:ext cx="199104" cy="191692"/>
              </a:xfrm>
              <a:prstGeom prst="ellipse">
                <a:avLst/>
              </a:prstGeom>
              <a:solidFill>
                <a:srgbClr val="9966FF"/>
              </a:solidFill>
              <a:ln w="9525">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261"/>
              <p:cNvSpPr/>
              <p:nvPr/>
            </p:nvSpPr>
            <p:spPr>
              <a:xfrm rot="19623411">
                <a:off x="4836716" y="1105526"/>
                <a:ext cx="199104" cy="191692"/>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262"/>
              <p:cNvSpPr/>
              <p:nvPr/>
            </p:nvSpPr>
            <p:spPr>
              <a:xfrm rot="19623411">
                <a:off x="4684315" y="800726"/>
                <a:ext cx="199104" cy="191692"/>
              </a:xfrm>
              <a:prstGeom prst="ellipse">
                <a:avLst/>
              </a:prstGeom>
              <a:solidFill>
                <a:srgbClr val="9966FF"/>
              </a:solidFill>
              <a:ln w="9525">
                <a:solidFill>
                  <a:schemeClr val="tx1"/>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263"/>
              <p:cNvSpPr/>
              <p:nvPr/>
            </p:nvSpPr>
            <p:spPr>
              <a:xfrm rot="19623411">
                <a:off x="4455715" y="495926"/>
                <a:ext cx="199104" cy="191692"/>
              </a:xfrm>
              <a:prstGeom prst="ellipse">
                <a:avLst/>
              </a:prstGeom>
              <a:solidFill>
                <a:srgbClr val="9966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37"/>
              <p:cNvCxnSpPr/>
              <p:nvPr/>
            </p:nvCxnSpPr>
            <p:spPr>
              <a:xfrm rot="16200000" flipH="1">
                <a:off x="3950471" y="2930463"/>
                <a:ext cx="223090" cy="120257"/>
              </a:xfrm>
              <a:prstGeom prst="curvedConnector3">
                <a:avLst>
                  <a:gd name="adj1" fmla="val 50000"/>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37"/>
              <p:cNvCxnSpPr/>
              <p:nvPr/>
            </p:nvCxnSpPr>
            <p:spPr>
              <a:xfrm rot="16200000" flipH="1">
                <a:off x="4219058" y="2755445"/>
                <a:ext cx="74004" cy="278924"/>
              </a:xfrm>
              <a:prstGeom prst="curvedConnector2">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37"/>
              <p:cNvCxnSpPr/>
              <p:nvPr/>
            </p:nvCxnSpPr>
            <p:spPr>
              <a:xfrm rot="5400000" flipH="1" flipV="1">
                <a:off x="4293514" y="2443622"/>
                <a:ext cx="207467" cy="428976"/>
              </a:xfrm>
              <a:prstGeom prst="curvedConnector5">
                <a:avLst>
                  <a:gd name="adj1" fmla="val 48140"/>
                  <a:gd name="adj2" fmla="val 49970"/>
                  <a:gd name="adj3" fmla="val 13744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37"/>
              <p:cNvCxnSpPr/>
              <p:nvPr/>
            </p:nvCxnSpPr>
            <p:spPr>
              <a:xfrm rot="16200000" flipH="1">
                <a:off x="4494689" y="1522929"/>
                <a:ext cx="495679" cy="195615"/>
              </a:xfrm>
              <a:prstGeom prst="curvedConnector3">
                <a:avLst>
                  <a:gd name="adj1" fmla="val 50000"/>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37"/>
              <p:cNvCxnSpPr/>
              <p:nvPr/>
            </p:nvCxnSpPr>
            <p:spPr>
              <a:xfrm rot="5400000" flipH="1" flipV="1">
                <a:off x="4690027" y="1210203"/>
                <a:ext cx="117389" cy="208002"/>
              </a:xfrm>
              <a:prstGeom prst="curvedConnector4">
                <a:avLst>
                  <a:gd name="adj1" fmla="val -96423"/>
                  <a:gd name="adj2" fmla="val 4696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37"/>
              <p:cNvCxnSpPr/>
              <p:nvPr/>
            </p:nvCxnSpPr>
            <p:spPr>
              <a:xfrm flipV="1">
                <a:off x="4623579" y="991729"/>
                <a:ext cx="138068" cy="266459"/>
              </a:xfrm>
              <a:prstGeom prst="curvedConnector2">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37"/>
              <p:cNvCxnSpPr/>
              <p:nvPr/>
            </p:nvCxnSpPr>
            <p:spPr>
              <a:xfrm rot="16200000" flipV="1">
                <a:off x="4226562" y="891070"/>
                <a:ext cx="546117" cy="55795"/>
              </a:xfrm>
              <a:prstGeom prst="curvedConnector4">
                <a:avLst>
                  <a:gd name="adj1" fmla="val 45874"/>
                  <a:gd name="adj2" fmla="val 214842"/>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pic>
        <p:nvPicPr>
          <p:cNvPr id="104" name="Picture 2" descr="http://www.sciencebasedmedicine.org/wp-content/uploads/2010/08/bananas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2601" y="914400"/>
            <a:ext cx="1588769" cy="914400"/>
          </a:xfrm>
          <a:prstGeom prst="rect">
            <a:avLst/>
          </a:prstGeom>
          <a:noFill/>
        </p:spPr>
      </p:pic>
      <p:pic>
        <p:nvPicPr>
          <p:cNvPr id="105" name="Picture 8" descr="http://kaufmann-mercantile.com/images/heirloom-tomatoe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52600" y="5410200"/>
            <a:ext cx="1295400" cy="921998"/>
          </a:xfrm>
          <a:prstGeom prst="rect">
            <a:avLst/>
          </a:prstGeom>
          <a:noFill/>
        </p:spPr>
      </p:pic>
      <p:pic>
        <p:nvPicPr>
          <p:cNvPr id="106" name="Picture 6" descr="http://www.inspection.gc.ca/english/plaveg/pbrpov/image/4909b.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63000" y="5181601"/>
            <a:ext cx="1600200" cy="761475"/>
          </a:xfrm>
          <a:prstGeom prst="rect">
            <a:avLst/>
          </a:prstGeom>
          <a:noFill/>
        </p:spPr>
      </p:pic>
      <p:sp>
        <p:nvSpPr>
          <p:cNvPr id="107" name="Title 1"/>
          <p:cNvSpPr txBox="1">
            <a:spLocks/>
          </p:cNvSpPr>
          <p:nvPr/>
        </p:nvSpPr>
        <p:spPr>
          <a:xfrm>
            <a:off x="2057400" y="0"/>
            <a:ext cx="8305800" cy="762000"/>
          </a:xfrm>
          <a:prstGeom prst="rect">
            <a:avLst/>
          </a:prstGeom>
        </p:spPr>
        <p:txBody>
          <a:bodyPr/>
          <a:lstStyle/>
          <a:p>
            <a:pPr algn="ctr">
              <a:spcBef>
                <a:spcPct val="0"/>
              </a:spcBef>
              <a:defRPr/>
            </a:pPr>
            <a:r>
              <a:rPr lang="en-US" sz="3600" b="1" dirty="0"/>
              <a:t>Common Reference Ontology</a:t>
            </a:r>
          </a:p>
        </p:txBody>
      </p:sp>
      <p:pic>
        <p:nvPicPr>
          <p:cNvPr id="108" name="Picture 17" descr="Crop Ontology logo short (CO onl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1" y="1"/>
            <a:ext cx="875407" cy="569606"/>
          </a:xfrm>
          <a:prstGeom prst="rect">
            <a:avLst/>
          </a:prstGeom>
        </p:spPr>
      </p:pic>
      <p:sp>
        <p:nvSpPr>
          <p:cNvPr id="109" name="Rectangle 108"/>
          <p:cNvSpPr/>
          <p:nvPr/>
        </p:nvSpPr>
        <p:spPr>
          <a:xfrm>
            <a:off x="1585692" y="4907634"/>
            <a:ext cx="1512115" cy="369332"/>
          </a:xfrm>
          <a:prstGeom prst="rect">
            <a:avLst/>
          </a:prstGeom>
        </p:spPr>
        <p:txBody>
          <a:bodyPr wrap="square">
            <a:spAutoFit/>
          </a:bodyPr>
          <a:lstStyle/>
          <a:p>
            <a:r>
              <a:rPr lang="en-US" b="1" dirty="0"/>
              <a:t>Tomato Traits</a:t>
            </a:r>
          </a:p>
        </p:txBody>
      </p:sp>
      <p:sp>
        <p:nvSpPr>
          <p:cNvPr id="110" name="Rectangle 109"/>
          <p:cNvSpPr/>
          <p:nvPr/>
        </p:nvSpPr>
        <p:spPr>
          <a:xfrm>
            <a:off x="1695901" y="1876353"/>
            <a:ext cx="1512115" cy="369332"/>
          </a:xfrm>
          <a:prstGeom prst="rect">
            <a:avLst/>
          </a:prstGeom>
        </p:spPr>
        <p:txBody>
          <a:bodyPr wrap="square">
            <a:spAutoFit/>
          </a:bodyPr>
          <a:lstStyle/>
          <a:p>
            <a:r>
              <a:rPr lang="en-US" b="1" dirty="0"/>
              <a:t>Banana Traits</a:t>
            </a:r>
          </a:p>
        </p:txBody>
      </p:sp>
      <p:sp>
        <p:nvSpPr>
          <p:cNvPr id="111" name="Rectangle 110"/>
          <p:cNvSpPr/>
          <p:nvPr/>
        </p:nvSpPr>
        <p:spPr>
          <a:xfrm>
            <a:off x="8735624" y="4760407"/>
            <a:ext cx="1627577" cy="369332"/>
          </a:xfrm>
          <a:prstGeom prst="rect">
            <a:avLst/>
          </a:prstGeom>
        </p:spPr>
        <p:txBody>
          <a:bodyPr wrap="square">
            <a:spAutoFit/>
          </a:bodyPr>
          <a:lstStyle/>
          <a:p>
            <a:r>
              <a:rPr lang="en-US" b="1"/>
              <a:t>Soybean Traits</a:t>
            </a:r>
            <a:endParaRPr lang="en-US" b="1" dirty="0"/>
          </a:p>
        </p:txBody>
      </p:sp>
      <p:sp>
        <p:nvSpPr>
          <p:cNvPr id="112" name="Rectangle 111"/>
          <p:cNvSpPr/>
          <p:nvPr/>
        </p:nvSpPr>
        <p:spPr>
          <a:xfrm>
            <a:off x="5860841" y="1701279"/>
            <a:ext cx="1293431" cy="369332"/>
          </a:xfrm>
          <a:prstGeom prst="rect">
            <a:avLst/>
          </a:prstGeom>
        </p:spPr>
        <p:txBody>
          <a:bodyPr wrap="none">
            <a:spAutoFit/>
          </a:bodyPr>
          <a:lstStyle/>
          <a:p>
            <a:r>
              <a:rPr lang="en-US"/>
              <a:t>Finger colour</a:t>
            </a:r>
          </a:p>
        </p:txBody>
      </p:sp>
      <p:sp>
        <p:nvSpPr>
          <p:cNvPr id="113" name="Rectangle 112"/>
          <p:cNvSpPr/>
          <p:nvPr/>
        </p:nvSpPr>
        <p:spPr>
          <a:xfrm>
            <a:off x="5011374" y="3486429"/>
            <a:ext cx="1216039" cy="369332"/>
          </a:xfrm>
          <a:prstGeom prst="rect">
            <a:avLst/>
          </a:prstGeom>
        </p:spPr>
        <p:txBody>
          <a:bodyPr wrap="none">
            <a:spAutoFit/>
          </a:bodyPr>
          <a:lstStyle/>
          <a:p>
            <a:r>
              <a:rPr lang="en-US" dirty="0"/>
              <a:t>Berry colour</a:t>
            </a:r>
          </a:p>
        </p:txBody>
      </p:sp>
      <p:sp>
        <p:nvSpPr>
          <p:cNvPr id="114" name="Rectangle 113"/>
          <p:cNvSpPr/>
          <p:nvPr/>
        </p:nvSpPr>
        <p:spPr>
          <a:xfrm>
            <a:off x="7178574" y="3741986"/>
            <a:ext cx="1067856" cy="369332"/>
          </a:xfrm>
          <a:prstGeom prst="rect">
            <a:avLst/>
          </a:prstGeom>
        </p:spPr>
        <p:txBody>
          <a:bodyPr wrap="none">
            <a:spAutoFit/>
          </a:bodyPr>
          <a:lstStyle/>
          <a:p>
            <a:r>
              <a:rPr lang="en-US" dirty="0"/>
              <a:t>Pod color</a:t>
            </a:r>
          </a:p>
        </p:txBody>
      </p:sp>
      <p:grpSp>
        <p:nvGrpSpPr>
          <p:cNvPr id="115" name="Group 56"/>
          <p:cNvGrpSpPr/>
          <p:nvPr/>
        </p:nvGrpSpPr>
        <p:grpSpPr>
          <a:xfrm>
            <a:off x="7634692" y="659681"/>
            <a:ext cx="3657600" cy="3276600"/>
            <a:chOff x="5011444" y="855956"/>
            <a:chExt cx="3657600" cy="3276600"/>
          </a:xfrm>
        </p:grpSpPr>
        <p:sp>
          <p:nvSpPr>
            <p:cNvPr id="116" name="Oval 1"/>
            <p:cNvSpPr/>
            <p:nvPr/>
          </p:nvSpPr>
          <p:spPr>
            <a:xfrm>
              <a:off x="5943600" y="1600200"/>
              <a:ext cx="1752600" cy="175260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Arrow Connector 5"/>
            <p:cNvCxnSpPr/>
            <p:nvPr/>
          </p:nvCxnSpPr>
          <p:spPr>
            <a:xfrm rot="16200000" flipV="1">
              <a:off x="6369480" y="1999446"/>
              <a:ext cx="286064" cy="465098"/>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 name="Oval 14"/>
            <p:cNvSpPr/>
            <p:nvPr/>
          </p:nvSpPr>
          <p:spPr>
            <a:xfrm>
              <a:off x="6019800" y="1828800"/>
              <a:ext cx="304800" cy="3048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6"/>
            <p:cNvSpPr/>
            <p:nvPr/>
          </p:nvSpPr>
          <p:spPr>
            <a:xfrm>
              <a:off x="6700424" y="2330390"/>
              <a:ext cx="304800" cy="3048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8"/>
            <p:cNvSpPr/>
            <p:nvPr/>
          </p:nvSpPr>
          <p:spPr>
            <a:xfrm>
              <a:off x="6781800" y="3124200"/>
              <a:ext cx="304800" cy="3048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23"/>
            <p:cNvCxnSpPr/>
            <p:nvPr/>
          </p:nvCxnSpPr>
          <p:spPr>
            <a:xfrm rot="5400000">
              <a:off x="6572808" y="2888820"/>
              <a:ext cx="533647" cy="26387"/>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 name="Oval 27"/>
            <p:cNvSpPr/>
            <p:nvPr/>
          </p:nvSpPr>
          <p:spPr>
            <a:xfrm>
              <a:off x="5337702" y="1061624"/>
              <a:ext cx="3019892" cy="283345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30"/>
            <p:cNvSpPr/>
            <p:nvPr/>
          </p:nvSpPr>
          <p:spPr>
            <a:xfrm>
              <a:off x="5181600" y="2362200"/>
              <a:ext cx="304800" cy="304800"/>
            </a:xfrm>
            <a:prstGeom prst="ellipse">
              <a:avLst/>
            </a:prstGeom>
            <a:solidFill>
              <a:srgbClr val="FF0000"/>
            </a:solidFill>
            <a:ln w="9525">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31"/>
            <p:cNvSpPr/>
            <p:nvPr/>
          </p:nvSpPr>
          <p:spPr>
            <a:xfrm>
              <a:off x="5621044" y="1313156"/>
              <a:ext cx="304800" cy="304800"/>
            </a:xfrm>
            <a:prstGeom prst="ellipse">
              <a:avLst/>
            </a:prstGeom>
            <a:solidFill>
              <a:srgbClr val="FF0000"/>
            </a:solidFill>
            <a:ln w="9525">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32"/>
            <p:cNvSpPr/>
            <p:nvPr/>
          </p:nvSpPr>
          <p:spPr>
            <a:xfrm>
              <a:off x="5715000" y="3429000"/>
              <a:ext cx="304800" cy="304800"/>
            </a:xfrm>
            <a:prstGeom prst="ellipse">
              <a:avLst/>
            </a:prstGeom>
            <a:solidFill>
              <a:srgbClr val="FF0000"/>
            </a:solidFill>
            <a:ln w="9525">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33"/>
            <p:cNvSpPr/>
            <p:nvPr/>
          </p:nvSpPr>
          <p:spPr>
            <a:xfrm>
              <a:off x="7068844" y="3675356"/>
              <a:ext cx="304800" cy="304800"/>
            </a:xfrm>
            <a:prstGeom prst="ellipse">
              <a:avLst/>
            </a:prstGeom>
            <a:solidFill>
              <a:srgbClr val="FF0000"/>
            </a:solidFill>
            <a:ln w="9525">
              <a:solidFill>
                <a:schemeClr val="tx1"/>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Arrow Connector 34"/>
            <p:cNvCxnSpPr/>
            <p:nvPr/>
          </p:nvCxnSpPr>
          <p:spPr>
            <a:xfrm>
              <a:off x="7086600" y="3276600"/>
              <a:ext cx="26881" cy="443393"/>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37"/>
            <p:cNvCxnSpPr/>
            <p:nvPr/>
          </p:nvCxnSpPr>
          <p:spPr>
            <a:xfrm rot="5400000">
              <a:off x="6324601" y="3079563"/>
              <a:ext cx="197037" cy="806637"/>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40"/>
            <p:cNvCxnSpPr/>
            <p:nvPr/>
          </p:nvCxnSpPr>
          <p:spPr>
            <a:xfrm rot="16200000" flipV="1">
              <a:off x="5791201" y="1447800"/>
              <a:ext cx="255481" cy="506519"/>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43"/>
            <p:cNvCxnSpPr/>
            <p:nvPr/>
          </p:nvCxnSpPr>
          <p:spPr>
            <a:xfrm rot="10800000" flipV="1">
              <a:off x="5441764" y="1981199"/>
              <a:ext cx="578037" cy="425637"/>
            </a:xfrm>
            <a:prstGeom prst="curved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1" name="Oval 46"/>
            <p:cNvSpPr/>
            <p:nvPr/>
          </p:nvSpPr>
          <p:spPr>
            <a:xfrm>
              <a:off x="5011444" y="855956"/>
              <a:ext cx="3657600" cy="3276600"/>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ounded Rectangle 225"/>
          <p:cNvSpPr/>
          <p:nvPr/>
        </p:nvSpPr>
        <p:spPr>
          <a:xfrm>
            <a:off x="8935512" y="3846274"/>
            <a:ext cx="1676324" cy="5334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Reference</a:t>
            </a:r>
          </a:p>
          <a:p>
            <a:pPr algn="ctr"/>
            <a:r>
              <a:rPr lang="en-US" b="1" dirty="0">
                <a:solidFill>
                  <a:srgbClr val="FF0000"/>
                </a:solidFill>
              </a:rPr>
              <a:t> Trait Ontology</a:t>
            </a:r>
          </a:p>
        </p:txBody>
      </p:sp>
      <p:cxnSp>
        <p:nvCxnSpPr>
          <p:cNvPr id="133" name="Connecteur droit avec flèche 132"/>
          <p:cNvCxnSpPr>
            <a:stCxn id="117" idx="6"/>
            <a:endCxn id="136" idx="2"/>
          </p:cNvCxnSpPr>
          <p:nvPr/>
        </p:nvCxnSpPr>
        <p:spPr>
          <a:xfrm>
            <a:off x="5928974" y="1990571"/>
            <a:ext cx="1875875" cy="3277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4" name="Connecteur droit avec flèche 133"/>
          <p:cNvCxnSpPr>
            <a:endCxn id="136" idx="3"/>
          </p:cNvCxnSpPr>
          <p:nvPr/>
        </p:nvCxnSpPr>
        <p:spPr>
          <a:xfrm flipV="1">
            <a:off x="5114439" y="2426088"/>
            <a:ext cx="2735046" cy="13158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5" name="Connecteur droit avec flèche 134"/>
          <p:cNvCxnSpPr>
            <a:endCxn id="136" idx="4"/>
          </p:cNvCxnSpPr>
          <p:nvPr/>
        </p:nvCxnSpPr>
        <p:spPr>
          <a:xfrm flipV="1">
            <a:off x="6828850" y="2470725"/>
            <a:ext cx="1128398" cy="1810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6" name="ZoneTexte 135"/>
          <p:cNvSpPr txBox="1"/>
          <p:nvPr/>
        </p:nvSpPr>
        <p:spPr>
          <a:xfrm>
            <a:off x="7332368" y="2552868"/>
            <a:ext cx="1207600" cy="369332"/>
          </a:xfrm>
          <a:prstGeom prst="rect">
            <a:avLst/>
          </a:prstGeom>
          <a:solidFill>
            <a:schemeClr val="bg1"/>
          </a:solidFill>
        </p:spPr>
        <p:txBody>
          <a:bodyPr wrap="square" rtlCol="0">
            <a:spAutoFit/>
          </a:bodyPr>
          <a:lstStyle/>
          <a:p>
            <a:r>
              <a:rPr lang="en-US" dirty="0"/>
              <a:t>Fruit Color</a:t>
            </a:r>
          </a:p>
        </p:txBody>
      </p:sp>
      <p:pic>
        <p:nvPicPr>
          <p:cNvPr id="137" name="Picture 136"/>
          <p:cNvPicPr>
            <a:picLocks noChangeAspect="1"/>
          </p:cNvPicPr>
          <p:nvPr/>
        </p:nvPicPr>
        <p:blipFill>
          <a:blip r:embed="rId6"/>
          <a:stretch>
            <a:fillRect/>
          </a:stretch>
        </p:blipFill>
        <p:spPr>
          <a:xfrm>
            <a:off x="9405049" y="-1"/>
            <a:ext cx="1148662" cy="604157"/>
          </a:xfrm>
          <a:prstGeom prst="rect">
            <a:avLst/>
          </a:prstGeom>
        </p:spPr>
      </p:pic>
      <p:pic>
        <p:nvPicPr>
          <p:cNvPr id="138" name="Picture 137" descr="NSF_logo.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65603" y="-35371"/>
            <a:ext cx="786616" cy="792859"/>
          </a:xfrm>
          <a:prstGeom prst="rect">
            <a:avLst/>
          </a:prstGeom>
        </p:spPr>
      </p:pic>
      <p:sp>
        <p:nvSpPr>
          <p:cNvPr id="140" name="Espace réservé du texte 139">
            <a:extLst>
              <a:ext uri="{FF2B5EF4-FFF2-40B4-BE49-F238E27FC236}">
                <a16:creationId xmlns:a16="http://schemas.microsoft.com/office/drawing/2014/main" id="{F1D48C73-3234-2752-038F-340A2A3596F6}"/>
              </a:ext>
            </a:extLst>
          </p:cNvPr>
          <p:cNvSpPr>
            <a:spLocks noGrp="1"/>
          </p:cNvSpPr>
          <p:nvPr>
            <p:ph type="body" idx="1"/>
          </p:nvPr>
        </p:nvSpPr>
        <p:spPr/>
        <p:txBody>
          <a:bodyPr/>
          <a:lstStyle/>
          <a:p>
            <a:endParaRPr lang="fr-FR"/>
          </a:p>
        </p:txBody>
      </p:sp>
      <p:sp>
        <p:nvSpPr>
          <p:cNvPr id="139" name="Titre 138">
            <a:extLst>
              <a:ext uri="{FF2B5EF4-FFF2-40B4-BE49-F238E27FC236}">
                <a16:creationId xmlns:a16="http://schemas.microsoft.com/office/drawing/2014/main" id="{3D773D7C-6779-8645-09A6-4C623B88E2E4}"/>
              </a:ext>
            </a:extLst>
          </p:cNvPr>
          <p:cNvSpPr>
            <a:spLocks noGrp="1"/>
          </p:cNvSpPr>
          <p:nvPr>
            <p:ph type="title"/>
          </p:nvPr>
        </p:nvSpPr>
        <p:spPr/>
        <p:txBody>
          <a:bodyPr/>
          <a:lstStyle/>
          <a:p>
            <a:endParaRPr lang="fr-FR"/>
          </a:p>
        </p:txBody>
      </p:sp>
      <p:sp>
        <p:nvSpPr>
          <p:cNvPr id="141" name="Sous-titre 140">
            <a:extLst>
              <a:ext uri="{FF2B5EF4-FFF2-40B4-BE49-F238E27FC236}">
                <a16:creationId xmlns:a16="http://schemas.microsoft.com/office/drawing/2014/main" id="{14A27F63-5270-E965-57C1-EC957DA66AC8}"/>
              </a:ext>
            </a:extLst>
          </p:cNvPr>
          <p:cNvSpPr>
            <a:spLocks noGrp="1"/>
          </p:cNvSpPr>
          <p:nvPr>
            <p:ph type="subTitle" idx="2"/>
          </p:nvPr>
        </p:nvSpPr>
        <p:spPr/>
        <p:txBody>
          <a:bodyPr>
            <a:normAutofit fontScale="70000" lnSpcReduction="20000"/>
          </a:bodyPr>
          <a:lstStyle/>
          <a:p>
            <a:endParaRPr lang="fr-FR"/>
          </a:p>
        </p:txBody>
      </p:sp>
    </p:spTree>
    <p:extLst>
      <p:ext uri="{BB962C8B-B14F-4D97-AF65-F5344CB8AC3E}">
        <p14:creationId xmlns:p14="http://schemas.microsoft.com/office/powerpoint/2010/main" val="187767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5C7522-F1D8-BB4B-92E1-98E214203EF5}"/>
              </a:ext>
            </a:extLst>
          </p:cNvPr>
          <p:cNvSpPr>
            <a:spLocks noGrp="1"/>
          </p:cNvSpPr>
          <p:nvPr>
            <p:ph type="title"/>
          </p:nvPr>
        </p:nvSpPr>
        <p:spPr/>
        <p:txBody>
          <a:bodyPr/>
          <a:lstStyle/>
          <a:p>
            <a:r>
              <a:rPr lang="fr-FR" dirty="0"/>
              <a:t>CROP ONTOLOGY </a:t>
            </a:r>
            <a:r>
              <a:rPr lang="fr-FR" dirty="0" err="1"/>
              <a:t>MEthodology</a:t>
            </a:r>
            <a:endParaRPr lang="fr-FR" dirty="0"/>
          </a:p>
        </p:txBody>
      </p:sp>
      <p:sp>
        <p:nvSpPr>
          <p:cNvPr id="4" name="Espace réservé du texte 3">
            <a:extLst>
              <a:ext uri="{FF2B5EF4-FFF2-40B4-BE49-F238E27FC236}">
                <a16:creationId xmlns:a16="http://schemas.microsoft.com/office/drawing/2014/main" id="{111BA734-4BE7-0576-928C-FA4B85D1ADD0}"/>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83819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5"/>
          <p:cNvSpPr>
            <a:spLocks noGrp="1"/>
          </p:cNvSpPr>
          <p:nvPr>
            <p:ph type="body" idx="1"/>
          </p:nvPr>
        </p:nvSpPr>
        <p:spPr/>
        <p:txBody>
          <a:bodyPr>
            <a:normAutofit/>
          </a:bodyPr>
          <a:lstStyle/>
          <a:p>
            <a:pPr marL="0" indent="0" algn="ctr">
              <a:buNone/>
            </a:pPr>
            <a:r>
              <a:rPr lang="en-US" b="1" noProof="0" dirty="0">
                <a:solidFill>
                  <a:srgbClr val="C00000"/>
                </a:solidFill>
              </a:rPr>
              <a:t>Variable </a:t>
            </a:r>
            <a:r>
              <a:rPr lang="en-US" noProof="0" dirty="0"/>
              <a:t>= trait + method + scale</a:t>
            </a:r>
          </a:p>
          <a:p>
            <a:pPr marL="0" indent="0" algn="ctr">
              <a:buNone/>
            </a:pPr>
            <a:endParaRPr lang="en-US" noProof="0" dirty="0"/>
          </a:p>
          <a:p>
            <a:pPr marL="0" indent="0" algn="r">
              <a:buNone/>
            </a:pPr>
            <a:r>
              <a:rPr lang="en-US" noProof="0" dirty="0"/>
              <a:t>The phenotypic observation</a:t>
            </a:r>
          </a:p>
        </p:txBody>
      </p:sp>
      <p:sp>
        <p:nvSpPr>
          <p:cNvPr id="5" name="Titre 4"/>
          <p:cNvSpPr>
            <a:spLocks noGrp="1"/>
          </p:cNvSpPr>
          <p:nvPr>
            <p:ph type="title"/>
          </p:nvPr>
        </p:nvSpPr>
        <p:spPr/>
        <p:txBody>
          <a:bodyPr/>
          <a:lstStyle/>
          <a:p>
            <a:r>
              <a:rPr lang="en-US" noProof="0" dirty="0"/>
              <a:t>Standard model</a:t>
            </a:r>
          </a:p>
        </p:txBody>
      </p:sp>
      <p:sp>
        <p:nvSpPr>
          <p:cNvPr id="3" name="Sous-titre 2">
            <a:extLst>
              <a:ext uri="{FF2B5EF4-FFF2-40B4-BE49-F238E27FC236}">
                <a16:creationId xmlns:a16="http://schemas.microsoft.com/office/drawing/2014/main" id="{0F77E79F-80C4-3EC6-99B5-7360F4B40110}"/>
              </a:ext>
            </a:extLst>
          </p:cNvPr>
          <p:cNvSpPr>
            <a:spLocks noGrp="1"/>
          </p:cNvSpPr>
          <p:nvPr>
            <p:ph type="subTitle" idx="2"/>
          </p:nvPr>
        </p:nvSpPr>
        <p:spPr/>
        <p:txBody>
          <a:bodyPr>
            <a:normAutofit fontScale="70000" lnSpcReduction="20000"/>
          </a:bodyPr>
          <a:lstStyle/>
          <a:p>
            <a:endParaRPr lang="fr-FR"/>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14</a:t>
            </a:fld>
            <a:endParaRPr lang="fr-FR" dirty="0"/>
          </a:p>
        </p:txBody>
      </p:sp>
      <p:graphicFrame>
        <p:nvGraphicFramePr>
          <p:cNvPr id="31" name="Tableau 30"/>
          <p:cNvGraphicFramePr>
            <a:graphicFrameLocks noGrp="1"/>
          </p:cNvGraphicFramePr>
          <p:nvPr/>
        </p:nvGraphicFramePr>
        <p:xfrm>
          <a:off x="836020" y="1938744"/>
          <a:ext cx="4938205" cy="1920240"/>
        </p:xfrm>
        <a:graphic>
          <a:graphicData uri="http://schemas.openxmlformats.org/drawingml/2006/table">
            <a:tbl>
              <a:tblPr firstRow="1" bandRow="1">
                <a:tableStyleId>{912C8C85-51F0-491E-9774-3900AFEF0FD7}</a:tableStyleId>
              </a:tblPr>
              <a:tblGrid>
                <a:gridCol w="2077847">
                  <a:extLst>
                    <a:ext uri="{9D8B030D-6E8A-4147-A177-3AD203B41FA5}">
                      <a16:colId xmlns:a16="http://schemas.microsoft.com/office/drawing/2014/main" val="49470069"/>
                    </a:ext>
                  </a:extLst>
                </a:gridCol>
                <a:gridCol w="1163955">
                  <a:extLst>
                    <a:ext uri="{9D8B030D-6E8A-4147-A177-3AD203B41FA5}">
                      <a16:colId xmlns:a16="http://schemas.microsoft.com/office/drawing/2014/main" val="3993560237"/>
                    </a:ext>
                  </a:extLst>
                </a:gridCol>
                <a:gridCol w="582930">
                  <a:extLst>
                    <a:ext uri="{9D8B030D-6E8A-4147-A177-3AD203B41FA5}">
                      <a16:colId xmlns:a16="http://schemas.microsoft.com/office/drawing/2014/main" val="1214296590"/>
                    </a:ext>
                  </a:extLst>
                </a:gridCol>
                <a:gridCol w="492443">
                  <a:extLst>
                    <a:ext uri="{9D8B030D-6E8A-4147-A177-3AD203B41FA5}">
                      <a16:colId xmlns:a16="http://schemas.microsoft.com/office/drawing/2014/main" val="859180312"/>
                    </a:ext>
                  </a:extLst>
                </a:gridCol>
                <a:gridCol w="621030">
                  <a:extLst>
                    <a:ext uri="{9D8B030D-6E8A-4147-A177-3AD203B41FA5}">
                      <a16:colId xmlns:a16="http://schemas.microsoft.com/office/drawing/2014/main" val="2693665611"/>
                    </a:ext>
                  </a:extLst>
                </a:gridCol>
              </a:tblGrid>
              <a:tr h="370840">
                <a:tc>
                  <a:txBody>
                    <a:bodyPr/>
                    <a:lstStyle/>
                    <a:p>
                      <a:r>
                        <a:rPr lang="fr-FR" sz="1800" dirty="0"/>
                        <a:t>Trial</a:t>
                      </a:r>
                    </a:p>
                  </a:txBody>
                  <a:tcPr/>
                </a:tc>
                <a:tc>
                  <a:txBody>
                    <a:bodyPr/>
                    <a:lstStyle/>
                    <a:p>
                      <a:r>
                        <a:rPr lang="fr-FR" sz="1800" dirty="0"/>
                        <a:t>Genotype</a:t>
                      </a:r>
                    </a:p>
                  </a:txBody>
                  <a:tcPr/>
                </a:tc>
                <a:tc>
                  <a:txBody>
                    <a:bodyPr/>
                    <a:lstStyle/>
                    <a:p>
                      <a:r>
                        <a:rPr lang="fr-FR" sz="1800" dirty="0"/>
                        <a:t>CIR</a:t>
                      </a:r>
                    </a:p>
                  </a:txBody>
                  <a:tcPr/>
                </a:tc>
                <a:tc>
                  <a:txBody>
                    <a:bodyPr/>
                    <a:lstStyle/>
                    <a:p>
                      <a:r>
                        <a:rPr lang="fr-FR" sz="1800" dirty="0"/>
                        <a:t>HT</a:t>
                      </a:r>
                    </a:p>
                  </a:txBody>
                  <a:tcPr/>
                </a:tc>
                <a:tc>
                  <a:txBody>
                    <a:bodyPr/>
                    <a:lstStyle/>
                    <a:p>
                      <a:r>
                        <a:rPr lang="fr-FR" sz="1800" dirty="0"/>
                        <a:t>ON</a:t>
                      </a:r>
                    </a:p>
                  </a:txBody>
                  <a:tcPr/>
                </a:tc>
                <a:extLst>
                  <a:ext uri="{0D108BD9-81ED-4DB2-BD59-A6C34878D82A}">
                    <a16:rowId xmlns:a16="http://schemas.microsoft.com/office/drawing/2014/main" val="325739604"/>
                  </a:ext>
                </a:extLst>
              </a:tr>
              <a:tr h="370840">
                <a:tc>
                  <a:txBody>
                    <a:bodyPr/>
                    <a:lstStyle/>
                    <a:p>
                      <a:r>
                        <a:rPr lang="fr-FR" sz="1800" dirty="0"/>
                        <a:t>Domaine de Valcros</a:t>
                      </a:r>
                    </a:p>
                  </a:txBody>
                  <a:tcPr/>
                </a:tc>
                <a:tc>
                  <a:txBody>
                    <a:bodyPr/>
                    <a:lstStyle/>
                    <a:p>
                      <a:r>
                        <a:rPr lang="fr-FR" sz="1800" dirty="0"/>
                        <a:t>6579</a:t>
                      </a:r>
                    </a:p>
                  </a:txBody>
                  <a:tcPr/>
                </a:tc>
                <a:tc>
                  <a:txBody>
                    <a:bodyPr/>
                    <a:lstStyle/>
                    <a:p>
                      <a:r>
                        <a:rPr lang="fr-FR" sz="1800" dirty="0"/>
                        <a:t>600</a:t>
                      </a:r>
                    </a:p>
                  </a:txBody>
                  <a:tcPr/>
                </a:tc>
                <a:tc>
                  <a:txBody>
                    <a:bodyPr/>
                    <a:lstStyle/>
                    <a:p>
                      <a:r>
                        <a:rPr lang="fr-FR" sz="1800" dirty="0"/>
                        <a:t>17</a:t>
                      </a:r>
                    </a:p>
                  </a:txBody>
                  <a:tcPr/>
                </a:tc>
                <a:tc>
                  <a:txBody>
                    <a:bodyPr/>
                    <a:lstStyle/>
                    <a:p>
                      <a:r>
                        <a:rPr lang="fr-FR" sz="1800" dirty="0"/>
                        <a:t>1</a:t>
                      </a:r>
                    </a:p>
                  </a:txBody>
                  <a:tcPr/>
                </a:tc>
                <a:extLst>
                  <a:ext uri="{0D108BD9-81ED-4DB2-BD59-A6C34878D82A}">
                    <a16:rowId xmlns:a16="http://schemas.microsoft.com/office/drawing/2014/main" val="15159249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dirty="0"/>
                        <a:t>Domaine de Valcros</a:t>
                      </a:r>
                    </a:p>
                  </a:txBody>
                  <a:tcPr/>
                </a:tc>
                <a:tc>
                  <a:txBody>
                    <a:bodyPr/>
                    <a:lstStyle/>
                    <a:p>
                      <a:r>
                        <a:rPr lang="fr-FR" sz="1800" dirty="0"/>
                        <a:t>6580</a:t>
                      </a:r>
                    </a:p>
                  </a:txBody>
                  <a:tcPr/>
                </a:tc>
                <a:tc>
                  <a:txBody>
                    <a:bodyPr/>
                    <a:lstStyle/>
                    <a:p>
                      <a:r>
                        <a:rPr lang="fr-FR" sz="1800" dirty="0"/>
                        <a:t>482</a:t>
                      </a:r>
                    </a:p>
                  </a:txBody>
                  <a:tcPr/>
                </a:tc>
                <a:tc>
                  <a:txBody>
                    <a:bodyPr/>
                    <a:lstStyle/>
                    <a:p>
                      <a:r>
                        <a:rPr lang="fr-FR" sz="1800" dirty="0"/>
                        <a:t>14</a:t>
                      </a:r>
                    </a:p>
                  </a:txBody>
                  <a:tcPr/>
                </a:tc>
                <a:tc>
                  <a:txBody>
                    <a:bodyPr/>
                    <a:lstStyle/>
                    <a:p>
                      <a:r>
                        <a:rPr lang="fr-FR" sz="1800" dirty="0"/>
                        <a:t>1</a:t>
                      </a:r>
                    </a:p>
                  </a:txBody>
                  <a:tcPr/>
                </a:tc>
                <a:extLst>
                  <a:ext uri="{0D108BD9-81ED-4DB2-BD59-A6C34878D82A}">
                    <a16:rowId xmlns:a16="http://schemas.microsoft.com/office/drawing/2014/main" val="3662690855"/>
                  </a:ext>
                </a:extLst>
              </a:tr>
            </a:tbl>
          </a:graphicData>
        </a:graphic>
      </p:graphicFrame>
      <p:grpSp>
        <p:nvGrpSpPr>
          <p:cNvPr id="2" name="Groupe 1"/>
          <p:cNvGrpSpPr/>
          <p:nvPr/>
        </p:nvGrpSpPr>
        <p:grpSpPr>
          <a:xfrm>
            <a:off x="4040777" y="1950715"/>
            <a:ext cx="1726671" cy="357052"/>
            <a:chOff x="4040777" y="1950715"/>
            <a:chExt cx="1726671" cy="357052"/>
          </a:xfrm>
        </p:grpSpPr>
        <p:sp>
          <p:nvSpPr>
            <p:cNvPr id="28" name="Rectangle à coins arrondis 27"/>
            <p:cNvSpPr/>
            <p:nvPr/>
          </p:nvSpPr>
          <p:spPr>
            <a:xfrm>
              <a:off x="4040777" y="1950716"/>
              <a:ext cx="561313"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à coins arrondis 28"/>
            <p:cNvSpPr/>
            <p:nvPr/>
          </p:nvSpPr>
          <p:spPr>
            <a:xfrm>
              <a:off x="4602090" y="1950715"/>
              <a:ext cx="527260"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à coins arrondis 31"/>
            <p:cNvSpPr/>
            <p:nvPr/>
          </p:nvSpPr>
          <p:spPr>
            <a:xfrm>
              <a:off x="5129350" y="1950715"/>
              <a:ext cx="638098"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aphicFrame>
        <p:nvGraphicFramePr>
          <p:cNvPr id="15" name="Tableau 14"/>
          <p:cNvGraphicFramePr>
            <a:graphicFrameLocks noGrp="1"/>
          </p:cNvGraphicFramePr>
          <p:nvPr/>
        </p:nvGraphicFramePr>
        <p:xfrm>
          <a:off x="7868302" y="2495004"/>
          <a:ext cx="2626869" cy="3503295"/>
        </p:xfrm>
        <a:graphic>
          <a:graphicData uri="http://schemas.openxmlformats.org/drawingml/2006/table">
            <a:tbl>
              <a:tblPr/>
              <a:tblGrid>
                <a:gridCol w="827088">
                  <a:extLst>
                    <a:ext uri="{9D8B030D-6E8A-4147-A177-3AD203B41FA5}">
                      <a16:colId xmlns:a16="http://schemas.microsoft.com/office/drawing/2014/main" val="3847924657"/>
                    </a:ext>
                  </a:extLst>
                </a:gridCol>
                <a:gridCol w="1799781">
                  <a:extLst>
                    <a:ext uri="{9D8B030D-6E8A-4147-A177-3AD203B41FA5}">
                      <a16:colId xmlns:a16="http://schemas.microsoft.com/office/drawing/2014/main" val="1680816128"/>
                    </a:ext>
                  </a:extLst>
                </a:gridCol>
              </a:tblGrid>
              <a:tr h="381000">
                <a:tc rowSpan="12">
                  <a:txBody>
                    <a:bodyPr/>
                    <a:lstStyle/>
                    <a:p>
                      <a:pPr algn="ctr" fontAlgn="ctr"/>
                      <a:r>
                        <a:rPr lang="fr-FR" sz="1800" b="0" i="0" u="none" strike="noStrike" dirty="0">
                          <a:solidFill>
                            <a:srgbClr val="000000"/>
                          </a:solidFill>
                          <a:effectLst/>
                          <a:latin typeface="Calibri" panose="020F0502020204030204" pitchFamily="34" charset="0"/>
                        </a:rPr>
                        <a:t>Variable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tc>
                  <a:txBody>
                    <a:bodyPr/>
                    <a:lstStyle/>
                    <a:p>
                      <a:pPr algn="l" fontAlgn="ctr"/>
                      <a:r>
                        <a:rPr lang="fr-FR" sz="1800" b="1" i="0" u="none" strike="noStrike" dirty="0">
                          <a:solidFill>
                            <a:srgbClr val="000000"/>
                          </a:solidFill>
                          <a:effectLst/>
                          <a:latin typeface="Calibri" panose="020F0502020204030204" pitchFamily="34" charset="0"/>
                        </a:rPr>
                        <a:t>Variable ID</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76081350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name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369879404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synonyms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22913146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Context of use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182050245"/>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Growth stage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232894023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status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345043353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Xref</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3069101905"/>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Institution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853892612"/>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Scientist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66694877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Date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209352420"/>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Language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315640419"/>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Crop</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65629506"/>
                  </a:ext>
                </a:extLst>
              </a:tr>
            </a:tbl>
          </a:graphicData>
        </a:graphic>
      </p:graphicFrame>
      <p:grpSp>
        <p:nvGrpSpPr>
          <p:cNvPr id="16" name="Groupe 15">
            <a:extLst>
              <a:ext uri="{FF2B5EF4-FFF2-40B4-BE49-F238E27FC236}">
                <a16:creationId xmlns:a16="http://schemas.microsoft.com/office/drawing/2014/main" id="{5A9623FE-B683-B547-B79C-4E909B7D975B}"/>
              </a:ext>
            </a:extLst>
          </p:cNvPr>
          <p:cNvGrpSpPr/>
          <p:nvPr/>
        </p:nvGrpSpPr>
        <p:grpSpPr>
          <a:xfrm>
            <a:off x="10081452" y="-1454"/>
            <a:ext cx="797744" cy="523968"/>
            <a:chOff x="9374913" y="-27383"/>
            <a:chExt cx="1329599" cy="959280"/>
          </a:xfrm>
          <a:solidFill>
            <a:schemeClr val="bg1"/>
          </a:solidFill>
        </p:grpSpPr>
        <p:pic>
          <p:nvPicPr>
            <p:cNvPr id="17" name="Shape 379">
              <a:extLst>
                <a:ext uri="{FF2B5EF4-FFF2-40B4-BE49-F238E27FC236}">
                  <a16:creationId xmlns:a16="http://schemas.microsoft.com/office/drawing/2014/main" id="{FA1262E9-7BB0-664D-86FF-0D0FE58BB362}"/>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862503" y="-27383"/>
              <a:ext cx="842009" cy="959280"/>
            </a:xfrm>
            <a:prstGeom prst="rect">
              <a:avLst/>
            </a:prstGeom>
            <a:grpFill/>
            <a:ln>
              <a:noFill/>
            </a:ln>
          </p:spPr>
        </p:pic>
        <p:pic>
          <p:nvPicPr>
            <p:cNvPr id="18" name="Shape 380">
              <a:extLst>
                <a:ext uri="{FF2B5EF4-FFF2-40B4-BE49-F238E27FC236}">
                  <a16:creationId xmlns:a16="http://schemas.microsoft.com/office/drawing/2014/main" id="{0E8F8771-EB1F-AB4E-9A69-D61576F96476}"/>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9374913" y="37710"/>
              <a:ext cx="565232" cy="815921"/>
            </a:xfrm>
            <a:prstGeom prst="rect">
              <a:avLst/>
            </a:prstGeom>
            <a:grpFill/>
            <a:ln>
              <a:noFill/>
            </a:ln>
          </p:spPr>
        </p:pic>
      </p:grpSp>
    </p:spTree>
    <p:extLst>
      <p:ext uri="{BB962C8B-B14F-4D97-AF65-F5344CB8AC3E}">
        <p14:creationId xmlns:p14="http://schemas.microsoft.com/office/powerpoint/2010/main" val="411151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5"/>
          <p:cNvSpPr>
            <a:spLocks noGrp="1"/>
          </p:cNvSpPr>
          <p:nvPr>
            <p:ph type="body" idx="1"/>
          </p:nvPr>
        </p:nvSpPr>
        <p:spPr/>
        <p:txBody>
          <a:bodyPr>
            <a:normAutofit/>
          </a:bodyPr>
          <a:lstStyle/>
          <a:p>
            <a:pPr marL="0" indent="0" algn="ctr">
              <a:buNone/>
            </a:pPr>
            <a:r>
              <a:rPr lang="en-US" noProof="0" dirty="0"/>
              <a:t>Variable = </a:t>
            </a:r>
            <a:r>
              <a:rPr lang="en-US" b="1" noProof="0" dirty="0">
                <a:solidFill>
                  <a:srgbClr val="C00000"/>
                </a:solidFill>
              </a:rPr>
              <a:t>trait </a:t>
            </a:r>
            <a:r>
              <a:rPr lang="en-US" noProof="0" dirty="0"/>
              <a:t>+ method + scale</a:t>
            </a:r>
          </a:p>
          <a:p>
            <a:pPr marL="0" indent="0" algn="ctr">
              <a:buNone/>
            </a:pPr>
            <a:endParaRPr lang="en-US" noProof="0" dirty="0"/>
          </a:p>
          <a:p>
            <a:pPr marL="0" indent="0" algn="r">
              <a:buNone/>
            </a:pPr>
            <a:r>
              <a:rPr lang="en-US" noProof="0" dirty="0"/>
              <a:t>What is the studied character?</a:t>
            </a:r>
          </a:p>
        </p:txBody>
      </p:sp>
      <p:sp>
        <p:nvSpPr>
          <p:cNvPr id="5" name="Titre 4"/>
          <p:cNvSpPr>
            <a:spLocks noGrp="1"/>
          </p:cNvSpPr>
          <p:nvPr>
            <p:ph type="title"/>
          </p:nvPr>
        </p:nvSpPr>
        <p:spPr/>
        <p:txBody>
          <a:bodyPr/>
          <a:lstStyle/>
          <a:p>
            <a:r>
              <a:rPr lang="en-US" noProof="0" dirty="0"/>
              <a:t>Standard model</a:t>
            </a:r>
          </a:p>
        </p:txBody>
      </p:sp>
      <p:sp>
        <p:nvSpPr>
          <p:cNvPr id="2" name="Sous-titre 1">
            <a:extLst>
              <a:ext uri="{FF2B5EF4-FFF2-40B4-BE49-F238E27FC236}">
                <a16:creationId xmlns:a16="http://schemas.microsoft.com/office/drawing/2014/main" id="{5316CF8E-C6F7-C5C3-B7ED-90653E41056A}"/>
              </a:ext>
            </a:extLst>
          </p:cNvPr>
          <p:cNvSpPr>
            <a:spLocks noGrp="1"/>
          </p:cNvSpPr>
          <p:nvPr>
            <p:ph type="subTitle" idx="2"/>
          </p:nvPr>
        </p:nvSpPr>
        <p:spPr/>
        <p:txBody>
          <a:bodyPr>
            <a:normAutofit fontScale="70000" lnSpcReduction="20000"/>
          </a:bodyPr>
          <a:lstStyle/>
          <a:p>
            <a:endParaRPr lang="fr-FR"/>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15</a:t>
            </a:fld>
            <a:endParaRPr lang="fr-FR" dirty="0"/>
          </a:p>
        </p:txBody>
      </p:sp>
      <p:graphicFrame>
        <p:nvGraphicFramePr>
          <p:cNvPr id="31" name="Tableau 30"/>
          <p:cNvGraphicFramePr>
            <a:graphicFrameLocks noGrp="1"/>
          </p:cNvGraphicFramePr>
          <p:nvPr>
            <p:extLst>
              <p:ext uri="{D42A27DB-BD31-4B8C-83A1-F6EECF244321}">
                <p14:modId xmlns:p14="http://schemas.microsoft.com/office/powerpoint/2010/main" val="3557925657"/>
              </p:ext>
            </p:extLst>
          </p:nvPr>
        </p:nvGraphicFramePr>
        <p:xfrm>
          <a:off x="836020" y="1938744"/>
          <a:ext cx="4938205" cy="1381760"/>
        </p:xfrm>
        <a:graphic>
          <a:graphicData uri="http://schemas.openxmlformats.org/drawingml/2006/table">
            <a:tbl>
              <a:tblPr firstRow="1" bandRow="1">
                <a:tableStyleId>{912C8C85-51F0-491E-9774-3900AFEF0FD7}</a:tableStyleId>
              </a:tblPr>
              <a:tblGrid>
                <a:gridCol w="2077847">
                  <a:extLst>
                    <a:ext uri="{9D8B030D-6E8A-4147-A177-3AD203B41FA5}">
                      <a16:colId xmlns:a16="http://schemas.microsoft.com/office/drawing/2014/main" val="49470069"/>
                    </a:ext>
                  </a:extLst>
                </a:gridCol>
                <a:gridCol w="1163955">
                  <a:extLst>
                    <a:ext uri="{9D8B030D-6E8A-4147-A177-3AD203B41FA5}">
                      <a16:colId xmlns:a16="http://schemas.microsoft.com/office/drawing/2014/main" val="3993560237"/>
                    </a:ext>
                  </a:extLst>
                </a:gridCol>
                <a:gridCol w="582930">
                  <a:extLst>
                    <a:ext uri="{9D8B030D-6E8A-4147-A177-3AD203B41FA5}">
                      <a16:colId xmlns:a16="http://schemas.microsoft.com/office/drawing/2014/main" val="1214296590"/>
                    </a:ext>
                  </a:extLst>
                </a:gridCol>
                <a:gridCol w="492443">
                  <a:extLst>
                    <a:ext uri="{9D8B030D-6E8A-4147-A177-3AD203B41FA5}">
                      <a16:colId xmlns:a16="http://schemas.microsoft.com/office/drawing/2014/main" val="859180312"/>
                    </a:ext>
                  </a:extLst>
                </a:gridCol>
                <a:gridCol w="621030">
                  <a:extLst>
                    <a:ext uri="{9D8B030D-6E8A-4147-A177-3AD203B41FA5}">
                      <a16:colId xmlns:a16="http://schemas.microsoft.com/office/drawing/2014/main" val="2693665611"/>
                    </a:ext>
                  </a:extLst>
                </a:gridCol>
              </a:tblGrid>
              <a:tr h="370840">
                <a:tc>
                  <a:txBody>
                    <a:bodyPr/>
                    <a:lstStyle/>
                    <a:p>
                      <a:r>
                        <a:rPr lang="fr-FR" sz="1600" dirty="0"/>
                        <a:t>Trial</a:t>
                      </a:r>
                    </a:p>
                  </a:txBody>
                  <a:tcPr/>
                </a:tc>
                <a:tc>
                  <a:txBody>
                    <a:bodyPr/>
                    <a:lstStyle/>
                    <a:p>
                      <a:r>
                        <a:rPr lang="fr-FR" sz="1800" dirty="0"/>
                        <a:t>Genotype</a:t>
                      </a:r>
                    </a:p>
                  </a:txBody>
                  <a:tcPr/>
                </a:tc>
                <a:tc>
                  <a:txBody>
                    <a:bodyPr/>
                    <a:lstStyle/>
                    <a:p>
                      <a:r>
                        <a:rPr lang="fr-FR" sz="1800" dirty="0"/>
                        <a:t>CIR</a:t>
                      </a:r>
                    </a:p>
                  </a:txBody>
                  <a:tcPr/>
                </a:tc>
                <a:tc>
                  <a:txBody>
                    <a:bodyPr/>
                    <a:lstStyle/>
                    <a:p>
                      <a:r>
                        <a:rPr lang="fr-FR" sz="1800" dirty="0"/>
                        <a:t>HT</a:t>
                      </a:r>
                    </a:p>
                  </a:txBody>
                  <a:tcPr/>
                </a:tc>
                <a:tc>
                  <a:txBody>
                    <a:bodyPr/>
                    <a:lstStyle/>
                    <a:p>
                      <a:r>
                        <a:rPr lang="fr-FR" sz="1800" dirty="0"/>
                        <a:t>ON</a:t>
                      </a:r>
                    </a:p>
                  </a:txBody>
                  <a:tcPr/>
                </a:tc>
                <a:extLst>
                  <a:ext uri="{0D108BD9-81ED-4DB2-BD59-A6C34878D82A}">
                    <a16:rowId xmlns:a16="http://schemas.microsoft.com/office/drawing/2014/main" val="325739604"/>
                  </a:ext>
                </a:extLst>
              </a:tr>
              <a:tr h="370840">
                <a:tc>
                  <a:txBody>
                    <a:bodyPr/>
                    <a:lstStyle/>
                    <a:p>
                      <a:r>
                        <a:rPr lang="fr-FR" sz="1600" dirty="0"/>
                        <a:t>Domaine de Valcros</a:t>
                      </a:r>
                    </a:p>
                  </a:txBody>
                  <a:tcPr/>
                </a:tc>
                <a:tc>
                  <a:txBody>
                    <a:bodyPr/>
                    <a:lstStyle/>
                    <a:p>
                      <a:r>
                        <a:rPr lang="fr-FR" sz="1800" dirty="0"/>
                        <a:t>6579</a:t>
                      </a:r>
                    </a:p>
                  </a:txBody>
                  <a:tcPr/>
                </a:tc>
                <a:tc>
                  <a:txBody>
                    <a:bodyPr/>
                    <a:lstStyle/>
                    <a:p>
                      <a:r>
                        <a:rPr lang="fr-FR" sz="1800" dirty="0"/>
                        <a:t>600</a:t>
                      </a:r>
                    </a:p>
                  </a:txBody>
                  <a:tcPr/>
                </a:tc>
                <a:tc>
                  <a:txBody>
                    <a:bodyPr/>
                    <a:lstStyle/>
                    <a:p>
                      <a:r>
                        <a:rPr lang="fr-FR" sz="1800" dirty="0"/>
                        <a:t>17</a:t>
                      </a:r>
                    </a:p>
                  </a:txBody>
                  <a:tcPr/>
                </a:tc>
                <a:tc>
                  <a:txBody>
                    <a:bodyPr/>
                    <a:lstStyle/>
                    <a:p>
                      <a:r>
                        <a:rPr lang="fr-FR" sz="1800" dirty="0"/>
                        <a:t>1</a:t>
                      </a:r>
                    </a:p>
                  </a:txBody>
                  <a:tcPr/>
                </a:tc>
                <a:extLst>
                  <a:ext uri="{0D108BD9-81ED-4DB2-BD59-A6C34878D82A}">
                    <a16:rowId xmlns:a16="http://schemas.microsoft.com/office/drawing/2014/main" val="15159249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600" dirty="0"/>
                        <a:t>Domaine de Valcros</a:t>
                      </a:r>
                    </a:p>
                  </a:txBody>
                  <a:tcPr/>
                </a:tc>
                <a:tc>
                  <a:txBody>
                    <a:bodyPr/>
                    <a:lstStyle/>
                    <a:p>
                      <a:r>
                        <a:rPr lang="fr-FR" sz="1800" dirty="0"/>
                        <a:t>6580</a:t>
                      </a:r>
                    </a:p>
                  </a:txBody>
                  <a:tcPr/>
                </a:tc>
                <a:tc>
                  <a:txBody>
                    <a:bodyPr/>
                    <a:lstStyle/>
                    <a:p>
                      <a:r>
                        <a:rPr lang="fr-FR" sz="1800" dirty="0"/>
                        <a:t>482</a:t>
                      </a:r>
                    </a:p>
                  </a:txBody>
                  <a:tcPr/>
                </a:tc>
                <a:tc>
                  <a:txBody>
                    <a:bodyPr/>
                    <a:lstStyle/>
                    <a:p>
                      <a:r>
                        <a:rPr lang="fr-FR" sz="1800" dirty="0"/>
                        <a:t>14</a:t>
                      </a:r>
                    </a:p>
                  </a:txBody>
                  <a:tcPr/>
                </a:tc>
                <a:tc>
                  <a:txBody>
                    <a:bodyPr/>
                    <a:lstStyle/>
                    <a:p>
                      <a:r>
                        <a:rPr lang="fr-FR" sz="1800" dirty="0"/>
                        <a:t>1</a:t>
                      </a:r>
                    </a:p>
                  </a:txBody>
                  <a:tcPr/>
                </a:tc>
                <a:extLst>
                  <a:ext uri="{0D108BD9-81ED-4DB2-BD59-A6C34878D82A}">
                    <a16:rowId xmlns:a16="http://schemas.microsoft.com/office/drawing/2014/main" val="3662690855"/>
                  </a:ext>
                </a:extLst>
              </a:tr>
            </a:tbl>
          </a:graphicData>
        </a:graphic>
      </p:graphicFrame>
      <p:grpSp>
        <p:nvGrpSpPr>
          <p:cNvPr id="38" name="Groupe 37"/>
          <p:cNvGrpSpPr/>
          <p:nvPr/>
        </p:nvGrpSpPr>
        <p:grpSpPr>
          <a:xfrm>
            <a:off x="1384071" y="1950715"/>
            <a:ext cx="5312818" cy="3063821"/>
            <a:chOff x="1384071" y="1950715"/>
            <a:chExt cx="5312818" cy="3063821"/>
          </a:xfrm>
        </p:grpSpPr>
        <p:grpSp>
          <p:nvGrpSpPr>
            <p:cNvPr id="22" name="Groupe 21"/>
            <p:cNvGrpSpPr/>
            <p:nvPr/>
          </p:nvGrpSpPr>
          <p:grpSpPr>
            <a:xfrm>
              <a:off x="2898767" y="1950715"/>
              <a:ext cx="2390107" cy="2440167"/>
              <a:chOff x="2898767" y="1950715"/>
              <a:chExt cx="2390107" cy="2440167"/>
            </a:xfrm>
          </p:grpSpPr>
          <p:sp>
            <p:nvSpPr>
              <p:cNvPr id="29" name="Rectangle à coins arrondis 28"/>
              <p:cNvSpPr/>
              <p:nvPr/>
            </p:nvSpPr>
            <p:spPr>
              <a:xfrm>
                <a:off x="4602090" y="1950715"/>
                <a:ext cx="527260"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 name="Connecteur droit avec flèche 9"/>
              <p:cNvCxnSpPr>
                <a:stCxn id="29" idx="2"/>
                <a:endCxn id="11" idx="0"/>
              </p:cNvCxnSpPr>
              <p:nvPr/>
            </p:nvCxnSpPr>
            <p:spPr>
              <a:xfrm flipH="1">
                <a:off x="4093821" y="2307766"/>
                <a:ext cx="771899" cy="1726065"/>
              </a:xfrm>
              <a:prstGeom prst="straightConnector1">
                <a:avLst/>
              </a:prstGeom>
              <a:ln w="25400">
                <a:solidFill>
                  <a:srgbClr val="C00000"/>
                </a:solidFill>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11" name="Rectangle à coins arrondis 10"/>
              <p:cNvSpPr/>
              <p:nvPr/>
            </p:nvSpPr>
            <p:spPr>
              <a:xfrm>
                <a:off x="2898767" y="4033831"/>
                <a:ext cx="2390107"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Total height of the tree</a:t>
                </a:r>
              </a:p>
            </p:txBody>
          </p:sp>
        </p:grpSp>
        <p:grpSp>
          <p:nvGrpSpPr>
            <p:cNvPr id="21" name="Groupe 20"/>
            <p:cNvGrpSpPr/>
            <p:nvPr/>
          </p:nvGrpSpPr>
          <p:grpSpPr>
            <a:xfrm>
              <a:off x="1384071" y="1950716"/>
              <a:ext cx="3218019" cy="1816512"/>
              <a:chOff x="1384071" y="1950716"/>
              <a:chExt cx="3218019" cy="1816512"/>
            </a:xfrm>
          </p:grpSpPr>
          <p:sp>
            <p:nvSpPr>
              <p:cNvPr id="28" name="Rectangle à coins arrondis 27"/>
              <p:cNvSpPr/>
              <p:nvPr/>
            </p:nvSpPr>
            <p:spPr>
              <a:xfrm>
                <a:off x="4040777" y="1950716"/>
                <a:ext cx="561313"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9" name="Connecteur droit avec flèche 8"/>
              <p:cNvCxnSpPr>
                <a:stCxn id="28" idx="2"/>
                <a:endCxn id="12" idx="0"/>
              </p:cNvCxnSpPr>
              <p:nvPr/>
            </p:nvCxnSpPr>
            <p:spPr>
              <a:xfrm flipH="1">
                <a:off x="2699065" y="2307767"/>
                <a:ext cx="1622369" cy="1102410"/>
              </a:xfrm>
              <a:prstGeom prst="straightConnector1">
                <a:avLst/>
              </a:prstGeom>
              <a:ln w="25400">
                <a:solidFill>
                  <a:srgbClr val="C00000"/>
                </a:solidFill>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1384071" y="3410177"/>
                <a:ext cx="2629988"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Circumference of the tree</a:t>
                </a:r>
              </a:p>
            </p:txBody>
          </p:sp>
        </p:grpSp>
        <p:grpSp>
          <p:nvGrpSpPr>
            <p:cNvPr id="37" name="Groupe 36"/>
            <p:cNvGrpSpPr/>
            <p:nvPr/>
          </p:nvGrpSpPr>
          <p:grpSpPr>
            <a:xfrm>
              <a:off x="4201091" y="1950715"/>
              <a:ext cx="2495798" cy="3063821"/>
              <a:chOff x="4201091" y="1950715"/>
              <a:chExt cx="2495798" cy="3063821"/>
            </a:xfrm>
          </p:grpSpPr>
          <p:cxnSp>
            <p:nvCxnSpPr>
              <p:cNvPr id="15" name="Connecteur droit avec flèche 14"/>
              <p:cNvCxnSpPr>
                <a:stCxn id="32" idx="2"/>
                <a:endCxn id="16" idx="0"/>
              </p:cNvCxnSpPr>
              <p:nvPr/>
            </p:nvCxnSpPr>
            <p:spPr>
              <a:xfrm>
                <a:off x="5448399" y="2307766"/>
                <a:ext cx="591" cy="2349719"/>
              </a:xfrm>
              <a:prstGeom prst="straightConnector1">
                <a:avLst/>
              </a:prstGeom>
              <a:ln w="25400">
                <a:solidFill>
                  <a:srgbClr val="C00000"/>
                </a:solidFill>
                <a:headEnd w="med" len="lg"/>
                <a:tailEnd type="stealth" w="lg" len="lg"/>
              </a:ln>
            </p:spPr>
            <p:style>
              <a:lnRef idx="1">
                <a:schemeClr val="accent1"/>
              </a:lnRef>
              <a:fillRef idx="0">
                <a:schemeClr val="accent1"/>
              </a:fillRef>
              <a:effectRef idx="0">
                <a:schemeClr val="accent1"/>
              </a:effectRef>
              <a:fontRef idx="minor">
                <a:schemeClr val="tx1"/>
              </a:fontRef>
            </p:style>
          </p:cxnSp>
          <p:sp>
            <p:nvSpPr>
              <p:cNvPr id="32" name="Rectangle à coins arrondis 31"/>
              <p:cNvSpPr/>
              <p:nvPr/>
            </p:nvSpPr>
            <p:spPr>
              <a:xfrm>
                <a:off x="5129350" y="1950715"/>
                <a:ext cx="638098"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à coins arrondis 15"/>
              <p:cNvSpPr/>
              <p:nvPr/>
            </p:nvSpPr>
            <p:spPr>
              <a:xfrm>
                <a:off x="4201091" y="4657485"/>
                <a:ext cx="2495798"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Survival state of the tree</a:t>
                </a:r>
                <a:endParaRPr lang="en-GB" sz="1600" dirty="0">
                  <a:solidFill>
                    <a:schemeClr val="tx1"/>
                  </a:solidFill>
                </a:endParaRPr>
              </a:p>
            </p:txBody>
          </p:sp>
        </p:grpSp>
      </p:grpSp>
      <p:graphicFrame>
        <p:nvGraphicFramePr>
          <p:cNvPr id="44" name="Tableau 43"/>
          <p:cNvGraphicFramePr>
            <a:graphicFrameLocks noGrp="1"/>
          </p:cNvGraphicFramePr>
          <p:nvPr/>
        </p:nvGraphicFramePr>
        <p:xfrm>
          <a:off x="7462504" y="2554053"/>
          <a:ext cx="3332099" cy="3316605"/>
        </p:xfrm>
        <a:graphic>
          <a:graphicData uri="http://schemas.openxmlformats.org/drawingml/2006/table">
            <a:tbl>
              <a:tblPr/>
              <a:tblGrid>
                <a:gridCol w="481203">
                  <a:extLst>
                    <a:ext uri="{9D8B030D-6E8A-4147-A177-3AD203B41FA5}">
                      <a16:colId xmlns:a16="http://schemas.microsoft.com/office/drawing/2014/main" val="2405823724"/>
                    </a:ext>
                  </a:extLst>
                </a:gridCol>
                <a:gridCol w="2850896">
                  <a:extLst>
                    <a:ext uri="{9D8B030D-6E8A-4147-A177-3AD203B41FA5}">
                      <a16:colId xmlns:a16="http://schemas.microsoft.com/office/drawing/2014/main" val="693825296"/>
                    </a:ext>
                  </a:extLst>
                </a:gridCol>
              </a:tblGrid>
              <a:tr h="381000">
                <a:tc rowSpan="11">
                  <a:txBody>
                    <a:bodyPr/>
                    <a:lstStyle/>
                    <a:p>
                      <a:pPr algn="ctr" fontAlgn="ctr"/>
                      <a:r>
                        <a:rPr lang="fr-FR" sz="1800" b="0" i="0" u="none" strike="noStrike" dirty="0">
                          <a:solidFill>
                            <a:srgbClr val="000000"/>
                          </a:solidFill>
                          <a:effectLst/>
                          <a:latin typeface="Calibri" panose="020F0502020204030204" pitchFamily="34" charset="0"/>
                        </a:rPr>
                        <a:t>Feature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tc>
                  <a:txBody>
                    <a:bodyPr/>
                    <a:lstStyle/>
                    <a:p>
                      <a:pPr algn="l" fontAlgn="ctr"/>
                      <a:r>
                        <a:rPr lang="fr-FR" sz="1800" b="1" i="0" u="none" strike="noStrike" dirty="0">
                          <a:solidFill>
                            <a:srgbClr val="000000"/>
                          </a:solidFill>
                          <a:effectLst/>
                          <a:latin typeface="Calibri" panose="020F0502020204030204" pitchFamily="34" charset="0"/>
                        </a:rPr>
                        <a:t>ID trait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392562193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Feature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65612878"/>
                  </a:ext>
                </a:extLst>
              </a:tr>
              <a:tr h="3810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class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169195081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description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4006806391"/>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synonyms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328359678"/>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Main trait abbreviation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491502388"/>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Alternative trait abbreviations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301303680"/>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Entity</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49218595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Attribute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674045661"/>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status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1694675825"/>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Xref trait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122618809"/>
                  </a:ext>
                </a:extLst>
              </a:tr>
            </a:tbl>
          </a:graphicData>
        </a:graphic>
      </p:graphicFrame>
      <p:grpSp>
        <p:nvGrpSpPr>
          <p:cNvPr id="25" name="Groupe 24">
            <a:extLst>
              <a:ext uri="{FF2B5EF4-FFF2-40B4-BE49-F238E27FC236}">
                <a16:creationId xmlns:a16="http://schemas.microsoft.com/office/drawing/2014/main" id="{52FCC1E3-655A-0F46-9131-2BABB9508D54}"/>
              </a:ext>
            </a:extLst>
          </p:cNvPr>
          <p:cNvGrpSpPr/>
          <p:nvPr/>
        </p:nvGrpSpPr>
        <p:grpSpPr>
          <a:xfrm>
            <a:off x="10081452" y="-1454"/>
            <a:ext cx="797744" cy="523968"/>
            <a:chOff x="9374913" y="-27383"/>
            <a:chExt cx="1329599" cy="959280"/>
          </a:xfrm>
          <a:solidFill>
            <a:schemeClr val="bg1"/>
          </a:solidFill>
        </p:grpSpPr>
        <p:pic>
          <p:nvPicPr>
            <p:cNvPr id="26" name="Shape 379">
              <a:extLst>
                <a:ext uri="{FF2B5EF4-FFF2-40B4-BE49-F238E27FC236}">
                  <a16:creationId xmlns:a16="http://schemas.microsoft.com/office/drawing/2014/main" id="{8F1501B7-43EB-684E-985F-E73E40465037}"/>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862503" y="-27383"/>
              <a:ext cx="842009" cy="959280"/>
            </a:xfrm>
            <a:prstGeom prst="rect">
              <a:avLst/>
            </a:prstGeom>
            <a:grpFill/>
            <a:ln>
              <a:noFill/>
            </a:ln>
          </p:spPr>
        </p:pic>
        <p:pic>
          <p:nvPicPr>
            <p:cNvPr id="27" name="Shape 380">
              <a:extLst>
                <a:ext uri="{FF2B5EF4-FFF2-40B4-BE49-F238E27FC236}">
                  <a16:creationId xmlns:a16="http://schemas.microsoft.com/office/drawing/2014/main" id="{F7EC6036-B7DD-AC44-8CD0-4BCB1FB44285}"/>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9374913" y="37710"/>
              <a:ext cx="565232" cy="815921"/>
            </a:xfrm>
            <a:prstGeom prst="rect">
              <a:avLst/>
            </a:prstGeom>
            <a:grpFill/>
            <a:ln>
              <a:noFill/>
            </a:ln>
          </p:spPr>
        </p:pic>
      </p:grpSp>
    </p:spTree>
    <p:extLst>
      <p:ext uri="{BB962C8B-B14F-4D97-AF65-F5344CB8AC3E}">
        <p14:creationId xmlns:p14="http://schemas.microsoft.com/office/powerpoint/2010/main" val="2498943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5"/>
          <p:cNvSpPr>
            <a:spLocks noGrp="1"/>
          </p:cNvSpPr>
          <p:nvPr>
            <p:ph type="body" idx="1"/>
          </p:nvPr>
        </p:nvSpPr>
        <p:spPr/>
        <p:txBody>
          <a:bodyPr>
            <a:normAutofit/>
          </a:bodyPr>
          <a:lstStyle/>
          <a:p>
            <a:pPr marL="0" indent="0" algn="ctr">
              <a:buNone/>
            </a:pPr>
            <a:r>
              <a:rPr lang="en-US" noProof="0" dirty="0"/>
              <a:t>Variable = trait + </a:t>
            </a:r>
            <a:r>
              <a:rPr lang="en-US" b="1" noProof="0" dirty="0">
                <a:solidFill>
                  <a:srgbClr val="C00000"/>
                </a:solidFill>
              </a:rPr>
              <a:t>method </a:t>
            </a:r>
            <a:r>
              <a:rPr lang="en-US" noProof="0" dirty="0"/>
              <a:t>+ scale</a:t>
            </a:r>
          </a:p>
          <a:p>
            <a:pPr marL="0" indent="0" algn="ctr">
              <a:buNone/>
            </a:pPr>
            <a:endParaRPr lang="en-US" noProof="0" dirty="0"/>
          </a:p>
          <a:p>
            <a:pPr marL="0" indent="0" algn="r">
              <a:buNone/>
            </a:pPr>
            <a:r>
              <a:rPr lang="en-US" noProof="0" dirty="0"/>
              <a:t>How is it observed?</a:t>
            </a:r>
          </a:p>
        </p:txBody>
      </p:sp>
      <p:sp>
        <p:nvSpPr>
          <p:cNvPr id="5" name="Titre 4"/>
          <p:cNvSpPr>
            <a:spLocks noGrp="1"/>
          </p:cNvSpPr>
          <p:nvPr>
            <p:ph type="title"/>
          </p:nvPr>
        </p:nvSpPr>
        <p:spPr/>
        <p:txBody>
          <a:bodyPr/>
          <a:lstStyle/>
          <a:p>
            <a:r>
              <a:rPr lang="en-US" noProof="0" dirty="0"/>
              <a:t>Standard model</a:t>
            </a:r>
          </a:p>
        </p:txBody>
      </p:sp>
      <p:sp>
        <p:nvSpPr>
          <p:cNvPr id="2" name="Sous-titre 1">
            <a:extLst>
              <a:ext uri="{FF2B5EF4-FFF2-40B4-BE49-F238E27FC236}">
                <a16:creationId xmlns:a16="http://schemas.microsoft.com/office/drawing/2014/main" id="{7117D83B-F274-CBBB-A4C4-28ECEA0B9A28}"/>
              </a:ext>
            </a:extLst>
          </p:cNvPr>
          <p:cNvSpPr>
            <a:spLocks noGrp="1"/>
          </p:cNvSpPr>
          <p:nvPr>
            <p:ph type="subTitle" idx="2"/>
          </p:nvPr>
        </p:nvSpPr>
        <p:spPr/>
        <p:txBody>
          <a:bodyPr>
            <a:normAutofit fontScale="70000" lnSpcReduction="20000"/>
          </a:bodyPr>
          <a:lstStyle/>
          <a:p>
            <a:endParaRPr lang="fr-FR"/>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16</a:t>
            </a:fld>
            <a:endParaRPr lang="fr-FR" dirty="0"/>
          </a:p>
        </p:txBody>
      </p:sp>
      <p:graphicFrame>
        <p:nvGraphicFramePr>
          <p:cNvPr id="31" name="Tableau 30"/>
          <p:cNvGraphicFramePr>
            <a:graphicFrameLocks noGrp="1"/>
          </p:cNvGraphicFramePr>
          <p:nvPr>
            <p:extLst>
              <p:ext uri="{D42A27DB-BD31-4B8C-83A1-F6EECF244321}">
                <p14:modId xmlns:p14="http://schemas.microsoft.com/office/powerpoint/2010/main" val="1374035374"/>
              </p:ext>
            </p:extLst>
          </p:nvPr>
        </p:nvGraphicFramePr>
        <p:xfrm>
          <a:off x="836020" y="1938744"/>
          <a:ext cx="4938205" cy="1651000"/>
        </p:xfrm>
        <a:graphic>
          <a:graphicData uri="http://schemas.openxmlformats.org/drawingml/2006/table">
            <a:tbl>
              <a:tblPr firstRow="1" bandRow="1">
                <a:tableStyleId>{912C8C85-51F0-491E-9774-3900AFEF0FD7}</a:tableStyleId>
              </a:tblPr>
              <a:tblGrid>
                <a:gridCol w="2077847">
                  <a:extLst>
                    <a:ext uri="{9D8B030D-6E8A-4147-A177-3AD203B41FA5}">
                      <a16:colId xmlns:a16="http://schemas.microsoft.com/office/drawing/2014/main" val="49470069"/>
                    </a:ext>
                  </a:extLst>
                </a:gridCol>
                <a:gridCol w="1163955">
                  <a:extLst>
                    <a:ext uri="{9D8B030D-6E8A-4147-A177-3AD203B41FA5}">
                      <a16:colId xmlns:a16="http://schemas.microsoft.com/office/drawing/2014/main" val="3993560237"/>
                    </a:ext>
                  </a:extLst>
                </a:gridCol>
                <a:gridCol w="582930">
                  <a:extLst>
                    <a:ext uri="{9D8B030D-6E8A-4147-A177-3AD203B41FA5}">
                      <a16:colId xmlns:a16="http://schemas.microsoft.com/office/drawing/2014/main" val="1214296590"/>
                    </a:ext>
                  </a:extLst>
                </a:gridCol>
                <a:gridCol w="492443">
                  <a:extLst>
                    <a:ext uri="{9D8B030D-6E8A-4147-A177-3AD203B41FA5}">
                      <a16:colId xmlns:a16="http://schemas.microsoft.com/office/drawing/2014/main" val="859180312"/>
                    </a:ext>
                  </a:extLst>
                </a:gridCol>
                <a:gridCol w="621030">
                  <a:extLst>
                    <a:ext uri="{9D8B030D-6E8A-4147-A177-3AD203B41FA5}">
                      <a16:colId xmlns:a16="http://schemas.microsoft.com/office/drawing/2014/main" val="2693665611"/>
                    </a:ext>
                  </a:extLst>
                </a:gridCol>
              </a:tblGrid>
              <a:tr h="370840">
                <a:tc>
                  <a:txBody>
                    <a:bodyPr/>
                    <a:lstStyle/>
                    <a:p>
                      <a:r>
                        <a:rPr lang="fr-FR" sz="1600" dirty="0"/>
                        <a:t>Trial</a:t>
                      </a:r>
                    </a:p>
                  </a:txBody>
                  <a:tcPr/>
                </a:tc>
                <a:tc>
                  <a:txBody>
                    <a:bodyPr/>
                    <a:lstStyle/>
                    <a:p>
                      <a:r>
                        <a:rPr lang="fr-FR" sz="1600" dirty="0"/>
                        <a:t>Genotype</a:t>
                      </a:r>
                    </a:p>
                  </a:txBody>
                  <a:tcPr/>
                </a:tc>
                <a:tc>
                  <a:txBody>
                    <a:bodyPr/>
                    <a:lstStyle/>
                    <a:p>
                      <a:r>
                        <a:rPr lang="fr-FR" sz="1600" dirty="0"/>
                        <a:t>CIR</a:t>
                      </a:r>
                    </a:p>
                  </a:txBody>
                  <a:tcPr/>
                </a:tc>
                <a:tc>
                  <a:txBody>
                    <a:bodyPr/>
                    <a:lstStyle/>
                    <a:p>
                      <a:r>
                        <a:rPr lang="fr-FR" sz="1600" dirty="0"/>
                        <a:t>HT</a:t>
                      </a:r>
                    </a:p>
                  </a:txBody>
                  <a:tcPr/>
                </a:tc>
                <a:tc>
                  <a:txBody>
                    <a:bodyPr/>
                    <a:lstStyle/>
                    <a:p>
                      <a:r>
                        <a:rPr lang="fr-FR" sz="1600" dirty="0"/>
                        <a:t>ON</a:t>
                      </a:r>
                    </a:p>
                  </a:txBody>
                  <a:tcPr/>
                </a:tc>
                <a:extLst>
                  <a:ext uri="{0D108BD9-81ED-4DB2-BD59-A6C34878D82A}">
                    <a16:rowId xmlns:a16="http://schemas.microsoft.com/office/drawing/2014/main" val="325739604"/>
                  </a:ext>
                </a:extLst>
              </a:tr>
              <a:tr h="370840">
                <a:tc>
                  <a:txBody>
                    <a:bodyPr/>
                    <a:lstStyle/>
                    <a:p>
                      <a:r>
                        <a:rPr lang="fr-FR" sz="1800" dirty="0"/>
                        <a:t>Domaine de Valcros</a:t>
                      </a:r>
                    </a:p>
                  </a:txBody>
                  <a:tcPr/>
                </a:tc>
                <a:tc>
                  <a:txBody>
                    <a:bodyPr/>
                    <a:lstStyle/>
                    <a:p>
                      <a:r>
                        <a:rPr lang="fr-FR" sz="1800" dirty="0"/>
                        <a:t>6579</a:t>
                      </a:r>
                    </a:p>
                  </a:txBody>
                  <a:tcPr/>
                </a:tc>
                <a:tc>
                  <a:txBody>
                    <a:bodyPr/>
                    <a:lstStyle/>
                    <a:p>
                      <a:r>
                        <a:rPr lang="fr-FR" sz="1800" dirty="0"/>
                        <a:t>600</a:t>
                      </a:r>
                    </a:p>
                  </a:txBody>
                  <a:tcPr/>
                </a:tc>
                <a:tc>
                  <a:txBody>
                    <a:bodyPr/>
                    <a:lstStyle/>
                    <a:p>
                      <a:r>
                        <a:rPr lang="fr-FR" sz="1800" dirty="0"/>
                        <a:t>17</a:t>
                      </a:r>
                    </a:p>
                  </a:txBody>
                  <a:tcPr/>
                </a:tc>
                <a:tc>
                  <a:txBody>
                    <a:bodyPr/>
                    <a:lstStyle/>
                    <a:p>
                      <a:r>
                        <a:rPr lang="fr-FR" sz="1800" dirty="0"/>
                        <a:t>1</a:t>
                      </a:r>
                    </a:p>
                  </a:txBody>
                  <a:tcPr/>
                </a:tc>
                <a:extLst>
                  <a:ext uri="{0D108BD9-81ED-4DB2-BD59-A6C34878D82A}">
                    <a16:rowId xmlns:a16="http://schemas.microsoft.com/office/drawing/2014/main" val="15159249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dirty="0"/>
                        <a:t>Domaine de Valcros</a:t>
                      </a:r>
                    </a:p>
                  </a:txBody>
                  <a:tcPr/>
                </a:tc>
                <a:tc>
                  <a:txBody>
                    <a:bodyPr/>
                    <a:lstStyle/>
                    <a:p>
                      <a:r>
                        <a:rPr lang="fr-FR" sz="1800" dirty="0"/>
                        <a:t>6580</a:t>
                      </a:r>
                    </a:p>
                  </a:txBody>
                  <a:tcPr/>
                </a:tc>
                <a:tc>
                  <a:txBody>
                    <a:bodyPr/>
                    <a:lstStyle/>
                    <a:p>
                      <a:r>
                        <a:rPr lang="fr-FR" sz="1800" dirty="0"/>
                        <a:t>482</a:t>
                      </a:r>
                    </a:p>
                  </a:txBody>
                  <a:tcPr/>
                </a:tc>
                <a:tc>
                  <a:txBody>
                    <a:bodyPr/>
                    <a:lstStyle/>
                    <a:p>
                      <a:r>
                        <a:rPr lang="fr-FR" sz="1800" dirty="0"/>
                        <a:t>14</a:t>
                      </a:r>
                    </a:p>
                  </a:txBody>
                  <a:tcPr/>
                </a:tc>
                <a:tc>
                  <a:txBody>
                    <a:bodyPr/>
                    <a:lstStyle/>
                    <a:p>
                      <a:r>
                        <a:rPr lang="fr-FR" sz="1800" dirty="0"/>
                        <a:t>1</a:t>
                      </a:r>
                    </a:p>
                  </a:txBody>
                  <a:tcPr/>
                </a:tc>
                <a:extLst>
                  <a:ext uri="{0D108BD9-81ED-4DB2-BD59-A6C34878D82A}">
                    <a16:rowId xmlns:a16="http://schemas.microsoft.com/office/drawing/2014/main" val="3662690855"/>
                  </a:ext>
                </a:extLst>
              </a:tr>
            </a:tbl>
          </a:graphicData>
        </a:graphic>
      </p:graphicFrame>
      <p:grpSp>
        <p:nvGrpSpPr>
          <p:cNvPr id="36" name="Groupe 35"/>
          <p:cNvGrpSpPr/>
          <p:nvPr/>
        </p:nvGrpSpPr>
        <p:grpSpPr>
          <a:xfrm>
            <a:off x="1132110" y="1950715"/>
            <a:ext cx="5615850" cy="3748440"/>
            <a:chOff x="1132110" y="1950715"/>
            <a:chExt cx="5615850" cy="3748440"/>
          </a:xfrm>
        </p:grpSpPr>
        <p:grpSp>
          <p:nvGrpSpPr>
            <p:cNvPr id="17" name="Groupe 16"/>
            <p:cNvGrpSpPr/>
            <p:nvPr/>
          </p:nvGrpSpPr>
          <p:grpSpPr>
            <a:xfrm>
              <a:off x="2269643" y="1950715"/>
              <a:ext cx="3050311" cy="2915778"/>
              <a:chOff x="2269643" y="1950715"/>
              <a:chExt cx="3050311" cy="2915778"/>
            </a:xfrm>
          </p:grpSpPr>
          <p:sp>
            <p:nvSpPr>
              <p:cNvPr id="25" name="Rectangle à coins arrondis 24"/>
              <p:cNvSpPr/>
              <p:nvPr/>
            </p:nvSpPr>
            <p:spPr>
              <a:xfrm>
                <a:off x="4602090" y="1950715"/>
                <a:ext cx="527260"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cxnSp>
            <p:nvCxnSpPr>
              <p:cNvPr id="26" name="Connecteur droit avec flèche 25"/>
              <p:cNvCxnSpPr>
                <a:stCxn id="25" idx="2"/>
                <a:endCxn id="27" idx="0"/>
              </p:cNvCxnSpPr>
              <p:nvPr/>
            </p:nvCxnSpPr>
            <p:spPr>
              <a:xfrm flipH="1">
                <a:off x="3794799" y="2307766"/>
                <a:ext cx="1070921" cy="1935073"/>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2269643" y="4242839"/>
                <a:ext cx="3050311" cy="62365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Measured from soil to crown with a pole or a clinometer</a:t>
                </a:r>
                <a:endParaRPr lang="en-GB" sz="1600" dirty="0">
                  <a:solidFill>
                    <a:schemeClr val="tx1"/>
                  </a:solidFill>
                </a:endParaRPr>
              </a:p>
            </p:txBody>
          </p:sp>
        </p:grpSp>
        <p:grpSp>
          <p:nvGrpSpPr>
            <p:cNvPr id="18" name="Groupe 17"/>
            <p:cNvGrpSpPr/>
            <p:nvPr/>
          </p:nvGrpSpPr>
          <p:grpSpPr>
            <a:xfrm>
              <a:off x="1132110" y="1950716"/>
              <a:ext cx="3469980" cy="2083115"/>
              <a:chOff x="1132110" y="1950716"/>
              <a:chExt cx="3469980" cy="2083115"/>
            </a:xfrm>
          </p:grpSpPr>
          <p:sp>
            <p:nvSpPr>
              <p:cNvPr id="22" name="Rectangle à coins arrondis 21"/>
              <p:cNvSpPr/>
              <p:nvPr/>
            </p:nvSpPr>
            <p:spPr>
              <a:xfrm>
                <a:off x="4040777" y="1950716"/>
                <a:ext cx="561313"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cxnSp>
            <p:nvCxnSpPr>
              <p:cNvPr id="23" name="Connecteur droit avec flèche 22"/>
              <p:cNvCxnSpPr>
                <a:stCxn id="22" idx="2"/>
                <a:endCxn id="24" idx="0"/>
              </p:cNvCxnSpPr>
              <p:nvPr/>
            </p:nvCxnSpPr>
            <p:spPr>
              <a:xfrm flipH="1">
                <a:off x="2481643" y="2307767"/>
                <a:ext cx="1839791" cy="110241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1132110" y="3410177"/>
                <a:ext cx="2699065" cy="62365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Measured at breast height with a graduated ribbon </a:t>
                </a:r>
                <a:endParaRPr lang="en-GB" sz="1600" dirty="0">
                  <a:solidFill>
                    <a:schemeClr val="tx1"/>
                  </a:solidFill>
                </a:endParaRPr>
              </a:p>
            </p:txBody>
          </p:sp>
        </p:grpSp>
        <p:grpSp>
          <p:nvGrpSpPr>
            <p:cNvPr id="35" name="Groupe 34"/>
            <p:cNvGrpSpPr/>
            <p:nvPr/>
          </p:nvGrpSpPr>
          <p:grpSpPr>
            <a:xfrm>
              <a:off x="4145285" y="1950715"/>
              <a:ext cx="2602675" cy="3748440"/>
              <a:chOff x="4145285" y="1950715"/>
              <a:chExt cx="2602675" cy="3748440"/>
            </a:xfrm>
          </p:grpSpPr>
          <p:sp>
            <p:nvSpPr>
              <p:cNvPr id="20" name="Rectangle à coins arrondis 19"/>
              <p:cNvSpPr/>
              <p:nvPr/>
            </p:nvSpPr>
            <p:spPr>
              <a:xfrm>
                <a:off x="5129350" y="1950715"/>
                <a:ext cx="638098"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21" name="Rectangle à coins arrondis 20"/>
              <p:cNvSpPr/>
              <p:nvPr/>
            </p:nvSpPr>
            <p:spPr>
              <a:xfrm>
                <a:off x="4145285" y="5092917"/>
                <a:ext cx="2602675" cy="60623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Visual assessment with a reference scoring scale </a:t>
                </a:r>
                <a:endParaRPr lang="en-GB" sz="1600" dirty="0">
                  <a:solidFill>
                    <a:schemeClr val="tx1"/>
                  </a:solidFill>
                </a:endParaRPr>
              </a:p>
            </p:txBody>
          </p:sp>
          <p:cxnSp>
            <p:nvCxnSpPr>
              <p:cNvPr id="33" name="Connecteur droit avec flèche 32"/>
              <p:cNvCxnSpPr>
                <a:stCxn id="20" idx="2"/>
                <a:endCxn id="21" idx="0"/>
              </p:cNvCxnSpPr>
              <p:nvPr/>
            </p:nvCxnSpPr>
            <p:spPr>
              <a:xfrm flipH="1">
                <a:off x="5446623" y="2307766"/>
                <a:ext cx="1776" cy="2785151"/>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graphicFrame>
        <p:nvGraphicFramePr>
          <p:cNvPr id="44" name="Tableau 43"/>
          <p:cNvGraphicFramePr>
            <a:graphicFrameLocks noGrp="1"/>
          </p:cNvGraphicFramePr>
          <p:nvPr/>
        </p:nvGraphicFramePr>
        <p:xfrm>
          <a:off x="8296271" y="2773921"/>
          <a:ext cx="2730247" cy="1703070"/>
        </p:xfrm>
        <a:graphic>
          <a:graphicData uri="http://schemas.openxmlformats.org/drawingml/2006/table">
            <a:tbl>
              <a:tblPr/>
              <a:tblGrid>
                <a:gridCol w="817944">
                  <a:extLst>
                    <a:ext uri="{9D8B030D-6E8A-4147-A177-3AD203B41FA5}">
                      <a16:colId xmlns:a16="http://schemas.microsoft.com/office/drawing/2014/main" val="814820033"/>
                    </a:ext>
                  </a:extLst>
                </a:gridCol>
                <a:gridCol w="1912303">
                  <a:extLst>
                    <a:ext uri="{9D8B030D-6E8A-4147-A177-3AD203B41FA5}">
                      <a16:colId xmlns:a16="http://schemas.microsoft.com/office/drawing/2014/main" val="3763776384"/>
                    </a:ext>
                  </a:extLst>
                </a:gridCol>
              </a:tblGrid>
              <a:tr h="190500">
                <a:tc rowSpan="6">
                  <a:txBody>
                    <a:bodyPr/>
                    <a:lstStyle/>
                    <a:p>
                      <a:pPr algn="ctr" fontAlgn="ctr"/>
                      <a:r>
                        <a:rPr lang="fr-FR" sz="1800" b="0" i="0" u="none" strike="noStrike" dirty="0">
                          <a:solidFill>
                            <a:srgbClr val="000000"/>
                          </a:solidFill>
                          <a:effectLst/>
                          <a:latin typeface="Calibri" panose="020F0502020204030204" pitchFamily="34" charset="0"/>
                        </a:rPr>
                        <a:t>Method</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tc>
                  <a:txBody>
                    <a:bodyPr/>
                    <a:lstStyle/>
                    <a:p>
                      <a:pPr algn="l" fontAlgn="ctr"/>
                      <a:r>
                        <a:rPr lang="fr-FR" sz="1800" b="1" i="0" u="none" strike="noStrike" dirty="0">
                          <a:solidFill>
                            <a:srgbClr val="000000"/>
                          </a:solidFill>
                          <a:effectLst/>
                          <a:latin typeface="Calibri" panose="020F0502020204030204" pitchFamily="34" charset="0"/>
                        </a:rPr>
                        <a:t>Method ID</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extLst>
                  <a:ext uri="{0D108BD9-81ED-4DB2-BD59-A6C34878D82A}">
                    <a16:rowId xmlns:a16="http://schemas.microsoft.com/office/drawing/2014/main" val="2533987419"/>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Method</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extLst>
                  <a:ext uri="{0D108BD9-81ED-4DB2-BD59-A6C34878D82A}">
                    <a16:rowId xmlns:a16="http://schemas.microsoft.com/office/drawing/2014/main" val="3249889440"/>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Method class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extLst>
                  <a:ext uri="{0D108BD9-81ED-4DB2-BD59-A6C34878D82A}">
                    <a16:rowId xmlns:a16="http://schemas.microsoft.com/office/drawing/2014/main" val="160346537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Method description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extLst>
                  <a:ext uri="{0D108BD9-81ED-4DB2-BD59-A6C34878D82A}">
                    <a16:rowId xmlns:a16="http://schemas.microsoft.com/office/drawing/2014/main" val="70245186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Formula</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extLst>
                  <a:ext uri="{0D108BD9-81ED-4DB2-BD59-A6C34878D82A}">
                    <a16:rowId xmlns:a16="http://schemas.microsoft.com/office/drawing/2014/main" val="357026463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Method reference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99CCFF"/>
                    </a:solidFill>
                  </a:tcPr>
                </a:tc>
                <a:extLst>
                  <a:ext uri="{0D108BD9-81ED-4DB2-BD59-A6C34878D82A}">
                    <a16:rowId xmlns:a16="http://schemas.microsoft.com/office/drawing/2014/main" val="789421896"/>
                  </a:ext>
                </a:extLst>
              </a:tr>
            </a:tbl>
          </a:graphicData>
        </a:graphic>
      </p:graphicFrame>
      <p:grpSp>
        <p:nvGrpSpPr>
          <p:cNvPr id="28" name="Groupe 27">
            <a:extLst>
              <a:ext uri="{FF2B5EF4-FFF2-40B4-BE49-F238E27FC236}">
                <a16:creationId xmlns:a16="http://schemas.microsoft.com/office/drawing/2014/main" id="{7163C3B4-6482-F04F-8E1A-D6CDDBB96435}"/>
              </a:ext>
            </a:extLst>
          </p:cNvPr>
          <p:cNvGrpSpPr/>
          <p:nvPr/>
        </p:nvGrpSpPr>
        <p:grpSpPr>
          <a:xfrm>
            <a:off x="10081452" y="-1454"/>
            <a:ext cx="797744" cy="523968"/>
            <a:chOff x="9374913" y="-27383"/>
            <a:chExt cx="1329599" cy="959280"/>
          </a:xfrm>
          <a:solidFill>
            <a:schemeClr val="bg1"/>
          </a:solidFill>
        </p:grpSpPr>
        <p:pic>
          <p:nvPicPr>
            <p:cNvPr id="29" name="Shape 379">
              <a:extLst>
                <a:ext uri="{FF2B5EF4-FFF2-40B4-BE49-F238E27FC236}">
                  <a16:creationId xmlns:a16="http://schemas.microsoft.com/office/drawing/2014/main" id="{67B7B631-75EA-E045-ABC8-9CB43FF665BB}"/>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862503" y="-27383"/>
              <a:ext cx="842009" cy="959280"/>
            </a:xfrm>
            <a:prstGeom prst="rect">
              <a:avLst/>
            </a:prstGeom>
            <a:grpFill/>
            <a:ln>
              <a:noFill/>
            </a:ln>
          </p:spPr>
        </p:pic>
        <p:pic>
          <p:nvPicPr>
            <p:cNvPr id="32" name="Shape 380">
              <a:extLst>
                <a:ext uri="{FF2B5EF4-FFF2-40B4-BE49-F238E27FC236}">
                  <a16:creationId xmlns:a16="http://schemas.microsoft.com/office/drawing/2014/main" id="{0B19899D-6128-EB4B-BCC5-AD91962A01AC}"/>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9374913" y="37710"/>
              <a:ext cx="565232" cy="815921"/>
            </a:xfrm>
            <a:prstGeom prst="rect">
              <a:avLst/>
            </a:prstGeom>
            <a:grpFill/>
            <a:ln>
              <a:noFill/>
            </a:ln>
          </p:spPr>
        </p:pic>
      </p:grpSp>
    </p:spTree>
    <p:extLst>
      <p:ext uri="{BB962C8B-B14F-4D97-AF65-F5344CB8AC3E}">
        <p14:creationId xmlns:p14="http://schemas.microsoft.com/office/powerpoint/2010/main" val="310978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5"/>
          <p:cNvSpPr>
            <a:spLocks noGrp="1"/>
          </p:cNvSpPr>
          <p:nvPr>
            <p:ph type="body" idx="1"/>
          </p:nvPr>
        </p:nvSpPr>
        <p:spPr/>
        <p:txBody>
          <a:bodyPr>
            <a:normAutofit/>
          </a:bodyPr>
          <a:lstStyle/>
          <a:p>
            <a:pPr marL="0" indent="0" algn="ctr">
              <a:buNone/>
            </a:pPr>
            <a:r>
              <a:rPr lang="en-US" noProof="0" dirty="0"/>
              <a:t>Variable = trait + method + </a:t>
            </a:r>
            <a:r>
              <a:rPr lang="en-US" b="1" noProof="0" dirty="0">
                <a:solidFill>
                  <a:srgbClr val="C00000"/>
                </a:solidFill>
              </a:rPr>
              <a:t>scale</a:t>
            </a:r>
          </a:p>
          <a:p>
            <a:pPr marL="0" indent="0" algn="ctr">
              <a:buNone/>
            </a:pPr>
            <a:endParaRPr lang="en-US" noProof="0" dirty="0"/>
          </a:p>
          <a:p>
            <a:pPr marL="0" indent="0" algn="r">
              <a:buNone/>
            </a:pPr>
            <a:r>
              <a:rPr lang="en-US" noProof="0" dirty="0"/>
              <a:t>How is it expressed (unit or scale)?</a:t>
            </a:r>
          </a:p>
        </p:txBody>
      </p:sp>
      <p:sp>
        <p:nvSpPr>
          <p:cNvPr id="5" name="Titre 4"/>
          <p:cNvSpPr>
            <a:spLocks noGrp="1"/>
          </p:cNvSpPr>
          <p:nvPr>
            <p:ph type="title"/>
          </p:nvPr>
        </p:nvSpPr>
        <p:spPr/>
        <p:txBody>
          <a:bodyPr/>
          <a:lstStyle/>
          <a:p>
            <a:r>
              <a:rPr lang="en-US" noProof="0" dirty="0"/>
              <a:t>Standard model</a:t>
            </a:r>
          </a:p>
        </p:txBody>
      </p:sp>
      <p:sp>
        <p:nvSpPr>
          <p:cNvPr id="2" name="Sous-titre 1">
            <a:extLst>
              <a:ext uri="{FF2B5EF4-FFF2-40B4-BE49-F238E27FC236}">
                <a16:creationId xmlns:a16="http://schemas.microsoft.com/office/drawing/2014/main" id="{0B319209-59DD-9016-76A8-284604BDD9FE}"/>
              </a:ext>
            </a:extLst>
          </p:cNvPr>
          <p:cNvSpPr>
            <a:spLocks noGrp="1"/>
          </p:cNvSpPr>
          <p:nvPr>
            <p:ph type="subTitle" idx="2"/>
          </p:nvPr>
        </p:nvSpPr>
        <p:spPr/>
        <p:txBody>
          <a:bodyPr>
            <a:normAutofit fontScale="70000" lnSpcReduction="20000"/>
          </a:bodyPr>
          <a:lstStyle/>
          <a:p>
            <a:endParaRPr lang="fr-FR"/>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17</a:t>
            </a:fld>
            <a:endParaRPr lang="fr-FR" dirty="0"/>
          </a:p>
        </p:txBody>
      </p:sp>
      <p:graphicFrame>
        <p:nvGraphicFramePr>
          <p:cNvPr id="31" name="Tableau 30"/>
          <p:cNvGraphicFramePr>
            <a:graphicFrameLocks noGrp="1"/>
          </p:cNvGraphicFramePr>
          <p:nvPr>
            <p:extLst>
              <p:ext uri="{D42A27DB-BD31-4B8C-83A1-F6EECF244321}">
                <p14:modId xmlns:p14="http://schemas.microsoft.com/office/powerpoint/2010/main" val="821069622"/>
              </p:ext>
            </p:extLst>
          </p:nvPr>
        </p:nvGraphicFramePr>
        <p:xfrm>
          <a:off x="836020" y="1938744"/>
          <a:ext cx="4938205" cy="1381760"/>
        </p:xfrm>
        <a:graphic>
          <a:graphicData uri="http://schemas.openxmlformats.org/drawingml/2006/table">
            <a:tbl>
              <a:tblPr firstRow="1" bandRow="1">
                <a:tableStyleId>{912C8C85-51F0-491E-9774-3900AFEF0FD7}</a:tableStyleId>
              </a:tblPr>
              <a:tblGrid>
                <a:gridCol w="2077847">
                  <a:extLst>
                    <a:ext uri="{9D8B030D-6E8A-4147-A177-3AD203B41FA5}">
                      <a16:colId xmlns:a16="http://schemas.microsoft.com/office/drawing/2014/main" val="49470069"/>
                    </a:ext>
                  </a:extLst>
                </a:gridCol>
                <a:gridCol w="1163955">
                  <a:extLst>
                    <a:ext uri="{9D8B030D-6E8A-4147-A177-3AD203B41FA5}">
                      <a16:colId xmlns:a16="http://schemas.microsoft.com/office/drawing/2014/main" val="3993560237"/>
                    </a:ext>
                  </a:extLst>
                </a:gridCol>
                <a:gridCol w="582930">
                  <a:extLst>
                    <a:ext uri="{9D8B030D-6E8A-4147-A177-3AD203B41FA5}">
                      <a16:colId xmlns:a16="http://schemas.microsoft.com/office/drawing/2014/main" val="1214296590"/>
                    </a:ext>
                  </a:extLst>
                </a:gridCol>
                <a:gridCol w="492443">
                  <a:extLst>
                    <a:ext uri="{9D8B030D-6E8A-4147-A177-3AD203B41FA5}">
                      <a16:colId xmlns:a16="http://schemas.microsoft.com/office/drawing/2014/main" val="859180312"/>
                    </a:ext>
                  </a:extLst>
                </a:gridCol>
                <a:gridCol w="621030">
                  <a:extLst>
                    <a:ext uri="{9D8B030D-6E8A-4147-A177-3AD203B41FA5}">
                      <a16:colId xmlns:a16="http://schemas.microsoft.com/office/drawing/2014/main" val="2693665611"/>
                    </a:ext>
                  </a:extLst>
                </a:gridCol>
              </a:tblGrid>
              <a:tr h="370840">
                <a:tc>
                  <a:txBody>
                    <a:bodyPr/>
                    <a:lstStyle/>
                    <a:p>
                      <a:r>
                        <a:rPr lang="fr-FR" sz="1600" dirty="0"/>
                        <a:t>Trial</a:t>
                      </a:r>
                    </a:p>
                  </a:txBody>
                  <a:tcPr/>
                </a:tc>
                <a:tc>
                  <a:txBody>
                    <a:bodyPr/>
                    <a:lstStyle/>
                    <a:p>
                      <a:r>
                        <a:rPr lang="fr-FR" sz="1800" dirty="0"/>
                        <a:t>Genotype</a:t>
                      </a:r>
                    </a:p>
                  </a:txBody>
                  <a:tcPr/>
                </a:tc>
                <a:tc>
                  <a:txBody>
                    <a:bodyPr/>
                    <a:lstStyle/>
                    <a:p>
                      <a:r>
                        <a:rPr lang="fr-FR" sz="1800" dirty="0"/>
                        <a:t>CIR</a:t>
                      </a:r>
                    </a:p>
                  </a:txBody>
                  <a:tcPr/>
                </a:tc>
                <a:tc>
                  <a:txBody>
                    <a:bodyPr/>
                    <a:lstStyle/>
                    <a:p>
                      <a:r>
                        <a:rPr lang="fr-FR" sz="1800" dirty="0"/>
                        <a:t>HT</a:t>
                      </a:r>
                    </a:p>
                  </a:txBody>
                  <a:tcPr/>
                </a:tc>
                <a:tc>
                  <a:txBody>
                    <a:bodyPr/>
                    <a:lstStyle/>
                    <a:p>
                      <a:r>
                        <a:rPr lang="fr-FR" sz="1800" dirty="0"/>
                        <a:t>ON</a:t>
                      </a:r>
                    </a:p>
                  </a:txBody>
                  <a:tcPr/>
                </a:tc>
                <a:extLst>
                  <a:ext uri="{0D108BD9-81ED-4DB2-BD59-A6C34878D82A}">
                    <a16:rowId xmlns:a16="http://schemas.microsoft.com/office/drawing/2014/main" val="325739604"/>
                  </a:ext>
                </a:extLst>
              </a:tr>
              <a:tr h="370840">
                <a:tc>
                  <a:txBody>
                    <a:bodyPr/>
                    <a:lstStyle/>
                    <a:p>
                      <a:r>
                        <a:rPr lang="fr-FR" sz="1600" dirty="0"/>
                        <a:t>Domaine de Valcros</a:t>
                      </a:r>
                    </a:p>
                  </a:txBody>
                  <a:tcPr/>
                </a:tc>
                <a:tc>
                  <a:txBody>
                    <a:bodyPr/>
                    <a:lstStyle/>
                    <a:p>
                      <a:r>
                        <a:rPr lang="fr-FR" sz="1800" dirty="0"/>
                        <a:t>6579</a:t>
                      </a:r>
                    </a:p>
                  </a:txBody>
                  <a:tcPr/>
                </a:tc>
                <a:tc>
                  <a:txBody>
                    <a:bodyPr/>
                    <a:lstStyle/>
                    <a:p>
                      <a:r>
                        <a:rPr lang="fr-FR" sz="1800" dirty="0"/>
                        <a:t>600</a:t>
                      </a:r>
                    </a:p>
                  </a:txBody>
                  <a:tcPr/>
                </a:tc>
                <a:tc>
                  <a:txBody>
                    <a:bodyPr/>
                    <a:lstStyle/>
                    <a:p>
                      <a:r>
                        <a:rPr lang="fr-FR" sz="1800" dirty="0"/>
                        <a:t>17</a:t>
                      </a:r>
                    </a:p>
                  </a:txBody>
                  <a:tcPr/>
                </a:tc>
                <a:tc>
                  <a:txBody>
                    <a:bodyPr/>
                    <a:lstStyle/>
                    <a:p>
                      <a:r>
                        <a:rPr lang="fr-FR" sz="1800" dirty="0"/>
                        <a:t>1</a:t>
                      </a:r>
                    </a:p>
                  </a:txBody>
                  <a:tcPr/>
                </a:tc>
                <a:extLst>
                  <a:ext uri="{0D108BD9-81ED-4DB2-BD59-A6C34878D82A}">
                    <a16:rowId xmlns:a16="http://schemas.microsoft.com/office/drawing/2014/main" val="15159249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600" dirty="0"/>
                        <a:t>Domaine de Valcros</a:t>
                      </a:r>
                    </a:p>
                  </a:txBody>
                  <a:tcPr/>
                </a:tc>
                <a:tc>
                  <a:txBody>
                    <a:bodyPr/>
                    <a:lstStyle/>
                    <a:p>
                      <a:r>
                        <a:rPr lang="fr-FR" sz="1800" dirty="0"/>
                        <a:t>6580</a:t>
                      </a:r>
                    </a:p>
                  </a:txBody>
                  <a:tcPr/>
                </a:tc>
                <a:tc>
                  <a:txBody>
                    <a:bodyPr/>
                    <a:lstStyle/>
                    <a:p>
                      <a:r>
                        <a:rPr lang="fr-FR" sz="1800" dirty="0"/>
                        <a:t>482</a:t>
                      </a:r>
                    </a:p>
                  </a:txBody>
                  <a:tcPr/>
                </a:tc>
                <a:tc>
                  <a:txBody>
                    <a:bodyPr/>
                    <a:lstStyle/>
                    <a:p>
                      <a:r>
                        <a:rPr lang="fr-FR" sz="1800" dirty="0"/>
                        <a:t>14</a:t>
                      </a:r>
                    </a:p>
                  </a:txBody>
                  <a:tcPr/>
                </a:tc>
                <a:tc>
                  <a:txBody>
                    <a:bodyPr/>
                    <a:lstStyle/>
                    <a:p>
                      <a:r>
                        <a:rPr lang="fr-FR" sz="1800" dirty="0"/>
                        <a:t>1</a:t>
                      </a:r>
                    </a:p>
                  </a:txBody>
                  <a:tcPr/>
                </a:tc>
                <a:extLst>
                  <a:ext uri="{0D108BD9-81ED-4DB2-BD59-A6C34878D82A}">
                    <a16:rowId xmlns:a16="http://schemas.microsoft.com/office/drawing/2014/main" val="3662690855"/>
                  </a:ext>
                </a:extLst>
              </a:tr>
            </a:tbl>
          </a:graphicData>
        </a:graphic>
      </p:graphicFrame>
      <p:grpSp>
        <p:nvGrpSpPr>
          <p:cNvPr id="36" name="Groupe 35"/>
          <p:cNvGrpSpPr/>
          <p:nvPr/>
        </p:nvGrpSpPr>
        <p:grpSpPr>
          <a:xfrm>
            <a:off x="4037805" y="1950715"/>
            <a:ext cx="2132984" cy="4107353"/>
            <a:chOff x="4037805" y="1950715"/>
            <a:chExt cx="2132984" cy="4107353"/>
          </a:xfrm>
        </p:grpSpPr>
        <p:grpSp>
          <p:nvGrpSpPr>
            <p:cNvPr id="17" name="Groupe 16"/>
            <p:cNvGrpSpPr/>
            <p:nvPr/>
          </p:nvGrpSpPr>
          <p:grpSpPr>
            <a:xfrm>
              <a:off x="4515006" y="1950715"/>
              <a:ext cx="703796" cy="2649175"/>
              <a:chOff x="4515006" y="1950715"/>
              <a:chExt cx="703796" cy="2649175"/>
            </a:xfrm>
          </p:grpSpPr>
          <p:sp>
            <p:nvSpPr>
              <p:cNvPr id="25" name="Rectangle à coins arrondis 24"/>
              <p:cNvSpPr/>
              <p:nvPr/>
            </p:nvSpPr>
            <p:spPr>
              <a:xfrm>
                <a:off x="4602090" y="1950715"/>
                <a:ext cx="527260"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6" name="Connecteur droit avec flèche 25"/>
              <p:cNvCxnSpPr>
                <a:stCxn id="25" idx="2"/>
                <a:endCxn id="27" idx="0"/>
              </p:cNvCxnSpPr>
              <p:nvPr/>
            </p:nvCxnSpPr>
            <p:spPr>
              <a:xfrm>
                <a:off x="4865720" y="2307766"/>
                <a:ext cx="1184" cy="1935073"/>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4515006" y="4242839"/>
                <a:ext cx="703796"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mm</a:t>
                </a:r>
                <a:endParaRPr lang="en-GB" dirty="0">
                  <a:solidFill>
                    <a:schemeClr val="tx1"/>
                  </a:solidFill>
                </a:endParaRPr>
              </a:p>
            </p:txBody>
          </p:sp>
        </p:grpSp>
        <p:grpSp>
          <p:nvGrpSpPr>
            <p:cNvPr id="18" name="Groupe 17"/>
            <p:cNvGrpSpPr/>
            <p:nvPr/>
          </p:nvGrpSpPr>
          <p:grpSpPr>
            <a:xfrm>
              <a:off x="4037805" y="1950716"/>
              <a:ext cx="564285" cy="1828484"/>
              <a:chOff x="4037805" y="1950716"/>
              <a:chExt cx="564285" cy="1828484"/>
            </a:xfrm>
          </p:grpSpPr>
          <p:sp>
            <p:nvSpPr>
              <p:cNvPr id="22" name="Rectangle à coins arrondis 21"/>
              <p:cNvSpPr/>
              <p:nvPr/>
            </p:nvSpPr>
            <p:spPr>
              <a:xfrm>
                <a:off x="4040777" y="1950716"/>
                <a:ext cx="561313"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3" name="Connecteur droit avec flèche 22"/>
              <p:cNvCxnSpPr>
                <a:stCxn id="22" idx="2"/>
                <a:endCxn id="24" idx="0"/>
              </p:cNvCxnSpPr>
              <p:nvPr/>
            </p:nvCxnSpPr>
            <p:spPr>
              <a:xfrm flipH="1">
                <a:off x="4308959" y="2307767"/>
                <a:ext cx="12475" cy="1102410"/>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4" name="Rectangle à coins arrondis 23"/>
              <p:cNvSpPr/>
              <p:nvPr/>
            </p:nvSpPr>
            <p:spPr>
              <a:xfrm>
                <a:off x="4037805" y="3410177"/>
                <a:ext cx="542308" cy="36902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cm</a:t>
                </a:r>
                <a:endParaRPr lang="en-GB" dirty="0">
                  <a:solidFill>
                    <a:schemeClr val="tx1"/>
                  </a:solidFill>
                </a:endParaRPr>
              </a:p>
            </p:txBody>
          </p:sp>
        </p:grpSp>
        <p:grpSp>
          <p:nvGrpSpPr>
            <p:cNvPr id="35" name="Groupe 34"/>
            <p:cNvGrpSpPr/>
            <p:nvPr/>
          </p:nvGrpSpPr>
          <p:grpSpPr>
            <a:xfrm>
              <a:off x="4728715" y="1950715"/>
              <a:ext cx="1442074" cy="4107353"/>
              <a:chOff x="4728715" y="1950715"/>
              <a:chExt cx="1442074" cy="4107353"/>
            </a:xfrm>
          </p:grpSpPr>
          <p:sp>
            <p:nvSpPr>
              <p:cNvPr id="20" name="Rectangle à coins arrondis 19"/>
              <p:cNvSpPr/>
              <p:nvPr/>
            </p:nvSpPr>
            <p:spPr>
              <a:xfrm>
                <a:off x="5129350" y="1950715"/>
                <a:ext cx="638098" cy="3570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à coins arrondis 20"/>
              <p:cNvSpPr/>
              <p:nvPr/>
            </p:nvSpPr>
            <p:spPr>
              <a:xfrm>
                <a:off x="4728715" y="5092917"/>
                <a:ext cx="1442074" cy="96515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 = Alive</a:t>
                </a:r>
              </a:p>
              <a:p>
                <a:pPr algn="ctr"/>
                <a:r>
                  <a:rPr lang="en-US" dirty="0">
                    <a:solidFill>
                      <a:schemeClr val="tx1"/>
                    </a:solidFill>
                  </a:rPr>
                  <a:t>1 = Dead</a:t>
                </a:r>
              </a:p>
              <a:p>
                <a:pPr algn="ctr"/>
                <a:r>
                  <a:rPr lang="en-US" dirty="0">
                    <a:solidFill>
                      <a:schemeClr val="tx1"/>
                    </a:solidFill>
                  </a:rPr>
                  <a:t>2 = Doubtful </a:t>
                </a:r>
                <a:endParaRPr lang="en-GB" dirty="0">
                  <a:solidFill>
                    <a:schemeClr val="tx1"/>
                  </a:solidFill>
                </a:endParaRPr>
              </a:p>
            </p:txBody>
          </p:sp>
          <p:cxnSp>
            <p:nvCxnSpPr>
              <p:cNvPr id="33" name="Connecteur droit avec flèche 32"/>
              <p:cNvCxnSpPr>
                <a:stCxn id="20" idx="2"/>
                <a:endCxn id="21" idx="0"/>
              </p:cNvCxnSpPr>
              <p:nvPr/>
            </p:nvCxnSpPr>
            <p:spPr>
              <a:xfrm>
                <a:off x="5448399" y="2307766"/>
                <a:ext cx="1353" cy="2785151"/>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graphicFrame>
        <p:nvGraphicFramePr>
          <p:cNvPr id="38" name="Tableau 37"/>
          <p:cNvGraphicFramePr>
            <a:graphicFrameLocks noGrp="1"/>
          </p:cNvGraphicFramePr>
          <p:nvPr/>
        </p:nvGraphicFramePr>
        <p:xfrm>
          <a:off x="8342004" y="2495004"/>
          <a:ext cx="2003108" cy="3316605"/>
        </p:xfrm>
        <a:graphic>
          <a:graphicData uri="http://schemas.openxmlformats.org/drawingml/2006/table">
            <a:tbl>
              <a:tblPr/>
              <a:tblGrid>
                <a:gridCol w="547370">
                  <a:extLst>
                    <a:ext uri="{9D8B030D-6E8A-4147-A177-3AD203B41FA5}">
                      <a16:colId xmlns:a16="http://schemas.microsoft.com/office/drawing/2014/main" val="2007891240"/>
                    </a:ext>
                  </a:extLst>
                </a:gridCol>
                <a:gridCol w="1455738">
                  <a:extLst>
                    <a:ext uri="{9D8B030D-6E8A-4147-A177-3AD203B41FA5}">
                      <a16:colId xmlns:a16="http://schemas.microsoft.com/office/drawing/2014/main" val="3662957269"/>
                    </a:ext>
                  </a:extLst>
                </a:gridCol>
              </a:tblGrid>
              <a:tr h="0">
                <a:tc rowSpan="11">
                  <a:txBody>
                    <a:bodyPr/>
                    <a:lstStyle/>
                    <a:p>
                      <a:pPr algn="ctr" fontAlgn="ctr"/>
                      <a:r>
                        <a:rPr lang="fr-FR" sz="1800" b="0" i="0" u="none" strike="noStrike" dirty="0">
                          <a:solidFill>
                            <a:srgbClr val="000000"/>
                          </a:solidFill>
                          <a:effectLst/>
                          <a:latin typeface="Calibri" panose="020F0502020204030204" pitchFamily="34" charset="0"/>
                        </a:rPr>
                        <a:t>Scale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tc>
                  <a:txBody>
                    <a:bodyPr/>
                    <a:lstStyle/>
                    <a:p>
                      <a:pPr algn="l" fontAlgn="ctr"/>
                      <a:r>
                        <a:rPr lang="fr-FR" sz="1800" b="1" i="0" u="none" strike="noStrike" dirty="0">
                          <a:solidFill>
                            <a:srgbClr val="000000"/>
                          </a:solidFill>
                          <a:effectLst/>
                          <a:latin typeface="Calibri" panose="020F0502020204030204" pitchFamily="34" charset="0"/>
                        </a:rPr>
                        <a:t>Scale ID</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291189730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Scale name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1775087579"/>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Scale class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2580058611"/>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Decimal places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129629362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Lower limit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287394508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Upper limit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298709284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Scale Xref</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3815335067"/>
                  </a:ext>
                </a:extLst>
              </a:tr>
              <a:tr h="3810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Category 1</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1699956193"/>
                  </a:ext>
                </a:extLst>
              </a:tr>
              <a:tr h="3810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Category 2</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2766474379"/>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427556761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Category 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CC99FF"/>
                    </a:solidFill>
                  </a:tcPr>
                </a:tc>
                <a:extLst>
                  <a:ext uri="{0D108BD9-81ED-4DB2-BD59-A6C34878D82A}">
                    <a16:rowId xmlns:a16="http://schemas.microsoft.com/office/drawing/2014/main" val="1462963248"/>
                  </a:ext>
                </a:extLst>
              </a:tr>
            </a:tbl>
          </a:graphicData>
        </a:graphic>
      </p:graphicFrame>
      <p:grpSp>
        <p:nvGrpSpPr>
          <p:cNvPr id="39" name="Groupe 38">
            <a:extLst>
              <a:ext uri="{FF2B5EF4-FFF2-40B4-BE49-F238E27FC236}">
                <a16:creationId xmlns:a16="http://schemas.microsoft.com/office/drawing/2014/main" id="{1121C2D7-A096-F746-90C7-89968B6610BE}"/>
              </a:ext>
            </a:extLst>
          </p:cNvPr>
          <p:cNvGrpSpPr/>
          <p:nvPr/>
        </p:nvGrpSpPr>
        <p:grpSpPr>
          <a:xfrm>
            <a:off x="10081452" y="-1454"/>
            <a:ext cx="797744" cy="523968"/>
            <a:chOff x="9374913" y="-27383"/>
            <a:chExt cx="1329599" cy="959280"/>
          </a:xfrm>
          <a:solidFill>
            <a:schemeClr val="bg1"/>
          </a:solidFill>
        </p:grpSpPr>
        <p:pic>
          <p:nvPicPr>
            <p:cNvPr id="40" name="Shape 379">
              <a:extLst>
                <a:ext uri="{FF2B5EF4-FFF2-40B4-BE49-F238E27FC236}">
                  <a16:creationId xmlns:a16="http://schemas.microsoft.com/office/drawing/2014/main" id="{0BFF774C-AC36-A04F-9C77-AC409DDA5903}"/>
                </a:ext>
              </a:extLst>
            </p:cNvPr>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9862503" y="-27383"/>
              <a:ext cx="842009" cy="959280"/>
            </a:xfrm>
            <a:prstGeom prst="rect">
              <a:avLst/>
            </a:prstGeom>
            <a:grpFill/>
            <a:ln>
              <a:noFill/>
            </a:ln>
          </p:spPr>
        </p:pic>
        <p:pic>
          <p:nvPicPr>
            <p:cNvPr id="41" name="Shape 380">
              <a:extLst>
                <a:ext uri="{FF2B5EF4-FFF2-40B4-BE49-F238E27FC236}">
                  <a16:creationId xmlns:a16="http://schemas.microsoft.com/office/drawing/2014/main" id="{35C21988-1126-D845-815F-1DC316BC9A63}"/>
                </a:ext>
              </a:extLst>
            </p:cNvPr>
            <p:cNvPicPr preferRelativeResize="0"/>
            <p:nvPr/>
          </p:nvPicPr>
          <p:blipFill rotWithShape="1">
            <a:blip r:embed="rId3" cstate="print">
              <a:alphaModFix/>
              <a:extLst>
                <a:ext uri="{28A0092B-C50C-407E-A947-70E740481C1C}">
                  <a14:useLocalDpi xmlns:a14="http://schemas.microsoft.com/office/drawing/2010/main" val="0"/>
                </a:ext>
              </a:extLst>
            </a:blip>
            <a:srcRect/>
            <a:stretch/>
          </p:blipFill>
          <p:spPr>
            <a:xfrm>
              <a:off x="9374913" y="37710"/>
              <a:ext cx="565232" cy="815921"/>
            </a:xfrm>
            <a:prstGeom prst="rect">
              <a:avLst/>
            </a:prstGeom>
            <a:grpFill/>
            <a:ln>
              <a:noFill/>
            </a:ln>
          </p:spPr>
        </p:pic>
      </p:grpSp>
    </p:spTree>
    <p:extLst>
      <p:ext uri="{BB962C8B-B14F-4D97-AF65-F5344CB8AC3E}">
        <p14:creationId xmlns:p14="http://schemas.microsoft.com/office/powerpoint/2010/main" val="241014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2B3D599-0C4D-DC24-2F83-76BFB6E10351}"/>
              </a:ext>
            </a:extLst>
          </p:cNvPr>
          <p:cNvSpPr>
            <a:spLocks noGrp="1"/>
          </p:cNvSpPr>
          <p:nvPr>
            <p:ph type="body" idx="1"/>
          </p:nvPr>
        </p:nvSpPr>
        <p:spPr/>
        <p:txBody>
          <a:bodyPr/>
          <a:lstStyle/>
          <a:p>
            <a:endParaRPr lang="fr-FR"/>
          </a:p>
        </p:txBody>
      </p:sp>
      <p:sp>
        <p:nvSpPr>
          <p:cNvPr id="3" name="Titre 2">
            <a:extLst>
              <a:ext uri="{FF2B5EF4-FFF2-40B4-BE49-F238E27FC236}">
                <a16:creationId xmlns:a16="http://schemas.microsoft.com/office/drawing/2014/main" id="{7C559C5E-16DB-A8F2-CBC0-5C0C6302705F}"/>
              </a:ext>
            </a:extLst>
          </p:cNvPr>
          <p:cNvSpPr>
            <a:spLocks noGrp="1"/>
          </p:cNvSpPr>
          <p:nvPr>
            <p:ph type="title"/>
          </p:nvPr>
        </p:nvSpPr>
        <p:spPr/>
        <p:txBody>
          <a:bodyPr/>
          <a:lstStyle/>
          <a:p>
            <a:r>
              <a:rPr lang="fr-FR" dirty="0"/>
              <a:t>Example</a:t>
            </a:r>
          </a:p>
        </p:txBody>
      </p:sp>
      <p:sp>
        <p:nvSpPr>
          <p:cNvPr id="6" name="Sous-titre 5">
            <a:extLst>
              <a:ext uri="{FF2B5EF4-FFF2-40B4-BE49-F238E27FC236}">
                <a16:creationId xmlns:a16="http://schemas.microsoft.com/office/drawing/2014/main" id="{49809104-D481-AE56-6C41-754069D890F3}"/>
              </a:ext>
            </a:extLst>
          </p:cNvPr>
          <p:cNvSpPr>
            <a:spLocks noGrp="1"/>
          </p:cNvSpPr>
          <p:nvPr>
            <p:ph type="subTitle" idx="2"/>
          </p:nvPr>
        </p:nvSpPr>
        <p:spPr/>
        <p:txBody>
          <a:bodyPr>
            <a:normAutofit fontScale="70000" lnSpcReduction="20000"/>
          </a:bodyPr>
          <a:lstStyle/>
          <a:p>
            <a:endParaRPr lang="fr-FR"/>
          </a:p>
        </p:txBody>
      </p:sp>
      <p:pic>
        <p:nvPicPr>
          <p:cNvPr id="5" name="Image 4">
            <a:extLst>
              <a:ext uri="{FF2B5EF4-FFF2-40B4-BE49-F238E27FC236}">
                <a16:creationId xmlns:a16="http://schemas.microsoft.com/office/drawing/2014/main" id="{FF6A45B8-E463-9831-A099-72CBD7268AEF}"/>
              </a:ext>
            </a:extLst>
          </p:cNvPr>
          <p:cNvPicPr>
            <a:picLocks noChangeAspect="1"/>
          </p:cNvPicPr>
          <p:nvPr/>
        </p:nvPicPr>
        <p:blipFill>
          <a:blip r:embed="rId3"/>
          <a:stretch>
            <a:fillRect/>
          </a:stretch>
        </p:blipFill>
        <p:spPr>
          <a:xfrm>
            <a:off x="1000897" y="1054819"/>
            <a:ext cx="9599140" cy="5484098"/>
          </a:xfrm>
          <a:prstGeom prst="rect">
            <a:avLst/>
          </a:prstGeom>
        </p:spPr>
      </p:pic>
    </p:spTree>
    <p:extLst>
      <p:ext uri="{BB962C8B-B14F-4D97-AF65-F5344CB8AC3E}">
        <p14:creationId xmlns:p14="http://schemas.microsoft.com/office/powerpoint/2010/main" val="2999655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A0D01E31-8044-A5CF-F062-952D377A9167}"/>
              </a:ext>
            </a:extLst>
          </p:cNvPr>
          <p:cNvSpPr>
            <a:spLocks noGrp="1"/>
          </p:cNvSpPr>
          <p:nvPr>
            <p:ph type="body" idx="1"/>
          </p:nvPr>
        </p:nvSpPr>
        <p:spPr/>
        <p:txBody>
          <a:bodyPr/>
          <a:lstStyle/>
          <a:p>
            <a:endParaRPr lang="fr-FR"/>
          </a:p>
        </p:txBody>
      </p:sp>
      <p:sp>
        <p:nvSpPr>
          <p:cNvPr id="2" name="Titre 1"/>
          <p:cNvSpPr>
            <a:spLocks noGrp="1"/>
          </p:cNvSpPr>
          <p:nvPr>
            <p:ph type="title"/>
          </p:nvPr>
        </p:nvSpPr>
        <p:spPr/>
        <p:txBody>
          <a:bodyPr>
            <a:normAutofit fontScale="90000"/>
          </a:bodyPr>
          <a:lstStyle/>
          <a:p>
            <a:r>
              <a:rPr lang="en-US" noProof="0" dirty="0"/>
              <a:t>Tree Variable example1</a:t>
            </a:r>
            <a:br>
              <a:rPr lang="en-US" noProof="0" dirty="0"/>
            </a:br>
            <a:r>
              <a:rPr lang="en-US" sz="1800" noProof="0" dirty="0">
                <a:hlinkClick r:id="rId2"/>
              </a:rPr>
              <a:t>https://urgi.versailles.inra.fr/ontologyportal#termIdentifier=CO_357:0000019</a:t>
            </a:r>
            <a:endParaRPr lang="en-US" sz="1800" noProof="0" dirty="0"/>
          </a:p>
        </p:txBody>
      </p:sp>
      <p:sp>
        <p:nvSpPr>
          <p:cNvPr id="10" name="Sous-titre 9">
            <a:extLst>
              <a:ext uri="{FF2B5EF4-FFF2-40B4-BE49-F238E27FC236}">
                <a16:creationId xmlns:a16="http://schemas.microsoft.com/office/drawing/2014/main" id="{8B216D1A-3955-F700-532B-060224341775}"/>
              </a:ext>
            </a:extLst>
          </p:cNvPr>
          <p:cNvSpPr>
            <a:spLocks noGrp="1"/>
          </p:cNvSpPr>
          <p:nvPr>
            <p:ph type="subTitle" idx="2"/>
          </p:nvPr>
        </p:nvSpPr>
        <p:spPr/>
        <p:txBody>
          <a:bodyPr>
            <a:normAutofit fontScale="70000" lnSpcReduction="20000"/>
          </a:bodyPr>
          <a:lstStyle/>
          <a:p>
            <a:endParaRPr lang="fr-FR"/>
          </a:p>
        </p:txBody>
      </p:sp>
      <p:sp>
        <p:nvSpPr>
          <p:cNvPr id="3" name="Espace réservé du numéro de diapositive 2"/>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19</a:t>
            </a:fld>
            <a:endParaRPr lang="fr-FR"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71016" y="4002597"/>
            <a:ext cx="3195681" cy="2993634"/>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b="38223"/>
          <a:stretch/>
        </p:blipFill>
        <p:spPr>
          <a:xfrm>
            <a:off x="2123193" y="1123612"/>
            <a:ext cx="3223923" cy="3093877"/>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868658" y="2091369"/>
            <a:ext cx="3323342" cy="4766631"/>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id="{45AA3152-96B8-A345-820B-61C8C4043738}"/>
              </a:ext>
            </a:extLst>
          </p:cNvPr>
          <p:cNvSpPr txBox="1"/>
          <p:nvPr/>
        </p:nvSpPr>
        <p:spPr>
          <a:xfrm>
            <a:off x="316088" y="1682044"/>
            <a:ext cx="1636889" cy="923330"/>
          </a:xfrm>
          <a:prstGeom prst="rect">
            <a:avLst/>
          </a:prstGeom>
          <a:noFill/>
        </p:spPr>
        <p:txBody>
          <a:bodyPr wrap="square" rtlCol="0">
            <a:spAutoFit/>
          </a:bodyPr>
          <a:lstStyle/>
          <a:p>
            <a:r>
              <a:rPr lang="fr-FR" dirty="0"/>
              <a:t>1 Trait</a:t>
            </a:r>
          </a:p>
          <a:p>
            <a:r>
              <a:rPr lang="fr-FR" dirty="0"/>
              <a:t>3 Variables</a:t>
            </a:r>
          </a:p>
          <a:p>
            <a:r>
              <a:rPr lang="fr-FR" dirty="0"/>
              <a:t>3 </a:t>
            </a:r>
            <a:r>
              <a:rPr lang="fr-FR" dirty="0" err="1"/>
              <a:t>methods</a:t>
            </a:r>
            <a:endParaRPr lang="fr-FR" dirty="0"/>
          </a:p>
        </p:txBody>
      </p:sp>
      <p:sp>
        <p:nvSpPr>
          <p:cNvPr id="6" name="Rectangle : coins arrondis 5">
            <a:extLst>
              <a:ext uri="{FF2B5EF4-FFF2-40B4-BE49-F238E27FC236}">
                <a16:creationId xmlns:a16="http://schemas.microsoft.com/office/drawing/2014/main" id="{528357E1-3CA2-294B-8B8F-C2942E725996}"/>
              </a:ext>
            </a:extLst>
          </p:cNvPr>
          <p:cNvSpPr/>
          <p:nvPr/>
        </p:nvSpPr>
        <p:spPr>
          <a:xfrm>
            <a:off x="8868658" y="4617156"/>
            <a:ext cx="1392942" cy="259644"/>
          </a:xfrm>
          <a:prstGeom prst="round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Tree>
    <p:extLst>
      <p:ext uri="{BB962C8B-B14F-4D97-AF65-F5344CB8AC3E}">
        <p14:creationId xmlns:p14="http://schemas.microsoft.com/office/powerpoint/2010/main" val="13265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type="body" idx="1"/>
          </p:nvPr>
        </p:nvSpPr>
        <p:spPr/>
        <p:txBody>
          <a:bodyPr>
            <a:normAutofit/>
          </a:bodyPr>
          <a:lstStyle/>
          <a:p>
            <a:r>
              <a:rPr lang="en-US" noProof="0" dirty="0"/>
              <a:t>Need</a:t>
            </a:r>
          </a:p>
          <a:p>
            <a:pPr lvl="1"/>
            <a:r>
              <a:rPr lang="en-US" noProof="0" dirty="0"/>
              <a:t>Importance of controlled vocabularies and ontologies for data annotation and FAIRness</a:t>
            </a:r>
          </a:p>
          <a:p>
            <a:pPr lvl="1"/>
            <a:r>
              <a:rPr lang="en-US" noProof="0" dirty="0"/>
              <a:t>Must respect crop and communities specificities</a:t>
            </a:r>
          </a:p>
          <a:p>
            <a:endParaRPr lang="en-US" noProof="0" dirty="0"/>
          </a:p>
          <a:p>
            <a:endParaRPr lang="en-US" noProof="0" dirty="0"/>
          </a:p>
          <a:p>
            <a:endParaRPr lang="en-US" noProof="0" dirty="0"/>
          </a:p>
          <a:p>
            <a:endParaRPr lang="en-US" noProof="0" dirty="0"/>
          </a:p>
          <a:p>
            <a:r>
              <a:rPr lang="en-US" noProof="0" dirty="0"/>
              <a:t>Answer</a:t>
            </a:r>
          </a:p>
          <a:p>
            <a:pPr lvl="1"/>
            <a:r>
              <a:rPr lang="en-US" noProof="0" dirty="0"/>
              <a:t>Development of a standard methodology to build ontologies to annotate phenotypes: "Crop Ontology".</a:t>
            </a:r>
          </a:p>
          <a:p>
            <a:pPr lvl="1"/>
            <a:r>
              <a:rPr lang="en-US" noProof="0" dirty="0"/>
              <a:t>Crop-specific vocabulary established by communities</a:t>
            </a:r>
          </a:p>
          <a:p>
            <a:pPr marL="0" indent="0">
              <a:buNone/>
            </a:pPr>
            <a:endParaRPr lang="en-US" noProof="0" dirty="0"/>
          </a:p>
        </p:txBody>
      </p:sp>
      <p:sp>
        <p:nvSpPr>
          <p:cNvPr id="5" name="Titre 4"/>
          <p:cNvSpPr>
            <a:spLocks noGrp="1"/>
          </p:cNvSpPr>
          <p:nvPr>
            <p:ph type="title"/>
          </p:nvPr>
        </p:nvSpPr>
        <p:spPr/>
        <p:txBody>
          <a:bodyPr>
            <a:normAutofit/>
          </a:bodyPr>
          <a:lstStyle/>
          <a:p>
            <a:r>
              <a:rPr lang="en-US" noProof="0" dirty="0"/>
              <a:t>Context</a:t>
            </a:r>
          </a:p>
        </p:txBody>
      </p:sp>
      <p:sp>
        <p:nvSpPr>
          <p:cNvPr id="9" name="Sous-titre 8">
            <a:extLst>
              <a:ext uri="{FF2B5EF4-FFF2-40B4-BE49-F238E27FC236}">
                <a16:creationId xmlns:a16="http://schemas.microsoft.com/office/drawing/2014/main" id="{99C419B1-A1C7-0E0D-68B2-A42C252A0576}"/>
              </a:ext>
            </a:extLst>
          </p:cNvPr>
          <p:cNvSpPr>
            <a:spLocks noGrp="1"/>
          </p:cNvSpPr>
          <p:nvPr>
            <p:ph type="subTitle" idx="2"/>
          </p:nvPr>
        </p:nvSpPr>
        <p:spPr/>
        <p:txBody>
          <a:bodyPr>
            <a:normAutofit fontScale="70000" lnSpcReduction="20000"/>
          </a:bodyPr>
          <a:lstStyle/>
          <a:p>
            <a:endParaRPr lang="fr-FR"/>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2C12F14-8B3C-4EAB-983F-40311AB14254}" type="slidenum">
              <a:rPr kumimoji="0" lang="fr-FR" sz="900" b="0" i="0" u="none" strike="noStrike" kern="1200" cap="none" spc="0" normalizeH="0" baseline="0" noProof="0" smtClean="0">
                <a:ln>
                  <a:noFill/>
                </a:ln>
                <a:solidFill>
                  <a:prstClr val="white">
                    <a:lumMod val="95000"/>
                  </a:prstClr>
                </a:solidFill>
                <a:effectLst/>
                <a:uLnTx/>
                <a:uFillTx/>
                <a:latin typeface="Calibri" panose="020F0502020204030204"/>
                <a:ea typeface="+mn-ea"/>
                <a:cs typeface="+mn-cs"/>
              </a:rPr>
              <a:t>2</a:t>
            </a:fld>
            <a:endParaRPr kumimoji="0" lang="fr-FR" sz="9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graphicFrame>
        <p:nvGraphicFramePr>
          <p:cNvPr id="7" name="Tableau 6"/>
          <p:cNvGraphicFramePr>
            <a:graphicFrameLocks noGrp="1"/>
          </p:cNvGraphicFramePr>
          <p:nvPr>
            <p:extLst>
              <p:ext uri="{D42A27DB-BD31-4B8C-83A1-F6EECF244321}">
                <p14:modId xmlns:p14="http://schemas.microsoft.com/office/powerpoint/2010/main" val="3012293320"/>
              </p:ext>
            </p:extLst>
          </p:nvPr>
        </p:nvGraphicFramePr>
        <p:xfrm>
          <a:off x="343711" y="2512936"/>
          <a:ext cx="4938205" cy="1112520"/>
        </p:xfrm>
        <a:graphic>
          <a:graphicData uri="http://schemas.openxmlformats.org/drawingml/2006/table">
            <a:tbl>
              <a:tblPr firstRow="1" bandRow="1">
                <a:tableStyleId>{912C8C85-51F0-491E-9774-3900AFEF0FD7}</a:tableStyleId>
              </a:tblPr>
              <a:tblGrid>
                <a:gridCol w="2077847">
                  <a:extLst>
                    <a:ext uri="{9D8B030D-6E8A-4147-A177-3AD203B41FA5}">
                      <a16:colId xmlns:a16="http://schemas.microsoft.com/office/drawing/2014/main" val="49470069"/>
                    </a:ext>
                  </a:extLst>
                </a:gridCol>
                <a:gridCol w="1163955">
                  <a:extLst>
                    <a:ext uri="{9D8B030D-6E8A-4147-A177-3AD203B41FA5}">
                      <a16:colId xmlns:a16="http://schemas.microsoft.com/office/drawing/2014/main" val="3993560237"/>
                    </a:ext>
                  </a:extLst>
                </a:gridCol>
                <a:gridCol w="582930">
                  <a:extLst>
                    <a:ext uri="{9D8B030D-6E8A-4147-A177-3AD203B41FA5}">
                      <a16:colId xmlns:a16="http://schemas.microsoft.com/office/drawing/2014/main" val="1214296590"/>
                    </a:ext>
                  </a:extLst>
                </a:gridCol>
                <a:gridCol w="492443">
                  <a:extLst>
                    <a:ext uri="{9D8B030D-6E8A-4147-A177-3AD203B41FA5}">
                      <a16:colId xmlns:a16="http://schemas.microsoft.com/office/drawing/2014/main" val="859180312"/>
                    </a:ext>
                  </a:extLst>
                </a:gridCol>
                <a:gridCol w="621030">
                  <a:extLst>
                    <a:ext uri="{9D8B030D-6E8A-4147-A177-3AD203B41FA5}">
                      <a16:colId xmlns:a16="http://schemas.microsoft.com/office/drawing/2014/main" val="2693665611"/>
                    </a:ext>
                  </a:extLst>
                </a:gridCol>
              </a:tblGrid>
              <a:tr h="370840">
                <a:tc>
                  <a:txBody>
                    <a:bodyPr/>
                    <a:lstStyle/>
                    <a:p>
                      <a:r>
                        <a:rPr lang="fr-FR" sz="1600" dirty="0" err="1"/>
                        <a:t>Study</a:t>
                      </a:r>
                      <a:endParaRPr lang="fr-FR" sz="1600" dirty="0"/>
                    </a:p>
                  </a:txBody>
                  <a:tcPr/>
                </a:tc>
                <a:tc>
                  <a:txBody>
                    <a:bodyPr/>
                    <a:lstStyle/>
                    <a:p>
                      <a:r>
                        <a:rPr lang="fr-FR" sz="1600" dirty="0"/>
                        <a:t>Genotype</a:t>
                      </a:r>
                    </a:p>
                  </a:txBody>
                  <a:tcPr/>
                </a:tc>
                <a:tc>
                  <a:txBody>
                    <a:bodyPr/>
                    <a:lstStyle/>
                    <a:p>
                      <a:r>
                        <a:rPr lang="fr-FR" sz="1600" dirty="0"/>
                        <a:t>CIR</a:t>
                      </a:r>
                    </a:p>
                  </a:txBody>
                  <a:tcPr/>
                </a:tc>
                <a:tc>
                  <a:txBody>
                    <a:bodyPr/>
                    <a:lstStyle/>
                    <a:p>
                      <a:r>
                        <a:rPr lang="fr-FR" sz="1600" dirty="0"/>
                        <a:t>HT</a:t>
                      </a:r>
                    </a:p>
                  </a:txBody>
                  <a:tcPr/>
                </a:tc>
                <a:tc>
                  <a:txBody>
                    <a:bodyPr/>
                    <a:lstStyle/>
                    <a:p>
                      <a:r>
                        <a:rPr lang="fr-FR" sz="1600" dirty="0"/>
                        <a:t>ON</a:t>
                      </a:r>
                    </a:p>
                  </a:txBody>
                  <a:tcPr/>
                </a:tc>
                <a:extLst>
                  <a:ext uri="{0D108BD9-81ED-4DB2-BD59-A6C34878D82A}">
                    <a16:rowId xmlns:a16="http://schemas.microsoft.com/office/drawing/2014/main" val="325739604"/>
                  </a:ext>
                </a:extLst>
              </a:tr>
              <a:tr h="370840">
                <a:tc>
                  <a:txBody>
                    <a:bodyPr/>
                    <a:lstStyle/>
                    <a:p>
                      <a:r>
                        <a:rPr lang="fr-FR" sz="1600" dirty="0"/>
                        <a:t>Domaine de Valcros</a:t>
                      </a:r>
                    </a:p>
                  </a:txBody>
                  <a:tcPr/>
                </a:tc>
                <a:tc>
                  <a:txBody>
                    <a:bodyPr/>
                    <a:lstStyle/>
                    <a:p>
                      <a:r>
                        <a:rPr lang="fr-FR" sz="1600" dirty="0"/>
                        <a:t>6579</a:t>
                      </a:r>
                    </a:p>
                  </a:txBody>
                  <a:tcPr/>
                </a:tc>
                <a:tc>
                  <a:txBody>
                    <a:bodyPr/>
                    <a:lstStyle/>
                    <a:p>
                      <a:r>
                        <a:rPr lang="fr-FR" sz="1600" dirty="0"/>
                        <a:t>600</a:t>
                      </a:r>
                    </a:p>
                  </a:txBody>
                  <a:tcPr/>
                </a:tc>
                <a:tc>
                  <a:txBody>
                    <a:bodyPr/>
                    <a:lstStyle/>
                    <a:p>
                      <a:r>
                        <a:rPr lang="fr-FR" sz="1600" dirty="0"/>
                        <a:t>17</a:t>
                      </a:r>
                    </a:p>
                  </a:txBody>
                  <a:tcPr/>
                </a:tc>
                <a:tc>
                  <a:txBody>
                    <a:bodyPr/>
                    <a:lstStyle/>
                    <a:p>
                      <a:r>
                        <a:rPr lang="fr-FR" sz="1600" dirty="0"/>
                        <a:t>1</a:t>
                      </a:r>
                    </a:p>
                  </a:txBody>
                  <a:tcPr/>
                </a:tc>
                <a:extLst>
                  <a:ext uri="{0D108BD9-81ED-4DB2-BD59-A6C34878D82A}">
                    <a16:rowId xmlns:a16="http://schemas.microsoft.com/office/drawing/2014/main" val="15159249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600" dirty="0"/>
                        <a:t>Domaine de Valcros</a:t>
                      </a:r>
                    </a:p>
                  </a:txBody>
                  <a:tcPr/>
                </a:tc>
                <a:tc>
                  <a:txBody>
                    <a:bodyPr/>
                    <a:lstStyle/>
                    <a:p>
                      <a:r>
                        <a:rPr lang="fr-FR" sz="1600" dirty="0"/>
                        <a:t>6580</a:t>
                      </a:r>
                    </a:p>
                  </a:txBody>
                  <a:tcPr/>
                </a:tc>
                <a:tc>
                  <a:txBody>
                    <a:bodyPr/>
                    <a:lstStyle/>
                    <a:p>
                      <a:r>
                        <a:rPr lang="fr-FR" sz="1600" dirty="0"/>
                        <a:t>482</a:t>
                      </a:r>
                    </a:p>
                  </a:txBody>
                  <a:tcPr/>
                </a:tc>
                <a:tc>
                  <a:txBody>
                    <a:bodyPr/>
                    <a:lstStyle/>
                    <a:p>
                      <a:r>
                        <a:rPr lang="fr-FR" sz="1600" dirty="0"/>
                        <a:t>14</a:t>
                      </a:r>
                    </a:p>
                  </a:txBody>
                  <a:tcPr/>
                </a:tc>
                <a:tc>
                  <a:txBody>
                    <a:bodyPr/>
                    <a:lstStyle/>
                    <a:p>
                      <a:r>
                        <a:rPr lang="fr-FR" sz="1600" dirty="0"/>
                        <a:t>1</a:t>
                      </a:r>
                    </a:p>
                  </a:txBody>
                  <a:tcPr/>
                </a:tc>
                <a:extLst>
                  <a:ext uri="{0D108BD9-81ED-4DB2-BD59-A6C34878D82A}">
                    <a16:rowId xmlns:a16="http://schemas.microsoft.com/office/drawing/2014/main" val="3662690855"/>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904969931"/>
              </p:ext>
            </p:extLst>
          </p:nvPr>
        </p:nvGraphicFramePr>
        <p:xfrm>
          <a:off x="5817393" y="2512936"/>
          <a:ext cx="3360421" cy="1112520"/>
        </p:xfrm>
        <a:graphic>
          <a:graphicData uri="http://schemas.openxmlformats.org/drawingml/2006/table">
            <a:tbl>
              <a:tblPr firstRow="1" bandRow="1">
                <a:tableStyleId>{912C8C85-51F0-491E-9774-3900AFEF0FD7}</a:tableStyleId>
              </a:tblPr>
              <a:tblGrid>
                <a:gridCol w="1146493">
                  <a:extLst>
                    <a:ext uri="{9D8B030D-6E8A-4147-A177-3AD203B41FA5}">
                      <a16:colId xmlns:a16="http://schemas.microsoft.com/office/drawing/2014/main" val="1441682219"/>
                    </a:ext>
                  </a:extLst>
                </a:gridCol>
                <a:gridCol w="1163955">
                  <a:extLst>
                    <a:ext uri="{9D8B030D-6E8A-4147-A177-3AD203B41FA5}">
                      <a16:colId xmlns:a16="http://schemas.microsoft.com/office/drawing/2014/main" val="3993560237"/>
                    </a:ext>
                  </a:extLst>
                </a:gridCol>
                <a:gridCol w="467043">
                  <a:extLst>
                    <a:ext uri="{9D8B030D-6E8A-4147-A177-3AD203B41FA5}">
                      <a16:colId xmlns:a16="http://schemas.microsoft.com/office/drawing/2014/main" val="859180312"/>
                    </a:ext>
                  </a:extLst>
                </a:gridCol>
                <a:gridCol w="582930">
                  <a:extLst>
                    <a:ext uri="{9D8B030D-6E8A-4147-A177-3AD203B41FA5}">
                      <a16:colId xmlns:a16="http://schemas.microsoft.com/office/drawing/2014/main" val="2078037500"/>
                    </a:ext>
                  </a:extLst>
                </a:gridCol>
              </a:tblGrid>
              <a:tr h="370840">
                <a:tc>
                  <a:txBody>
                    <a:bodyPr/>
                    <a:lstStyle/>
                    <a:p>
                      <a:r>
                        <a:rPr lang="fr-FR" sz="1600" dirty="0" err="1"/>
                        <a:t>Study</a:t>
                      </a:r>
                      <a:endParaRPr lang="fr-FR" sz="1600" dirty="0"/>
                    </a:p>
                  </a:txBody>
                  <a:tcPr/>
                </a:tc>
                <a:tc>
                  <a:txBody>
                    <a:bodyPr/>
                    <a:lstStyle/>
                    <a:p>
                      <a:r>
                        <a:rPr lang="fr-FR" sz="1600" dirty="0"/>
                        <a:t>Genotype</a:t>
                      </a:r>
                    </a:p>
                  </a:txBody>
                  <a:tcPr/>
                </a:tc>
                <a:tc>
                  <a:txBody>
                    <a:bodyPr/>
                    <a:lstStyle/>
                    <a:p>
                      <a:r>
                        <a:rPr lang="fr-FR" sz="1600" dirty="0"/>
                        <a:t>H</a:t>
                      </a:r>
                    </a:p>
                  </a:txBody>
                  <a:tcPr/>
                </a:tc>
                <a:tc>
                  <a:txBody>
                    <a:bodyPr/>
                    <a:lstStyle/>
                    <a:p>
                      <a:r>
                        <a:rPr lang="fr-FR" sz="1600" dirty="0"/>
                        <a:t>CIR</a:t>
                      </a:r>
                    </a:p>
                  </a:txBody>
                  <a:tcPr/>
                </a:tc>
                <a:extLst>
                  <a:ext uri="{0D108BD9-81ED-4DB2-BD59-A6C34878D82A}">
                    <a16:rowId xmlns:a16="http://schemas.microsoft.com/office/drawing/2014/main" val="325739604"/>
                  </a:ext>
                </a:extLst>
              </a:tr>
              <a:tr h="370840">
                <a:tc>
                  <a:txBody>
                    <a:bodyPr/>
                    <a:lstStyle/>
                    <a:p>
                      <a:r>
                        <a:rPr lang="fr-FR" sz="1600" dirty="0"/>
                        <a:t>La Nerthe</a:t>
                      </a:r>
                    </a:p>
                  </a:txBody>
                  <a:tcPr/>
                </a:tc>
                <a:tc>
                  <a:txBody>
                    <a:bodyPr/>
                    <a:lstStyle/>
                    <a:p>
                      <a:r>
                        <a:rPr lang="fr-FR" sz="1600" dirty="0"/>
                        <a:t>6579</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600" dirty="0"/>
                        <a:t>23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600" dirty="0"/>
                        <a:t>650</a:t>
                      </a:r>
                    </a:p>
                  </a:txBody>
                  <a:tcPr/>
                </a:tc>
                <a:extLst>
                  <a:ext uri="{0D108BD9-81ED-4DB2-BD59-A6C34878D82A}">
                    <a16:rowId xmlns:a16="http://schemas.microsoft.com/office/drawing/2014/main" val="151592499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600" dirty="0"/>
                        <a:t>La Nerthe</a:t>
                      </a:r>
                    </a:p>
                  </a:txBody>
                  <a:tcPr/>
                </a:tc>
                <a:tc>
                  <a:txBody>
                    <a:bodyPr/>
                    <a:lstStyle/>
                    <a:p>
                      <a:r>
                        <a:rPr lang="fr-FR" sz="1600" dirty="0"/>
                        <a:t>6580</a:t>
                      </a:r>
                    </a:p>
                  </a:txBody>
                  <a:tcPr/>
                </a:tc>
                <a:tc>
                  <a:txBody>
                    <a:bodyPr/>
                    <a:lstStyle/>
                    <a:p>
                      <a:r>
                        <a:rPr lang="fr-FR" sz="1600" dirty="0"/>
                        <a:t>28</a:t>
                      </a:r>
                    </a:p>
                  </a:txBody>
                  <a:tcPr/>
                </a:tc>
                <a:tc>
                  <a:txBody>
                    <a:bodyPr/>
                    <a:lstStyle/>
                    <a:p>
                      <a:r>
                        <a:rPr lang="fr-FR" sz="1600" dirty="0"/>
                        <a:t>514</a:t>
                      </a:r>
                    </a:p>
                  </a:txBody>
                  <a:tcPr/>
                </a:tc>
                <a:extLst>
                  <a:ext uri="{0D108BD9-81ED-4DB2-BD59-A6C34878D82A}">
                    <a16:rowId xmlns:a16="http://schemas.microsoft.com/office/drawing/2014/main" val="3662690855"/>
                  </a:ext>
                </a:extLst>
              </a:tr>
            </a:tbl>
          </a:graphicData>
        </a:graphic>
      </p:graphicFrame>
    </p:spTree>
    <p:extLst>
      <p:ext uri="{BB962C8B-B14F-4D97-AF65-F5344CB8AC3E}">
        <p14:creationId xmlns:p14="http://schemas.microsoft.com/office/powerpoint/2010/main" val="986344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605E334-EAB0-01E3-3FC1-86CACE5BDA54}"/>
              </a:ext>
            </a:extLst>
          </p:cNvPr>
          <p:cNvSpPr>
            <a:spLocks noGrp="1"/>
          </p:cNvSpPr>
          <p:nvPr>
            <p:ph type="body" idx="1"/>
          </p:nvPr>
        </p:nvSpPr>
        <p:spPr/>
        <p:txBody>
          <a:bodyPr/>
          <a:lstStyle/>
          <a:p>
            <a:endParaRPr lang="fr-FR"/>
          </a:p>
        </p:txBody>
      </p:sp>
      <p:sp>
        <p:nvSpPr>
          <p:cNvPr id="2" name="Titre 1">
            <a:extLst>
              <a:ext uri="{FF2B5EF4-FFF2-40B4-BE49-F238E27FC236}">
                <a16:creationId xmlns:a16="http://schemas.microsoft.com/office/drawing/2014/main" id="{74E1C2D5-82A3-8D41-8733-ED2A1DFE7760}"/>
              </a:ext>
            </a:extLst>
          </p:cNvPr>
          <p:cNvSpPr>
            <a:spLocks noGrp="1"/>
          </p:cNvSpPr>
          <p:nvPr>
            <p:ph type="title"/>
          </p:nvPr>
        </p:nvSpPr>
        <p:spPr>
          <a:xfrm>
            <a:off x="567159" y="0"/>
            <a:ext cx="10392237" cy="510000"/>
          </a:xfrm>
        </p:spPr>
        <p:txBody>
          <a:bodyPr>
            <a:noAutofit/>
          </a:bodyPr>
          <a:lstStyle/>
          <a:p>
            <a:r>
              <a:rPr lang="fr-FR" sz="2000" dirty="0"/>
              <a:t>Environnemental Variable </a:t>
            </a:r>
            <a:r>
              <a:rPr lang="fr-FR" sz="2000" dirty="0" err="1"/>
              <a:t>example</a:t>
            </a:r>
            <a:endParaRPr lang="fr-FR" sz="2000" dirty="0"/>
          </a:p>
        </p:txBody>
      </p:sp>
      <p:sp>
        <p:nvSpPr>
          <p:cNvPr id="5" name="Sous-titre 4">
            <a:extLst>
              <a:ext uri="{FF2B5EF4-FFF2-40B4-BE49-F238E27FC236}">
                <a16:creationId xmlns:a16="http://schemas.microsoft.com/office/drawing/2014/main" id="{5426AB8A-FD8F-5C65-8979-EC990EE21F6C}"/>
              </a:ext>
            </a:extLst>
          </p:cNvPr>
          <p:cNvSpPr>
            <a:spLocks noGrp="1"/>
          </p:cNvSpPr>
          <p:nvPr>
            <p:ph type="subTitle" idx="2"/>
          </p:nvPr>
        </p:nvSpPr>
        <p:spPr/>
        <p:txBody>
          <a:bodyPr>
            <a:normAutofit fontScale="70000" lnSpcReduction="20000"/>
          </a:bodyPr>
          <a:lstStyle/>
          <a:p>
            <a:endParaRPr lang="fr-FR"/>
          </a:p>
        </p:txBody>
      </p:sp>
      <p:pic>
        <p:nvPicPr>
          <p:cNvPr id="4" name="Image 3">
            <a:extLst>
              <a:ext uri="{FF2B5EF4-FFF2-40B4-BE49-F238E27FC236}">
                <a16:creationId xmlns:a16="http://schemas.microsoft.com/office/drawing/2014/main" id="{2F907EB2-DE0E-474E-989B-F88066B87EFE}"/>
              </a:ext>
            </a:extLst>
          </p:cNvPr>
          <p:cNvPicPr>
            <a:picLocks noChangeAspect="1"/>
          </p:cNvPicPr>
          <p:nvPr/>
        </p:nvPicPr>
        <p:blipFill>
          <a:blip r:embed="rId3"/>
          <a:stretch>
            <a:fillRect/>
          </a:stretch>
        </p:blipFill>
        <p:spPr>
          <a:xfrm>
            <a:off x="0" y="1012598"/>
            <a:ext cx="7502469" cy="5146322"/>
          </a:xfrm>
          <a:prstGeom prst="rect">
            <a:avLst/>
          </a:prstGeom>
        </p:spPr>
      </p:pic>
    </p:spTree>
    <p:extLst>
      <p:ext uri="{BB962C8B-B14F-4D97-AF65-F5344CB8AC3E}">
        <p14:creationId xmlns:p14="http://schemas.microsoft.com/office/powerpoint/2010/main" val="865208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rré corné 1"/>
          <p:cNvSpPr/>
          <p:nvPr/>
        </p:nvSpPr>
        <p:spPr>
          <a:xfrm>
            <a:off x="3570990" y="1510092"/>
            <a:ext cx="1167541" cy="46177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Trait</a:t>
            </a:r>
          </a:p>
        </p:txBody>
      </p:sp>
      <p:sp>
        <p:nvSpPr>
          <p:cNvPr id="3" name="Carré corné 2"/>
          <p:cNvSpPr/>
          <p:nvPr/>
        </p:nvSpPr>
        <p:spPr>
          <a:xfrm>
            <a:off x="6077353" y="1510092"/>
            <a:ext cx="1167539" cy="46177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Method</a:t>
            </a:r>
          </a:p>
        </p:txBody>
      </p:sp>
      <p:sp>
        <p:nvSpPr>
          <p:cNvPr id="4" name="ZoneTexte 3"/>
          <p:cNvSpPr txBox="1"/>
          <p:nvPr/>
        </p:nvSpPr>
        <p:spPr>
          <a:xfrm>
            <a:off x="3570989" y="4310794"/>
            <a:ext cx="1349921" cy="307777"/>
          </a:xfrm>
          <a:prstGeom prst="rect">
            <a:avLst/>
          </a:prstGeom>
          <a:noFill/>
        </p:spPr>
        <p:txBody>
          <a:bodyPr wrap="none" rtlCol="0">
            <a:spAutoFit/>
          </a:bodyPr>
          <a:lstStyle/>
          <a:p>
            <a:r>
              <a:rPr lang="fr-FR" sz="1400" dirty="0"/>
              <a:t>T1: Plant </a:t>
            </a:r>
            <a:r>
              <a:rPr lang="fr-FR" sz="1400" dirty="0" err="1"/>
              <a:t>Height</a:t>
            </a:r>
            <a:endParaRPr lang="fr-FR" sz="1400" dirty="0"/>
          </a:p>
        </p:txBody>
      </p:sp>
      <p:sp>
        <p:nvSpPr>
          <p:cNvPr id="5" name="Carré corné 4"/>
          <p:cNvSpPr/>
          <p:nvPr/>
        </p:nvSpPr>
        <p:spPr>
          <a:xfrm>
            <a:off x="8948045" y="1524946"/>
            <a:ext cx="1167539" cy="44692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Unit</a:t>
            </a:r>
          </a:p>
        </p:txBody>
      </p:sp>
      <p:sp>
        <p:nvSpPr>
          <p:cNvPr id="6" name="ZoneTexte 5"/>
          <p:cNvSpPr txBox="1"/>
          <p:nvPr/>
        </p:nvSpPr>
        <p:spPr>
          <a:xfrm>
            <a:off x="8948046" y="3182464"/>
            <a:ext cx="764953" cy="523220"/>
          </a:xfrm>
          <a:prstGeom prst="rect">
            <a:avLst/>
          </a:prstGeom>
          <a:noFill/>
        </p:spPr>
        <p:txBody>
          <a:bodyPr wrap="none" rtlCol="0">
            <a:spAutoFit/>
          </a:bodyPr>
          <a:lstStyle/>
          <a:p>
            <a:r>
              <a:rPr lang="fr-FR" sz="1400" dirty="0"/>
              <a:t>U1: cm</a:t>
            </a:r>
          </a:p>
          <a:p>
            <a:r>
              <a:rPr lang="fr-FR" sz="1400" dirty="0"/>
              <a:t>U2: mm</a:t>
            </a:r>
          </a:p>
        </p:txBody>
      </p:sp>
      <p:sp>
        <p:nvSpPr>
          <p:cNvPr id="7" name="ZoneTexte 6"/>
          <p:cNvSpPr txBox="1"/>
          <p:nvPr/>
        </p:nvSpPr>
        <p:spPr>
          <a:xfrm>
            <a:off x="5169899" y="1309412"/>
            <a:ext cx="465192" cy="769441"/>
          </a:xfrm>
          <a:prstGeom prst="rect">
            <a:avLst/>
          </a:prstGeom>
          <a:noFill/>
        </p:spPr>
        <p:txBody>
          <a:bodyPr wrap="none" rtlCol="0">
            <a:spAutoFit/>
          </a:bodyPr>
          <a:lstStyle/>
          <a:p>
            <a:r>
              <a:rPr lang="fr-FR" sz="4400" dirty="0"/>
              <a:t>+</a:t>
            </a:r>
          </a:p>
        </p:txBody>
      </p:sp>
      <p:sp>
        <p:nvSpPr>
          <p:cNvPr id="8" name="ZoneTexte 7"/>
          <p:cNvSpPr txBox="1"/>
          <p:nvPr/>
        </p:nvSpPr>
        <p:spPr>
          <a:xfrm>
            <a:off x="7652201" y="1309412"/>
            <a:ext cx="465192" cy="769441"/>
          </a:xfrm>
          <a:prstGeom prst="rect">
            <a:avLst/>
          </a:prstGeom>
          <a:noFill/>
        </p:spPr>
        <p:txBody>
          <a:bodyPr wrap="none" rtlCol="0">
            <a:spAutoFit/>
          </a:bodyPr>
          <a:lstStyle/>
          <a:p>
            <a:r>
              <a:rPr lang="fr-FR" sz="4400" dirty="0"/>
              <a:t>+</a:t>
            </a:r>
          </a:p>
        </p:txBody>
      </p:sp>
      <p:grpSp>
        <p:nvGrpSpPr>
          <p:cNvPr id="9" name="Groupe 8"/>
          <p:cNvGrpSpPr/>
          <p:nvPr/>
        </p:nvGrpSpPr>
        <p:grpSpPr>
          <a:xfrm>
            <a:off x="3028905" y="2224951"/>
            <a:ext cx="4833522" cy="1973719"/>
            <a:chOff x="4159231" y="1894177"/>
            <a:chExt cx="4833522" cy="1973718"/>
          </a:xfrm>
        </p:grpSpPr>
        <p:cxnSp>
          <p:nvCxnSpPr>
            <p:cNvPr id="10" name="Connecteur droit avec flèche 9"/>
            <p:cNvCxnSpPr/>
            <p:nvPr/>
          </p:nvCxnSpPr>
          <p:spPr>
            <a:xfrm flipV="1">
              <a:off x="4159231" y="1894177"/>
              <a:ext cx="2625" cy="197371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7159879" y="2027508"/>
              <a:ext cx="1832874" cy="307777"/>
            </a:xfrm>
            <a:prstGeom prst="rect">
              <a:avLst/>
            </a:prstGeom>
            <a:noFill/>
          </p:spPr>
          <p:txBody>
            <a:bodyPr wrap="none" rtlCol="0">
              <a:spAutoFit/>
            </a:bodyPr>
            <a:lstStyle/>
            <a:p>
              <a:r>
                <a:rPr lang="fr-FR" sz="1400" dirty="0"/>
                <a:t>M2: First </a:t>
              </a:r>
              <a:r>
                <a:rPr lang="fr-FR" sz="1400" dirty="0" err="1"/>
                <a:t>tassel branch</a:t>
              </a:r>
              <a:endParaRPr lang="fr-FR" sz="1400" dirty="0"/>
            </a:p>
          </p:txBody>
        </p:sp>
      </p:grpSp>
      <p:grpSp>
        <p:nvGrpSpPr>
          <p:cNvPr id="12" name="Groupe 11"/>
          <p:cNvGrpSpPr/>
          <p:nvPr/>
        </p:nvGrpSpPr>
        <p:grpSpPr>
          <a:xfrm>
            <a:off x="2797530" y="1968295"/>
            <a:ext cx="4608749" cy="2240112"/>
            <a:chOff x="3980746" y="1627782"/>
            <a:chExt cx="4608749" cy="2240112"/>
          </a:xfrm>
        </p:grpSpPr>
        <p:cxnSp>
          <p:nvCxnSpPr>
            <p:cNvPr id="13" name="Connecteur droit avec flèche 12"/>
            <p:cNvCxnSpPr/>
            <p:nvPr/>
          </p:nvCxnSpPr>
          <p:spPr>
            <a:xfrm flipV="1">
              <a:off x="3980746" y="1640793"/>
              <a:ext cx="2625" cy="222710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212771" y="1627782"/>
              <a:ext cx="1376724" cy="307777"/>
            </a:xfrm>
            <a:prstGeom prst="rect">
              <a:avLst/>
            </a:prstGeom>
            <a:noFill/>
          </p:spPr>
          <p:txBody>
            <a:bodyPr wrap="none" rtlCol="0">
              <a:spAutoFit/>
            </a:bodyPr>
            <a:lstStyle/>
            <a:p>
              <a:r>
                <a:rPr lang="fr-FR" sz="1400" dirty="0"/>
                <a:t>M1: Total </a:t>
              </a:r>
              <a:r>
                <a:rPr lang="fr-FR" sz="1400" dirty="0" err="1"/>
                <a:t>height</a:t>
              </a:r>
              <a:endParaRPr lang="fr-FR" sz="1400" dirty="0"/>
            </a:p>
          </p:txBody>
        </p:sp>
      </p:grpSp>
      <p:grpSp>
        <p:nvGrpSpPr>
          <p:cNvPr id="15" name="Groupe 14"/>
          <p:cNvGrpSpPr/>
          <p:nvPr/>
        </p:nvGrpSpPr>
        <p:grpSpPr>
          <a:xfrm>
            <a:off x="3246059" y="2424563"/>
            <a:ext cx="4664844" cy="1783844"/>
            <a:chOff x="4303590" y="2084051"/>
            <a:chExt cx="4664843" cy="1783844"/>
          </a:xfrm>
        </p:grpSpPr>
        <p:cxnSp>
          <p:nvCxnSpPr>
            <p:cNvPr id="16" name="Connecteur droit avec flèche 15"/>
            <p:cNvCxnSpPr/>
            <p:nvPr/>
          </p:nvCxnSpPr>
          <p:spPr>
            <a:xfrm flipV="1">
              <a:off x="4303590" y="2084051"/>
              <a:ext cx="2842" cy="178384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7087084" y="2385094"/>
              <a:ext cx="1881349" cy="307777"/>
            </a:xfrm>
            <a:prstGeom prst="rect">
              <a:avLst/>
            </a:prstGeom>
            <a:noFill/>
          </p:spPr>
          <p:txBody>
            <a:bodyPr wrap="none" rtlCol="0">
              <a:spAutoFit/>
            </a:bodyPr>
            <a:lstStyle/>
            <a:p>
              <a:r>
                <a:rPr lang="fr-FR" sz="1400" dirty="0"/>
                <a:t>M3: Last </a:t>
              </a:r>
              <a:r>
                <a:rPr lang="fr-FR" sz="1400" dirty="0" err="1"/>
                <a:t>expanded leaf</a:t>
              </a:r>
              <a:endParaRPr lang="fr-FR" sz="1400" dirty="0"/>
            </a:p>
          </p:txBody>
        </p:sp>
      </p:grpSp>
      <p:grpSp>
        <p:nvGrpSpPr>
          <p:cNvPr id="18" name="Groupe 17"/>
          <p:cNvGrpSpPr/>
          <p:nvPr/>
        </p:nvGrpSpPr>
        <p:grpSpPr>
          <a:xfrm>
            <a:off x="3447125" y="2664402"/>
            <a:ext cx="4697628" cy="1534269"/>
            <a:chOff x="4450571" y="2333626"/>
            <a:chExt cx="4697627" cy="1534269"/>
          </a:xfrm>
        </p:grpSpPr>
        <p:cxnSp>
          <p:nvCxnSpPr>
            <p:cNvPr id="19" name="Connecteur droit avec flèche 18"/>
            <p:cNvCxnSpPr/>
            <p:nvPr/>
          </p:nvCxnSpPr>
          <p:spPr>
            <a:xfrm flipH="1" flipV="1">
              <a:off x="4450571" y="2333626"/>
              <a:ext cx="1" cy="153426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029348" y="2762154"/>
              <a:ext cx="2118850" cy="307777"/>
            </a:xfrm>
            <a:prstGeom prst="rect">
              <a:avLst/>
            </a:prstGeom>
            <a:noFill/>
          </p:spPr>
          <p:txBody>
            <a:bodyPr wrap="none" rtlCol="0">
              <a:spAutoFit/>
            </a:bodyPr>
            <a:lstStyle/>
            <a:p>
              <a:r>
                <a:rPr lang="fr-FR" sz="1400" dirty="0"/>
                <a:t>M4: </a:t>
              </a:r>
              <a:r>
                <a:rPr lang="fr-FR" sz="1400" dirty="0" err="1"/>
                <a:t>Youngest growing leaf</a:t>
              </a:r>
              <a:endParaRPr lang="fr-FR" sz="1400" dirty="0"/>
            </a:p>
          </p:txBody>
        </p:sp>
      </p:grpSp>
      <p:sp>
        <p:nvSpPr>
          <p:cNvPr id="21" name="ZoneTexte 20"/>
          <p:cNvSpPr txBox="1"/>
          <p:nvPr/>
        </p:nvSpPr>
        <p:spPr>
          <a:xfrm>
            <a:off x="8948046" y="5507996"/>
            <a:ext cx="821122" cy="307777"/>
          </a:xfrm>
          <a:prstGeom prst="rect">
            <a:avLst/>
          </a:prstGeom>
          <a:noFill/>
        </p:spPr>
        <p:txBody>
          <a:bodyPr wrap="none" rtlCol="0">
            <a:spAutoFit/>
          </a:bodyPr>
          <a:lstStyle/>
          <a:p>
            <a:r>
              <a:rPr lang="fr-FR" sz="1400" dirty="0"/>
              <a:t>U3: pixel</a:t>
            </a:r>
          </a:p>
        </p:txBody>
      </p:sp>
      <p:pic>
        <p:nvPicPr>
          <p:cNvPr id="22" name="Imag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561" y="1966365"/>
            <a:ext cx="1463340" cy="2760291"/>
          </a:xfrm>
          <a:prstGeom prst="rect">
            <a:avLst/>
          </a:prstGeom>
        </p:spPr>
      </p:pic>
      <p:pic>
        <p:nvPicPr>
          <p:cNvPr id="23" name="Picture 4" descr="http://web.supagro.inra.fr/phis/data/phenoarch/thumbs/ARCH2017-03-30/6726/a9d44acc-78a5-42ec-ab07-ccc6b20a56b6.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71" t="-1" r="9803" b="3606"/>
          <a:stretch>
            <a:fillRect/>
          </a:stretch>
        </p:blipFill>
        <p:spPr bwMode="auto">
          <a:xfrm>
            <a:off x="1785562" y="4601633"/>
            <a:ext cx="1540143" cy="2182059"/>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e 23"/>
          <p:cNvGrpSpPr/>
          <p:nvPr/>
        </p:nvGrpSpPr>
        <p:grpSpPr>
          <a:xfrm>
            <a:off x="2555632" y="4769383"/>
            <a:ext cx="5514749" cy="1548079"/>
            <a:chOff x="1031631" y="4460905"/>
            <a:chExt cx="5514749" cy="1548078"/>
          </a:xfrm>
        </p:grpSpPr>
        <p:sp>
          <p:nvSpPr>
            <p:cNvPr id="25" name="ZoneTexte 24"/>
            <p:cNvSpPr txBox="1"/>
            <p:nvPr/>
          </p:nvSpPr>
          <p:spPr>
            <a:xfrm>
              <a:off x="4316641" y="5122575"/>
              <a:ext cx="2229739" cy="523220"/>
            </a:xfrm>
            <a:prstGeom prst="rect">
              <a:avLst/>
            </a:prstGeom>
            <a:noFill/>
          </p:spPr>
          <p:txBody>
            <a:bodyPr wrap="square" rtlCol="0">
              <a:spAutoFit/>
            </a:bodyPr>
            <a:lstStyle/>
            <a:p>
              <a:pPr algn="ctr"/>
              <a:r>
                <a:rPr lang="fr-FR" sz="1400" dirty="0"/>
                <a:t>M5: </a:t>
              </a:r>
              <a:r>
                <a:rPr lang="fr-FR" sz="1400" dirty="0" err="1"/>
                <a:t>Highest </a:t>
              </a:r>
              <a:r>
                <a:rPr lang="fr-FR" sz="1400" dirty="0"/>
                <a:t>pixel </a:t>
              </a:r>
              <a:r>
                <a:rPr lang="fr-FR" sz="1400" dirty="0" err="1"/>
                <a:t>corresponding </a:t>
              </a:r>
              <a:r>
                <a:rPr lang="fr-FR" sz="1400" dirty="0"/>
                <a:t>to plant</a:t>
              </a:r>
            </a:p>
          </p:txBody>
        </p:sp>
        <p:cxnSp>
          <p:nvCxnSpPr>
            <p:cNvPr id="26" name="Connecteur droit avec flèche 25"/>
            <p:cNvCxnSpPr/>
            <p:nvPr/>
          </p:nvCxnSpPr>
          <p:spPr>
            <a:xfrm flipH="1" flipV="1">
              <a:off x="1031631" y="4460905"/>
              <a:ext cx="3394" cy="15480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Titre 57"/>
          <p:cNvSpPr txBox="1">
            <a:spLocks/>
          </p:cNvSpPr>
          <p:nvPr/>
        </p:nvSpPr>
        <p:spPr>
          <a:xfrm>
            <a:off x="60343" y="87253"/>
            <a:ext cx="8229600" cy="5936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189"/>
            <a:endParaRPr lang="en-GB" sz="2400" b="1" dirty="0">
              <a:solidFill>
                <a:schemeClr val="accent1"/>
              </a:solidFill>
            </a:endParaRPr>
          </a:p>
        </p:txBody>
      </p:sp>
      <p:sp>
        <p:nvSpPr>
          <p:cNvPr id="29" name="Rectangle 28"/>
          <p:cNvSpPr/>
          <p:nvPr/>
        </p:nvSpPr>
        <p:spPr>
          <a:xfrm>
            <a:off x="401054" y="997523"/>
            <a:ext cx="9593903" cy="400110"/>
          </a:xfrm>
          <a:prstGeom prst="rect">
            <a:avLst/>
          </a:prstGeom>
        </p:spPr>
        <p:txBody>
          <a:bodyPr wrap="square">
            <a:spAutoFit/>
          </a:bodyPr>
          <a:lstStyle/>
          <a:p>
            <a:r>
              <a:rPr lang="fr-FR" sz="2000" dirty="0" err="1"/>
              <a:t>Phenotyping/environment </a:t>
            </a:r>
            <a:r>
              <a:rPr lang="fr-FR" sz="2000" dirty="0"/>
              <a:t>variable = </a:t>
            </a:r>
            <a:r>
              <a:rPr lang="fr-FR" sz="2000" b="1" i="1" dirty="0">
                <a:solidFill>
                  <a:srgbClr val="0070C0"/>
                </a:solidFill>
              </a:rPr>
              <a:t>Trait + Method + </a:t>
            </a:r>
            <a:r>
              <a:rPr lang="fr-FR" sz="2000" b="1" i="1" dirty="0" err="1">
                <a:solidFill>
                  <a:srgbClr val="0070C0"/>
                </a:solidFill>
              </a:rPr>
              <a:t>Unit/Scale</a:t>
            </a:r>
            <a:endParaRPr lang="fr-FR" sz="2000" i="1" dirty="0"/>
          </a:p>
        </p:txBody>
      </p:sp>
      <p:pic>
        <p:nvPicPr>
          <p:cNvPr id="34" name="Google Shape;1105;p51">
            <a:extLst>
              <a:ext uri="{FF2B5EF4-FFF2-40B4-BE49-F238E27FC236}">
                <a16:creationId xmlns:a16="http://schemas.microsoft.com/office/drawing/2014/main" id="{2FD4CF9A-1D7E-C04F-8B81-EF3AB21EFF44}"/>
              </a:ext>
            </a:extLst>
          </p:cNvPr>
          <p:cNvPicPr preferRelativeResize="0"/>
          <p:nvPr/>
        </p:nvPicPr>
        <p:blipFill>
          <a:blip r:embed="rId4">
            <a:alphaModFix/>
          </a:blip>
          <a:stretch>
            <a:fillRect/>
          </a:stretch>
        </p:blipFill>
        <p:spPr>
          <a:xfrm>
            <a:off x="-6381" y="5335847"/>
            <a:ext cx="1791942" cy="758039"/>
          </a:xfrm>
          <a:prstGeom prst="rect">
            <a:avLst/>
          </a:prstGeom>
          <a:noFill/>
          <a:ln>
            <a:noFill/>
          </a:ln>
        </p:spPr>
      </p:pic>
      <p:sp>
        <p:nvSpPr>
          <p:cNvPr id="27" name="ZoneTexte 26">
            <a:extLst>
              <a:ext uri="{FF2B5EF4-FFF2-40B4-BE49-F238E27FC236}">
                <a16:creationId xmlns:a16="http://schemas.microsoft.com/office/drawing/2014/main" id="{3B24F588-628E-F343-BB25-0046B6FF6E56}"/>
              </a:ext>
            </a:extLst>
          </p:cNvPr>
          <p:cNvSpPr txBox="1"/>
          <p:nvPr/>
        </p:nvSpPr>
        <p:spPr>
          <a:xfrm>
            <a:off x="181770" y="6052591"/>
            <a:ext cx="1166666" cy="400110"/>
          </a:xfrm>
          <a:prstGeom prst="rect">
            <a:avLst/>
          </a:prstGeom>
          <a:noFill/>
        </p:spPr>
        <p:txBody>
          <a:bodyPr wrap="none" rtlCol="0">
            <a:spAutoFit/>
          </a:bodyPr>
          <a:lstStyle/>
          <a:p>
            <a:r>
              <a:rPr lang="fr-FR" sz="2000" dirty="0"/>
              <a:t>L Cabrera</a:t>
            </a:r>
          </a:p>
        </p:txBody>
      </p:sp>
      <p:sp>
        <p:nvSpPr>
          <p:cNvPr id="30" name="Titre 29">
            <a:extLst>
              <a:ext uri="{FF2B5EF4-FFF2-40B4-BE49-F238E27FC236}">
                <a16:creationId xmlns:a16="http://schemas.microsoft.com/office/drawing/2014/main" id="{486D9A7F-D900-3C4B-8FE4-7F0C1F9DDC1D}"/>
              </a:ext>
            </a:extLst>
          </p:cNvPr>
          <p:cNvSpPr>
            <a:spLocks noGrp="1"/>
          </p:cNvSpPr>
          <p:nvPr>
            <p:ph type="title"/>
          </p:nvPr>
        </p:nvSpPr>
        <p:spPr/>
        <p:txBody>
          <a:bodyPr/>
          <a:lstStyle/>
          <a:p>
            <a:r>
              <a:rPr lang="fr-FR" dirty="0" err="1"/>
              <a:t>Controlled Vocabulary </a:t>
            </a:r>
            <a:r>
              <a:rPr lang="fr-FR" dirty="0"/>
              <a:t>Challenge</a:t>
            </a:r>
          </a:p>
        </p:txBody>
      </p:sp>
      <p:sp>
        <p:nvSpPr>
          <p:cNvPr id="32" name="Sous-titre 31">
            <a:extLst>
              <a:ext uri="{FF2B5EF4-FFF2-40B4-BE49-F238E27FC236}">
                <a16:creationId xmlns:a16="http://schemas.microsoft.com/office/drawing/2014/main" id="{DD2C979A-490D-12AA-EFF4-58669DB16D41}"/>
              </a:ext>
            </a:extLst>
          </p:cNvPr>
          <p:cNvSpPr>
            <a:spLocks noGrp="1"/>
          </p:cNvSpPr>
          <p:nvPr>
            <p:ph type="subTitle" idx="2"/>
          </p:nvPr>
        </p:nvSpPr>
        <p:spPr/>
        <p:txBody>
          <a:bodyPr>
            <a:normAutofit fontScale="70000" lnSpcReduction="20000"/>
          </a:bodyPr>
          <a:lstStyle/>
          <a:p>
            <a:endParaRPr lang="fr-FR"/>
          </a:p>
        </p:txBody>
      </p:sp>
      <p:sp>
        <p:nvSpPr>
          <p:cNvPr id="36" name="ZoneTexte 35">
            <a:extLst>
              <a:ext uri="{FF2B5EF4-FFF2-40B4-BE49-F238E27FC236}">
                <a16:creationId xmlns:a16="http://schemas.microsoft.com/office/drawing/2014/main" id="{8F50133A-0563-D44E-835B-E4382EDF0AC1}"/>
              </a:ext>
            </a:extLst>
          </p:cNvPr>
          <p:cNvSpPr txBox="1"/>
          <p:nvPr/>
        </p:nvSpPr>
        <p:spPr>
          <a:xfrm>
            <a:off x="3735054" y="3531977"/>
            <a:ext cx="4797396"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dirty="0"/>
              <a:t>We need Species specific CV/Ontologies</a:t>
            </a:r>
          </a:p>
          <a:p>
            <a:r>
              <a:rPr lang="en-GB" dirty="0"/>
              <a:t>But</a:t>
            </a:r>
          </a:p>
          <a:p>
            <a:r>
              <a:rPr lang="en-GB" dirty="0"/>
              <a:t>Near infinite number of combination</a:t>
            </a:r>
          </a:p>
          <a:p>
            <a:endParaRPr lang="en-GB" dirty="0"/>
          </a:p>
        </p:txBody>
      </p:sp>
    </p:spTree>
    <p:extLst>
      <p:ext uri="{BB962C8B-B14F-4D97-AF65-F5344CB8AC3E}">
        <p14:creationId xmlns:p14="http://schemas.microsoft.com/office/powerpoint/2010/main" val="385015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403DFC1E-4A6F-6783-6EED-5A64DFEF3D76}"/>
              </a:ext>
            </a:extLst>
          </p:cNvPr>
          <p:cNvSpPr>
            <a:spLocks noGrp="1"/>
          </p:cNvSpPr>
          <p:nvPr>
            <p:ph type="body" idx="1"/>
          </p:nvPr>
        </p:nvSpPr>
        <p:spPr/>
        <p:txBody>
          <a:bodyPr/>
          <a:lstStyle/>
          <a:p>
            <a:endParaRPr lang="fr-FR" dirty="0"/>
          </a:p>
        </p:txBody>
      </p:sp>
      <p:sp>
        <p:nvSpPr>
          <p:cNvPr id="2" name="Titre 1">
            <a:extLst>
              <a:ext uri="{FF2B5EF4-FFF2-40B4-BE49-F238E27FC236}">
                <a16:creationId xmlns:a16="http://schemas.microsoft.com/office/drawing/2014/main" id="{C1BA8021-4F9E-E745-858A-016020CC4382}"/>
              </a:ext>
            </a:extLst>
          </p:cNvPr>
          <p:cNvSpPr>
            <a:spLocks noGrp="1"/>
          </p:cNvSpPr>
          <p:nvPr>
            <p:ph type="title"/>
          </p:nvPr>
        </p:nvSpPr>
        <p:spPr>
          <a:xfrm>
            <a:off x="721895" y="0"/>
            <a:ext cx="10644443" cy="510000"/>
          </a:xfrm>
        </p:spPr>
        <p:txBody>
          <a:bodyPr>
            <a:normAutofit/>
          </a:bodyPr>
          <a:lstStyle/>
          <a:p>
            <a:r>
              <a:rPr lang="fr-FR" dirty="0"/>
              <a:t>Solution 1 : Ad hoc Variable</a:t>
            </a:r>
          </a:p>
        </p:txBody>
      </p:sp>
      <p:sp>
        <p:nvSpPr>
          <p:cNvPr id="11" name="Sous-titre 10">
            <a:extLst>
              <a:ext uri="{FF2B5EF4-FFF2-40B4-BE49-F238E27FC236}">
                <a16:creationId xmlns:a16="http://schemas.microsoft.com/office/drawing/2014/main" id="{A11AB700-F6C0-7112-8589-4FC67FC8C023}"/>
              </a:ext>
            </a:extLst>
          </p:cNvPr>
          <p:cNvSpPr>
            <a:spLocks noGrp="1"/>
          </p:cNvSpPr>
          <p:nvPr>
            <p:ph type="subTitle" idx="2"/>
          </p:nvPr>
        </p:nvSpPr>
        <p:spPr>
          <a:xfrm>
            <a:off x="721895" y="395744"/>
            <a:ext cx="10237500" cy="375300"/>
          </a:xfrm>
        </p:spPr>
        <p:txBody>
          <a:bodyPr>
            <a:noAutofit/>
          </a:bodyPr>
          <a:lstStyle/>
          <a:p>
            <a:pPr>
              <a:lnSpc>
                <a:spcPct val="100000"/>
              </a:lnSpc>
              <a:spcBef>
                <a:spcPts val="0"/>
              </a:spcBef>
            </a:pPr>
            <a:r>
              <a:rPr lang="fr-FR" sz="1800" dirty="0" err="1"/>
              <a:t>dataset</a:t>
            </a:r>
            <a:r>
              <a:rPr lang="fr-FR" sz="1800" dirty="0"/>
              <a:t> </a:t>
            </a:r>
            <a:r>
              <a:rPr lang="fr-FR" sz="1800" dirty="0" err="1"/>
              <a:t>definitions</a:t>
            </a:r>
            <a:r>
              <a:rPr lang="fr-FR" sz="1800" dirty="0"/>
              <a:t> </a:t>
            </a:r>
            <a:r>
              <a:rPr lang="fr-FR" sz="1800" dirty="0" err="1"/>
              <a:t>linked</a:t>
            </a:r>
            <a:r>
              <a:rPr lang="fr-FR" sz="1800" dirty="0"/>
              <a:t> to </a:t>
            </a:r>
            <a:r>
              <a:rPr lang="fr-FR" sz="1800" dirty="0" err="1"/>
              <a:t>reference</a:t>
            </a:r>
            <a:r>
              <a:rPr lang="fr-FR" sz="1800" dirty="0"/>
              <a:t> ontologies</a:t>
            </a:r>
          </a:p>
        </p:txBody>
      </p:sp>
      <p:grpSp>
        <p:nvGrpSpPr>
          <p:cNvPr id="5" name="Groupe 4">
            <a:extLst>
              <a:ext uri="{FF2B5EF4-FFF2-40B4-BE49-F238E27FC236}">
                <a16:creationId xmlns:a16="http://schemas.microsoft.com/office/drawing/2014/main" id="{9649258F-DAB4-294B-A7CF-A20324AC676A}"/>
              </a:ext>
            </a:extLst>
          </p:cNvPr>
          <p:cNvGrpSpPr/>
          <p:nvPr/>
        </p:nvGrpSpPr>
        <p:grpSpPr>
          <a:xfrm>
            <a:off x="0" y="824091"/>
            <a:ext cx="7315200" cy="6237111"/>
            <a:chOff x="0" y="1016863"/>
            <a:chExt cx="6931378" cy="6297957"/>
          </a:xfrm>
        </p:grpSpPr>
        <p:pic>
          <p:nvPicPr>
            <p:cNvPr id="3" name="Image 2">
              <a:extLst>
                <a:ext uri="{FF2B5EF4-FFF2-40B4-BE49-F238E27FC236}">
                  <a16:creationId xmlns:a16="http://schemas.microsoft.com/office/drawing/2014/main" id="{B5F2119D-0847-2D4B-AC2A-59278B51F3BA}"/>
                </a:ext>
              </a:extLst>
            </p:cNvPr>
            <p:cNvPicPr>
              <a:picLocks noChangeAspect="1"/>
            </p:cNvPicPr>
            <p:nvPr/>
          </p:nvPicPr>
          <p:blipFill rotWithShape="1">
            <a:blip r:embed="rId2"/>
            <a:srcRect t="3280"/>
            <a:stretch/>
          </p:blipFill>
          <p:spPr>
            <a:xfrm>
              <a:off x="0" y="1016863"/>
              <a:ext cx="6831964" cy="5378291"/>
            </a:xfrm>
            <a:prstGeom prst="rect">
              <a:avLst/>
            </a:prstGeom>
          </p:spPr>
        </p:pic>
        <p:pic>
          <p:nvPicPr>
            <p:cNvPr id="4" name="Image 3">
              <a:extLst>
                <a:ext uri="{FF2B5EF4-FFF2-40B4-BE49-F238E27FC236}">
                  <a16:creationId xmlns:a16="http://schemas.microsoft.com/office/drawing/2014/main" id="{3A31AED8-A5A9-8D47-8037-A66EF0BFC849}"/>
                </a:ext>
              </a:extLst>
            </p:cNvPr>
            <p:cNvPicPr>
              <a:picLocks noChangeAspect="1"/>
            </p:cNvPicPr>
            <p:nvPr/>
          </p:nvPicPr>
          <p:blipFill>
            <a:blip r:embed="rId3"/>
            <a:stretch>
              <a:fillRect/>
            </a:stretch>
          </p:blipFill>
          <p:spPr>
            <a:xfrm>
              <a:off x="0" y="6395154"/>
              <a:ext cx="6931378" cy="919666"/>
            </a:xfrm>
            <a:prstGeom prst="rect">
              <a:avLst/>
            </a:prstGeom>
          </p:spPr>
        </p:pic>
      </p:grpSp>
      <p:sp>
        <p:nvSpPr>
          <p:cNvPr id="6" name="Rectangle : coins arrondis 5">
            <a:extLst>
              <a:ext uri="{FF2B5EF4-FFF2-40B4-BE49-F238E27FC236}">
                <a16:creationId xmlns:a16="http://schemas.microsoft.com/office/drawing/2014/main" id="{EE130743-EABD-9445-A203-306FE68D83C8}"/>
              </a:ext>
            </a:extLst>
          </p:cNvPr>
          <p:cNvSpPr/>
          <p:nvPr/>
        </p:nvSpPr>
        <p:spPr>
          <a:xfrm>
            <a:off x="4357511" y="1343378"/>
            <a:ext cx="2472267" cy="564444"/>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F7827AA6-AA25-354D-AD9E-E8A82AE7BE91}"/>
              </a:ext>
            </a:extLst>
          </p:cNvPr>
          <p:cNvSpPr/>
          <p:nvPr/>
        </p:nvSpPr>
        <p:spPr>
          <a:xfrm>
            <a:off x="3767014" y="2421466"/>
            <a:ext cx="2656364" cy="682977"/>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8" name="Bulle rectangulaire à coins arrondis 7">
            <a:extLst>
              <a:ext uri="{FF2B5EF4-FFF2-40B4-BE49-F238E27FC236}">
                <a16:creationId xmlns:a16="http://schemas.microsoft.com/office/drawing/2014/main" id="{751BC5D2-2B66-EA41-94D2-58EF59DD304C}"/>
              </a:ext>
            </a:extLst>
          </p:cNvPr>
          <p:cNvSpPr/>
          <p:nvPr/>
        </p:nvSpPr>
        <p:spPr>
          <a:xfrm>
            <a:off x="7620000" y="1343378"/>
            <a:ext cx="2235200" cy="801511"/>
          </a:xfrm>
          <a:prstGeom prst="wedgeRoundRectCallout">
            <a:avLst>
              <a:gd name="adj1" fmla="val -89520"/>
              <a:gd name="adj2" fmla="val -17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Ad Hoc Variable</a:t>
            </a:r>
          </a:p>
        </p:txBody>
      </p:sp>
      <p:sp>
        <p:nvSpPr>
          <p:cNvPr id="9" name="Bulle rectangulaire à coins arrondis 8">
            <a:extLst>
              <a:ext uri="{FF2B5EF4-FFF2-40B4-BE49-F238E27FC236}">
                <a16:creationId xmlns:a16="http://schemas.microsoft.com/office/drawing/2014/main" id="{CB547676-0985-8041-B8D1-450152EA4B44}"/>
              </a:ext>
            </a:extLst>
          </p:cNvPr>
          <p:cNvSpPr/>
          <p:nvPr/>
        </p:nvSpPr>
        <p:spPr>
          <a:xfrm>
            <a:off x="7210280" y="2421466"/>
            <a:ext cx="3254519" cy="801511"/>
          </a:xfrm>
          <a:prstGeom prst="wedgeRoundRectCallout">
            <a:avLst>
              <a:gd name="adj1" fmla="val -89520"/>
              <a:gd name="adj2" fmla="val -17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Trait: </a:t>
            </a:r>
            <a:r>
              <a:rPr lang="fr-FR" dirty="0" err="1"/>
              <a:t>reference Crop Ontology Maize</a:t>
            </a:r>
            <a:endParaRPr lang="fr-FR" dirty="0"/>
          </a:p>
        </p:txBody>
      </p:sp>
    </p:spTree>
    <p:extLst>
      <p:ext uri="{BB962C8B-B14F-4D97-AF65-F5344CB8AC3E}">
        <p14:creationId xmlns:p14="http://schemas.microsoft.com/office/powerpoint/2010/main" val="1141226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7DF8AFC-57EB-C25D-CE26-10E26B37EB6F}"/>
              </a:ext>
            </a:extLst>
          </p:cNvPr>
          <p:cNvSpPr>
            <a:spLocks noGrp="1"/>
          </p:cNvSpPr>
          <p:nvPr>
            <p:ph type="body" idx="1"/>
          </p:nvPr>
        </p:nvSpPr>
        <p:spPr/>
        <p:txBody>
          <a:bodyPr/>
          <a:lstStyle/>
          <a:p>
            <a:r>
              <a:rPr lang="en-US" dirty="0"/>
              <a:t>Crop Ontology reference variable: LD: Latent period.</a:t>
            </a:r>
          </a:p>
          <a:p>
            <a:r>
              <a:rPr lang="en-US" dirty="0"/>
              <a:t>Dataset variable name : L98AR1 </a:t>
            </a:r>
            <a:r>
              <a:rPr lang="en-US" dirty="0">
                <a:sym typeface="Wingdings" pitchFamily="2" charset="2"/>
              </a:rPr>
              <a:t> Latent Period for strain 98AR1</a:t>
            </a:r>
            <a:endParaRPr lang="fr-FR" dirty="0"/>
          </a:p>
          <a:p>
            <a:endParaRPr lang="fr-FR" dirty="0"/>
          </a:p>
        </p:txBody>
      </p:sp>
      <p:sp>
        <p:nvSpPr>
          <p:cNvPr id="2" name="Titre 1"/>
          <p:cNvSpPr>
            <a:spLocks noGrp="1"/>
          </p:cNvSpPr>
          <p:nvPr>
            <p:ph type="title"/>
          </p:nvPr>
        </p:nvSpPr>
        <p:spPr/>
        <p:txBody>
          <a:bodyPr/>
          <a:lstStyle/>
          <a:p>
            <a:r>
              <a:rPr lang="fr-FR" dirty="0"/>
              <a:t>Solution 2: Variable </a:t>
            </a:r>
            <a:r>
              <a:rPr lang="fr-FR" dirty="0" err="1"/>
              <a:t>dataset</a:t>
            </a:r>
            <a:endParaRPr lang="en-US" noProof="0" dirty="0"/>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23</a:t>
            </a:fld>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326592867"/>
              </p:ext>
            </p:extLst>
          </p:nvPr>
        </p:nvGraphicFramePr>
        <p:xfrm>
          <a:off x="412175" y="2545398"/>
          <a:ext cx="4225516" cy="2286000"/>
        </p:xfrm>
        <a:graphic>
          <a:graphicData uri="http://schemas.openxmlformats.org/drawingml/2006/table">
            <a:tbl>
              <a:tblPr firstRow="1" bandRow="1">
                <a:tableStyleId>{912C8C85-51F0-491E-9774-3900AFEF0FD7}</a:tableStyleId>
              </a:tblPr>
              <a:tblGrid>
                <a:gridCol w="1237552">
                  <a:extLst>
                    <a:ext uri="{9D8B030D-6E8A-4147-A177-3AD203B41FA5}">
                      <a16:colId xmlns:a16="http://schemas.microsoft.com/office/drawing/2014/main" val="1214296590"/>
                    </a:ext>
                  </a:extLst>
                </a:gridCol>
                <a:gridCol w="2987964">
                  <a:extLst>
                    <a:ext uri="{9D8B030D-6E8A-4147-A177-3AD203B41FA5}">
                      <a16:colId xmlns:a16="http://schemas.microsoft.com/office/drawing/2014/main" val="3255648509"/>
                    </a:ext>
                  </a:extLst>
                </a:gridCol>
              </a:tblGrid>
              <a:tr h="331805">
                <a:tc>
                  <a:txBody>
                    <a:bodyPr/>
                    <a:lstStyle/>
                    <a:p>
                      <a:r>
                        <a:rPr lang="fr-FR" sz="1800" dirty="0"/>
                        <a:t>Variable</a:t>
                      </a:r>
                    </a:p>
                  </a:txBody>
                  <a:tcPr/>
                </a:tc>
                <a:tc>
                  <a:txBody>
                    <a:bodyPr/>
                    <a:lstStyle/>
                    <a:p>
                      <a:r>
                        <a:rPr lang="fr-FR" sz="1800" dirty="0"/>
                        <a:t>Variable description</a:t>
                      </a:r>
                    </a:p>
                  </a:txBody>
                  <a:tcPr/>
                </a:tc>
                <a:extLst>
                  <a:ext uri="{0D108BD9-81ED-4DB2-BD59-A6C34878D82A}">
                    <a16:rowId xmlns:a16="http://schemas.microsoft.com/office/drawing/2014/main" val="325739604"/>
                  </a:ext>
                </a:extLst>
              </a:tr>
              <a:tr h="370840">
                <a:tc>
                  <a:txBody>
                    <a:bodyPr/>
                    <a:lstStyle/>
                    <a:p>
                      <a:r>
                        <a:rPr lang="fr-FR" sz="1800" dirty="0"/>
                        <a:t>L98AR1</a:t>
                      </a:r>
                    </a:p>
                  </a:txBody>
                  <a:tcPr/>
                </a:tc>
                <a:tc>
                  <a:txBody>
                    <a:bodyPr/>
                    <a:lstStyle/>
                    <a:p>
                      <a:r>
                        <a:rPr lang="en-US" sz="1800" dirty="0"/>
                        <a:t>Latent Period for strain 98AR1</a:t>
                      </a:r>
                      <a:endParaRPr lang="fr-FR" sz="1800" dirty="0"/>
                    </a:p>
                  </a:txBody>
                  <a:tcPr/>
                </a:tc>
                <a:extLst>
                  <a:ext uri="{0D108BD9-81ED-4DB2-BD59-A6C34878D82A}">
                    <a16:rowId xmlns:a16="http://schemas.microsoft.com/office/drawing/2014/main" val="1515924997"/>
                  </a:ext>
                </a:extLst>
              </a:tr>
              <a:tr h="370840">
                <a:tc>
                  <a:txBody>
                    <a:bodyPr/>
                    <a:lstStyle/>
                    <a:p>
                      <a:r>
                        <a:rPr lang="fr-FR" sz="1800" dirty="0"/>
                        <a:t>L93CV1 </a:t>
                      </a:r>
                    </a:p>
                  </a:txBody>
                  <a:tcPr/>
                </a:tc>
                <a:tc>
                  <a:txBody>
                    <a:bodyPr/>
                    <a:lstStyle/>
                    <a:p>
                      <a:r>
                        <a:rPr lang="en-US" sz="1800" dirty="0"/>
                        <a:t>Latent Period for strain 93CV1</a:t>
                      </a:r>
                      <a:endParaRPr lang="fr-FR" sz="1800" dirty="0"/>
                    </a:p>
                  </a:txBody>
                  <a:tcPr/>
                </a:tc>
                <a:extLst>
                  <a:ext uri="{0D108BD9-81ED-4DB2-BD59-A6C34878D82A}">
                    <a16:rowId xmlns:a16="http://schemas.microsoft.com/office/drawing/2014/main" val="907632865"/>
                  </a:ext>
                </a:extLst>
              </a:tr>
              <a:tr h="370840">
                <a:tc>
                  <a:txBody>
                    <a:bodyPr/>
                    <a:lstStyle/>
                    <a:p>
                      <a:r>
                        <a:rPr lang="fr-FR" sz="1800" dirty="0"/>
                        <a:t>Canker_LL </a:t>
                      </a:r>
                    </a:p>
                  </a:txBody>
                  <a:tcPr/>
                </a:tc>
                <a:tc>
                  <a:txBody>
                    <a:bodyPr/>
                    <a:lstStyle/>
                    <a:p>
                      <a:r>
                        <a:rPr lang="fr-FR" sz="1800" dirty="0"/>
                        <a:t>Canker lesion length</a:t>
                      </a:r>
                    </a:p>
                  </a:txBody>
                  <a:tcPr/>
                </a:tc>
                <a:extLst>
                  <a:ext uri="{0D108BD9-81ED-4DB2-BD59-A6C34878D82A}">
                    <a16:rowId xmlns:a16="http://schemas.microsoft.com/office/drawing/2014/main" val="3662690855"/>
                  </a:ext>
                </a:extLst>
              </a:tr>
            </a:tbl>
          </a:graphicData>
        </a:graphic>
      </p:graphicFrame>
      <p:sp>
        <p:nvSpPr>
          <p:cNvPr id="15" name="Rectangle à coins arrondis 14"/>
          <p:cNvSpPr/>
          <p:nvPr/>
        </p:nvSpPr>
        <p:spPr>
          <a:xfrm>
            <a:off x="412175" y="2938138"/>
            <a:ext cx="894376" cy="69279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6" name="Groupe 25"/>
          <p:cNvGrpSpPr/>
          <p:nvPr/>
        </p:nvGrpSpPr>
        <p:grpSpPr>
          <a:xfrm>
            <a:off x="5314012" y="2026065"/>
            <a:ext cx="6877988" cy="4831935"/>
            <a:chOff x="4897328" y="888628"/>
            <a:chExt cx="6877988" cy="4831935"/>
          </a:xfrm>
        </p:grpSpPr>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53072" y="3197121"/>
              <a:ext cx="3150607" cy="2523442"/>
            </a:xfrm>
            <a:prstGeom prst="rect">
              <a:avLst/>
            </a:prstGeom>
          </p:spPr>
        </p:pic>
        <p:grpSp>
          <p:nvGrpSpPr>
            <p:cNvPr id="19" name="Groupe 18"/>
            <p:cNvGrpSpPr/>
            <p:nvPr/>
          </p:nvGrpSpPr>
          <p:grpSpPr>
            <a:xfrm>
              <a:off x="8517766" y="1250992"/>
              <a:ext cx="3257550" cy="4469571"/>
              <a:chOff x="8372910" y="951124"/>
              <a:chExt cx="3257550" cy="4469571"/>
            </a:xfrm>
          </p:grpSpPr>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910" y="3210895"/>
                <a:ext cx="3257550" cy="2209800"/>
              </a:xfrm>
              <a:prstGeom prst="rect">
                <a:avLst/>
              </a:prstGeom>
            </p:spPr>
          </p:pic>
          <p:pic>
            <p:nvPicPr>
              <p:cNvPr id="18" name="Image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372910" y="951124"/>
                <a:ext cx="3150607" cy="2259771"/>
              </a:xfrm>
              <a:prstGeom prst="rect">
                <a:avLst/>
              </a:prstGeom>
            </p:spPr>
          </p:pic>
        </p:grpSp>
        <p:grpSp>
          <p:nvGrpSpPr>
            <p:cNvPr id="25" name="Groupe 24"/>
            <p:cNvGrpSpPr/>
            <p:nvPr/>
          </p:nvGrpSpPr>
          <p:grpSpPr>
            <a:xfrm>
              <a:off x="4897328" y="888628"/>
              <a:ext cx="3511801" cy="2151672"/>
              <a:chOff x="1832634" y="3446517"/>
              <a:chExt cx="3511801" cy="2151672"/>
            </a:xfrm>
          </p:grpSpPr>
          <p:pic>
            <p:nvPicPr>
              <p:cNvPr id="14" name="Image 1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832634" y="3446517"/>
                <a:ext cx="3511801" cy="2151672"/>
              </a:xfrm>
              <a:prstGeom prst="rect">
                <a:avLst/>
              </a:prstGeom>
            </p:spPr>
          </p:pic>
          <p:sp>
            <p:nvSpPr>
              <p:cNvPr id="23" name="Rectangle à coins arrondis 22"/>
              <p:cNvSpPr/>
              <p:nvPr/>
            </p:nvSpPr>
            <p:spPr>
              <a:xfrm>
                <a:off x="3105344" y="5154787"/>
                <a:ext cx="1584356" cy="30445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Tree>
    <p:extLst>
      <p:ext uri="{BB962C8B-B14F-4D97-AF65-F5344CB8AC3E}">
        <p14:creationId xmlns:p14="http://schemas.microsoft.com/office/powerpoint/2010/main" val="1378702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0E8325-4F89-69FA-28D6-4D911C06DF25}"/>
              </a:ext>
            </a:extLst>
          </p:cNvPr>
          <p:cNvSpPr>
            <a:spLocks noGrp="1"/>
          </p:cNvSpPr>
          <p:nvPr>
            <p:ph type="body" idx="1"/>
          </p:nvPr>
        </p:nvSpPr>
        <p:spPr/>
        <p:txBody>
          <a:bodyPr/>
          <a:lstStyle/>
          <a:p>
            <a:r>
              <a:rPr lang="en-US" dirty="0"/>
              <a:t>Crop Ontology reference variable: Canker lesion length</a:t>
            </a:r>
          </a:p>
          <a:p>
            <a:r>
              <a:rPr lang="en-US" dirty="0"/>
              <a:t>Dataset variable: canker.length.1 </a:t>
            </a:r>
            <a:r>
              <a:rPr lang="en-US" dirty="0">
                <a:sym typeface="Wingdings" pitchFamily="2" charset="2"/>
              </a:rPr>
              <a:t> Length of lesion after one year</a:t>
            </a:r>
            <a:endParaRPr lang="fr-FR" dirty="0"/>
          </a:p>
        </p:txBody>
      </p:sp>
      <p:sp>
        <p:nvSpPr>
          <p:cNvPr id="2" name="Titre 1"/>
          <p:cNvSpPr>
            <a:spLocks noGrp="1"/>
          </p:cNvSpPr>
          <p:nvPr>
            <p:ph type="title"/>
          </p:nvPr>
        </p:nvSpPr>
        <p:spPr/>
        <p:txBody>
          <a:bodyPr/>
          <a:lstStyle/>
          <a:p>
            <a:r>
              <a:rPr lang="fr-FR" dirty="0"/>
              <a:t>Variable </a:t>
            </a:r>
            <a:r>
              <a:rPr lang="fr-FR" dirty="0" err="1"/>
              <a:t>dataset</a:t>
            </a:r>
            <a:endParaRPr lang="en-GB" dirty="0"/>
          </a:p>
        </p:txBody>
      </p:sp>
      <p:sp>
        <p:nvSpPr>
          <p:cNvPr id="4" name="Espace réservé du numéro de diapositive 3"/>
          <p:cNvSpPr>
            <a:spLocks noGrp="1"/>
          </p:cNvSpPr>
          <p:nvPr>
            <p:ph type="sldNum" sz="quarter" idx="4294967295"/>
          </p:nvPr>
        </p:nvSpPr>
        <p:spPr>
          <a:xfrm>
            <a:off x="9347200" y="649287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24</a:t>
            </a:fld>
            <a:endParaRPr lang="fr-FR" dirty="0"/>
          </a:p>
        </p:txBody>
      </p:sp>
      <p:sp>
        <p:nvSpPr>
          <p:cNvPr id="16" name="Espace réservé du numéro de diapositive 3">
            <a:extLst>
              <a:ext uri="{FF2B5EF4-FFF2-40B4-BE49-F238E27FC236}">
                <a16:creationId xmlns:a16="http://schemas.microsoft.com/office/drawing/2014/main" id="{7841203D-0F2D-A64C-8424-5B14BF636048}"/>
              </a:ext>
            </a:extLst>
          </p:cNvPr>
          <p:cNvSpPr txBox="1">
            <a:spLocks/>
          </p:cNvSpPr>
          <p:nvPr/>
        </p:nvSpPr>
        <p:spPr>
          <a:xfrm>
            <a:off x="9347200" y="6492878"/>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bg1">
                    <a:lumMod val="9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C12F14-8B3C-4EAB-983F-40311AB14254}" type="slidenum">
              <a:rPr lang="fr-FR" smtClean="0"/>
              <a:t>24</a:t>
            </a:fld>
            <a:endParaRPr lang="fr-FR" dirty="0"/>
          </a:p>
        </p:txBody>
      </p:sp>
      <p:graphicFrame>
        <p:nvGraphicFramePr>
          <p:cNvPr id="17" name="Tableau 16">
            <a:extLst>
              <a:ext uri="{FF2B5EF4-FFF2-40B4-BE49-F238E27FC236}">
                <a16:creationId xmlns:a16="http://schemas.microsoft.com/office/drawing/2014/main" id="{2A972A6B-E412-1D4D-9E5E-00D30B2E4843}"/>
              </a:ext>
            </a:extLst>
          </p:cNvPr>
          <p:cNvGraphicFramePr>
            <a:graphicFrameLocks noGrp="1"/>
          </p:cNvGraphicFramePr>
          <p:nvPr>
            <p:extLst>
              <p:ext uri="{D42A27DB-BD31-4B8C-83A1-F6EECF244321}">
                <p14:modId xmlns:p14="http://schemas.microsoft.com/office/powerpoint/2010/main" val="2036214444"/>
              </p:ext>
            </p:extLst>
          </p:nvPr>
        </p:nvGraphicFramePr>
        <p:xfrm>
          <a:off x="253740" y="2257673"/>
          <a:ext cx="4225516" cy="1447800"/>
        </p:xfrm>
        <a:graphic>
          <a:graphicData uri="http://schemas.openxmlformats.org/drawingml/2006/table">
            <a:tbl>
              <a:tblPr firstRow="1" bandRow="1">
                <a:tableStyleId>{912C8C85-51F0-491E-9774-3900AFEF0FD7}</a:tableStyleId>
              </a:tblPr>
              <a:tblGrid>
                <a:gridCol w="1237552">
                  <a:extLst>
                    <a:ext uri="{9D8B030D-6E8A-4147-A177-3AD203B41FA5}">
                      <a16:colId xmlns:a16="http://schemas.microsoft.com/office/drawing/2014/main" val="1214296590"/>
                    </a:ext>
                  </a:extLst>
                </a:gridCol>
                <a:gridCol w="2987964">
                  <a:extLst>
                    <a:ext uri="{9D8B030D-6E8A-4147-A177-3AD203B41FA5}">
                      <a16:colId xmlns:a16="http://schemas.microsoft.com/office/drawing/2014/main" val="3255648509"/>
                    </a:ext>
                  </a:extLst>
                </a:gridCol>
              </a:tblGrid>
              <a:tr h="331805">
                <a:tc>
                  <a:txBody>
                    <a:bodyPr/>
                    <a:lstStyle/>
                    <a:p>
                      <a:r>
                        <a:rPr lang="fr-FR" sz="1600" dirty="0"/>
                        <a:t>Feature</a:t>
                      </a:r>
                    </a:p>
                  </a:txBody>
                  <a:tcPr/>
                </a:tc>
                <a:tc>
                  <a:txBody>
                    <a:bodyPr/>
                    <a:lstStyle/>
                    <a:p>
                      <a:r>
                        <a:rPr lang="fr-FR" sz="1600" dirty="0"/>
                        <a:t>Trait description</a:t>
                      </a:r>
                    </a:p>
                  </a:txBody>
                  <a:tcPr/>
                </a:tc>
                <a:extLst>
                  <a:ext uri="{0D108BD9-81ED-4DB2-BD59-A6C34878D82A}">
                    <a16:rowId xmlns:a16="http://schemas.microsoft.com/office/drawing/2014/main" val="325739604"/>
                  </a:ext>
                </a:extLst>
              </a:tr>
              <a:tr h="370840">
                <a:tc>
                  <a:txBody>
                    <a:bodyPr/>
                    <a:lstStyle/>
                    <a:p>
                      <a:r>
                        <a:rPr lang="fr-FR" sz="1600" dirty="0"/>
                        <a:t>L98AR1</a:t>
                      </a:r>
                    </a:p>
                  </a:txBody>
                  <a:tcPr/>
                </a:tc>
                <a:tc>
                  <a:txBody>
                    <a:bodyPr/>
                    <a:lstStyle/>
                    <a:p>
                      <a:r>
                        <a:rPr lang="en-US" sz="1600" dirty="0"/>
                        <a:t>Latent Period for strain 98AR1</a:t>
                      </a:r>
                      <a:endParaRPr lang="fr-FR" sz="1600" dirty="0"/>
                    </a:p>
                  </a:txBody>
                  <a:tcPr/>
                </a:tc>
                <a:extLst>
                  <a:ext uri="{0D108BD9-81ED-4DB2-BD59-A6C34878D82A}">
                    <a16:rowId xmlns:a16="http://schemas.microsoft.com/office/drawing/2014/main" val="1515924997"/>
                  </a:ext>
                </a:extLst>
              </a:tr>
              <a:tr h="370840">
                <a:tc>
                  <a:txBody>
                    <a:bodyPr/>
                    <a:lstStyle/>
                    <a:p>
                      <a:r>
                        <a:rPr lang="fr-FR" sz="1600" dirty="0"/>
                        <a:t>L93CV1 </a:t>
                      </a:r>
                    </a:p>
                  </a:txBody>
                  <a:tcPr/>
                </a:tc>
                <a:tc>
                  <a:txBody>
                    <a:bodyPr/>
                    <a:lstStyle/>
                    <a:p>
                      <a:r>
                        <a:rPr lang="en-US" sz="1600" dirty="0"/>
                        <a:t>Latent Period for strain 93CV1</a:t>
                      </a:r>
                      <a:endParaRPr lang="fr-FR" sz="1600" dirty="0"/>
                    </a:p>
                  </a:txBody>
                  <a:tcPr/>
                </a:tc>
                <a:extLst>
                  <a:ext uri="{0D108BD9-81ED-4DB2-BD59-A6C34878D82A}">
                    <a16:rowId xmlns:a16="http://schemas.microsoft.com/office/drawing/2014/main" val="907632865"/>
                  </a:ext>
                </a:extLst>
              </a:tr>
              <a:tr h="370840">
                <a:tc>
                  <a:txBody>
                    <a:bodyPr/>
                    <a:lstStyle/>
                    <a:p>
                      <a:r>
                        <a:rPr lang="fr-FR" sz="1600" dirty="0"/>
                        <a:t>Canker_LL </a:t>
                      </a:r>
                    </a:p>
                  </a:txBody>
                  <a:tcPr/>
                </a:tc>
                <a:tc>
                  <a:txBody>
                    <a:bodyPr/>
                    <a:lstStyle/>
                    <a:p>
                      <a:r>
                        <a:rPr lang="fr-FR" sz="1600" dirty="0"/>
                        <a:t>Canker lesion length</a:t>
                      </a:r>
                    </a:p>
                  </a:txBody>
                  <a:tcPr/>
                </a:tc>
                <a:extLst>
                  <a:ext uri="{0D108BD9-81ED-4DB2-BD59-A6C34878D82A}">
                    <a16:rowId xmlns:a16="http://schemas.microsoft.com/office/drawing/2014/main" val="3662690855"/>
                  </a:ext>
                </a:extLst>
              </a:tr>
            </a:tbl>
          </a:graphicData>
        </a:graphic>
      </p:graphicFrame>
      <p:grpSp>
        <p:nvGrpSpPr>
          <p:cNvPr id="20" name="Groupe 19">
            <a:extLst>
              <a:ext uri="{FF2B5EF4-FFF2-40B4-BE49-F238E27FC236}">
                <a16:creationId xmlns:a16="http://schemas.microsoft.com/office/drawing/2014/main" id="{560F6492-E55E-9742-B902-5FDC8A10CAF4}"/>
              </a:ext>
            </a:extLst>
          </p:cNvPr>
          <p:cNvGrpSpPr/>
          <p:nvPr/>
        </p:nvGrpSpPr>
        <p:grpSpPr>
          <a:xfrm>
            <a:off x="270951" y="3758789"/>
            <a:ext cx="4094091" cy="874196"/>
            <a:chOff x="207445" y="2847943"/>
            <a:chExt cx="4094091" cy="874196"/>
          </a:xfrm>
        </p:grpSpPr>
        <p:grpSp>
          <p:nvGrpSpPr>
            <p:cNvPr id="21" name="Groupe 20">
              <a:extLst>
                <a:ext uri="{FF2B5EF4-FFF2-40B4-BE49-F238E27FC236}">
                  <a16:creationId xmlns:a16="http://schemas.microsoft.com/office/drawing/2014/main" id="{BEE1AAF8-FC82-064C-8601-E51CC29D9E8F}"/>
                </a:ext>
              </a:extLst>
            </p:cNvPr>
            <p:cNvGrpSpPr/>
            <p:nvPr/>
          </p:nvGrpSpPr>
          <p:grpSpPr>
            <a:xfrm>
              <a:off x="207445" y="2847943"/>
              <a:ext cx="4094091" cy="874196"/>
              <a:chOff x="207445" y="2847943"/>
              <a:chExt cx="4094091" cy="874196"/>
            </a:xfrm>
          </p:grpSpPr>
          <p:pic>
            <p:nvPicPr>
              <p:cNvPr id="27" name="Image 26">
                <a:extLst>
                  <a:ext uri="{FF2B5EF4-FFF2-40B4-BE49-F238E27FC236}">
                    <a16:creationId xmlns:a16="http://schemas.microsoft.com/office/drawing/2014/main" id="{2347771C-0F0C-7F4B-ACDC-42F5CEC12D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228291" y="2847943"/>
                <a:ext cx="2073245" cy="874196"/>
              </a:xfrm>
              <a:prstGeom prst="rect">
                <a:avLst/>
              </a:prstGeom>
            </p:spPr>
          </p:pic>
          <p:pic>
            <p:nvPicPr>
              <p:cNvPr id="28" name="Image 27">
                <a:extLst>
                  <a:ext uri="{FF2B5EF4-FFF2-40B4-BE49-F238E27FC236}">
                    <a16:creationId xmlns:a16="http://schemas.microsoft.com/office/drawing/2014/main" id="{6E04BC65-44A0-EB42-B154-3490AB0ECC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7445" y="2847943"/>
                <a:ext cx="2048130" cy="873190"/>
              </a:xfrm>
              <a:prstGeom prst="rect">
                <a:avLst/>
              </a:prstGeom>
            </p:spPr>
          </p:pic>
        </p:grpSp>
        <p:sp>
          <p:nvSpPr>
            <p:cNvPr id="22" name="Rectangle à coins arrondis 17">
              <a:extLst>
                <a:ext uri="{FF2B5EF4-FFF2-40B4-BE49-F238E27FC236}">
                  <a16:creationId xmlns:a16="http://schemas.microsoft.com/office/drawing/2014/main" id="{0E14805D-0B7D-0648-8DD4-6B04DDF676BB}"/>
                </a:ext>
              </a:extLst>
            </p:cNvPr>
            <p:cNvSpPr/>
            <p:nvPr/>
          </p:nvSpPr>
          <p:spPr>
            <a:xfrm>
              <a:off x="319676" y="3141281"/>
              <a:ext cx="1222797" cy="23922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Rectangle à coins arrondis 18">
              <a:extLst>
                <a:ext uri="{FF2B5EF4-FFF2-40B4-BE49-F238E27FC236}">
                  <a16:creationId xmlns:a16="http://schemas.microsoft.com/office/drawing/2014/main" id="{366CCEF1-AB4F-CD46-B185-1D044A63BF96}"/>
                </a:ext>
              </a:extLst>
            </p:cNvPr>
            <p:cNvSpPr/>
            <p:nvPr/>
          </p:nvSpPr>
          <p:spPr>
            <a:xfrm>
              <a:off x="2329994" y="3141281"/>
              <a:ext cx="1222797" cy="23922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à coins arrondis 13">
            <a:extLst>
              <a:ext uri="{FF2B5EF4-FFF2-40B4-BE49-F238E27FC236}">
                <a16:creationId xmlns:a16="http://schemas.microsoft.com/office/drawing/2014/main" id="{1EF5F886-3C0A-0046-9ACF-B47B0EFC4E27}"/>
              </a:ext>
            </a:extLst>
          </p:cNvPr>
          <p:cNvSpPr/>
          <p:nvPr/>
        </p:nvSpPr>
        <p:spPr>
          <a:xfrm>
            <a:off x="272623" y="3372681"/>
            <a:ext cx="1105513" cy="3870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0" name="Groupe 29">
            <a:extLst>
              <a:ext uri="{FF2B5EF4-FFF2-40B4-BE49-F238E27FC236}">
                <a16:creationId xmlns:a16="http://schemas.microsoft.com/office/drawing/2014/main" id="{26F70649-0551-6C48-A1CB-90773A922BDD}"/>
              </a:ext>
            </a:extLst>
          </p:cNvPr>
          <p:cNvGrpSpPr/>
          <p:nvPr/>
        </p:nvGrpSpPr>
        <p:grpSpPr>
          <a:xfrm>
            <a:off x="5103692" y="1813366"/>
            <a:ext cx="6817357" cy="5761031"/>
            <a:chOff x="4587538" y="1192354"/>
            <a:chExt cx="6817357" cy="5761031"/>
          </a:xfrm>
        </p:grpSpPr>
        <p:pic>
          <p:nvPicPr>
            <p:cNvPr id="31" name="Image 30">
              <a:extLst>
                <a:ext uri="{FF2B5EF4-FFF2-40B4-BE49-F238E27FC236}">
                  <a16:creationId xmlns:a16="http://schemas.microsoft.com/office/drawing/2014/main" id="{D2E63317-8A3D-054B-B7CC-A618E088D7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89026" y="3893840"/>
              <a:ext cx="3241140" cy="3059545"/>
            </a:xfrm>
            <a:prstGeom prst="rect">
              <a:avLst/>
            </a:prstGeom>
          </p:spPr>
        </p:pic>
        <p:grpSp>
          <p:nvGrpSpPr>
            <p:cNvPr id="32" name="Groupe 31">
              <a:extLst>
                <a:ext uri="{FF2B5EF4-FFF2-40B4-BE49-F238E27FC236}">
                  <a16:creationId xmlns:a16="http://schemas.microsoft.com/office/drawing/2014/main" id="{DAA5DF02-4E48-224D-93C1-7A81023A5316}"/>
                </a:ext>
              </a:extLst>
            </p:cNvPr>
            <p:cNvGrpSpPr/>
            <p:nvPr/>
          </p:nvGrpSpPr>
          <p:grpSpPr>
            <a:xfrm>
              <a:off x="4587538" y="1192354"/>
              <a:ext cx="3435067" cy="2701486"/>
              <a:chOff x="5455727" y="1083621"/>
              <a:chExt cx="3435067" cy="2701486"/>
            </a:xfrm>
          </p:grpSpPr>
          <p:pic>
            <p:nvPicPr>
              <p:cNvPr id="36" name="Image 35">
                <a:extLst>
                  <a:ext uri="{FF2B5EF4-FFF2-40B4-BE49-F238E27FC236}">
                    <a16:creationId xmlns:a16="http://schemas.microsoft.com/office/drawing/2014/main" id="{75B3B8FD-9CAD-054B-BB3A-29ACB14A48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55727" y="1083621"/>
                <a:ext cx="3435067" cy="2701486"/>
              </a:xfrm>
              <a:prstGeom prst="rect">
                <a:avLst/>
              </a:prstGeom>
            </p:spPr>
          </p:pic>
          <p:sp>
            <p:nvSpPr>
              <p:cNvPr id="37" name="Rectangle à coins arrondis 22">
                <a:extLst>
                  <a:ext uri="{FF2B5EF4-FFF2-40B4-BE49-F238E27FC236}">
                    <a16:creationId xmlns:a16="http://schemas.microsoft.com/office/drawing/2014/main" id="{186D023A-438D-AA4D-9811-EECF6579CC73}"/>
                  </a:ext>
                </a:extLst>
              </p:cNvPr>
              <p:cNvSpPr/>
              <p:nvPr/>
            </p:nvSpPr>
            <p:spPr>
              <a:xfrm>
                <a:off x="6709510" y="3074722"/>
                <a:ext cx="2164558" cy="30445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33" name="Groupe 32">
              <a:extLst>
                <a:ext uri="{FF2B5EF4-FFF2-40B4-BE49-F238E27FC236}">
                  <a16:creationId xmlns:a16="http://schemas.microsoft.com/office/drawing/2014/main" id="{5CD38805-4F05-0A45-AB39-B4D1D29E3D6B}"/>
                </a:ext>
              </a:extLst>
            </p:cNvPr>
            <p:cNvGrpSpPr/>
            <p:nvPr/>
          </p:nvGrpSpPr>
          <p:grpSpPr>
            <a:xfrm>
              <a:off x="8163755" y="1491435"/>
              <a:ext cx="3241140" cy="5461950"/>
              <a:chOff x="9046084" y="1473562"/>
              <a:chExt cx="3241140" cy="5461950"/>
            </a:xfrm>
          </p:grpSpPr>
          <p:pic>
            <p:nvPicPr>
              <p:cNvPr id="34" name="Image 33">
                <a:extLst>
                  <a:ext uri="{FF2B5EF4-FFF2-40B4-BE49-F238E27FC236}">
                    <a16:creationId xmlns:a16="http://schemas.microsoft.com/office/drawing/2014/main" id="{AA302D67-86D2-4542-9166-7FD252E833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109458" y="4038403"/>
                <a:ext cx="3177766" cy="2897109"/>
              </a:xfrm>
              <a:prstGeom prst="rect">
                <a:avLst/>
              </a:prstGeom>
            </p:spPr>
          </p:pic>
          <p:pic>
            <p:nvPicPr>
              <p:cNvPr id="35" name="Image 34">
                <a:extLst>
                  <a:ext uri="{FF2B5EF4-FFF2-40B4-BE49-F238E27FC236}">
                    <a16:creationId xmlns:a16="http://schemas.microsoft.com/office/drawing/2014/main" id="{8AAF78A0-E282-5141-B198-66472B4EDC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046084" y="1473562"/>
                <a:ext cx="3241140" cy="2578202"/>
              </a:xfrm>
              <a:prstGeom prst="rect">
                <a:avLst/>
              </a:prstGeom>
            </p:spPr>
          </p:pic>
        </p:grpSp>
      </p:grpSp>
    </p:spTree>
    <p:extLst>
      <p:ext uri="{BB962C8B-B14F-4D97-AF65-F5344CB8AC3E}">
        <p14:creationId xmlns:p14="http://schemas.microsoft.com/office/powerpoint/2010/main" val="258904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1781C9-F2CC-0540-97AF-B9CC0ED2E3BC}"/>
              </a:ext>
            </a:extLst>
          </p:cNvPr>
          <p:cNvSpPr>
            <a:spLocks noGrp="1"/>
          </p:cNvSpPr>
          <p:nvPr>
            <p:ph type="title"/>
          </p:nvPr>
        </p:nvSpPr>
        <p:spPr/>
        <p:txBody>
          <a:bodyPr>
            <a:normAutofit fontScale="90000"/>
          </a:bodyPr>
          <a:lstStyle/>
          <a:p>
            <a:r>
              <a:rPr lang="en-GB" dirty="0"/>
              <a:t>Controlled Vocabulary Challenge</a:t>
            </a:r>
            <a:endParaRPr lang="fr-FR" dirty="0"/>
          </a:p>
        </p:txBody>
      </p:sp>
      <p:sp>
        <p:nvSpPr>
          <p:cNvPr id="4" name="Sous-titre 3">
            <a:extLst>
              <a:ext uri="{FF2B5EF4-FFF2-40B4-BE49-F238E27FC236}">
                <a16:creationId xmlns:a16="http://schemas.microsoft.com/office/drawing/2014/main" id="{C81F6AF1-4ED4-2B48-8B23-5F3F2046C103}"/>
              </a:ext>
            </a:extLst>
          </p:cNvPr>
          <p:cNvSpPr>
            <a:spLocks noGrp="1"/>
          </p:cNvSpPr>
          <p:nvPr>
            <p:ph type="subTitle" idx="2"/>
          </p:nvPr>
        </p:nvSpPr>
        <p:spPr/>
        <p:txBody>
          <a:bodyPr>
            <a:normAutofit lnSpcReduction="10000"/>
          </a:bodyPr>
          <a:lstStyle/>
          <a:p>
            <a:r>
              <a:rPr lang="fr-FR" dirty="0"/>
              <a:t>Trait </a:t>
            </a:r>
            <a:r>
              <a:rPr lang="fr-FR" dirty="0" err="1"/>
              <a:t>decomposition </a:t>
            </a:r>
            <a:r>
              <a:rPr lang="fr-FR" dirty="0"/>
              <a:t>to </a:t>
            </a:r>
            <a:r>
              <a:rPr lang="fr-FR" dirty="0" err="1"/>
              <a:t>Entity/Attribute</a:t>
            </a:r>
            <a:endParaRPr lang="fr-FR" dirty="0"/>
          </a:p>
        </p:txBody>
      </p:sp>
      <p:sp>
        <p:nvSpPr>
          <p:cNvPr id="3" name="Espace réservé du texte 2">
            <a:extLst>
              <a:ext uri="{FF2B5EF4-FFF2-40B4-BE49-F238E27FC236}">
                <a16:creationId xmlns:a16="http://schemas.microsoft.com/office/drawing/2014/main" id="{8677B48F-7CF6-A84E-81E9-1AD7DC90EE3F}"/>
              </a:ext>
            </a:extLst>
          </p:cNvPr>
          <p:cNvSpPr>
            <a:spLocks noGrp="1"/>
          </p:cNvSpPr>
          <p:nvPr>
            <p:ph type="body" sz="quarter" idx="10"/>
          </p:nvPr>
        </p:nvSpPr>
        <p:spPr/>
        <p:txBody>
          <a:bodyPr/>
          <a:lstStyle/>
          <a:p>
            <a:r>
              <a:rPr lang="fr-FR" dirty="0"/>
              <a:t>Trait = </a:t>
            </a:r>
            <a:r>
              <a:rPr lang="fr-FR" dirty="0" err="1"/>
              <a:t>Leaf</a:t>
            </a:r>
            <a:r>
              <a:rPr lang="fr-FR" dirty="0"/>
              <a:t> Area </a:t>
            </a:r>
            <a:endParaRPr lang="fr-FR" dirty="0">
              <a:sym typeface="Wingdings" pitchFamily="2" charset="2"/>
            </a:endParaRPr>
          </a:p>
          <a:p>
            <a:pPr lvl="1"/>
            <a:r>
              <a:rPr lang="fr-FR" dirty="0" err="1">
                <a:sym typeface="Wingdings" pitchFamily="2" charset="2"/>
              </a:rPr>
              <a:t>Entity</a:t>
            </a:r>
            <a:r>
              <a:rPr lang="fr-FR" dirty="0">
                <a:sym typeface="Wingdings" pitchFamily="2" charset="2"/>
              </a:rPr>
              <a:t> = </a:t>
            </a:r>
            <a:r>
              <a:rPr lang="fr-FR" dirty="0" err="1">
                <a:sym typeface="Wingdings" pitchFamily="2" charset="2"/>
              </a:rPr>
              <a:t>Leaf</a:t>
            </a:r>
            <a:endParaRPr lang="fr-FR" dirty="0">
              <a:sym typeface="Wingdings" pitchFamily="2" charset="2"/>
            </a:endParaRPr>
          </a:p>
          <a:p>
            <a:pPr lvl="1"/>
            <a:r>
              <a:rPr lang="fr-FR" dirty="0" err="1">
                <a:sym typeface="Wingdings" pitchFamily="2" charset="2"/>
              </a:rPr>
              <a:t>Attribute</a:t>
            </a:r>
            <a:r>
              <a:rPr lang="fr-FR" dirty="0">
                <a:sym typeface="Wingdings" pitchFamily="2" charset="2"/>
              </a:rPr>
              <a:t> = Area</a:t>
            </a:r>
          </a:p>
          <a:p>
            <a:r>
              <a:rPr lang="fr-FR" dirty="0" err="1"/>
              <a:t>Enables </a:t>
            </a:r>
            <a:r>
              <a:rPr lang="fr-FR" dirty="0"/>
              <a:t>ad hoc </a:t>
            </a:r>
            <a:r>
              <a:rPr lang="fr-FR" dirty="0" err="1"/>
              <a:t>controlled vocabulary </a:t>
            </a:r>
            <a:r>
              <a:rPr lang="fr-FR" dirty="0"/>
              <a:t>+ Trait </a:t>
            </a:r>
            <a:r>
              <a:rPr lang="fr-FR" dirty="0" err="1"/>
              <a:t>Interoperability</a:t>
            </a:r>
            <a:endParaRPr lang="fr-FR" dirty="0">
              <a:sym typeface="Wingdings" pitchFamily="2" charset="2"/>
            </a:endParaRPr>
          </a:p>
          <a:p>
            <a:r>
              <a:rPr lang="fr-FR" dirty="0" err="1">
                <a:sym typeface="Wingdings" pitchFamily="2" charset="2"/>
              </a:rPr>
              <a:t>Formalized </a:t>
            </a:r>
            <a:r>
              <a:rPr lang="fr-FR" dirty="0">
                <a:sym typeface="Wingdings" pitchFamily="2" charset="2"/>
              </a:rPr>
              <a:t>by </a:t>
            </a:r>
            <a:r>
              <a:rPr lang="fr-FR" dirty="0" err="1">
                <a:sym typeface="Wingdings" pitchFamily="2" charset="2"/>
              </a:rPr>
              <a:t>Mungal </a:t>
            </a:r>
            <a:r>
              <a:rPr lang="fr-FR" dirty="0">
                <a:sym typeface="Wingdings" pitchFamily="2" charset="2"/>
              </a:rPr>
              <a:t>et al 2009</a:t>
            </a:r>
          </a:p>
          <a:p>
            <a:r>
              <a:rPr lang="fr-FR" dirty="0" err="1">
                <a:sym typeface="Wingdings" pitchFamily="2" charset="2"/>
              </a:rPr>
              <a:t>Existing </a:t>
            </a:r>
            <a:r>
              <a:rPr lang="fr-FR" dirty="0">
                <a:sym typeface="Wingdings" pitchFamily="2" charset="2"/>
              </a:rPr>
              <a:t>in </a:t>
            </a:r>
            <a:r>
              <a:rPr lang="fr-FR" dirty="0" err="1">
                <a:sym typeface="Wingdings" pitchFamily="2" charset="2"/>
              </a:rPr>
              <a:t>crop ontology</a:t>
            </a:r>
            <a:endParaRPr lang="fr-FR" dirty="0">
              <a:sym typeface="Wingdings" pitchFamily="2" charset="2"/>
            </a:endParaRPr>
          </a:p>
          <a:p>
            <a:r>
              <a:rPr lang="fr-FR" dirty="0">
                <a:sym typeface="Wingdings" pitchFamily="2" charset="2"/>
              </a:rPr>
              <a:t>PHIS proposition: </a:t>
            </a:r>
            <a:r>
              <a:rPr lang="fr-FR" dirty="0" err="1">
                <a:sym typeface="Wingdings" pitchFamily="2" charset="2"/>
              </a:rPr>
              <a:t>Used</a:t>
            </a:r>
            <a:r>
              <a:rPr lang="fr-FR" dirty="0">
                <a:sym typeface="Wingdings" pitchFamily="2" charset="2"/>
              </a:rPr>
              <a:t> for </a:t>
            </a:r>
            <a:r>
              <a:rPr lang="fr-FR" dirty="0" err="1">
                <a:sym typeface="Wingdings" pitchFamily="2" charset="2"/>
              </a:rPr>
              <a:t>easy</a:t>
            </a:r>
            <a:r>
              <a:rPr lang="fr-FR" dirty="0">
                <a:sym typeface="Wingdings" pitchFamily="2" charset="2"/>
              </a:rPr>
              <a:t> Variable </a:t>
            </a:r>
            <a:r>
              <a:rPr lang="fr-FR" dirty="0" err="1">
                <a:sym typeface="Wingdings" pitchFamily="2" charset="2"/>
              </a:rPr>
              <a:t>creation</a:t>
            </a:r>
            <a:r>
              <a:rPr lang="fr-FR" dirty="0">
                <a:sym typeface="Wingdings" pitchFamily="2" charset="2"/>
              </a:rPr>
              <a:t> and </a:t>
            </a:r>
            <a:r>
              <a:rPr lang="fr-FR" dirty="0" err="1">
                <a:sym typeface="Wingdings" pitchFamily="2" charset="2"/>
              </a:rPr>
              <a:t>interoperability</a:t>
            </a:r>
            <a:endParaRPr lang="fr-FR" dirty="0">
              <a:sym typeface="Wingdings" pitchFamily="2" charset="2"/>
            </a:endParaRPr>
          </a:p>
          <a:p>
            <a:pPr marL="76200" indent="0">
              <a:buNone/>
            </a:pPr>
            <a:endParaRPr lang="fr-FR" dirty="0"/>
          </a:p>
        </p:txBody>
      </p:sp>
    </p:spTree>
    <p:extLst>
      <p:ext uri="{BB962C8B-B14F-4D97-AF65-F5344CB8AC3E}">
        <p14:creationId xmlns:p14="http://schemas.microsoft.com/office/powerpoint/2010/main" val="134919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a16="http://schemas.microsoft.com/office/drawing/2014/main" id="{A1F60F67-EA61-F55F-D7FB-6C998857D931}"/>
              </a:ext>
            </a:extLst>
          </p:cNvPr>
          <p:cNvSpPr>
            <a:spLocks noGrp="1"/>
          </p:cNvSpPr>
          <p:nvPr>
            <p:ph type="body" idx="1"/>
          </p:nvPr>
        </p:nvSpPr>
        <p:spPr>
          <a:xfrm>
            <a:off x="105878" y="885525"/>
            <a:ext cx="5658314" cy="5159100"/>
          </a:xfrm>
        </p:spPr>
        <p:txBody>
          <a:bodyPr/>
          <a:lstStyle/>
          <a:p>
            <a:r>
              <a:rPr lang="fr-FR" dirty="0"/>
              <a:t>MIAPPE Minimal Template</a:t>
            </a:r>
          </a:p>
          <a:p>
            <a:r>
              <a:rPr lang="fr-FR" dirty="0"/>
              <a:t>Full </a:t>
            </a:r>
            <a:r>
              <a:rPr lang="fr-FR" dirty="0" err="1"/>
              <a:t>crop</a:t>
            </a:r>
            <a:r>
              <a:rPr lang="fr-FR" dirty="0"/>
              <a:t> </a:t>
            </a:r>
            <a:r>
              <a:rPr lang="fr-FR" dirty="0" err="1"/>
              <a:t>ontology</a:t>
            </a:r>
            <a:r>
              <a:rPr lang="fr-FR" dirty="0"/>
              <a:t> </a:t>
            </a:r>
            <a:r>
              <a:rPr lang="fr-FR" dirty="0" err="1"/>
              <a:t>template</a:t>
            </a:r>
            <a:endParaRPr lang="fr-FR" dirty="0"/>
          </a:p>
          <a:p>
            <a:r>
              <a:rPr lang="fr-FR" dirty="0" err="1"/>
              <a:t>Methodolgy</a:t>
            </a:r>
            <a:endParaRPr lang="fr-FR" dirty="0"/>
          </a:p>
          <a:p>
            <a:r>
              <a:rPr lang="fr-FR" dirty="0" err="1"/>
              <a:t>Submission </a:t>
            </a:r>
            <a:r>
              <a:rPr lang="fr-FR" dirty="0"/>
              <a:t>to </a:t>
            </a:r>
            <a:r>
              <a:rPr lang="fr-FR" dirty="0" err="1"/>
              <a:t>crop ontology.org </a:t>
            </a:r>
            <a:r>
              <a:rPr lang="fr-FR" dirty="0"/>
              <a:t>if </a:t>
            </a:r>
            <a:r>
              <a:rPr lang="fr-FR" dirty="0" err="1"/>
              <a:t>needbe</a:t>
            </a:r>
            <a:endParaRPr lang="fr-FR" dirty="0"/>
          </a:p>
          <a:p>
            <a:r>
              <a:rPr lang="fr-FR" dirty="0"/>
              <a:t>Best option</a:t>
            </a:r>
          </a:p>
        </p:txBody>
      </p:sp>
      <p:sp>
        <p:nvSpPr>
          <p:cNvPr id="4" name="Titre 3">
            <a:extLst>
              <a:ext uri="{FF2B5EF4-FFF2-40B4-BE49-F238E27FC236}">
                <a16:creationId xmlns:a16="http://schemas.microsoft.com/office/drawing/2014/main" id="{A952BF3F-C5DD-9E9E-972F-4AA899B5BADB}"/>
              </a:ext>
            </a:extLst>
          </p:cNvPr>
          <p:cNvSpPr>
            <a:spLocks noGrp="1"/>
          </p:cNvSpPr>
          <p:nvPr>
            <p:ph type="title"/>
          </p:nvPr>
        </p:nvSpPr>
        <p:spPr/>
        <p:txBody>
          <a:bodyPr>
            <a:normAutofit/>
          </a:bodyPr>
          <a:lstStyle/>
          <a:p>
            <a:r>
              <a:rPr lang="fr-FR" dirty="0" err="1"/>
              <a:t>Crop Ontology template</a:t>
            </a:r>
            <a:r>
              <a:rPr lang="fr-FR" dirty="0"/>
              <a:t>(s)</a:t>
            </a:r>
          </a:p>
        </p:txBody>
      </p:sp>
      <p:graphicFrame>
        <p:nvGraphicFramePr>
          <p:cNvPr id="7" name="Tableau 6">
            <a:extLst>
              <a:ext uri="{FF2B5EF4-FFF2-40B4-BE49-F238E27FC236}">
                <a16:creationId xmlns:a16="http://schemas.microsoft.com/office/drawing/2014/main" id="{380C2ADF-4950-228F-7482-31C13815445F}"/>
              </a:ext>
            </a:extLst>
          </p:cNvPr>
          <p:cNvGraphicFramePr>
            <a:graphicFrameLocks noGrp="1"/>
          </p:cNvGraphicFramePr>
          <p:nvPr>
            <p:extLst>
              <p:ext uri="{D42A27DB-BD31-4B8C-83A1-F6EECF244321}">
                <p14:modId xmlns:p14="http://schemas.microsoft.com/office/powerpoint/2010/main" val="1242136812"/>
              </p:ext>
            </p:extLst>
          </p:nvPr>
        </p:nvGraphicFramePr>
        <p:xfrm>
          <a:off x="9093236" y="28998"/>
          <a:ext cx="2626869" cy="3503295"/>
        </p:xfrm>
        <a:graphic>
          <a:graphicData uri="http://schemas.openxmlformats.org/drawingml/2006/table">
            <a:tbl>
              <a:tblPr/>
              <a:tblGrid>
                <a:gridCol w="827088">
                  <a:extLst>
                    <a:ext uri="{9D8B030D-6E8A-4147-A177-3AD203B41FA5}">
                      <a16:colId xmlns:a16="http://schemas.microsoft.com/office/drawing/2014/main" val="3847924657"/>
                    </a:ext>
                  </a:extLst>
                </a:gridCol>
                <a:gridCol w="1799781">
                  <a:extLst>
                    <a:ext uri="{9D8B030D-6E8A-4147-A177-3AD203B41FA5}">
                      <a16:colId xmlns:a16="http://schemas.microsoft.com/office/drawing/2014/main" val="1680816128"/>
                    </a:ext>
                  </a:extLst>
                </a:gridCol>
              </a:tblGrid>
              <a:tr h="381000">
                <a:tc rowSpan="12">
                  <a:txBody>
                    <a:bodyPr/>
                    <a:lstStyle/>
                    <a:p>
                      <a:pPr algn="ctr" fontAlgn="ctr"/>
                      <a:r>
                        <a:rPr lang="fr-FR" sz="1800" b="0" i="0" u="none" strike="noStrike" dirty="0">
                          <a:solidFill>
                            <a:srgbClr val="000000"/>
                          </a:solidFill>
                          <a:effectLst/>
                          <a:latin typeface="Calibri" panose="020F0502020204030204" pitchFamily="34" charset="0"/>
                        </a:rPr>
                        <a:t>Variable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tc>
                  <a:txBody>
                    <a:bodyPr/>
                    <a:lstStyle/>
                    <a:p>
                      <a:pPr algn="l" fontAlgn="ctr"/>
                      <a:r>
                        <a:rPr lang="fr-FR" sz="1800" b="1" i="0" u="none" strike="noStrike" dirty="0">
                          <a:solidFill>
                            <a:srgbClr val="000000"/>
                          </a:solidFill>
                          <a:effectLst/>
                          <a:latin typeface="Calibri" panose="020F0502020204030204" pitchFamily="34" charset="0"/>
                        </a:rPr>
                        <a:t>Variable ID</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76081350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name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369879404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synonyms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22913146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Context of use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182050245"/>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Growth stage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232894023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status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345043353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Variable Xref</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3069101905"/>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Institution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853892612"/>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Scientist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66694877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Date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209352420"/>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Language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315640419"/>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Crop</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FF99"/>
                    </a:solidFill>
                  </a:tcPr>
                </a:tc>
                <a:extLst>
                  <a:ext uri="{0D108BD9-81ED-4DB2-BD59-A6C34878D82A}">
                    <a16:rowId xmlns:a16="http://schemas.microsoft.com/office/drawing/2014/main" val="165629506"/>
                  </a:ext>
                </a:extLst>
              </a:tr>
            </a:tbl>
          </a:graphicData>
        </a:graphic>
      </p:graphicFrame>
      <p:graphicFrame>
        <p:nvGraphicFramePr>
          <p:cNvPr id="8" name="Tableau 7">
            <a:extLst>
              <a:ext uri="{FF2B5EF4-FFF2-40B4-BE49-F238E27FC236}">
                <a16:creationId xmlns:a16="http://schemas.microsoft.com/office/drawing/2014/main" id="{C31D6D6D-2055-9001-7EA1-97364B735FE6}"/>
              </a:ext>
            </a:extLst>
          </p:cNvPr>
          <p:cNvGraphicFramePr>
            <a:graphicFrameLocks noGrp="1"/>
          </p:cNvGraphicFramePr>
          <p:nvPr>
            <p:extLst>
              <p:ext uri="{D42A27DB-BD31-4B8C-83A1-F6EECF244321}">
                <p14:modId xmlns:p14="http://schemas.microsoft.com/office/powerpoint/2010/main" val="3011917161"/>
              </p:ext>
            </p:extLst>
          </p:nvPr>
        </p:nvGraphicFramePr>
        <p:xfrm>
          <a:off x="8859901" y="3578715"/>
          <a:ext cx="3332099" cy="3316605"/>
        </p:xfrm>
        <a:graphic>
          <a:graphicData uri="http://schemas.openxmlformats.org/drawingml/2006/table">
            <a:tbl>
              <a:tblPr/>
              <a:tblGrid>
                <a:gridCol w="481203">
                  <a:extLst>
                    <a:ext uri="{9D8B030D-6E8A-4147-A177-3AD203B41FA5}">
                      <a16:colId xmlns:a16="http://schemas.microsoft.com/office/drawing/2014/main" val="2405823724"/>
                    </a:ext>
                  </a:extLst>
                </a:gridCol>
                <a:gridCol w="2850896">
                  <a:extLst>
                    <a:ext uri="{9D8B030D-6E8A-4147-A177-3AD203B41FA5}">
                      <a16:colId xmlns:a16="http://schemas.microsoft.com/office/drawing/2014/main" val="693825296"/>
                    </a:ext>
                  </a:extLst>
                </a:gridCol>
              </a:tblGrid>
              <a:tr h="381000">
                <a:tc rowSpan="11">
                  <a:txBody>
                    <a:bodyPr/>
                    <a:lstStyle/>
                    <a:p>
                      <a:pPr algn="ctr" fontAlgn="ctr"/>
                      <a:r>
                        <a:rPr lang="fr-FR" sz="1800" b="0" i="0" u="none" strike="noStrike" dirty="0">
                          <a:solidFill>
                            <a:srgbClr val="000000"/>
                          </a:solidFill>
                          <a:effectLst/>
                          <a:latin typeface="Calibri" panose="020F0502020204030204" pitchFamily="34" charset="0"/>
                        </a:rPr>
                        <a:t>Feature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tc>
                  <a:txBody>
                    <a:bodyPr/>
                    <a:lstStyle/>
                    <a:p>
                      <a:pPr algn="l" fontAlgn="ctr"/>
                      <a:r>
                        <a:rPr lang="fr-FR" sz="1800" b="1" i="0" u="none" strike="noStrike" dirty="0">
                          <a:solidFill>
                            <a:srgbClr val="000000"/>
                          </a:solidFill>
                          <a:effectLst/>
                          <a:latin typeface="Calibri" panose="020F0502020204030204" pitchFamily="34" charset="0"/>
                        </a:rPr>
                        <a:t>ID trait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3925621933"/>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Feature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65612878"/>
                  </a:ext>
                </a:extLst>
              </a:tr>
              <a:tr h="3810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class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1691950814"/>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description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4006806391"/>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synonyms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328359678"/>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Main trait abbreviation</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491502388"/>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Alternative trait abbreviations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301303680"/>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Entity</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492185956"/>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Attribute</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674045661"/>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Trait status</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1694675825"/>
                  </a:ext>
                </a:extLst>
              </a:tr>
              <a:tr h="190500">
                <a:tc vMerge="1">
                  <a:txBody>
                    <a:bodyPr/>
                    <a:lstStyle/>
                    <a:p>
                      <a:endParaRPr lang="fr-FR"/>
                    </a:p>
                  </a:txBody>
                  <a:tcPr/>
                </a:tc>
                <a:tc>
                  <a:txBody>
                    <a:bodyPr/>
                    <a:lstStyle/>
                    <a:p>
                      <a:pPr algn="l" fontAlgn="ctr"/>
                      <a:r>
                        <a:rPr lang="fr-FR" sz="1800" b="0" i="0" u="none" strike="noStrike" dirty="0">
                          <a:solidFill>
                            <a:srgbClr val="000000"/>
                          </a:solidFill>
                          <a:effectLst/>
                          <a:latin typeface="Calibri" panose="020F0502020204030204" pitchFamily="34" charset="0"/>
                        </a:rPr>
                        <a:t>Xref trait</a:t>
                      </a:r>
                    </a:p>
                  </a:txBody>
                  <a:tcPr marL="9525" marR="9525" marT="9525" marB="0" anchor="ctr">
                    <a:lnL w="6350" cap="flat" cmpd="sng" algn="ctr">
                      <a:solidFill>
                        <a:srgbClr val="212121"/>
                      </a:solidFill>
                      <a:prstDash val="solid"/>
                      <a:round/>
                      <a:headEnd type="none" w="med" len="med"/>
                      <a:tailEnd type="none" w="med" len="med"/>
                    </a:lnL>
                    <a:lnR w="6350" cap="flat" cmpd="sng" algn="ctr">
                      <a:solidFill>
                        <a:srgbClr val="212121"/>
                      </a:solidFill>
                      <a:prstDash val="solid"/>
                      <a:round/>
                      <a:headEnd type="none" w="med" len="med"/>
                      <a:tailEnd type="none" w="med" len="med"/>
                    </a:lnR>
                    <a:lnT w="6350" cap="flat" cmpd="sng" algn="ctr">
                      <a:solidFill>
                        <a:srgbClr val="212121"/>
                      </a:solidFill>
                      <a:prstDash val="solid"/>
                      <a:round/>
                      <a:headEnd type="none" w="med" len="med"/>
                      <a:tailEnd type="none" w="med" len="med"/>
                    </a:lnT>
                    <a:lnB w="6350" cap="flat" cmpd="sng" algn="ctr">
                      <a:solidFill>
                        <a:srgbClr val="212121"/>
                      </a:solidFill>
                      <a:prstDash val="solid"/>
                      <a:round/>
                      <a:headEnd type="none" w="med" len="med"/>
                      <a:tailEnd type="none" w="med" len="med"/>
                    </a:lnB>
                    <a:solidFill>
                      <a:srgbClr val="FFCC00"/>
                    </a:solidFill>
                  </a:tcPr>
                </a:tc>
                <a:extLst>
                  <a:ext uri="{0D108BD9-81ED-4DB2-BD59-A6C34878D82A}">
                    <a16:rowId xmlns:a16="http://schemas.microsoft.com/office/drawing/2014/main" val="2122618809"/>
                  </a:ext>
                </a:extLst>
              </a:tr>
            </a:tbl>
          </a:graphicData>
        </a:graphic>
      </p:graphicFrame>
      <p:pic>
        <p:nvPicPr>
          <p:cNvPr id="11" name="Image 10">
            <a:extLst>
              <a:ext uri="{FF2B5EF4-FFF2-40B4-BE49-F238E27FC236}">
                <a16:creationId xmlns:a16="http://schemas.microsoft.com/office/drawing/2014/main" id="{58C33E84-888A-F865-61A1-E7146772F5CA}"/>
              </a:ext>
            </a:extLst>
          </p:cNvPr>
          <p:cNvPicPr>
            <a:picLocks noChangeAspect="1"/>
          </p:cNvPicPr>
          <p:nvPr/>
        </p:nvPicPr>
        <p:blipFill>
          <a:blip r:embed="rId2"/>
          <a:stretch>
            <a:fillRect/>
          </a:stretch>
        </p:blipFill>
        <p:spPr>
          <a:xfrm>
            <a:off x="5908624" y="510000"/>
            <a:ext cx="2806844" cy="6197919"/>
          </a:xfrm>
          <a:prstGeom prst="rect">
            <a:avLst/>
          </a:prstGeom>
        </p:spPr>
      </p:pic>
    </p:spTree>
    <p:extLst>
      <p:ext uri="{BB962C8B-B14F-4D97-AF65-F5344CB8AC3E}">
        <p14:creationId xmlns:p14="http://schemas.microsoft.com/office/powerpoint/2010/main" val="2011919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g31a13bc3efd_2_0" descr="http://www.cropontology.org/images/bioversity_LD.jpg"/>
          <p:cNvPicPr preferRelativeResize="0"/>
          <p:nvPr/>
        </p:nvPicPr>
        <p:blipFill rotWithShape="1">
          <a:blip r:embed="rId3">
            <a:alphaModFix/>
          </a:blip>
          <a:srcRect/>
          <a:stretch/>
        </p:blipFill>
        <p:spPr>
          <a:xfrm>
            <a:off x="2010533" y="5336864"/>
            <a:ext cx="952500" cy="838200"/>
          </a:xfrm>
          <a:prstGeom prst="rect">
            <a:avLst/>
          </a:prstGeom>
          <a:noFill/>
          <a:ln>
            <a:noFill/>
          </a:ln>
        </p:spPr>
      </p:pic>
      <p:pic>
        <p:nvPicPr>
          <p:cNvPr id="995" name="Google Shape;995;g31a13bc3efd_2_0" descr="http://www.cropontology.org/images/Crop_Ontology_logo.png"/>
          <p:cNvPicPr preferRelativeResize="0"/>
          <p:nvPr/>
        </p:nvPicPr>
        <p:blipFill rotWithShape="1">
          <a:blip r:embed="rId4">
            <a:alphaModFix/>
          </a:blip>
          <a:srcRect/>
          <a:stretch/>
        </p:blipFill>
        <p:spPr>
          <a:xfrm>
            <a:off x="7658475" y="4426003"/>
            <a:ext cx="1619251" cy="573088"/>
          </a:xfrm>
          <a:prstGeom prst="rect">
            <a:avLst/>
          </a:prstGeom>
          <a:noFill/>
          <a:ln>
            <a:noFill/>
          </a:ln>
        </p:spPr>
      </p:pic>
      <p:pic>
        <p:nvPicPr>
          <p:cNvPr id="996" name="Google Shape;996;g31a13bc3efd_2_0" descr="b43b7095-e452-482a-8969-fed9a50393a8_WUR_RGB_standard.png"/>
          <p:cNvPicPr preferRelativeResize="0"/>
          <p:nvPr/>
        </p:nvPicPr>
        <p:blipFill rotWithShape="1">
          <a:blip r:embed="rId5">
            <a:alphaModFix/>
          </a:blip>
          <a:srcRect/>
          <a:stretch/>
        </p:blipFill>
        <p:spPr>
          <a:xfrm>
            <a:off x="5928498" y="5757867"/>
            <a:ext cx="2246312" cy="427039"/>
          </a:xfrm>
          <a:prstGeom prst="rect">
            <a:avLst/>
          </a:prstGeom>
          <a:noFill/>
          <a:ln>
            <a:noFill/>
          </a:ln>
        </p:spPr>
      </p:pic>
      <p:pic>
        <p:nvPicPr>
          <p:cNvPr id="997" name="Google Shape;997;g31a13bc3efd_2_0" descr="IBET.png"/>
          <p:cNvPicPr preferRelativeResize="0"/>
          <p:nvPr/>
        </p:nvPicPr>
        <p:blipFill rotWithShape="1">
          <a:blip r:embed="rId6">
            <a:alphaModFix/>
          </a:blip>
          <a:srcRect/>
          <a:stretch/>
        </p:blipFill>
        <p:spPr>
          <a:xfrm>
            <a:off x="-3578" y="6001605"/>
            <a:ext cx="1306512" cy="600075"/>
          </a:xfrm>
          <a:prstGeom prst="rect">
            <a:avLst/>
          </a:prstGeom>
          <a:noFill/>
          <a:ln>
            <a:noFill/>
          </a:ln>
        </p:spPr>
      </p:pic>
      <p:pic>
        <p:nvPicPr>
          <p:cNvPr id="998" name="Google Shape;998;g31a13bc3efd_2_0" descr="logo-cirad.jpg"/>
          <p:cNvPicPr preferRelativeResize="0"/>
          <p:nvPr/>
        </p:nvPicPr>
        <p:blipFill rotWithShape="1">
          <a:blip r:embed="rId7">
            <a:alphaModFix/>
          </a:blip>
          <a:srcRect/>
          <a:stretch/>
        </p:blipFill>
        <p:spPr>
          <a:xfrm>
            <a:off x="1457" y="5358923"/>
            <a:ext cx="1800225" cy="600075"/>
          </a:xfrm>
          <a:prstGeom prst="rect">
            <a:avLst/>
          </a:prstGeom>
          <a:noFill/>
          <a:ln>
            <a:noFill/>
          </a:ln>
        </p:spPr>
      </p:pic>
      <p:pic>
        <p:nvPicPr>
          <p:cNvPr id="999" name="Google Shape;999;g31a13bc3efd_2_0" descr="Logo.png"/>
          <p:cNvPicPr preferRelativeResize="0"/>
          <p:nvPr/>
        </p:nvPicPr>
        <p:blipFill rotWithShape="1">
          <a:blip r:embed="rId8">
            <a:alphaModFix/>
          </a:blip>
          <a:srcRect/>
          <a:stretch/>
        </p:blipFill>
        <p:spPr>
          <a:xfrm>
            <a:off x="3078379" y="5455932"/>
            <a:ext cx="917575" cy="600075"/>
          </a:xfrm>
          <a:prstGeom prst="rect">
            <a:avLst/>
          </a:prstGeom>
          <a:noFill/>
          <a:ln>
            <a:noFill/>
          </a:ln>
        </p:spPr>
      </p:pic>
      <p:pic>
        <p:nvPicPr>
          <p:cNvPr id="1000" name="Google Shape;1000;g31a13bc3efd_2_0" descr="EMBL_EBI-logo.png"/>
          <p:cNvPicPr preferRelativeResize="0"/>
          <p:nvPr/>
        </p:nvPicPr>
        <p:blipFill rotWithShape="1">
          <a:blip r:embed="rId9">
            <a:alphaModFix/>
          </a:blip>
          <a:srcRect/>
          <a:stretch/>
        </p:blipFill>
        <p:spPr>
          <a:xfrm>
            <a:off x="10515820" y="3955871"/>
            <a:ext cx="1611312" cy="501651"/>
          </a:xfrm>
          <a:prstGeom prst="rect">
            <a:avLst/>
          </a:prstGeom>
          <a:noFill/>
          <a:ln>
            <a:noFill/>
          </a:ln>
        </p:spPr>
      </p:pic>
      <p:pic>
        <p:nvPicPr>
          <p:cNvPr id="1001" name="Google Shape;1001;g31a13bc3efd_2_0" descr="1200px-Earlham_Institute_logo.png"/>
          <p:cNvPicPr preferRelativeResize="0"/>
          <p:nvPr/>
        </p:nvPicPr>
        <p:blipFill rotWithShape="1">
          <a:blip r:embed="rId10">
            <a:alphaModFix/>
          </a:blip>
          <a:srcRect/>
          <a:stretch/>
        </p:blipFill>
        <p:spPr>
          <a:xfrm>
            <a:off x="2903857" y="6195617"/>
            <a:ext cx="1123951" cy="390525"/>
          </a:xfrm>
          <a:prstGeom prst="rect">
            <a:avLst/>
          </a:prstGeom>
          <a:noFill/>
          <a:ln>
            <a:noFill/>
          </a:ln>
        </p:spPr>
      </p:pic>
      <p:pic>
        <p:nvPicPr>
          <p:cNvPr id="1002" name="Google Shape;1002;g31a13bc3efd_2_0" descr="r1591_9_logo_nib-2.jpg"/>
          <p:cNvPicPr preferRelativeResize="0"/>
          <p:nvPr/>
        </p:nvPicPr>
        <p:blipFill rotWithShape="1">
          <a:blip r:embed="rId11">
            <a:alphaModFix/>
          </a:blip>
          <a:srcRect/>
          <a:stretch/>
        </p:blipFill>
        <p:spPr>
          <a:xfrm>
            <a:off x="8813514" y="5358916"/>
            <a:ext cx="1216025" cy="392112"/>
          </a:xfrm>
          <a:prstGeom prst="rect">
            <a:avLst/>
          </a:prstGeom>
          <a:noFill/>
          <a:ln>
            <a:noFill/>
          </a:ln>
        </p:spPr>
      </p:pic>
      <p:pic>
        <p:nvPicPr>
          <p:cNvPr id="1003" name="Google Shape;1003;g31a13bc3efd_2_0"/>
          <p:cNvPicPr preferRelativeResize="0"/>
          <p:nvPr/>
        </p:nvPicPr>
        <p:blipFill rotWithShape="1">
          <a:blip r:embed="rId12">
            <a:alphaModFix/>
          </a:blip>
          <a:srcRect/>
          <a:stretch/>
        </p:blipFill>
        <p:spPr>
          <a:xfrm>
            <a:off x="8813519" y="5717697"/>
            <a:ext cx="881063" cy="698500"/>
          </a:xfrm>
          <a:prstGeom prst="rect">
            <a:avLst/>
          </a:prstGeom>
          <a:noFill/>
          <a:ln>
            <a:noFill/>
          </a:ln>
        </p:spPr>
      </p:pic>
      <p:pic>
        <p:nvPicPr>
          <p:cNvPr id="1004" name="Google Shape;1004;g31a13bc3efd_2_0" descr="ttp://pages.igc.gulbenkian.pt/pgcd/files/site_img/Logo_igc.png"/>
          <p:cNvPicPr preferRelativeResize="0"/>
          <p:nvPr/>
        </p:nvPicPr>
        <p:blipFill rotWithShape="1">
          <a:blip r:embed="rId13">
            <a:alphaModFix/>
          </a:blip>
          <a:srcRect/>
          <a:stretch/>
        </p:blipFill>
        <p:spPr>
          <a:xfrm>
            <a:off x="4688539" y="4779394"/>
            <a:ext cx="1571625" cy="642939"/>
          </a:xfrm>
          <a:prstGeom prst="rect">
            <a:avLst/>
          </a:prstGeom>
          <a:noFill/>
          <a:ln>
            <a:noFill/>
          </a:ln>
        </p:spPr>
      </p:pic>
      <p:pic>
        <p:nvPicPr>
          <p:cNvPr id="1005" name="Google Shape;1005;g31a13bc3efd_2_0"/>
          <p:cNvPicPr preferRelativeResize="0"/>
          <p:nvPr/>
        </p:nvPicPr>
        <p:blipFill rotWithShape="1">
          <a:blip r:embed="rId14">
            <a:alphaModFix/>
          </a:blip>
          <a:srcRect/>
          <a:stretch/>
        </p:blipFill>
        <p:spPr>
          <a:xfrm>
            <a:off x="1346957" y="6001605"/>
            <a:ext cx="663575" cy="771525"/>
          </a:xfrm>
          <a:prstGeom prst="rect">
            <a:avLst/>
          </a:prstGeom>
          <a:noFill/>
          <a:ln>
            <a:noFill/>
          </a:ln>
        </p:spPr>
      </p:pic>
      <p:pic>
        <p:nvPicPr>
          <p:cNvPr id="1006" name="Google Shape;1006;g31a13bc3efd_2_0"/>
          <p:cNvPicPr preferRelativeResize="0"/>
          <p:nvPr/>
        </p:nvPicPr>
        <p:blipFill rotWithShape="1">
          <a:blip r:embed="rId15">
            <a:alphaModFix/>
          </a:blip>
          <a:srcRect/>
          <a:stretch/>
        </p:blipFill>
        <p:spPr>
          <a:xfrm>
            <a:off x="6104352" y="4010470"/>
            <a:ext cx="1481139" cy="433388"/>
          </a:xfrm>
          <a:prstGeom prst="rect">
            <a:avLst/>
          </a:prstGeom>
          <a:noFill/>
          <a:ln>
            <a:noFill/>
          </a:ln>
        </p:spPr>
      </p:pic>
      <p:pic>
        <p:nvPicPr>
          <p:cNvPr id="1007" name="Google Shape;1007;g31a13bc3efd_2_0"/>
          <p:cNvPicPr preferRelativeResize="0"/>
          <p:nvPr/>
        </p:nvPicPr>
        <p:blipFill rotWithShape="1">
          <a:blip r:embed="rId16">
            <a:alphaModFix/>
          </a:blip>
          <a:srcRect/>
          <a:stretch/>
        </p:blipFill>
        <p:spPr>
          <a:xfrm>
            <a:off x="7690598" y="5326364"/>
            <a:ext cx="1057275" cy="457200"/>
          </a:xfrm>
          <a:prstGeom prst="rect">
            <a:avLst/>
          </a:prstGeom>
          <a:noFill/>
          <a:ln>
            <a:noFill/>
          </a:ln>
        </p:spPr>
      </p:pic>
      <p:pic>
        <p:nvPicPr>
          <p:cNvPr id="1008" name="Google Shape;1008;g31a13bc3efd_2_0" descr="link to homepage"/>
          <p:cNvPicPr preferRelativeResize="0"/>
          <p:nvPr/>
        </p:nvPicPr>
        <p:blipFill rotWithShape="1">
          <a:blip r:embed="rId17">
            <a:alphaModFix/>
          </a:blip>
          <a:srcRect/>
          <a:stretch/>
        </p:blipFill>
        <p:spPr>
          <a:xfrm>
            <a:off x="10095192" y="5289113"/>
            <a:ext cx="1408113" cy="623888"/>
          </a:xfrm>
          <a:prstGeom prst="rect">
            <a:avLst/>
          </a:prstGeom>
          <a:noFill/>
          <a:ln>
            <a:noFill/>
          </a:ln>
        </p:spPr>
      </p:pic>
      <p:pic>
        <p:nvPicPr>
          <p:cNvPr id="1009" name="Google Shape;1009;g31a13bc3efd_2_0"/>
          <p:cNvPicPr preferRelativeResize="0"/>
          <p:nvPr/>
        </p:nvPicPr>
        <p:blipFill rotWithShape="1">
          <a:blip r:embed="rId18">
            <a:alphaModFix/>
          </a:blip>
          <a:srcRect/>
          <a:stretch/>
        </p:blipFill>
        <p:spPr>
          <a:xfrm>
            <a:off x="6420599" y="5036350"/>
            <a:ext cx="1888350" cy="252775"/>
          </a:xfrm>
          <a:prstGeom prst="rect">
            <a:avLst/>
          </a:prstGeom>
          <a:noFill/>
          <a:ln>
            <a:noFill/>
          </a:ln>
        </p:spPr>
      </p:pic>
      <p:sp>
        <p:nvSpPr>
          <p:cNvPr id="1010" name="Google Shape;1010;g31a13bc3efd_2_0"/>
          <p:cNvSpPr txBox="1"/>
          <p:nvPr/>
        </p:nvSpPr>
        <p:spPr>
          <a:xfrm>
            <a:off x="42336" y="3768733"/>
            <a:ext cx="4188600" cy="1158300"/>
          </a:xfrm>
          <a:prstGeom prst="rect">
            <a:avLst/>
          </a:prstGeom>
          <a:gradFill>
            <a:gsLst>
              <a:gs pos="0">
                <a:srgbClr val="6E6E6E"/>
              </a:gs>
              <a:gs pos="48000">
                <a:srgbClr val="A7A7A7"/>
              </a:gs>
              <a:gs pos="100000">
                <a:srgbClr val="C9C9C9"/>
              </a:gs>
            </a:gsLst>
            <a:lin ang="16200000" scaled="0"/>
          </a:gra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95959"/>
              </a:buClr>
              <a:buSzPts val="1600"/>
              <a:buFont typeface="Arial"/>
              <a:buNone/>
            </a:pPr>
            <a:r>
              <a:rPr lang="de-DE" sz="1600" b="1" u="sng">
                <a:solidFill>
                  <a:srgbClr val="595959"/>
                </a:solidFill>
                <a:latin typeface="Arial"/>
                <a:ea typeface="Arial"/>
                <a:cs typeface="Arial"/>
                <a:sym typeface="Arial"/>
              </a:rPr>
              <a:t>H2020 AGENT</a:t>
            </a:r>
            <a:endParaRPr sz="1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595959"/>
              </a:buClr>
              <a:buSzPts val="1400"/>
              <a:buFont typeface="Arial"/>
              <a:buNone/>
            </a:pPr>
            <a:r>
              <a:rPr lang="de-DE" sz="1400">
                <a:solidFill>
                  <a:srgbClr val="595959"/>
                </a:solidFill>
                <a:latin typeface="Arial"/>
                <a:ea typeface="Arial"/>
                <a:cs typeface="Arial"/>
                <a:sym typeface="Arial"/>
              </a:rPr>
              <a:t>N. Stein (IPK, coord), P. Kersey (RBGK), M. Alaux (INRAE), S. Weise (IPK), C. Pommier (INRAE), M. Lange (IPK), R. Finkers (WUR), </a:t>
            </a:r>
            <a:r>
              <a:rPr lang="de-DE" sz="1400" i="1">
                <a:solidFill>
                  <a:srgbClr val="595959"/>
                </a:solidFill>
                <a:latin typeface="Arial"/>
                <a:ea typeface="Arial"/>
                <a:cs typeface="Arial"/>
                <a:sym typeface="Arial"/>
              </a:rPr>
              <a:t>J. Destin (INRAE)</a:t>
            </a:r>
            <a:endParaRPr sz="1800">
              <a:solidFill>
                <a:schemeClr val="dk1"/>
              </a:solidFill>
              <a:latin typeface="Calibri"/>
              <a:ea typeface="Calibri"/>
              <a:cs typeface="Calibri"/>
              <a:sym typeface="Calibri"/>
            </a:endParaRPr>
          </a:p>
        </p:txBody>
      </p:sp>
      <p:pic>
        <p:nvPicPr>
          <p:cNvPr id="1011" name="Google Shape;1011;g31a13bc3efd_2_0"/>
          <p:cNvPicPr preferRelativeResize="0"/>
          <p:nvPr/>
        </p:nvPicPr>
        <p:blipFill rotWithShape="1">
          <a:blip r:embed="rId19">
            <a:alphaModFix/>
          </a:blip>
          <a:srcRect/>
          <a:stretch/>
        </p:blipFill>
        <p:spPr>
          <a:xfrm>
            <a:off x="3124293" y="3708681"/>
            <a:ext cx="1181767" cy="382208"/>
          </a:xfrm>
          <a:prstGeom prst="rect">
            <a:avLst/>
          </a:prstGeom>
          <a:noFill/>
          <a:ln>
            <a:noFill/>
          </a:ln>
        </p:spPr>
      </p:pic>
      <p:sp>
        <p:nvSpPr>
          <p:cNvPr id="1012" name="Google Shape;1012;g31a13bc3efd_2_0"/>
          <p:cNvSpPr txBox="1"/>
          <p:nvPr/>
        </p:nvSpPr>
        <p:spPr>
          <a:xfrm>
            <a:off x="4398650" y="2125300"/>
            <a:ext cx="4349100" cy="1446900"/>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800"/>
              <a:buFont typeface="Calibri"/>
              <a:buNone/>
            </a:pPr>
            <a:r>
              <a:rPr lang="de-DE" sz="1800" b="1" u="sng">
                <a:solidFill>
                  <a:schemeClr val="lt1"/>
                </a:solidFill>
                <a:latin typeface="Calibri"/>
                <a:ea typeface="Calibri"/>
                <a:cs typeface="Calibri"/>
                <a:sym typeface="Calibri"/>
              </a:rPr>
              <a:t>MIAPPE community</a:t>
            </a:r>
            <a:endParaRPr sz="1800" b="1" u="sng">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ELIXIR Plant Community,</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Krajewsky P, Cwiek H, Tardieu F, Usadel B, Arend D, Arnaud E, Junker A, King G, Laporte MA, Poorter H, Reif J, Rocca-Serra P, Sansone SA,  Kersey P, </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And many more!</a:t>
            </a:r>
            <a:endParaRPr sz="1800">
              <a:solidFill>
                <a:schemeClr val="lt1"/>
              </a:solidFill>
              <a:latin typeface="Calibri"/>
              <a:ea typeface="Calibri"/>
              <a:cs typeface="Calibri"/>
              <a:sym typeface="Calibri"/>
            </a:endParaRPr>
          </a:p>
        </p:txBody>
      </p:sp>
      <p:pic>
        <p:nvPicPr>
          <p:cNvPr id="1013" name="Google Shape;1013;g31a13bc3efd_2_0"/>
          <p:cNvPicPr preferRelativeResize="0"/>
          <p:nvPr/>
        </p:nvPicPr>
        <p:blipFill rotWithShape="1">
          <a:blip r:embed="rId20">
            <a:alphaModFix/>
          </a:blip>
          <a:srcRect/>
          <a:stretch/>
        </p:blipFill>
        <p:spPr>
          <a:xfrm>
            <a:off x="4272230" y="964987"/>
            <a:ext cx="661328" cy="565646"/>
          </a:xfrm>
          <a:prstGeom prst="rect">
            <a:avLst/>
          </a:prstGeom>
          <a:noFill/>
          <a:ln>
            <a:noFill/>
          </a:ln>
        </p:spPr>
      </p:pic>
      <p:pic>
        <p:nvPicPr>
          <p:cNvPr id="1014" name="Google Shape;1014;g31a13bc3efd_2_0"/>
          <p:cNvPicPr preferRelativeResize="0"/>
          <p:nvPr/>
        </p:nvPicPr>
        <p:blipFill rotWithShape="1">
          <a:blip r:embed="rId21">
            <a:alphaModFix/>
          </a:blip>
          <a:srcRect/>
          <a:stretch/>
        </p:blipFill>
        <p:spPr>
          <a:xfrm>
            <a:off x="7335093" y="2177788"/>
            <a:ext cx="1412653" cy="361867"/>
          </a:xfrm>
          <a:prstGeom prst="rect">
            <a:avLst/>
          </a:prstGeom>
          <a:noFill/>
          <a:ln>
            <a:noFill/>
          </a:ln>
        </p:spPr>
      </p:pic>
      <p:sp>
        <p:nvSpPr>
          <p:cNvPr id="1015" name="Google Shape;1015;g31a13bc3efd_2_0"/>
          <p:cNvSpPr/>
          <p:nvPr/>
        </p:nvSpPr>
        <p:spPr>
          <a:xfrm>
            <a:off x="16211" y="2903242"/>
            <a:ext cx="3515947" cy="584775"/>
          </a:xfrm>
          <a:prstGeom prst="rect">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r>
              <a:rPr lang="de-DE" sz="1800" b="1" u="sng">
                <a:solidFill>
                  <a:schemeClr val="dk1"/>
                </a:solidFill>
                <a:latin typeface="Calibri"/>
                <a:ea typeface="Calibri"/>
                <a:cs typeface="Calibri"/>
                <a:sym typeface="Calibri"/>
              </a:rPr>
              <a:t>Crop Ontology</a:t>
            </a:r>
            <a:endParaRPr sz="1800" b="1" u="sng">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Arnaud E, Laporte MA, …</a:t>
            </a:r>
            <a:endParaRPr sz="1800">
              <a:solidFill>
                <a:schemeClr val="dk1"/>
              </a:solidFill>
              <a:latin typeface="Calibri"/>
              <a:ea typeface="Calibri"/>
              <a:cs typeface="Calibri"/>
              <a:sym typeface="Calibri"/>
            </a:endParaRPr>
          </a:p>
        </p:txBody>
      </p:sp>
      <p:pic>
        <p:nvPicPr>
          <p:cNvPr id="1016" name="Google Shape;1016;g31a13bc3efd_2_0" descr="http://www.cropontology.org/images/Crop_Ontology_logo.png"/>
          <p:cNvPicPr preferRelativeResize="0"/>
          <p:nvPr/>
        </p:nvPicPr>
        <p:blipFill rotWithShape="1">
          <a:blip r:embed="rId4">
            <a:alphaModFix/>
          </a:blip>
          <a:srcRect/>
          <a:stretch/>
        </p:blipFill>
        <p:spPr>
          <a:xfrm>
            <a:off x="1882775" y="2461297"/>
            <a:ext cx="1619251" cy="573088"/>
          </a:xfrm>
          <a:prstGeom prst="rect">
            <a:avLst/>
          </a:prstGeom>
          <a:noFill/>
          <a:ln>
            <a:noFill/>
          </a:ln>
        </p:spPr>
      </p:pic>
      <p:sp>
        <p:nvSpPr>
          <p:cNvPr id="1017" name="Google Shape;1017;g31a13bc3efd_2_0"/>
          <p:cNvSpPr txBox="1"/>
          <p:nvPr/>
        </p:nvSpPr>
        <p:spPr>
          <a:xfrm>
            <a:off x="6619251" y="1035150"/>
            <a:ext cx="5005200" cy="1015800"/>
          </a:xfrm>
          <a:prstGeom prst="rect">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de-DE" sz="1800" b="1" u="sng">
                <a:solidFill>
                  <a:schemeClr val="dk1"/>
                </a:solidFill>
                <a:latin typeface="Calibri"/>
                <a:ea typeface="Calibri"/>
                <a:cs typeface="Calibri"/>
                <a:sym typeface="Calibri"/>
              </a:rPr>
              <a:t>Emphasis</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Tardieu F, Usadel B, Arend D, Junker A, Poorter H, Neveu P, Pierushka R, Shur U, Alic I, Tireau A., Kazemipour-Ricci F., … </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And many more!</a:t>
            </a:r>
            <a:endParaRPr sz="1800">
              <a:solidFill>
                <a:schemeClr val="dk1"/>
              </a:solidFill>
              <a:latin typeface="Calibri"/>
              <a:ea typeface="Calibri"/>
              <a:cs typeface="Calibri"/>
              <a:sym typeface="Calibri"/>
            </a:endParaRPr>
          </a:p>
        </p:txBody>
      </p:sp>
      <p:pic>
        <p:nvPicPr>
          <p:cNvPr id="1018" name="Google Shape;1018;g31a13bc3efd_2_0"/>
          <p:cNvPicPr preferRelativeResize="0"/>
          <p:nvPr/>
        </p:nvPicPr>
        <p:blipFill rotWithShape="1">
          <a:blip r:embed="rId18">
            <a:alphaModFix/>
          </a:blip>
          <a:srcRect/>
          <a:stretch/>
        </p:blipFill>
        <p:spPr>
          <a:xfrm>
            <a:off x="6619243" y="755831"/>
            <a:ext cx="1873859" cy="266196"/>
          </a:xfrm>
          <a:prstGeom prst="rect">
            <a:avLst/>
          </a:prstGeom>
          <a:noFill/>
          <a:ln>
            <a:noFill/>
          </a:ln>
        </p:spPr>
      </p:pic>
      <p:sp>
        <p:nvSpPr>
          <p:cNvPr id="1019" name="Google Shape;1019;g31a13bc3efd_2_0"/>
          <p:cNvSpPr txBox="1"/>
          <p:nvPr/>
        </p:nvSpPr>
        <p:spPr>
          <a:xfrm>
            <a:off x="9172156" y="2530100"/>
            <a:ext cx="2968800" cy="1015800"/>
          </a:xfrm>
          <a:prstGeom prst="rect">
            <a:avLst/>
          </a:prstGeom>
          <a:solidFill>
            <a:srgbClr val="92D050"/>
          </a:soli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de-DE" sz="1800" b="1" u="sng">
                <a:solidFill>
                  <a:schemeClr val="dk1"/>
                </a:solidFill>
                <a:latin typeface="Calibri"/>
                <a:ea typeface="Calibri"/>
                <a:cs typeface="Calibri"/>
                <a:sym typeface="Calibri"/>
              </a:rPr>
              <a:t>Breeding API</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Selby P, Mueller L, Robbins K, Backlund JE, Boizet A., … , </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de-DE" sz="1400">
                <a:solidFill>
                  <a:schemeClr val="dk1"/>
                </a:solidFill>
                <a:latin typeface="Calibri"/>
                <a:ea typeface="Calibri"/>
                <a:cs typeface="Calibri"/>
                <a:sym typeface="Calibri"/>
              </a:rPr>
              <a:t>And many more!</a:t>
            </a:r>
            <a:endParaRPr sz="1800">
              <a:solidFill>
                <a:schemeClr val="dk1"/>
              </a:solidFill>
              <a:latin typeface="Calibri"/>
              <a:ea typeface="Calibri"/>
              <a:cs typeface="Calibri"/>
              <a:sym typeface="Calibri"/>
            </a:endParaRPr>
          </a:p>
        </p:txBody>
      </p:sp>
      <p:pic>
        <p:nvPicPr>
          <p:cNvPr id="1020" name="Google Shape;1020;g31a13bc3efd_2_0" descr="brapi_logo.png"/>
          <p:cNvPicPr preferRelativeResize="0"/>
          <p:nvPr/>
        </p:nvPicPr>
        <p:blipFill rotWithShape="1">
          <a:blip r:embed="rId22">
            <a:alphaModFix/>
          </a:blip>
          <a:srcRect/>
          <a:stretch/>
        </p:blipFill>
        <p:spPr>
          <a:xfrm>
            <a:off x="10251626" y="2189975"/>
            <a:ext cx="1800225" cy="337500"/>
          </a:xfrm>
          <a:prstGeom prst="rect">
            <a:avLst/>
          </a:prstGeom>
          <a:noFill/>
          <a:ln>
            <a:noFill/>
          </a:ln>
        </p:spPr>
      </p:pic>
      <p:pic>
        <p:nvPicPr>
          <p:cNvPr id="1021" name="Google Shape;1021;g31a13bc3efd_2_0"/>
          <p:cNvPicPr preferRelativeResize="0"/>
          <p:nvPr/>
        </p:nvPicPr>
        <p:blipFill rotWithShape="1">
          <a:blip r:embed="rId20">
            <a:alphaModFix/>
          </a:blip>
          <a:srcRect/>
          <a:stretch/>
        </p:blipFill>
        <p:spPr>
          <a:xfrm>
            <a:off x="9383797" y="4341012"/>
            <a:ext cx="661328" cy="565646"/>
          </a:xfrm>
          <a:prstGeom prst="rect">
            <a:avLst/>
          </a:prstGeom>
          <a:noFill/>
          <a:ln>
            <a:noFill/>
          </a:ln>
        </p:spPr>
      </p:pic>
      <p:pic>
        <p:nvPicPr>
          <p:cNvPr id="1022" name="Google Shape;1022;g31a13bc3efd_2_0" descr="elixir_1_RZ_mac.eps"/>
          <p:cNvPicPr preferRelativeResize="0"/>
          <p:nvPr/>
        </p:nvPicPr>
        <p:blipFill rotWithShape="1">
          <a:blip r:embed="rId23">
            <a:alphaModFix/>
          </a:blip>
          <a:srcRect/>
          <a:stretch/>
        </p:blipFill>
        <p:spPr>
          <a:xfrm>
            <a:off x="8813525" y="3903482"/>
            <a:ext cx="997435" cy="716274"/>
          </a:xfrm>
          <a:prstGeom prst="rect">
            <a:avLst/>
          </a:prstGeom>
          <a:noFill/>
          <a:ln>
            <a:noFill/>
          </a:ln>
        </p:spPr>
      </p:pic>
      <p:pic>
        <p:nvPicPr>
          <p:cNvPr id="1023" name="Google Shape;1023;g31a13bc3efd_2_0"/>
          <p:cNvPicPr preferRelativeResize="0"/>
          <p:nvPr/>
        </p:nvPicPr>
        <p:blipFill rotWithShape="1">
          <a:blip r:embed="rId24">
            <a:alphaModFix/>
          </a:blip>
          <a:srcRect/>
          <a:stretch/>
        </p:blipFill>
        <p:spPr>
          <a:xfrm>
            <a:off x="4777536" y="3622519"/>
            <a:ext cx="1009650" cy="1390650"/>
          </a:xfrm>
          <a:prstGeom prst="rect">
            <a:avLst/>
          </a:prstGeom>
          <a:noFill/>
          <a:ln>
            <a:noFill/>
          </a:ln>
        </p:spPr>
      </p:pic>
      <p:sp>
        <p:nvSpPr>
          <p:cNvPr id="1024" name="Google Shape;1024;g31a13bc3efd_2_0"/>
          <p:cNvSpPr txBox="1">
            <a:spLocks noGrp="1"/>
          </p:cNvSpPr>
          <p:nvPr>
            <p:ph type="ctrTitle"/>
          </p:nvPr>
        </p:nvSpPr>
        <p:spPr>
          <a:xfrm>
            <a:off x="2514175" y="52750"/>
            <a:ext cx="8203200" cy="786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A09B"/>
              </a:buClr>
              <a:buSzPts val="4400"/>
              <a:buFont typeface="Arial"/>
              <a:buNone/>
            </a:pPr>
            <a:r>
              <a:rPr lang="de-DE" sz="4400"/>
              <a:t>Aknowledgments &amp; Questions</a:t>
            </a:r>
            <a:endParaRPr/>
          </a:p>
        </p:txBody>
      </p:sp>
      <p:pic>
        <p:nvPicPr>
          <p:cNvPr id="1025" name="Google Shape;1025;g31a13bc3efd_2_0" descr="Les objectifs de ProdMIA | ProdMIA"/>
          <p:cNvPicPr preferRelativeResize="0"/>
          <p:nvPr/>
        </p:nvPicPr>
        <p:blipFill rotWithShape="1">
          <a:blip r:embed="rId25">
            <a:alphaModFix/>
          </a:blip>
          <a:srcRect/>
          <a:stretch/>
        </p:blipFill>
        <p:spPr>
          <a:xfrm>
            <a:off x="5844254" y="4347703"/>
            <a:ext cx="1541495" cy="722012"/>
          </a:xfrm>
          <a:prstGeom prst="rect">
            <a:avLst/>
          </a:prstGeom>
          <a:noFill/>
          <a:ln>
            <a:noFill/>
          </a:ln>
        </p:spPr>
      </p:pic>
      <p:pic>
        <p:nvPicPr>
          <p:cNvPr id="1026" name="Google Shape;1026;g31a13bc3efd_2_0"/>
          <p:cNvPicPr preferRelativeResize="0"/>
          <p:nvPr/>
        </p:nvPicPr>
        <p:blipFill rotWithShape="1">
          <a:blip r:embed="rId26">
            <a:alphaModFix/>
          </a:blip>
          <a:srcRect/>
          <a:stretch/>
        </p:blipFill>
        <p:spPr>
          <a:xfrm>
            <a:off x="4126985" y="4340276"/>
            <a:ext cx="1082675" cy="744537"/>
          </a:xfrm>
          <a:prstGeom prst="rect">
            <a:avLst/>
          </a:prstGeom>
          <a:noFill/>
          <a:ln>
            <a:noFill/>
          </a:ln>
        </p:spPr>
      </p:pic>
      <p:sp>
        <p:nvSpPr>
          <p:cNvPr id="1027" name="Google Shape;1027;g31a13bc3efd_2_0"/>
          <p:cNvSpPr txBox="1"/>
          <p:nvPr/>
        </p:nvSpPr>
        <p:spPr>
          <a:xfrm>
            <a:off x="-3578" y="964969"/>
            <a:ext cx="4331400" cy="1416000"/>
          </a:xfrm>
          <a:prstGeom prst="rect">
            <a:avLst/>
          </a:prstGeom>
          <a:gradFill>
            <a:gsLst>
              <a:gs pos="0">
                <a:srgbClr val="B0500F"/>
              </a:gs>
              <a:gs pos="48000">
                <a:srgbClr val="ED8037"/>
              </a:gs>
              <a:gs pos="100000">
                <a:srgbClr val="F4B081"/>
              </a:gs>
            </a:gsLst>
            <a:lin ang="16200000" scaled="0"/>
          </a:gra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Calibri"/>
              <a:buNone/>
            </a:pPr>
            <a:r>
              <a:rPr lang="de-DE" sz="1600" b="1">
                <a:solidFill>
                  <a:schemeClr val="lt1"/>
                </a:solidFill>
                <a:latin typeface="Calibri"/>
                <a:ea typeface="Calibri"/>
                <a:cs typeface="Calibri"/>
                <a:sym typeface="Calibri"/>
              </a:rPr>
              <a:t>       </a:t>
            </a:r>
            <a:r>
              <a:rPr lang="de-DE" sz="1600" b="1" u="sng">
                <a:solidFill>
                  <a:schemeClr val="lt1"/>
                </a:solidFill>
                <a:latin typeface="Calibri"/>
                <a:ea typeface="Calibri"/>
                <a:cs typeface="Calibri"/>
                <a:sym typeface="Calibri"/>
              </a:rPr>
              <a:t>Elixir Plant community &amp; platforms</a:t>
            </a:r>
            <a:endParaRPr sz="1600" b="1" u="sng">
              <a:solidFill>
                <a:schemeClr val="lt1"/>
              </a:solidFill>
              <a:latin typeface="Calibri"/>
              <a:ea typeface="Calibri"/>
              <a:cs typeface="Calibri"/>
              <a:sym typeface="Calibri"/>
            </a:endParaRPr>
          </a:p>
          <a:p>
            <a:pPr marL="0" marR="0" lvl="0" indent="0" algn="l" rtl="0">
              <a:spcBef>
                <a:spcPts val="0"/>
              </a:spcBef>
              <a:spcAft>
                <a:spcPts val="0"/>
              </a:spcAft>
              <a:buClr>
                <a:schemeClr val="lt1"/>
              </a:buClr>
              <a:buSzPts val="1400"/>
              <a:buFont typeface="Calibri"/>
              <a:buNone/>
            </a:pPr>
            <a:r>
              <a:rPr lang="de-DE" sz="1400">
                <a:solidFill>
                  <a:schemeClr val="lt1"/>
                </a:solidFill>
                <a:latin typeface="Calibri"/>
                <a:ea typeface="Calibri"/>
                <a:cs typeface="Calibri"/>
                <a:sym typeface="Calibri"/>
              </a:rPr>
              <a:t>Beier S., Gruden C., Pommier C., Coppens F, Scholz U., Lange M., Contreras B., Adam Blondon AF, Faria D, Chavez I, Miguel C, Droedsbek B, Finkers R, Papoutsoglou E, Olster R, Ramsak Z, Michotey C.,  …</a:t>
            </a:r>
            <a:endParaRPr sz="140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de-DE" sz="1400">
                <a:solidFill>
                  <a:schemeClr val="lt1"/>
                </a:solidFill>
                <a:latin typeface="Calibri"/>
                <a:ea typeface="Calibri"/>
                <a:cs typeface="Calibri"/>
                <a:sym typeface="Calibri"/>
              </a:rPr>
              <a:t>And many more!</a:t>
            </a:r>
            <a:endParaRPr sz="1400">
              <a:solidFill>
                <a:schemeClr val="lt1"/>
              </a:solidFill>
              <a:latin typeface="Calibri"/>
              <a:ea typeface="Calibri"/>
              <a:cs typeface="Calibri"/>
              <a:sym typeface="Calibri"/>
            </a:endParaRPr>
          </a:p>
        </p:txBody>
      </p:sp>
      <p:pic>
        <p:nvPicPr>
          <p:cNvPr id="1028" name="Google Shape;1028;g31a13bc3efd_2_0" descr="elixir_1_RZ_mac.eps"/>
          <p:cNvPicPr preferRelativeResize="0"/>
          <p:nvPr/>
        </p:nvPicPr>
        <p:blipFill rotWithShape="1">
          <a:blip r:embed="rId23">
            <a:alphaModFix/>
          </a:blip>
          <a:srcRect/>
          <a:stretch/>
        </p:blipFill>
        <p:spPr>
          <a:xfrm>
            <a:off x="-3567" y="530782"/>
            <a:ext cx="997436" cy="7162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normAutofit fontScale="90000"/>
          </a:bodyPr>
          <a:lstStyle/>
          <a:p>
            <a:r>
              <a:rPr lang="fr-FR" dirty="0"/>
              <a:t>Questions</a:t>
            </a:r>
          </a:p>
        </p:txBody>
      </p:sp>
      <p:sp>
        <p:nvSpPr>
          <p:cNvPr id="5" name="Espace réservé du texte 4">
            <a:extLst>
              <a:ext uri="{FF2B5EF4-FFF2-40B4-BE49-F238E27FC236}">
                <a16:creationId xmlns:a16="http://schemas.microsoft.com/office/drawing/2014/main" id="{656DDC33-2354-4D22-98C7-F34728EA77B2}"/>
              </a:ext>
            </a:extLst>
          </p:cNvPr>
          <p:cNvSpPr>
            <a:spLocks noGrp="1"/>
          </p:cNvSpPr>
          <p:nvPr>
            <p:ph type="body" idx="1"/>
          </p:nvPr>
        </p:nvSpPr>
        <p:spPr/>
        <p:txBody>
          <a:bodyPr/>
          <a:lstStyle/>
          <a:p>
            <a:endParaRPr lang="fr-FR" dirty="0"/>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normAutofit fontScale="92500" lnSpcReduction="20000"/>
          </a:bodyPr>
          <a:lstStyle/>
          <a:p>
            <a:endParaRPr lang="fr-FR"/>
          </a:p>
        </p:txBody>
      </p:sp>
    </p:spTree>
    <p:extLst>
      <p:ext uri="{BB962C8B-B14F-4D97-AF65-F5344CB8AC3E}">
        <p14:creationId xmlns:p14="http://schemas.microsoft.com/office/powerpoint/2010/main" val="110698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23B51B2-7E76-8747-AC5E-C0979D27F8D2}"/>
              </a:ext>
            </a:extLst>
          </p:cNvPr>
          <p:cNvSpPr>
            <a:spLocks noGrp="1"/>
          </p:cNvSpPr>
          <p:nvPr>
            <p:ph type="title"/>
          </p:nvPr>
        </p:nvSpPr>
        <p:spPr/>
        <p:txBody>
          <a:bodyPr/>
          <a:lstStyle/>
          <a:p>
            <a:r>
              <a:rPr lang="fr-FR" dirty="0" err="1"/>
              <a:t>Semantic </a:t>
            </a:r>
            <a:r>
              <a:rPr lang="fr-FR" dirty="0"/>
              <a:t>in a </a:t>
            </a:r>
            <a:r>
              <a:rPr lang="fr-FR" dirty="0" err="1"/>
              <a:t>nutshell</a:t>
            </a:r>
            <a:endParaRPr lang="fr-FR" dirty="0"/>
          </a:p>
        </p:txBody>
      </p:sp>
      <p:sp>
        <p:nvSpPr>
          <p:cNvPr id="4" name="Espace réservé du texte 3">
            <a:extLst>
              <a:ext uri="{FF2B5EF4-FFF2-40B4-BE49-F238E27FC236}">
                <a16:creationId xmlns:a16="http://schemas.microsoft.com/office/drawing/2014/main" id="{E2170E3F-1AC1-22B6-10E0-CF149A24BCB8}"/>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680817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9E81BE9C-779A-CF46-900E-41FC76629600}"/>
              </a:ext>
            </a:extLst>
          </p:cNvPr>
          <p:cNvSpPr>
            <a:spLocks noGrp="1"/>
          </p:cNvSpPr>
          <p:nvPr>
            <p:ph type="body" idx="1"/>
          </p:nvPr>
        </p:nvSpPr>
        <p:spPr/>
        <p:txBody>
          <a:bodyPr>
            <a:normAutofit/>
          </a:bodyPr>
          <a:lstStyle/>
          <a:p>
            <a:r>
              <a:rPr lang="fr-FR" dirty="0" err="1"/>
              <a:t>Define </a:t>
            </a:r>
            <a:r>
              <a:rPr lang="fr-FR" dirty="0"/>
              <a:t>concepts: plant, </a:t>
            </a:r>
            <a:r>
              <a:rPr lang="fr-FR" dirty="0" err="1"/>
              <a:t>micro_plot</a:t>
            </a:r>
            <a:r>
              <a:rPr lang="fr-FR" dirty="0"/>
              <a:t>, </a:t>
            </a:r>
            <a:r>
              <a:rPr lang="fr-FR" dirty="0" err="1"/>
              <a:t>phenotype</a:t>
            </a:r>
            <a:r>
              <a:rPr lang="fr-FR" dirty="0"/>
              <a:t>, </a:t>
            </a:r>
            <a:r>
              <a:rPr lang="fr-FR" dirty="0" err="1"/>
              <a:t>experiment</a:t>
            </a:r>
            <a:r>
              <a:rPr lang="fr-FR" dirty="0"/>
              <a:t>, </a:t>
            </a:r>
            <a:r>
              <a:rPr lang="fr-FR" dirty="0" err="1"/>
              <a:t>event</a:t>
            </a:r>
            <a:endParaRPr lang="fr-FR" dirty="0"/>
          </a:p>
          <a:p>
            <a:r>
              <a:rPr lang="fr-FR" dirty="0" err="1"/>
              <a:t>Define </a:t>
            </a:r>
            <a:r>
              <a:rPr lang="fr-FR" dirty="0"/>
              <a:t>Relations: </a:t>
            </a:r>
            <a:r>
              <a:rPr lang="fr-FR" dirty="0" err="1"/>
              <a:t>micro_plot contains </a:t>
            </a:r>
            <a:r>
              <a:rPr lang="fr-FR" dirty="0"/>
              <a:t>plant </a:t>
            </a:r>
          </a:p>
          <a:p>
            <a:r>
              <a:rPr lang="fr-FR" dirty="0"/>
              <a:t>Common </a:t>
            </a:r>
            <a:r>
              <a:rPr lang="fr-FR" dirty="0" err="1"/>
              <a:t>Vocabularies </a:t>
            </a:r>
            <a:r>
              <a:rPr lang="fr-FR" dirty="0"/>
              <a:t>and ontologies</a:t>
            </a:r>
          </a:p>
          <a:p>
            <a:pPr lvl="1"/>
            <a:r>
              <a:rPr lang="fr-FR" dirty="0" err="1"/>
              <a:t>Agrovoc</a:t>
            </a:r>
            <a:r>
              <a:rPr lang="fr-FR" dirty="0"/>
              <a:t>, Plant </a:t>
            </a:r>
            <a:r>
              <a:rPr lang="fr-FR" dirty="0" err="1"/>
              <a:t>Ontology</a:t>
            </a:r>
            <a:r>
              <a:rPr lang="fr-FR" dirty="0"/>
              <a:t>, </a:t>
            </a:r>
            <a:r>
              <a:rPr lang="fr-FR" dirty="0" err="1"/>
              <a:t>Crop Ontology</a:t>
            </a:r>
            <a:r>
              <a:rPr lang="fr-FR" dirty="0"/>
              <a:t>, </a:t>
            </a:r>
            <a:r>
              <a:rPr lang="fr-FR" dirty="0" err="1"/>
              <a:t>Environment Ontology</a:t>
            </a:r>
            <a:r>
              <a:rPr lang="fr-FR" dirty="0"/>
              <a:t>, ...</a:t>
            </a:r>
          </a:p>
        </p:txBody>
      </p:sp>
      <p:sp>
        <p:nvSpPr>
          <p:cNvPr id="6" name="Titre 5">
            <a:extLst>
              <a:ext uri="{FF2B5EF4-FFF2-40B4-BE49-F238E27FC236}">
                <a16:creationId xmlns:a16="http://schemas.microsoft.com/office/drawing/2014/main" id="{343021B2-4841-F743-997F-BFB8E0743BB3}"/>
              </a:ext>
            </a:extLst>
          </p:cNvPr>
          <p:cNvSpPr>
            <a:spLocks noGrp="1"/>
          </p:cNvSpPr>
          <p:nvPr>
            <p:ph type="title"/>
          </p:nvPr>
        </p:nvSpPr>
        <p:spPr/>
        <p:txBody>
          <a:bodyPr>
            <a:normAutofit/>
          </a:bodyPr>
          <a:lstStyle/>
          <a:p>
            <a:r>
              <a:rPr lang="fr-FR" dirty="0" err="1"/>
              <a:t>Semantic</a:t>
            </a:r>
            <a:endParaRPr lang="fr-FR" dirty="0"/>
          </a:p>
        </p:txBody>
      </p:sp>
      <p:sp>
        <p:nvSpPr>
          <p:cNvPr id="3" name="Sous-titre 2">
            <a:extLst>
              <a:ext uri="{FF2B5EF4-FFF2-40B4-BE49-F238E27FC236}">
                <a16:creationId xmlns:a16="http://schemas.microsoft.com/office/drawing/2014/main" id="{F6DD9719-F81E-A399-95B0-0FDAD619E709}"/>
              </a:ext>
            </a:extLst>
          </p:cNvPr>
          <p:cNvSpPr>
            <a:spLocks noGrp="1"/>
          </p:cNvSpPr>
          <p:nvPr>
            <p:ph type="subTitle" idx="2"/>
          </p:nvPr>
        </p:nvSpPr>
        <p:spPr/>
        <p:txBody>
          <a:bodyPr>
            <a:normAutofit fontScale="70000" lnSpcReduction="20000"/>
          </a:bodyPr>
          <a:lstStyle/>
          <a:p>
            <a:endParaRPr lang="fr-FR"/>
          </a:p>
        </p:txBody>
      </p:sp>
      <p:sp>
        <p:nvSpPr>
          <p:cNvPr id="8" name="Ellipse 7">
            <a:extLst>
              <a:ext uri="{FF2B5EF4-FFF2-40B4-BE49-F238E27FC236}">
                <a16:creationId xmlns:a16="http://schemas.microsoft.com/office/drawing/2014/main" id="{053AA4A5-CC9F-C343-BDD4-CF33A560DC93}"/>
              </a:ext>
            </a:extLst>
          </p:cNvPr>
          <p:cNvSpPr/>
          <p:nvPr/>
        </p:nvSpPr>
        <p:spPr>
          <a:xfrm>
            <a:off x="2546465" y="3039060"/>
            <a:ext cx="940207" cy="28639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Study</a:t>
            </a:r>
            <a:endParaRPr lang="fr-FR" sz="1400" dirty="0"/>
          </a:p>
        </p:txBody>
      </p:sp>
      <p:sp>
        <p:nvSpPr>
          <p:cNvPr id="9" name="Ellipse 8">
            <a:extLst>
              <a:ext uri="{FF2B5EF4-FFF2-40B4-BE49-F238E27FC236}">
                <a16:creationId xmlns:a16="http://schemas.microsoft.com/office/drawing/2014/main" id="{F4AFEE6C-77AD-0141-A2B6-51B4D155EEC9}"/>
              </a:ext>
            </a:extLst>
          </p:cNvPr>
          <p:cNvSpPr/>
          <p:nvPr/>
        </p:nvSpPr>
        <p:spPr>
          <a:xfrm>
            <a:off x="2114010" y="3691567"/>
            <a:ext cx="1805116" cy="53974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t>Observation Unit</a:t>
            </a:r>
          </a:p>
        </p:txBody>
      </p:sp>
      <p:cxnSp>
        <p:nvCxnSpPr>
          <p:cNvPr id="10" name="Connecteur droit 9">
            <a:extLst>
              <a:ext uri="{FF2B5EF4-FFF2-40B4-BE49-F238E27FC236}">
                <a16:creationId xmlns:a16="http://schemas.microsoft.com/office/drawing/2014/main" id="{3849687C-8131-714C-AB63-990D1E44DABE}"/>
              </a:ext>
            </a:extLst>
          </p:cNvPr>
          <p:cNvCxnSpPr>
            <a:cxnSpLocks/>
            <a:stCxn id="8" idx="4"/>
            <a:endCxn id="9" idx="0"/>
          </p:cNvCxnSpPr>
          <p:nvPr/>
        </p:nvCxnSpPr>
        <p:spPr>
          <a:xfrm>
            <a:off x="3016568" y="3325451"/>
            <a:ext cx="0" cy="3661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F3CE85D6-199D-234F-B6F2-EE53798310F2}"/>
              </a:ext>
            </a:extLst>
          </p:cNvPr>
          <p:cNvSpPr/>
          <p:nvPr/>
        </p:nvSpPr>
        <p:spPr>
          <a:xfrm>
            <a:off x="2266586" y="4612263"/>
            <a:ext cx="1477468" cy="28327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Measure</a:t>
            </a:r>
            <a:endParaRPr lang="fr-FR" sz="1400" dirty="0"/>
          </a:p>
        </p:txBody>
      </p:sp>
      <p:cxnSp>
        <p:nvCxnSpPr>
          <p:cNvPr id="12" name="Connecteur droit 11">
            <a:extLst>
              <a:ext uri="{FF2B5EF4-FFF2-40B4-BE49-F238E27FC236}">
                <a16:creationId xmlns:a16="http://schemas.microsoft.com/office/drawing/2014/main" id="{9CC90749-959B-0D4F-979D-641CD0AE8ABA}"/>
              </a:ext>
            </a:extLst>
          </p:cNvPr>
          <p:cNvCxnSpPr>
            <a:cxnSpLocks/>
            <a:stCxn id="9" idx="4"/>
            <a:endCxn id="11" idx="0"/>
          </p:cNvCxnSpPr>
          <p:nvPr/>
        </p:nvCxnSpPr>
        <p:spPr>
          <a:xfrm flipH="1">
            <a:off x="3005320" y="4231308"/>
            <a:ext cx="11248" cy="380955"/>
          </a:xfrm>
          <a:prstGeom prst="line">
            <a:avLst/>
          </a:prstGeom>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A48C7692-9B78-B841-A3D1-E7478A033A09}"/>
              </a:ext>
            </a:extLst>
          </p:cNvPr>
          <p:cNvSpPr/>
          <p:nvPr/>
        </p:nvSpPr>
        <p:spPr>
          <a:xfrm>
            <a:off x="1703513" y="5117707"/>
            <a:ext cx="1045181" cy="2998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t>Value</a:t>
            </a:r>
          </a:p>
        </p:txBody>
      </p:sp>
      <p:sp>
        <p:nvSpPr>
          <p:cNvPr id="14" name="Ellipse 13">
            <a:extLst>
              <a:ext uri="{FF2B5EF4-FFF2-40B4-BE49-F238E27FC236}">
                <a16:creationId xmlns:a16="http://schemas.microsoft.com/office/drawing/2014/main" id="{A5126592-682A-D844-AC3D-16A93739D381}"/>
              </a:ext>
            </a:extLst>
          </p:cNvPr>
          <p:cNvSpPr/>
          <p:nvPr/>
        </p:nvSpPr>
        <p:spPr>
          <a:xfrm>
            <a:off x="2310510" y="5528879"/>
            <a:ext cx="1412116" cy="2998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Ontology</a:t>
            </a:r>
            <a:endParaRPr lang="fr-FR" sz="1400" dirty="0"/>
          </a:p>
        </p:txBody>
      </p:sp>
      <p:sp>
        <p:nvSpPr>
          <p:cNvPr id="15" name="Ellipse 14">
            <a:extLst>
              <a:ext uri="{FF2B5EF4-FFF2-40B4-BE49-F238E27FC236}">
                <a16:creationId xmlns:a16="http://schemas.microsoft.com/office/drawing/2014/main" id="{890EC1E7-884F-9C41-A710-8EB72B2F7368}"/>
              </a:ext>
            </a:extLst>
          </p:cNvPr>
          <p:cNvSpPr/>
          <p:nvPr/>
        </p:nvSpPr>
        <p:spPr>
          <a:xfrm>
            <a:off x="3289323" y="5105215"/>
            <a:ext cx="1029052" cy="299837"/>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t>Time</a:t>
            </a:r>
          </a:p>
        </p:txBody>
      </p:sp>
      <p:cxnSp>
        <p:nvCxnSpPr>
          <p:cNvPr id="16" name="Connecteur droit 15">
            <a:extLst>
              <a:ext uri="{FF2B5EF4-FFF2-40B4-BE49-F238E27FC236}">
                <a16:creationId xmlns:a16="http://schemas.microsoft.com/office/drawing/2014/main" id="{F55C7A25-133F-DB4F-9549-A26BCA2D7432}"/>
              </a:ext>
            </a:extLst>
          </p:cNvPr>
          <p:cNvCxnSpPr>
            <a:cxnSpLocks/>
            <a:stCxn id="11" idx="4"/>
            <a:endCxn id="14" idx="0"/>
          </p:cNvCxnSpPr>
          <p:nvPr/>
        </p:nvCxnSpPr>
        <p:spPr>
          <a:xfrm>
            <a:off x="3005320" y="4895536"/>
            <a:ext cx="11248" cy="633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BADB75F-02EC-C54A-A4A3-91A949481AF8}"/>
              </a:ext>
            </a:extLst>
          </p:cNvPr>
          <p:cNvCxnSpPr>
            <a:cxnSpLocks/>
            <a:stCxn id="13" idx="7"/>
            <a:endCxn id="11" idx="4"/>
          </p:cNvCxnSpPr>
          <p:nvPr/>
        </p:nvCxnSpPr>
        <p:spPr>
          <a:xfrm flipV="1">
            <a:off x="2595630" y="4895536"/>
            <a:ext cx="409690" cy="266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1B4E2921-02F2-2748-AC64-A5EE4E761678}"/>
              </a:ext>
            </a:extLst>
          </p:cNvPr>
          <p:cNvCxnSpPr>
            <a:cxnSpLocks/>
            <a:stCxn id="11" idx="4"/>
            <a:endCxn id="15" idx="1"/>
          </p:cNvCxnSpPr>
          <p:nvPr/>
        </p:nvCxnSpPr>
        <p:spPr>
          <a:xfrm>
            <a:off x="3005320" y="4895536"/>
            <a:ext cx="434704" cy="253589"/>
          </a:xfrm>
          <a:prstGeom prst="line">
            <a:avLst/>
          </a:prstGeom>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07CDDB19-BC89-A049-9F9E-A75D8D450F2D}"/>
              </a:ext>
            </a:extLst>
          </p:cNvPr>
          <p:cNvSpPr/>
          <p:nvPr/>
        </p:nvSpPr>
        <p:spPr>
          <a:xfrm>
            <a:off x="4146816" y="4128156"/>
            <a:ext cx="1589145" cy="3166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Treatment</a:t>
            </a:r>
            <a:endParaRPr lang="fr-FR" sz="1400" dirty="0"/>
          </a:p>
        </p:txBody>
      </p:sp>
      <p:sp>
        <p:nvSpPr>
          <p:cNvPr id="20" name="Ellipse 19">
            <a:extLst>
              <a:ext uri="{FF2B5EF4-FFF2-40B4-BE49-F238E27FC236}">
                <a16:creationId xmlns:a16="http://schemas.microsoft.com/office/drawing/2014/main" id="{7872749C-6BB6-E549-9D5F-67E44442D2BC}"/>
              </a:ext>
            </a:extLst>
          </p:cNvPr>
          <p:cNvSpPr/>
          <p:nvPr/>
        </p:nvSpPr>
        <p:spPr>
          <a:xfrm>
            <a:off x="4174797" y="3681349"/>
            <a:ext cx="1477468" cy="28327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t>Factor</a:t>
            </a:r>
          </a:p>
        </p:txBody>
      </p:sp>
      <p:cxnSp>
        <p:nvCxnSpPr>
          <p:cNvPr id="21" name="Connecteur droit 20">
            <a:extLst>
              <a:ext uri="{FF2B5EF4-FFF2-40B4-BE49-F238E27FC236}">
                <a16:creationId xmlns:a16="http://schemas.microsoft.com/office/drawing/2014/main" id="{E701B773-99C5-C140-9E79-E837013E9CF5}"/>
              </a:ext>
            </a:extLst>
          </p:cNvPr>
          <p:cNvCxnSpPr>
            <a:cxnSpLocks/>
            <a:stCxn id="9" idx="6"/>
            <a:endCxn id="19" idx="2"/>
          </p:cNvCxnSpPr>
          <p:nvPr/>
        </p:nvCxnSpPr>
        <p:spPr>
          <a:xfrm>
            <a:off x="3919127" y="3961437"/>
            <a:ext cx="227689" cy="325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7E6D363E-8787-504B-8568-4CED6199F7E2}"/>
              </a:ext>
            </a:extLst>
          </p:cNvPr>
          <p:cNvCxnSpPr>
            <a:cxnSpLocks/>
            <a:stCxn id="9" idx="6"/>
            <a:endCxn id="20" idx="2"/>
          </p:cNvCxnSpPr>
          <p:nvPr/>
        </p:nvCxnSpPr>
        <p:spPr>
          <a:xfrm flipV="1">
            <a:off x="3919127" y="3822985"/>
            <a:ext cx="255671" cy="138452"/>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Shape 19">
            <a:extLst>
              <a:ext uri="{FF2B5EF4-FFF2-40B4-BE49-F238E27FC236}">
                <a16:creationId xmlns:a16="http://schemas.microsoft.com/office/drawing/2014/main" id="{3960B5D8-DD81-ED4A-8FCD-201020EB30AA}"/>
              </a:ext>
            </a:extLst>
          </p:cNvPr>
          <p:cNvSpPr txBox="1"/>
          <p:nvPr/>
        </p:nvSpPr>
        <p:spPr>
          <a:xfrm>
            <a:off x="8128691" y="4955638"/>
            <a:ext cx="1029600" cy="346320"/>
          </a:xfrm>
          <a:prstGeom prst="rect">
            <a:avLst/>
          </a:prstGeom>
          <a:noFill/>
          <a:ln>
            <a:noFill/>
          </a:ln>
        </p:spPr>
        <p:txBody>
          <a:bodyPr lIns="90000" tIns="45000" rIns="90000" bIns="45000"/>
          <a:lstStyle/>
          <a:p>
            <a:r>
              <a:rPr lang="fr-FR" sz="1200" spc="-1" dirty="0" err="1">
                <a:solidFill>
                  <a:srgbClr val="000000"/>
                </a:solidFill>
                <a:uFill>
                  <a:solidFill>
                    <a:srgbClr val="FFFFFF"/>
                  </a:solidFill>
                </a:uFill>
                <a:latin typeface="Arial"/>
              </a:rPr>
              <a:t>contains</a:t>
            </a:r>
            <a:endParaRPr lang="fr-FR" sz="1200" spc="-1" dirty="0">
              <a:solidFill>
                <a:srgbClr val="000000"/>
              </a:solidFill>
              <a:uFill>
                <a:solidFill>
                  <a:srgbClr val="FFFFFF"/>
                </a:solidFill>
              </a:uFill>
              <a:latin typeface="Arial"/>
            </a:endParaRPr>
          </a:p>
        </p:txBody>
      </p:sp>
      <p:sp>
        <p:nvSpPr>
          <p:cNvPr id="59" name="TextShape 20">
            <a:extLst>
              <a:ext uri="{FF2B5EF4-FFF2-40B4-BE49-F238E27FC236}">
                <a16:creationId xmlns:a16="http://schemas.microsoft.com/office/drawing/2014/main" id="{C884436D-6FE8-DC40-9FDA-34F26CC8ACC1}"/>
              </a:ext>
            </a:extLst>
          </p:cNvPr>
          <p:cNvSpPr txBox="1"/>
          <p:nvPr/>
        </p:nvSpPr>
        <p:spPr>
          <a:xfrm>
            <a:off x="7486844" y="4552988"/>
            <a:ext cx="1029600" cy="346320"/>
          </a:xfrm>
          <a:prstGeom prst="rect">
            <a:avLst/>
          </a:prstGeom>
          <a:noFill/>
          <a:ln>
            <a:noFill/>
          </a:ln>
        </p:spPr>
        <p:txBody>
          <a:bodyPr lIns="90000" tIns="45000" rIns="90000" bIns="45000"/>
          <a:lstStyle/>
          <a:p>
            <a:r>
              <a:rPr lang="fr-FR" sz="1200" spc="-1" dirty="0" err="1">
                <a:solidFill>
                  <a:srgbClr val="000000"/>
                </a:solidFill>
                <a:uFill>
                  <a:solidFill>
                    <a:srgbClr val="FFFFFF"/>
                  </a:solidFill>
                </a:uFill>
                <a:latin typeface="Arial"/>
              </a:rPr>
              <a:t>contains</a:t>
            </a:r>
            <a:endParaRPr lang="fr-FR" sz="1200" spc="-1" dirty="0">
              <a:solidFill>
                <a:srgbClr val="000000"/>
              </a:solidFill>
              <a:uFill>
                <a:solidFill>
                  <a:srgbClr val="FFFFFF"/>
                </a:solidFill>
              </a:uFill>
              <a:latin typeface="Arial"/>
            </a:endParaRPr>
          </a:p>
        </p:txBody>
      </p:sp>
      <p:sp>
        <p:nvSpPr>
          <p:cNvPr id="62" name="TextShape 26">
            <a:extLst>
              <a:ext uri="{FF2B5EF4-FFF2-40B4-BE49-F238E27FC236}">
                <a16:creationId xmlns:a16="http://schemas.microsoft.com/office/drawing/2014/main" id="{252EDDF8-7C8A-F04D-84C8-1543BFCDEBF9}"/>
              </a:ext>
            </a:extLst>
          </p:cNvPr>
          <p:cNvSpPr txBox="1"/>
          <p:nvPr/>
        </p:nvSpPr>
        <p:spPr>
          <a:xfrm>
            <a:off x="7490857" y="3690028"/>
            <a:ext cx="1537200" cy="346320"/>
          </a:xfrm>
          <a:prstGeom prst="rect">
            <a:avLst/>
          </a:prstGeom>
          <a:noFill/>
          <a:ln>
            <a:noFill/>
          </a:ln>
        </p:spPr>
        <p:txBody>
          <a:bodyPr lIns="90000" tIns="45000" rIns="90000" bIns="45000"/>
          <a:lstStyle/>
          <a:p>
            <a:r>
              <a:rPr lang="fr-FR" sz="1200" spc="-1" dirty="0" err="1">
                <a:solidFill>
                  <a:srgbClr val="000000"/>
                </a:solidFill>
                <a:uFill>
                  <a:solidFill>
                    <a:srgbClr val="FFFFFF"/>
                  </a:solidFill>
                </a:uFill>
                <a:latin typeface="Arial"/>
              </a:rPr>
              <a:t>hasGenotype</a:t>
            </a:r>
            <a:endParaRPr lang="fr-FR" sz="1200" spc="-1" dirty="0">
              <a:solidFill>
                <a:srgbClr val="000000"/>
              </a:solidFill>
              <a:uFill>
                <a:solidFill>
                  <a:srgbClr val="FFFFFF"/>
                </a:solidFill>
              </a:uFill>
              <a:latin typeface="Arial"/>
            </a:endParaRPr>
          </a:p>
        </p:txBody>
      </p:sp>
      <p:sp>
        <p:nvSpPr>
          <p:cNvPr id="65" name="TextShape 30">
            <a:extLst>
              <a:ext uri="{FF2B5EF4-FFF2-40B4-BE49-F238E27FC236}">
                <a16:creationId xmlns:a16="http://schemas.microsoft.com/office/drawing/2014/main" id="{0ADA024C-FD34-AF43-8901-C22358EFEAC5}"/>
              </a:ext>
            </a:extLst>
          </p:cNvPr>
          <p:cNvSpPr txBox="1"/>
          <p:nvPr/>
        </p:nvSpPr>
        <p:spPr>
          <a:xfrm>
            <a:off x="9388691" y="4539002"/>
            <a:ext cx="1154520" cy="346320"/>
          </a:xfrm>
          <a:prstGeom prst="rect">
            <a:avLst/>
          </a:prstGeom>
          <a:noFill/>
          <a:ln>
            <a:noFill/>
          </a:ln>
        </p:spPr>
        <p:txBody>
          <a:bodyPr lIns="90000" tIns="45000" rIns="90000" bIns="45000"/>
          <a:lstStyle/>
          <a:p>
            <a:r>
              <a:rPr lang="fr-FR" sz="1200" spc="-1" dirty="0" err="1">
                <a:solidFill>
                  <a:srgbClr val="000000"/>
                </a:solidFill>
                <a:uFill>
                  <a:solidFill>
                    <a:srgbClr val="FFFFFF"/>
                  </a:solidFill>
                </a:uFill>
                <a:latin typeface="Arial"/>
              </a:rPr>
              <a:t>is-applied</a:t>
            </a:r>
            <a:endParaRPr lang="fr-FR" sz="1200" spc="-1" dirty="0">
              <a:solidFill>
                <a:srgbClr val="000000"/>
              </a:solidFill>
              <a:uFill>
                <a:solidFill>
                  <a:srgbClr val="FFFFFF"/>
                </a:solidFill>
              </a:uFill>
              <a:latin typeface="Arial"/>
            </a:endParaRPr>
          </a:p>
        </p:txBody>
      </p:sp>
      <p:sp>
        <p:nvSpPr>
          <p:cNvPr id="69" name="Ellipse 68">
            <a:extLst>
              <a:ext uri="{FF2B5EF4-FFF2-40B4-BE49-F238E27FC236}">
                <a16:creationId xmlns:a16="http://schemas.microsoft.com/office/drawing/2014/main" id="{29A1476B-6A14-1643-A931-AB3D5D7EAC2E}"/>
              </a:ext>
            </a:extLst>
          </p:cNvPr>
          <p:cNvSpPr/>
          <p:nvPr/>
        </p:nvSpPr>
        <p:spPr>
          <a:xfrm>
            <a:off x="6781989" y="4231308"/>
            <a:ext cx="1477468" cy="28327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t>Plant</a:t>
            </a:r>
          </a:p>
        </p:txBody>
      </p:sp>
      <p:sp>
        <p:nvSpPr>
          <p:cNvPr id="70" name="Ellipse 69">
            <a:extLst>
              <a:ext uri="{FF2B5EF4-FFF2-40B4-BE49-F238E27FC236}">
                <a16:creationId xmlns:a16="http://schemas.microsoft.com/office/drawing/2014/main" id="{BC88AF15-2732-E74B-A599-6CFF5556BBEF}"/>
              </a:ext>
            </a:extLst>
          </p:cNvPr>
          <p:cNvSpPr/>
          <p:nvPr/>
        </p:nvSpPr>
        <p:spPr>
          <a:xfrm>
            <a:off x="8872338" y="5108314"/>
            <a:ext cx="1477468" cy="28327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t>plot</a:t>
            </a:r>
          </a:p>
        </p:txBody>
      </p:sp>
      <p:sp>
        <p:nvSpPr>
          <p:cNvPr id="71" name="Ellipse 70">
            <a:extLst>
              <a:ext uri="{FF2B5EF4-FFF2-40B4-BE49-F238E27FC236}">
                <a16:creationId xmlns:a16="http://schemas.microsoft.com/office/drawing/2014/main" id="{F5FA7FFA-B163-D044-8427-5E7E1DCA3276}"/>
              </a:ext>
            </a:extLst>
          </p:cNvPr>
          <p:cNvSpPr/>
          <p:nvPr/>
        </p:nvSpPr>
        <p:spPr>
          <a:xfrm>
            <a:off x="6803919" y="5176844"/>
            <a:ext cx="1533225" cy="28327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micro_plot</a:t>
            </a:r>
            <a:endParaRPr lang="fr-FR" sz="1400" dirty="0"/>
          </a:p>
        </p:txBody>
      </p:sp>
      <p:sp>
        <p:nvSpPr>
          <p:cNvPr id="72" name="Ellipse 71">
            <a:extLst>
              <a:ext uri="{FF2B5EF4-FFF2-40B4-BE49-F238E27FC236}">
                <a16:creationId xmlns:a16="http://schemas.microsoft.com/office/drawing/2014/main" id="{7D99DE63-2057-C147-B079-117D92506468}"/>
              </a:ext>
            </a:extLst>
          </p:cNvPr>
          <p:cNvSpPr/>
          <p:nvPr/>
        </p:nvSpPr>
        <p:spPr>
          <a:xfrm>
            <a:off x="6781989" y="3133495"/>
            <a:ext cx="1477468" cy="28327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Genotype</a:t>
            </a:r>
            <a:endParaRPr lang="fr-FR" sz="1400" dirty="0"/>
          </a:p>
        </p:txBody>
      </p:sp>
      <p:sp>
        <p:nvSpPr>
          <p:cNvPr id="73" name="Ellipse 72">
            <a:extLst>
              <a:ext uri="{FF2B5EF4-FFF2-40B4-BE49-F238E27FC236}">
                <a16:creationId xmlns:a16="http://schemas.microsoft.com/office/drawing/2014/main" id="{1FFEB424-2FB9-F74E-A1CA-BB66806D5A6D}"/>
              </a:ext>
            </a:extLst>
          </p:cNvPr>
          <p:cNvSpPr/>
          <p:nvPr/>
        </p:nvSpPr>
        <p:spPr>
          <a:xfrm>
            <a:off x="9109869" y="4036262"/>
            <a:ext cx="1589145" cy="31662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err="1"/>
              <a:t>Treatments</a:t>
            </a:r>
            <a:endParaRPr lang="fr-FR" sz="1400" dirty="0"/>
          </a:p>
        </p:txBody>
      </p:sp>
      <p:cxnSp>
        <p:nvCxnSpPr>
          <p:cNvPr id="75" name="Connecteur droit avec flèche 74">
            <a:extLst>
              <a:ext uri="{FF2B5EF4-FFF2-40B4-BE49-F238E27FC236}">
                <a16:creationId xmlns:a16="http://schemas.microsoft.com/office/drawing/2014/main" id="{A0FDE20F-85D7-8544-9565-95B3931C061E}"/>
              </a:ext>
            </a:extLst>
          </p:cNvPr>
          <p:cNvCxnSpPr>
            <a:cxnSpLocks/>
            <a:stCxn id="73" idx="5"/>
            <a:endCxn id="70" idx="7"/>
          </p:cNvCxnSpPr>
          <p:nvPr/>
        </p:nvCxnSpPr>
        <p:spPr>
          <a:xfrm flipH="1">
            <a:off x="10133436" y="4306517"/>
            <a:ext cx="332852" cy="843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069AFE01-DF2F-6747-9E25-AE268F6FBCD0}"/>
              </a:ext>
            </a:extLst>
          </p:cNvPr>
          <p:cNvCxnSpPr>
            <a:cxnSpLocks/>
            <a:stCxn id="70" idx="2"/>
            <a:endCxn id="71" idx="6"/>
          </p:cNvCxnSpPr>
          <p:nvPr/>
        </p:nvCxnSpPr>
        <p:spPr>
          <a:xfrm flipH="1">
            <a:off x="8337144" y="5249950"/>
            <a:ext cx="535195" cy="68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20C30F49-56BC-0A47-B2CA-08098BF98E78}"/>
              </a:ext>
            </a:extLst>
          </p:cNvPr>
          <p:cNvCxnSpPr>
            <a:cxnSpLocks/>
            <a:stCxn id="71" idx="0"/>
            <a:endCxn id="69" idx="4"/>
          </p:cNvCxnSpPr>
          <p:nvPr/>
        </p:nvCxnSpPr>
        <p:spPr>
          <a:xfrm flipH="1" flipV="1">
            <a:off x="7520723" y="4514581"/>
            <a:ext cx="49808" cy="662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62AE84DB-1E8C-614B-90B7-6FDC9F49AF57}"/>
              </a:ext>
            </a:extLst>
          </p:cNvPr>
          <p:cNvCxnSpPr>
            <a:cxnSpLocks/>
            <a:stCxn id="69" idx="0"/>
            <a:endCxn id="72" idx="4"/>
          </p:cNvCxnSpPr>
          <p:nvPr/>
        </p:nvCxnSpPr>
        <p:spPr>
          <a:xfrm flipV="1">
            <a:off x="7520723" y="3416767"/>
            <a:ext cx="0" cy="814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6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 name="CustomShape 5"/>
          <p:cNvSpPr/>
          <p:nvPr/>
        </p:nvSpPr>
        <p:spPr>
          <a:xfrm>
            <a:off x="4872000" y="3132000"/>
            <a:ext cx="1656000" cy="792000"/>
          </a:xfrm>
          <a:prstGeom prst="ellipse">
            <a:avLst/>
          </a:prstGeom>
          <a:solidFill>
            <a:srgbClr val="99FFFF"/>
          </a:solidFill>
          <a:ln>
            <a:solidFill>
              <a:srgbClr val="80808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fr-FR" spc="-1">
                <a:solidFill>
                  <a:srgbClr val="000000"/>
                </a:solidFill>
                <a:uFill>
                  <a:solidFill>
                    <a:srgbClr val="FFFFFF"/>
                  </a:solidFill>
                </a:uFill>
                <a:latin typeface="Arial"/>
              </a:rPr>
              <a:t>Micro-Plot</a:t>
            </a:r>
          </a:p>
        </p:txBody>
      </p:sp>
      <p:sp>
        <p:nvSpPr>
          <p:cNvPr id="1231" name="CustomShape 6"/>
          <p:cNvSpPr/>
          <p:nvPr/>
        </p:nvSpPr>
        <p:spPr>
          <a:xfrm>
            <a:off x="7572000" y="4248000"/>
            <a:ext cx="1656000" cy="792000"/>
          </a:xfrm>
          <a:prstGeom prst="ellipse">
            <a:avLst/>
          </a:prstGeom>
          <a:solidFill>
            <a:srgbClr val="99FFFF"/>
          </a:solidFill>
          <a:ln>
            <a:solidFill>
              <a:srgbClr val="80808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fr-FR" spc="-1">
                <a:solidFill>
                  <a:srgbClr val="000000"/>
                </a:solidFill>
                <a:uFill>
                  <a:solidFill>
                    <a:srgbClr val="FFFFFF"/>
                  </a:solidFill>
                </a:uFill>
                <a:latin typeface="Arial"/>
              </a:rPr>
              <a:t>Plot</a:t>
            </a:r>
          </a:p>
        </p:txBody>
      </p:sp>
      <p:sp>
        <p:nvSpPr>
          <p:cNvPr id="1232" name="CustomShape 7"/>
          <p:cNvSpPr/>
          <p:nvPr/>
        </p:nvSpPr>
        <p:spPr>
          <a:xfrm>
            <a:off x="5628000" y="1224000"/>
            <a:ext cx="1656000" cy="792000"/>
          </a:xfrm>
          <a:prstGeom prst="ellipse">
            <a:avLst/>
          </a:prstGeom>
          <a:solidFill>
            <a:srgbClr val="99FFFF"/>
          </a:solidFill>
          <a:ln>
            <a:solidFill>
              <a:srgbClr val="80808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fr-FR" spc="-1">
                <a:solidFill>
                  <a:srgbClr val="000000"/>
                </a:solidFill>
                <a:uFill>
                  <a:solidFill>
                    <a:srgbClr val="FFFFFF"/>
                  </a:solidFill>
                </a:uFill>
                <a:latin typeface="Arial"/>
              </a:rPr>
              <a:t>Plant</a:t>
            </a:r>
          </a:p>
        </p:txBody>
      </p:sp>
      <p:sp>
        <p:nvSpPr>
          <p:cNvPr id="1233" name="CustomShape 8"/>
          <p:cNvSpPr/>
          <p:nvPr/>
        </p:nvSpPr>
        <p:spPr>
          <a:xfrm>
            <a:off x="9012000" y="1440000"/>
            <a:ext cx="1656000" cy="792000"/>
          </a:xfrm>
          <a:prstGeom prst="ellipse">
            <a:avLst/>
          </a:prstGeom>
          <a:solidFill>
            <a:srgbClr val="99FFFF"/>
          </a:solidFill>
          <a:ln>
            <a:solidFill>
              <a:srgbClr val="80808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fr-FR" spc="-1">
                <a:solidFill>
                  <a:srgbClr val="000000"/>
                </a:solidFill>
                <a:uFill>
                  <a:solidFill>
                    <a:srgbClr val="FFFFFF"/>
                  </a:solidFill>
                </a:uFill>
                <a:latin typeface="Arial"/>
              </a:rPr>
              <a:t>Genotype</a:t>
            </a:r>
          </a:p>
        </p:txBody>
      </p:sp>
      <p:sp>
        <p:nvSpPr>
          <p:cNvPr id="1238" name="Line 13"/>
          <p:cNvSpPr/>
          <p:nvPr/>
        </p:nvSpPr>
        <p:spPr>
          <a:xfrm flipH="1" flipV="1">
            <a:off x="6492000" y="3672000"/>
            <a:ext cx="1152000" cy="792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239" name="Line 14"/>
          <p:cNvSpPr/>
          <p:nvPr/>
        </p:nvSpPr>
        <p:spPr>
          <a:xfrm flipV="1">
            <a:off x="6276000" y="2088000"/>
            <a:ext cx="72000" cy="1152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240" name="Line 15"/>
          <p:cNvSpPr/>
          <p:nvPr/>
        </p:nvSpPr>
        <p:spPr>
          <a:xfrm>
            <a:off x="7284000" y="1692000"/>
            <a:ext cx="1728000" cy="108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244" name="TextShape 19"/>
          <p:cNvSpPr txBox="1"/>
          <p:nvPr/>
        </p:nvSpPr>
        <p:spPr>
          <a:xfrm>
            <a:off x="6636000" y="3924000"/>
            <a:ext cx="1029600" cy="346320"/>
          </a:xfrm>
          <a:prstGeom prst="rect">
            <a:avLst/>
          </a:prstGeom>
          <a:noFill/>
          <a:ln>
            <a:noFill/>
          </a:ln>
        </p:spPr>
        <p:txBody>
          <a:bodyPr lIns="90000" tIns="45000" rIns="90000" bIns="45000"/>
          <a:lstStyle/>
          <a:p>
            <a:r>
              <a:rPr lang="fr-FR" sz="1400" spc="-1">
                <a:solidFill>
                  <a:srgbClr val="000000"/>
                </a:solidFill>
                <a:uFill>
                  <a:solidFill>
                    <a:srgbClr val="FFFFFF"/>
                  </a:solidFill>
                </a:uFill>
                <a:latin typeface="Arial"/>
              </a:rPr>
              <a:t>contains</a:t>
            </a:r>
          </a:p>
        </p:txBody>
      </p:sp>
      <p:sp>
        <p:nvSpPr>
          <p:cNvPr id="1245" name="TextShape 20"/>
          <p:cNvSpPr txBox="1"/>
          <p:nvPr/>
        </p:nvSpPr>
        <p:spPr>
          <a:xfrm>
            <a:off x="5844000" y="2520000"/>
            <a:ext cx="1029600" cy="346320"/>
          </a:xfrm>
          <a:prstGeom prst="rect">
            <a:avLst/>
          </a:prstGeom>
          <a:noFill/>
          <a:ln>
            <a:noFill/>
          </a:ln>
        </p:spPr>
        <p:txBody>
          <a:bodyPr lIns="90000" tIns="45000" rIns="90000" bIns="45000"/>
          <a:lstStyle/>
          <a:p>
            <a:r>
              <a:rPr lang="fr-FR" sz="1400" spc="-1">
                <a:solidFill>
                  <a:srgbClr val="000000"/>
                </a:solidFill>
                <a:uFill>
                  <a:solidFill>
                    <a:srgbClr val="FFFFFF"/>
                  </a:solidFill>
                </a:uFill>
                <a:latin typeface="Arial"/>
              </a:rPr>
              <a:t>contains</a:t>
            </a:r>
          </a:p>
        </p:txBody>
      </p:sp>
      <p:sp>
        <p:nvSpPr>
          <p:cNvPr id="1250" name="TextShape 25"/>
          <p:cNvSpPr txBox="1"/>
          <p:nvPr/>
        </p:nvSpPr>
        <p:spPr>
          <a:xfrm>
            <a:off x="8148000" y="2083680"/>
            <a:ext cx="1537200" cy="346320"/>
          </a:xfrm>
          <a:prstGeom prst="rect">
            <a:avLst/>
          </a:prstGeom>
          <a:noFill/>
          <a:ln>
            <a:noFill/>
          </a:ln>
        </p:spPr>
        <p:txBody>
          <a:bodyPr lIns="90000" tIns="45000" rIns="90000" bIns="45000"/>
          <a:lstStyle/>
          <a:p>
            <a:r>
              <a:rPr lang="fr-FR" sz="1400" spc="-1" dirty="0" err="1">
                <a:solidFill>
                  <a:srgbClr val="C00000"/>
                </a:solidFill>
                <a:uFill>
                  <a:solidFill>
                    <a:srgbClr val="FFFFFF"/>
                  </a:solidFill>
                </a:uFill>
                <a:latin typeface="Arial"/>
              </a:rPr>
              <a:t>hasGenotype</a:t>
            </a:r>
            <a:endParaRPr lang="fr-FR" sz="1400" spc="-1" dirty="0">
              <a:solidFill>
                <a:srgbClr val="C00000"/>
              </a:solidFill>
              <a:uFill>
                <a:solidFill>
                  <a:srgbClr val="FFFFFF"/>
                </a:solidFill>
              </a:uFill>
              <a:latin typeface="Arial"/>
            </a:endParaRPr>
          </a:p>
        </p:txBody>
      </p:sp>
      <p:sp>
        <p:nvSpPr>
          <p:cNvPr id="1251" name="TextShape 26"/>
          <p:cNvSpPr txBox="1"/>
          <p:nvPr/>
        </p:nvSpPr>
        <p:spPr>
          <a:xfrm>
            <a:off x="7356000" y="1476000"/>
            <a:ext cx="1537200" cy="346320"/>
          </a:xfrm>
          <a:prstGeom prst="rect">
            <a:avLst/>
          </a:prstGeom>
          <a:noFill/>
          <a:ln>
            <a:noFill/>
          </a:ln>
        </p:spPr>
        <p:txBody>
          <a:bodyPr lIns="90000" tIns="45000" rIns="90000" bIns="45000"/>
          <a:lstStyle/>
          <a:p>
            <a:r>
              <a:rPr lang="fr-FR" sz="1400" spc="-1" dirty="0" err="1">
                <a:solidFill>
                  <a:srgbClr val="000000"/>
                </a:solidFill>
                <a:uFill>
                  <a:solidFill>
                    <a:srgbClr val="FFFFFF"/>
                  </a:solidFill>
                </a:uFill>
                <a:latin typeface="Arial"/>
              </a:rPr>
              <a:t>hasGenotype</a:t>
            </a:r>
            <a:endParaRPr lang="fr-FR" sz="1400" spc="-1" dirty="0">
              <a:solidFill>
                <a:srgbClr val="000000"/>
              </a:solidFill>
              <a:uFill>
                <a:solidFill>
                  <a:srgbClr val="FFFFFF"/>
                </a:solidFill>
              </a:uFill>
              <a:latin typeface="Arial"/>
            </a:endParaRPr>
          </a:p>
        </p:txBody>
      </p:sp>
      <p:sp>
        <p:nvSpPr>
          <p:cNvPr id="1252" name="CustomShape 27"/>
          <p:cNvSpPr/>
          <p:nvPr/>
        </p:nvSpPr>
        <p:spPr>
          <a:xfrm>
            <a:off x="8940360" y="3168360"/>
            <a:ext cx="1656000" cy="792000"/>
          </a:xfrm>
          <a:prstGeom prst="ellipse">
            <a:avLst/>
          </a:prstGeom>
          <a:solidFill>
            <a:srgbClr val="99FFFF"/>
          </a:solidFill>
          <a:ln>
            <a:solidFill>
              <a:srgbClr val="808080"/>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r>
              <a:rPr lang="fr-FR" spc="-1">
                <a:solidFill>
                  <a:srgbClr val="000000"/>
                </a:solidFill>
                <a:uFill>
                  <a:solidFill>
                    <a:srgbClr val="FFFFFF"/>
                  </a:solidFill>
                </a:uFill>
                <a:latin typeface="Arial"/>
              </a:rPr>
              <a:t>treatment</a:t>
            </a:r>
          </a:p>
        </p:txBody>
      </p:sp>
      <p:sp>
        <p:nvSpPr>
          <p:cNvPr id="1253" name="Line 28"/>
          <p:cNvSpPr/>
          <p:nvPr/>
        </p:nvSpPr>
        <p:spPr>
          <a:xfrm flipH="1">
            <a:off x="9228000" y="3960360"/>
            <a:ext cx="576000" cy="79164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1255" name="TextShape 30"/>
          <p:cNvSpPr txBox="1"/>
          <p:nvPr/>
        </p:nvSpPr>
        <p:spPr>
          <a:xfrm>
            <a:off x="9120000" y="4032000"/>
            <a:ext cx="1154520" cy="346320"/>
          </a:xfrm>
          <a:prstGeom prst="rect">
            <a:avLst/>
          </a:prstGeom>
          <a:noFill/>
          <a:ln>
            <a:noFill/>
          </a:ln>
        </p:spPr>
        <p:txBody>
          <a:bodyPr lIns="90000" tIns="45000" rIns="90000" bIns="45000"/>
          <a:lstStyle/>
          <a:p>
            <a:r>
              <a:rPr lang="fr-FR" sz="1400" spc="-1" dirty="0" err="1">
                <a:solidFill>
                  <a:srgbClr val="000000"/>
                </a:solidFill>
                <a:uFill>
                  <a:solidFill>
                    <a:srgbClr val="FFFFFF"/>
                  </a:solidFill>
                </a:uFill>
                <a:latin typeface="Arial"/>
              </a:rPr>
              <a:t>is-applied</a:t>
            </a:r>
            <a:endParaRPr lang="fr-FR" sz="1400" spc="-1" dirty="0">
              <a:solidFill>
                <a:srgbClr val="000000"/>
              </a:solidFill>
              <a:uFill>
                <a:solidFill>
                  <a:srgbClr val="FFFFFF"/>
                </a:solidFill>
              </a:uFill>
              <a:latin typeface="Arial"/>
            </a:endParaRPr>
          </a:p>
        </p:txBody>
      </p:sp>
      <p:sp>
        <p:nvSpPr>
          <p:cNvPr id="45" name="Espace réservé du contenu 2">
            <a:extLst>
              <a:ext uri="{FF2B5EF4-FFF2-40B4-BE49-F238E27FC236}">
                <a16:creationId xmlns:a16="http://schemas.microsoft.com/office/drawing/2014/main" id="{728D0CAB-1926-364C-A7F2-398C3650AEB4}"/>
              </a:ext>
            </a:extLst>
          </p:cNvPr>
          <p:cNvSpPr>
            <a:spLocks noGrp="1"/>
          </p:cNvSpPr>
          <p:nvPr>
            <p:ph type="body" idx="1"/>
          </p:nvPr>
        </p:nvSpPr>
        <p:spPr>
          <a:xfrm>
            <a:off x="105878" y="885525"/>
            <a:ext cx="4607722" cy="5159100"/>
          </a:xfrm>
        </p:spPr>
        <p:txBody>
          <a:bodyPr/>
          <a:lstStyle/>
          <a:p>
            <a:r>
              <a:rPr lang="en-GB" dirty="0"/>
              <a:t>Uncouple </a:t>
            </a:r>
          </a:p>
          <a:p>
            <a:pPr lvl="1"/>
            <a:r>
              <a:rPr lang="en-GB" dirty="0"/>
              <a:t>Data capture</a:t>
            </a:r>
          </a:p>
          <a:p>
            <a:pPr lvl="1"/>
            <a:r>
              <a:rPr lang="en-GB" dirty="0"/>
              <a:t>Data analysis</a:t>
            </a:r>
          </a:p>
          <a:p>
            <a:pPr lvl="1"/>
            <a:r>
              <a:rPr lang="en-GB" dirty="0"/>
              <a:t>Data reuse</a:t>
            </a:r>
          </a:p>
          <a:p>
            <a:r>
              <a:rPr lang="en-GB" dirty="0"/>
              <a:t>Inference allows to format the data for a target use</a:t>
            </a:r>
          </a:p>
        </p:txBody>
      </p:sp>
      <p:sp>
        <p:nvSpPr>
          <p:cNvPr id="4" name="Titre 3"/>
          <p:cNvSpPr>
            <a:spLocks noGrp="1"/>
          </p:cNvSpPr>
          <p:nvPr>
            <p:ph type="title"/>
          </p:nvPr>
        </p:nvSpPr>
        <p:spPr>
          <a:xfrm>
            <a:off x="1331088" y="0"/>
            <a:ext cx="9628307" cy="510000"/>
          </a:xfrm>
        </p:spPr>
        <p:txBody>
          <a:bodyPr/>
          <a:lstStyle/>
          <a:p>
            <a:r>
              <a:rPr lang="fr-FR" dirty="0" err="1"/>
              <a:t>Semantic Inference</a:t>
            </a:r>
            <a:endParaRPr lang="fr-FR" dirty="0"/>
          </a:p>
        </p:txBody>
      </p:sp>
      <p:sp>
        <p:nvSpPr>
          <p:cNvPr id="2" name="Espace réservé de la date 1"/>
          <p:cNvSpPr>
            <a:spLocks noGrp="1"/>
          </p:cNvSpPr>
          <p:nvPr>
            <p:ph type="dt" sz="half" idx="4294967295"/>
          </p:nvPr>
        </p:nvSpPr>
        <p:spPr>
          <a:xfrm>
            <a:off x="10058400" y="6597650"/>
            <a:ext cx="2133600" cy="287338"/>
          </a:xfrm>
          <a:prstGeom prst="rect">
            <a:avLst/>
          </a:prstGeom>
        </p:spPr>
        <p:txBody>
          <a:bodyPr/>
          <a:lstStyle>
            <a:defPPr>
              <a:defRPr lang="fr-FR"/>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18 September 2018</a:t>
            </a:r>
            <a:endParaRPr lang="fr-FR" dirty="0"/>
          </a:p>
        </p:txBody>
      </p:sp>
      <p:sp>
        <p:nvSpPr>
          <p:cNvPr id="3" name="Espace réservé du numéro de diapositive 2"/>
          <p:cNvSpPr>
            <a:spLocks noGrp="1"/>
          </p:cNvSpPr>
          <p:nvPr>
            <p:ph type="sldNum" sz="quarter" idx="4294967295"/>
          </p:nvPr>
        </p:nvSpPr>
        <p:spPr>
          <a:xfrm>
            <a:off x="9347200" y="6381750"/>
            <a:ext cx="2844800" cy="215900"/>
          </a:xfrm>
          <a:prstGeom prst="rect">
            <a:avLst/>
          </a:prstGeom>
        </p:spPr>
        <p:txBody>
          <a:bodyPr/>
          <a:lstStyle>
            <a:defPPr>
              <a:defRPr lang="en-US"/>
            </a:defPPr>
            <a:lvl1pPr marL="0" algn="r" defTabSz="457200" rtl="0" eaLnBrk="1" latinLnBrk="0" hangingPunct="1">
              <a:defRPr sz="14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2FB34B-B982-584C-87D1-A762E7D52625}" type="slidenum">
              <a:rPr lang="fr-FR" smtClean="0">
                <a:solidFill>
                  <a:prstClr val="white"/>
                </a:solidFill>
              </a:rPr>
              <a:t>5</a:t>
            </a:fld>
            <a:endParaRPr lang="fr-FR" dirty="0"/>
          </a:p>
        </p:txBody>
      </p:sp>
      <p:sp>
        <p:nvSpPr>
          <p:cNvPr id="35" name="Line 26"/>
          <p:cNvSpPr/>
          <p:nvPr/>
        </p:nvSpPr>
        <p:spPr>
          <a:xfrm flipV="1">
            <a:off x="6528000" y="2254320"/>
            <a:ext cx="2916000" cy="1296000"/>
          </a:xfrm>
          <a:prstGeom prst="line">
            <a:avLst/>
          </a:prstGeom>
          <a:ln w="36000">
            <a:solidFill>
              <a:srgbClr val="FF3333"/>
            </a:solidFill>
            <a:round/>
            <a:tailEnd type="triangle" w="med" len="med"/>
          </a:ln>
        </p:spPr>
        <p:style>
          <a:lnRef idx="0">
            <a:scrgbClr r="0" g="0" b="0"/>
          </a:lnRef>
          <a:fillRef idx="0">
            <a:scrgbClr r="0" g="0" b="0"/>
          </a:fillRef>
          <a:effectRef idx="0">
            <a:scrgbClr r="0" g="0" b="0"/>
          </a:effectRef>
          <a:fontRef idx="minor"/>
        </p:style>
      </p:sp>
      <p:sp>
        <p:nvSpPr>
          <p:cNvPr id="36" name="Line 33"/>
          <p:cNvSpPr/>
          <p:nvPr/>
        </p:nvSpPr>
        <p:spPr>
          <a:xfrm flipH="1">
            <a:off x="6528000" y="3600000"/>
            <a:ext cx="2412360" cy="0"/>
          </a:xfrm>
          <a:prstGeom prst="line">
            <a:avLst/>
          </a:prstGeom>
          <a:ln w="36000">
            <a:solidFill>
              <a:srgbClr val="FF3333"/>
            </a:solidFill>
            <a:round/>
            <a:tailEnd type="triangle" w="med" len="med"/>
          </a:ln>
        </p:spPr>
        <p:style>
          <a:lnRef idx="0">
            <a:scrgbClr r="0" g="0" b="0"/>
          </a:lnRef>
          <a:fillRef idx="0">
            <a:scrgbClr r="0" g="0" b="0"/>
          </a:fillRef>
          <a:effectRef idx="0">
            <a:scrgbClr r="0" g="0" b="0"/>
          </a:effectRef>
          <a:fontRef idx="minor"/>
        </p:style>
      </p:sp>
      <p:sp>
        <p:nvSpPr>
          <p:cNvPr id="40" name="TextShape 30">
            <a:extLst>
              <a:ext uri="{FF2B5EF4-FFF2-40B4-BE49-F238E27FC236}">
                <a16:creationId xmlns:a16="http://schemas.microsoft.com/office/drawing/2014/main" id="{8B749B72-4BEC-E944-B33C-798125AC7550}"/>
              </a:ext>
            </a:extLst>
          </p:cNvPr>
          <p:cNvSpPr txBox="1"/>
          <p:nvPr/>
        </p:nvSpPr>
        <p:spPr>
          <a:xfrm>
            <a:off x="8039100" y="3323010"/>
            <a:ext cx="1154520" cy="346320"/>
          </a:xfrm>
          <a:prstGeom prst="rect">
            <a:avLst/>
          </a:prstGeom>
          <a:noFill/>
          <a:ln>
            <a:noFill/>
          </a:ln>
        </p:spPr>
        <p:txBody>
          <a:bodyPr lIns="90000" tIns="45000" rIns="90000" bIns="45000"/>
          <a:lstStyle/>
          <a:p>
            <a:r>
              <a:rPr lang="fr-FR" sz="1400" spc="-1" dirty="0" err="1">
                <a:solidFill>
                  <a:srgbClr val="C00000"/>
                </a:solidFill>
                <a:uFill>
                  <a:solidFill>
                    <a:srgbClr val="FFFFFF"/>
                  </a:solidFill>
                </a:uFill>
                <a:latin typeface="Arial"/>
              </a:rPr>
              <a:t>is-applied</a:t>
            </a:r>
            <a:endParaRPr lang="fr-FR" sz="1400" spc="-1" dirty="0">
              <a:solidFill>
                <a:srgbClr val="C00000"/>
              </a:solidFill>
              <a:uFill>
                <a:solidFill>
                  <a:srgbClr val="FFFFFF"/>
                </a:solidFill>
              </a:uFill>
              <a:latin typeface="Arial"/>
            </a:endParaRPr>
          </a:p>
        </p:txBody>
      </p:sp>
      <p:sp>
        <p:nvSpPr>
          <p:cNvPr id="42" name="TextShape 24">
            <a:extLst>
              <a:ext uri="{FF2B5EF4-FFF2-40B4-BE49-F238E27FC236}">
                <a16:creationId xmlns:a16="http://schemas.microsoft.com/office/drawing/2014/main" id="{7F304E6E-1E03-3D4A-B4EF-673726381AE1}"/>
              </a:ext>
            </a:extLst>
          </p:cNvPr>
          <p:cNvSpPr txBox="1"/>
          <p:nvPr/>
        </p:nvSpPr>
        <p:spPr>
          <a:xfrm>
            <a:off x="6453566" y="3055680"/>
            <a:ext cx="1016105" cy="346320"/>
          </a:xfrm>
          <a:prstGeom prst="rect">
            <a:avLst/>
          </a:prstGeom>
          <a:noFill/>
          <a:ln>
            <a:noFill/>
          </a:ln>
        </p:spPr>
        <p:txBody>
          <a:bodyPr lIns="90000" tIns="45000" rIns="90000" bIns="45000"/>
          <a:lstStyle/>
          <a:p>
            <a:r>
              <a:rPr lang="fr-FR" sz="1400" i="1" spc="-1" dirty="0" err="1">
                <a:solidFill>
                  <a:srgbClr val="C00000"/>
                </a:solidFill>
                <a:uFill>
                  <a:solidFill>
                    <a:srgbClr val="FFFFFF"/>
                  </a:solidFill>
                </a:uFill>
                <a:latin typeface="Arial"/>
              </a:rPr>
              <a:t>factors</a:t>
            </a:r>
            <a:endParaRPr lang="fr-FR" sz="1400" i="1" spc="-1" dirty="0">
              <a:solidFill>
                <a:srgbClr val="C00000"/>
              </a:solidFill>
              <a:uFill>
                <a:solidFill>
                  <a:srgbClr val="FFFFFF"/>
                </a:solidFill>
              </a:uFill>
              <a:latin typeface="Arial"/>
            </a:endParaRPr>
          </a:p>
        </p:txBody>
      </p:sp>
      <p:pic>
        <p:nvPicPr>
          <p:cNvPr id="43" name="Picture 2" descr="ttps://www6.inra.fr/var/internet6_national_anr_answer/storage/images/partners/mistea/33462-8-eng-GB/MIST">
            <a:extLst>
              <a:ext uri="{FF2B5EF4-FFF2-40B4-BE49-F238E27FC236}">
                <a16:creationId xmlns:a16="http://schemas.microsoft.com/office/drawing/2014/main" id="{7B051F40-58E7-6746-8445-2A5D6FD3E39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1889" y="9092"/>
            <a:ext cx="971600" cy="554273"/>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 43">
            <a:extLst>
              <a:ext uri="{FF2B5EF4-FFF2-40B4-BE49-F238E27FC236}">
                <a16:creationId xmlns:a16="http://schemas.microsoft.com/office/drawing/2014/main" id="{0373B6E5-6284-E145-A39F-4940F85077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889" y="500677"/>
            <a:ext cx="755576" cy="263103"/>
          </a:xfrm>
          <a:prstGeom prst="rect">
            <a:avLst/>
          </a:prstGeom>
        </p:spPr>
      </p:pic>
      <p:pic>
        <p:nvPicPr>
          <p:cNvPr id="5" name="Google Shape;427;p41">
            <a:extLst>
              <a:ext uri="{FF2B5EF4-FFF2-40B4-BE49-F238E27FC236}">
                <a16:creationId xmlns:a16="http://schemas.microsoft.com/office/drawing/2014/main" id="{892B2375-775B-075F-3042-73F91AFBEB2E}"/>
              </a:ext>
            </a:extLst>
          </p:cNvPr>
          <p:cNvPicPr preferRelativeResize="0">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096" y="716599"/>
            <a:ext cx="627451" cy="43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76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 grpId="0"/>
      <p:bldP spid="40"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e 107"/>
          <p:cNvGrpSpPr/>
          <p:nvPr/>
        </p:nvGrpSpPr>
        <p:grpSpPr>
          <a:xfrm>
            <a:off x="3038430" y="1102589"/>
            <a:ext cx="5838742" cy="3834255"/>
            <a:chOff x="245961" y="2787984"/>
            <a:chExt cx="6325304" cy="4153776"/>
          </a:xfrm>
        </p:grpSpPr>
        <p:cxnSp>
          <p:nvCxnSpPr>
            <p:cNvPr id="109" name="Connecteur en arc 108"/>
            <p:cNvCxnSpPr>
              <a:stCxn id="113" idx="2"/>
              <a:endCxn id="115" idx="0"/>
            </p:cNvCxnSpPr>
            <p:nvPr/>
          </p:nvCxnSpPr>
          <p:spPr>
            <a:xfrm rot="10800000" flipV="1">
              <a:off x="3252342" y="5363600"/>
              <a:ext cx="922388" cy="381487"/>
            </a:xfrm>
            <a:prstGeom prst="curved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1742949" y="3310776"/>
              <a:ext cx="341363" cy="163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23">
                <a:solidFill>
                  <a:schemeClr val="tx1"/>
                </a:solidFill>
              </a:endParaRPr>
            </a:p>
          </p:txBody>
        </p:sp>
        <p:pic>
          <p:nvPicPr>
            <p:cNvPr id="111" name="Image 1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961" y="3169186"/>
              <a:ext cx="2232000" cy="1351766"/>
            </a:xfrm>
            <a:prstGeom prst="rect">
              <a:avLst/>
            </a:prstGeom>
            <a:solidFill>
              <a:schemeClr val="bg2"/>
            </a:solidFill>
            <a:ln/>
          </p:spPr>
        </p:pic>
        <p:sp>
          <p:nvSpPr>
            <p:cNvPr id="113" name="Ellipse 112"/>
            <p:cNvSpPr/>
            <p:nvPr/>
          </p:nvSpPr>
          <p:spPr>
            <a:xfrm>
              <a:off x="4174730" y="5169023"/>
              <a:ext cx="1229125" cy="389156"/>
            </a:xfrm>
            <a:prstGeom prst="ellipse">
              <a:avLst/>
            </a:prstGeom>
            <a:solidFill>
              <a:schemeClr val="bg2"/>
            </a:solidFill>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15" i="1" dirty="0">
                  <a:solidFill>
                    <a:schemeClr val="tx1"/>
                  </a:solidFill>
                  <a:latin typeface="Courier New" panose="02070309020205020404" pitchFamily="49" charset="0"/>
                  <a:cs typeface="Courier New" panose="02070309020205020404" pitchFamily="49" charset="0"/>
                </a:rPr>
                <a:t>anno86</a:t>
              </a:r>
              <a:endParaRPr lang="fr-FR" sz="1015" dirty="0">
                <a:solidFill>
                  <a:schemeClr val="tx1"/>
                </a:solidFill>
                <a:latin typeface="Courier New" panose="02070309020205020404" pitchFamily="49" charset="0"/>
                <a:cs typeface="Courier New" panose="02070309020205020404" pitchFamily="49" charset="0"/>
              </a:endParaRPr>
            </a:p>
          </p:txBody>
        </p:sp>
        <p:cxnSp>
          <p:nvCxnSpPr>
            <p:cNvPr id="114" name="Connecteur en arc 113"/>
            <p:cNvCxnSpPr>
              <a:stCxn id="113" idx="3"/>
              <a:endCxn id="132" idx="0"/>
            </p:cNvCxnSpPr>
            <p:nvPr/>
          </p:nvCxnSpPr>
          <p:spPr>
            <a:xfrm rot="5400000">
              <a:off x="3557688" y="5740133"/>
              <a:ext cx="1035988" cy="558098"/>
            </a:xfrm>
            <a:prstGeom prst="curvedConnector3">
              <a:avLst/>
            </a:prstGeom>
            <a:ln w="9525">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115" name="Ellipse 114"/>
            <p:cNvSpPr/>
            <p:nvPr/>
          </p:nvSpPr>
          <p:spPr>
            <a:xfrm>
              <a:off x="2745360" y="5745088"/>
              <a:ext cx="1013964" cy="389156"/>
            </a:xfrm>
            <a:prstGeom prst="ellipse">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15" i="1" dirty="0">
                  <a:solidFill>
                    <a:schemeClr val="tx1"/>
                  </a:solidFill>
                  <a:latin typeface="Courier New" panose="02070309020205020404" pitchFamily="49" charset="0"/>
                  <a:cs typeface="Courier New" panose="02070309020205020404" pitchFamily="49" charset="0"/>
                </a:rPr>
                <a:t>plant795</a:t>
              </a:r>
              <a:endParaRPr lang="fr-FR" sz="1015" dirty="0">
                <a:solidFill>
                  <a:schemeClr val="tx1"/>
                </a:solidFill>
                <a:latin typeface="Courier New" panose="02070309020205020404" pitchFamily="49" charset="0"/>
                <a:cs typeface="Courier New" panose="02070309020205020404" pitchFamily="49" charset="0"/>
              </a:endParaRPr>
            </a:p>
          </p:txBody>
        </p:sp>
        <p:sp>
          <p:nvSpPr>
            <p:cNvPr id="116" name="Oval 28"/>
            <p:cNvSpPr>
              <a:spLocks noChangeArrowheads="1"/>
            </p:cNvSpPr>
            <p:nvPr/>
          </p:nvSpPr>
          <p:spPr bwMode="auto">
            <a:xfrm>
              <a:off x="5445224" y="6449713"/>
              <a:ext cx="1068188" cy="382857"/>
            </a:xfrm>
            <a:prstGeom prst="ellipse">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1" compatLnSpc="1">
              <a:prstTxWarp prst="textNoShape">
                <a:avLst/>
              </a:prstTxWarp>
            </a:bodyPr>
            <a:lstStyle/>
            <a:p>
              <a:pPr lvl="0" fontAlgn="base">
                <a:spcBef>
                  <a:spcPct val="0"/>
                </a:spcBef>
                <a:spcAft>
                  <a:spcPct val="0"/>
                </a:spcAft>
              </a:pPr>
              <a:r>
                <a:rPr lang="fr-FR" altLang="fr-FR" sz="1015" i="1" dirty="0" err="1">
                  <a:solidFill>
                    <a:schemeClr val="tx1"/>
                  </a:solidFill>
                  <a:latin typeface="Courier New" panose="02070309020205020404" pitchFamily="49" charset="0"/>
                  <a:cs typeface="Courier New" panose="02070309020205020404" pitchFamily="49" charset="0"/>
                </a:rPr>
                <a:t>Llorenç</a:t>
              </a:r>
              <a:endParaRPr lang="fr-FR" altLang="fr-FR" sz="1015" dirty="0">
                <a:solidFill>
                  <a:schemeClr val="tx1"/>
                </a:solidFill>
                <a:latin typeface="Courier New" panose="02070309020205020404" pitchFamily="49" charset="0"/>
                <a:cs typeface="Courier New" panose="02070309020205020404" pitchFamily="49" charset="0"/>
              </a:endParaRPr>
            </a:p>
          </p:txBody>
        </p:sp>
        <p:cxnSp>
          <p:nvCxnSpPr>
            <p:cNvPr id="117" name="Connecteur en arc 116"/>
            <p:cNvCxnSpPr>
              <a:stCxn id="113" idx="4"/>
              <a:endCxn id="131" idx="0"/>
            </p:cNvCxnSpPr>
            <p:nvPr/>
          </p:nvCxnSpPr>
          <p:spPr>
            <a:xfrm rot="16200000" flipH="1">
              <a:off x="4664586" y="5682885"/>
              <a:ext cx="605072" cy="355659"/>
            </a:xfrm>
            <a:prstGeom prst="curvedConnector3">
              <a:avLst>
                <a:gd name="adj1" fmla="val 50000"/>
              </a:avLst>
            </a:prstGeom>
            <a:ln w="9525">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18" name="Connecteur en arc 117"/>
            <p:cNvCxnSpPr>
              <a:stCxn id="113" idx="6"/>
              <a:endCxn id="116" idx="0"/>
            </p:cNvCxnSpPr>
            <p:nvPr/>
          </p:nvCxnSpPr>
          <p:spPr>
            <a:xfrm>
              <a:off x="5403855" y="5363601"/>
              <a:ext cx="575463" cy="1086112"/>
            </a:xfrm>
            <a:prstGeom prst="curvedConnector2">
              <a:avLst/>
            </a:prstGeom>
            <a:ln w="6350">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119" name="Rectangle 31"/>
            <p:cNvSpPr>
              <a:spLocks noChangeArrowheads="1"/>
            </p:cNvSpPr>
            <p:nvPr/>
          </p:nvSpPr>
          <p:spPr bwMode="auto">
            <a:xfrm>
              <a:off x="5229200" y="5601072"/>
              <a:ext cx="1224295" cy="161572"/>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fr-FR" altLang="fr-FR" sz="969" dirty="0" err="1">
                  <a:latin typeface="Courier New" panose="02070309020205020404" pitchFamily="49" charset="0"/>
                  <a:cs typeface="Courier New" panose="02070309020205020404" pitchFamily="49" charset="0"/>
                </a:rPr>
                <a:t>dcterms:creator</a:t>
              </a:r>
              <a:endParaRPr lang="fr-FR" altLang="fr-FR" sz="969" dirty="0">
                <a:latin typeface="Courier New" panose="02070309020205020404" pitchFamily="49" charset="0"/>
                <a:cs typeface="Courier New" panose="02070309020205020404" pitchFamily="49" charset="0"/>
              </a:endParaRPr>
            </a:p>
          </p:txBody>
        </p:sp>
        <p:sp>
          <p:nvSpPr>
            <p:cNvPr id="120" name="Rectangle 40"/>
            <p:cNvSpPr>
              <a:spLocks noChangeArrowheads="1"/>
            </p:cNvSpPr>
            <p:nvPr/>
          </p:nvSpPr>
          <p:spPr bwMode="auto">
            <a:xfrm>
              <a:off x="4437112" y="5863843"/>
              <a:ext cx="1224295" cy="161572"/>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44083"/>
              <a:r>
                <a:rPr lang="fr-FR" altLang="fr-FR" sz="969" dirty="0" err="1">
                  <a:latin typeface="Courier New" panose="02070309020205020404" pitchFamily="49" charset="0"/>
                  <a:cs typeface="Courier New" panose="02070309020205020404" pitchFamily="49" charset="0"/>
                </a:rPr>
                <a:t>dcterms:created</a:t>
              </a:r>
              <a:endParaRPr lang="fr-FR" altLang="fr-FR" sz="969" dirty="0">
                <a:latin typeface="Courier New" panose="02070309020205020404" pitchFamily="49" charset="0"/>
                <a:cs typeface="Courier New" panose="02070309020205020404" pitchFamily="49" charset="0"/>
              </a:endParaRPr>
            </a:p>
          </p:txBody>
        </p:sp>
        <p:sp>
          <p:nvSpPr>
            <p:cNvPr id="121" name="Rectangle 26"/>
            <p:cNvSpPr>
              <a:spLocks noChangeArrowheads="1"/>
            </p:cNvSpPr>
            <p:nvPr/>
          </p:nvSpPr>
          <p:spPr bwMode="auto">
            <a:xfrm>
              <a:off x="3403302" y="6159568"/>
              <a:ext cx="979435" cy="161572"/>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fr-FR" altLang="fr-FR" sz="969" dirty="0" err="1">
                  <a:latin typeface="Courier New" panose="02070309020205020404" pitchFamily="49" charset="0"/>
                  <a:cs typeface="Courier New" panose="02070309020205020404" pitchFamily="49" charset="0"/>
                </a:rPr>
                <a:t>oa:bodyValue</a:t>
              </a:r>
              <a:endParaRPr lang="fr-FR" altLang="fr-FR" sz="969" dirty="0">
                <a:latin typeface="Courier New" panose="02070309020205020404" pitchFamily="49" charset="0"/>
                <a:cs typeface="Courier New" panose="02070309020205020404" pitchFamily="49" charset="0"/>
              </a:endParaRPr>
            </a:p>
          </p:txBody>
        </p:sp>
        <p:sp>
          <p:nvSpPr>
            <p:cNvPr id="122" name="ZoneTexte 121"/>
            <p:cNvSpPr txBox="1"/>
            <p:nvPr/>
          </p:nvSpPr>
          <p:spPr>
            <a:xfrm>
              <a:off x="2996952" y="5385048"/>
              <a:ext cx="979435" cy="161572"/>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R="0" lvl="0" indent="0" fontAlgn="base">
                <a:lnSpc>
                  <a:spcPct val="100000"/>
                </a:lnSpc>
                <a:spcBef>
                  <a:spcPct val="0"/>
                </a:spcBef>
                <a:spcAft>
                  <a:spcPct val="0"/>
                </a:spcAft>
                <a:buClrTx/>
                <a:buSzTx/>
                <a:buFontTx/>
                <a:buNone/>
                <a:tabLst/>
                <a:defRPr sz="1100">
                  <a:solidFill>
                    <a:schemeClr val="accent4">
                      <a:lumMod val="50000"/>
                    </a:schemeClr>
                  </a:solidFill>
                  <a:latin typeface="Courier New" panose="02070309020205020404" pitchFamily="49" charset="0"/>
                  <a:cs typeface="Courier New" panose="02070309020205020404" pitchFamily="49" charset="0"/>
                </a:defRPr>
              </a:lvl1pPr>
              <a:lvl2pPr fontAlgn="base">
                <a:spcBef>
                  <a:spcPct val="0"/>
                </a:spcBef>
                <a:spcAft>
                  <a:spcPct val="0"/>
                </a:spcAft>
                <a:defRPr>
                  <a:latin typeface="Arial" pitchFamily="34" charset="0"/>
                  <a:cs typeface="Arial" pitchFamily="34" charset="0"/>
                </a:defRPr>
              </a:lvl2pPr>
              <a:lvl3pPr fontAlgn="base">
                <a:spcBef>
                  <a:spcPct val="0"/>
                </a:spcBef>
                <a:spcAft>
                  <a:spcPct val="0"/>
                </a:spcAft>
                <a:defRPr>
                  <a:latin typeface="Arial" pitchFamily="34" charset="0"/>
                  <a:cs typeface="Arial" pitchFamily="34" charset="0"/>
                </a:defRPr>
              </a:lvl3pPr>
              <a:lvl4pPr fontAlgn="base">
                <a:spcBef>
                  <a:spcPct val="0"/>
                </a:spcBef>
                <a:spcAft>
                  <a:spcPct val="0"/>
                </a:spcAft>
                <a:defRPr>
                  <a:latin typeface="Arial" pitchFamily="34" charset="0"/>
                  <a:cs typeface="Arial" pitchFamily="34" charset="0"/>
                </a:defRPr>
              </a:lvl4pPr>
              <a:lvl5pPr fontAlgn="base">
                <a:spcBef>
                  <a:spcPct val="0"/>
                </a:spcBef>
                <a:spcAft>
                  <a:spcPct val="0"/>
                </a:spcAft>
                <a:defRPr>
                  <a:latin typeface="Arial" pitchFamily="34" charset="0"/>
                  <a:cs typeface="Arial" pitchFamily="34" charset="0"/>
                </a:defRPr>
              </a:lvl5pPr>
              <a:lvl6pPr fontAlgn="base">
                <a:spcBef>
                  <a:spcPct val="0"/>
                </a:spcBef>
                <a:spcAft>
                  <a:spcPct val="0"/>
                </a:spcAft>
                <a:defRPr>
                  <a:latin typeface="Arial" pitchFamily="34" charset="0"/>
                  <a:cs typeface="Arial" pitchFamily="34" charset="0"/>
                </a:defRPr>
              </a:lvl6pPr>
              <a:lvl7pPr fontAlgn="base">
                <a:spcBef>
                  <a:spcPct val="0"/>
                </a:spcBef>
                <a:spcAft>
                  <a:spcPct val="0"/>
                </a:spcAft>
                <a:defRPr>
                  <a:latin typeface="Arial" pitchFamily="34" charset="0"/>
                  <a:cs typeface="Arial" pitchFamily="34" charset="0"/>
                </a:defRPr>
              </a:lvl7pPr>
              <a:lvl8pPr fontAlgn="base">
                <a:spcBef>
                  <a:spcPct val="0"/>
                </a:spcBef>
                <a:spcAft>
                  <a:spcPct val="0"/>
                </a:spcAft>
                <a:defRPr>
                  <a:latin typeface="Arial" pitchFamily="34" charset="0"/>
                  <a:cs typeface="Arial" pitchFamily="34" charset="0"/>
                </a:defRPr>
              </a:lvl8pPr>
              <a:lvl9pPr fontAlgn="base">
                <a:spcBef>
                  <a:spcPct val="0"/>
                </a:spcBef>
                <a:spcAft>
                  <a:spcPct val="0"/>
                </a:spcAft>
                <a:defRPr>
                  <a:latin typeface="Arial" pitchFamily="34" charset="0"/>
                  <a:cs typeface="Arial" pitchFamily="34" charset="0"/>
                </a:defRPr>
              </a:lvl9pPr>
            </a:lstStyle>
            <a:p>
              <a:r>
                <a:rPr lang="fr-FR" sz="969" dirty="0" err="1">
                  <a:solidFill>
                    <a:schemeClr val="tx1"/>
                  </a:solidFill>
                </a:rPr>
                <a:t>oa:hasTarget</a:t>
              </a:r>
              <a:endParaRPr lang="fr-FR" sz="969" dirty="0">
                <a:solidFill>
                  <a:schemeClr val="tx1"/>
                </a:solidFill>
              </a:endParaRPr>
            </a:p>
          </p:txBody>
        </p:sp>
        <p:sp>
          <p:nvSpPr>
            <p:cNvPr id="125" name="Rectangle 124"/>
            <p:cNvSpPr/>
            <p:nvPr/>
          </p:nvSpPr>
          <p:spPr>
            <a:xfrm>
              <a:off x="503017" y="3296816"/>
              <a:ext cx="622046" cy="253890"/>
            </a:xfrm>
            <a:prstGeom prst="rect">
              <a:avLst/>
            </a:prstGeom>
            <a:noFill/>
          </p:spPr>
          <p:txBody>
            <a:bodyPr wrap="none">
              <a:spAutoFit/>
            </a:bodyPr>
            <a:lstStyle/>
            <a:p>
              <a:r>
                <a:rPr lang="fr-FR" sz="923" b="1" i="1" dirty="0">
                  <a:solidFill>
                    <a:schemeClr val="bg1"/>
                  </a:solidFill>
                  <a:latin typeface="Arial" panose="020B0604020202020204" pitchFamily="34" charset="0"/>
                  <a:cs typeface="Arial" panose="020B0604020202020204" pitchFamily="34" charset="0"/>
                </a:rPr>
                <a:t>Plot 97</a:t>
              </a:r>
              <a:endParaRPr lang="en-GB" sz="923" b="1" i="1" dirty="0">
                <a:solidFill>
                  <a:schemeClr val="bg1"/>
                </a:solidFill>
                <a:latin typeface="Arial" panose="020B0604020202020204" pitchFamily="34" charset="0"/>
                <a:cs typeface="Arial" panose="020B0604020202020204" pitchFamily="34" charset="0"/>
              </a:endParaRPr>
            </a:p>
          </p:txBody>
        </p:sp>
        <p:sp>
          <p:nvSpPr>
            <p:cNvPr id="126" name="Rectangle 125"/>
            <p:cNvSpPr/>
            <p:nvPr/>
          </p:nvSpPr>
          <p:spPr>
            <a:xfrm>
              <a:off x="1673823" y="3296816"/>
              <a:ext cx="622046" cy="253890"/>
            </a:xfrm>
            <a:prstGeom prst="rect">
              <a:avLst/>
            </a:prstGeom>
            <a:noFill/>
          </p:spPr>
          <p:txBody>
            <a:bodyPr wrap="none">
              <a:spAutoFit/>
            </a:bodyPr>
            <a:lstStyle/>
            <a:p>
              <a:r>
                <a:rPr lang="fr-FR" sz="923" b="1" i="1" dirty="0">
                  <a:solidFill>
                    <a:schemeClr val="bg1"/>
                  </a:solidFill>
                  <a:latin typeface="Arial" panose="020B0604020202020204" pitchFamily="34" charset="0"/>
                  <a:cs typeface="Arial" panose="020B0604020202020204" pitchFamily="34" charset="0"/>
                </a:rPr>
                <a:t>Plot 98</a:t>
              </a:r>
              <a:endParaRPr lang="en-GB" sz="923" b="1" i="1" dirty="0">
                <a:solidFill>
                  <a:schemeClr val="bg1"/>
                </a:solidFill>
                <a:latin typeface="Arial" panose="020B0604020202020204" pitchFamily="34" charset="0"/>
                <a:cs typeface="Arial" panose="020B0604020202020204" pitchFamily="34" charset="0"/>
              </a:endParaRPr>
            </a:p>
          </p:txBody>
        </p:sp>
        <p:pic>
          <p:nvPicPr>
            <p:cNvPr id="127" name="Picture 2" descr="http://web.supagro.inra.fr/phis/data/phenoarch/thumbs/ARCH2017-03-30/6688/9b5df3f9-02aa-49b7-be8d-0b75ba71decb.jpe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2656" y="5313040"/>
              <a:ext cx="1080000" cy="1628719"/>
            </a:xfrm>
            <a:prstGeom prst="rect">
              <a:avLst/>
            </a:prstGeom>
            <a:solidFill>
              <a:schemeClr val="bg2"/>
            </a:solidFill>
            <a:ln/>
          </p:spPr>
        </p:pic>
        <p:pic>
          <p:nvPicPr>
            <p:cNvPr id="128" name="Picture 4" descr="http://web.supagro.inra.fr/phis/data/phenoarch/thumbs/ARCH2017-03-30/6696/a29a197c-d299-4152-a147-79da4e91df0d.jpe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475224" y="5313041"/>
              <a:ext cx="1080000" cy="1628719"/>
            </a:xfrm>
            <a:prstGeom prst="rect">
              <a:avLst/>
            </a:prstGeom>
            <a:solidFill>
              <a:schemeClr val="bg2"/>
            </a:solidFill>
            <a:ln/>
          </p:spPr>
        </p:pic>
        <p:cxnSp>
          <p:nvCxnSpPr>
            <p:cNvPr id="130" name="Connecteur droit 129"/>
            <p:cNvCxnSpPr/>
            <p:nvPr/>
          </p:nvCxnSpPr>
          <p:spPr>
            <a:xfrm>
              <a:off x="1475224" y="3296816"/>
              <a:ext cx="9560" cy="1224136"/>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1" name="Rectangle à coins arrondis 130"/>
            <p:cNvSpPr/>
            <p:nvPr/>
          </p:nvSpPr>
          <p:spPr>
            <a:xfrm>
              <a:off x="4628656" y="6163251"/>
              <a:ext cx="1032592" cy="229909"/>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altLang="fr-FR" sz="900" dirty="0">
                  <a:solidFill>
                    <a:schemeClr val="tx1"/>
                  </a:solidFill>
                  <a:cs typeface="Arial" pitchFamily="34" charset="0"/>
                </a:rPr>
                <a:t>"2017-05-15"</a:t>
              </a:r>
            </a:p>
          </p:txBody>
        </p:sp>
        <p:sp>
          <p:nvSpPr>
            <p:cNvPr id="132" name="Rectangle à coins arrondis 131"/>
            <p:cNvSpPr/>
            <p:nvPr/>
          </p:nvSpPr>
          <p:spPr>
            <a:xfrm>
              <a:off x="2868121" y="6537176"/>
              <a:ext cx="1857023" cy="28803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i="1" dirty="0">
                  <a:solidFill>
                    <a:schemeClr val="tx1"/>
                  </a:solidFill>
                  <a:cs typeface="Courier New" pitchFamily="49" charset="0"/>
                </a:rPr>
                <a:t>'Fallen plant </a:t>
              </a:r>
              <a:r>
                <a:rPr lang="fr-FR" sz="900" i="1" dirty="0" err="1">
                  <a:solidFill>
                    <a:schemeClr val="tx1"/>
                  </a:solidFill>
                  <a:cs typeface="Courier New" pitchFamily="49" charset="0"/>
                </a:rPr>
                <a:t>during imaging</a:t>
              </a:r>
              <a:r>
                <a:rPr lang="fr-FR" sz="900" i="1" dirty="0">
                  <a:solidFill>
                    <a:schemeClr val="tx1"/>
                  </a:solidFill>
                  <a:cs typeface="Courier New" pitchFamily="49" charset="0"/>
                </a:rPr>
                <a:t>'</a:t>
              </a:r>
            </a:p>
          </p:txBody>
        </p:sp>
        <p:cxnSp>
          <p:nvCxnSpPr>
            <p:cNvPr id="133" name="Connecteur en arc 132"/>
            <p:cNvCxnSpPr>
              <a:stCxn id="134" idx="2"/>
              <a:endCxn id="136" idx="0"/>
            </p:cNvCxnSpPr>
            <p:nvPr/>
          </p:nvCxnSpPr>
          <p:spPr>
            <a:xfrm rot="10800000" flipV="1">
              <a:off x="3310195" y="2982561"/>
              <a:ext cx="922388" cy="381487"/>
            </a:xfrm>
            <a:prstGeom prst="curvedConnector2">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Ellipse 133"/>
            <p:cNvSpPr/>
            <p:nvPr/>
          </p:nvSpPr>
          <p:spPr>
            <a:xfrm>
              <a:off x="4232583" y="2787984"/>
              <a:ext cx="1229125" cy="389156"/>
            </a:xfrm>
            <a:prstGeom prst="ellipse">
              <a:avLst/>
            </a:prstGeom>
            <a:solidFill>
              <a:schemeClr val="bg2"/>
            </a:solidFill>
            <a:ln>
              <a:solidFill>
                <a:schemeClr val="tx1"/>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15" i="1" dirty="0">
                  <a:solidFill>
                    <a:schemeClr val="tx1"/>
                  </a:solidFill>
                  <a:latin typeface="Courier New" panose="02070309020205020404" pitchFamily="49" charset="0"/>
                  <a:cs typeface="Courier New" panose="02070309020205020404" pitchFamily="49" charset="0"/>
                </a:rPr>
                <a:t>anno480</a:t>
              </a:r>
              <a:endParaRPr lang="fr-FR" sz="1015" dirty="0">
                <a:solidFill>
                  <a:schemeClr val="tx1"/>
                </a:solidFill>
                <a:latin typeface="Courier New" panose="02070309020205020404" pitchFamily="49" charset="0"/>
                <a:cs typeface="Courier New" panose="02070309020205020404" pitchFamily="49" charset="0"/>
              </a:endParaRPr>
            </a:p>
          </p:txBody>
        </p:sp>
        <p:cxnSp>
          <p:nvCxnSpPr>
            <p:cNvPr id="135" name="Connecteur en arc 134"/>
            <p:cNvCxnSpPr>
              <a:stCxn id="134" idx="3"/>
              <a:endCxn id="145" idx="0"/>
            </p:cNvCxnSpPr>
            <p:nvPr/>
          </p:nvCxnSpPr>
          <p:spPr>
            <a:xfrm rot="5400000">
              <a:off x="3615541" y="3359094"/>
              <a:ext cx="1035988" cy="558098"/>
            </a:xfrm>
            <a:prstGeom prst="curvedConnector3">
              <a:avLst/>
            </a:prstGeom>
            <a:ln w="9525">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136" name="Ellipse 135"/>
            <p:cNvSpPr/>
            <p:nvPr/>
          </p:nvSpPr>
          <p:spPr>
            <a:xfrm>
              <a:off x="2803213" y="3364049"/>
              <a:ext cx="1013964" cy="389156"/>
            </a:xfrm>
            <a:prstGeom prst="ellipse">
              <a:avLst/>
            </a:prstGeom>
            <a:solidFill>
              <a:schemeClr val="accent6">
                <a:lumMod val="40000"/>
                <a:lumOff val="6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fr-FR" sz="1015" i="1" dirty="0">
                  <a:solidFill>
                    <a:schemeClr val="tx1"/>
                  </a:solidFill>
                  <a:latin typeface="Courier New" panose="02070309020205020404" pitchFamily="49" charset="0"/>
                  <a:cs typeface="Courier New" panose="02070309020205020404" pitchFamily="49" charset="0"/>
                </a:rPr>
                <a:t>plot97</a:t>
              </a:r>
              <a:endParaRPr lang="fr-FR" sz="1015" dirty="0">
                <a:solidFill>
                  <a:schemeClr val="tx1"/>
                </a:solidFill>
                <a:latin typeface="Courier New" panose="02070309020205020404" pitchFamily="49" charset="0"/>
                <a:cs typeface="Courier New" panose="02070309020205020404" pitchFamily="49" charset="0"/>
              </a:endParaRPr>
            </a:p>
          </p:txBody>
        </p:sp>
        <p:sp>
          <p:nvSpPr>
            <p:cNvPr id="137" name="Oval 28"/>
            <p:cNvSpPr>
              <a:spLocks noChangeArrowheads="1"/>
            </p:cNvSpPr>
            <p:nvPr/>
          </p:nvSpPr>
          <p:spPr bwMode="auto">
            <a:xfrm>
              <a:off x="5503077" y="4068674"/>
              <a:ext cx="1068188" cy="382857"/>
            </a:xfrm>
            <a:prstGeom prst="ellipse">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vert="horz" wrap="square" lIns="0" tIns="0" rIns="0" bIns="0" numCol="1" anchor="ctr" anchorCtr="1" compatLnSpc="1">
              <a:prstTxWarp prst="textNoShape">
                <a:avLst/>
              </a:prstTxWarp>
            </a:bodyPr>
            <a:lstStyle/>
            <a:p>
              <a:pPr lvl="0" fontAlgn="base">
                <a:spcBef>
                  <a:spcPct val="0"/>
                </a:spcBef>
                <a:spcAft>
                  <a:spcPct val="0"/>
                </a:spcAft>
              </a:pPr>
              <a:r>
                <a:rPr lang="fr-FR" altLang="fr-FR" sz="1015" i="1" dirty="0">
                  <a:solidFill>
                    <a:schemeClr val="tx1"/>
                  </a:solidFill>
                  <a:latin typeface="Courier New" panose="02070309020205020404" pitchFamily="49" charset="0"/>
                  <a:cs typeface="Courier New" panose="02070309020205020404" pitchFamily="49" charset="0"/>
                </a:rPr>
                <a:t>Romain</a:t>
              </a:r>
              <a:endParaRPr lang="fr-FR" altLang="fr-FR" sz="1015" dirty="0">
                <a:solidFill>
                  <a:schemeClr val="tx1"/>
                </a:solidFill>
                <a:latin typeface="Courier New" panose="02070309020205020404" pitchFamily="49" charset="0"/>
                <a:cs typeface="Courier New" panose="02070309020205020404" pitchFamily="49" charset="0"/>
              </a:endParaRPr>
            </a:p>
          </p:txBody>
        </p:sp>
        <p:cxnSp>
          <p:nvCxnSpPr>
            <p:cNvPr id="138" name="Connecteur en arc 137"/>
            <p:cNvCxnSpPr>
              <a:stCxn id="134" idx="4"/>
              <a:endCxn id="144" idx="0"/>
            </p:cNvCxnSpPr>
            <p:nvPr/>
          </p:nvCxnSpPr>
          <p:spPr>
            <a:xfrm rot="16200000" flipH="1">
              <a:off x="4722439" y="3301846"/>
              <a:ext cx="605072" cy="355659"/>
            </a:xfrm>
            <a:prstGeom prst="curvedConnector3">
              <a:avLst>
                <a:gd name="adj1" fmla="val 50000"/>
              </a:avLst>
            </a:prstGeom>
            <a:ln w="9525">
              <a:solidFill>
                <a:schemeClr val="tx1"/>
              </a:solidFill>
              <a:prstDash val="solid"/>
              <a:tailEnd type="arrow"/>
            </a:ln>
          </p:spPr>
          <p:style>
            <a:lnRef idx="1">
              <a:schemeClr val="dk1"/>
            </a:lnRef>
            <a:fillRef idx="0">
              <a:schemeClr val="dk1"/>
            </a:fillRef>
            <a:effectRef idx="0">
              <a:schemeClr val="dk1"/>
            </a:effectRef>
            <a:fontRef idx="minor">
              <a:schemeClr val="tx1"/>
            </a:fontRef>
          </p:style>
        </p:cxnSp>
        <p:cxnSp>
          <p:nvCxnSpPr>
            <p:cNvPr id="139" name="Connecteur en arc 138"/>
            <p:cNvCxnSpPr>
              <a:stCxn id="134" idx="6"/>
              <a:endCxn id="137" idx="0"/>
            </p:cNvCxnSpPr>
            <p:nvPr/>
          </p:nvCxnSpPr>
          <p:spPr>
            <a:xfrm>
              <a:off x="5461708" y="2982562"/>
              <a:ext cx="575463" cy="1086112"/>
            </a:xfrm>
            <a:prstGeom prst="curvedConnector2">
              <a:avLst/>
            </a:prstGeom>
            <a:ln w="9525">
              <a:solidFill>
                <a:schemeClr val="tx1"/>
              </a:solidFill>
              <a:prstDash val="solid"/>
              <a:tailEnd type="arrow"/>
            </a:ln>
          </p:spPr>
          <p:style>
            <a:lnRef idx="1">
              <a:schemeClr val="dk1"/>
            </a:lnRef>
            <a:fillRef idx="0">
              <a:schemeClr val="dk1"/>
            </a:fillRef>
            <a:effectRef idx="0">
              <a:schemeClr val="dk1"/>
            </a:effectRef>
            <a:fontRef idx="minor">
              <a:schemeClr val="tx1"/>
            </a:fontRef>
          </p:style>
        </p:cxnSp>
        <p:sp>
          <p:nvSpPr>
            <p:cNvPr id="140" name="Rectangle 31"/>
            <p:cNvSpPr>
              <a:spLocks noChangeArrowheads="1"/>
            </p:cNvSpPr>
            <p:nvPr/>
          </p:nvSpPr>
          <p:spPr bwMode="auto">
            <a:xfrm>
              <a:off x="5287053" y="3220032"/>
              <a:ext cx="1224295" cy="161572"/>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fr-FR" altLang="fr-FR" sz="969" dirty="0" err="1">
                  <a:latin typeface="Courier New" panose="02070309020205020404" pitchFamily="49" charset="0"/>
                  <a:cs typeface="Courier New" panose="02070309020205020404" pitchFamily="49" charset="0"/>
                </a:rPr>
                <a:t>dcterms:creator</a:t>
              </a:r>
              <a:endParaRPr lang="fr-FR" altLang="fr-FR" sz="969" dirty="0">
                <a:latin typeface="Courier New" panose="02070309020205020404" pitchFamily="49" charset="0"/>
                <a:cs typeface="Courier New" panose="02070309020205020404" pitchFamily="49" charset="0"/>
              </a:endParaRPr>
            </a:p>
          </p:txBody>
        </p:sp>
        <p:sp>
          <p:nvSpPr>
            <p:cNvPr id="141" name="Rectangle 40"/>
            <p:cNvSpPr>
              <a:spLocks noChangeArrowheads="1"/>
            </p:cNvSpPr>
            <p:nvPr/>
          </p:nvSpPr>
          <p:spPr bwMode="auto">
            <a:xfrm>
              <a:off x="4494965" y="3482804"/>
              <a:ext cx="1224295" cy="161572"/>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44083"/>
              <a:r>
                <a:rPr lang="fr-FR" altLang="fr-FR" sz="969" dirty="0" err="1">
                  <a:latin typeface="Courier New" panose="02070309020205020404" pitchFamily="49" charset="0"/>
                  <a:cs typeface="Courier New" panose="02070309020205020404" pitchFamily="49" charset="0"/>
                </a:rPr>
                <a:t>dcterms:created</a:t>
              </a:r>
              <a:endParaRPr lang="fr-FR" altLang="fr-FR" sz="969" dirty="0">
                <a:latin typeface="Courier New" panose="02070309020205020404" pitchFamily="49" charset="0"/>
                <a:cs typeface="Courier New" panose="02070309020205020404" pitchFamily="49" charset="0"/>
              </a:endParaRPr>
            </a:p>
          </p:txBody>
        </p:sp>
        <p:sp>
          <p:nvSpPr>
            <p:cNvPr id="142" name="Rectangle 26"/>
            <p:cNvSpPr>
              <a:spLocks noChangeArrowheads="1"/>
            </p:cNvSpPr>
            <p:nvPr/>
          </p:nvSpPr>
          <p:spPr bwMode="auto">
            <a:xfrm>
              <a:off x="3429000" y="3783305"/>
              <a:ext cx="979435" cy="161572"/>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844083"/>
              <a:r>
                <a:rPr lang="fr-FR" altLang="fr-FR" sz="969" dirty="0" err="1">
                  <a:latin typeface="Courier New" panose="02070309020205020404" pitchFamily="49" charset="0"/>
                  <a:cs typeface="Courier New" panose="02070309020205020404" pitchFamily="49" charset="0"/>
                </a:rPr>
                <a:t>oa:bodyValue</a:t>
              </a:r>
              <a:endParaRPr lang="fr-FR" altLang="fr-FR" sz="969" dirty="0">
                <a:latin typeface="Courier New" panose="02070309020205020404" pitchFamily="49" charset="0"/>
                <a:cs typeface="Courier New" panose="02070309020205020404" pitchFamily="49" charset="0"/>
              </a:endParaRPr>
            </a:p>
          </p:txBody>
        </p:sp>
        <p:sp>
          <p:nvSpPr>
            <p:cNvPr id="143" name="ZoneTexte 142"/>
            <p:cNvSpPr txBox="1"/>
            <p:nvPr/>
          </p:nvSpPr>
          <p:spPr>
            <a:xfrm>
              <a:off x="3054805" y="3004009"/>
              <a:ext cx="979435" cy="161572"/>
            </a:xfrm>
            <a:prstGeom prst="rect">
              <a:avLst/>
            </a:prstGeom>
            <a:solidFill>
              <a:schemeClr val="bg1"/>
            </a:solidFill>
            <a:ln w="9525">
              <a:noFill/>
              <a:miter lim="800000"/>
              <a:headEnd/>
              <a:tailEnd/>
            </a:ln>
          </p:spPr>
          <p:txBody>
            <a:bodyPr vert="horz" wrap="none" lIns="0" tIns="0" rIns="0" bIns="0" numCol="1" anchor="t" anchorCtr="0" compatLnSpc="1">
              <a:prstTxWarp prst="textNoShape">
                <a:avLst/>
              </a:prstTxWarp>
              <a:spAutoFit/>
            </a:bodyPr>
            <a:lstStyle>
              <a:defPPr>
                <a:defRPr lang="en-US"/>
              </a:defPPr>
              <a:lvl1pPr marR="0" lvl="0" indent="0" fontAlgn="base">
                <a:lnSpc>
                  <a:spcPct val="100000"/>
                </a:lnSpc>
                <a:spcBef>
                  <a:spcPct val="0"/>
                </a:spcBef>
                <a:spcAft>
                  <a:spcPct val="0"/>
                </a:spcAft>
                <a:buClrTx/>
                <a:buSzTx/>
                <a:buFontTx/>
                <a:buNone/>
                <a:tabLst/>
                <a:defRPr sz="1100">
                  <a:solidFill>
                    <a:schemeClr val="accent4">
                      <a:lumMod val="50000"/>
                    </a:schemeClr>
                  </a:solidFill>
                  <a:latin typeface="Courier New" panose="02070309020205020404" pitchFamily="49" charset="0"/>
                  <a:cs typeface="Courier New" panose="02070309020205020404" pitchFamily="49" charset="0"/>
                </a:defRPr>
              </a:lvl1pPr>
              <a:lvl2pPr fontAlgn="base">
                <a:spcBef>
                  <a:spcPct val="0"/>
                </a:spcBef>
                <a:spcAft>
                  <a:spcPct val="0"/>
                </a:spcAft>
                <a:defRPr>
                  <a:latin typeface="Arial" pitchFamily="34" charset="0"/>
                  <a:cs typeface="Arial" pitchFamily="34" charset="0"/>
                </a:defRPr>
              </a:lvl2pPr>
              <a:lvl3pPr fontAlgn="base">
                <a:spcBef>
                  <a:spcPct val="0"/>
                </a:spcBef>
                <a:spcAft>
                  <a:spcPct val="0"/>
                </a:spcAft>
                <a:defRPr>
                  <a:latin typeface="Arial" pitchFamily="34" charset="0"/>
                  <a:cs typeface="Arial" pitchFamily="34" charset="0"/>
                </a:defRPr>
              </a:lvl3pPr>
              <a:lvl4pPr fontAlgn="base">
                <a:spcBef>
                  <a:spcPct val="0"/>
                </a:spcBef>
                <a:spcAft>
                  <a:spcPct val="0"/>
                </a:spcAft>
                <a:defRPr>
                  <a:latin typeface="Arial" pitchFamily="34" charset="0"/>
                  <a:cs typeface="Arial" pitchFamily="34" charset="0"/>
                </a:defRPr>
              </a:lvl4pPr>
              <a:lvl5pPr fontAlgn="base">
                <a:spcBef>
                  <a:spcPct val="0"/>
                </a:spcBef>
                <a:spcAft>
                  <a:spcPct val="0"/>
                </a:spcAft>
                <a:defRPr>
                  <a:latin typeface="Arial" pitchFamily="34" charset="0"/>
                  <a:cs typeface="Arial" pitchFamily="34" charset="0"/>
                </a:defRPr>
              </a:lvl5pPr>
              <a:lvl6pPr fontAlgn="base">
                <a:spcBef>
                  <a:spcPct val="0"/>
                </a:spcBef>
                <a:spcAft>
                  <a:spcPct val="0"/>
                </a:spcAft>
                <a:defRPr>
                  <a:latin typeface="Arial" pitchFamily="34" charset="0"/>
                  <a:cs typeface="Arial" pitchFamily="34" charset="0"/>
                </a:defRPr>
              </a:lvl6pPr>
              <a:lvl7pPr fontAlgn="base">
                <a:spcBef>
                  <a:spcPct val="0"/>
                </a:spcBef>
                <a:spcAft>
                  <a:spcPct val="0"/>
                </a:spcAft>
                <a:defRPr>
                  <a:latin typeface="Arial" pitchFamily="34" charset="0"/>
                  <a:cs typeface="Arial" pitchFamily="34" charset="0"/>
                </a:defRPr>
              </a:lvl7pPr>
              <a:lvl8pPr fontAlgn="base">
                <a:spcBef>
                  <a:spcPct val="0"/>
                </a:spcBef>
                <a:spcAft>
                  <a:spcPct val="0"/>
                </a:spcAft>
                <a:defRPr>
                  <a:latin typeface="Arial" pitchFamily="34" charset="0"/>
                  <a:cs typeface="Arial" pitchFamily="34" charset="0"/>
                </a:defRPr>
              </a:lvl8pPr>
              <a:lvl9pPr fontAlgn="base">
                <a:spcBef>
                  <a:spcPct val="0"/>
                </a:spcBef>
                <a:spcAft>
                  <a:spcPct val="0"/>
                </a:spcAft>
                <a:defRPr>
                  <a:latin typeface="Arial" pitchFamily="34" charset="0"/>
                  <a:cs typeface="Arial" pitchFamily="34" charset="0"/>
                </a:defRPr>
              </a:lvl9pPr>
            </a:lstStyle>
            <a:p>
              <a:r>
                <a:rPr lang="fr-FR" sz="969" dirty="0" err="1">
                  <a:solidFill>
                    <a:schemeClr val="tx1"/>
                  </a:solidFill>
                </a:rPr>
                <a:t>oa:hasTarget</a:t>
              </a:r>
              <a:endParaRPr lang="fr-FR" sz="969" dirty="0">
                <a:solidFill>
                  <a:schemeClr val="tx1"/>
                </a:solidFill>
              </a:endParaRPr>
            </a:p>
          </p:txBody>
        </p:sp>
        <p:sp>
          <p:nvSpPr>
            <p:cNvPr id="144" name="Rectangle à coins arrondis 143"/>
            <p:cNvSpPr/>
            <p:nvPr/>
          </p:nvSpPr>
          <p:spPr>
            <a:xfrm>
              <a:off x="4686509" y="3782212"/>
              <a:ext cx="1032592" cy="229909"/>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n-US" altLang="fr-FR" sz="900" dirty="0">
                  <a:solidFill>
                    <a:schemeClr val="tx1"/>
                  </a:solidFill>
                  <a:cs typeface="Arial" pitchFamily="34" charset="0"/>
                </a:rPr>
                <a:t>"2017-06-29"</a:t>
              </a:r>
            </a:p>
          </p:txBody>
        </p:sp>
        <p:sp>
          <p:nvSpPr>
            <p:cNvPr id="145" name="Rectangle à coins arrondis 144"/>
            <p:cNvSpPr/>
            <p:nvPr/>
          </p:nvSpPr>
          <p:spPr>
            <a:xfrm>
              <a:off x="2925974" y="4156137"/>
              <a:ext cx="1857023" cy="288032"/>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i="1" dirty="0">
                  <a:solidFill>
                    <a:schemeClr val="tx1"/>
                  </a:solidFill>
                  <a:cs typeface="Courier New" pitchFamily="49" charset="0"/>
                </a:rPr>
                <a:t>Plots </a:t>
              </a:r>
              <a:r>
                <a:rPr lang="fr-FR" sz="800" i="1" dirty="0" err="1">
                  <a:solidFill>
                    <a:schemeClr val="tx1"/>
                  </a:solidFill>
                  <a:cs typeface="Courier New" pitchFamily="49" charset="0"/>
                </a:rPr>
                <a:t>lodged after </a:t>
              </a:r>
              <a:r>
                <a:rPr lang="fr-FR" sz="800" i="1" dirty="0">
                  <a:solidFill>
                    <a:schemeClr val="tx1"/>
                  </a:solidFill>
                  <a:cs typeface="Courier New" pitchFamily="49" charset="0"/>
                </a:rPr>
                <a:t>the </a:t>
              </a:r>
              <a:r>
                <a:rPr lang="fr-FR" sz="800" i="1" dirty="0" err="1">
                  <a:solidFill>
                    <a:schemeClr val="tx1"/>
                  </a:solidFill>
                  <a:cs typeface="Courier New" pitchFamily="49" charset="0"/>
                </a:rPr>
                <a:t>storm</a:t>
              </a:r>
            </a:p>
          </p:txBody>
        </p:sp>
      </p:grpSp>
      <p:sp>
        <p:nvSpPr>
          <p:cNvPr id="3" name="Rectangle 2"/>
          <p:cNvSpPr/>
          <p:nvPr/>
        </p:nvSpPr>
        <p:spPr>
          <a:xfrm>
            <a:off x="1749293" y="5434861"/>
            <a:ext cx="8733657" cy="774251"/>
          </a:xfrm>
          <a:prstGeom prst="rect">
            <a:avLst/>
          </a:prstGeom>
        </p:spPr>
        <p:txBody>
          <a:bodyPr wrap="square">
            <a:spAutoFit/>
          </a:bodyPr>
          <a:lstStyle/>
          <a:p>
            <a:pPr algn="just"/>
            <a:r>
              <a:rPr lang="en-US" sz="1477" dirty="0"/>
              <a:t>Events or follow the </a:t>
            </a:r>
            <a:r>
              <a:rPr lang="en-US" sz="1477" b="1" dirty="0">
                <a:solidFill>
                  <a:schemeClr val="accent1"/>
                </a:solidFill>
              </a:rPr>
              <a:t>Web Annotation Data Model </a:t>
            </a:r>
            <a:r>
              <a:rPr lang="en-US" sz="1477" dirty="0"/>
              <a:t>that allows assigning motivation and purpose attributes to annotations (e.g. </a:t>
            </a:r>
            <a:r>
              <a:rPr lang="en-US" sz="1477" dirty="0" err="1"/>
              <a:t>oa:describing</a:t>
            </a:r>
            <a:r>
              <a:rPr lang="en-US" sz="1477" dirty="0"/>
              <a:t>, </a:t>
            </a:r>
            <a:r>
              <a:rPr lang="en-US" sz="1477" dirty="0" err="1"/>
              <a:t>oa:identifying</a:t>
            </a:r>
            <a:r>
              <a:rPr lang="en-US" sz="1477" dirty="0"/>
              <a:t>, </a:t>
            </a:r>
            <a:r>
              <a:rPr lang="en-US" sz="1477" dirty="0" err="1"/>
              <a:t>oa:linking</a:t>
            </a:r>
            <a:r>
              <a:rPr lang="en-US" sz="1477" dirty="0"/>
              <a:t>, </a:t>
            </a:r>
            <a:r>
              <a:rPr lang="en-US" sz="1477" dirty="0" err="1"/>
              <a:t>oa</a:t>
            </a:r>
            <a:r>
              <a:rPr lang="en-US" sz="1477" dirty="0"/>
              <a:t>: replying, etc.). </a:t>
            </a:r>
            <a:r>
              <a:rPr lang="en-US" sz="1477" b="1" dirty="0">
                <a:solidFill>
                  <a:schemeClr val="accent1"/>
                </a:solidFill>
              </a:rPr>
              <a:t>Dublin Core </a:t>
            </a:r>
            <a:r>
              <a:rPr lang="en-US" sz="1477" dirty="0"/>
              <a:t>properties such as </a:t>
            </a:r>
            <a:r>
              <a:rPr lang="en-US" sz="1477" dirty="0" err="1"/>
              <a:t>dcterms:created </a:t>
            </a:r>
            <a:r>
              <a:rPr lang="en-US" sz="1477" dirty="0"/>
              <a:t>or </a:t>
            </a:r>
            <a:r>
              <a:rPr lang="en-US" sz="1477" dirty="0" err="1"/>
              <a:t>dcterms:creator </a:t>
            </a:r>
            <a:r>
              <a:rPr lang="en-US" sz="1477" dirty="0"/>
              <a:t>are also used.</a:t>
            </a:r>
            <a:endParaRPr lang="fr-FR" sz="1477" dirty="0"/>
          </a:p>
        </p:txBody>
      </p:sp>
      <p:sp>
        <p:nvSpPr>
          <p:cNvPr id="38" name="Titre 57"/>
          <p:cNvSpPr txBox="1">
            <a:spLocks/>
          </p:cNvSpPr>
          <p:nvPr/>
        </p:nvSpPr>
        <p:spPr>
          <a:xfrm>
            <a:off x="3038430" y="0"/>
            <a:ext cx="7629570" cy="641838"/>
          </a:xfrm>
          <a:prstGeom prst="rect">
            <a:avLst/>
          </a:prstGeom>
        </p:spPr>
        <p:txBody>
          <a:bodyPr>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b="1" dirty="0"/>
              <a:t>Annotation, </a:t>
            </a:r>
            <a:r>
              <a:rPr lang="en-GB" sz="2400" b="1" dirty="0" err="1"/>
              <a:t>example </a:t>
            </a:r>
            <a:r>
              <a:rPr lang="en-GB" sz="2400" b="1" dirty="0"/>
              <a:t>of events: plot and plant accidents</a:t>
            </a:r>
          </a:p>
        </p:txBody>
      </p:sp>
      <p:sp>
        <p:nvSpPr>
          <p:cNvPr id="40" name="Rectangle 39">
            <a:extLst>
              <a:ext uri="{FF2B5EF4-FFF2-40B4-BE49-F238E27FC236}">
                <a16:creationId xmlns:a16="http://schemas.microsoft.com/office/drawing/2014/main" id="{3327B05B-9E26-8A49-9BE8-16A517CEA7E9}"/>
              </a:ext>
            </a:extLst>
          </p:cNvPr>
          <p:cNvSpPr/>
          <p:nvPr/>
        </p:nvSpPr>
        <p:spPr>
          <a:xfrm>
            <a:off x="4029693" y="6368830"/>
            <a:ext cx="1411352" cy="461665"/>
          </a:xfrm>
          <a:prstGeom prst="rect">
            <a:avLst/>
          </a:prstGeom>
        </p:spPr>
        <p:txBody>
          <a:bodyPr wrap="square">
            <a:spAutoFit/>
          </a:bodyPr>
          <a:lstStyle/>
          <a:p>
            <a:pPr algn="just"/>
            <a:r>
              <a:rPr lang="en-US" sz="1200" dirty="0"/>
              <a:t>L. Cabrera-Bosquet &amp; P. </a:t>
            </a:r>
            <a:r>
              <a:rPr lang="en-US" sz="1200" dirty="0" err="1"/>
              <a:t>Neveu</a:t>
            </a:r>
            <a:endParaRPr lang="fr-FR" sz="1200" dirty="0"/>
          </a:p>
        </p:txBody>
      </p:sp>
      <p:pic>
        <p:nvPicPr>
          <p:cNvPr id="41" name="Image 40">
            <a:extLst>
              <a:ext uri="{FF2B5EF4-FFF2-40B4-BE49-F238E27FC236}">
                <a16:creationId xmlns:a16="http://schemas.microsoft.com/office/drawing/2014/main" id="{12FCAD1A-F9F6-C340-ACB1-259F67DA5F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06728" y="6504183"/>
            <a:ext cx="1078661" cy="381005"/>
          </a:xfrm>
          <a:prstGeom prst="rect">
            <a:avLst/>
          </a:prstGeom>
        </p:spPr>
      </p:pic>
      <p:sp>
        <p:nvSpPr>
          <p:cNvPr id="4" name="Espace réservé du texte 3">
            <a:extLst>
              <a:ext uri="{FF2B5EF4-FFF2-40B4-BE49-F238E27FC236}">
                <a16:creationId xmlns:a16="http://schemas.microsoft.com/office/drawing/2014/main" id="{BB7B0F86-5070-A1EC-20B5-FF03B29C664D}"/>
              </a:ext>
            </a:extLst>
          </p:cNvPr>
          <p:cNvSpPr>
            <a:spLocks noGrp="1"/>
          </p:cNvSpPr>
          <p:nvPr>
            <p:ph type="body" idx="1"/>
          </p:nvPr>
        </p:nvSpPr>
        <p:spPr/>
        <p:txBody>
          <a:bodyPr/>
          <a:lstStyle/>
          <a:p>
            <a:endParaRPr lang="fr-FR"/>
          </a:p>
        </p:txBody>
      </p:sp>
      <p:sp>
        <p:nvSpPr>
          <p:cNvPr id="2" name="Titre 1">
            <a:extLst>
              <a:ext uri="{FF2B5EF4-FFF2-40B4-BE49-F238E27FC236}">
                <a16:creationId xmlns:a16="http://schemas.microsoft.com/office/drawing/2014/main" id="{370EB2AB-D167-3C55-80A4-F9EDB54D5062}"/>
              </a:ext>
            </a:extLst>
          </p:cNvPr>
          <p:cNvSpPr>
            <a:spLocks noGrp="1"/>
          </p:cNvSpPr>
          <p:nvPr>
            <p:ph type="title"/>
          </p:nvPr>
        </p:nvSpPr>
        <p:spPr/>
        <p:txBody>
          <a:bodyPr/>
          <a:lstStyle/>
          <a:p>
            <a:endParaRPr lang="fr-FR"/>
          </a:p>
        </p:txBody>
      </p:sp>
      <p:sp>
        <p:nvSpPr>
          <p:cNvPr id="5" name="Sous-titre 4">
            <a:extLst>
              <a:ext uri="{FF2B5EF4-FFF2-40B4-BE49-F238E27FC236}">
                <a16:creationId xmlns:a16="http://schemas.microsoft.com/office/drawing/2014/main" id="{6FBA0C18-410B-A01D-C71C-A6119B69D2EC}"/>
              </a:ext>
            </a:extLst>
          </p:cNvPr>
          <p:cNvSpPr>
            <a:spLocks noGrp="1"/>
          </p:cNvSpPr>
          <p:nvPr>
            <p:ph type="subTitle" idx="2"/>
          </p:nvPr>
        </p:nvSpPr>
        <p:spPr/>
        <p:txBody>
          <a:bodyPr>
            <a:normAutofit fontScale="70000" lnSpcReduction="20000"/>
          </a:bodyPr>
          <a:lstStyle/>
          <a:p>
            <a:endParaRPr lang="fr-FR"/>
          </a:p>
        </p:txBody>
      </p:sp>
    </p:spTree>
    <p:extLst>
      <p:ext uri="{BB962C8B-B14F-4D97-AF65-F5344CB8AC3E}">
        <p14:creationId xmlns:p14="http://schemas.microsoft.com/office/powerpoint/2010/main" val="92827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CROP ONTOLOGY</a:t>
            </a:r>
          </a:p>
        </p:txBody>
      </p:sp>
      <p:sp>
        <p:nvSpPr>
          <p:cNvPr id="7" name="Espace réservé du texte 6"/>
          <p:cNvSpPr>
            <a:spLocks noGrp="1"/>
          </p:cNvSpPr>
          <p:nvPr>
            <p:ph type="body" idx="1"/>
          </p:nvPr>
        </p:nvSpPr>
        <p:spPr/>
        <p:txBody>
          <a:bodyPr/>
          <a:lstStyle/>
          <a:p>
            <a:r>
              <a:rPr lang="fr-FR" dirty="0">
                <a:hlinkClick r:id="rId2"/>
              </a:rPr>
              <a:t>www.cropontology.org </a:t>
            </a:r>
          </a:p>
          <a:p>
            <a:r>
              <a:rPr lang="fr-FR" dirty="0"/>
              <a:t>Elizabeth Arnaud, Marie Angélique Laporte et al.</a:t>
            </a:r>
            <a:endParaRPr lang="fr-FR" b="1" u="sng" dirty="0"/>
          </a:p>
        </p:txBody>
      </p:sp>
    </p:spTree>
    <p:extLst>
      <p:ext uri="{BB962C8B-B14F-4D97-AF65-F5344CB8AC3E}">
        <p14:creationId xmlns:p14="http://schemas.microsoft.com/office/powerpoint/2010/main" val="3187079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083" y="818209"/>
            <a:ext cx="1413778" cy="1413778"/>
          </a:xfrm>
          <a:prstGeom prst="rect">
            <a:avLst/>
          </a:prstGeom>
        </p:spPr>
      </p:pic>
      <p:pic>
        <p:nvPicPr>
          <p:cNvPr id="10" name="Picture 9" descr="Crop Ontology logo- transparent and ligh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01788" y="79011"/>
            <a:ext cx="1990212" cy="706526"/>
          </a:xfrm>
          <a:prstGeom prst="rect">
            <a:avLst/>
          </a:prstGeom>
        </p:spPr>
      </p:pic>
      <p:pic>
        <p:nvPicPr>
          <p:cNvPr id="79" name="Picture 78"/>
          <p:cNvPicPr>
            <a:picLocks noChangeAspect="1"/>
          </p:cNvPicPr>
          <p:nvPr/>
        </p:nvPicPr>
        <p:blipFill>
          <a:blip r:embed="rId5"/>
          <a:stretch>
            <a:fillRect/>
          </a:stretch>
        </p:blipFill>
        <p:spPr>
          <a:xfrm>
            <a:off x="119268" y="6398509"/>
            <a:ext cx="1162814" cy="562944"/>
          </a:xfrm>
          <a:prstGeom prst="rect">
            <a:avLst/>
          </a:prstGeom>
          <a:solidFill>
            <a:srgbClr val="FFFFFF"/>
          </a:solidFill>
          <a:effectLst>
            <a:outerShdw blurRad="50800" dist="38100" dir="2700000" algn="tl" rotWithShape="0">
              <a:prstClr val="black">
                <a:alpha val="40000"/>
              </a:prstClr>
            </a:outerShdw>
          </a:effectLst>
        </p:spPr>
      </p:pic>
      <p:sp>
        <p:nvSpPr>
          <p:cNvPr id="5" name="Espace réservé du contenu 4">
            <a:extLst>
              <a:ext uri="{FF2B5EF4-FFF2-40B4-BE49-F238E27FC236}">
                <a16:creationId xmlns:a16="http://schemas.microsoft.com/office/drawing/2014/main" id="{95A18A0E-CBF5-3F69-DFB2-972CCEF7E99B}"/>
              </a:ext>
            </a:extLst>
          </p:cNvPr>
          <p:cNvSpPr>
            <a:spLocks noGrp="1"/>
          </p:cNvSpPr>
          <p:nvPr>
            <p:ph type="body" idx="1"/>
          </p:nvPr>
        </p:nvSpPr>
        <p:spPr>
          <a:xfrm>
            <a:off x="105878" y="885525"/>
            <a:ext cx="7666522" cy="5159100"/>
          </a:xfrm>
        </p:spPr>
        <p:txBody>
          <a:bodyPr/>
          <a:lstStyle/>
          <a:p>
            <a:r>
              <a:rPr lang="fr-FR" dirty="0"/>
              <a:t>Methodology for describing phenotypic variables</a:t>
            </a:r>
          </a:p>
          <a:p>
            <a:r>
              <a:rPr lang="fr-FR" dirty="0"/>
              <a:t>Species and community-specific ontology repository</a:t>
            </a:r>
          </a:p>
          <a:p>
            <a:pPr lvl="1"/>
            <a:r>
              <a:rPr lang="fr-FR" dirty="0">
                <a:hlinkClick r:id="rId6"/>
              </a:rPr>
              <a:t>www.cropontology.org </a:t>
            </a:r>
          </a:p>
          <a:p>
            <a:pPr lvl="1"/>
            <a:r>
              <a:rPr lang="fr-FR" dirty="0"/>
              <a:t>35 </a:t>
            </a:r>
            <a:r>
              <a:rPr lang="fr-FR" dirty="0" err="1"/>
              <a:t>Crop </a:t>
            </a:r>
            <a:r>
              <a:rPr lang="fr-FR" dirty="0"/>
              <a:t>and 1 Seaweed</a:t>
            </a:r>
          </a:p>
          <a:p>
            <a:r>
              <a:rPr lang="fr-FR" dirty="0"/>
              <a:t>Made available via </a:t>
            </a:r>
          </a:p>
          <a:p>
            <a:pPr lvl="1"/>
            <a:r>
              <a:rPr lang="fr-FR" dirty="0"/>
              <a:t>standards (MIAPPE, etc.)</a:t>
            </a:r>
          </a:p>
          <a:p>
            <a:pPr lvl="1"/>
            <a:r>
              <a:rPr lang="fr-FR" dirty="0" err="1"/>
              <a:t>Warehouses </a:t>
            </a:r>
            <a:r>
              <a:rPr lang="fr-FR" dirty="0"/>
              <a:t>(Ontologies, data)</a:t>
            </a:r>
          </a:p>
          <a:p>
            <a:pPr lvl="1"/>
            <a:r>
              <a:rPr lang="fr-FR" dirty="0" err="1"/>
              <a:t>Experimental </a:t>
            </a:r>
            <a:r>
              <a:rPr lang="fr-FR" dirty="0"/>
              <a:t>IS (</a:t>
            </a:r>
            <a:r>
              <a:rPr lang="fr-FR" dirty="0" err="1"/>
              <a:t>Genebanks</a:t>
            </a:r>
            <a:r>
              <a:rPr lang="fr-FR" dirty="0"/>
              <a:t>, INRAE, ELIXIR, EMPHASIS, etc.)</a:t>
            </a:r>
          </a:p>
        </p:txBody>
      </p:sp>
      <p:sp>
        <p:nvSpPr>
          <p:cNvPr id="2" name="Titre 1">
            <a:extLst>
              <a:ext uri="{FF2B5EF4-FFF2-40B4-BE49-F238E27FC236}">
                <a16:creationId xmlns:a16="http://schemas.microsoft.com/office/drawing/2014/main" id="{8A62CD15-F7B8-D7AD-811E-67C1BCD5BABB}"/>
              </a:ext>
            </a:extLst>
          </p:cNvPr>
          <p:cNvSpPr>
            <a:spLocks noGrp="1"/>
          </p:cNvSpPr>
          <p:nvPr>
            <p:ph type="title"/>
          </p:nvPr>
        </p:nvSpPr>
        <p:spPr/>
        <p:txBody>
          <a:bodyPr>
            <a:normAutofit/>
          </a:bodyPr>
          <a:lstStyle/>
          <a:p>
            <a:r>
              <a:rPr lang="fr-FR" dirty="0" err="1"/>
              <a:t>Crop Ontology </a:t>
            </a:r>
            <a:r>
              <a:rPr lang="fr-FR" dirty="0"/>
              <a:t>for Trait Data </a:t>
            </a:r>
            <a:r>
              <a:rPr lang="fr-FR" dirty="0" err="1"/>
              <a:t>www.cropontology.org</a:t>
            </a:r>
            <a:endParaRPr lang="fr-FR" dirty="0"/>
          </a:p>
        </p:txBody>
      </p:sp>
      <p:sp>
        <p:nvSpPr>
          <p:cNvPr id="4" name="Sous-titre 3">
            <a:extLst>
              <a:ext uri="{FF2B5EF4-FFF2-40B4-BE49-F238E27FC236}">
                <a16:creationId xmlns:a16="http://schemas.microsoft.com/office/drawing/2014/main" id="{95745D13-2116-315F-17E1-DE6326EB931F}"/>
              </a:ext>
            </a:extLst>
          </p:cNvPr>
          <p:cNvSpPr>
            <a:spLocks noGrp="1"/>
          </p:cNvSpPr>
          <p:nvPr>
            <p:ph type="subTitle" idx="2"/>
          </p:nvPr>
        </p:nvSpPr>
        <p:spPr/>
        <p:txBody>
          <a:bodyPr>
            <a:normAutofit fontScale="70000" lnSpcReduction="20000"/>
          </a:bodyPr>
          <a:lstStyle/>
          <a:p>
            <a:endParaRPr lang="fr-FR"/>
          </a:p>
        </p:txBody>
      </p:sp>
      <p:pic>
        <p:nvPicPr>
          <p:cNvPr id="6" name="Image 5">
            <a:extLst>
              <a:ext uri="{FF2B5EF4-FFF2-40B4-BE49-F238E27FC236}">
                <a16:creationId xmlns:a16="http://schemas.microsoft.com/office/drawing/2014/main" id="{414F3C87-9E42-8BAD-D237-B5B59C40D65F}"/>
              </a:ext>
            </a:extLst>
          </p:cNvPr>
          <p:cNvPicPr>
            <a:picLocks noChangeAspect="1"/>
          </p:cNvPicPr>
          <p:nvPr/>
        </p:nvPicPr>
        <p:blipFill>
          <a:blip r:embed="rId7"/>
          <a:stretch>
            <a:fillRect/>
          </a:stretch>
        </p:blipFill>
        <p:spPr>
          <a:xfrm>
            <a:off x="0" y="4424535"/>
            <a:ext cx="7772400" cy="1995615"/>
          </a:xfrm>
          <a:prstGeom prst="rect">
            <a:avLst/>
          </a:prstGeom>
        </p:spPr>
      </p:pic>
      <p:pic>
        <p:nvPicPr>
          <p:cNvPr id="7" name="Image 6">
            <a:extLst>
              <a:ext uri="{FF2B5EF4-FFF2-40B4-BE49-F238E27FC236}">
                <a16:creationId xmlns:a16="http://schemas.microsoft.com/office/drawing/2014/main" id="{6D40A6CF-27E7-9279-64F1-F818037DFC0A}"/>
              </a:ext>
            </a:extLst>
          </p:cNvPr>
          <p:cNvPicPr>
            <a:picLocks noChangeAspect="1"/>
          </p:cNvPicPr>
          <p:nvPr/>
        </p:nvPicPr>
        <p:blipFill>
          <a:blip r:embed="rId8"/>
          <a:stretch>
            <a:fillRect/>
          </a:stretch>
        </p:blipFill>
        <p:spPr>
          <a:xfrm>
            <a:off x="7391112" y="3214962"/>
            <a:ext cx="4780005" cy="4082493"/>
          </a:xfrm>
          <a:prstGeom prst="rect">
            <a:avLst/>
          </a:prstGeom>
        </p:spPr>
      </p:pic>
      <p:pic>
        <p:nvPicPr>
          <p:cNvPr id="11" name="Image 10">
            <a:extLst>
              <a:ext uri="{FF2B5EF4-FFF2-40B4-BE49-F238E27FC236}">
                <a16:creationId xmlns:a16="http://schemas.microsoft.com/office/drawing/2014/main" id="{F94268BD-B9E9-5268-8CA3-9B0F89CDF728}"/>
              </a:ext>
            </a:extLst>
          </p:cNvPr>
          <p:cNvPicPr>
            <a:picLocks noChangeAspect="1"/>
          </p:cNvPicPr>
          <p:nvPr/>
        </p:nvPicPr>
        <p:blipFill>
          <a:blip r:embed="rId9"/>
          <a:stretch>
            <a:fillRect/>
          </a:stretch>
        </p:blipFill>
        <p:spPr>
          <a:xfrm>
            <a:off x="8099211" y="982885"/>
            <a:ext cx="2592871" cy="2157729"/>
          </a:xfrm>
          <a:prstGeom prst="rect">
            <a:avLst/>
          </a:prstGeom>
        </p:spPr>
      </p:pic>
    </p:spTree>
    <p:extLst>
      <p:ext uri="{BB962C8B-B14F-4D97-AF65-F5344CB8AC3E}">
        <p14:creationId xmlns:p14="http://schemas.microsoft.com/office/powerpoint/2010/main" val="134809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43872" y="3501868"/>
            <a:ext cx="2448272" cy="12232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Image 2" descr="Crop Ontology logo (complet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9897" y="3717032"/>
            <a:ext cx="1971271" cy="713582"/>
          </a:xfrm>
          <a:prstGeom prst="rect">
            <a:avLst/>
          </a:prstGeom>
          <a:ln>
            <a:noFill/>
          </a:ln>
          <a:effectLst>
            <a:outerShdw blurRad="292100" dist="139700" dir="2700000" algn="tl" rotWithShape="0">
              <a:srgbClr val="333333">
                <a:alpha val="65000"/>
              </a:srgbClr>
            </a:outerShdw>
          </a:effectLst>
        </p:spPr>
      </p:pic>
      <p:pic>
        <p:nvPicPr>
          <p:cNvPr id="5" name="Image 8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49351" y="-963915"/>
            <a:ext cx="842010" cy="959281"/>
          </a:xfrm>
          <a:prstGeom prst="rect">
            <a:avLst/>
          </a:prstGeom>
        </p:spPr>
      </p:pic>
      <p:pic>
        <p:nvPicPr>
          <p:cNvPr id="6" name="Image 86"/>
          <p:cNvPicPr>
            <a:picLocks noChangeAspect="1"/>
          </p:cNvPicPr>
          <p:nvPr/>
        </p:nvPicPr>
        <p:blipFill rotWithShape="1">
          <a:blip r:embed="rId5" cstate="screen">
            <a:extLst>
              <a:ext uri="{28A0092B-C50C-407E-A947-70E740481C1C}">
                <a14:useLocalDpi xmlns:a14="http://schemas.microsoft.com/office/drawing/2010/main"/>
              </a:ext>
            </a:extLst>
          </a:blip>
          <a:srcRect b="6296"/>
          <a:stretch/>
        </p:blipFill>
        <p:spPr>
          <a:xfrm>
            <a:off x="7579147" y="-948274"/>
            <a:ext cx="565232" cy="815922"/>
          </a:xfrm>
          <a:prstGeom prst="rect">
            <a:avLst/>
          </a:prstGeom>
        </p:spPr>
      </p:pic>
      <p:pic>
        <p:nvPicPr>
          <p:cNvPr id="2051" name="Picture 3" descr="H:\LEO\presentations phenoharmonis LEO\IBP_logo_rond.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07828" y="1230354"/>
            <a:ext cx="726286" cy="695078"/>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pic>
        <p:nvPicPr>
          <p:cNvPr id="2052" name="Picture 4"/>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941980" y="1955625"/>
            <a:ext cx="2063156" cy="320957"/>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grpSp>
        <p:nvGrpSpPr>
          <p:cNvPr id="8" name="Group 7"/>
          <p:cNvGrpSpPr/>
          <p:nvPr/>
        </p:nvGrpSpPr>
        <p:grpSpPr>
          <a:xfrm>
            <a:off x="3090379" y="906149"/>
            <a:ext cx="1367073" cy="971804"/>
            <a:chOff x="6337763" y="0"/>
            <a:chExt cx="2410701" cy="1909931"/>
          </a:xfrm>
          <a:effectLst>
            <a:outerShdw blurRad="50800" dist="38100" dir="5400000" algn="t" rotWithShape="0">
              <a:prstClr val="black">
                <a:alpha val="40000"/>
              </a:prstClr>
            </a:outerShdw>
          </a:effectLst>
        </p:grpSpPr>
        <p:sp>
          <p:nvSpPr>
            <p:cNvPr id="3" name="Rectangle 2"/>
            <p:cNvSpPr/>
            <p:nvPr/>
          </p:nvSpPr>
          <p:spPr>
            <a:xfrm>
              <a:off x="6337763" y="0"/>
              <a:ext cx="2410701" cy="19099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55" name="Picture 7"/>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559128" y="1338202"/>
              <a:ext cx="1945208" cy="434614"/>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431312" y="546114"/>
              <a:ext cx="1630089" cy="371476"/>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6444208" y="906154"/>
              <a:ext cx="1566843" cy="467494"/>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pic>
          <p:nvPicPr>
            <p:cNvPr id="2056" name="Picture 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549233" y="164941"/>
              <a:ext cx="1692914" cy="406300"/>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grpSp>
      <p:pic>
        <p:nvPicPr>
          <p:cNvPr id="19" name="Picture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889380" y="1364974"/>
            <a:ext cx="659609" cy="521725"/>
          </a:xfrm>
          <a:prstGeom prst="rect">
            <a:avLst/>
          </a:prstGeom>
          <a:effectLst>
            <a:outerShdw blurRad="50800" dist="38100" dir="2700000" algn="tl" rotWithShape="0">
              <a:prstClr val="black">
                <a:alpha val="40000"/>
              </a:prstClr>
            </a:outerShdw>
          </a:effectLst>
        </p:spPr>
      </p:pic>
      <p:pic>
        <p:nvPicPr>
          <p:cNvPr id="2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920354" y="1982225"/>
            <a:ext cx="628634" cy="335650"/>
          </a:xfrm>
          <a:prstGeom prst="rect">
            <a:avLst/>
          </a:prstGeom>
          <a:noFill/>
          <a:ln w="9525">
            <a:noFill/>
            <a:miter lim="800000"/>
            <a:headEnd/>
            <a:tailEnd/>
          </a:ln>
        </p:spPr>
      </p:pic>
      <p:pic>
        <p:nvPicPr>
          <p:cNvPr id="21"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931837" y="2445063"/>
            <a:ext cx="567318" cy="520885"/>
          </a:xfrm>
          <a:prstGeom prst="rect">
            <a:avLst/>
          </a:prstGeom>
          <a:ln>
            <a:noFill/>
          </a:ln>
          <a:effectLst>
            <a:outerShdw blurRad="292100" dist="139700" dir="2700000" algn="tl" rotWithShape="0">
              <a:srgbClr val="333333">
                <a:alpha val="65000"/>
              </a:srgbClr>
            </a:outerShdw>
          </a:effectLst>
        </p:spPr>
      </p:pic>
      <p:pic>
        <p:nvPicPr>
          <p:cNvPr id="2057" name="Picture 9"/>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990378" y="3081718"/>
            <a:ext cx="457610" cy="491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cxnSp>
        <p:nvCxnSpPr>
          <p:cNvPr id="10" name="Straight Arrow Connector 9"/>
          <p:cNvCxnSpPr>
            <a:cxnSpLocks/>
            <a:stCxn id="2052" idx="2"/>
            <a:endCxn id="2" idx="1"/>
          </p:cNvCxnSpPr>
          <p:nvPr/>
        </p:nvCxnSpPr>
        <p:spPr>
          <a:xfrm>
            <a:off x="2973559" y="2276581"/>
            <a:ext cx="2328855" cy="1404432"/>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a:cxnSpLocks/>
            <a:stCxn id="54" idx="1"/>
            <a:endCxn id="2" idx="7"/>
          </p:cNvCxnSpPr>
          <p:nvPr/>
        </p:nvCxnSpPr>
        <p:spPr>
          <a:xfrm>
            <a:off x="6842705" y="1646239"/>
            <a:ext cx="190899" cy="2034774"/>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2059" name="Picture 11"/>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959471" y="5316034"/>
            <a:ext cx="2470994" cy="1224563"/>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2546896" y="4766345"/>
            <a:ext cx="1296144" cy="45885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cxnSp>
        <p:nvCxnSpPr>
          <p:cNvPr id="34" name="Straight Arrow Connector 33"/>
          <p:cNvCxnSpPr>
            <a:endCxn id="2" idx="3"/>
          </p:cNvCxnSpPr>
          <p:nvPr/>
        </p:nvCxnSpPr>
        <p:spPr>
          <a:xfrm flipV="1">
            <a:off x="3868325" y="4545999"/>
            <a:ext cx="1434089" cy="331890"/>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2061" name="Picture 13"/>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9374" t="3631" r="7182" b="6039"/>
          <a:stretch/>
        </p:blipFill>
        <p:spPr bwMode="auto">
          <a:xfrm>
            <a:off x="8799604" y="4931774"/>
            <a:ext cx="766636" cy="747864"/>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xmlns:p14="http://schemas.microsoft.com/office/powerpoint/2010/main" xmlns:a16="http://schemas.microsoft.com/office/drawing/2014/main" xmlns="">
                <a:solidFill>
                  <a:schemeClr val="accent1"/>
                </a:solidFill>
              </a14:hiddenFill>
            </a:ext>
            <a:ext uri="{91240B29-F687-4f45-9708-019B960494DF}">
              <a14:hiddenLine xmlns:a14="http://schemas.microsoft.com/office/drawing/2010/main" xmlns:p14="http://schemas.microsoft.com/office/powerpoint/2010/main" xmlns:a16="http://schemas.microsoft.com/office/drawing/2014/main" xmlns="" w="9525">
                <a:solidFill>
                  <a:schemeClr val="tx1"/>
                </a:solidFill>
                <a:miter lim="800000"/>
                <a:headEnd/>
                <a:tailEnd/>
              </a14:hiddenLine>
            </a:ext>
          </a:extLst>
        </p:spPr>
      </p:pic>
      <p:cxnSp>
        <p:nvCxnSpPr>
          <p:cNvPr id="38" name="Straight Arrow Connector 37"/>
          <p:cNvCxnSpPr>
            <a:cxnSpLocks/>
            <a:stCxn id="2061" idx="1"/>
            <a:endCxn id="2" idx="5"/>
          </p:cNvCxnSpPr>
          <p:nvPr/>
        </p:nvCxnSpPr>
        <p:spPr>
          <a:xfrm flipH="1" flipV="1">
            <a:off x="7033604" y="4546000"/>
            <a:ext cx="1766001" cy="759707"/>
          </a:xfrm>
          <a:prstGeom prst="straightConnector1">
            <a:avLst/>
          </a:prstGeom>
          <a:ln>
            <a:prstDash val="dash"/>
            <a:headEnd type="arrow" w="med" len="med"/>
            <a:tailEnd type="none" w="med" len="med"/>
          </a:ln>
        </p:spPr>
        <p:style>
          <a:lnRef idx="2">
            <a:schemeClr val="accent6"/>
          </a:lnRef>
          <a:fillRef idx="0">
            <a:schemeClr val="accent6"/>
          </a:fillRef>
          <a:effectRef idx="1">
            <a:schemeClr val="accent6"/>
          </a:effectRef>
          <a:fontRef idx="minor">
            <a:schemeClr val="tx1"/>
          </a:fontRef>
        </p:style>
      </p:cxnSp>
      <p:sp>
        <p:nvSpPr>
          <p:cNvPr id="43" name="TextBox 42"/>
          <p:cNvSpPr txBox="1"/>
          <p:nvPr/>
        </p:nvSpPr>
        <p:spPr>
          <a:xfrm>
            <a:off x="3017764" y="103608"/>
            <a:ext cx="6364947" cy="646331"/>
          </a:xfrm>
          <a:prstGeom prst="rect">
            <a:avLst/>
          </a:prstGeom>
          <a:noFill/>
        </p:spPr>
        <p:txBody>
          <a:bodyPr wrap="square" rtlCol="0">
            <a:spAutoFit/>
          </a:bodyPr>
          <a:lstStyle/>
          <a:p>
            <a:pPr algn="ctr"/>
            <a:r>
              <a:rPr lang="en-US" sz="3600" dirty="0"/>
              <a:t>Where is Crop Ontology applied?</a:t>
            </a:r>
          </a:p>
        </p:txBody>
      </p:sp>
      <p:cxnSp>
        <p:nvCxnSpPr>
          <p:cNvPr id="29" name="Straight Arrow Connector 28"/>
          <p:cNvCxnSpPr/>
          <p:nvPr/>
        </p:nvCxnSpPr>
        <p:spPr>
          <a:xfrm flipH="1" flipV="1">
            <a:off x="6472620" y="4725144"/>
            <a:ext cx="221666" cy="700824"/>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15" name="Picture 14" descr="CIMMYT.jp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780453" y="5939139"/>
            <a:ext cx="556139" cy="417104"/>
          </a:xfrm>
          <a:prstGeom prst="rect">
            <a:avLst/>
          </a:prstGeom>
        </p:spPr>
      </p:pic>
      <p:pic>
        <p:nvPicPr>
          <p:cNvPr id="31" name="Image 86"/>
          <p:cNvPicPr>
            <a:picLocks noChangeAspect="1"/>
          </p:cNvPicPr>
          <p:nvPr/>
        </p:nvPicPr>
        <p:blipFill rotWithShape="1">
          <a:blip r:embed="rId5" cstate="screen">
            <a:extLst>
              <a:ext uri="{28A0092B-C50C-407E-A947-70E740481C1C}">
                <a14:useLocalDpi xmlns:a14="http://schemas.microsoft.com/office/drawing/2010/main"/>
              </a:ext>
            </a:extLst>
          </a:blip>
          <a:srcRect b="6296"/>
          <a:stretch/>
        </p:blipFill>
        <p:spPr>
          <a:xfrm>
            <a:off x="9987336" y="848705"/>
            <a:ext cx="511818" cy="587381"/>
          </a:xfrm>
          <a:prstGeom prst="rect">
            <a:avLst/>
          </a:prstGeom>
        </p:spPr>
      </p:pic>
      <p:pic>
        <p:nvPicPr>
          <p:cNvPr id="32" name="Image 86"/>
          <p:cNvPicPr>
            <a:picLocks noChangeAspect="1"/>
          </p:cNvPicPr>
          <p:nvPr/>
        </p:nvPicPr>
        <p:blipFill rotWithShape="1">
          <a:blip r:embed="rId5" cstate="screen">
            <a:extLst>
              <a:ext uri="{28A0092B-C50C-407E-A947-70E740481C1C}">
                <a14:useLocalDpi xmlns:a14="http://schemas.microsoft.com/office/drawing/2010/main"/>
              </a:ext>
            </a:extLst>
          </a:blip>
          <a:srcRect b="6296"/>
          <a:stretch/>
        </p:blipFill>
        <p:spPr>
          <a:xfrm>
            <a:off x="5719382" y="5400502"/>
            <a:ext cx="459913" cy="527813"/>
          </a:xfrm>
          <a:prstGeom prst="rect">
            <a:avLst/>
          </a:prstGeom>
        </p:spPr>
      </p:pic>
      <p:sp>
        <p:nvSpPr>
          <p:cNvPr id="9" name="TextBox 8"/>
          <p:cNvSpPr txBox="1"/>
          <p:nvPr/>
        </p:nvSpPr>
        <p:spPr>
          <a:xfrm>
            <a:off x="6523487" y="5504175"/>
            <a:ext cx="1746542" cy="830997"/>
          </a:xfrm>
          <a:prstGeom prst="rect">
            <a:avLst/>
          </a:prstGeom>
          <a:noFill/>
        </p:spPr>
        <p:txBody>
          <a:bodyPr wrap="none" rtlCol="0">
            <a:spAutoFit/>
          </a:bodyPr>
          <a:lstStyle/>
          <a:p>
            <a:r>
              <a:rPr lang="en-US" sz="2400" dirty="0"/>
              <a:t>CGIAR </a:t>
            </a:r>
          </a:p>
          <a:p>
            <a:r>
              <a:rPr lang="en-US" sz="2400" dirty="0"/>
              <a:t> repositories</a:t>
            </a:r>
          </a:p>
        </p:txBody>
      </p:sp>
      <p:pic>
        <p:nvPicPr>
          <p:cNvPr id="36" name="Picture 35"/>
          <p:cNvPicPr>
            <a:picLocks noChangeAspect="1"/>
          </p:cNvPicPr>
          <p:nvPr/>
        </p:nvPicPr>
        <p:blipFill>
          <a:blip r:embed="rId20"/>
          <a:stretch>
            <a:fillRect/>
          </a:stretch>
        </p:blipFill>
        <p:spPr>
          <a:xfrm>
            <a:off x="4757088" y="1499322"/>
            <a:ext cx="1394193" cy="676891"/>
          </a:xfrm>
          <a:prstGeom prst="rect">
            <a:avLst/>
          </a:prstGeom>
        </p:spPr>
      </p:pic>
      <p:cxnSp>
        <p:nvCxnSpPr>
          <p:cNvPr id="37" name="Straight Arrow Connector 36"/>
          <p:cNvCxnSpPr>
            <a:cxnSpLocks/>
            <a:stCxn id="36" idx="2"/>
            <a:endCxn id="2" idx="0"/>
          </p:cNvCxnSpPr>
          <p:nvPr/>
        </p:nvCxnSpPr>
        <p:spPr>
          <a:xfrm>
            <a:off x="5454184" y="2176212"/>
            <a:ext cx="713824" cy="1325656"/>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39" name="Picture 38" descr="Capture d'écran 2017-01-24 16.41.12.pn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8734994" y="5695394"/>
            <a:ext cx="1933006" cy="575789"/>
          </a:xfrm>
          <a:prstGeom prst="rect">
            <a:avLst/>
          </a:prstGeom>
        </p:spPr>
      </p:pic>
      <p:cxnSp>
        <p:nvCxnSpPr>
          <p:cNvPr id="40" name="Straight Arrow Connector 39"/>
          <p:cNvCxnSpPr>
            <a:endCxn id="2" idx="2"/>
          </p:cNvCxnSpPr>
          <p:nvPr/>
        </p:nvCxnSpPr>
        <p:spPr>
          <a:xfrm>
            <a:off x="3184574" y="3881752"/>
            <a:ext cx="1759298" cy="231755"/>
          </a:xfrm>
          <a:prstGeom prst="straightConnector1">
            <a:avLst/>
          </a:prstGeom>
          <a:ln>
            <a:prstDash val="dash"/>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16" name="Picture 15" descr="Capture d'écran 2017-04-18 22.42.07.png"/>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2026196" y="3376907"/>
            <a:ext cx="757436" cy="535747"/>
          </a:xfrm>
          <a:prstGeom prst="rect">
            <a:avLst/>
          </a:prstGeom>
        </p:spPr>
      </p:pic>
      <p:pic>
        <p:nvPicPr>
          <p:cNvPr id="18" name="Picture 17" descr="Capture d'écran 2017-04-18 22.45.41.png"/>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773601" y="3839675"/>
            <a:ext cx="1183058" cy="365287"/>
          </a:xfrm>
          <a:prstGeom prst="rect">
            <a:avLst/>
          </a:prstGeom>
        </p:spPr>
      </p:pic>
      <p:pic>
        <p:nvPicPr>
          <p:cNvPr id="45" name="Picture 17" descr="Crop Ontology logo short (CO only).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1524000" y="0"/>
            <a:ext cx="1259632" cy="819612"/>
          </a:xfrm>
          <a:prstGeom prst="rect">
            <a:avLst/>
          </a:prstGeom>
        </p:spPr>
      </p:pic>
      <p:sp>
        <p:nvSpPr>
          <p:cNvPr id="13" name="TextBox 12"/>
          <p:cNvSpPr txBox="1"/>
          <p:nvPr/>
        </p:nvSpPr>
        <p:spPr>
          <a:xfrm>
            <a:off x="1524000" y="2656960"/>
            <a:ext cx="2569934" cy="646331"/>
          </a:xfrm>
          <a:prstGeom prst="rect">
            <a:avLst/>
          </a:prstGeom>
          <a:noFill/>
        </p:spPr>
        <p:txBody>
          <a:bodyPr wrap="none" rtlCol="0">
            <a:spAutoFit/>
          </a:bodyPr>
          <a:lstStyle/>
          <a:p>
            <a:r>
              <a:rPr lang="en-US" b="1" dirty="0" err="1"/>
              <a:t>WheatIS </a:t>
            </a:r>
            <a:r>
              <a:rPr lang="en-US" b="1" dirty="0"/>
              <a:t>Interoperability</a:t>
            </a:r>
          </a:p>
          <a:p>
            <a:r>
              <a:rPr lang="en-US" b="1" dirty="0"/>
              <a:t>Cookbook</a:t>
            </a:r>
          </a:p>
        </p:txBody>
      </p:sp>
      <p:cxnSp>
        <p:nvCxnSpPr>
          <p:cNvPr id="42" name="Straight Arrow Connector 41"/>
          <p:cNvCxnSpPr/>
          <p:nvPr/>
        </p:nvCxnSpPr>
        <p:spPr>
          <a:xfrm>
            <a:off x="3619273" y="3081717"/>
            <a:ext cx="1412702" cy="800034"/>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44" name="Picture 6" descr="https://pbs.twimg.com/profile_images/497015367391121408/_cWXo-vA.jpeg">
            <a:extLst>
              <a:ext uri="{FF2B5EF4-FFF2-40B4-BE49-F238E27FC236}">
                <a16:creationId xmlns:a16="http://schemas.microsoft.com/office/drawing/2014/main" id="{6C19DA35-E86B-5146-84D5-517E9D49175D}"/>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8144379" y="3573016"/>
            <a:ext cx="942752" cy="942752"/>
          </a:xfrm>
          <a:prstGeom prst="rect">
            <a:avLst/>
          </a:prstGeom>
          <a:noFill/>
          <a:extLst>
            <a:ext uri="{909E8E84-426E-40DD-AFC4-6F175D3DCCD1}">
              <a14:hiddenFill xmlns:a14="http://schemas.microsoft.com/office/drawing/2010/main">
                <a:solidFill>
                  <a:srgbClr val="FFFFFF"/>
                </a:solidFill>
              </a14:hiddenFill>
            </a:ext>
          </a:extLst>
        </p:spPr>
      </p:pic>
      <p:pic>
        <p:nvPicPr>
          <p:cNvPr id="46" name="Image 45">
            <a:extLst>
              <a:ext uri="{FF2B5EF4-FFF2-40B4-BE49-F238E27FC236}">
                <a16:creationId xmlns:a16="http://schemas.microsoft.com/office/drawing/2014/main" id="{C78D65AC-9E87-7D45-97C4-E015D422E52E}"/>
              </a:ext>
            </a:extLst>
          </p:cNvPr>
          <p:cNvPicPr>
            <a:picLocks noChangeAspect="1"/>
          </p:cNvPicPr>
          <p:nvPr/>
        </p:nvPicPr>
        <p:blipFill>
          <a:blip r:embed="rId26"/>
          <a:stretch>
            <a:fillRect/>
          </a:stretch>
        </p:blipFill>
        <p:spPr>
          <a:xfrm>
            <a:off x="8054025" y="2902837"/>
            <a:ext cx="1325190" cy="701571"/>
          </a:xfrm>
          <a:prstGeom prst="rect">
            <a:avLst/>
          </a:prstGeom>
        </p:spPr>
      </p:pic>
      <p:pic>
        <p:nvPicPr>
          <p:cNvPr id="47" name="Shape 100" descr="brapi_logo.png">
            <a:extLst>
              <a:ext uri="{FF2B5EF4-FFF2-40B4-BE49-F238E27FC236}">
                <a16:creationId xmlns:a16="http://schemas.microsoft.com/office/drawing/2014/main" id="{18B5608E-9FAD-AA44-BCA0-D8D32E280213}"/>
              </a:ext>
            </a:extLst>
          </p:cNvPr>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7430062" y="2156623"/>
            <a:ext cx="1533067" cy="306229"/>
          </a:xfrm>
          <a:prstGeom prst="rect">
            <a:avLst/>
          </a:prstGeom>
          <a:noFill/>
          <a:ln>
            <a:noFill/>
          </a:ln>
        </p:spPr>
      </p:pic>
      <p:cxnSp>
        <p:nvCxnSpPr>
          <p:cNvPr id="48" name="Straight Arrow Connector 26">
            <a:extLst>
              <a:ext uri="{FF2B5EF4-FFF2-40B4-BE49-F238E27FC236}">
                <a16:creationId xmlns:a16="http://schemas.microsoft.com/office/drawing/2014/main" id="{DC1E1814-69DF-0B4E-9DBF-A5B4DB3475B1}"/>
              </a:ext>
            </a:extLst>
          </p:cNvPr>
          <p:cNvCxnSpPr>
            <a:cxnSpLocks/>
            <a:stCxn id="47" idx="1"/>
            <a:endCxn id="2" idx="7"/>
          </p:cNvCxnSpPr>
          <p:nvPr/>
        </p:nvCxnSpPr>
        <p:spPr>
          <a:xfrm flipH="1">
            <a:off x="7033603" y="2309737"/>
            <a:ext cx="396458" cy="1371276"/>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49" name="Straight Arrow Connector 26">
            <a:extLst>
              <a:ext uri="{FF2B5EF4-FFF2-40B4-BE49-F238E27FC236}">
                <a16:creationId xmlns:a16="http://schemas.microsoft.com/office/drawing/2014/main" id="{E31EA1F6-F111-F743-90F7-8B968CAB0608}"/>
              </a:ext>
            </a:extLst>
          </p:cNvPr>
          <p:cNvCxnSpPr>
            <a:cxnSpLocks/>
            <a:stCxn id="46" idx="1"/>
            <a:endCxn id="2" idx="6"/>
          </p:cNvCxnSpPr>
          <p:nvPr/>
        </p:nvCxnSpPr>
        <p:spPr>
          <a:xfrm flipH="1">
            <a:off x="7392145" y="3253622"/>
            <a:ext cx="661881" cy="859884"/>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51" name="Straight Arrow Connector 26">
            <a:extLst>
              <a:ext uri="{FF2B5EF4-FFF2-40B4-BE49-F238E27FC236}">
                <a16:creationId xmlns:a16="http://schemas.microsoft.com/office/drawing/2014/main" id="{24303094-917C-C848-A01C-5EC999663CEF}"/>
              </a:ext>
            </a:extLst>
          </p:cNvPr>
          <p:cNvCxnSpPr>
            <a:cxnSpLocks/>
            <a:stCxn id="44" idx="1"/>
            <a:endCxn id="2" idx="6"/>
          </p:cNvCxnSpPr>
          <p:nvPr/>
        </p:nvCxnSpPr>
        <p:spPr>
          <a:xfrm flipH="1">
            <a:off x="7392145" y="4044392"/>
            <a:ext cx="752235" cy="69114"/>
          </a:xfrm>
          <a:prstGeom prst="straightConnector1">
            <a:avLst/>
          </a:prstGeom>
          <a:ln>
            <a:headEnd type="arrow" w="med" len="med"/>
            <a:tailEnd type="none" w="med" len="med"/>
          </a:ln>
        </p:spPr>
        <p:style>
          <a:lnRef idx="2">
            <a:schemeClr val="accent6"/>
          </a:lnRef>
          <a:fillRef idx="0">
            <a:schemeClr val="accent6"/>
          </a:fillRef>
          <a:effectRef idx="1">
            <a:schemeClr val="accent6"/>
          </a:effectRef>
          <a:fontRef idx="minor">
            <a:schemeClr val="tx1"/>
          </a:fontRef>
        </p:style>
      </p:cxnSp>
      <p:pic>
        <p:nvPicPr>
          <p:cNvPr id="54" name="Picture 21" descr="Capture d'écran 2017-04-19 07.59.16.png">
            <a:extLst>
              <a:ext uri="{FF2B5EF4-FFF2-40B4-BE49-F238E27FC236}">
                <a16:creationId xmlns:a16="http://schemas.microsoft.com/office/drawing/2014/main" id="{E8E661C6-977F-CA42-8678-F117E7A4A17F}"/>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6842705" y="1348913"/>
            <a:ext cx="1655049" cy="594653"/>
          </a:xfrm>
          <a:prstGeom prst="rect">
            <a:avLst/>
          </a:prstGeom>
        </p:spPr>
      </p:pic>
      <p:sp>
        <p:nvSpPr>
          <p:cNvPr id="11" name="Espace réservé du texte 10">
            <a:extLst>
              <a:ext uri="{FF2B5EF4-FFF2-40B4-BE49-F238E27FC236}">
                <a16:creationId xmlns:a16="http://schemas.microsoft.com/office/drawing/2014/main" id="{654781D2-735A-24A2-3D0C-2CD4365D3C26}"/>
              </a:ext>
            </a:extLst>
          </p:cNvPr>
          <p:cNvSpPr>
            <a:spLocks noGrp="1"/>
          </p:cNvSpPr>
          <p:nvPr>
            <p:ph type="body" idx="1"/>
          </p:nvPr>
        </p:nvSpPr>
        <p:spPr/>
        <p:txBody>
          <a:bodyPr/>
          <a:lstStyle/>
          <a:p>
            <a:endParaRPr lang="fr-FR"/>
          </a:p>
        </p:txBody>
      </p:sp>
      <p:sp>
        <p:nvSpPr>
          <p:cNvPr id="7" name="Titre 6">
            <a:extLst>
              <a:ext uri="{FF2B5EF4-FFF2-40B4-BE49-F238E27FC236}">
                <a16:creationId xmlns:a16="http://schemas.microsoft.com/office/drawing/2014/main" id="{B93CF5AD-FD9E-9A6F-5988-7C2571AF9509}"/>
              </a:ext>
            </a:extLst>
          </p:cNvPr>
          <p:cNvSpPr>
            <a:spLocks noGrp="1"/>
          </p:cNvSpPr>
          <p:nvPr>
            <p:ph type="title"/>
          </p:nvPr>
        </p:nvSpPr>
        <p:spPr/>
        <p:txBody>
          <a:bodyPr/>
          <a:lstStyle/>
          <a:p>
            <a:endParaRPr lang="fr-FR"/>
          </a:p>
        </p:txBody>
      </p:sp>
      <p:sp>
        <p:nvSpPr>
          <p:cNvPr id="12" name="Sous-titre 11">
            <a:extLst>
              <a:ext uri="{FF2B5EF4-FFF2-40B4-BE49-F238E27FC236}">
                <a16:creationId xmlns:a16="http://schemas.microsoft.com/office/drawing/2014/main" id="{66F4D011-1041-B217-45BA-57EED26372E5}"/>
              </a:ext>
            </a:extLst>
          </p:cNvPr>
          <p:cNvSpPr>
            <a:spLocks noGrp="1"/>
          </p:cNvSpPr>
          <p:nvPr>
            <p:ph type="subTitle" idx="2"/>
          </p:nvPr>
        </p:nvSpPr>
        <p:spPr/>
        <p:txBody>
          <a:bodyPr>
            <a:normAutofit fontScale="70000" lnSpcReduction="20000"/>
          </a:bodyPr>
          <a:lstStyle/>
          <a:p>
            <a:endParaRPr lang="fr-FR"/>
          </a:p>
        </p:txBody>
      </p:sp>
    </p:spTree>
    <p:extLst>
      <p:ext uri="{BB962C8B-B14F-4D97-AF65-F5344CB8AC3E}">
        <p14:creationId xmlns:p14="http://schemas.microsoft.com/office/powerpoint/2010/main" val="1030205436"/>
      </p:ext>
    </p:extLst>
  </p:cSld>
  <p:clrMapOvr>
    <a:masterClrMapping/>
  </p:clrMapOvr>
</p:sld>
</file>

<file path=ppt/theme/theme1.xml><?xml version="1.0" encoding="utf-8"?>
<a:theme xmlns:a="http://schemas.openxmlformats.org/drawingml/2006/main" name="Presentation-INRAE-Panoramiqu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5F92528FC9C8488898B86D54615449" ma:contentTypeVersion="" ma:contentTypeDescription="Create a new document." ma:contentTypeScope="" ma:versionID="7dbc52a3c8f9feecfee7be38a12971d4">
  <xsd:schema xmlns:xsd="http://www.w3.org/2001/XMLSchema" xmlns:xs="http://www.w3.org/2001/XMLSchema" xmlns:p="http://schemas.microsoft.com/office/2006/metadata/properties" targetNamespace="http://schemas.microsoft.com/office/2006/metadata/properties" ma:root="true" ma:fieldsID="c3780fefa480425cdbae071994a9cb9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4EAC2-AD7C-46D9-9026-3DC78443F1F0}">
  <ds:schemaRefs>
    <ds:schemaRef ds:uri="http://schemas.microsoft.com/sharepoint/v3/contenttype/forms"/>
  </ds:schemaRefs>
</ds:datastoreItem>
</file>

<file path=customXml/itemProps2.xml><?xml version="1.0" encoding="utf-8"?>
<ds:datastoreItem xmlns:ds="http://schemas.openxmlformats.org/officeDocument/2006/customXml" ds:itemID="{34050AC3-DB97-485E-AD77-9D433B0887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BA9F833-7CEC-450C-A77D-BDD91096B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2344</TotalTime>
  <Words>1356</Words>
  <Application>Microsoft Macintosh PowerPoint</Application>
  <PresentationFormat>Grand écran</PresentationFormat>
  <Paragraphs>409</Paragraphs>
  <Slides>28</Slides>
  <Notes>8</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28</vt:i4>
      </vt:variant>
    </vt:vector>
  </HeadingPairs>
  <TitlesOfParts>
    <vt:vector size="40" baseType="lpstr">
      <vt:lpstr>Arial</vt:lpstr>
      <vt:lpstr>Arial Black</vt:lpstr>
      <vt:lpstr>Calibri</vt:lpstr>
      <vt:lpstr>Calibri Light</vt:lpstr>
      <vt:lpstr>Courier New</vt:lpstr>
      <vt:lpstr>Noto Sans Symbols</vt:lpstr>
      <vt:lpstr>Raleway</vt:lpstr>
      <vt:lpstr>Rubik Light</vt:lpstr>
      <vt:lpstr>Trebuchet MS</vt:lpstr>
      <vt:lpstr>Wingdings</vt:lpstr>
      <vt:lpstr>Presentation-INRAE-Panoramique</vt:lpstr>
      <vt:lpstr>Office-Design</vt:lpstr>
      <vt:lpstr>Ontologies for describing and standardising phenotypes observed and measured on plants</vt:lpstr>
      <vt:lpstr>Context</vt:lpstr>
      <vt:lpstr>Semantic in a nutshell</vt:lpstr>
      <vt:lpstr>Semantic</vt:lpstr>
      <vt:lpstr>Semantic Inference</vt:lpstr>
      <vt:lpstr>Présentation PowerPoint</vt:lpstr>
      <vt:lpstr>CROP ONTOLOGY</vt:lpstr>
      <vt:lpstr>Crop Ontology for Trait Data www.cropontology.org</vt:lpstr>
      <vt:lpstr>Présentation PowerPoint</vt:lpstr>
      <vt:lpstr>A Growing Community Of Practice</vt:lpstr>
      <vt:lpstr>Présentation PowerPoint</vt:lpstr>
      <vt:lpstr>Présentation PowerPoint</vt:lpstr>
      <vt:lpstr>CROP ONTOLOGY MEthodology</vt:lpstr>
      <vt:lpstr>Standard model</vt:lpstr>
      <vt:lpstr>Standard model</vt:lpstr>
      <vt:lpstr>Standard model</vt:lpstr>
      <vt:lpstr>Standard model</vt:lpstr>
      <vt:lpstr>Example</vt:lpstr>
      <vt:lpstr>Tree Variable example1 https://urgi.versailles.inra.fr/ontologyportal#termIdentifier=CO_357:0000019</vt:lpstr>
      <vt:lpstr>Environnemental Variable example</vt:lpstr>
      <vt:lpstr>Controlled Vocabulary Challenge</vt:lpstr>
      <vt:lpstr>Solution 1 : Ad hoc Variable</vt:lpstr>
      <vt:lpstr>Solution 2: Variable dataset</vt:lpstr>
      <vt:lpstr>Variable dataset</vt:lpstr>
      <vt:lpstr>Controlled Vocabulary Challenge</vt:lpstr>
      <vt:lpstr>Crop Ontology template(s)</vt:lpstr>
      <vt:lpstr>Aknowledgments &amp;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keywords>, docId:0F2A8978F1AACECC43164344F66E87A4</cp:keywords>
  <cp:lastModifiedBy>cyril.pommier</cp:lastModifiedBy>
  <cp:revision>65</cp:revision>
  <dcterms:created xsi:type="dcterms:W3CDTF">2019-12-11T10:12:20Z</dcterms:created>
  <dcterms:modified xsi:type="dcterms:W3CDTF">2024-12-08T18:15:55Z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0x010100CE5F92528FC9C8488898B86D54615449</vt:lpwstr>
  </property>
</Properties>
</file>