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43" r:id="rId5"/>
  </p:sldMasterIdLst>
  <p:notesMasterIdLst>
    <p:notesMasterId r:id="rId42"/>
  </p:notesMasterIdLst>
  <p:sldIdLst>
    <p:sldId id="436" r:id="rId6"/>
    <p:sldId id="543" r:id="rId7"/>
    <p:sldId id="530" r:id="rId8"/>
    <p:sldId id="622" r:id="rId9"/>
    <p:sldId id="274" r:id="rId10"/>
    <p:sldId id="483" r:id="rId11"/>
    <p:sldId id="646" r:id="rId12"/>
    <p:sldId id="626" r:id="rId13"/>
    <p:sldId id="613" r:id="rId14"/>
    <p:sldId id="614" r:id="rId15"/>
    <p:sldId id="615" r:id="rId16"/>
    <p:sldId id="265" r:id="rId17"/>
    <p:sldId id="262" r:id="rId18"/>
    <p:sldId id="499" r:id="rId19"/>
    <p:sldId id="500" r:id="rId20"/>
    <p:sldId id="487" r:id="rId21"/>
    <p:sldId id="488" r:id="rId22"/>
    <p:sldId id="501" r:id="rId23"/>
    <p:sldId id="267" r:id="rId24"/>
    <p:sldId id="490" r:id="rId25"/>
    <p:sldId id="647" r:id="rId26"/>
    <p:sldId id="270" r:id="rId27"/>
    <p:sldId id="273" r:id="rId28"/>
    <p:sldId id="271" r:id="rId29"/>
    <p:sldId id="618" r:id="rId30"/>
    <p:sldId id="629" r:id="rId31"/>
    <p:sldId id="633" r:id="rId32"/>
    <p:sldId id="491" r:id="rId33"/>
    <p:sldId id="632" r:id="rId34"/>
    <p:sldId id="275" r:id="rId35"/>
    <p:sldId id="276" r:id="rId36"/>
    <p:sldId id="277" r:id="rId37"/>
    <p:sldId id="634" r:id="rId38"/>
    <p:sldId id="628" r:id="rId39"/>
    <p:sldId id="309" r:id="rId40"/>
    <p:sldId id="25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93"/>
    <a:srgbClr val="0432FF"/>
    <a:srgbClr val="00A3A6"/>
    <a:srgbClr val="27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19"/>
    <p:restoredTop sz="94694"/>
  </p:normalViewPr>
  <p:slideViewPr>
    <p:cSldViewPr snapToGrid="0">
      <p:cViewPr varScale="1">
        <p:scale>
          <a:sx n="114" d="100"/>
          <a:sy n="114" d="100"/>
        </p:scale>
        <p:origin x="200" y="328"/>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777DD-D904-2146-BB92-829E04C4AD81}" type="datetimeFigureOut">
              <a:rPr lang="fr-FR" smtClean="0"/>
              <a:t>08/12/2024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48D5A-0F68-6840-8712-1BCB262F44D7}" type="slidenum">
              <a:rPr lang="fr-FR" smtClean="0"/>
              <a:t>‹N°›</a:t>
            </a:fld>
            <a:endParaRPr lang="fr-FR"/>
          </a:p>
        </p:txBody>
      </p:sp>
    </p:spTree>
    <p:extLst>
      <p:ext uri="{BB962C8B-B14F-4D97-AF65-F5344CB8AC3E}">
        <p14:creationId xmlns:p14="http://schemas.microsoft.com/office/powerpoint/2010/main" val="88450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oi.org/10.1111/j.1469-8137.2005.01407.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4016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75" name="Google Shape;17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88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5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5" name="Google Shape;195;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t>18</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36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t>19</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998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Replaced by explicit examples</a:t>
            </a:r>
          </a:p>
        </p:txBody>
      </p:sp>
      <p:sp>
        <p:nvSpPr>
          <p:cNvPr id="4" name="Espace réservé du numéro de diapositive 3"/>
          <p:cNvSpPr>
            <a:spLocks noGrp="1"/>
          </p:cNvSpPr>
          <p:nvPr>
            <p:ph type="sldNum" sz="quarter" idx="5"/>
          </p:nvPr>
        </p:nvSpPr>
        <p:spPr/>
        <p:txBody>
          <a:bodyPr/>
          <a:lstStyle/>
          <a:p>
            <a:fld id="{53948D5A-0F68-6840-8712-1BCB262F44D7}" type="slidenum">
              <a:rPr lang="fr-FR" smtClean="0"/>
              <a:t>20</a:t>
            </a:fld>
            <a:endParaRPr lang="fr-FR"/>
          </a:p>
        </p:txBody>
      </p:sp>
    </p:spTree>
    <p:extLst>
      <p:ext uri="{BB962C8B-B14F-4D97-AF65-F5344CB8AC3E}">
        <p14:creationId xmlns:p14="http://schemas.microsoft.com/office/powerpoint/2010/main" val="301074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BA2CCB73-18F2-01D0-0DF5-781FDEA7F20A}"/>
            </a:ext>
          </a:extLst>
        </p:cNvPr>
        <p:cNvGrpSpPr/>
        <p:nvPr/>
      </p:nvGrpSpPr>
      <p:grpSpPr>
        <a:xfrm>
          <a:off x="0" y="0"/>
          <a:ext cx="0" cy="0"/>
          <a:chOff x="0" y="0"/>
          <a:chExt cx="0" cy="0"/>
        </a:xfrm>
      </p:grpSpPr>
      <p:sp>
        <p:nvSpPr>
          <p:cNvPr id="233" name="Google Shape;233;p15:notes">
            <a:extLst>
              <a:ext uri="{FF2B5EF4-FFF2-40B4-BE49-F238E27FC236}">
                <a16:creationId xmlns:a16="http://schemas.microsoft.com/office/drawing/2014/main" id="{DED658C5-3AD3-F29D-D465-12DCE23353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a:extLst>
              <a:ext uri="{FF2B5EF4-FFF2-40B4-BE49-F238E27FC236}">
                <a16:creationId xmlns:a16="http://schemas.microsoft.com/office/drawing/2014/main" id="{9DEA13BD-C6EB-CEA7-FF3B-1F1F83D190F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35" name="Google Shape;235;p15:notes">
            <a:extLst>
              <a:ext uri="{FF2B5EF4-FFF2-40B4-BE49-F238E27FC236}">
                <a16:creationId xmlns:a16="http://schemas.microsoft.com/office/drawing/2014/main" id="{860EFD8C-6D69-FD78-A782-F2496FB9FCB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t>21</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2740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35" name="Google Shape;2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t>22</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382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Leaf traits where measured in 2003: one fully illuminated mature leaf was collected on each tree according to Monclus et al. </a:t>
            </a:r>
            <a:r>
              <a:rPr lang="en-GB" sz="1200" b="0" i="0" u="sng" strike="noStrike" cap="none">
                <a:solidFill>
                  <a:schemeClr val="hlink"/>
                </a:solidFill>
                <a:latin typeface="Arial"/>
                <a:ea typeface="Arial"/>
                <a:cs typeface="Arial"/>
                <a:sym typeface="Arial"/>
                <a:hlinkClick r:id="rId3"/>
              </a:rPr>
              <a:t>http://doi.org/10.1111/j.1469-8137.2005.01407.x </a:t>
            </a:r>
            <a:r>
              <a:rPr lang="en-GB" sz="1200" b="0" i="0" u="none" strike="noStrike" cap="none">
                <a:solidFill>
                  <a:schemeClr val="dk1"/>
                </a:solidFill>
                <a:latin typeface="Arial"/>
                <a:ea typeface="Arial"/>
                <a:cs typeface="Arial"/>
                <a:sym typeface="Arial"/>
              </a:rPr>
              <a:t>). Six calibrated discs of lamina were cut from this leaf, dried at 50 °C during 48 °C and weighed, and specific leaf area (SLA, cm</a:t>
            </a:r>
            <a:r>
              <a:rPr lang="en-GB" sz="1200" b="0" i="0" u="none" strike="noStrike" cap="none" baseline="30000">
                <a:solidFill>
                  <a:schemeClr val="dk1"/>
                </a:solidFill>
                <a:latin typeface="Arial"/>
                <a:ea typeface="Arial"/>
                <a:cs typeface="Arial"/>
                <a:sym typeface="Arial"/>
              </a:rPr>
              <a:t>2</a:t>
            </a:r>
            <a:r>
              <a:rPr lang="en-GB" sz="1200" b="0" i="0" u="none" strike="noStrike" cap="none">
                <a:solidFill>
                  <a:schemeClr val="dk1"/>
                </a:solidFill>
                <a:latin typeface="Arial"/>
                <a:ea typeface="Arial"/>
                <a:cs typeface="Arial"/>
                <a:sym typeface="Arial"/>
              </a:rPr>
              <a:t> g</a:t>
            </a:r>
            <a:r>
              <a:rPr lang="en-GB" sz="1200" b="0" i="0" u="none" strike="noStrike" cap="none" baseline="30000">
                <a:solidFill>
                  <a:schemeClr val="dk1"/>
                </a:solidFill>
                <a:latin typeface="Arial"/>
                <a:ea typeface="Arial"/>
                <a:cs typeface="Arial"/>
                <a:sym typeface="Arial"/>
              </a:rPr>
              <a:t>−1</a:t>
            </a:r>
            <a:r>
              <a:rPr lang="en-GB" sz="1200" b="0" i="0" u="none" strike="noStrike" cap="none">
                <a:solidFill>
                  <a:schemeClr val="dk1"/>
                </a:solidFill>
                <a:latin typeface="Arial"/>
                <a:ea typeface="Arial"/>
                <a:cs typeface="Arial"/>
                <a:sym typeface="Arial"/>
              </a:rPr>
              <a:t> ) was computed. Leaf discs were ground to fine powder for analysis of leaf carbon isotope composition (δ</a:t>
            </a:r>
            <a:r>
              <a:rPr lang="en-GB" sz="1200" b="0" i="0" u="none" strike="noStrike" cap="none" baseline="30000">
                <a:solidFill>
                  <a:schemeClr val="dk1"/>
                </a:solidFill>
                <a:latin typeface="Arial"/>
                <a:ea typeface="Arial"/>
                <a:cs typeface="Arial"/>
                <a:sym typeface="Arial"/>
              </a:rPr>
              <a:t>13</a:t>
            </a:r>
            <a:r>
              <a:rPr lang="en-GB" sz="1200" b="0" i="0" u="none" strike="noStrike" cap="none">
                <a:solidFill>
                  <a:schemeClr val="dk1"/>
                </a:solidFill>
                <a:latin typeface="Arial"/>
                <a:ea typeface="Arial"/>
                <a:cs typeface="Arial"/>
                <a:sym typeface="Arial"/>
              </a:rPr>
              <a:t> C), carbon (C</a:t>
            </a:r>
            <a:r>
              <a:rPr lang="en-GB" sz="1200" b="0" i="0" u="none" strike="noStrike" cap="none" baseline="-25000">
                <a:solidFill>
                  <a:schemeClr val="dk1"/>
                </a:solidFill>
                <a:latin typeface="Arial"/>
                <a:ea typeface="Arial"/>
                <a:cs typeface="Arial"/>
                <a:sym typeface="Arial"/>
              </a:rPr>
              <a:t>M</a:t>
            </a:r>
            <a:r>
              <a:rPr lang="en-GB" sz="1200" b="0" i="0" u="none" strike="noStrike" cap="none">
                <a:solidFill>
                  <a:schemeClr val="dk1"/>
                </a:solidFill>
                <a:latin typeface="Arial"/>
                <a:ea typeface="Arial"/>
                <a:cs typeface="Arial"/>
                <a:sym typeface="Arial"/>
              </a:rPr>
              <a:t> ) and nitrogen (N</a:t>
            </a:r>
            <a:r>
              <a:rPr lang="en-GB" sz="1200" b="0" i="0" u="none" strike="noStrike" cap="none" baseline="-25000">
                <a:solidFill>
                  <a:schemeClr val="dk1"/>
                </a:solidFill>
                <a:latin typeface="Arial"/>
                <a:ea typeface="Arial"/>
                <a:cs typeface="Arial"/>
                <a:sym typeface="Arial"/>
              </a:rPr>
              <a:t>M</a:t>
            </a:r>
            <a:r>
              <a:rPr lang="en-GB" sz="1200" b="0" i="0" u="none" strike="noStrike" cap="none">
                <a:solidFill>
                  <a:schemeClr val="dk1"/>
                </a:solidFill>
                <a:latin typeface="Arial"/>
                <a:ea typeface="Arial"/>
                <a:cs typeface="Arial"/>
                <a:sym typeface="Arial"/>
              </a:rPr>
              <a:t> ) contents. One-milligram subsamples of ground material were used for measuring the CO</a:t>
            </a:r>
            <a:r>
              <a:rPr lang="en-GB" sz="1200" b="0" i="0" u="none" strike="noStrike" cap="none" baseline="-25000">
                <a:solidFill>
                  <a:schemeClr val="dk1"/>
                </a:solidFill>
                <a:latin typeface="Arial"/>
                <a:ea typeface="Arial"/>
                <a:cs typeface="Arial"/>
                <a:sym typeface="Arial"/>
              </a:rPr>
              <a:t>2</a:t>
            </a:r>
            <a:r>
              <a:rPr lang="en-GB" sz="1200" b="0" i="0" u="none" strike="noStrike" cap="none">
                <a:solidFill>
                  <a:schemeClr val="dk1"/>
                </a:solidFill>
                <a:latin typeface="Arial"/>
                <a:ea typeface="Arial"/>
                <a:cs typeface="Arial"/>
                <a:sym typeface="Arial"/>
              </a:rPr>
              <a:t> produced by combustion and its</a:t>
            </a:r>
            <a:r>
              <a:rPr lang="en-GB" sz="1200" b="0" i="0" u="none" strike="noStrike" cap="none" baseline="30000">
                <a:solidFill>
                  <a:schemeClr val="dk1"/>
                </a:solidFill>
                <a:latin typeface="Arial"/>
                <a:ea typeface="Arial"/>
                <a:cs typeface="Arial"/>
                <a:sym typeface="Arial"/>
              </a:rPr>
              <a:t>13</a:t>
            </a:r>
            <a:r>
              <a:rPr lang="en-GB" sz="1200" b="0" i="0" u="none" strike="noStrike" cap="none">
                <a:solidFill>
                  <a:schemeClr val="dk1"/>
                </a:solidFill>
                <a:latin typeface="Arial"/>
                <a:ea typeface="Arial"/>
                <a:cs typeface="Arial"/>
                <a:sym typeface="Arial"/>
              </a:rPr>
              <a:t> CO /</a:t>
            </a:r>
            <a:r>
              <a:rPr lang="en-GB" sz="1200" b="0" i="0" u="none" strike="noStrike" cap="none" baseline="-25000">
                <a:solidFill>
                  <a:schemeClr val="dk1"/>
                </a:solidFill>
                <a:latin typeface="Arial"/>
                <a:ea typeface="Arial"/>
                <a:cs typeface="Arial"/>
                <a:sym typeface="Arial"/>
              </a:rPr>
              <a:t>2</a:t>
            </a:r>
            <a:r>
              <a:rPr lang="en-GB" sz="1200" b="0" i="0" u="none" strike="noStrike" cap="none" baseline="30000">
                <a:solidFill>
                  <a:schemeClr val="dk1"/>
                </a:solidFill>
                <a:latin typeface="Arial"/>
                <a:ea typeface="Arial"/>
                <a:cs typeface="Arial"/>
                <a:sym typeface="Arial"/>
              </a:rPr>
              <a:t>12</a:t>
            </a:r>
            <a:r>
              <a:rPr lang="en-GB" sz="1200" b="0" i="0" u="none" strike="noStrike" cap="none">
                <a:solidFill>
                  <a:schemeClr val="dk1"/>
                </a:solidFill>
                <a:latin typeface="Arial"/>
                <a:ea typeface="Arial"/>
                <a:cs typeface="Arial"/>
                <a:sym typeface="Arial"/>
              </a:rPr>
              <a:t> CO</a:t>
            </a:r>
            <a:r>
              <a:rPr lang="en-GB" sz="1200" b="0" i="0" u="none" strike="noStrike" cap="none" baseline="-25000">
                <a:solidFill>
                  <a:schemeClr val="dk1"/>
                </a:solidFill>
                <a:latin typeface="Arial"/>
                <a:ea typeface="Arial"/>
                <a:cs typeface="Arial"/>
                <a:sym typeface="Arial"/>
              </a:rPr>
              <a:t>2</a:t>
            </a:r>
            <a:r>
              <a:rPr lang="en-GB" sz="1200" b="0" i="0" u="none" strike="noStrike" cap="none">
                <a:solidFill>
                  <a:schemeClr val="dk1"/>
                </a:solidFill>
                <a:latin typeface="Arial"/>
                <a:ea typeface="Arial"/>
                <a:cs typeface="Arial"/>
                <a:sym typeface="Arial"/>
              </a:rPr>
              <a:t> ratio by a continuous flux isotope ratio mass spectrometer. The discrimination between atmospheric CO</a:t>
            </a:r>
            <a:r>
              <a:rPr lang="en-GB" sz="1200" b="0" i="0" u="none" strike="noStrike" cap="none" baseline="-25000">
                <a:solidFill>
                  <a:schemeClr val="dk1"/>
                </a:solidFill>
                <a:latin typeface="Arial"/>
                <a:ea typeface="Arial"/>
                <a:cs typeface="Arial"/>
                <a:sym typeface="Arial"/>
              </a:rPr>
              <a:t>2</a:t>
            </a:r>
            <a:r>
              <a:rPr lang="en-GB" sz="1200" b="0" i="0" u="none" strike="noStrike" cap="none">
                <a:solidFill>
                  <a:schemeClr val="dk1"/>
                </a:solidFill>
                <a:latin typeface="Arial"/>
                <a:ea typeface="Arial"/>
                <a:cs typeface="Arial"/>
                <a:sym typeface="Arial"/>
              </a:rPr>
              <a:t> and plant material was calculated.</a:t>
            </a:r>
            <a:endParaRPr sz="1200" b="0" i="0" u="none" strike="noStrike" cap="none">
              <a:solidFill>
                <a:schemeClr val="dk1"/>
              </a:solidFill>
              <a:latin typeface="Calibri"/>
              <a:ea typeface="Calibri"/>
              <a:cs typeface="Calibri"/>
              <a:sym typeface="Calibri"/>
            </a:endParaRPr>
          </a:p>
        </p:txBody>
      </p:sp>
      <p:sp>
        <p:nvSpPr>
          <p:cNvPr id="666" name="Google Shape;66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2" name="Google Shape;25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11" name="Google Shape;2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11" name="Google Shape;2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3374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Diagrams to be updated and placed in nitro on the backbone</a:t>
            </a:r>
          </a:p>
        </p:txBody>
      </p:sp>
      <p:sp>
        <p:nvSpPr>
          <p:cNvPr id="4" name="Espace réservé du numéro de diapositive 3"/>
          <p:cNvSpPr>
            <a:spLocks noGrp="1"/>
          </p:cNvSpPr>
          <p:nvPr>
            <p:ph type="sldNum" sz="quarter" idx="5"/>
          </p:nvPr>
        </p:nvSpPr>
        <p:spPr/>
        <p:txBody>
          <a:bodyPr/>
          <a:lstStyle/>
          <a:p>
            <a:fld id="{53948D5A-0F68-6840-8712-1BCB262F44D7}" type="slidenum">
              <a:rPr lang="fr-FR" smtClean="0"/>
              <a:t>29</a:t>
            </a:fld>
            <a:endParaRPr lang="fr-FR"/>
          </a:p>
        </p:txBody>
      </p:sp>
    </p:spTree>
    <p:extLst>
      <p:ext uri="{BB962C8B-B14F-4D97-AF65-F5344CB8AC3E}">
        <p14:creationId xmlns:p14="http://schemas.microsoft.com/office/powerpoint/2010/main" val="2665819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200" b="0" i="0" u="none" strike="noStrike" cap="none" dirty="0">
                <a:solidFill>
                  <a:schemeClr val="dk1"/>
                </a:solidFill>
                <a:latin typeface="Calibri"/>
                <a:ea typeface="Calibri"/>
                <a:cs typeface="Calibri"/>
                <a:sym typeface="Calibri"/>
              </a:rPr>
              <a:t>Use an example slide as </a:t>
            </a:r>
            <a:r>
              <a:rPr lang="fr-FR" sz="1200" b="0" i="0" u="none" strike="noStrike" cap="none" dirty="0" err="1">
                <a:solidFill>
                  <a:schemeClr val="dk1"/>
                </a:solidFill>
                <a:latin typeface="Calibri"/>
                <a:ea typeface="Calibri"/>
                <a:cs typeface="Calibri"/>
                <a:sym typeface="Calibri"/>
              </a:rPr>
              <a:t>before</a:t>
            </a:r>
            <a:endParaRPr sz="1200" b="0" i="0" u="none" strike="noStrike" cap="none" dirty="0">
              <a:solidFill>
                <a:schemeClr val="dk1"/>
              </a:solidFill>
              <a:latin typeface="Calibri"/>
              <a:ea typeface="Calibri"/>
              <a:cs typeface="Calibri"/>
              <a:sym typeface="Calibri"/>
            </a:endParaRPr>
          </a:p>
        </p:txBody>
      </p:sp>
      <p:sp>
        <p:nvSpPr>
          <p:cNvPr id="779" name="Google Shape;77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u="none" strike="noStrike" cap="none" dirty="0">
                <a:solidFill>
                  <a:schemeClr val="dk1"/>
                </a:solidFill>
                <a:latin typeface="Calibri"/>
                <a:ea typeface="Calibri"/>
                <a:cs typeface="Calibri"/>
                <a:sym typeface="Calibri"/>
              </a:rPr>
              <a:t>Use an example slide as </a:t>
            </a:r>
            <a:r>
              <a:rPr lang="fr-FR" sz="1200" b="0" i="0" u="none" strike="noStrike" cap="none" dirty="0" err="1">
                <a:solidFill>
                  <a:schemeClr val="dk1"/>
                </a:solidFill>
                <a:latin typeface="Calibri"/>
                <a:ea typeface="Calibri"/>
                <a:cs typeface="Calibri"/>
                <a:sym typeface="Calibri"/>
              </a:rPr>
              <a:t>before</a:t>
            </a:r>
            <a:endParaRPr lang="fr-F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789" name="Google Shape;78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u="none" strike="noStrike" cap="none" dirty="0">
                <a:solidFill>
                  <a:schemeClr val="dk1"/>
                </a:solidFill>
                <a:latin typeface="Calibri"/>
                <a:ea typeface="Calibri"/>
                <a:cs typeface="Calibri"/>
                <a:sym typeface="Calibri"/>
              </a:rPr>
              <a:t>Use an example slide as </a:t>
            </a:r>
            <a:r>
              <a:rPr lang="fr-FR" sz="1200" b="0" i="0" u="none" strike="noStrike" cap="none" dirty="0" err="1">
                <a:solidFill>
                  <a:schemeClr val="dk1"/>
                </a:solidFill>
                <a:latin typeface="Calibri"/>
                <a:ea typeface="Calibri"/>
                <a:cs typeface="Calibri"/>
                <a:sym typeface="Calibri"/>
              </a:rPr>
              <a:t>before</a:t>
            </a:r>
            <a:endParaRPr lang="fr-F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799" name="Google Shape;79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 example built using Drops and </a:t>
            </a:r>
            <a:r>
              <a:rPr lang="fr-FR" dirty="0" err="1"/>
              <a:t>popyomics</a:t>
            </a:r>
            <a:endParaRPr lang="fr-FR" dirty="0"/>
          </a:p>
        </p:txBody>
      </p:sp>
      <p:sp>
        <p:nvSpPr>
          <p:cNvPr id="4" name="Espace réservé du numéro de diapositive 3"/>
          <p:cNvSpPr>
            <a:spLocks noGrp="1"/>
          </p:cNvSpPr>
          <p:nvPr>
            <p:ph type="sldNum" sz="quarter" idx="5"/>
          </p:nvPr>
        </p:nvSpPr>
        <p:spPr/>
        <p:txBody>
          <a:bodyPr/>
          <a:lstStyle/>
          <a:p>
            <a:fld id="{53948D5A-0F68-6840-8712-1BCB262F44D7}" type="slidenum">
              <a:rPr lang="fr-FR" smtClean="0"/>
              <a:t>33</a:t>
            </a:fld>
            <a:endParaRPr lang="fr-FR"/>
          </a:p>
        </p:txBody>
      </p:sp>
    </p:spTree>
    <p:extLst>
      <p:ext uri="{BB962C8B-B14F-4D97-AF65-F5344CB8AC3E}">
        <p14:creationId xmlns:p14="http://schemas.microsoft.com/office/powerpoint/2010/main" val="2204299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Of course, all these examples fit into the picture.</a:t>
            </a:r>
          </a:p>
          <a:p>
            <a:r>
              <a:rPr lang="fr-FR" dirty="0"/>
              <a:t>Update the screen shots with Erwan's work</a:t>
            </a:r>
          </a:p>
        </p:txBody>
      </p:sp>
      <p:sp>
        <p:nvSpPr>
          <p:cNvPr id="4" name="Espace réservé du numéro de diapositive 3"/>
          <p:cNvSpPr>
            <a:spLocks noGrp="1"/>
          </p:cNvSpPr>
          <p:nvPr>
            <p:ph type="sldNum" sz="quarter" idx="5"/>
          </p:nvPr>
        </p:nvSpPr>
        <p:spPr/>
        <p:txBody>
          <a:bodyPr/>
          <a:lstStyle/>
          <a:p>
            <a:fld id="{53948D5A-0F68-6840-8712-1BCB262F44D7}" type="slidenum">
              <a:rPr lang="fr-FR" smtClean="0"/>
              <a:t>34</a:t>
            </a:fld>
            <a:endParaRPr lang="fr-FR"/>
          </a:p>
        </p:txBody>
      </p:sp>
    </p:spTree>
    <p:extLst>
      <p:ext uri="{BB962C8B-B14F-4D97-AF65-F5344CB8AC3E}">
        <p14:creationId xmlns:p14="http://schemas.microsoft.com/office/powerpoint/2010/main" val="302907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1a13bc3efd_2_0:notes"/>
          <p:cNvSpPr txBox="1">
            <a:spLocks noGrp="1"/>
          </p:cNvSpPr>
          <p:nvPr>
            <p:ph type="body" idx="1"/>
          </p:nvPr>
        </p:nvSpPr>
        <p:spPr>
          <a:xfrm>
            <a:off x="685800" y="5867400"/>
            <a:ext cx="5486400" cy="48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92" name="Google Shape;992;g31a13bc3efd_2_0:notes"/>
          <p:cNvSpPr>
            <a:spLocks noGrp="1" noRot="1" noChangeAspect="1"/>
          </p:cNvSpPr>
          <p:nvPr>
            <p:ph type="sldImg" idx="2"/>
          </p:nvPr>
        </p:nvSpPr>
        <p:spPr>
          <a:xfrm>
            <a:off x="-2286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214;p8:notes">
            <a:extLst>
              <a:ext uri="{FF2B5EF4-FFF2-40B4-BE49-F238E27FC236}">
                <a16:creationId xmlns:a16="http://schemas.microsoft.com/office/drawing/2014/main" id="{B71D7CAA-E2CD-C548-8C56-B9426046FBAC}"/>
              </a:ext>
            </a:extLst>
          </p:cNvPr>
          <p:cNvSpPr txBox="1">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fr-FR" altLang="fr-FR">
              <a:latin typeface="Corbel" panose="020B0503020204020204" pitchFamily="34" charset="0"/>
              <a:cs typeface="Geneva" panose="020B0503030404040204" pitchFamily="34" charset="0"/>
            </a:endParaRPr>
          </a:p>
        </p:txBody>
      </p:sp>
      <p:sp>
        <p:nvSpPr>
          <p:cNvPr id="30722" name="Google Shape;215;p8:notes">
            <a:extLst>
              <a:ext uri="{FF2B5EF4-FFF2-40B4-BE49-F238E27FC236}">
                <a16:creationId xmlns:a16="http://schemas.microsoft.com/office/drawing/2014/main" id="{E0A7EEB2-C576-2E47-8925-493B36DA17E3}"/>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848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e95eb7b39b_2_139:notes"/>
          <p:cNvSpPr txBox="1">
            <a:spLocks noGrp="1"/>
          </p:cNvSpPr>
          <p:nvPr>
            <p:ph type="body" idx="1"/>
          </p:nvPr>
        </p:nvSpPr>
        <p:spPr>
          <a:xfrm>
            <a:off x="1219200" y="3300413"/>
            <a:ext cx="97536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6" name="Google Shape;486;g2e95eb7b39b_2_13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43;g5137556e9b_2_32:notes">
            <a:extLst>
              <a:ext uri="{FF2B5EF4-FFF2-40B4-BE49-F238E27FC236}">
                <a16:creationId xmlns:a16="http://schemas.microsoft.com/office/drawing/2014/main" id="{37F4F6F0-2E37-D543-A619-75E27A585308}"/>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sp>
      <p:sp>
        <p:nvSpPr>
          <p:cNvPr id="34818" name="Google Shape;244;g5137556e9b_2_32:notes">
            <a:extLst>
              <a:ext uri="{FF2B5EF4-FFF2-40B4-BE49-F238E27FC236}">
                <a16:creationId xmlns:a16="http://schemas.microsoft.com/office/drawing/2014/main" id="{A4F45296-3BB0-E447-A888-3D01170ECD99}"/>
              </a:ext>
            </a:extLst>
          </p:cNvPr>
          <p:cNvSpPr txBox="1">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buClr>
                <a:schemeClr val="accent1"/>
              </a:buClr>
              <a:buSzPts val="1200"/>
              <a:buFont typeface="Calibri" panose="020F0502020204030204" pitchFamily="34" charset="0"/>
              <a:buNone/>
            </a:pPr>
            <a:endParaRPr lang="fr-FR" altLang="fr-FR">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sp>
        <p:nvSpPr>
          <p:cNvPr id="34819" name="Google Shape;245;g5137556e9b_2_32:notes">
            <a:extLst>
              <a:ext uri="{FF2B5EF4-FFF2-40B4-BE49-F238E27FC236}">
                <a16:creationId xmlns:a16="http://schemas.microsoft.com/office/drawing/2014/main" id="{0647CE36-2CF7-AE49-95AF-02FC33388BAA}"/>
              </a:ext>
            </a:extLst>
          </p:cNvPr>
          <p:cNvSpPr>
            <a:spLocks noGrp="1" noChangeArrowheads="1"/>
          </p:cNvSpPr>
          <p:nvPr>
            <p:ph type="sldNum" sz="quarter" idx="5"/>
          </p:nvPr>
        </p:nvSpPr>
        <p:spPr>
          <a:xfrm>
            <a:off x="3884613" y="8685213"/>
            <a:ext cx="297180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D46739-F88F-A746-BD6D-3552F758AA0E}" type="slidenum">
              <a:rPr lang="en-US" altLang="fr-FR" sz="1200" smtClean="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rPr>
              <a:t>6</a:t>
            </a:fld>
            <a:endParaRPr lang="fr-FR" altLang="fr-FR" sz="120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spTree>
    <p:extLst>
      <p:ext uri="{BB962C8B-B14F-4D97-AF65-F5344CB8AC3E}">
        <p14:creationId xmlns:p14="http://schemas.microsoft.com/office/powerpoint/2010/main" val="284569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2412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83" name="Google Shape;1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623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59" name="Google Shape;1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43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67" name="Google Shape;1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387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hyperlink" Target="https://www.phenet.eu/en/contact"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hyperlink" Target="https://www.phenet.eu/en/contact"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627948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5951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20DFB1C-B4CC-4C6A-AE21-E552D21DBF14}" type="datetimeFigureOut">
              <a:rPr lang="fr-FR" smtClean="0"/>
              <a:t>08/12/2024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E50574-CA62-4EF8-BB08-DDFBF8FA08BE}" type="slidenum">
              <a:rPr lang="fr-FR" smtClean="0"/>
              <a:t>‹N°›</a:t>
            </a:fld>
            <a:endParaRPr lang="fr-FR"/>
          </a:p>
        </p:txBody>
      </p:sp>
    </p:spTree>
    <p:extLst>
      <p:ext uri="{BB962C8B-B14F-4D97-AF65-F5344CB8AC3E}">
        <p14:creationId xmlns:p14="http://schemas.microsoft.com/office/powerpoint/2010/main" val="126627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Full width">
  <p:cSld name="Text - Full width">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155575" y="0"/>
            <a:ext cx="7678100"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80BB"/>
              </a:buClr>
              <a:buSzPts val="2400"/>
              <a:buFont typeface="Calibri"/>
              <a:buNone/>
              <a:defRPr sz="24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92" name="Google Shape;92;p10"/>
          <p:cNvCxnSpPr/>
          <p:nvPr/>
        </p:nvCxnSpPr>
        <p:spPr>
          <a:xfrm>
            <a:off x="155575" y="549275"/>
            <a:ext cx="11880850" cy="0"/>
          </a:xfrm>
          <a:prstGeom prst="straightConnector1">
            <a:avLst/>
          </a:prstGeom>
          <a:noFill/>
          <a:ln w="25400" cap="flat" cmpd="sng">
            <a:solidFill>
              <a:srgbClr val="0080BB"/>
            </a:solidFill>
            <a:prstDash val="solid"/>
            <a:miter lim="800000"/>
            <a:headEnd type="none" w="sm" len="sm"/>
            <a:tailEnd type="none" w="sm" len="sm"/>
          </a:ln>
        </p:spPr>
      </p:cxnSp>
      <p:pic>
        <p:nvPicPr>
          <p:cNvPr id="93" name="Google Shape;93;p10"/>
          <p:cNvPicPr preferRelativeResize="0"/>
          <p:nvPr/>
        </p:nvPicPr>
        <p:blipFill rotWithShape="1">
          <a:blip r:embed="rId2">
            <a:alphaModFix amt="50000"/>
          </a:blip>
          <a:srcRect l="45110" t="11988" r="4203" b="75136"/>
          <a:stretch/>
        </p:blipFill>
        <p:spPr>
          <a:xfrm>
            <a:off x="8974316" y="0"/>
            <a:ext cx="3377939" cy="549275"/>
          </a:xfrm>
          <a:prstGeom prst="rect">
            <a:avLst/>
          </a:prstGeom>
          <a:noFill/>
          <a:ln>
            <a:noFill/>
          </a:ln>
        </p:spPr>
      </p:pic>
      <p:pic>
        <p:nvPicPr>
          <p:cNvPr id="94" name="Google Shape;94;p10"/>
          <p:cNvPicPr preferRelativeResize="0"/>
          <p:nvPr/>
        </p:nvPicPr>
        <p:blipFill rotWithShape="1">
          <a:blip r:embed="rId3">
            <a:alphaModFix/>
          </a:blip>
          <a:srcRect/>
          <a:stretch/>
        </p:blipFill>
        <p:spPr>
          <a:xfrm>
            <a:off x="1331846" y="6309806"/>
            <a:ext cx="610350" cy="428616"/>
          </a:xfrm>
          <a:prstGeom prst="rect">
            <a:avLst/>
          </a:prstGeom>
          <a:noFill/>
          <a:ln>
            <a:noFill/>
          </a:ln>
        </p:spPr>
      </p:pic>
      <p:pic>
        <p:nvPicPr>
          <p:cNvPr id="95" name="Google Shape;95;p10"/>
          <p:cNvPicPr preferRelativeResize="0"/>
          <p:nvPr/>
        </p:nvPicPr>
        <p:blipFill rotWithShape="1">
          <a:blip r:embed="rId4">
            <a:alphaModFix/>
          </a:blip>
          <a:srcRect/>
          <a:stretch/>
        </p:blipFill>
        <p:spPr>
          <a:xfrm>
            <a:off x="155575" y="6262055"/>
            <a:ext cx="1052052" cy="524118"/>
          </a:xfrm>
          <a:prstGeom prst="rect">
            <a:avLst/>
          </a:prstGeom>
          <a:noFill/>
          <a:ln>
            <a:noFill/>
          </a:ln>
        </p:spPr>
      </p:pic>
      <p:sp>
        <p:nvSpPr>
          <p:cNvPr id="96" name="Google Shape;96;p10"/>
          <p:cNvSpPr txBox="1"/>
          <p:nvPr/>
        </p:nvSpPr>
        <p:spPr>
          <a:xfrm>
            <a:off x="11426076" y="6381797"/>
            <a:ext cx="6103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
        <p:nvSpPr>
          <p:cNvPr id="97" name="Google Shape;97;p10"/>
          <p:cNvSpPr txBox="1">
            <a:spLocks noGrp="1"/>
          </p:cNvSpPr>
          <p:nvPr>
            <p:ph type="body" idx="1"/>
          </p:nvPr>
        </p:nvSpPr>
        <p:spPr>
          <a:xfrm>
            <a:off x="155575" y="836600"/>
            <a:ext cx="11880900" cy="5290800"/>
          </a:xfrm>
          <a:prstGeom prst="rect">
            <a:avLst/>
          </a:prstGeom>
          <a:noFill/>
          <a:ln>
            <a:noFill/>
          </a:ln>
        </p:spPr>
        <p:txBody>
          <a:bodyPr spcFirstLastPara="1" wrap="square" lIns="91425" tIns="45700" rIns="91425" bIns="45700" anchor="t" anchorCtr="0">
            <a:noAutofit/>
          </a:bodyPr>
          <a:lstStyle>
            <a:lvl1pPr marL="457200" marR="0" lvl="0" indent="-370840" algn="l" rtl="0">
              <a:lnSpc>
                <a:spcPct val="90000"/>
              </a:lnSpc>
              <a:spcBef>
                <a:spcPts val="1000"/>
              </a:spcBef>
              <a:spcAft>
                <a:spcPts val="0"/>
              </a:spcAft>
              <a:buClr>
                <a:srgbClr val="0080BB"/>
              </a:buClr>
              <a:buSzPts val="2240"/>
              <a:buFont typeface="Noto Sans Symbols"/>
              <a:buChar char="▪"/>
              <a:defRPr sz="2800" b="0" i="0" u="none" strike="noStrike" cap="none">
                <a:solidFill>
                  <a:schemeClr val="dk1"/>
                </a:solidFill>
                <a:latin typeface="Calibri"/>
                <a:ea typeface="Calibri"/>
                <a:cs typeface="Calibri"/>
                <a:sym typeface="Calibri"/>
              </a:defRPr>
            </a:lvl1pPr>
            <a:lvl2pPr marL="914400" marR="0" lvl="1" indent="-350519" algn="l" rtl="0">
              <a:lnSpc>
                <a:spcPct val="90000"/>
              </a:lnSpc>
              <a:spcBef>
                <a:spcPts val="500"/>
              </a:spcBef>
              <a:spcAft>
                <a:spcPts val="0"/>
              </a:spcAft>
              <a:buClr>
                <a:srgbClr val="0080BB"/>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rgbClr val="0080BB"/>
              </a:buClr>
              <a:buSzPts val="16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4pPr>
            <a:lvl5pPr marL="2286000" marR="0" lvl="4"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 name="Google Shape;98;p10"/>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99" name="Google Shape;99;p10"/>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100" name="Google Shape;100;p10"/>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101" name="Google Shape;101;p10"/>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428715192"/>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5"/>
        <p:cNvGrpSpPr/>
        <p:nvPr/>
      </p:nvGrpSpPr>
      <p:grpSpPr>
        <a:xfrm>
          <a:off x="0" y="0"/>
          <a:ext cx="0" cy="0"/>
          <a:chOff x="0" y="0"/>
          <a:chExt cx="0" cy="0"/>
        </a:xfrm>
      </p:grpSpPr>
      <p:pic>
        <p:nvPicPr>
          <p:cNvPr id="76" name="Google Shape;76;p8"/>
          <p:cNvPicPr preferRelativeResize="0"/>
          <p:nvPr/>
        </p:nvPicPr>
        <p:blipFill rotWithShape="1">
          <a:blip r:embed="rId2">
            <a:alphaModFix/>
          </a:blip>
          <a:srcRect/>
          <a:stretch/>
        </p:blipFill>
        <p:spPr>
          <a:xfrm>
            <a:off x="1331846" y="6309806"/>
            <a:ext cx="610350" cy="428616"/>
          </a:xfrm>
          <a:prstGeom prst="rect">
            <a:avLst/>
          </a:prstGeom>
          <a:noFill/>
          <a:ln>
            <a:noFill/>
          </a:ln>
        </p:spPr>
      </p:pic>
      <p:pic>
        <p:nvPicPr>
          <p:cNvPr id="77" name="Google Shape;77;p8"/>
          <p:cNvPicPr preferRelativeResize="0"/>
          <p:nvPr/>
        </p:nvPicPr>
        <p:blipFill rotWithShape="1">
          <a:blip r:embed="rId3">
            <a:alphaModFix/>
          </a:blip>
          <a:srcRect/>
          <a:stretch/>
        </p:blipFill>
        <p:spPr>
          <a:xfrm>
            <a:off x="155575" y="6262055"/>
            <a:ext cx="1052052" cy="524118"/>
          </a:xfrm>
          <a:prstGeom prst="rect">
            <a:avLst/>
          </a:prstGeom>
          <a:noFill/>
          <a:ln>
            <a:noFill/>
          </a:ln>
        </p:spPr>
      </p:pic>
      <p:sp>
        <p:nvSpPr>
          <p:cNvPr id="78" name="Google Shape;78;p8"/>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pic>
        <p:nvPicPr>
          <p:cNvPr id="79" name="Google Shape;79;p8"/>
          <p:cNvPicPr preferRelativeResize="0"/>
          <p:nvPr/>
        </p:nvPicPr>
        <p:blipFill rotWithShape="1">
          <a:blip r:embed="rId4">
            <a:alphaModFix/>
          </a:blip>
          <a:srcRect l="39046"/>
          <a:stretch/>
        </p:blipFill>
        <p:spPr>
          <a:xfrm>
            <a:off x="7974013" y="1143903"/>
            <a:ext cx="4062412" cy="4265872"/>
          </a:xfrm>
          <a:prstGeom prst="rect">
            <a:avLst/>
          </a:prstGeom>
          <a:noFill/>
          <a:ln>
            <a:noFill/>
          </a:ln>
        </p:spPr>
      </p:pic>
      <p:sp>
        <p:nvSpPr>
          <p:cNvPr id="80" name="Google Shape;80;p8"/>
          <p:cNvSpPr txBox="1">
            <a:spLocks noGrp="1"/>
          </p:cNvSpPr>
          <p:nvPr>
            <p:ph type="ctrTitle"/>
          </p:nvPr>
        </p:nvSpPr>
        <p:spPr>
          <a:xfrm>
            <a:off x="155575" y="2083039"/>
            <a:ext cx="6248400" cy="2387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80BB"/>
              </a:buClr>
              <a:buSzPts val="5000"/>
              <a:buFont typeface="Calibri"/>
              <a:buNone/>
              <a:defRPr sz="50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1" name="Google Shape;81;p8"/>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82" name="Google Shape;82;p8"/>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83" name="Google Shape;83;p8"/>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84" name="Google Shape;84;p8"/>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911791079"/>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ise en page personnalisée 1">
  <p:cSld name="Mise en page personnalisée 1">
    <p:spTree>
      <p:nvGrpSpPr>
        <p:cNvPr id="1" name="Shape 119"/>
        <p:cNvGrpSpPr/>
        <p:nvPr/>
      </p:nvGrpSpPr>
      <p:grpSpPr>
        <a:xfrm>
          <a:off x="0" y="0"/>
          <a:ext cx="0" cy="0"/>
          <a:chOff x="0" y="0"/>
          <a:chExt cx="0" cy="0"/>
        </a:xfrm>
      </p:grpSpPr>
      <p:pic>
        <p:nvPicPr>
          <p:cNvPr id="120" name="Google Shape;120;g11d42595d11_0_633"/>
          <p:cNvPicPr preferRelativeResize="0"/>
          <p:nvPr/>
        </p:nvPicPr>
        <p:blipFill rotWithShape="1">
          <a:blip r:embed="rId2">
            <a:alphaModFix/>
          </a:blip>
          <a:srcRect/>
          <a:stretch/>
        </p:blipFill>
        <p:spPr>
          <a:xfrm>
            <a:off x="1339602" y="6309809"/>
            <a:ext cx="610350" cy="428616"/>
          </a:xfrm>
          <a:prstGeom prst="rect">
            <a:avLst/>
          </a:prstGeom>
          <a:noFill/>
          <a:ln>
            <a:noFill/>
          </a:ln>
        </p:spPr>
      </p:pic>
      <p:pic>
        <p:nvPicPr>
          <p:cNvPr id="121" name="Google Shape;121;g11d42595d11_0_633"/>
          <p:cNvPicPr preferRelativeResize="0"/>
          <p:nvPr/>
        </p:nvPicPr>
        <p:blipFill rotWithShape="1">
          <a:blip r:embed="rId3">
            <a:alphaModFix/>
          </a:blip>
          <a:srcRect/>
          <a:stretch/>
        </p:blipFill>
        <p:spPr>
          <a:xfrm>
            <a:off x="155575" y="6240383"/>
            <a:ext cx="1052052" cy="524118"/>
          </a:xfrm>
          <a:prstGeom prst="rect">
            <a:avLst/>
          </a:prstGeom>
          <a:noFill/>
          <a:ln>
            <a:noFill/>
          </a:ln>
        </p:spPr>
      </p:pic>
      <p:pic>
        <p:nvPicPr>
          <p:cNvPr id="122" name="Google Shape;122;g11d42595d11_0_633"/>
          <p:cNvPicPr preferRelativeResize="0"/>
          <p:nvPr/>
        </p:nvPicPr>
        <p:blipFill>
          <a:blip r:embed="rId4">
            <a:alphaModFix/>
          </a:blip>
          <a:stretch>
            <a:fillRect/>
          </a:stretch>
        </p:blipFill>
        <p:spPr>
          <a:xfrm>
            <a:off x="2172275" y="6282764"/>
            <a:ext cx="1458063" cy="482700"/>
          </a:xfrm>
          <a:prstGeom prst="rect">
            <a:avLst/>
          </a:prstGeom>
          <a:noFill/>
          <a:ln>
            <a:noFill/>
          </a:ln>
        </p:spPr>
      </p:pic>
      <p:pic>
        <p:nvPicPr>
          <p:cNvPr id="123" name="Google Shape;123;g11d42595d11_0_633"/>
          <p:cNvPicPr preferRelativeResize="0"/>
          <p:nvPr/>
        </p:nvPicPr>
        <p:blipFill>
          <a:blip r:embed="rId5">
            <a:alphaModFix/>
          </a:blip>
          <a:stretch>
            <a:fillRect/>
          </a:stretch>
        </p:blipFill>
        <p:spPr>
          <a:xfrm>
            <a:off x="3719271" y="6308239"/>
            <a:ext cx="1481027" cy="431725"/>
          </a:xfrm>
          <a:prstGeom prst="rect">
            <a:avLst/>
          </a:prstGeom>
          <a:noFill/>
          <a:ln>
            <a:noFill/>
          </a:ln>
        </p:spPr>
      </p:pic>
      <p:pic>
        <p:nvPicPr>
          <p:cNvPr id="124" name="Google Shape;124;g11d42595d11_0_633"/>
          <p:cNvPicPr preferRelativeResize="0"/>
          <p:nvPr/>
        </p:nvPicPr>
        <p:blipFill>
          <a:blip r:embed="rId6">
            <a:alphaModFix/>
          </a:blip>
          <a:stretch>
            <a:fillRect/>
          </a:stretch>
        </p:blipFill>
        <p:spPr>
          <a:xfrm>
            <a:off x="6789665" y="6231223"/>
            <a:ext cx="1411521" cy="585781"/>
          </a:xfrm>
          <a:prstGeom prst="rect">
            <a:avLst/>
          </a:prstGeom>
          <a:noFill/>
          <a:ln>
            <a:noFill/>
          </a:ln>
        </p:spPr>
      </p:pic>
      <p:pic>
        <p:nvPicPr>
          <p:cNvPr id="125" name="Google Shape;125;g11d42595d11_0_633"/>
          <p:cNvPicPr preferRelativeResize="0"/>
          <p:nvPr/>
        </p:nvPicPr>
        <p:blipFill>
          <a:blip r:embed="rId7">
            <a:alphaModFix/>
          </a:blip>
          <a:stretch>
            <a:fillRect/>
          </a:stretch>
        </p:blipFill>
        <p:spPr>
          <a:xfrm>
            <a:off x="5289230" y="6267075"/>
            <a:ext cx="1411502" cy="470717"/>
          </a:xfrm>
          <a:prstGeom prst="rect">
            <a:avLst/>
          </a:prstGeom>
          <a:noFill/>
          <a:ln>
            <a:noFill/>
          </a:ln>
        </p:spPr>
      </p:pic>
      <p:sp>
        <p:nvSpPr>
          <p:cNvPr id="126" name="Google Shape;126;g11d42595d11_0_633"/>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Tree>
    <p:extLst>
      <p:ext uri="{BB962C8B-B14F-4D97-AF65-F5344CB8AC3E}">
        <p14:creationId xmlns:p14="http://schemas.microsoft.com/office/powerpoint/2010/main" val="10740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103445" y="1916833"/>
            <a:ext cx="10363200" cy="648072"/>
          </a:xfrm>
        </p:spPr>
        <p:txBody>
          <a:bodyPr anchor="t"/>
          <a:lstStyle>
            <a:lvl1pPr algn="l">
              <a:defRPr sz="2400" b="1" cap="all"/>
            </a:lvl1pPr>
          </a:lstStyle>
          <a:p>
            <a:r>
              <a:rPr lang="fr-FR"/>
              <a:t>Cliquez et modifiez le titre</a:t>
            </a:r>
            <a:endParaRPr lang="fr-FR" dirty="0"/>
          </a:p>
        </p:txBody>
      </p:sp>
      <p:sp>
        <p:nvSpPr>
          <p:cNvPr id="3" name="Espace réservé du texte 2"/>
          <p:cNvSpPr>
            <a:spLocks noGrp="1"/>
          </p:cNvSpPr>
          <p:nvPr>
            <p:ph type="body" idx="1"/>
          </p:nvPr>
        </p:nvSpPr>
        <p:spPr>
          <a:xfrm>
            <a:off x="1007435" y="3429000"/>
            <a:ext cx="10561173" cy="2592288"/>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fr-FR"/>
              <a:t>Cliquez pour modifier les styles du texte du masque</a:t>
            </a:r>
          </a:p>
        </p:txBody>
      </p:sp>
      <p:sp>
        <p:nvSpPr>
          <p:cNvPr id="11" name="Espace réservé du numéro de diapositive 4"/>
          <p:cNvSpPr>
            <a:spLocks noGrp="1"/>
          </p:cNvSpPr>
          <p:nvPr>
            <p:ph type="sldNum" sz="quarter" idx="11"/>
          </p:nvPr>
        </p:nvSpPr>
        <p:spPr>
          <a:xfrm>
            <a:off x="9347200" y="6381334"/>
            <a:ext cx="2844800" cy="216023"/>
          </a:xfrm>
          <a:prstGeom prst="rect">
            <a:avLst/>
          </a:prstGeom>
        </p:spPr>
        <p:txBody>
          <a:bodyPr/>
          <a:lstStyle>
            <a:lvl1pPr algn="r">
              <a:defRPr sz="1400">
                <a:solidFill>
                  <a:schemeClr val="bg1"/>
                </a:solidFill>
              </a:defRPr>
            </a:lvl1pPr>
          </a:lstStyle>
          <a:p>
            <a:fld id="{4F2FB34B-B982-584C-87D1-A762E7D52625}" type="slidenum">
              <a:rPr lang="fr-FR" smtClean="0">
                <a:solidFill>
                  <a:prstClr val="white"/>
                </a:solidFill>
              </a:rPr>
              <a:pPr/>
              <a:t>‹N°›</a:t>
            </a:fld>
            <a:endParaRPr lang="fr-FR" dirty="0">
              <a:solidFill>
                <a:prstClr val="white"/>
              </a:solidFill>
            </a:endParaRPr>
          </a:p>
        </p:txBody>
      </p:sp>
      <p:grpSp>
        <p:nvGrpSpPr>
          <p:cNvPr id="6" name="Grouper 5"/>
          <p:cNvGrpSpPr/>
          <p:nvPr userDrawn="1"/>
        </p:nvGrpSpPr>
        <p:grpSpPr>
          <a:xfrm>
            <a:off x="3215680" y="2604505"/>
            <a:ext cx="8976320" cy="752475"/>
            <a:chOff x="2411760" y="2604504"/>
            <a:chExt cx="6732240" cy="752475"/>
          </a:xfrm>
        </p:grpSpPr>
        <p:pic>
          <p:nvPicPr>
            <p:cNvPr id="7"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951155" y="2604504"/>
              <a:ext cx="1192845" cy="752475"/>
            </a:xfrm>
            <a:prstGeom prst="rect">
              <a:avLst/>
            </a:prstGeom>
            <a:noFill/>
            <a:ln w="9525">
              <a:noFill/>
              <a:miter lim="800000"/>
              <a:headEnd/>
              <a:tailEnd/>
            </a:ln>
          </p:spPr>
        </p:pic>
        <p:pic>
          <p:nvPicPr>
            <p:cNvPr id="6146" name="Picture 2" descr="ésultat de recherche d'images pour &quot;big data&quot;"/>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411760" y="2604504"/>
              <a:ext cx="2121024" cy="7524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tps://inra-dam-front-resources-cdn.brainsonic.com/ressources/afile/162073-99714-picture_original-2131-0"/>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4504318" y="2607796"/>
              <a:ext cx="2160240" cy="7458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bre Gène, Arbre De Vie, Evolution"/>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664558" y="2605446"/>
              <a:ext cx="1291818" cy="750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694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
            <a:ext cx="10216343" cy="457200"/>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38896" y="870416"/>
            <a:ext cx="11864051" cy="5217868"/>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743192" y="505814"/>
            <a:ext cx="9680171" cy="31598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848333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523" y="1037889"/>
            <a:ext cx="11508953" cy="5120540"/>
          </a:xfrm>
          <a:prstGeom prst="rect">
            <a:avLst/>
          </a:prstGeo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341524" y="149638"/>
            <a:ext cx="10618012" cy="888251"/>
          </a:xfrm>
          <a:prstGeom prst="rect">
            <a:avLst/>
          </a:prstGeom>
        </p:spPr>
        <p:txBody>
          <a:bodyPr anchor="ctr" anchorCtr="0">
            <a:normAutofit/>
          </a:bodyPr>
          <a:lstStyle>
            <a:lvl1pPr>
              <a:defRPr sz="3000"/>
            </a:lvl1pPr>
          </a:lstStyle>
          <a:p>
            <a:r>
              <a:rPr lang="fr-FR" dirty="0"/>
              <a:t>Modifiez le style du titre</a:t>
            </a:r>
            <a:endParaRPr lang="en-US" dirty="0"/>
          </a:p>
        </p:txBody>
      </p:sp>
      <p:pic>
        <p:nvPicPr>
          <p:cNvPr id="5" name="Image 4">
            <a:extLst>
              <a:ext uri="{FF2B5EF4-FFF2-40B4-BE49-F238E27FC236}">
                <a16:creationId xmlns:a16="http://schemas.microsoft.com/office/drawing/2014/main" id="{5C878DD1-745D-6B49-A0D4-990A7169C841}"/>
              </a:ext>
            </a:extLst>
          </p:cNvPr>
          <p:cNvPicPr>
            <a:picLocks noChangeAspect="1"/>
          </p:cNvPicPr>
          <p:nvPr userDrawn="1"/>
        </p:nvPicPr>
        <p:blipFill>
          <a:blip r:embed="rId2"/>
          <a:stretch>
            <a:fillRect/>
          </a:stretch>
        </p:blipFill>
        <p:spPr>
          <a:xfrm>
            <a:off x="10881326" y="3213"/>
            <a:ext cx="1310674" cy="212947"/>
          </a:xfrm>
          <a:prstGeom prst="rect">
            <a:avLst/>
          </a:prstGeom>
        </p:spPr>
      </p:pic>
      <p:pic>
        <p:nvPicPr>
          <p:cNvPr id="6" name="Google Shape;10;p2" descr="elixir_1_RZ_mac.eps">
            <a:extLst>
              <a:ext uri="{FF2B5EF4-FFF2-40B4-BE49-F238E27FC236}">
                <a16:creationId xmlns:a16="http://schemas.microsoft.com/office/drawing/2014/main" id="{4A8073AF-A044-A549-B088-D49BE97F4A93}"/>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1624413" y="216160"/>
            <a:ext cx="567587" cy="483766"/>
          </a:xfrm>
          <a:prstGeom prst="rect">
            <a:avLst/>
          </a:prstGeom>
          <a:noFill/>
          <a:ln>
            <a:noFill/>
          </a:ln>
        </p:spPr>
      </p:pic>
    </p:spTree>
    <p:extLst>
      <p:ext uri="{BB962C8B-B14F-4D97-AF65-F5344CB8AC3E}">
        <p14:creationId xmlns:p14="http://schemas.microsoft.com/office/powerpoint/2010/main" val="212683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re et contenu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122336" y="1424045"/>
            <a:ext cx="9724504" cy="4332961"/>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1946178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no footer">
  <p:cSld name="Title - no footer">
    <p:spTree>
      <p:nvGrpSpPr>
        <p:cNvPr id="1" name="Shape 77"/>
        <p:cNvGrpSpPr/>
        <p:nvPr/>
      </p:nvGrpSpPr>
      <p:grpSpPr>
        <a:xfrm>
          <a:off x="0" y="0"/>
          <a:ext cx="0" cy="0"/>
          <a:chOff x="0" y="0"/>
          <a:chExt cx="0" cy="0"/>
        </a:xfrm>
      </p:grpSpPr>
      <p:sp>
        <p:nvSpPr>
          <p:cNvPr id="78" name="Google Shape;78;g11d42595d11_0_591"/>
          <p:cNvSpPr txBox="1">
            <a:spLocks noGrp="1"/>
          </p:cNvSpPr>
          <p:nvPr>
            <p:ph type="title"/>
          </p:nvPr>
        </p:nvSpPr>
        <p:spPr>
          <a:xfrm>
            <a:off x="155575" y="0"/>
            <a:ext cx="7678200" cy="549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80BB"/>
              </a:buClr>
              <a:buSzPts val="2400"/>
              <a:buFont typeface="Calibri"/>
              <a:buNone/>
              <a:defRPr sz="24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79" name="Google Shape;79;g11d42595d11_0_591"/>
          <p:cNvCxnSpPr/>
          <p:nvPr/>
        </p:nvCxnSpPr>
        <p:spPr>
          <a:xfrm>
            <a:off x="155575" y="549275"/>
            <a:ext cx="11880900" cy="0"/>
          </a:xfrm>
          <a:prstGeom prst="straightConnector1">
            <a:avLst/>
          </a:prstGeom>
          <a:noFill/>
          <a:ln w="25400" cap="flat" cmpd="sng">
            <a:solidFill>
              <a:srgbClr val="0080BB"/>
            </a:solidFill>
            <a:prstDash val="solid"/>
            <a:miter lim="800000"/>
            <a:headEnd type="none" w="sm" len="sm"/>
            <a:tailEnd type="none" w="sm" len="sm"/>
          </a:ln>
        </p:spPr>
      </p:cxnSp>
      <p:pic>
        <p:nvPicPr>
          <p:cNvPr id="80" name="Google Shape;80;g11d42595d11_0_591"/>
          <p:cNvPicPr preferRelativeResize="0"/>
          <p:nvPr/>
        </p:nvPicPr>
        <p:blipFill rotWithShape="1">
          <a:blip r:embed="rId2">
            <a:alphaModFix amt="50000"/>
          </a:blip>
          <a:srcRect l="45110" t="11988" r="4204" b="75136"/>
          <a:stretch/>
        </p:blipFill>
        <p:spPr>
          <a:xfrm>
            <a:off x="8974316" y="0"/>
            <a:ext cx="3377939" cy="549273"/>
          </a:xfrm>
          <a:prstGeom prst="rect">
            <a:avLst/>
          </a:prstGeom>
          <a:noFill/>
          <a:ln>
            <a:noFill/>
          </a:ln>
        </p:spPr>
      </p:pic>
      <p:sp>
        <p:nvSpPr>
          <p:cNvPr id="81" name="Google Shape;81;g11d42595d11_0_591"/>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Tree>
    <p:extLst>
      <p:ext uri="{BB962C8B-B14F-4D97-AF65-F5344CB8AC3E}">
        <p14:creationId xmlns:p14="http://schemas.microsoft.com/office/powerpoint/2010/main" val="3177934437"/>
      </p:ext>
    </p:extLst>
  </p:cSld>
  <p:clrMapOvr>
    <a:masterClrMapping/>
  </p:clrMapOvr>
  <p:extLst>
    <p:ext uri="{DCECCB84-F9BA-43D5-87BE-67443E8EF086}">
      <p15:sldGuideLst xmlns:p15="http://schemas.microsoft.com/office/powerpoint/2012/main">
        <p15:guide id="1" orient="horz" pos="34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70" y="1023731"/>
            <a:ext cx="11986590" cy="525779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9270" y="576471"/>
            <a:ext cx="11986591" cy="44725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279840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lvl2pPr marL="800100" indent="-342900">
              <a:buSzPct val="45000"/>
              <a:buFont typeface="Wingdings" panose="05000000000000000000" pitchFamily="2" charset="2"/>
              <a:buChar char=""/>
              <a:defRPr lang="fr-FR" sz="2000" b="1" kern="1200" dirty="0" smtClean="0">
                <a:solidFill>
                  <a:srgbClr val="656565"/>
                </a:solidFill>
                <a:latin typeface="+mn-lt"/>
                <a:ea typeface="ＭＳ Ｐゴシック" charset="-128"/>
                <a:cs typeface="+mn-cs"/>
              </a:defRPr>
            </a:lvl2pPr>
            <a:lvl3pPr>
              <a:defRPr lang="fr-FR" sz="1600" b="1" kern="1200" dirty="0" smtClean="0">
                <a:solidFill>
                  <a:srgbClr val="656565"/>
                </a:solidFill>
                <a:latin typeface="+mn-lt"/>
                <a:ea typeface="ＭＳ Ｐゴシック" charset="-128"/>
                <a:cs typeface="+mn-cs"/>
              </a:defRPr>
            </a:lvl3pPr>
            <a:lvl4pPr>
              <a:defRPr lang="fr-FR" sz="1400" b="1" kern="1200" dirty="0" smtClean="0">
                <a:solidFill>
                  <a:srgbClr val="656565"/>
                </a:solidFill>
                <a:latin typeface="+mn-lt"/>
                <a:ea typeface="ＭＳ Ｐゴシック" charset="-128"/>
                <a:cs typeface="+mn-cs"/>
              </a:defRPr>
            </a:lvl4pPr>
            <a:lvl5pPr marL="1924050" indent="-171450">
              <a:buFont typeface="Wingdings" panose="05000000000000000000" pitchFamily="2" charset="2"/>
              <a:buChar char="ü"/>
              <a:defRPr lang="fr-FR" sz="1200" b="1" kern="1200" dirty="0" smtClean="0">
                <a:solidFill>
                  <a:srgbClr val="656565"/>
                </a:solidFill>
                <a:latin typeface="+mn-lt"/>
                <a:ea typeface="ＭＳ Ｐゴシック" charset="-128"/>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e la date 3"/>
          <p:cNvSpPr>
            <a:spLocks noGrp="1"/>
          </p:cNvSpPr>
          <p:nvPr>
            <p:ph type="dt" sz="half" idx="10"/>
          </p:nvPr>
        </p:nvSpPr>
        <p:spPr>
          <a:xfrm>
            <a:off x="9360363" y="6597352"/>
            <a:ext cx="2844800" cy="288032"/>
          </a:xfrm>
          <a:prstGeom prst="rect">
            <a:avLst/>
          </a:prstGeom>
        </p:spPr>
        <p:txBody>
          <a:bodyPr/>
          <a:lstStyle>
            <a:lvl1pPr algn="r">
              <a:defRPr sz="1400">
                <a:solidFill>
                  <a:schemeClr val="bg1"/>
                </a:solidFill>
              </a:defRPr>
            </a:lvl1pPr>
          </a:lstStyle>
          <a:p>
            <a:r>
              <a:rPr lang="fr-FR"/>
              <a:t>11 Dec 2017</a:t>
            </a:r>
            <a:endParaRPr lang="fr-FR" dirty="0"/>
          </a:p>
        </p:txBody>
      </p:sp>
      <p:sp>
        <p:nvSpPr>
          <p:cNvPr id="7" name="Espace réservé du numéro de diapositive 4"/>
          <p:cNvSpPr>
            <a:spLocks noGrp="1"/>
          </p:cNvSpPr>
          <p:nvPr>
            <p:ph type="sldNum" sz="quarter" idx="11"/>
          </p:nvPr>
        </p:nvSpPr>
        <p:spPr>
          <a:xfrm>
            <a:off x="9347200" y="6381330"/>
            <a:ext cx="2844800" cy="216023"/>
          </a:xfrm>
          <a:prstGeom prst="rect">
            <a:avLst/>
          </a:prstGeom>
        </p:spPr>
        <p:txBody>
          <a:bodyPr/>
          <a:lstStyle>
            <a:lvl1pPr algn="r">
              <a:defRPr sz="1400">
                <a:solidFill>
                  <a:schemeClr val="bg1"/>
                </a:solidFill>
              </a:defRPr>
            </a:lvl1pPr>
          </a:lstStyle>
          <a:p>
            <a:fld id="{4F2FB34B-B982-584C-87D1-A762E7D52625}" type="slidenum">
              <a:rPr lang="fr-FR" smtClean="0"/>
              <a:pPr/>
              <a:t>‹N°›</a:t>
            </a:fld>
            <a:endParaRPr lang="fr-FR" dirty="0"/>
          </a:p>
        </p:txBody>
      </p:sp>
    </p:spTree>
    <p:extLst>
      <p:ext uri="{BB962C8B-B14F-4D97-AF65-F5344CB8AC3E}">
        <p14:creationId xmlns:p14="http://schemas.microsoft.com/office/powerpoint/2010/main" val="3549008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4464453-2D39-E13B-87FA-8E79261279B1}"/>
              </a:ext>
            </a:extLst>
          </p:cNvPr>
          <p:cNvSpPr/>
          <p:nvPr userDrawn="1"/>
        </p:nvSpPr>
        <p:spPr>
          <a:xfrm>
            <a:off x="-11575" y="6440949"/>
            <a:ext cx="12192000" cy="428626"/>
          </a:xfrm>
          <a:prstGeom prst="rect">
            <a:avLst/>
          </a:prstGeom>
          <a:solidFill>
            <a:srgbClr val="96BF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C1E0222-2C32-CF5E-61AB-67D21B64D8DD}"/>
              </a:ext>
            </a:extLst>
          </p:cNvPr>
          <p:cNvPicPr>
            <a:picLocks noChangeAspect="1"/>
          </p:cNvPicPr>
          <p:nvPr userDrawn="1"/>
        </p:nvPicPr>
        <p:blipFill>
          <a:blip r:embed="rId2">
            <a:alphaModFix amt="42000"/>
            <a:extLst>
              <a:ext uri="{28A0092B-C50C-407E-A947-70E740481C1C}">
                <a14:useLocalDpi xmlns:a14="http://schemas.microsoft.com/office/drawing/2010/main" val="0"/>
              </a:ext>
            </a:extLst>
          </a:blip>
          <a:stretch>
            <a:fillRect/>
          </a:stretch>
        </p:blipFill>
        <p:spPr>
          <a:xfrm>
            <a:off x="-481359" y="1585732"/>
            <a:ext cx="3540265" cy="6858000"/>
          </a:xfrm>
          <a:prstGeom prst="rect">
            <a:avLst/>
          </a:prstGeom>
        </p:spPr>
      </p:pic>
      <p:sp>
        <p:nvSpPr>
          <p:cNvPr id="8" name="Titel 1"/>
          <p:cNvSpPr>
            <a:spLocks noGrp="1"/>
          </p:cNvSpPr>
          <p:nvPr>
            <p:ph type="title" hasCustomPrompt="1"/>
          </p:nvPr>
        </p:nvSpPr>
        <p:spPr>
          <a:xfrm>
            <a:off x="221974" y="136525"/>
            <a:ext cx="11748052" cy="428626"/>
          </a:xfrm>
        </p:spPr>
        <p:txBody>
          <a:bodyPr>
            <a:normAutofit/>
          </a:bodyPr>
          <a:lstStyle>
            <a:lvl1pPr>
              <a:defRPr sz="4000" b="0">
                <a:solidFill>
                  <a:srgbClr val="00A09B"/>
                </a:solidFill>
                <a:latin typeface="Acumin Pro Medium" panose="020B0604020202020204" pitchFamily="34" charset="0"/>
              </a:defRPr>
            </a:lvl1pPr>
          </a:lstStyle>
          <a:p>
            <a:r>
              <a:rPr lang="de-DE" dirty="0"/>
              <a:t>Headline PHENET </a:t>
            </a:r>
          </a:p>
        </p:txBody>
      </p:sp>
      <p:sp>
        <p:nvSpPr>
          <p:cNvPr id="3" name="Espace réservé du contenu 2">
            <a:extLst>
              <a:ext uri="{FF2B5EF4-FFF2-40B4-BE49-F238E27FC236}">
                <a16:creationId xmlns:a16="http://schemas.microsoft.com/office/drawing/2014/main" id="{6489FF37-862B-D063-DBAE-6C9006D8251D}"/>
              </a:ext>
            </a:extLst>
          </p:cNvPr>
          <p:cNvSpPr>
            <a:spLocks noGrp="1"/>
          </p:cNvSpPr>
          <p:nvPr>
            <p:ph sz="quarter" idx="13"/>
          </p:nvPr>
        </p:nvSpPr>
        <p:spPr>
          <a:xfrm>
            <a:off x="221973" y="718860"/>
            <a:ext cx="11748051" cy="547359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Datumsplatzhalter 3">
            <a:extLst>
              <a:ext uri="{FF2B5EF4-FFF2-40B4-BE49-F238E27FC236}">
                <a16:creationId xmlns:a16="http://schemas.microsoft.com/office/drawing/2014/main" id="{ABFB638C-8B88-C190-7C6C-26F3D2A97C8C}"/>
              </a:ext>
            </a:extLst>
          </p:cNvPr>
          <p:cNvSpPr>
            <a:spLocks noGrp="1"/>
          </p:cNvSpPr>
          <p:nvPr>
            <p:ph type="dt" sz="half" idx="2"/>
          </p:nvPr>
        </p:nvSpPr>
        <p:spPr>
          <a:xfrm>
            <a:off x="838200" y="6472100"/>
            <a:ext cx="1569334" cy="365125"/>
          </a:xfrm>
          <a:prstGeom prst="rect">
            <a:avLst/>
          </a:prstGeom>
        </p:spPr>
        <p:txBody>
          <a:bodyPr vert="horz" lIns="91440" tIns="45720" rIns="91440" bIns="45720" rtlCol="0" anchor="ctr"/>
          <a:lstStyle>
            <a:lvl1pPr algn="l">
              <a:defRPr sz="1200">
                <a:solidFill>
                  <a:schemeClr val="bg2"/>
                </a:solidFill>
              </a:defRPr>
            </a:lvl1pPr>
          </a:lstStyle>
          <a:p>
            <a:r>
              <a:rPr lang="de-DE" dirty="0"/>
              <a:t>29/11/2024</a:t>
            </a:r>
          </a:p>
        </p:txBody>
      </p:sp>
      <p:sp>
        <p:nvSpPr>
          <p:cNvPr id="15" name="Fußzeilenplatzhalter 4">
            <a:extLst>
              <a:ext uri="{FF2B5EF4-FFF2-40B4-BE49-F238E27FC236}">
                <a16:creationId xmlns:a16="http://schemas.microsoft.com/office/drawing/2014/main" id="{82AAA425-A1AF-DFDC-1C43-6011BA0DBD3D}"/>
              </a:ext>
            </a:extLst>
          </p:cNvPr>
          <p:cNvSpPr>
            <a:spLocks noGrp="1"/>
          </p:cNvSpPr>
          <p:nvPr>
            <p:ph type="ftr" sz="quarter" idx="3"/>
          </p:nvPr>
        </p:nvSpPr>
        <p:spPr>
          <a:xfrm>
            <a:off x="2558005" y="6472100"/>
            <a:ext cx="6014683" cy="365125"/>
          </a:xfrm>
          <a:prstGeom prst="rect">
            <a:avLst/>
          </a:prstGeom>
        </p:spPr>
        <p:txBody>
          <a:bodyPr vert="horz" lIns="91440" tIns="45720" rIns="91440" bIns="45720" rtlCol="0" anchor="ctr"/>
          <a:lstStyle>
            <a:lvl1pPr algn="ctr">
              <a:defRPr sz="1200">
                <a:solidFill>
                  <a:schemeClr val="bg2"/>
                </a:solidFill>
              </a:defRPr>
            </a:lvl1pPr>
          </a:lstStyle>
          <a:p>
            <a:r>
              <a:rPr lang="en-US" dirty="0" err="1"/>
              <a:t>Pommier</a:t>
            </a:r>
            <a:r>
              <a:rPr lang="en-US" dirty="0"/>
              <a:t> C., Open Science services for data management, integration, sharing and modelling</a:t>
            </a:r>
            <a:endParaRPr lang="de-DE" dirty="0"/>
          </a:p>
        </p:txBody>
      </p:sp>
      <p:sp>
        <p:nvSpPr>
          <p:cNvPr id="16" name="Foliennummernplatzhalter 5">
            <a:extLst>
              <a:ext uri="{FF2B5EF4-FFF2-40B4-BE49-F238E27FC236}">
                <a16:creationId xmlns:a16="http://schemas.microsoft.com/office/drawing/2014/main" id="{3E0A11B6-150C-024A-1E00-FE570B8F4CD8}"/>
              </a:ext>
            </a:extLst>
          </p:cNvPr>
          <p:cNvSpPr>
            <a:spLocks noGrp="1"/>
          </p:cNvSpPr>
          <p:nvPr>
            <p:ph type="sldNum" sz="quarter" idx="4"/>
          </p:nvPr>
        </p:nvSpPr>
        <p:spPr>
          <a:xfrm>
            <a:off x="9224060" y="6472100"/>
            <a:ext cx="2743200" cy="365125"/>
          </a:xfrm>
          <a:prstGeom prst="rect">
            <a:avLst/>
          </a:prstGeom>
        </p:spPr>
        <p:txBody>
          <a:bodyPr vert="horz" lIns="91440" tIns="45720" rIns="91440" bIns="45720" rtlCol="0" anchor="ctr"/>
          <a:lstStyle>
            <a:lvl1pPr algn="r">
              <a:defRPr sz="1200">
                <a:solidFill>
                  <a:schemeClr val="bg2"/>
                </a:solidFill>
              </a:defRPr>
            </a:lvl1pPr>
          </a:lstStyle>
          <a:p>
            <a:fld id="{04220B53-8C09-4AC7-92B2-EB0D4F2DEB1A}" type="slidenum">
              <a:rPr lang="de-DE" smtClean="0"/>
              <a:pPr/>
              <a:t>‹N°›</a:t>
            </a:fld>
            <a:endParaRPr lang="de-DE"/>
          </a:p>
        </p:txBody>
      </p:sp>
      <p:pic>
        <p:nvPicPr>
          <p:cNvPr id="18" name="Image 17">
            <a:extLst>
              <a:ext uri="{FF2B5EF4-FFF2-40B4-BE49-F238E27FC236}">
                <a16:creationId xmlns:a16="http://schemas.microsoft.com/office/drawing/2014/main" id="{D1DE9922-0EAC-DF69-9F9A-205A425AA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5788" y="5894702"/>
            <a:ext cx="754156" cy="521898"/>
          </a:xfrm>
          <a:prstGeom prst="rect">
            <a:avLst/>
          </a:prstGeom>
        </p:spPr>
      </p:pic>
    </p:spTree>
    <p:extLst>
      <p:ext uri="{BB962C8B-B14F-4D97-AF65-F5344CB8AC3E}">
        <p14:creationId xmlns:p14="http://schemas.microsoft.com/office/powerpoint/2010/main" val="3300162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act">
  <p:cSld name="Contact">
    <p:bg>
      <p:bgPr>
        <a:solidFill>
          <a:schemeClr val="lt1"/>
        </a:solidFill>
        <a:effectLst/>
      </p:bgPr>
    </p:bg>
    <p:spTree>
      <p:nvGrpSpPr>
        <p:cNvPr id="1" name="Shape 62"/>
        <p:cNvGrpSpPr/>
        <p:nvPr/>
      </p:nvGrpSpPr>
      <p:grpSpPr>
        <a:xfrm>
          <a:off x="0" y="0"/>
          <a:ext cx="0" cy="0"/>
          <a:chOff x="0" y="0"/>
          <a:chExt cx="0" cy="0"/>
        </a:xfrm>
      </p:grpSpPr>
      <p:sp>
        <p:nvSpPr>
          <p:cNvPr id="63" name="Google Shape;63;p40"/>
          <p:cNvSpPr/>
          <p:nvPr/>
        </p:nvSpPr>
        <p:spPr>
          <a:xfrm>
            <a:off x="100" y="5462300"/>
            <a:ext cx="12192000" cy="139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64" name="Google Shape;64;p40"/>
          <p:cNvPicPr preferRelativeResize="0"/>
          <p:nvPr/>
        </p:nvPicPr>
        <p:blipFill rotWithShape="1">
          <a:blip r:embed="rId2">
            <a:alphaModFix/>
          </a:blip>
          <a:srcRect l="7415" b="40992"/>
          <a:stretch/>
        </p:blipFill>
        <p:spPr>
          <a:xfrm>
            <a:off x="0" y="3935896"/>
            <a:ext cx="5854150" cy="2950092"/>
          </a:xfrm>
          <a:prstGeom prst="rect">
            <a:avLst/>
          </a:prstGeom>
          <a:noFill/>
          <a:ln>
            <a:noFill/>
          </a:ln>
        </p:spPr>
      </p:pic>
      <p:sp>
        <p:nvSpPr>
          <p:cNvPr id="65" name="Google Shape;65;p40"/>
          <p:cNvSpPr txBox="1">
            <a:spLocks noGrp="1"/>
          </p:cNvSpPr>
          <p:nvPr>
            <p:ph type="ctrTitle"/>
          </p:nvPr>
        </p:nvSpPr>
        <p:spPr>
          <a:xfrm>
            <a:off x="2050800" y="476225"/>
            <a:ext cx="8203200" cy="786600"/>
          </a:xfrm>
          <a:prstGeom prst="rect">
            <a:avLst/>
          </a:prstGeom>
          <a:noFill/>
          <a:ln>
            <a:noFill/>
          </a:ln>
        </p:spPr>
        <p:txBody>
          <a:bodyPr spcFirstLastPara="1" wrap="square" lIns="0" tIns="0" rIns="0" bIns="0" anchor="ctr" anchorCtr="0">
            <a:noAutofit/>
          </a:bodyPr>
          <a:lstStyle>
            <a:lvl1pPr lvl="0" algn="l">
              <a:lnSpc>
                <a:spcPct val="151111"/>
              </a:lnSpc>
              <a:spcBef>
                <a:spcPts val="0"/>
              </a:spcBef>
              <a:spcAft>
                <a:spcPts val="0"/>
              </a:spcAft>
              <a:buClr>
                <a:srgbClr val="787878"/>
              </a:buClr>
              <a:buSzPts val="2800"/>
              <a:buFont typeface="Trebuchet MS"/>
              <a:buNone/>
              <a:defRPr sz="2800">
                <a:solidFill>
                  <a:srgbClr val="787878"/>
                </a:solidFill>
              </a:defRPr>
            </a:lvl1pPr>
            <a:lvl2pPr lvl="1" algn="l">
              <a:lnSpc>
                <a:spcPct val="100000"/>
              </a:lnSpc>
              <a:spcBef>
                <a:spcPts val="0"/>
              </a:spcBef>
              <a:spcAft>
                <a:spcPts val="0"/>
              </a:spcAft>
              <a:buClr>
                <a:srgbClr val="787878"/>
              </a:buClr>
              <a:buSzPts val="600"/>
              <a:buNone/>
              <a:defRPr sz="1000">
                <a:solidFill>
                  <a:srgbClr val="787878"/>
                </a:solidFill>
              </a:defRPr>
            </a:lvl2pPr>
            <a:lvl3pPr lvl="2" algn="l">
              <a:lnSpc>
                <a:spcPct val="100000"/>
              </a:lnSpc>
              <a:spcBef>
                <a:spcPts val="0"/>
              </a:spcBef>
              <a:spcAft>
                <a:spcPts val="0"/>
              </a:spcAft>
              <a:buClr>
                <a:srgbClr val="787878"/>
              </a:buClr>
              <a:buSzPts val="600"/>
              <a:buNone/>
              <a:defRPr sz="1000">
                <a:solidFill>
                  <a:srgbClr val="787878"/>
                </a:solidFill>
              </a:defRPr>
            </a:lvl3pPr>
            <a:lvl4pPr lvl="3" algn="l">
              <a:lnSpc>
                <a:spcPct val="100000"/>
              </a:lnSpc>
              <a:spcBef>
                <a:spcPts val="0"/>
              </a:spcBef>
              <a:spcAft>
                <a:spcPts val="0"/>
              </a:spcAft>
              <a:buClr>
                <a:srgbClr val="787878"/>
              </a:buClr>
              <a:buSzPts val="600"/>
              <a:buNone/>
              <a:defRPr sz="1000">
                <a:solidFill>
                  <a:srgbClr val="787878"/>
                </a:solidFill>
              </a:defRPr>
            </a:lvl4pPr>
            <a:lvl5pPr lvl="4" algn="l">
              <a:lnSpc>
                <a:spcPct val="100000"/>
              </a:lnSpc>
              <a:spcBef>
                <a:spcPts val="0"/>
              </a:spcBef>
              <a:spcAft>
                <a:spcPts val="0"/>
              </a:spcAft>
              <a:buClr>
                <a:srgbClr val="787878"/>
              </a:buClr>
              <a:buSzPts val="600"/>
              <a:buNone/>
              <a:defRPr sz="1000">
                <a:solidFill>
                  <a:srgbClr val="787878"/>
                </a:solidFill>
              </a:defRPr>
            </a:lvl5pPr>
            <a:lvl6pPr lvl="5" algn="l">
              <a:lnSpc>
                <a:spcPct val="100000"/>
              </a:lnSpc>
              <a:spcBef>
                <a:spcPts val="0"/>
              </a:spcBef>
              <a:spcAft>
                <a:spcPts val="0"/>
              </a:spcAft>
              <a:buClr>
                <a:srgbClr val="787878"/>
              </a:buClr>
              <a:buSzPts val="600"/>
              <a:buNone/>
              <a:defRPr sz="1000">
                <a:solidFill>
                  <a:srgbClr val="787878"/>
                </a:solidFill>
              </a:defRPr>
            </a:lvl6pPr>
            <a:lvl7pPr lvl="6" algn="l">
              <a:lnSpc>
                <a:spcPct val="100000"/>
              </a:lnSpc>
              <a:spcBef>
                <a:spcPts val="0"/>
              </a:spcBef>
              <a:spcAft>
                <a:spcPts val="0"/>
              </a:spcAft>
              <a:buClr>
                <a:srgbClr val="787878"/>
              </a:buClr>
              <a:buSzPts val="600"/>
              <a:buNone/>
              <a:defRPr sz="1000">
                <a:solidFill>
                  <a:srgbClr val="787878"/>
                </a:solidFill>
              </a:defRPr>
            </a:lvl7pPr>
            <a:lvl8pPr lvl="7" algn="l">
              <a:lnSpc>
                <a:spcPct val="100000"/>
              </a:lnSpc>
              <a:spcBef>
                <a:spcPts val="0"/>
              </a:spcBef>
              <a:spcAft>
                <a:spcPts val="0"/>
              </a:spcAft>
              <a:buClr>
                <a:srgbClr val="787878"/>
              </a:buClr>
              <a:buSzPts val="600"/>
              <a:buNone/>
              <a:defRPr sz="1000">
                <a:solidFill>
                  <a:srgbClr val="787878"/>
                </a:solidFill>
              </a:defRPr>
            </a:lvl8pPr>
            <a:lvl9pPr lvl="8" algn="l">
              <a:lnSpc>
                <a:spcPct val="100000"/>
              </a:lnSpc>
              <a:spcBef>
                <a:spcPts val="0"/>
              </a:spcBef>
              <a:spcAft>
                <a:spcPts val="0"/>
              </a:spcAft>
              <a:buClr>
                <a:srgbClr val="787878"/>
              </a:buClr>
              <a:buSzPts val="600"/>
              <a:buNone/>
              <a:defRPr sz="1000">
                <a:solidFill>
                  <a:srgbClr val="787878"/>
                </a:solidFill>
              </a:defRPr>
            </a:lvl9pPr>
          </a:lstStyle>
          <a:p>
            <a:endParaRPr/>
          </a:p>
        </p:txBody>
      </p:sp>
      <p:pic>
        <p:nvPicPr>
          <p:cNvPr id="66" name="Google Shape;66;p40"/>
          <p:cNvPicPr preferRelativeResize="0"/>
          <p:nvPr/>
        </p:nvPicPr>
        <p:blipFill rotWithShape="1">
          <a:blip r:embed="rId3">
            <a:alphaModFix/>
          </a:blip>
          <a:srcRect/>
          <a:stretch/>
        </p:blipFill>
        <p:spPr>
          <a:xfrm>
            <a:off x="-3" y="6245500"/>
            <a:ext cx="564769" cy="571918"/>
          </a:xfrm>
          <a:prstGeom prst="rect">
            <a:avLst/>
          </a:prstGeom>
          <a:noFill/>
          <a:ln>
            <a:noFill/>
          </a:ln>
        </p:spPr>
      </p:pic>
      <p:pic>
        <p:nvPicPr>
          <p:cNvPr id="67" name="Google Shape;67;p40"/>
          <p:cNvPicPr preferRelativeResize="0"/>
          <p:nvPr/>
        </p:nvPicPr>
        <p:blipFill rotWithShape="1">
          <a:blip r:embed="rId4">
            <a:alphaModFix/>
          </a:blip>
          <a:srcRect/>
          <a:stretch/>
        </p:blipFill>
        <p:spPr>
          <a:xfrm>
            <a:off x="8577935" y="5746592"/>
            <a:ext cx="3071405" cy="426872"/>
          </a:xfrm>
          <a:prstGeom prst="rect">
            <a:avLst/>
          </a:prstGeom>
          <a:noFill/>
          <a:ln>
            <a:noFill/>
          </a:ln>
        </p:spPr>
      </p:pic>
      <p:sp>
        <p:nvSpPr>
          <p:cNvPr id="68" name="Google Shape;68;p40"/>
          <p:cNvSpPr/>
          <p:nvPr/>
        </p:nvSpPr>
        <p:spPr>
          <a:xfrm>
            <a:off x="281400" y="4997628"/>
            <a:ext cx="37323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emphasis@fz-juelich.de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a:t>
            </a:r>
            <a:r>
              <a:rPr lang="de-DE" sz="1500" b="0" i="0" u="none" strike="noStrike" cap="none">
                <a:solidFill>
                  <a:srgbClr val="333333"/>
                </a:solidFill>
                <a:latin typeface="Rubik Light"/>
                <a:ea typeface="Rubik Light"/>
                <a:cs typeface="Rubik Light"/>
                <a:sym typeface="Rubik Light"/>
              </a:rPr>
              <a:t>emphasis.plant-phenotyping.eu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EMPHASIS_EU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 on Plant Phenomics</a:t>
            </a:r>
            <a:endParaRPr sz="1100" b="0" i="0" u="none" strike="noStrike" cap="none">
              <a:solidFill>
                <a:srgbClr val="333333"/>
              </a:solidFill>
              <a:latin typeface="Arial"/>
              <a:ea typeface="Arial"/>
              <a:cs typeface="Arial"/>
              <a:sym typeface="Arial"/>
            </a:endParaRPr>
          </a:p>
        </p:txBody>
      </p:sp>
      <p:sp>
        <p:nvSpPr>
          <p:cNvPr id="69" name="Google Shape;69;p40"/>
          <p:cNvSpPr/>
          <p:nvPr/>
        </p:nvSpPr>
        <p:spPr>
          <a:xfrm>
            <a:off x="629892" y="6515326"/>
            <a:ext cx="3026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Rubik Light"/>
              <a:buNone/>
            </a:pPr>
            <a:r>
              <a:rPr lang="de-DE" sz="1100" i="0" u="none" strike="noStrike" cap="none">
                <a:solidFill>
                  <a:schemeClr val="dk1"/>
                </a:solidFill>
                <a:latin typeface="Rubik Light"/>
                <a:ea typeface="Rubik Light"/>
                <a:cs typeface="Rubik Light"/>
                <a:sym typeface="Rubik Light"/>
              </a:rPr>
              <a:t>EMPHASIS is an ESFRI-listed project.</a:t>
            </a:r>
            <a:endParaRPr sz="1100" i="0" u="none" strike="noStrike" cap="none">
              <a:solidFill>
                <a:schemeClr val="dk1"/>
              </a:solidFill>
              <a:latin typeface="Trebuchet MS"/>
              <a:ea typeface="Trebuchet MS"/>
              <a:cs typeface="Trebuchet MS"/>
              <a:sym typeface="Trebuchet MS"/>
            </a:endParaRPr>
          </a:p>
        </p:txBody>
      </p:sp>
      <p:sp>
        <p:nvSpPr>
          <p:cNvPr id="70" name="Google Shape;70;p40"/>
          <p:cNvSpPr/>
          <p:nvPr/>
        </p:nvSpPr>
        <p:spPr>
          <a:xfrm>
            <a:off x="3439103" y="6441325"/>
            <a:ext cx="3026400" cy="3693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de-DE" sz="1100" i="0" u="none" strike="noStrike" cap="none">
                <a:solidFill>
                  <a:schemeClr val="dk1"/>
                </a:solidFill>
                <a:latin typeface="Rubik Light"/>
                <a:ea typeface="Rubik Light"/>
                <a:cs typeface="Rubik Light"/>
                <a:sym typeface="Rubik Light"/>
              </a:rPr>
              <a:t>EMPHASIS-PREP is funded by the </a:t>
            </a:r>
            <a:br>
              <a:rPr lang="de-DE" sz="1100" i="0" u="none" strike="noStrike" cap="none">
                <a:solidFill>
                  <a:schemeClr val="dk1"/>
                </a:solidFill>
                <a:latin typeface="Rubik Light"/>
                <a:ea typeface="Rubik Light"/>
                <a:cs typeface="Rubik Light"/>
                <a:sym typeface="Rubik Light"/>
              </a:rPr>
            </a:br>
            <a:r>
              <a:rPr lang="de-DE" sz="1100" i="0" u="none" strike="noStrike" cap="none">
                <a:solidFill>
                  <a:schemeClr val="dk1"/>
                </a:solidFill>
                <a:latin typeface="Rubik Light"/>
                <a:ea typeface="Rubik Light"/>
                <a:cs typeface="Rubik Light"/>
                <a:sym typeface="Rubik Light"/>
              </a:rPr>
              <a:t>European Union (Grant Agreement: 739514).</a:t>
            </a:r>
            <a:endParaRPr sz="1100" i="0" u="none" strike="noStrike" cap="none">
              <a:solidFill>
                <a:schemeClr val="dk1"/>
              </a:solidFill>
            </a:endParaRPr>
          </a:p>
        </p:txBody>
      </p:sp>
      <p:pic>
        <p:nvPicPr>
          <p:cNvPr id="71" name="Google Shape;71;p40"/>
          <p:cNvPicPr preferRelativeResize="0"/>
          <p:nvPr/>
        </p:nvPicPr>
        <p:blipFill rotWithShape="1">
          <a:blip r:embed="rId5">
            <a:alphaModFix/>
          </a:blip>
          <a:srcRect r="-1947" b="-8861"/>
          <a:stretch/>
        </p:blipFill>
        <p:spPr>
          <a:xfrm>
            <a:off x="0" y="46827"/>
            <a:ext cx="2417033" cy="367159"/>
          </a:xfrm>
          <a:prstGeom prst="rect">
            <a:avLst/>
          </a:prstGeom>
          <a:noFill/>
          <a:ln>
            <a:noFill/>
          </a:ln>
        </p:spPr>
      </p:pic>
      <p:pic>
        <p:nvPicPr>
          <p:cNvPr id="72" name="Google Shape;72;p40"/>
          <p:cNvPicPr preferRelativeResize="0"/>
          <p:nvPr/>
        </p:nvPicPr>
        <p:blipFill rotWithShape="1">
          <a:blip r:embed="rId6">
            <a:alphaModFix/>
          </a:blip>
          <a:srcRect/>
          <a:stretch/>
        </p:blipFill>
        <p:spPr>
          <a:xfrm>
            <a:off x="10886174" y="-1"/>
            <a:ext cx="1206432" cy="834887"/>
          </a:xfrm>
          <a:prstGeom prst="rect">
            <a:avLst/>
          </a:prstGeom>
          <a:noFill/>
          <a:ln>
            <a:noFill/>
          </a:ln>
        </p:spPr>
      </p:pic>
      <p:pic>
        <p:nvPicPr>
          <p:cNvPr id="73" name="Google Shape;73;p40"/>
          <p:cNvPicPr preferRelativeResize="0"/>
          <p:nvPr/>
        </p:nvPicPr>
        <p:blipFill>
          <a:blip r:embed="rId7">
            <a:alphaModFix/>
          </a:blip>
          <a:stretch>
            <a:fillRect/>
          </a:stretch>
        </p:blipFill>
        <p:spPr>
          <a:xfrm>
            <a:off x="8698025" y="215775"/>
            <a:ext cx="3394574" cy="6577198"/>
          </a:xfrm>
          <a:prstGeom prst="rect">
            <a:avLst/>
          </a:prstGeom>
          <a:noFill/>
          <a:ln>
            <a:noFill/>
          </a:ln>
        </p:spPr>
      </p:pic>
      <p:grpSp>
        <p:nvGrpSpPr>
          <p:cNvPr id="74" name="Google Shape;74;p40"/>
          <p:cNvGrpSpPr/>
          <p:nvPr/>
        </p:nvGrpSpPr>
        <p:grpSpPr>
          <a:xfrm>
            <a:off x="1" y="4998466"/>
            <a:ext cx="205214" cy="1165051"/>
            <a:chOff x="654402" y="2701991"/>
            <a:chExt cx="205214" cy="1165051"/>
          </a:xfrm>
        </p:grpSpPr>
        <p:pic>
          <p:nvPicPr>
            <p:cNvPr id="75" name="Google Shape;75;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76" name="Google Shape;76;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77" name="Google Shape;77;p40"/>
            <p:cNvPicPr preferRelativeResize="0"/>
            <p:nvPr/>
          </p:nvPicPr>
          <p:blipFill rotWithShape="1">
            <a:blip r:embed="rId10">
              <a:alphaModFix/>
            </a:blip>
            <a:srcRect/>
            <a:stretch/>
          </p:blipFill>
          <p:spPr>
            <a:xfrm>
              <a:off x="654415" y="3661842"/>
              <a:ext cx="205200" cy="205200"/>
            </a:xfrm>
            <a:prstGeom prst="rect">
              <a:avLst/>
            </a:prstGeom>
            <a:noFill/>
            <a:ln>
              <a:noFill/>
            </a:ln>
          </p:spPr>
        </p:pic>
        <p:pic>
          <p:nvPicPr>
            <p:cNvPr id="78" name="Google Shape;78;p40"/>
            <p:cNvPicPr preferRelativeResize="0"/>
            <p:nvPr/>
          </p:nvPicPr>
          <p:blipFill rotWithShape="1">
            <a:blip r:embed="rId11">
              <a:alphaModFix/>
            </a:blip>
            <a:srcRect/>
            <a:stretch/>
          </p:blipFill>
          <p:spPr>
            <a:xfrm>
              <a:off x="654401" y="2701991"/>
              <a:ext cx="205198" cy="164159"/>
            </a:xfrm>
            <a:prstGeom prst="rect">
              <a:avLst/>
            </a:prstGeom>
            <a:noFill/>
            <a:ln>
              <a:noFill/>
            </a:ln>
          </p:spPr>
        </p:pic>
        <p:pic>
          <p:nvPicPr>
            <p:cNvPr id="79" name="Google Shape;79;p40"/>
            <p:cNvPicPr preferRelativeResize="0"/>
            <p:nvPr/>
          </p:nvPicPr>
          <p:blipFill rotWithShape="1">
            <a:blip r:embed="rId12">
              <a:alphaModFix/>
            </a:blip>
            <a:srcRect/>
            <a:stretch/>
          </p:blipFill>
          <p:spPr>
            <a:xfrm>
              <a:off x="654415" y="3392886"/>
              <a:ext cx="205200" cy="205200"/>
            </a:xfrm>
            <a:prstGeom prst="rect">
              <a:avLst/>
            </a:prstGeom>
            <a:noFill/>
            <a:ln>
              <a:noFill/>
            </a:ln>
          </p:spPr>
        </p:pic>
      </p:grpSp>
      <p:pic>
        <p:nvPicPr>
          <p:cNvPr id="80" name="Google Shape;80;p40"/>
          <p:cNvPicPr preferRelativeResize="0"/>
          <p:nvPr/>
        </p:nvPicPr>
        <p:blipFill rotWithShape="1">
          <a:blip r:embed="rId13">
            <a:alphaModFix/>
          </a:blip>
          <a:srcRect/>
          <a:stretch/>
        </p:blipFill>
        <p:spPr>
          <a:xfrm>
            <a:off x="6508622" y="6290614"/>
            <a:ext cx="767014" cy="520010"/>
          </a:xfrm>
          <a:prstGeom prst="rect">
            <a:avLst/>
          </a:prstGeom>
          <a:noFill/>
          <a:ln>
            <a:noFill/>
          </a:ln>
        </p:spPr>
      </p:pic>
      <p:sp>
        <p:nvSpPr>
          <p:cNvPr id="81" name="Google Shape;81;p40"/>
          <p:cNvSpPr/>
          <p:nvPr/>
        </p:nvSpPr>
        <p:spPr>
          <a:xfrm>
            <a:off x="7318700" y="6435550"/>
            <a:ext cx="47739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100">
                <a:solidFill>
                  <a:schemeClr val="dk1"/>
                </a:solidFill>
                <a:latin typeface="Rubik Light"/>
                <a:ea typeface="Rubik Light"/>
                <a:cs typeface="Rubik Light"/>
                <a:sym typeface="Rubik Light"/>
              </a:rPr>
              <a:t>PHENET has received funding from the European Union’s Horizon Europe research and innovation programme under grant agreement N° 101094587</a:t>
            </a:r>
            <a:endParaRPr sz="1100" i="0" u="none" strike="noStrike" cap="none">
              <a:solidFill>
                <a:schemeClr val="dk1"/>
              </a:solidFill>
            </a:endParaRPr>
          </a:p>
        </p:txBody>
      </p:sp>
      <p:sp>
        <p:nvSpPr>
          <p:cNvPr id="82" name="Google Shape;82;p40"/>
          <p:cNvSpPr/>
          <p:nvPr/>
        </p:nvSpPr>
        <p:spPr>
          <a:xfrm>
            <a:off x="9073998" y="5429525"/>
            <a:ext cx="31179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u="sng">
                <a:solidFill>
                  <a:schemeClr val="hlink"/>
                </a:solidFill>
                <a:latin typeface="Rubik Light"/>
                <a:ea typeface="Rubik Light"/>
                <a:cs typeface="Rubik Light"/>
                <a:sym typeface="Rubik Light"/>
                <a:hlinkClick r:id="rId14"/>
              </a:rPr>
              <a:t>https://www.phenet.eu/en/contact</a:t>
            </a:r>
            <a:endParaRPr sz="1500">
              <a:solidFill>
                <a:srgbClr val="333333"/>
              </a:solidFill>
              <a:latin typeface="Rubik Light"/>
              <a:ea typeface="Rubik Light"/>
              <a:cs typeface="Rubik Light"/>
              <a:sym typeface="Rubik Light"/>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https://www.phenet.eu/</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r>
              <a:rPr lang="de-DE" sz="1500" b="0" i="0" u="none" strike="noStrike" cap="none">
                <a:solidFill>
                  <a:srgbClr val="333333"/>
                </a:solidFill>
                <a:latin typeface="Rubik Light"/>
                <a:ea typeface="Rubik Light"/>
                <a:cs typeface="Rubik Light"/>
                <a:sym typeface="Rubik Light"/>
              </a:rPr>
              <a:t>_</a:t>
            </a:r>
            <a:r>
              <a:rPr lang="de-DE" sz="1500">
                <a:solidFill>
                  <a:srgbClr val="333333"/>
                </a:solidFill>
                <a:latin typeface="Rubik Light"/>
                <a:ea typeface="Rubik Light"/>
                <a:cs typeface="Rubik Light"/>
                <a:sym typeface="Rubik Light"/>
              </a:rPr>
              <a:t>PROJECT</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endParaRPr sz="1100" b="0" i="0" u="none" strike="noStrike" cap="none">
              <a:solidFill>
                <a:srgbClr val="333333"/>
              </a:solidFill>
              <a:latin typeface="Arial"/>
              <a:ea typeface="Arial"/>
              <a:cs typeface="Arial"/>
              <a:sym typeface="Arial"/>
            </a:endParaRPr>
          </a:p>
        </p:txBody>
      </p:sp>
      <p:grpSp>
        <p:nvGrpSpPr>
          <p:cNvPr id="83" name="Google Shape;83;p40"/>
          <p:cNvGrpSpPr/>
          <p:nvPr/>
        </p:nvGrpSpPr>
        <p:grpSpPr>
          <a:xfrm>
            <a:off x="8792589" y="5430366"/>
            <a:ext cx="205214" cy="936451"/>
            <a:chOff x="654402" y="2701991"/>
            <a:chExt cx="205214" cy="936451"/>
          </a:xfrm>
        </p:grpSpPr>
        <p:pic>
          <p:nvPicPr>
            <p:cNvPr id="84" name="Google Shape;84;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85" name="Google Shape;85;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86" name="Google Shape;86;p40"/>
            <p:cNvPicPr preferRelativeResize="0"/>
            <p:nvPr/>
          </p:nvPicPr>
          <p:blipFill rotWithShape="1">
            <a:blip r:embed="rId10">
              <a:alphaModFix/>
            </a:blip>
            <a:srcRect/>
            <a:stretch/>
          </p:blipFill>
          <p:spPr>
            <a:xfrm>
              <a:off x="654415" y="3433242"/>
              <a:ext cx="205200" cy="205200"/>
            </a:xfrm>
            <a:prstGeom prst="rect">
              <a:avLst/>
            </a:prstGeom>
            <a:noFill/>
            <a:ln>
              <a:noFill/>
            </a:ln>
          </p:spPr>
        </p:pic>
        <p:pic>
          <p:nvPicPr>
            <p:cNvPr id="87" name="Google Shape;87;p40"/>
            <p:cNvPicPr preferRelativeResize="0"/>
            <p:nvPr/>
          </p:nvPicPr>
          <p:blipFill rotWithShape="1">
            <a:blip r:embed="rId11">
              <a:alphaModFix/>
            </a:blip>
            <a:srcRect/>
            <a:stretch/>
          </p:blipFill>
          <p:spPr>
            <a:xfrm>
              <a:off x="654401" y="2701991"/>
              <a:ext cx="205198" cy="164159"/>
            </a:xfrm>
            <a:prstGeom prst="rect">
              <a:avLst/>
            </a:prstGeom>
            <a:noFill/>
            <a:ln>
              <a:noFill/>
            </a:ln>
          </p:spPr>
        </p:pic>
      </p:grpSp>
    </p:spTree>
    <p:extLst>
      <p:ext uri="{BB962C8B-B14F-4D97-AF65-F5344CB8AC3E}">
        <p14:creationId xmlns:p14="http://schemas.microsoft.com/office/powerpoint/2010/main" val="1046213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chemeClr val="lt1"/>
        </a:solidFill>
        <a:effectLst/>
      </p:bgPr>
    </p:bg>
    <p:spTree>
      <p:nvGrpSpPr>
        <p:cNvPr id="1" name="Shape 16"/>
        <p:cNvGrpSpPr/>
        <p:nvPr/>
      </p:nvGrpSpPr>
      <p:grpSpPr>
        <a:xfrm>
          <a:off x="0" y="0"/>
          <a:ext cx="0" cy="0"/>
          <a:chOff x="0" y="0"/>
          <a:chExt cx="0" cy="0"/>
        </a:xfrm>
      </p:grpSpPr>
      <p:sp>
        <p:nvSpPr>
          <p:cNvPr id="17" name="Google Shape;17;p23"/>
          <p:cNvSpPr/>
          <p:nvPr/>
        </p:nvSpPr>
        <p:spPr>
          <a:xfrm>
            <a:off x="0" y="6125475"/>
            <a:ext cx="12139500" cy="760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8" name="Google Shape;18;p23"/>
          <p:cNvPicPr preferRelativeResize="0"/>
          <p:nvPr/>
        </p:nvPicPr>
        <p:blipFill>
          <a:blip r:embed="rId2">
            <a:alphaModFix/>
          </a:blip>
          <a:stretch>
            <a:fillRect/>
          </a:stretch>
        </p:blipFill>
        <p:spPr>
          <a:xfrm>
            <a:off x="8621825" y="53455"/>
            <a:ext cx="3517675" cy="6815718"/>
          </a:xfrm>
          <a:prstGeom prst="rect">
            <a:avLst/>
          </a:prstGeom>
          <a:noFill/>
          <a:ln>
            <a:noFill/>
          </a:ln>
        </p:spPr>
      </p:pic>
      <p:pic>
        <p:nvPicPr>
          <p:cNvPr id="19" name="Google Shape;19;p23"/>
          <p:cNvPicPr preferRelativeResize="0"/>
          <p:nvPr/>
        </p:nvPicPr>
        <p:blipFill rotWithShape="1">
          <a:blip r:embed="rId3">
            <a:alphaModFix/>
          </a:blip>
          <a:srcRect l="7415" b="40992"/>
          <a:stretch/>
        </p:blipFill>
        <p:spPr>
          <a:xfrm>
            <a:off x="0" y="3935896"/>
            <a:ext cx="5854148" cy="2950093"/>
          </a:xfrm>
          <a:prstGeom prst="rect">
            <a:avLst/>
          </a:prstGeom>
          <a:noFill/>
          <a:ln>
            <a:noFill/>
          </a:ln>
        </p:spPr>
      </p:pic>
      <p:sp>
        <p:nvSpPr>
          <p:cNvPr id="20" name="Google Shape;20;p23"/>
          <p:cNvSpPr txBox="1">
            <a:spLocks noGrp="1"/>
          </p:cNvSpPr>
          <p:nvPr>
            <p:ph type="ctrTitle"/>
          </p:nvPr>
        </p:nvSpPr>
        <p:spPr>
          <a:xfrm>
            <a:off x="1524000" y="1381308"/>
            <a:ext cx="9144000" cy="1677600"/>
          </a:xfrm>
          <a:prstGeom prst="rect">
            <a:avLst/>
          </a:prstGeom>
          <a:noFill/>
          <a:ln>
            <a:noFill/>
          </a:ln>
        </p:spPr>
        <p:txBody>
          <a:bodyPr spcFirstLastPara="1" wrap="square" lIns="91425" tIns="45700" rIns="91425" bIns="45700" anchor="ctr" anchorCtr="0">
            <a:normAutofit/>
          </a:bodyPr>
          <a:lstStyle>
            <a:lvl1pPr lvl="0" algn="ctr">
              <a:lnSpc>
                <a:spcPct val="108800"/>
              </a:lnSpc>
              <a:spcBef>
                <a:spcPts val="0"/>
              </a:spcBef>
              <a:spcAft>
                <a:spcPts val="0"/>
              </a:spcAft>
              <a:buClr>
                <a:srgbClr val="69981B"/>
              </a:buClr>
              <a:buSzPts val="5000"/>
              <a:buFont typeface="Trebuchet MS"/>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ubTitle" idx="1"/>
          </p:nvPr>
        </p:nvSpPr>
        <p:spPr>
          <a:xfrm>
            <a:off x="1524000" y="3262172"/>
            <a:ext cx="9144000" cy="1655700"/>
          </a:xfrm>
          <a:prstGeom prst="rect">
            <a:avLst/>
          </a:prstGeom>
          <a:noFill/>
          <a:ln>
            <a:noFill/>
          </a:ln>
        </p:spPr>
        <p:txBody>
          <a:bodyPr spcFirstLastPara="1" wrap="square" lIns="91425" tIns="45700" rIns="91425" bIns="45700" anchor="t" anchorCtr="0">
            <a:normAutofit/>
          </a:bodyPr>
          <a:lstStyle>
            <a:lvl1pPr lvl="0" algn="ctr">
              <a:lnSpc>
                <a:spcPct val="132500"/>
              </a:lnSpc>
              <a:spcBef>
                <a:spcPts val="1000"/>
              </a:spcBef>
              <a:spcAft>
                <a:spcPts val="0"/>
              </a:spcAft>
              <a:buSzPts val="2400"/>
              <a:buNone/>
              <a:defRPr sz="2400">
                <a:solidFill>
                  <a:srgbClr val="7F7F7F"/>
                </a:solidFill>
              </a:defRPr>
            </a:lvl1pPr>
            <a:lvl2pPr lvl="1" algn="ctr">
              <a:lnSpc>
                <a:spcPct val="159000"/>
              </a:lnSpc>
              <a:spcBef>
                <a:spcPts val="500"/>
              </a:spcBef>
              <a:spcAft>
                <a:spcPts val="0"/>
              </a:spcAft>
              <a:buSzPts val="2000"/>
              <a:buNone/>
              <a:defRPr sz="2000"/>
            </a:lvl2pPr>
            <a:lvl3pPr lvl="2" algn="ctr">
              <a:lnSpc>
                <a:spcPct val="176666"/>
              </a:lnSpc>
              <a:spcBef>
                <a:spcPts val="500"/>
              </a:spcBef>
              <a:spcAft>
                <a:spcPts val="0"/>
              </a:spcAft>
              <a:buSzPts val="1800"/>
              <a:buNone/>
              <a:defRPr sz="1800"/>
            </a:lvl3pPr>
            <a:lvl4pPr lvl="3" algn="ctr">
              <a:lnSpc>
                <a:spcPct val="198750"/>
              </a:lnSpc>
              <a:spcBef>
                <a:spcPts val="500"/>
              </a:spcBef>
              <a:spcAft>
                <a:spcPts val="0"/>
              </a:spcAft>
              <a:buSzPts val="1600"/>
              <a:buNone/>
              <a:defRPr sz="1600"/>
            </a:lvl4pPr>
            <a:lvl5pPr lvl="4" algn="ctr">
              <a:lnSpc>
                <a:spcPct val="19875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23"/>
          <p:cNvPicPr preferRelativeResize="0"/>
          <p:nvPr/>
        </p:nvPicPr>
        <p:blipFill rotWithShape="1">
          <a:blip r:embed="rId4">
            <a:alphaModFix/>
          </a:blip>
          <a:srcRect r="-1947" b="-8861"/>
          <a:stretch/>
        </p:blipFill>
        <p:spPr>
          <a:xfrm>
            <a:off x="0" y="321340"/>
            <a:ext cx="2417033" cy="367159"/>
          </a:xfrm>
          <a:prstGeom prst="rect">
            <a:avLst/>
          </a:prstGeom>
          <a:noFill/>
          <a:ln>
            <a:noFill/>
          </a:ln>
        </p:spPr>
      </p:pic>
      <p:pic>
        <p:nvPicPr>
          <p:cNvPr id="23" name="Google Shape;23;p23"/>
          <p:cNvPicPr preferRelativeResize="0"/>
          <p:nvPr/>
        </p:nvPicPr>
        <p:blipFill rotWithShape="1">
          <a:blip r:embed="rId5">
            <a:alphaModFix/>
          </a:blip>
          <a:srcRect/>
          <a:stretch/>
        </p:blipFill>
        <p:spPr>
          <a:xfrm>
            <a:off x="10933074" y="447099"/>
            <a:ext cx="1206432" cy="834887"/>
          </a:xfrm>
          <a:prstGeom prst="rect">
            <a:avLst/>
          </a:prstGeom>
          <a:noFill/>
          <a:ln>
            <a:noFill/>
          </a:ln>
        </p:spPr>
      </p:pic>
      <p:sp>
        <p:nvSpPr>
          <p:cNvPr id="24" name="Google Shape;24;p23"/>
          <p:cNvSpPr txBox="1"/>
          <p:nvPr/>
        </p:nvSpPr>
        <p:spPr>
          <a:xfrm>
            <a:off x="6096000" y="-3325"/>
            <a:ext cx="6096000" cy="572434"/>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de-DE" sz="1400" dirty="0">
                <a:solidFill>
                  <a:schemeClr val="dk2"/>
                </a:solidFill>
                <a:latin typeface="Calibri"/>
                <a:ea typeface="Calibri"/>
                <a:cs typeface="Calibri"/>
                <a:sym typeface="Calibri"/>
              </a:rPr>
              <a:t>TOOLS AND METHODS FOR EXTENDED PLANT PHENOTYPING AND ENVIROTYPING SERVICES OF EUROPEAN RESEARCH INFRASTRUCTURES</a:t>
            </a:r>
            <a:endParaRPr sz="1400" dirty="0">
              <a:solidFill>
                <a:schemeClr val="dk2"/>
              </a:solidFill>
            </a:endParaRPr>
          </a:p>
        </p:txBody>
      </p:sp>
      <p:sp>
        <p:nvSpPr>
          <p:cNvPr id="25" name="Google Shape;25;p23"/>
          <p:cNvSpPr txBox="1"/>
          <p:nvPr/>
        </p:nvSpPr>
        <p:spPr>
          <a:xfrm>
            <a:off x="0" y="0"/>
            <a:ext cx="4862945" cy="3785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de-DE" sz="1400" dirty="0">
                <a:solidFill>
                  <a:schemeClr val="dk2"/>
                </a:solidFill>
                <a:latin typeface="Calibri"/>
                <a:ea typeface="Calibri"/>
                <a:cs typeface="Calibri"/>
                <a:sym typeface="Calibri"/>
              </a:rPr>
              <a:t>EUROPEAN INFRASTRUCTURE FOR PLANT PHENOTYPING</a:t>
            </a:r>
            <a:endParaRPr sz="1400" dirty="0">
              <a:solidFill>
                <a:schemeClr val="dk2"/>
              </a:solidFill>
            </a:endParaRPr>
          </a:p>
        </p:txBody>
      </p:sp>
    </p:spTree>
    <p:extLst>
      <p:ext uri="{BB962C8B-B14F-4D97-AF65-F5344CB8AC3E}">
        <p14:creationId xmlns:p14="http://schemas.microsoft.com/office/powerpoint/2010/main" val="3227835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re et contenu 1" preserve="1">
  <p:cSld name="1_Titre et contenu 1">
    <p:spTree>
      <p:nvGrpSpPr>
        <p:cNvPr id="1" name="Shape 32"/>
        <p:cNvGrpSpPr/>
        <p:nvPr/>
      </p:nvGrpSpPr>
      <p:grpSpPr>
        <a:xfrm>
          <a:off x="0" y="0"/>
          <a:ext cx="0" cy="0"/>
          <a:chOff x="0" y="0"/>
          <a:chExt cx="0" cy="0"/>
        </a:xfrm>
      </p:grpSpPr>
      <p:sp>
        <p:nvSpPr>
          <p:cNvPr id="33" name="Google Shape;33;g312de6aadf8_1_578"/>
          <p:cNvSpPr txBox="1">
            <a:spLocks noGrp="1"/>
          </p:cNvSpPr>
          <p:nvPr>
            <p:ph type="body" idx="1"/>
          </p:nvPr>
        </p:nvSpPr>
        <p:spPr>
          <a:xfrm>
            <a:off x="105878" y="885525"/>
            <a:ext cx="11733300" cy="51591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4" name="Google Shape;34;g312de6aadf8_1_578"/>
          <p:cNvSpPr txBox="1">
            <a:spLocks noGrp="1"/>
          </p:cNvSpPr>
          <p:nvPr>
            <p:ph type="title"/>
          </p:nvPr>
        </p:nvSpPr>
        <p:spPr>
          <a:xfrm>
            <a:off x="721896" y="0"/>
            <a:ext cx="10237500" cy="510000"/>
          </a:xfrm>
          <a:prstGeom prst="rect">
            <a:avLst/>
          </a:prstGeom>
          <a:noFill/>
          <a:ln>
            <a:noFill/>
          </a:ln>
        </p:spPr>
        <p:txBody>
          <a:bodyPr spcFirstLastPara="1" wrap="square" lIns="0" tIns="46800" rIns="91425" bIns="45700" anchor="ctr" anchorCtr="0">
            <a:normAutofit/>
          </a:bodyPr>
          <a:lstStyle>
            <a:lvl1pPr marL="0" lvl="0" indent="0" algn="l">
              <a:lnSpc>
                <a:spcPct val="90000"/>
              </a:lnSpc>
              <a:spcBef>
                <a:spcPts val="0"/>
              </a:spcBef>
              <a:spcAft>
                <a:spcPts val="0"/>
              </a:spcAft>
              <a:buClr>
                <a:srgbClr val="00A3A6"/>
              </a:buClr>
              <a:buSzPts val="3000"/>
              <a:buFont typeface="Arial" panose="020B0604020202020204" pitchFamily="34" charset="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g312de6aadf8_1_578"/>
          <p:cNvSpPr txBox="1">
            <a:spLocks noGrp="1"/>
          </p:cNvSpPr>
          <p:nvPr>
            <p:ph type="subTitle" idx="2"/>
          </p:nvPr>
        </p:nvSpPr>
        <p:spPr>
          <a:xfrm>
            <a:off x="721896" y="510139"/>
            <a:ext cx="10237500" cy="375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383439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re et contenu" preserve="1" userDrawn="1">
  <p:cSld name="1_Titre et contenu">
    <p:spTree>
      <p:nvGrpSpPr>
        <p:cNvPr id="1" name="Shape 26"/>
        <p:cNvGrpSpPr/>
        <p:nvPr/>
      </p:nvGrpSpPr>
      <p:grpSpPr>
        <a:xfrm>
          <a:off x="0" y="0"/>
          <a:ext cx="0" cy="0"/>
          <a:chOff x="0" y="0"/>
          <a:chExt cx="0" cy="0"/>
        </a:xfrm>
      </p:grpSpPr>
      <p:sp>
        <p:nvSpPr>
          <p:cNvPr id="28" name="Google Shape;28;p11"/>
          <p:cNvSpPr txBox="1">
            <a:spLocks noGrp="1"/>
          </p:cNvSpPr>
          <p:nvPr>
            <p:ph type="title"/>
          </p:nvPr>
        </p:nvSpPr>
        <p:spPr>
          <a:xfrm>
            <a:off x="721896" y="0"/>
            <a:ext cx="10237640" cy="510139"/>
          </a:xfrm>
          <a:prstGeom prst="rect">
            <a:avLst/>
          </a:prstGeom>
          <a:noFill/>
          <a:ln>
            <a:noFill/>
          </a:ln>
        </p:spPr>
        <p:txBody>
          <a:bodyPr spcFirstLastPara="1" wrap="square" lIns="91425" tIns="45700" rIns="91425" bIns="45700" anchor="ctr" anchorCtr="0">
            <a:normAutofit/>
          </a:bodyPr>
          <a:lstStyle>
            <a:lvl1pPr lvl="0" algn="l">
              <a:lnSpc>
                <a:spcPct val="126250"/>
              </a:lnSpc>
              <a:spcBef>
                <a:spcPts val="0"/>
              </a:spcBef>
              <a:spcAft>
                <a:spcPts val="0"/>
              </a:spcAft>
              <a:buSzPts val="32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subTitle" idx="2"/>
          </p:nvPr>
        </p:nvSpPr>
        <p:spPr>
          <a:xfrm>
            <a:off x="721896" y="510139"/>
            <a:ext cx="10237639" cy="37538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2200"/>
              <a:buNone/>
              <a:defRPr sz="2000">
                <a:solidFill>
                  <a:srgbClr val="275662"/>
                </a:solidFill>
              </a:defRPr>
            </a:lvl1pPr>
            <a:lvl2pPr lvl="1" algn="ctr">
              <a:lnSpc>
                <a:spcPct val="159000"/>
              </a:lnSpc>
              <a:spcBef>
                <a:spcPts val="500"/>
              </a:spcBef>
              <a:spcAft>
                <a:spcPts val="0"/>
              </a:spcAft>
              <a:buSzPts val="2000"/>
              <a:buNone/>
              <a:defRPr sz="2000"/>
            </a:lvl2pPr>
            <a:lvl3pPr lvl="2" algn="ctr">
              <a:lnSpc>
                <a:spcPct val="176666"/>
              </a:lnSpc>
              <a:spcBef>
                <a:spcPts val="500"/>
              </a:spcBef>
              <a:spcAft>
                <a:spcPts val="0"/>
              </a:spcAft>
              <a:buSzPts val="1800"/>
              <a:buNone/>
              <a:defRPr sz="1800"/>
            </a:lvl3pPr>
            <a:lvl4pPr lvl="3" algn="ctr">
              <a:lnSpc>
                <a:spcPct val="198750"/>
              </a:lnSpc>
              <a:spcBef>
                <a:spcPts val="500"/>
              </a:spcBef>
              <a:spcAft>
                <a:spcPts val="0"/>
              </a:spcAft>
              <a:buSzPts val="1600"/>
              <a:buNone/>
              <a:defRPr sz="1600"/>
            </a:lvl4pPr>
            <a:lvl5pPr lvl="4" algn="ctr">
              <a:lnSpc>
                <a:spcPct val="198750"/>
              </a:lnSpc>
              <a:spcBef>
                <a:spcPts val="500"/>
              </a:spcBef>
              <a:spcAft>
                <a:spcPts val="0"/>
              </a:spcAft>
              <a:buSzPts val="16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dirty="0"/>
          </a:p>
        </p:txBody>
      </p:sp>
      <p:sp>
        <p:nvSpPr>
          <p:cNvPr id="7" name="Espace réservé du texte 6">
            <a:extLst>
              <a:ext uri="{FF2B5EF4-FFF2-40B4-BE49-F238E27FC236}">
                <a16:creationId xmlns:a16="http://schemas.microsoft.com/office/drawing/2014/main" id="{20F2A3FB-1FAC-6A64-EA04-D3018544202D}"/>
              </a:ext>
            </a:extLst>
          </p:cNvPr>
          <p:cNvSpPr>
            <a:spLocks noGrp="1"/>
          </p:cNvSpPr>
          <p:nvPr>
            <p:ph type="body" sz="quarter" idx="10"/>
          </p:nvPr>
        </p:nvSpPr>
        <p:spPr>
          <a:xfrm>
            <a:off x="106363" y="885825"/>
            <a:ext cx="11780837" cy="5418138"/>
          </a:xfrm>
        </p:spPr>
        <p:txBody>
          <a:bodyPr/>
          <a:lstStyle>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960863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103445" y="1916833"/>
            <a:ext cx="10363200" cy="648072"/>
          </a:xfrm>
        </p:spPr>
        <p:txBody>
          <a:bodyPr anchor="t"/>
          <a:lstStyle>
            <a:lvl1pPr algn="l">
              <a:defRPr sz="2400" b="1" cap="all"/>
            </a:lvl1pPr>
          </a:lstStyle>
          <a:p>
            <a:r>
              <a:rPr lang="fr-FR"/>
              <a:t>Cliquez et modifiez le titre</a:t>
            </a:r>
            <a:endParaRPr lang="fr-FR" dirty="0"/>
          </a:p>
        </p:txBody>
      </p:sp>
      <p:sp>
        <p:nvSpPr>
          <p:cNvPr id="3" name="Espace réservé du texte 2"/>
          <p:cNvSpPr>
            <a:spLocks noGrp="1"/>
          </p:cNvSpPr>
          <p:nvPr>
            <p:ph type="body" idx="1"/>
          </p:nvPr>
        </p:nvSpPr>
        <p:spPr>
          <a:xfrm>
            <a:off x="1007435" y="3429000"/>
            <a:ext cx="10561173" cy="2592288"/>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fr-FR"/>
              <a:t>Cliquez pour modifier les styles du texte du masque</a:t>
            </a:r>
          </a:p>
        </p:txBody>
      </p:sp>
      <p:sp>
        <p:nvSpPr>
          <p:cNvPr id="11" name="Espace réservé du numéro de diapositive 4"/>
          <p:cNvSpPr>
            <a:spLocks noGrp="1"/>
          </p:cNvSpPr>
          <p:nvPr>
            <p:ph type="sldNum" sz="quarter" idx="11"/>
          </p:nvPr>
        </p:nvSpPr>
        <p:spPr>
          <a:xfrm>
            <a:off x="9347200" y="6381334"/>
            <a:ext cx="2844800" cy="216023"/>
          </a:xfrm>
          <a:prstGeom prst="rect">
            <a:avLst/>
          </a:prstGeom>
        </p:spPr>
        <p:txBody>
          <a:bodyPr/>
          <a:lstStyle>
            <a:lvl1pPr algn="r">
              <a:defRPr sz="1400">
                <a:solidFill>
                  <a:schemeClr val="bg1"/>
                </a:solidFill>
              </a:defRPr>
            </a:lvl1pPr>
          </a:lstStyle>
          <a:p>
            <a:fld id="{4F2FB34B-B982-584C-87D1-A762E7D52625}" type="slidenum">
              <a:rPr lang="fr-FR" smtClean="0">
                <a:solidFill>
                  <a:prstClr val="white"/>
                </a:solidFill>
              </a:rPr>
              <a:pPr/>
              <a:t>‹N°›</a:t>
            </a:fld>
            <a:endParaRPr lang="fr-FR" dirty="0">
              <a:solidFill>
                <a:prstClr val="white"/>
              </a:solidFill>
            </a:endParaRPr>
          </a:p>
        </p:txBody>
      </p:sp>
      <p:grpSp>
        <p:nvGrpSpPr>
          <p:cNvPr id="6" name="Grouper 5"/>
          <p:cNvGrpSpPr/>
          <p:nvPr userDrawn="1"/>
        </p:nvGrpSpPr>
        <p:grpSpPr>
          <a:xfrm>
            <a:off x="3215680" y="2604505"/>
            <a:ext cx="8976320" cy="752475"/>
            <a:chOff x="2411760" y="2604504"/>
            <a:chExt cx="6732240" cy="752475"/>
          </a:xfrm>
        </p:grpSpPr>
        <p:pic>
          <p:nvPicPr>
            <p:cNvPr id="7"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951155" y="2604504"/>
              <a:ext cx="1192845" cy="752475"/>
            </a:xfrm>
            <a:prstGeom prst="rect">
              <a:avLst/>
            </a:prstGeom>
            <a:noFill/>
            <a:ln w="9525">
              <a:noFill/>
              <a:miter lim="800000"/>
              <a:headEnd/>
              <a:tailEnd/>
            </a:ln>
          </p:spPr>
        </p:pic>
        <p:pic>
          <p:nvPicPr>
            <p:cNvPr id="6146" name="Picture 2" descr="ésultat de recherche d'images pour &quot;big data&quot;"/>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411760" y="2604504"/>
              <a:ext cx="2121024" cy="7524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tps://inra-dam-front-resources-cdn.brainsonic.com/ressources/afile/162073-99714-picture_original-2131-0"/>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4504318" y="2607796"/>
              <a:ext cx="2160240" cy="7458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bre Gène, Arbre De Vie, Evolution"/>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664558" y="2605446"/>
              <a:ext cx="1291818" cy="7505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4720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re seul" preserve="1">
  <p:cSld name="1_Titre seul">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743192" y="149638"/>
            <a:ext cx="10216343" cy="888251"/>
          </a:xfrm>
          <a:prstGeom prst="rect">
            <a:avLst/>
          </a:prstGeom>
          <a:noFill/>
          <a:ln>
            <a:noFill/>
          </a:ln>
        </p:spPr>
        <p:txBody>
          <a:bodyPr spcFirstLastPara="1" wrap="square" lIns="91425" tIns="45700" rIns="91425" bIns="45700" anchor="ctr" anchorCtr="0">
            <a:normAutofit/>
          </a:bodyPr>
          <a:lstStyle>
            <a:lvl1pPr lvl="0" algn="l">
              <a:lnSpc>
                <a:spcPct val="126250"/>
              </a:lnSpc>
              <a:spcBef>
                <a:spcPts val="0"/>
              </a:spcBef>
              <a:spcAft>
                <a:spcPts val="0"/>
              </a:spcAft>
              <a:buSzPts val="32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559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Vide" type="blank" preserve="1">
  <p:cSld name="Vide">
    <p:spTree>
      <p:nvGrpSpPr>
        <p:cNvPr id="1" name="Shape 36"/>
        <p:cNvGrpSpPr/>
        <p:nvPr/>
      </p:nvGrpSpPr>
      <p:grpSpPr>
        <a:xfrm>
          <a:off x="0" y="0"/>
          <a:ext cx="0" cy="0"/>
          <a:chOff x="0" y="0"/>
          <a:chExt cx="0" cy="0"/>
        </a:xfrm>
      </p:grpSpPr>
      <p:sp>
        <p:nvSpPr>
          <p:cNvPr id="37" name="Google Shape;37;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13"/>
          <p:cNvSpPr txBox="1">
            <a:spLocks noGrp="1"/>
          </p:cNvSpPr>
          <p:nvPr>
            <p:ph type="sldNum" idx="12"/>
          </p:nvPr>
        </p:nvSpPr>
        <p:spPr>
          <a:xfrm>
            <a:off x="10513655" y="6021401"/>
            <a:ext cx="1496646" cy="333375"/>
          </a:xfrm>
          <a:prstGeom prst="rect">
            <a:avLst/>
          </a:prstGeom>
          <a:noFill/>
          <a:ln>
            <a:noFill/>
          </a:ln>
        </p:spPr>
        <p:txBody>
          <a:bodyPr spcFirstLastPara="1" wrap="square" lIns="107275" tIns="53625" rIns="107275" bIns="53625" anchor="t" anchorCtr="0">
            <a:noAutofit/>
          </a:bodyPr>
          <a:lstStyle>
            <a:lvl1pPr marL="0" marR="0" lvl="0"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1876661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re et contenu 2" preserve="1">
  <p:cSld name="1_Titre et contenu 2">
    <p:spTree>
      <p:nvGrpSpPr>
        <p:cNvPr id="1" name="Shape 40"/>
        <p:cNvGrpSpPr/>
        <p:nvPr/>
      </p:nvGrpSpPr>
      <p:grpSpPr>
        <a:xfrm>
          <a:off x="0" y="0"/>
          <a:ext cx="0" cy="0"/>
          <a:chOff x="0" y="0"/>
          <a:chExt cx="0" cy="0"/>
        </a:xfrm>
      </p:grpSpPr>
      <p:sp>
        <p:nvSpPr>
          <p:cNvPr id="41" name="Google Shape;41;g312de6aadf8_1_582"/>
          <p:cNvSpPr txBox="1">
            <a:spLocks noGrp="1"/>
          </p:cNvSpPr>
          <p:nvPr>
            <p:ph type="body" idx="1"/>
          </p:nvPr>
        </p:nvSpPr>
        <p:spPr>
          <a:xfrm>
            <a:off x="341523" y="1037889"/>
            <a:ext cx="11508900" cy="5120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g312de6aadf8_1_582"/>
          <p:cNvSpPr txBox="1">
            <a:spLocks noGrp="1"/>
          </p:cNvSpPr>
          <p:nvPr>
            <p:ph type="title"/>
          </p:nvPr>
        </p:nvSpPr>
        <p:spPr>
          <a:xfrm>
            <a:off x="341524" y="149638"/>
            <a:ext cx="10617900" cy="888300"/>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Char char="•"/>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g312de6aadf8_1_582"/>
          <p:cNvPicPr preferRelativeResize="0"/>
          <p:nvPr/>
        </p:nvPicPr>
        <p:blipFill rotWithShape="1">
          <a:blip r:embed="rId2">
            <a:alphaModFix/>
          </a:blip>
          <a:srcRect/>
          <a:stretch/>
        </p:blipFill>
        <p:spPr>
          <a:xfrm>
            <a:off x="10881326" y="3213"/>
            <a:ext cx="1310674" cy="212947"/>
          </a:xfrm>
          <a:prstGeom prst="rect">
            <a:avLst/>
          </a:prstGeom>
          <a:noFill/>
          <a:ln>
            <a:noFill/>
          </a:ln>
        </p:spPr>
      </p:pic>
      <p:pic>
        <p:nvPicPr>
          <p:cNvPr id="44" name="Google Shape;44;g312de6aadf8_1_582" descr="elixir_1_RZ_mac.eps"/>
          <p:cNvPicPr preferRelativeResize="0"/>
          <p:nvPr/>
        </p:nvPicPr>
        <p:blipFill rotWithShape="1">
          <a:blip r:embed="rId3">
            <a:alphaModFix/>
          </a:blip>
          <a:srcRect/>
          <a:stretch/>
        </p:blipFill>
        <p:spPr>
          <a:xfrm>
            <a:off x="11624413" y="216160"/>
            <a:ext cx="567588" cy="483766"/>
          </a:xfrm>
          <a:prstGeom prst="rect">
            <a:avLst/>
          </a:prstGeom>
          <a:noFill/>
          <a:ln>
            <a:noFill/>
          </a:ln>
        </p:spPr>
      </p:pic>
    </p:spTree>
    <p:extLst>
      <p:ext uri="{BB962C8B-B14F-4D97-AF65-F5344CB8AC3E}">
        <p14:creationId xmlns:p14="http://schemas.microsoft.com/office/powerpoint/2010/main" val="313274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69" y="576471"/>
            <a:ext cx="11986591" cy="570505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787441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ge classique" preserve="1">
  <p:cSld name="Page classique">
    <p:spTree>
      <p:nvGrpSpPr>
        <p:cNvPr id="1" name="Shape 45"/>
        <p:cNvGrpSpPr/>
        <p:nvPr/>
      </p:nvGrpSpPr>
      <p:grpSpPr>
        <a:xfrm>
          <a:off x="0" y="0"/>
          <a:ext cx="0" cy="0"/>
          <a:chOff x="0" y="0"/>
          <a:chExt cx="0" cy="0"/>
        </a:xfrm>
      </p:grpSpPr>
      <p:sp>
        <p:nvSpPr>
          <p:cNvPr id="46" name="Google Shape;46;g312de6aadf8_3_15"/>
          <p:cNvSpPr txBox="1">
            <a:spLocks noGrp="1"/>
          </p:cNvSpPr>
          <p:nvPr>
            <p:ph type="title"/>
          </p:nvPr>
        </p:nvSpPr>
        <p:spPr>
          <a:xfrm>
            <a:off x="743192" y="1"/>
            <a:ext cx="10216343" cy="457200"/>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312de6aadf8_3_15"/>
          <p:cNvSpPr txBox="1">
            <a:spLocks noGrp="1"/>
          </p:cNvSpPr>
          <p:nvPr>
            <p:ph type="body" idx="1"/>
          </p:nvPr>
        </p:nvSpPr>
        <p:spPr>
          <a:xfrm>
            <a:off x="138896" y="870416"/>
            <a:ext cx="11864051" cy="52178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g312de6aadf8_3_15"/>
          <p:cNvSpPr txBox="1">
            <a:spLocks noGrp="1"/>
          </p:cNvSpPr>
          <p:nvPr>
            <p:ph type="subTitle" idx="2"/>
          </p:nvPr>
        </p:nvSpPr>
        <p:spPr>
          <a:xfrm>
            <a:off x="743192" y="505814"/>
            <a:ext cx="9680171" cy="31598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000"/>
              <a:buNone/>
              <a:defRPr sz="20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430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 enumeration" preserve="1">
  <p:cSld name="Title, subtitle + enumeration">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504000" y="503999"/>
            <a:ext cx="11185200" cy="612000"/>
          </a:xfrm>
          <a:prstGeom prst="rect">
            <a:avLst/>
          </a:prstGeom>
          <a:noFill/>
          <a:ln>
            <a:noFill/>
          </a:ln>
        </p:spPr>
        <p:txBody>
          <a:bodyPr spcFirstLastPara="1" wrap="square" lIns="91425" tIns="45700" rIns="91425" bIns="45700" anchor="t" anchorCtr="0">
            <a:noAutofit/>
          </a:bodyPr>
          <a:lstStyle>
            <a:lvl1pPr lvl="0" algn="l">
              <a:lnSpc>
                <a:spcPct val="224444"/>
              </a:lnSpc>
              <a:spcBef>
                <a:spcPts val="0"/>
              </a:spcBef>
              <a:spcAft>
                <a:spcPts val="0"/>
              </a:spcAft>
              <a:buClr>
                <a:srgbClr val="69981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sp>
        <p:nvSpPr>
          <p:cNvPr id="52" name="Google Shape;52;p25"/>
          <p:cNvSpPr txBox="1">
            <a:spLocks noGrp="1"/>
          </p:cNvSpPr>
          <p:nvPr>
            <p:ph type="body" idx="1"/>
          </p:nvPr>
        </p:nvSpPr>
        <p:spPr>
          <a:xfrm>
            <a:off x="503250" y="1116007"/>
            <a:ext cx="11185500" cy="4404600"/>
          </a:xfrm>
          <a:prstGeom prst="rect">
            <a:avLst/>
          </a:prstGeom>
          <a:noFill/>
          <a:ln>
            <a:noFill/>
          </a:ln>
        </p:spPr>
        <p:txBody>
          <a:bodyPr spcFirstLastPara="1" wrap="square" lIns="91425" tIns="45700" rIns="91425" bIns="45700" anchor="t" anchorCtr="0">
            <a:noAutofit/>
          </a:bodyPr>
          <a:lstStyle>
            <a:lvl1pPr marL="457200" lvl="0" indent="-228600" algn="l">
              <a:lnSpc>
                <a:spcPct val="144545"/>
              </a:lnSpc>
              <a:spcBef>
                <a:spcPts val="1000"/>
              </a:spcBef>
              <a:spcAft>
                <a:spcPts val="0"/>
              </a:spcAft>
              <a:buSzPts val="2200"/>
              <a:buNone/>
              <a:defRPr cap="none">
                <a:solidFill>
                  <a:schemeClr val="accent4"/>
                </a:solidFill>
              </a:defRPr>
            </a:lvl1pPr>
            <a:lvl2pPr marL="914400" lvl="1" indent="-228600" algn="l">
              <a:lnSpc>
                <a:spcPct val="159000"/>
              </a:lnSpc>
              <a:spcBef>
                <a:spcPts val="500"/>
              </a:spcBef>
              <a:spcAft>
                <a:spcPts val="0"/>
              </a:spcAft>
              <a:buSzPts val="2000"/>
              <a:buNone/>
              <a:defRPr/>
            </a:lvl2pPr>
            <a:lvl3pPr marL="1371600" lvl="2" indent="-228600" algn="l">
              <a:lnSpc>
                <a:spcPct val="176666"/>
              </a:lnSpc>
              <a:spcBef>
                <a:spcPts val="500"/>
              </a:spcBef>
              <a:spcAft>
                <a:spcPts val="0"/>
              </a:spcAft>
              <a:buSzPts val="1800"/>
              <a:buNone/>
              <a:defRPr/>
            </a:lvl3pPr>
            <a:lvl4pPr marL="1828800" lvl="3" indent="-228600" algn="l">
              <a:lnSpc>
                <a:spcPct val="198750"/>
              </a:lnSpc>
              <a:spcBef>
                <a:spcPts val="500"/>
              </a:spcBef>
              <a:spcAft>
                <a:spcPts val="0"/>
              </a:spcAft>
              <a:buSzPts val="1600"/>
              <a:buNone/>
              <a:defRPr/>
            </a:lvl4pPr>
            <a:lvl5pPr marL="2286000" lvl="4" indent="-228600" algn="l">
              <a:lnSpc>
                <a:spcPct val="198750"/>
              </a:lnSpc>
              <a:spcBef>
                <a:spcPts val="500"/>
              </a:spcBef>
              <a:spcAft>
                <a:spcPts val="0"/>
              </a:spcAft>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5"/>
          <p:cNvSpPr txBox="1">
            <a:spLocks noGrp="1"/>
          </p:cNvSpPr>
          <p:nvPr>
            <p:ph type="body" idx="2"/>
          </p:nvPr>
        </p:nvSpPr>
        <p:spPr>
          <a:xfrm>
            <a:off x="503238" y="5914768"/>
            <a:ext cx="11185500" cy="204900"/>
          </a:xfrm>
          <a:prstGeom prst="rect">
            <a:avLst/>
          </a:prstGeom>
          <a:noFill/>
          <a:ln>
            <a:noFill/>
          </a:ln>
        </p:spPr>
        <p:txBody>
          <a:bodyPr spcFirstLastPara="1" wrap="square" lIns="90000" tIns="0" rIns="0" bIns="0" anchor="t" anchorCtr="0">
            <a:noAutofit/>
          </a:bodyPr>
          <a:lstStyle>
            <a:lvl1pPr marL="457200" lvl="0" indent="-228600" algn="l">
              <a:lnSpc>
                <a:spcPct val="153333"/>
              </a:lnSpc>
              <a:spcBef>
                <a:spcPts val="1000"/>
              </a:spcBef>
              <a:spcAft>
                <a:spcPts val="0"/>
              </a:spcAft>
              <a:buSzPts val="900"/>
              <a:buNone/>
              <a:defRPr sz="900">
                <a:solidFill>
                  <a:schemeClr val="dk1"/>
                </a:solidFill>
              </a:defRPr>
            </a:lvl1pPr>
            <a:lvl2pPr marL="914400" lvl="1" indent="-228600" algn="l">
              <a:lnSpc>
                <a:spcPct val="353333"/>
              </a:lnSpc>
              <a:spcBef>
                <a:spcPts val="500"/>
              </a:spcBef>
              <a:spcAft>
                <a:spcPts val="0"/>
              </a:spcAft>
              <a:buSzPts val="900"/>
              <a:buNone/>
              <a:defRPr sz="900">
                <a:solidFill>
                  <a:schemeClr val="dk1"/>
                </a:solidFill>
              </a:defRPr>
            </a:lvl2pPr>
            <a:lvl3pPr marL="1371600" lvl="2" indent="-228600" algn="l">
              <a:lnSpc>
                <a:spcPct val="353333"/>
              </a:lnSpc>
              <a:spcBef>
                <a:spcPts val="500"/>
              </a:spcBef>
              <a:spcAft>
                <a:spcPts val="0"/>
              </a:spcAft>
              <a:buSzPts val="900"/>
              <a:buNone/>
              <a:defRPr sz="900">
                <a:solidFill>
                  <a:schemeClr val="dk1"/>
                </a:solidFill>
              </a:defRPr>
            </a:lvl3pPr>
            <a:lvl4pPr marL="1828800" lvl="3" indent="-228600" algn="l">
              <a:lnSpc>
                <a:spcPct val="353333"/>
              </a:lnSpc>
              <a:spcBef>
                <a:spcPts val="500"/>
              </a:spcBef>
              <a:spcAft>
                <a:spcPts val="0"/>
              </a:spcAft>
              <a:buSzPts val="900"/>
              <a:buNone/>
              <a:defRPr sz="900">
                <a:solidFill>
                  <a:schemeClr val="dk1"/>
                </a:solidFill>
              </a:defRPr>
            </a:lvl4pPr>
            <a:lvl5pPr marL="2286000" lvl="4" indent="-228600" algn="l">
              <a:lnSpc>
                <a:spcPct val="353333"/>
              </a:lnSpc>
              <a:spcBef>
                <a:spcPts val="500"/>
              </a:spcBef>
              <a:spcAft>
                <a:spcPts val="0"/>
              </a:spcAft>
              <a:buSzPts val="900"/>
              <a:buNone/>
              <a:defRPr sz="9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161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type="obj" preserve="1">
  <p:cSld name="Title, Content">
    <p:spTree>
      <p:nvGrpSpPr>
        <p:cNvPr id="1" name="Shape 54"/>
        <p:cNvGrpSpPr/>
        <p:nvPr/>
      </p:nvGrpSpPr>
      <p:grpSpPr>
        <a:xfrm>
          <a:off x="0" y="0"/>
          <a:ext cx="0" cy="0"/>
          <a:chOff x="0" y="0"/>
          <a:chExt cx="0" cy="0"/>
        </a:xfrm>
      </p:grpSpPr>
      <p:sp>
        <p:nvSpPr>
          <p:cNvPr id="55" name="Google Shape;55;g29ce55ff2c7_0_99"/>
          <p:cNvSpPr txBox="1">
            <a:spLocks noGrp="1"/>
          </p:cNvSpPr>
          <p:nvPr>
            <p:ph type="title"/>
          </p:nvPr>
        </p:nvSpPr>
        <p:spPr>
          <a:xfrm>
            <a:off x="978516" y="512083"/>
            <a:ext cx="10233000" cy="776700"/>
          </a:xfrm>
          <a:prstGeom prst="rect">
            <a:avLst/>
          </a:prstGeom>
          <a:noFill/>
          <a:ln>
            <a:noFill/>
          </a:ln>
        </p:spPr>
        <p:txBody>
          <a:bodyPr spcFirstLastPara="1" wrap="square" lIns="0" tIns="0" rIns="0" bIns="0" anchor="ctr" anchorCtr="0">
            <a:normAutofit/>
          </a:bodyPr>
          <a:lstStyle>
            <a:lvl1pPr lvl="0" algn="l">
              <a:lnSpc>
                <a:spcPct val="12625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9ce55ff2c7_0_99"/>
          <p:cNvSpPr txBox="1">
            <a:spLocks noGrp="1"/>
          </p:cNvSpPr>
          <p:nvPr>
            <p:ph type="body" idx="1"/>
          </p:nvPr>
        </p:nvSpPr>
        <p:spPr>
          <a:xfrm>
            <a:off x="978516" y="1415336"/>
            <a:ext cx="10233000" cy="2699100"/>
          </a:xfrm>
          <a:prstGeom prst="rect">
            <a:avLst/>
          </a:prstGeom>
          <a:noFill/>
          <a:ln>
            <a:noFill/>
          </a:ln>
        </p:spPr>
        <p:txBody>
          <a:bodyPr spcFirstLastPara="1" wrap="square" lIns="0" tIns="0" rIns="0" bIns="0" anchor="t" anchorCtr="0">
            <a:normAutofit/>
          </a:bodyPr>
          <a:lstStyle>
            <a:lvl1pPr marL="457200" lvl="0" indent="-228600" algn="l">
              <a:lnSpc>
                <a:spcPct val="144545"/>
              </a:lnSpc>
              <a:spcBef>
                <a:spcPts val="1000"/>
              </a:spcBef>
              <a:spcAft>
                <a:spcPts val="0"/>
              </a:spcAft>
              <a:buSzPts val="2200"/>
              <a:buNone/>
              <a:defRPr/>
            </a:lvl1pPr>
            <a:lvl2pPr marL="914400" lvl="1" indent="-228600" algn="l">
              <a:lnSpc>
                <a:spcPct val="159000"/>
              </a:lnSpc>
              <a:spcBef>
                <a:spcPts val="500"/>
              </a:spcBef>
              <a:spcAft>
                <a:spcPts val="0"/>
              </a:spcAft>
              <a:buSzPts val="2000"/>
              <a:buNone/>
              <a:defRPr/>
            </a:lvl2pPr>
            <a:lvl3pPr marL="1371600" lvl="2" indent="-228600" algn="l">
              <a:lnSpc>
                <a:spcPct val="176666"/>
              </a:lnSpc>
              <a:spcBef>
                <a:spcPts val="500"/>
              </a:spcBef>
              <a:spcAft>
                <a:spcPts val="0"/>
              </a:spcAft>
              <a:buSzPts val="1800"/>
              <a:buNone/>
              <a:defRPr/>
            </a:lvl3pPr>
            <a:lvl4pPr marL="1828800" lvl="3" indent="-228600" algn="l">
              <a:lnSpc>
                <a:spcPct val="198750"/>
              </a:lnSpc>
              <a:spcBef>
                <a:spcPts val="500"/>
              </a:spcBef>
              <a:spcAft>
                <a:spcPts val="0"/>
              </a:spcAft>
              <a:buSzPts val="1600"/>
              <a:buNone/>
              <a:defRPr/>
            </a:lvl4pPr>
            <a:lvl5pPr marL="2286000" lvl="4" indent="-228600" algn="l">
              <a:lnSpc>
                <a:spcPct val="198750"/>
              </a:lnSpc>
              <a:spcBef>
                <a:spcPts val="500"/>
              </a:spcBef>
              <a:spcAft>
                <a:spcPts val="0"/>
              </a:spcAft>
              <a:buSzPts val="1600"/>
              <a:buNone/>
              <a:defRPr/>
            </a:lvl5pPr>
            <a:lvl6pPr marL="2743200" lvl="5" indent="-228600" algn="l">
              <a:lnSpc>
                <a:spcPct val="90000"/>
              </a:lnSpc>
              <a:spcBef>
                <a:spcPts val="500"/>
              </a:spcBef>
              <a:spcAft>
                <a:spcPts val="0"/>
              </a:spcAft>
              <a:buSzPts val="1800"/>
              <a:buNone/>
              <a:defRPr/>
            </a:lvl6pPr>
            <a:lvl7pPr marL="3200400" lvl="6" indent="-228600" algn="l">
              <a:lnSpc>
                <a:spcPct val="90000"/>
              </a:lnSpc>
              <a:spcBef>
                <a:spcPts val="500"/>
              </a:spcBef>
              <a:spcAft>
                <a:spcPts val="0"/>
              </a:spcAft>
              <a:buSzPts val="1800"/>
              <a:buNone/>
              <a:defRPr/>
            </a:lvl7pPr>
            <a:lvl8pPr marL="3657600" lvl="7" indent="-228600" algn="l">
              <a:lnSpc>
                <a:spcPct val="90000"/>
              </a:lnSpc>
              <a:spcBef>
                <a:spcPts val="500"/>
              </a:spcBef>
              <a:spcAft>
                <a:spcPts val="0"/>
              </a:spcAft>
              <a:buSzPts val="1800"/>
              <a:buNone/>
              <a:defRPr/>
            </a:lvl8pPr>
            <a:lvl9pPr marL="4114800" lvl="8" indent="-228600" algn="l">
              <a:lnSpc>
                <a:spcPct val="90000"/>
              </a:lnSpc>
              <a:spcBef>
                <a:spcPts val="500"/>
              </a:spcBef>
              <a:spcAft>
                <a:spcPts val="0"/>
              </a:spcAft>
              <a:buSzPts val="1800"/>
              <a:buNone/>
              <a:defRPr/>
            </a:lvl9pPr>
          </a:lstStyle>
          <a:p>
            <a:endParaRPr/>
          </a:p>
        </p:txBody>
      </p:sp>
    </p:spTree>
    <p:extLst>
      <p:ext uri="{BB962C8B-B14F-4D97-AF65-F5344CB8AC3E}">
        <p14:creationId xmlns:p14="http://schemas.microsoft.com/office/powerpoint/2010/main" val="2257298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lines + enumeration" preserve="1">
  <p:cSld name="Title 2 lines + enumeration">
    <p:spTree>
      <p:nvGrpSpPr>
        <p:cNvPr id="1" name="Shape 57"/>
        <p:cNvGrpSpPr/>
        <p:nvPr/>
      </p:nvGrpSpPr>
      <p:grpSpPr>
        <a:xfrm>
          <a:off x="0" y="0"/>
          <a:ext cx="0" cy="0"/>
          <a:chOff x="0" y="0"/>
          <a:chExt cx="0" cy="0"/>
        </a:xfrm>
      </p:grpSpPr>
      <p:sp>
        <p:nvSpPr>
          <p:cNvPr id="58" name="Google Shape;58;p24"/>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sp>
        <p:nvSpPr>
          <p:cNvPr id="59" name="Google Shape;59;p24"/>
          <p:cNvSpPr txBox="1">
            <a:spLocks noGrp="1"/>
          </p:cNvSpPr>
          <p:nvPr>
            <p:ph type="body" idx="1"/>
          </p:nvPr>
        </p:nvSpPr>
        <p:spPr>
          <a:xfrm>
            <a:off x="503238" y="1660878"/>
            <a:ext cx="11185500" cy="3960000"/>
          </a:xfrm>
          <a:prstGeom prst="rect">
            <a:avLst/>
          </a:prstGeom>
          <a:noFill/>
          <a:ln>
            <a:noFill/>
          </a:ln>
        </p:spPr>
        <p:txBody>
          <a:bodyPr spcFirstLastPara="1" wrap="square" lIns="91425" tIns="45700" rIns="91425" bIns="45700" anchor="t" anchorCtr="0">
            <a:normAutofit/>
          </a:bodyPr>
          <a:lstStyle>
            <a:lvl1pPr marL="457200" lvl="0" indent="-342900" algn="l">
              <a:lnSpc>
                <a:spcPct val="176666"/>
              </a:lnSpc>
              <a:spcBef>
                <a:spcPts val="1000"/>
              </a:spcBef>
              <a:spcAft>
                <a:spcPts val="0"/>
              </a:spcAft>
              <a:buSzPts val="1800"/>
              <a:buChar char="•"/>
              <a:defRPr/>
            </a:lvl1pPr>
            <a:lvl2pPr marL="914400" lvl="1" indent="-342900" algn="l">
              <a:lnSpc>
                <a:spcPct val="176666"/>
              </a:lnSpc>
              <a:spcBef>
                <a:spcPts val="500"/>
              </a:spcBef>
              <a:spcAft>
                <a:spcPts val="0"/>
              </a:spcAft>
              <a:buSzPts val="1800"/>
              <a:buChar char="•"/>
              <a:defRPr/>
            </a:lvl2pPr>
            <a:lvl3pPr marL="1371600" lvl="2" indent="-342900" algn="l">
              <a:lnSpc>
                <a:spcPct val="176666"/>
              </a:lnSpc>
              <a:spcBef>
                <a:spcPts val="500"/>
              </a:spcBef>
              <a:spcAft>
                <a:spcPts val="0"/>
              </a:spcAft>
              <a:buSzPts val="1800"/>
              <a:buChar char="•"/>
              <a:defRPr/>
            </a:lvl3pPr>
            <a:lvl4pPr marL="1828800" lvl="3" indent="-342900" algn="l">
              <a:lnSpc>
                <a:spcPct val="176666"/>
              </a:lnSpc>
              <a:spcBef>
                <a:spcPts val="500"/>
              </a:spcBef>
              <a:spcAft>
                <a:spcPts val="0"/>
              </a:spcAft>
              <a:buSzPts val="1800"/>
              <a:buChar char="•"/>
              <a:defRPr/>
            </a:lvl4pPr>
            <a:lvl5pPr marL="2286000" lvl="4" indent="-342900" algn="l">
              <a:lnSpc>
                <a:spcPct val="176666"/>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4"/>
          <p:cNvSpPr txBox="1">
            <a:spLocks noGrp="1"/>
          </p:cNvSpPr>
          <p:nvPr>
            <p:ph type="body" idx="2"/>
          </p:nvPr>
        </p:nvSpPr>
        <p:spPr>
          <a:xfrm>
            <a:off x="503238" y="5914768"/>
            <a:ext cx="11185500" cy="204900"/>
          </a:xfrm>
          <a:prstGeom prst="rect">
            <a:avLst/>
          </a:prstGeom>
          <a:noFill/>
          <a:ln>
            <a:noFill/>
          </a:ln>
        </p:spPr>
        <p:txBody>
          <a:bodyPr spcFirstLastPara="1" wrap="square" lIns="90000" tIns="0" rIns="0" bIns="0" anchor="t" anchorCtr="0">
            <a:noAutofit/>
          </a:bodyPr>
          <a:lstStyle>
            <a:lvl1pPr marL="457200" lvl="0" indent="-228600" algn="l">
              <a:lnSpc>
                <a:spcPct val="153333"/>
              </a:lnSpc>
              <a:spcBef>
                <a:spcPts val="1000"/>
              </a:spcBef>
              <a:spcAft>
                <a:spcPts val="0"/>
              </a:spcAft>
              <a:buSzPts val="900"/>
              <a:buNone/>
              <a:defRPr sz="900">
                <a:solidFill>
                  <a:schemeClr val="dk1"/>
                </a:solidFill>
              </a:defRPr>
            </a:lvl1pPr>
            <a:lvl2pPr marL="914400" lvl="1" indent="-228600" algn="l">
              <a:lnSpc>
                <a:spcPct val="353333"/>
              </a:lnSpc>
              <a:spcBef>
                <a:spcPts val="500"/>
              </a:spcBef>
              <a:spcAft>
                <a:spcPts val="0"/>
              </a:spcAft>
              <a:buSzPts val="900"/>
              <a:buNone/>
              <a:defRPr sz="900">
                <a:solidFill>
                  <a:schemeClr val="dk1"/>
                </a:solidFill>
              </a:defRPr>
            </a:lvl2pPr>
            <a:lvl3pPr marL="1371600" lvl="2" indent="-228600" algn="l">
              <a:lnSpc>
                <a:spcPct val="353333"/>
              </a:lnSpc>
              <a:spcBef>
                <a:spcPts val="500"/>
              </a:spcBef>
              <a:spcAft>
                <a:spcPts val="0"/>
              </a:spcAft>
              <a:buSzPts val="900"/>
              <a:buNone/>
              <a:defRPr sz="900">
                <a:solidFill>
                  <a:schemeClr val="dk1"/>
                </a:solidFill>
              </a:defRPr>
            </a:lvl3pPr>
            <a:lvl4pPr marL="1828800" lvl="3" indent="-228600" algn="l">
              <a:lnSpc>
                <a:spcPct val="353333"/>
              </a:lnSpc>
              <a:spcBef>
                <a:spcPts val="500"/>
              </a:spcBef>
              <a:spcAft>
                <a:spcPts val="0"/>
              </a:spcAft>
              <a:buSzPts val="900"/>
              <a:buNone/>
              <a:defRPr sz="900">
                <a:solidFill>
                  <a:schemeClr val="dk1"/>
                </a:solidFill>
              </a:defRPr>
            </a:lvl4pPr>
            <a:lvl5pPr marL="2286000" lvl="4" indent="-228600" algn="l">
              <a:lnSpc>
                <a:spcPct val="353333"/>
              </a:lnSpc>
              <a:spcBef>
                <a:spcPts val="500"/>
              </a:spcBef>
              <a:spcAft>
                <a:spcPts val="0"/>
              </a:spcAft>
              <a:buSzPts val="900"/>
              <a:buNone/>
              <a:defRPr sz="9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title"/>
          </p:nvPr>
        </p:nvSpPr>
        <p:spPr>
          <a:xfrm>
            <a:off x="318051" y="179859"/>
            <a:ext cx="11559209" cy="558142"/>
          </a:xfrm>
          <a:prstGeom prst="rect">
            <a:avLst/>
          </a:prstGeom>
          <a:noFill/>
          <a:ln>
            <a:noFill/>
          </a:ln>
        </p:spPr>
        <p:txBody>
          <a:bodyPr spcFirstLastPara="1" wrap="square" lIns="91425" tIns="45700" rIns="91425" bIns="45700" anchor="t" anchorCtr="0">
            <a:normAutofit/>
          </a:bodyPr>
          <a:lstStyle>
            <a:lvl1pPr lvl="0" algn="l">
              <a:lnSpc>
                <a:spcPct val="12625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9344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act" preserve="1">
  <p:cSld name="Contact">
    <p:bg>
      <p:bgPr>
        <a:solidFill>
          <a:schemeClr val="lt1"/>
        </a:solidFill>
        <a:effectLst/>
      </p:bgPr>
    </p:bg>
    <p:spTree>
      <p:nvGrpSpPr>
        <p:cNvPr id="1" name="Shape 62"/>
        <p:cNvGrpSpPr/>
        <p:nvPr/>
      </p:nvGrpSpPr>
      <p:grpSpPr>
        <a:xfrm>
          <a:off x="0" y="0"/>
          <a:ext cx="0" cy="0"/>
          <a:chOff x="0" y="0"/>
          <a:chExt cx="0" cy="0"/>
        </a:xfrm>
      </p:grpSpPr>
      <p:sp>
        <p:nvSpPr>
          <p:cNvPr id="63" name="Google Shape;63;p40"/>
          <p:cNvSpPr/>
          <p:nvPr/>
        </p:nvSpPr>
        <p:spPr>
          <a:xfrm>
            <a:off x="100" y="5462300"/>
            <a:ext cx="12192000" cy="139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64" name="Google Shape;64;p40"/>
          <p:cNvPicPr preferRelativeResize="0"/>
          <p:nvPr/>
        </p:nvPicPr>
        <p:blipFill rotWithShape="1">
          <a:blip r:embed="rId2">
            <a:alphaModFix/>
          </a:blip>
          <a:srcRect l="7415" b="40992"/>
          <a:stretch/>
        </p:blipFill>
        <p:spPr>
          <a:xfrm>
            <a:off x="0" y="3935896"/>
            <a:ext cx="5854150" cy="2950092"/>
          </a:xfrm>
          <a:prstGeom prst="rect">
            <a:avLst/>
          </a:prstGeom>
          <a:noFill/>
          <a:ln>
            <a:noFill/>
          </a:ln>
        </p:spPr>
      </p:pic>
      <p:sp>
        <p:nvSpPr>
          <p:cNvPr id="65" name="Google Shape;65;p40"/>
          <p:cNvSpPr txBox="1">
            <a:spLocks noGrp="1"/>
          </p:cNvSpPr>
          <p:nvPr>
            <p:ph type="ctrTitle"/>
          </p:nvPr>
        </p:nvSpPr>
        <p:spPr>
          <a:xfrm>
            <a:off x="2050800" y="476225"/>
            <a:ext cx="8203200" cy="786600"/>
          </a:xfrm>
          <a:prstGeom prst="rect">
            <a:avLst/>
          </a:prstGeom>
          <a:noFill/>
          <a:ln>
            <a:noFill/>
          </a:ln>
        </p:spPr>
        <p:txBody>
          <a:bodyPr spcFirstLastPara="1" wrap="square" lIns="0" tIns="0" rIns="0" bIns="0" anchor="ctr" anchorCtr="0">
            <a:noAutofit/>
          </a:bodyPr>
          <a:lstStyle>
            <a:lvl1pPr lvl="0" algn="l">
              <a:lnSpc>
                <a:spcPct val="151111"/>
              </a:lnSpc>
              <a:spcBef>
                <a:spcPts val="0"/>
              </a:spcBef>
              <a:spcAft>
                <a:spcPts val="0"/>
              </a:spcAft>
              <a:buClr>
                <a:srgbClr val="787878"/>
              </a:buClr>
              <a:buSzPts val="2800"/>
              <a:buFont typeface="Trebuchet MS"/>
              <a:buNone/>
              <a:defRPr sz="2800">
                <a:solidFill>
                  <a:srgbClr val="787878"/>
                </a:solidFill>
              </a:defRPr>
            </a:lvl1pPr>
            <a:lvl2pPr lvl="1" algn="l">
              <a:lnSpc>
                <a:spcPct val="100000"/>
              </a:lnSpc>
              <a:spcBef>
                <a:spcPts val="0"/>
              </a:spcBef>
              <a:spcAft>
                <a:spcPts val="0"/>
              </a:spcAft>
              <a:buClr>
                <a:srgbClr val="787878"/>
              </a:buClr>
              <a:buSzPts val="600"/>
              <a:buNone/>
              <a:defRPr sz="1000">
                <a:solidFill>
                  <a:srgbClr val="787878"/>
                </a:solidFill>
              </a:defRPr>
            </a:lvl2pPr>
            <a:lvl3pPr lvl="2" algn="l">
              <a:lnSpc>
                <a:spcPct val="100000"/>
              </a:lnSpc>
              <a:spcBef>
                <a:spcPts val="0"/>
              </a:spcBef>
              <a:spcAft>
                <a:spcPts val="0"/>
              </a:spcAft>
              <a:buClr>
                <a:srgbClr val="787878"/>
              </a:buClr>
              <a:buSzPts val="600"/>
              <a:buNone/>
              <a:defRPr sz="1000">
                <a:solidFill>
                  <a:srgbClr val="787878"/>
                </a:solidFill>
              </a:defRPr>
            </a:lvl3pPr>
            <a:lvl4pPr lvl="3" algn="l">
              <a:lnSpc>
                <a:spcPct val="100000"/>
              </a:lnSpc>
              <a:spcBef>
                <a:spcPts val="0"/>
              </a:spcBef>
              <a:spcAft>
                <a:spcPts val="0"/>
              </a:spcAft>
              <a:buClr>
                <a:srgbClr val="787878"/>
              </a:buClr>
              <a:buSzPts val="600"/>
              <a:buNone/>
              <a:defRPr sz="1000">
                <a:solidFill>
                  <a:srgbClr val="787878"/>
                </a:solidFill>
              </a:defRPr>
            </a:lvl4pPr>
            <a:lvl5pPr lvl="4" algn="l">
              <a:lnSpc>
                <a:spcPct val="100000"/>
              </a:lnSpc>
              <a:spcBef>
                <a:spcPts val="0"/>
              </a:spcBef>
              <a:spcAft>
                <a:spcPts val="0"/>
              </a:spcAft>
              <a:buClr>
                <a:srgbClr val="787878"/>
              </a:buClr>
              <a:buSzPts val="600"/>
              <a:buNone/>
              <a:defRPr sz="1000">
                <a:solidFill>
                  <a:srgbClr val="787878"/>
                </a:solidFill>
              </a:defRPr>
            </a:lvl5pPr>
            <a:lvl6pPr lvl="5" algn="l">
              <a:lnSpc>
                <a:spcPct val="100000"/>
              </a:lnSpc>
              <a:spcBef>
                <a:spcPts val="0"/>
              </a:spcBef>
              <a:spcAft>
                <a:spcPts val="0"/>
              </a:spcAft>
              <a:buClr>
                <a:srgbClr val="787878"/>
              </a:buClr>
              <a:buSzPts val="600"/>
              <a:buNone/>
              <a:defRPr sz="1000">
                <a:solidFill>
                  <a:srgbClr val="787878"/>
                </a:solidFill>
              </a:defRPr>
            </a:lvl6pPr>
            <a:lvl7pPr lvl="6" algn="l">
              <a:lnSpc>
                <a:spcPct val="100000"/>
              </a:lnSpc>
              <a:spcBef>
                <a:spcPts val="0"/>
              </a:spcBef>
              <a:spcAft>
                <a:spcPts val="0"/>
              </a:spcAft>
              <a:buClr>
                <a:srgbClr val="787878"/>
              </a:buClr>
              <a:buSzPts val="600"/>
              <a:buNone/>
              <a:defRPr sz="1000">
                <a:solidFill>
                  <a:srgbClr val="787878"/>
                </a:solidFill>
              </a:defRPr>
            </a:lvl7pPr>
            <a:lvl8pPr lvl="7" algn="l">
              <a:lnSpc>
                <a:spcPct val="100000"/>
              </a:lnSpc>
              <a:spcBef>
                <a:spcPts val="0"/>
              </a:spcBef>
              <a:spcAft>
                <a:spcPts val="0"/>
              </a:spcAft>
              <a:buClr>
                <a:srgbClr val="787878"/>
              </a:buClr>
              <a:buSzPts val="600"/>
              <a:buNone/>
              <a:defRPr sz="1000">
                <a:solidFill>
                  <a:srgbClr val="787878"/>
                </a:solidFill>
              </a:defRPr>
            </a:lvl8pPr>
            <a:lvl9pPr lvl="8" algn="l">
              <a:lnSpc>
                <a:spcPct val="100000"/>
              </a:lnSpc>
              <a:spcBef>
                <a:spcPts val="0"/>
              </a:spcBef>
              <a:spcAft>
                <a:spcPts val="0"/>
              </a:spcAft>
              <a:buClr>
                <a:srgbClr val="787878"/>
              </a:buClr>
              <a:buSzPts val="600"/>
              <a:buNone/>
              <a:defRPr sz="1000">
                <a:solidFill>
                  <a:srgbClr val="787878"/>
                </a:solidFill>
              </a:defRPr>
            </a:lvl9pPr>
          </a:lstStyle>
          <a:p>
            <a:endParaRPr/>
          </a:p>
        </p:txBody>
      </p:sp>
      <p:pic>
        <p:nvPicPr>
          <p:cNvPr id="66" name="Google Shape;66;p40"/>
          <p:cNvPicPr preferRelativeResize="0"/>
          <p:nvPr/>
        </p:nvPicPr>
        <p:blipFill rotWithShape="1">
          <a:blip r:embed="rId3">
            <a:alphaModFix/>
          </a:blip>
          <a:srcRect/>
          <a:stretch/>
        </p:blipFill>
        <p:spPr>
          <a:xfrm>
            <a:off x="-3" y="6245500"/>
            <a:ext cx="564769" cy="571918"/>
          </a:xfrm>
          <a:prstGeom prst="rect">
            <a:avLst/>
          </a:prstGeom>
          <a:noFill/>
          <a:ln>
            <a:noFill/>
          </a:ln>
        </p:spPr>
      </p:pic>
      <p:pic>
        <p:nvPicPr>
          <p:cNvPr id="67" name="Google Shape;67;p40"/>
          <p:cNvPicPr preferRelativeResize="0"/>
          <p:nvPr/>
        </p:nvPicPr>
        <p:blipFill rotWithShape="1">
          <a:blip r:embed="rId4">
            <a:alphaModFix/>
          </a:blip>
          <a:srcRect/>
          <a:stretch/>
        </p:blipFill>
        <p:spPr>
          <a:xfrm>
            <a:off x="8577935" y="5746592"/>
            <a:ext cx="3071405" cy="426872"/>
          </a:xfrm>
          <a:prstGeom prst="rect">
            <a:avLst/>
          </a:prstGeom>
          <a:noFill/>
          <a:ln>
            <a:noFill/>
          </a:ln>
        </p:spPr>
      </p:pic>
      <p:sp>
        <p:nvSpPr>
          <p:cNvPr id="68" name="Google Shape;68;p40"/>
          <p:cNvSpPr/>
          <p:nvPr/>
        </p:nvSpPr>
        <p:spPr>
          <a:xfrm>
            <a:off x="281400" y="4997628"/>
            <a:ext cx="37323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emphasis@fz-juelich.de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a:t>
            </a:r>
            <a:r>
              <a:rPr lang="de-DE" sz="1500" b="0" i="0" u="none" strike="noStrike" cap="none">
                <a:solidFill>
                  <a:srgbClr val="333333"/>
                </a:solidFill>
                <a:latin typeface="Rubik Light"/>
                <a:ea typeface="Rubik Light"/>
                <a:cs typeface="Rubik Light"/>
                <a:sym typeface="Rubik Light"/>
              </a:rPr>
              <a:t>emphasis.plant-phenotyping.eu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EMPHASIS_EU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EMPHASIS.EU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b="0" i="0" u="none" strike="noStrike" cap="none">
                <a:solidFill>
                  <a:srgbClr val="333333"/>
                </a:solidFill>
                <a:latin typeface="Rubik Light"/>
                <a:ea typeface="Rubik Light"/>
                <a:cs typeface="Rubik Light"/>
                <a:sym typeface="Rubik Light"/>
              </a:rPr>
              <a:t>EMPHASIS on Plant Phenomics</a:t>
            </a:r>
            <a:endParaRPr sz="1100" b="0" i="0" u="none" strike="noStrike" cap="none">
              <a:solidFill>
                <a:srgbClr val="333333"/>
              </a:solidFill>
              <a:latin typeface="Arial"/>
              <a:ea typeface="Arial"/>
              <a:cs typeface="Arial"/>
              <a:sym typeface="Arial"/>
            </a:endParaRPr>
          </a:p>
        </p:txBody>
      </p:sp>
      <p:sp>
        <p:nvSpPr>
          <p:cNvPr id="69" name="Google Shape;69;p40"/>
          <p:cNvSpPr/>
          <p:nvPr/>
        </p:nvSpPr>
        <p:spPr>
          <a:xfrm>
            <a:off x="629892" y="6515326"/>
            <a:ext cx="3026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Rubik Light"/>
              <a:buNone/>
            </a:pPr>
            <a:r>
              <a:rPr lang="de-DE" sz="1100" i="0" u="none" strike="noStrike" cap="none">
                <a:solidFill>
                  <a:schemeClr val="dk1"/>
                </a:solidFill>
                <a:latin typeface="Rubik Light"/>
                <a:ea typeface="Rubik Light"/>
                <a:cs typeface="Rubik Light"/>
                <a:sym typeface="Rubik Light"/>
              </a:rPr>
              <a:t>EMPHASIS is an ESFRI-listed project.</a:t>
            </a:r>
            <a:endParaRPr sz="1100" i="0" u="none" strike="noStrike" cap="none">
              <a:solidFill>
                <a:schemeClr val="dk1"/>
              </a:solidFill>
              <a:latin typeface="Trebuchet MS"/>
              <a:ea typeface="Trebuchet MS"/>
              <a:cs typeface="Trebuchet MS"/>
              <a:sym typeface="Trebuchet MS"/>
            </a:endParaRPr>
          </a:p>
        </p:txBody>
      </p:sp>
      <p:sp>
        <p:nvSpPr>
          <p:cNvPr id="70" name="Google Shape;70;p40"/>
          <p:cNvSpPr/>
          <p:nvPr/>
        </p:nvSpPr>
        <p:spPr>
          <a:xfrm>
            <a:off x="3439103" y="6441325"/>
            <a:ext cx="3026400" cy="3693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de-DE" sz="1100" i="0" u="none" strike="noStrike" cap="none">
                <a:solidFill>
                  <a:schemeClr val="dk1"/>
                </a:solidFill>
                <a:latin typeface="Rubik Light"/>
                <a:ea typeface="Rubik Light"/>
                <a:cs typeface="Rubik Light"/>
                <a:sym typeface="Rubik Light"/>
              </a:rPr>
              <a:t>EMPHASIS-PREP is funded by the </a:t>
            </a:r>
            <a:br>
              <a:rPr lang="de-DE" sz="1100" i="0" u="none" strike="noStrike" cap="none">
                <a:solidFill>
                  <a:schemeClr val="dk1"/>
                </a:solidFill>
                <a:latin typeface="Rubik Light"/>
                <a:ea typeface="Rubik Light"/>
                <a:cs typeface="Rubik Light"/>
                <a:sym typeface="Rubik Light"/>
              </a:rPr>
            </a:br>
            <a:r>
              <a:rPr lang="de-DE" sz="1100" i="0" u="none" strike="noStrike" cap="none">
                <a:solidFill>
                  <a:schemeClr val="dk1"/>
                </a:solidFill>
                <a:latin typeface="Rubik Light"/>
                <a:ea typeface="Rubik Light"/>
                <a:cs typeface="Rubik Light"/>
                <a:sym typeface="Rubik Light"/>
              </a:rPr>
              <a:t>European Union (Grant Agreement: 739514).</a:t>
            </a:r>
            <a:endParaRPr sz="1100" i="0" u="none" strike="noStrike" cap="none">
              <a:solidFill>
                <a:schemeClr val="dk1"/>
              </a:solidFill>
            </a:endParaRPr>
          </a:p>
        </p:txBody>
      </p:sp>
      <p:pic>
        <p:nvPicPr>
          <p:cNvPr id="71" name="Google Shape;71;p40"/>
          <p:cNvPicPr preferRelativeResize="0"/>
          <p:nvPr/>
        </p:nvPicPr>
        <p:blipFill rotWithShape="1">
          <a:blip r:embed="rId5">
            <a:alphaModFix/>
          </a:blip>
          <a:srcRect r="-1947" b="-8861"/>
          <a:stretch/>
        </p:blipFill>
        <p:spPr>
          <a:xfrm>
            <a:off x="0" y="46827"/>
            <a:ext cx="2417033" cy="367159"/>
          </a:xfrm>
          <a:prstGeom prst="rect">
            <a:avLst/>
          </a:prstGeom>
          <a:noFill/>
          <a:ln>
            <a:noFill/>
          </a:ln>
        </p:spPr>
      </p:pic>
      <p:pic>
        <p:nvPicPr>
          <p:cNvPr id="72" name="Google Shape;72;p40"/>
          <p:cNvPicPr preferRelativeResize="0"/>
          <p:nvPr/>
        </p:nvPicPr>
        <p:blipFill rotWithShape="1">
          <a:blip r:embed="rId6">
            <a:alphaModFix/>
          </a:blip>
          <a:srcRect/>
          <a:stretch/>
        </p:blipFill>
        <p:spPr>
          <a:xfrm>
            <a:off x="10886174" y="-1"/>
            <a:ext cx="1206432" cy="834887"/>
          </a:xfrm>
          <a:prstGeom prst="rect">
            <a:avLst/>
          </a:prstGeom>
          <a:noFill/>
          <a:ln>
            <a:noFill/>
          </a:ln>
        </p:spPr>
      </p:pic>
      <p:pic>
        <p:nvPicPr>
          <p:cNvPr id="73" name="Google Shape;73;p40"/>
          <p:cNvPicPr preferRelativeResize="0"/>
          <p:nvPr/>
        </p:nvPicPr>
        <p:blipFill>
          <a:blip r:embed="rId7">
            <a:alphaModFix/>
          </a:blip>
          <a:stretch>
            <a:fillRect/>
          </a:stretch>
        </p:blipFill>
        <p:spPr>
          <a:xfrm>
            <a:off x="8698025" y="215775"/>
            <a:ext cx="3394574" cy="6577198"/>
          </a:xfrm>
          <a:prstGeom prst="rect">
            <a:avLst/>
          </a:prstGeom>
          <a:noFill/>
          <a:ln>
            <a:noFill/>
          </a:ln>
        </p:spPr>
      </p:pic>
      <p:grpSp>
        <p:nvGrpSpPr>
          <p:cNvPr id="74" name="Google Shape;74;p40"/>
          <p:cNvGrpSpPr/>
          <p:nvPr/>
        </p:nvGrpSpPr>
        <p:grpSpPr>
          <a:xfrm>
            <a:off x="1" y="4998466"/>
            <a:ext cx="205214" cy="1165051"/>
            <a:chOff x="654402" y="2701991"/>
            <a:chExt cx="205214" cy="1165051"/>
          </a:xfrm>
        </p:grpSpPr>
        <p:pic>
          <p:nvPicPr>
            <p:cNvPr id="75" name="Google Shape;75;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76" name="Google Shape;76;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77" name="Google Shape;77;p40"/>
            <p:cNvPicPr preferRelativeResize="0"/>
            <p:nvPr/>
          </p:nvPicPr>
          <p:blipFill rotWithShape="1">
            <a:blip r:embed="rId10">
              <a:alphaModFix/>
            </a:blip>
            <a:srcRect/>
            <a:stretch/>
          </p:blipFill>
          <p:spPr>
            <a:xfrm>
              <a:off x="654415" y="3661842"/>
              <a:ext cx="205200" cy="205200"/>
            </a:xfrm>
            <a:prstGeom prst="rect">
              <a:avLst/>
            </a:prstGeom>
            <a:noFill/>
            <a:ln>
              <a:noFill/>
            </a:ln>
          </p:spPr>
        </p:pic>
        <p:pic>
          <p:nvPicPr>
            <p:cNvPr id="78" name="Google Shape;78;p40"/>
            <p:cNvPicPr preferRelativeResize="0"/>
            <p:nvPr/>
          </p:nvPicPr>
          <p:blipFill rotWithShape="1">
            <a:blip r:embed="rId11">
              <a:alphaModFix/>
            </a:blip>
            <a:srcRect/>
            <a:stretch/>
          </p:blipFill>
          <p:spPr>
            <a:xfrm>
              <a:off x="654401" y="2701991"/>
              <a:ext cx="205198" cy="164159"/>
            </a:xfrm>
            <a:prstGeom prst="rect">
              <a:avLst/>
            </a:prstGeom>
            <a:noFill/>
            <a:ln>
              <a:noFill/>
            </a:ln>
          </p:spPr>
        </p:pic>
        <p:pic>
          <p:nvPicPr>
            <p:cNvPr id="79" name="Google Shape;79;p40"/>
            <p:cNvPicPr preferRelativeResize="0"/>
            <p:nvPr/>
          </p:nvPicPr>
          <p:blipFill rotWithShape="1">
            <a:blip r:embed="rId12">
              <a:alphaModFix/>
            </a:blip>
            <a:srcRect/>
            <a:stretch/>
          </p:blipFill>
          <p:spPr>
            <a:xfrm>
              <a:off x="654415" y="3392886"/>
              <a:ext cx="205200" cy="205200"/>
            </a:xfrm>
            <a:prstGeom prst="rect">
              <a:avLst/>
            </a:prstGeom>
            <a:noFill/>
            <a:ln>
              <a:noFill/>
            </a:ln>
          </p:spPr>
        </p:pic>
      </p:grpSp>
      <p:pic>
        <p:nvPicPr>
          <p:cNvPr id="80" name="Google Shape;80;p40"/>
          <p:cNvPicPr preferRelativeResize="0"/>
          <p:nvPr/>
        </p:nvPicPr>
        <p:blipFill rotWithShape="1">
          <a:blip r:embed="rId13">
            <a:alphaModFix/>
          </a:blip>
          <a:srcRect/>
          <a:stretch/>
        </p:blipFill>
        <p:spPr>
          <a:xfrm>
            <a:off x="6508622" y="6290614"/>
            <a:ext cx="767014" cy="520010"/>
          </a:xfrm>
          <a:prstGeom prst="rect">
            <a:avLst/>
          </a:prstGeom>
          <a:noFill/>
          <a:ln>
            <a:noFill/>
          </a:ln>
        </p:spPr>
      </p:pic>
      <p:sp>
        <p:nvSpPr>
          <p:cNvPr id="81" name="Google Shape;81;p40"/>
          <p:cNvSpPr/>
          <p:nvPr/>
        </p:nvSpPr>
        <p:spPr>
          <a:xfrm>
            <a:off x="7318700" y="6435550"/>
            <a:ext cx="47739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100">
                <a:solidFill>
                  <a:schemeClr val="dk1"/>
                </a:solidFill>
                <a:latin typeface="Rubik Light"/>
                <a:ea typeface="Rubik Light"/>
                <a:cs typeface="Rubik Light"/>
                <a:sym typeface="Rubik Light"/>
              </a:rPr>
              <a:t>PHENET has received funding from the European Union’s Horizon Europe research and innovation programme under grant agreement N° 101094587</a:t>
            </a:r>
            <a:endParaRPr sz="1100" i="0" u="none" strike="noStrike" cap="none">
              <a:solidFill>
                <a:schemeClr val="dk1"/>
              </a:solidFill>
            </a:endParaRPr>
          </a:p>
        </p:txBody>
      </p:sp>
      <p:sp>
        <p:nvSpPr>
          <p:cNvPr id="82" name="Google Shape;82;p40"/>
          <p:cNvSpPr/>
          <p:nvPr/>
        </p:nvSpPr>
        <p:spPr>
          <a:xfrm>
            <a:off x="9073998" y="5429525"/>
            <a:ext cx="3117900" cy="116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de-DE" sz="1500" u="sng">
                <a:solidFill>
                  <a:schemeClr val="hlink"/>
                </a:solidFill>
                <a:latin typeface="Rubik Light"/>
                <a:ea typeface="Rubik Light"/>
                <a:cs typeface="Rubik Light"/>
                <a:sym typeface="Rubik Light"/>
                <a:hlinkClick r:id="rId14"/>
              </a:rPr>
              <a:t>https://www.phenet.eu/en/contact</a:t>
            </a:r>
            <a:endParaRPr sz="1500">
              <a:solidFill>
                <a:srgbClr val="333333"/>
              </a:solidFill>
              <a:latin typeface="Rubik Light"/>
              <a:ea typeface="Rubik Light"/>
              <a:cs typeface="Rubik Light"/>
              <a:sym typeface="Rubik Light"/>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https://www.phenet.eu/</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r>
              <a:rPr lang="de-DE" sz="1500" b="0" i="0" u="none" strike="noStrike" cap="none">
                <a:solidFill>
                  <a:srgbClr val="333333"/>
                </a:solidFill>
                <a:latin typeface="Rubik Light"/>
                <a:ea typeface="Rubik Light"/>
                <a:cs typeface="Rubik Light"/>
                <a:sym typeface="Rubik Light"/>
              </a:rPr>
              <a:t>_</a:t>
            </a:r>
            <a:r>
              <a:rPr lang="de-DE" sz="1500">
                <a:solidFill>
                  <a:srgbClr val="333333"/>
                </a:solidFill>
                <a:latin typeface="Rubik Light"/>
                <a:ea typeface="Rubik Light"/>
                <a:cs typeface="Rubik Light"/>
                <a:sym typeface="Rubik Light"/>
              </a:rPr>
              <a:t>PROJECT</a:t>
            </a:r>
            <a:r>
              <a:rPr lang="de-DE" sz="1500" b="0" i="0" u="none" strike="noStrike" cap="none">
                <a:solidFill>
                  <a:srgbClr val="333333"/>
                </a:solidFill>
                <a:latin typeface="Rubik Light"/>
                <a:ea typeface="Rubik Light"/>
                <a:cs typeface="Rubik Light"/>
                <a:sym typeface="Rubik Light"/>
              </a:rPr>
              <a:t>  </a:t>
            </a:r>
            <a:endParaRPr sz="1500" b="0" i="0" u="none" strike="noStrike" cap="none">
              <a:solidFill>
                <a:srgbClr val="333333"/>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de-DE" sz="1500">
                <a:solidFill>
                  <a:srgbClr val="333333"/>
                </a:solidFill>
                <a:latin typeface="Rubik Light"/>
                <a:ea typeface="Rubik Light"/>
                <a:cs typeface="Rubik Light"/>
                <a:sym typeface="Rubik Light"/>
              </a:rPr>
              <a:t>PHENET</a:t>
            </a:r>
            <a:endParaRPr sz="1100" b="0" i="0" u="none" strike="noStrike" cap="none">
              <a:solidFill>
                <a:srgbClr val="333333"/>
              </a:solidFill>
              <a:latin typeface="Arial"/>
              <a:ea typeface="Arial"/>
              <a:cs typeface="Arial"/>
              <a:sym typeface="Arial"/>
            </a:endParaRPr>
          </a:p>
        </p:txBody>
      </p:sp>
      <p:grpSp>
        <p:nvGrpSpPr>
          <p:cNvPr id="83" name="Google Shape;83;p40"/>
          <p:cNvGrpSpPr/>
          <p:nvPr/>
        </p:nvGrpSpPr>
        <p:grpSpPr>
          <a:xfrm>
            <a:off x="8792589" y="5430366"/>
            <a:ext cx="205214" cy="936451"/>
            <a:chOff x="654402" y="2701991"/>
            <a:chExt cx="205214" cy="936451"/>
          </a:xfrm>
        </p:grpSpPr>
        <p:pic>
          <p:nvPicPr>
            <p:cNvPr id="84" name="Google Shape;84;p40"/>
            <p:cNvPicPr preferRelativeResize="0"/>
            <p:nvPr/>
          </p:nvPicPr>
          <p:blipFill rotWithShape="1">
            <a:blip r:embed="rId8">
              <a:alphaModFix/>
            </a:blip>
            <a:srcRect/>
            <a:stretch/>
          </p:blipFill>
          <p:spPr>
            <a:xfrm>
              <a:off x="654403" y="2929918"/>
              <a:ext cx="205200" cy="205200"/>
            </a:xfrm>
            <a:prstGeom prst="rect">
              <a:avLst/>
            </a:prstGeom>
            <a:noFill/>
            <a:ln>
              <a:noFill/>
            </a:ln>
          </p:spPr>
        </p:pic>
        <p:pic>
          <p:nvPicPr>
            <p:cNvPr id="85" name="Google Shape;85;p40"/>
            <p:cNvPicPr preferRelativeResize="0"/>
            <p:nvPr/>
          </p:nvPicPr>
          <p:blipFill rotWithShape="1">
            <a:blip r:embed="rId9">
              <a:alphaModFix/>
            </a:blip>
            <a:srcRect/>
            <a:stretch/>
          </p:blipFill>
          <p:spPr>
            <a:xfrm>
              <a:off x="654415" y="3177610"/>
              <a:ext cx="205200" cy="172800"/>
            </a:xfrm>
            <a:prstGeom prst="rect">
              <a:avLst/>
            </a:prstGeom>
            <a:noFill/>
            <a:ln>
              <a:noFill/>
            </a:ln>
          </p:spPr>
        </p:pic>
        <p:pic>
          <p:nvPicPr>
            <p:cNvPr id="86" name="Google Shape;86;p40"/>
            <p:cNvPicPr preferRelativeResize="0"/>
            <p:nvPr/>
          </p:nvPicPr>
          <p:blipFill rotWithShape="1">
            <a:blip r:embed="rId10">
              <a:alphaModFix/>
            </a:blip>
            <a:srcRect/>
            <a:stretch/>
          </p:blipFill>
          <p:spPr>
            <a:xfrm>
              <a:off x="654415" y="3433242"/>
              <a:ext cx="205200" cy="205200"/>
            </a:xfrm>
            <a:prstGeom prst="rect">
              <a:avLst/>
            </a:prstGeom>
            <a:noFill/>
            <a:ln>
              <a:noFill/>
            </a:ln>
          </p:spPr>
        </p:pic>
        <p:pic>
          <p:nvPicPr>
            <p:cNvPr id="87" name="Google Shape;87;p40"/>
            <p:cNvPicPr preferRelativeResize="0"/>
            <p:nvPr/>
          </p:nvPicPr>
          <p:blipFill rotWithShape="1">
            <a:blip r:embed="rId11">
              <a:alphaModFix/>
            </a:blip>
            <a:srcRect/>
            <a:stretch/>
          </p:blipFill>
          <p:spPr>
            <a:xfrm>
              <a:off x="654401" y="2701991"/>
              <a:ext cx="205198" cy="164159"/>
            </a:xfrm>
            <a:prstGeom prst="rect">
              <a:avLst/>
            </a:prstGeom>
            <a:noFill/>
            <a:ln>
              <a:noFill/>
            </a:ln>
          </p:spPr>
        </p:pic>
      </p:grpSp>
    </p:spTree>
    <p:extLst>
      <p:ext uri="{BB962C8B-B14F-4D97-AF65-F5344CB8AC3E}">
        <p14:creationId xmlns:p14="http://schemas.microsoft.com/office/powerpoint/2010/main" val="2813605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re et contenu" preserve="1">
  <p:cSld name="Titre et contenu">
    <p:spTree>
      <p:nvGrpSpPr>
        <p:cNvPr id="1" name="Shape 88"/>
        <p:cNvGrpSpPr/>
        <p:nvPr/>
      </p:nvGrpSpPr>
      <p:grpSpPr>
        <a:xfrm>
          <a:off x="0" y="0"/>
          <a:ext cx="0" cy="0"/>
          <a:chOff x="0" y="0"/>
          <a:chExt cx="0" cy="0"/>
        </a:xfrm>
      </p:grpSpPr>
      <p:sp>
        <p:nvSpPr>
          <p:cNvPr id="89" name="Google Shape;89;g31a13bc3efd_0_9"/>
          <p:cNvSpPr txBox="1">
            <a:spLocks noGrp="1"/>
          </p:cNvSpPr>
          <p:nvPr>
            <p:ph type="body" idx="1"/>
          </p:nvPr>
        </p:nvSpPr>
        <p:spPr>
          <a:xfrm>
            <a:off x="743192" y="1233487"/>
            <a:ext cx="10753484" cy="46557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A3A6"/>
              </a:buClr>
              <a:buSzPts val="2400"/>
              <a:buChar char="•"/>
              <a:defRPr sz="2400" b="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g31a13bc3efd_0_9"/>
          <p:cNvSpPr txBox="1">
            <a:spLocks noGrp="1"/>
          </p:cNvSpPr>
          <p:nvPr>
            <p:ph type="title"/>
          </p:nvPr>
        </p:nvSpPr>
        <p:spPr>
          <a:xfrm>
            <a:off x="743192" y="149638"/>
            <a:ext cx="10753484" cy="888251"/>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90000826"/>
      </p:ext>
    </p:extLst>
  </p:cSld>
  <p:clrMapOvr>
    <a:masterClrMapping/>
  </p:clrMapOvr>
  <p:extLst>
    <p:ext uri="{DCECCB84-F9BA-43D5-87BE-67443E8EF086}">
      <p15:sldGuideLst xmlns:p15="http://schemas.microsoft.com/office/powerpoint/2012/main">
        <p15:guide id="1" orient="horz" pos="777">
          <p15:clr>
            <a:srgbClr val="FBAE40"/>
          </p15:clr>
        </p15:guide>
        <p15:guide id="2" pos="724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seul" preserve="1">
  <p:cSld name="Titre seul">
    <p:spTree>
      <p:nvGrpSpPr>
        <p:cNvPr id="1" name="Shape 91"/>
        <p:cNvGrpSpPr/>
        <p:nvPr/>
      </p:nvGrpSpPr>
      <p:grpSpPr>
        <a:xfrm>
          <a:off x="0" y="0"/>
          <a:ext cx="0" cy="0"/>
          <a:chOff x="0" y="0"/>
          <a:chExt cx="0" cy="0"/>
        </a:xfrm>
      </p:grpSpPr>
      <p:sp>
        <p:nvSpPr>
          <p:cNvPr id="92" name="Google Shape;92;g31a13bc3efd_0_44"/>
          <p:cNvSpPr txBox="1">
            <a:spLocks noGrp="1"/>
          </p:cNvSpPr>
          <p:nvPr>
            <p:ph type="title"/>
          </p:nvPr>
        </p:nvSpPr>
        <p:spPr>
          <a:xfrm>
            <a:off x="743192" y="149638"/>
            <a:ext cx="10754185" cy="888251"/>
          </a:xfrm>
          <a:prstGeom prst="rect">
            <a:avLst/>
          </a:prstGeom>
          <a:noFill/>
          <a:ln>
            <a:noFill/>
          </a:ln>
        </p:spPr>
        <p:txBody>
          <a:bodyPr spcFirstLastPara="1" wrap="square" lIns="0" tIns="46800" rIns="91425" bIns="45700" anchor="ctr" anchorCtr="0">
            <a:normAutofit/>
          </a:bodyPr>
          <a:lstStyle>
            <a:lvl1pPr lvl="0" algn="l">
              <a:lnSpc>
                <a:spcPct val="90000"/>
              </a:lnSpc>
              <a:spcBef>
                <a:spcPts val="0"/>
              </a:spcBef>
              <a:spcAft>
                <a:spcPts val="0"/>
              </a:spcAft>
              <a:buClr>
                <a:srgbClr val="00A3A6"/>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94862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re section" preserve="1">
  <p:cSld name="Titre section">
    <p:bg>
      <p:bgPr>
        <a:solidFill>
          <a:schemeClr val="lt1"/>
        </a:solidFill>
        <a:effectLst/>
      </p:bgPr>
    </p:bg>
    <p:spTree>
      <p:nvGrpSpPr>
        <p:cNvPr id="1" name="Shape 93"/>
        <p:cNvGrpSpPr/>
        <p:nvPr/>
      </p:nvGrpSpPr>
      <p:grpSpPr>
        <a:xfrm>
          <a:off x="0" y="0"/>
          <a:ext cx="0" cy="0"/>
          <a:chOff x="0" y="0"/>
          <a:chExt cx="0" cy="0"/>
        </a:xfrm>
      </p:grpSpPr>
      <p:pic>
        <p:nvPicPr>
          <p:cNvPr id="94" name="Google Shape;94;g31a13bc3efd_0_131"/>
          <p:cNvPicPr preferRelativeResize="0"/>
          <p:nvPr/>
        </p:nvPicPr>
        <p:blipFill rotWithShape="1">
          <a:blip r:embed="rId2">
            <a:alphaModFix/>
          </a:blip>
          <a:srcRect/>
          <a:stretch/>
        </p:blipFill>
        <p:spPr>
          <a:xfrm>
            <a:off x="1869308" y="2418921"/>
            <a:ext cx="314325" cy="428625"/>
          </a:xfrm>
          <a:prstGeom prst="rect">
            <a:avLst/>
          </a:prstGeom>
          <a:noFill/>
          <a:ln>
            <a:noFill/>
          </a:ln>
        </p:spPr>
      </p:pic>
      <p:sp>
        <p:nvSpPr>
          <p:cNvPr id="95" name="Google Shape;95;g31a13bc3efd_0_131"/>
          <p:cNvSpPr txBox="1">
            <a:spLocks noGrp="1"/>
          </p:cNvSpPr>
          <p:nvPr>
            <p:ph type="ctrTitle"/>
          </p:nvPr>
        </p:nvSpPr>
        <p:spPr>
          <a:xfrm>
            <a:off x="2401843" y="2323859"/>
            <a:ext cx="9144000" cy="1057708"/>
          </a:xfrm>
          <a:prstGeom prst="rect">
            <a:avLst/>
          </a:prstGeom>
          <a:noFill/>
          <a:ln>
            <a:noFill/>
          </a:ln>
        </p:spPr>
        <p:txBody>
          <a:bodyPr spcFirstLastPara="1" wrap="square" lIns="0" tIns="46800" rIns="91425" bIns="45700" anchor="t" anchorCtr="0">
            <a:normAutofit/>
          </a:bodyPr>
          <a:lstStyle>
            <a:lvl1pPr lvl="0" algn="l">
              <a:lnSpc>
                <a:spcPct val="90000"/>
              </a:lnSpc>
              <a:spcBef>
                <a:spcPts val="0"/>
              </a:spcBef>
              <a:spcAft>
                <a:spcPts val="0"/>
              </a:spcAft>
              <a:buClr>
                <a:srgbClr val="00A3A6"/>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g31a13bc3efd_0_131"/>
          <p:cNvSpPr txBox="1">
            <a:spLocks noGrp="1"/>
          </p:cNvSpPr>
          <p:nvPr>
            <p:ph type="subTitle" idx="1"/>
          </p:nvPr>
        </p:nvSpPr>
        <p:spPr>
          <a:xfrm>
            <a:off x="2401843" y="3191097"/>
            <a:ext cx="9144000" cy="6549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96304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apositive de titre - Version 1" preserve="1">
  <p:cSld name="Diapositive de titre - Version 1">
    <p:bg>
      <p:bgPr>
        <a:solidFill>
          <a:schemeClr val="lt1"/>
        </a:solidFill>
        <a:effectLst/>
      </p:bgPr>
    </p:bg>
    <p:spTree>
      <p:nvGrpSpPr>
        <p:cNvPr id="1" name="Shape 97"/>
        <p:cNvGrpSpPr/>
        <p:nvPr/>
      </p:nvGrpSpPr>
      <p:grpSpPr>
        <a:xfrm>
          <a:off x="0" y="0"/>
          <a:ext cx="0" cy="0"/>
          <a:chOff x="0" y="0"/>
          <a:chExt cx="0" cy="0"/>
        </a:xfrm>
      </p:grpSpPr>
      <p:pic>
        <p:nvPicPr>
          <p:cNvPr id="98" name="Google Shape;98;g31a13bc3efd_0_328"/>
          <p:cNvPicPr preferRelativeResize="0"/>
          <p:nvPr/>
        </p:nvPicPr>
        <p:blipFill rotWithShape="1">
          <a:blip r:embed="rId2">
            <a:alphaModFix/>
          </a:blip>
          <a:srcRect/>
          <a:stretch/>
        </p:blipFill>
        <p:spPr>
          <a:xfrm>
            <a:off x="0" y="2394290"/>
            <a:ext cx="4076700" cy="2790825"/>
          </a:xfrm>
          <a:prstGeom prst="rect">
            <a:avLst/>
          </a:prstGeom>
          <a:noFill/>
          <a:ln>
            <a:noFill/>
          </a:ln>
        </p:spPr>
      </p:pic>
      <p:pic>
        <p:nvPicPr>
          <p:cNvPr id="99" name="Google Shape;99;g31a13bc3efd_0_328"/>
          <p:cNvPicPr preferRelativeResize="0"/>
          <p:nvPr/>
        </p:nvPicPr>
        <p:blipFill rotWithShape="1">
          <a:blip r:embed="rId3">
            <a:alphaModFix/>
          </a:blip>
          <a:srcRect/>
          <a:stretch/>
        </p:blipFill>
        <p:spPr>
          <a:xfrm>
            <a:off x="1869308" y="2418921"/>
            <a:ext cx="314325" cy="428625"/>
          </a:xfrm>
          <a:prstGeom prst="rect">
            <a:avLst/>
          </a:prstGeom>
          <a:noFill/>
          <a:ln>
            <a:noFill/>
          </a:ln>
        </p:spPr>
      </p:pic>
      <p:sp>
        <p:nvSpPr>
          <p:cNvPr id="100" name="Google Shape;100;g31a13bc3efd_0_328"/>
          <p:cNvSpPr/>
          <p:nvPr/>
        </p:nvSpPr>
        <p:spPr>
          <a:xfrm>
            <a:off x="0" y="5994603"/>
            <a:ext cx="12192000" cy="86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g31a13bc3efd_0_328"/>
          <p:cNvSpPr txBox="1">
            <a:spLocks noGrp="1"/>
          </p:cNvSpPr>
          <p:nvPr>
            <p:ph type="ctrTitle"/>
          </p:nvPr>
        </p:nvSpPr>
        <p:spPr>
          <a:xfrm>
            <a:off x="2401843" y="2323859"/>
            <a:ext cx="9144000" cy="1057708"/>
          </a:xfrm>
          <a:prstGeom prst="rect">
            <a:avLst/>
          </a:prstGeom>
          <a:noFill/>
          <a:ln>
            <a:noFill/>
          </a:ln>
        </p:spPr>
        <p:txBody>
          <a:bodyPr spcFirstLastPara="1" wrap="square" lIns="0" tIns="46800" rIns="91425" bIns="45700" anchor="t" anchorCtr="0">
            <a:normAutofit/>
          </a:bodyPr>
          <a:lstStyle>
            <a:lvl1pPr lvl="0" algn="l">
              <a:lnSpc>
                <a:spcPct val="90000"/>
              </a:lnSpc>
              <a:spcBef>
                <a:spcPts val="0"/>
              </a:spcBef>
              <a:spcAft>
                <a:spcPts val="0"/>
              </a:spcAft>
              <a:buClr>
                <a:srgbClr val="00A3A6"/>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g31a13bc3efd_0_328"/>
          <p:cNvSpPr txBox="1">
            <a:spLocks noGrp="1"/>
          </p:cNvSpPr>
          <p:nvPr>
            <p:ph type="subTitle" idx="1"/>
          </p:nvPr>
        </p:nvSpPr>
        <p:spPr>
          <a:xfrm>
            <a:off x="2401843" y="3191097"/>
            <a:ext cx="9144000" cy="65492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75662"/>
              </a:buClr>
              <a:buSzPts val="2400"/>
              <a:buNone/>
              <a:defRPr sz="2400">
                <a:solidFill>
                  <a:srgbClr val="27566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3" name="Google Shape;103;g31a13bc3efd_0_328" descr="Une image contenant dessin, signe&#10;&#10;Description générée automatiquement"/>
          <p:cNvPicPr preferRelativeResize="0"/>
          <p:nvPr/>
        </p:nvPicPr>
        <p:blipFill rotWithShape="1">
          <a:blip r:embed="rId4">
            <a:alphaModFix/>
          </a:blip>
          <a:srcRect/>
          <a:stretch/>
        </p:blipFill>
        <p:spPr>
          <a:xfrm>
            <a:off x="2401843" y="5628463"/>
            <a:ext cx="2286000" cy="897255"/>
          </a:xfrm>
          <a:prstGeom prst="rect">
            <a:avLst/>
          </a:prstGeom>
          <a:noFill/>
          <a:ln>
            <a:noFill/>
          </a:ln>
        </p:spPr>
      </p:pic>
    </p:spTree>
    <p:extLst>
      <p:ext uri="{BB962C8B-B14F-4D97-AF65-F5344CB8AC3E}">
        <p14:creationId xmlns:p14="http://schemas.microsoft.com/office/powerpoint/2010/main" val="87565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content" preserve="1">
  <p:cSld name="Title and content">
    <p:bg>
      <p:bgPr>
        <a:solidFill>
          <a:schemeClr val="lt1"/>
        </a:solidFill>
        <a:effectLst/>
      </p:bgPr>
    </p:bg>
    <p:spTree>
      <p:nvGrpSpPr>
        <p:cNvPr id="1" name="Shape 104"/>
        <p:cNvGrpSpPr/>
        <p:nvPr/>
      </p:nvGrpSpPr>
      <p:grpSpPr>
        <a:xfrm>
          <a:off x="0" y="0"/>
          <a:ext cx="0" cy="0"/>
          <a:chOff x="0" y="0"/>
          <a:chExt cx="0" cy="0"/>
        </a:xfrm>
      </p:grpSpPr>
      <p:sp>
        <p:nvSpPr>
          <p:cNvPr id="105" name="Google Shape;105;g31a13bc3efd_2_40"/>
          <p:cNvSpPr/>
          <p:nvPr/>
        </p:nvSpPr>
        <p:spPr>
          <a:xfrm>
            <a:off x="-11575" y="6440949"/>
            <a:ext cx="12192000" cy="428626"/>
          </a:xfrm>
          <a:prstGeom prst="rect">
            <a:avLst/>
          </a:prstGeom>
          <a:solidFill>
            <a:srgbClr val="96B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 name="Google Shape;106;g31a13bc3efd_2_40"/>
          <p:cNvPicPr preferRelativeResize="0"/>
          <p:nvPr/>
        </p:nvPicPr>
        <p:blipFill rotWithShape="1">
          <a:blip r:embed="rId2">
            <a:alphaModFix amt="42000"/>
          </a:blip>
          <a:srcRect/>
          <a:stretch/>
        </p:blipFill>
        <p:spPr>
          <a:xfrm>
            <a:off x="-481359" y="1585732"/>
            <a:ext cx="3540265" cy="6858000"/>
          </a:xfrm>
          <a:prstGeom prst="rect">
            <a:avLst/>
          </a:prstGeom>
          <a:noFill/>
          <a:ln>
            <a:noFill/>
          </a:ln>
        </p:spPr>
      </p:pic>
      <p:sp>
        <p:nvSpPr>
          <p:cNvPr id="107" name="Google Shape;107;g31a13bc3efd_2_40"/>
          <p:cNvSpPr txBox="1">
            <a:spLocks noGrp="1"/>
          </p:cNvSpPr>
          <p:nvPr>
            <p:ph type="title"/>
          </p:nvPr>
        </p:nvSpPr>
        <p:spPr>
          <a:xfrm>
            <a:off x="221974" y="136525"/>
            <a:ext cx="11748052" cy="4286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A09B"/>
              </a:buClr>
              <a:buSzPts val="4000"/>
              <a:buFont typeface="Arial"/>
              <a:buNone/>
              <a:defRPr sz="4000" b="0">
                <a:solidFill>
                  <a:srgbClr val="00A09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g31a13bc3efd_2_40"/>
          <p:cNvSpPr txBox="1">
            <a:spLocks noGrp="1"/>
          </p:cNvSpPr>
          <p:nvPr>
            <p:ph type="body" idx="1"/>
          </p:nvPr>
        </p:nvSpPr>
        <p:spPr>
          <a:xfrm>
            <a:off x="221973" y="718860"/>
            <a:ext cx="11748051" cy="54735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g31a13bc3efd_2_40"/>
          <p:cNvSpPr txBox="1">
            <a:spLocks noGrp="1"/>
          </p:cNvSpPr>
          <p:nvPr>
            <p:ph type="dt" idx="10"/>
          </p:nvPr>
        </p:nvSpPr>
        <p:spPr>
          <a:xfrm>
            <a:off x="838200" y="6472100"/>
            <a:ext cx="15693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31a13bc3efd_2_40"/>
          <p:cNvSpPr txBox="1">
            <a:spLocks noGrp="1"/>
          </p:cNvSpPr>
          <p:nvPr>
            <p:ph type="ftr" idx="11"/>
          </p:nvPr>
        </p:nvSpPr>
        <p:spPr>
          <a:xfrm>
            <a:off x="2558005" y="6472100"/>
            <a:ext cx="601468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31a13bc3efd_2_40"/>
          <p:cNvSpPr txBox="1">
            <a:spLocks noGrp="1"/>
          </p:cNvSpPr>
          <p:nvPr>
            <p:ph type="sldNum" idx="12"/>
          </p:nvPr>
        </p:nvSpPr>
        <p:spPr>
          <a:xfrm>
            <a:off x="9224060" y="6472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Calibri"/>
                <a:ea typeface="Calibri"/>
                <a:cs typeface="Calibri"/>
                <a:sym typeface="Calibri"/>
              </a:defRPr>
            </a:lvl1pPr>
            <a:lvl2pPr marL="0" lvl="1" indent="0" algn="r">
              <a:spcBef>
                <a:spcPts val="0"/>
              </a:spcBef>
              <a:buNone/>
              <a:defRPr sz="1200">
                <a:solidFill>
                  <a:schemeClr val="lt2"/>
                </a:solidFill>
                <a:latin typeface="Calibri"/>
                <a:ea typeface="Calibri"/>
                <a:cs typeface="Calibri"/>
                <a:sym typeface="Calibri"/>
              </a:defRPr>
            </a:lvl2pPr>
            <a:lvl3pPr marL="0" lvl="2" indent="0" algn="r">
              <a:spcBef>
                <a:spcPts val="0"/>
              </a:spcBef>
              <a:buNone/>
              <a:defRPr sz="1200">
                <a:solidFill>
                  <a:schemeClr val="lt2"/>
                </a:solidFill>
                <a:latin typeface="Calibri"/>
                <a:ea typeface="Calibri"/>
                <a:cs typeface="Calibri"/>
                <a:sym typeface="Calibri"/>
              </a:defRPr>
            </a:lvl3pPr>
            <a:lvl4pPr marL="0" lvl="3" indent="0" algn="r">
              <a:spcBef>
                <a:spcPts val="0"/>
              </a:spcBef>
              <a:buNone/>
              <a:defRPr sz="1200">
                <a:solidFill>
                  <a:schemeClr val="lt2"/>
                </a:solidFill>
                <a:latin typeface="Calibri"/>
                <a:ea typeface="Calibri"/>
                <a:cs typeface="Calibri"/>
                <a:sym typeface="Calibri"/>
              </a:defRPr>
            </a:lvl4pPr>
            <a:lvl5pPr marL="0" lvl="4" indent="0" algn="r">
              <a:spcBef>
                <a:spcPts val="0"/>
              </a:spcBef>
              <a:buNone/>
              <a:defRPr sz="1200">
                <a:solidFill>
                  <a:schemeClr val="lt2"/>
                </a:solidFill>
                <a:latin typeface="Calibri"/>
                <a:ea typeface="Calibri"/>
                <a:cs typeface="Calibri"/>
                <a:sym typeface="Calibri"/>
              </a:defRPr>
            </a:lvl5pPr>
            <a:lvl6pPr marL="0" lvl="5" indent="0" algn="r">
              <a:spcBef>
                <a:spcPts val="0"/>
              </a:spcBef>
              <a:buNone/>
              <a:defRPr sz="1200">
                <a:solidFill>
                  <a:schemeClr val="lt2"/>
                </a:solidFill>
                <a:latin typeface="Calibri"/>
                <a:ea typeface="Calibri"/>
                <a:cs typeface="Calibri"/>
                <a:sym typeface="Calibri"/>
              </a:defRPr>
            </a:lvl6pPr>
            <a:lvl7pPr marL="0" lvl="6" indent="0" algn="r">
              <a:spcBef>
                <a:spcPts val="0"/>
              </a:spcBef>
              <a:buNone/>
              <a:defRPr sz="1200">
                <a:solidFill>
                  <a:schemeClr val="lt2"/>
                </a:solidFill>
                <a:latin typeface="Calibri"/>
                <a:ea typeface="Calibri"/>
                <a:cs typeface="Calibri"/>
                <a:sym typeface="Calibri"/>
              </a:defRPr>
            </a:lvl7pPr>
            <a:lvl8pPr marL="0" lvl="7" indent="0" algn="r">
              <a:spcBef>
                <a:spcPts val="0"/>
              </a:spcBef>
              <a:buNone/>
              <a:defRPr sz="1200">
                <a:solidFill>
                  <a:schemeClr val="lt2"/>
                </a:solidFill>
                <a:latin typeface="Calibri"/>
                <a:ea typeface="Calibri"/>
                <a:cs typeface="Calibri"/>
                <a:sym typeface="Calibri"/>
              </a:defRPr>
            </a:lvl8pPr>
            <a:lvl9pPr marL="0" lvl="8" indent="0" algn="r">
              <a:spcBef>
                <a:spcPts val="0"/>
              </a:spcBef>
              <a:buNone/>
              <a:defRPr sz="1200">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a:t>
            </a:fld>
            <a:endParaRPr/>
          </a:p>
        </p:txBody>
      </p:sp>
      <p:pic>
        <p:nvPicPr>
          <p:cNvPr id="112" name="Google Shape;112;g31a13bc3efd_2_40"/>
          <p:cNvPicPr preferRelativeResize="0"/>
          <p:nvPr/>
        </p:nvPicPr>
        <p:blipFill rotWithShape="1">
          <a:blip r:embed="rId3">
            <a:alphaModFix/>
          </a:blip>
          <a:srcRect/>
          <a:stretch/>
        </p:blipFill>
        <p:spPr>
          <a:xfrm>
            <a:off x="11435788" y="5894702"/>
            <a:ext cx="754156" cy="521898"/>
          </a:xfrm>
          <a:prstGeom prst="rect">
            <a:avLst/>
          </a:prstGeom>
          <a:noFill/>
          <a:ln>
            <a:noFill/>
          </a:ln>
        </p:spPr>
      </p:pic>
    </p:spTree>
    <p:extLst>
      <p:ext uri="{BB962C8B-B14F-4D97-AF65-F5344CB8AC3E}">
        <p14:creationId xmlns:p14="http://schemas.microsoft.com/office/powerpoint/2010/main" val="199282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52" y="894522"/>
            <a:ext cx="5434473"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23926" y="894522"/>
            <a:ext cx="6383152"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89452" y="0"/>
            <a:ext cx="12102548" cy="496957"/>
          </a:xfrm>
          <a:prstGeom prst="rect">
            <a:avLst/>
          </a:prstGeom>
        </p:spPr>
        <p:txBody>
          <a:bodyPr anchor="ctr" anchorCtr="0">
            <a:normAutofit/>
          </a:bodyPr>
          <a:lstStyle>
            <a:lvl1pPr>
              <a:defRPr sz="3000"/>
            </a:lvl1pPr>
          </a:lstStyle>
          <a:p>
            <a:r>
              <a:rPr lang="fr-FR"/>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89452" y="496958"/>
            <a:ext cx="10870083" cy="397564"/>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228539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958" y="626167"/>
            <a:ext cx="5336676"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5958" y="1043611"/>
            <a:ext cx="5336675"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595730" y="626167"/>
            <a:ext cx="6480312"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5729" y="1043611"/>
            <a:ext cx="6480312"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89452" y="41248"/>
            <a:ext cx="11986591" cy="515343"/>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14788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321896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28333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341209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309860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0.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984AF6-CFFF-410E-AD4D-4FAE1D461EF2}"/>
              </a:ext>
            </a:extLst>
          </p:cNvPr>
          <p:cNvSpPr>
            <a:spLocks noGrp="1"/>
          </p:cNvSpPr>
          <p:nvPr>
            <p:ph type="title"/>
          </p:nvPr>
        </p:nvSpPr>
        <p:spPr>
          <a:xfrm>
            <a:off x="188843" y="70948"/>
            <a:ext cx="11658600" cy="644669"/>
          </a:xfrm>
          <a:prstGeom prst="rect">
            <a:avLst/>
          </a:prstGeom>
        </p:spPr>
        <p:txBody>
          <a:bodyPr vert="horz" lIns="0" tIns="46800" rIns="91440" bIns="45720" rtlCol="0" anchor="ctr">
            <a:normAutofit/>
          </a:bodyPr>
          <a:lstStyle/>
          <a:p>
            <a:r>
              <a:rPr lang="fr-FR" dirty="0"/>
              <a:t>Change the style of the title</a:t>
            </a:r>
            <a:endParaRPr lang="en-US" dirty="0"/>
          </a:p>
        </p:txBody>
      </p:sp>
      <p:sp>
        <p:nvSpPr>
          <p:cNvPr id="12" name="Text Placeholder 2">
            <a:extLst>
              <a:ext uri="{FF2B5EF4-FFF2-40B4-BE49-F238E27FC236}">
                <a16:creationId xmlns:a16="http://schemas.microsoft.com/office/drawing/2014/main" id="{2D6F15B8-BCC4-4139-B523-9F37938B7A35}"/>
              </a:ext>
            </a:extLst>
          </p:cNvPr>
          <p:cNvSpPr>
            <a:spLocks noGrp="1"/>
          </p:cNvSpPr>
          <p:nvPr>
            <p:ph type="body" idx="1"/>
          </p:nvPr>
        </p:nvSpPr>
        <p:spPr>
          <a:xfrm>
            <a:off x="188843" y="715617"/>
            <a:ext cx="11221279" cy="5545883"/>
          </a:xfrm>
          <a:prstGeom prst="rect">
            <a:avLst/>
          </a:prstGeom>
        </p:spPr>
        <p:txBody>
          <a:bodyPr vert="horz" lIns="91440" tIns="45720" rIns="91440" bIns="45720" rtlCol="0">
            <a:normAutofit/>
          </a:bodyPr>
          <a:lstStyle/>
          <a:p>
            <a:pPr lvl="0"/>
            <a:r>
              <a:rPr lang="fr-FR" dirty="0"/>
              <a:t>Click to change the mask text styles</a:t>
            </a:r>
          </a:p>
          <a:p>
            <a:pPr lvl="1"/>
            <a:r>
              <a:rPr lang="fr-FR" dirty="0"/>
              <a:t>Second level</a:t>
            </a:r>
          </a:p>
          <a:p>
            <a:pPr lvl="2"/>
            <a:r>
              <a:rPr lang="fr-FR" dirty="0"/>
              <a:t>Third level</a:t>
            </a:r>
          </a:p>
          <a:p>
            <a:pPr lvl="3"/>
            <a:r>
              <a:rPr lang="fr-FR" dirty="0"/>
              <a:t>Fourth level</a:t>
            </a:r>
          </a:p>
          <a:p>
            <a:pPr lvl="4"/>
            <a:r>
              <a:rPr lang="fr-FR" dirty="0"/>
              <a:t>Fifth level</a:t>
            </a:r>
            <a:endParaRPr lang="en-US" dirty="0"/>
          </a:p>
        </p:txBody>
      </p:sp>
      <p:sp>
        <p:nvSpPr>
          <p:cNvPr id="13" name="ZoneTexte 12">
            <a:extLst>
              <a:ext uri="{FF2B5EF4-FFF2-40B4-BE49-F238E27FC236}">
                <a16:creationId xmlns:a16="http://schemas.microsoft.com/office/drawing/2014/main" id="{D85EF67C-DB3C-4ADC-829F-14D87A8664F8}"/>
              </a:ext>
            </a:extLst>
          </p:cNvPr>
          <p:cNvSpPr txBox="1"/>
          <p:nvPr/>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t>‹N°›</a:t>
            </a:fld>
            <a:endParaRPr lang="fr-FR" sz="1200" b="0" dirty="0">
              <a:solidFill>
                <a:srgbClr val="00A3A6"/>
              </a:solidFill>
              <a:latin typeface="Raleway" panose="020B0503030101060003" pitchFamily="34" charset="0"/>
            </a:endParaRPr>
          </a:p>
        </p:txBody>
      </p:sp>
      <p:pic>
        <p:nvPicPr>
          <p:cNvPr id="14" name="Image 13">
            <a:extLst>
              <a:ext uri="{FF2B5EF4-FFF2-40B4-BE49-F238E27FC236}">
                <a16:creationId xmlns:a16="http://schemas.microsoft.com/office/drawing/2014/main" id="{C31A273F-8B3B-4FFA-A6A7-5A556F5FD6D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15" name="ZoneTexte 14">
            <a:extLst>
              <a:ext uri="{FF2B5EF4-FFF2-40B4-BE49-F238E27FC236}">
                <a16:creationId xmlns:a16="http://schemas.microsoft.com/office/drawing/2014/main" id="{DB30FD33-E435-4A46-B168-E07C4F5FE24A}"/>
              </a:ext>
            </a:extLst>
          </p:cNvPr>
          <p:cNvSpPr txBox="1"/>
          <p:nvPr/>
        </p:nvSpPr>
        <p:spPr>
          <a:xfrm>
            <a:off x="1142999" y="6350734"/>
            <a:ext cx="6716110" cy="253916"/>
          </a:xfrm>
          <a:prstGeom prst="rect">
            <a:avLst/>
          </a:prstGeom>
          <a:noFill/>
        </p:spPr>
        <p:txBody>
          <a:bodyPr wrap="square" rtlCol="0">
            <a:spAutoFit/>
          </a:bodyPr>
          <a:lstStyle/>
          <a:p>
            <a:r>
              <a:rPr lang="it-IT" sz="1000" dirty="0">
                <a:solidFill>
                  <a:srgbClr val="275662"/>
                </a:solidFill>
                <a:latin typeface="+mn-lt"/>
              </a:rPr>
              <a:t>Module3 </a:t>
            </a:r>
            <a:r>
              <a:rPr lang="it-IT" sz="1000" dirty="0" err="1">
                <a:solidFill>
                  <a:srgbClr val="275662"/>
                </a:solidFill>
                <a:latin typeface="+mn-lt"/>
              </a:rPr>
              <a:t>FAIR_metadata</a:t>
            </a:r>
            <a:endParaRPr lang="fr-FR" sz="1000" dirty="0">
              <a:solidFill>
                <a:srgbClr val="275662"/>
              </a:solidFill>
              <a:latin typeface="+mn-lt"/>
            </a:endParaRPr>
          </a:p>
        </p:txBody>
      </p:sp>
      <p:sp>
        <p:nvSpPr>
          <p:cNvPr id="16" name="ZoneTexte 15">
            <a:extLst>
              <a:ext uri="{FF2B5EF4-FFF2-40B4-BE49-F238E27FC236}">
                <a16:creationId xmlns:a16="http://schemas.microsoft.com/office/drawing/2014/main" id="{8EB41401-1E18-450D-B56F-5BE5E627703C}"/>
              </a:ext>
            </a:extLst>
          </p:cNvPr>
          <p:cNvSpPr txBox="1"/>
          <p:nvPr/>
        </p:nvSpPr>
        <p:spPr>
          <a:xfrm>
            <a:off x="1142999" y="6533137"/>
            <a:ext cx="6716110" cy="253916"/>
          </a:xfrm>
          <a:prstGeom prst="rect">
            <a:avLst/>
          </a:prstGeom>
          <a:noFill/>
        </p:spPr>
        <p:txBody>
          <a:bodyPr wrap="square" rtlCol="0">
            <a:spAutoFit/>
          </a:bodyPr>
          <a:lstStyle/>
          <a:p>
            <a:r>
              <a:rPr lang="fr-FR" sz="1000" dirty="0">
                <a:solidFill>
                  <a:srgbClr val="00A3A6"/>
                </a:solidFill>
                <a:latin typeface="+mj-lt"/>
              </a:rPr>
              <a:t>2023 - </a:t>
            </a:r>
            <a:r>
              <a:rPr lang="fr-FR" sz="1000" dirty="0" err="1">
                <a:solidFill>
                  <a:srgbClr val="00A3A6"/>
                </a:solidFill>
                <a:latin typeface="+mj-lt"/>
              </a:rPr>
              <a:t>cpommier</a:t>
            </a:r>
            <a:r>
              <a:rPr lang="fr-FR" sz="1000" dirty="0">
                <a:solidFill>
                  <a:srgbClr val="00A3A6"/>
                </a:solidFill>
                <a:latin typeface="+mj-lt"/>
              </a:rPr>
              <a:t>, </a:t>
            </a:r>
            <a:r>
              <a:rPr lang="fr-FR" sz="1000" dirty="0" err="1">
                <a:solidFill>
                  <a:srgbClr val="00A3A6"/>
                </a:solidFill>
                <a:latin typeface="+mj-lt"/>
              </a:rPr>
              <a:t>cmichotey</a:t>
            </a:r>
            <a:r>
              <a:rPr lang="fr-FR" sz="1000" dirty="0">
                <a:solidFill>
                  <a:srgbClr val="00A3A6"/>
                </a:solidFill>
                <a:latin typeface="+mj-lt"/>
              </a:rPr>
              <a:t>, IFB</a:t>
            </a:r>
          </a:p>
        </p:txBody>
      </p:sp>
    </p:spTree>
    <p:extLst>
      <p:ext uri="{BB962C8B-B14F-4D97-AF65-F5344CB8AC3E}">
        <p14:creationId xmlns:p14="http://schemas.microsoft.com/office/powerpoint/2010/main" val="4023483994"/>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733"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26" r:id="rId12"/>
    <p:sldLayoutId id="2147483728" r:id="rId13"/>
    <p:sldLayoutId id="2147483730" r:id="rId14"/>
    <p:sldLayoutId id="2147483735" r:id="rId15"/>
    <p:sldLayoutId id="2147483736" r:id="rId16"/>
    <p:sldLayoutId id="2147483737" r:id="rId17"/>
    <p:sldLayoutId id="2147483738" r:id="rId18"/>
    <p:sldLayoutId id="2147483740" r:id="rId19"/>
    <p:sldLayoutId id="2147483741" r:id="rId20"/>
    <p:sldLayoutId id="2147483742" r:id="rId21"/>
    <p:sldLayoutId id="2147483761" r:id="rId22"/>
  </p:sldLayoutIdLst>
  <p:txStyles>
    <p:titleStyle>
      <a:lvl1pPr marL="457200" indent="-457200" algn="l" defTabSz="914400" rtl="0" eaLnBrk="1" latinLnBrk="0" hangingPunct="1">
        <a:lnSpc>
          <a:spcPct val="90000"/>
        </a:lnSpc>
        <a:spcBef>
          <a:spcPct val="0"/>
        </a:spcBef>
        <a:buFontTx/>
        <a:buBlip>
          <a:blip r:embed="rId25"/>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318051" y="179859"/>
            <a:ext cx="11559209" cy="558142"/>
          </a:xfrm>
          <a:prstGeom prst="rect">
            <a:avLst/>
          </a:prstGeom>
          <a:noFill/>
          <a:ln>
            <a:noFill/>
          </a:ln>
        </p:spPr>
        <p:txBody>
          <a:bodyPr spcFirstLastPara="1" wrap="square" lIns="91425" tIns="45700" rIns="91425" bIns="45700" anchor="t" anchorCtr="0">
            <a:normAutofit/>
          </a:bodyPr>
          <a:lstStyle>
            <a:lvl1pPr marR="0" lvl="0" algn="l" rtl="0">
              <a:lnSpc>
                <a:spcPct val="126250"/>
              </a:lnSpc>
              <a:spcBef>
                <a:spcPts val="0"/>
              </a:spcBef>
              <a:spcAft>
                <a:spcPts val="0"/>
              </a:spcAft>
              <a:buClr>
                <a:srgbClr val="69981B"/>
              </a:buClr>
              <a:buSzPts val="3200"/>
              <a:buFont typeface="Trebuchet MS"/>
              <a:buNone/>
              <a:defRPr sz="3200" b="0" i="0" u="none" strike="noStrike" cap="none">
                <a:solidFill>
                  <a:srgbClr val="69981B"/>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318051" y="939942"/>
            <a:ext cx="11371149" cy="518005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44545"/>
              </a:lnSpc>
              <a:spcBef>
                <a:spcPts val="1000"/>
              </a:spcBef>
              <a:spcAft>
                <a:spcPts val="0"/>
              </a:spcAft>
              <a:buClr>
                <a:srgbClr val="69981B"/>
              </a:buClr>
              <a:buSzPts val="2200"/>
              <a:buFont typeface="Arial"/>
              <a:buChar char="•"/>
              <a:defRPr sz="2200" b="0" i="0" u="none" strike="noStrike" cap="none">
                <a:solidFill>
                  <a:srgbClr val="7F7F7F"/>
                </a:solidFill>
                <a:latin typeface="Trebuchet MS"/>
                <a:ea typeface="Trebuchet MS"/>
                <a:cs typeface="Trebuchet MS"/>
                <a:sym typeface="Trebuchet MS"/>
              </a:defRPr>
            </a:lvl1pPr>
            <a:lvl2pPr marL="914400" marR="0" lvl="1" indent="-355600" algn="l" rtl="0">
              <a:lnSpc>
                <a:spcPct val="159000"/>
              </a:lnSpc>
              <a:spcBef>
                <a:spcPts val="500"/>
              </a:spcBef>
              <a:spcAft>
                <a:spcPts val="0"/>
              </a:spcAft>
              <a:buClr>
                <a:srgbClr val="69981B"/>
              </a:buClr>
              <a:buSzPts val="2000"/>
              <a:buFont typeface="Arial"/>
              <a:buChar char="•"/>
              <a:defRPr sz="2000" b="0" i="0" u="none" strike="noStrike" cap="none">
                <a:solidFill>
                  <a:srgbClr val="7F7F7F"/>
                </a:solidFill>
                <a:latin typeface="Trebuchet MS"/>
                <a:ea typeface="Trebuchet MS"/>
                <a:cs typeface="Trebuchet MS"/>
                <a:sym typeface="Trebuchet MS"/>
              </a:defRPr>
            </a:lvl2pPr>
            <a:lvl3pPr marL="1371600" marR="0" lvl="2" indent="-342900" algn="l" rtl="0">
              <a:lnSpc>
                <a:spcPct val="176666"/>
              </a:lnSpc>
              <a:spcBef>
                <a:spcPts val="500"/>
              </a:spcBef>
              <a:spcAft>
                <a:spcPts val="0"/>
              </a:spcAft>
              <a:buClr>
                <a:srgbClr val="69981B"/>
              </a:buClr>
              <a:buSzPts val="1800"/>
              <a:buFont typeface="Arial"/>
              <a:buChar char="•"/>
              <a:defRPr sz="1800" b="0" i="0" u="none" strike="noStrike" cap="none">
                <a:solidFill>
                  <a:srgbClr val="7F7F7F"/>
                </a:solidFill>
                <a:latin typeface="Trebuchet MS"/>
                <a:ea typeface="Trebuchet MS"/>
                <a:cs typeface="Trebuchet MS"/>
                <a:sym typeface="Trebuchet MS"/>
              </a:defRPr>
            </a:lvl3pPr>
            <a:lvl4pPr marL="1828800" marR="0" lvl="3" indent="-330200" algn="l" rtl="0">
              <a:lnSpc>
                <a:spcPct val="198750"/>
              </a:lnSpc>
              <a:spcBef>
                <a:spcPts val="500"/>
              </a:spcBef>
              <a:spcAft>
                <a:spcPts val="0"/>
              </a:spcAft>
              <a:buClr>
                <a:srgbClr val="69981B"/>
              </a:buClr>
              <a:buSzPts val="1600"/>
              <a:buFont typeface="Arial"/>
              <a:buChar char="•"/>
              <a:defRPr sz="1600" b="0" i="0" u="none" strike="noStrike" cap="none">
                <a:solidFill>
                  <a:srgbClr val="7F7F7F"/>
                </a:solidFill>
                <a:latin typeface="Trebuchet MS"/>
                <a:ea typeface="Trebuchet MS"/>
                <a:cs typeface="Trebuchet MS"/>
                <a:sym typeface="Trebuchet MS"/>
              </a:defRPr>
            </a:lvl4pPr>
            <a:lvl5pPr marL="2286000" marR="0" lvl="4" indent="-330200" algn="l" rtl="0">
              <a:lnSpc>
                <a:spcPct val="198750"/>
              </a:lnSpc>
              <a:spcBef>
                <a:spcPts val="500"/>
              </a:spcBef>
              <a:spcAft>
                <a:spcPts val="0"/>
              </a:spcAft>
              <a:buClr>
                <a:srgbClr val="69981B"/>
              </a:buClr>
              <a:buSzPts val="1600"/>
              <a:buFont typeface="Arial"/>
              <a:buChar char="•"/>
              <a:defRPr sz="1600" b="0" i="0" u="none" strike="noStrike" cap="none">
                <a:solidFill>
                  <a:srgbClr val="7F7F7F"/>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22"/>
          <p:cNvSpPr txBox="1">
            <a:spLocks noGrp="1"/>
          </p:cNvSpPr>
          <p:nvPr>
            <p:ph type="sldNum" idx="12"/>
          </p:nvPr>
        </p:nvSpPr>
        <p:spPr>
          <a:xfrm>
            <a:off x="10758388" y="6413558"/>
            <a:ext cx="1028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9981B"/>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de-DE"/>
              <a:t>‹N°›</a:t>
            </a:fld>
            <a:endParaRPr/>
          </a:p>
        </p:txBody>
      </p:sp>
      <p:pic>
        <p:nvPicPr>
          <p:cNvPr id="13" name="Google Shape;13;p22"/>
          <p:cNvPicPr preferRelativeResize="0"/>
          <p:nvPr/>
        </p:nvPicPr>
        <p:blipFill rotWithShape="1">
          <a:blip r:embed="rId19">
            <a:alphaModFix/>
          </a:blip>
          <a:srcRect/>
          <a:stretch/>
        </p:blipFill>
        <p:spPr>
          <a:xfrm>
            <a:off x="0" y="6332975"/>
            <a:ext cx="739647" cy="511857"/>
          </a:xfrm>
          <a:prstGeom prst="rect">
            <a:avLst/>
          </a:prstGeom>
          <a:noFill/>
          <a:ln>
            <a:noFill/>
          </a:ln>
        </p:spPr>
      </p:pic>
      <p:pic>
        <p:nvPicPr>
          <p:cNvPr id="14" name="Google Shape;14;p22"/>
          <p:cNvPicPr preferRelativeResize="0"/>
          <p:nvPr/>
        </p:nvPicPr>
        <p:blipFill rotWithShape="1">
          <a:blip r:embed="rId20">
            <a:alphaModFix/>
          </a:blip>
          <a:srcRect r="-1947" b="-8861"/>
          <a:stretch/>
        </p:blipFill>
        <p:spPr>
          <a:xfrm>
            <a:off x="347959" y="6430818"/>
            <a:ext cx="1240132" cy="188382"/>
          </a:xfrm>
          <a:prstGeom prst="rect">
            <a:avLst/>
          </a:prstGeom>
          <a:noFill/>
          <a:ln>
            <a:noFill/>
          </a:ln>
        </p:spPr>
      </p:pic>
      <p:cxnSp>
        <p:nvCxnSpPr>
          <p:cNvPr id="15" name="Google Shape;15;p22"/>
          <p:cNvCxnSpPr/>
          <p:nvPr/>
        </p:nvCxnSpPr>
        <p:spPr>
          <a:xfrm>
            <a:off x="318051" y="6339416"/>
            <a:ext cx="11559209" cy="0"/>
          </a:xfrm>
          <a:prstGeom prst="straightConnector1">
            <a:avLst/>
          </a:prstGeom>
          <a:noFill/>
          <a:ln w="9525" cap="flat" cmpd="sng">
            <a:solidFill>
              <a:srgbClr val="BFBFBF"/>
            </a:solidFill>
            <a:prstDash val="solid"/>
            <a:miter lim="800000"/>
            <a:headEnd type="none" w="sm" len="sm"/>
            <a:tailEnd type="none" w="sm" len="sm"/>
          </a:ln>
        </p:spPr>
      </p:cxnSp>
    </p:spTree>
    <p:extLst>
      <p:ext uri="{BB962C8B-B14F-4D97-AF65-F5344CB8AC3E}">
        <p14:creationId xmlns:p14="http://schemas.microsoft.com/office/powerpoint/2010/main" val="2100978293"/>
      </p:ext>
    </p:extLst>
  </p:cSld>
  <p:clrMap bg1="lt1" tx1="dk1" bg2="dk2" tx2="lt2" accent1="accent1" accent2="accent2" accent3="accent3" accent4="accent4" accent5="accent5" accent6="accent6" hlink="hlink" folHlink="folHlink"/>
  <p:sldLayoutIdLst>
    <p:sldLayoutId id="2147483744" r:id="rId1"/>
    <p:sldLayoutId id="2147483747" r:id="rId2"/>
    <p:sldLayoutId id="2147483745" r:id="rId3"/>
    <p:sldLayoutId id="2147483760" r:id="rId4"/>
    <p:sldLayoutId id="2147483746"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186/1471-2229-12-173"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doi.org/10.1111/j.1469-8137.2005.01407.x"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github.com/MIAPPE/MIAPPE/issues/71" TargetMode="Externa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4.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hyperlink" Target="http://www.brapi.org/" TargetMode="External"/><Relationship Id="rId9"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MIAPPE/MIAPPE/tree/master/Templates"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openxmlformats.org/officeDocument/2006/relationships/image" Target="../media/image90.jpg"/><Relationship Id="rId21" Type="http://schemas.openxmlformats.org/officeDocument/2006/relationships/image" Target="../media/image107.png"/><Relationship Id="rId7" Type="http://schemas.openxmlformats.org/officeDocument/2006/relationships/image" Target="../media/image93.jpg"/><Relationship Id="rId12" Type="http://schemas.openxmlformats.org/officeDocument/2006/relationships/image" Target="../media/image98.png"/><Relationship Id="rId17" Type="http://schemas.openxmlformats.org/officeDocument/2006/relationships/image" Target="../media/image103.jpg"/><Relationship Id="rId25" Type="http://schemas.openxmlformats.org/officeDocument/2006/relationships/image" Target="../media/image111.png"/><Relationship Id="rId2" Type="http://schemas.openxmlformats.org/officeDocument/2006/relationships/notesSlide" Target="../notesSlides/notesSlide27.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2.xml"/><Relationship Id="rId6" Type="http://schemas.openxmlformats.org/officeDocument/2006/relationships/image" Target="../media/image92.png"/><Relationship Id="rId11" Type="http://schemas.openxmlformats.org/officeDocument/2006/relationships/image" Target="../media/image97.jp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jp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64.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hyperlink" Target="http://www.brapi.org/" TargetMode="External"/><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agroportal.lirmm.fr/ontologies/PPEO" TargetMode="External"/><Relationship Id="rId5" Type="http://schemas.openxmlformats.org/officeDocument/2006/relationships/hyperlink" Target="https://github.com/MIAPPE/MIAPPE-ontology" TargetMode="External"/><Relationship Id="rId4" Type="http://schemas.openxmlformats.org/officeDocument/2006/relationships/hyperlink" Target="https://github.com/MIAPPE/MIAPPE/Templates" TargetMode="External"/><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hyperlink" Target="https://entrepot.recherche.data.gouv.fr/dataset.xhtml?persistentId=doi:10.15454/JB2WCE" TargetMode="External"/><Relationship Id="rId3" Type="http://schemas.openxmlformats.org/officeDocument/2006/relationships/hyperlink" Target="http://www.cropontology.org/" TargetMode="External"/><Relationship Id="rId7" Type="http://schemas.openxmlformats.org/officeDocument/2006/relationships/hyperlink" Target="https://entrepot.recherche.data.gouv.fr/dataset.xhtml?persistentId=doi:10.15454/AV5RT2" TargetMode="External"/><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hyperlink" Target="https://entrepot.recherche.data.gouv.fr/dataset.xhtml?persistentId=doi:10.15454/3EDMCP" TargetMode="External"/><Relationship Id="rId11" Type="http://schemas.openxmlformats.org/officeDocument/2006/relationships/image" Target="../media/image56.png"/><Relationship Id="rId5" Type="http://schemas.openxmlformats.org/officeDocument/2006/relationships/hyperlink" Target="https://entrepot.recherche.data.gouv.fr/dataset.xhtml?persistentId=doi:10.15454/SBXYSV" TargetMode="External"/><Relationship Id="rId10" Type="http://schemas.openxmlformats.org/officeDocument/2006/relationships/image" Target="../media/image55.png"/><Relationship Id="rId4" Type="http://schemas.openxmlformats.org/officeDocument/2006/relationships/hyperlink" Target="https://entrepot.recherche.data.gouv.fr/dataverse/vo-inrae" TargetMode="External"/><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brapi.org/compatibleSoftware"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MIAPPE/MIAPPE/tree/master/MIAPPE_Checklist-Data-Model-v1.1" TargetMode="External"/><Relationship Id="rId7" Type="http://schemas.openxmlformats.org/officeDocument/2006/relationships/image" Target="../media/image62.png"/><Relationship Id="rId2" Type="http://schemas.openxmlformats.org/officeDocument/2006/relationships/hyperlink" Target="http://www.miappe.org/" TargetMode="Externa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3805EB2-941B-01D1-DBB0-94C97BA02F95}"/>
              </a:ext>
            </a:extLst>
          </p:cNvPr>
          <p:cNvSpPr>
            <a:spLocks noGrp="1"/>
          </p:cNvSpPr>
          <p:nvPr>
            <p:ph type="ctrTitle"/>
          </p:nvPr>
        </p:nvSpPr>
        <p:spPr/>
        <p:txBody>
          <a:bodyPr>
            <a:normAutofit fontScale="90000"/>
          </a:bodyPr>
          <a:lstStyle/>
          <a:p>
            <a:r>
              <a:rPr lang="fr-FR" dirty="0"/>
              <a:t>Minimum Information for Plant </a:t>
            </a:r>
            <a:r>
              <a:rPr lang="fr-FR" dirty="0" err="1"/>
              <a:t>Phenotyping Experiments </a:t>
            </a:r>
            <a:r>
              <a:rPr lang="fr-FR" dirty="0"/>
              <a:t>(MIAPPE)</a:t>
            </a:r>
          </a:p>
        </p:txBody>
      </p:sp>
      <p:sp>
        <p:nvSpPr>
          <p:cNvPr id="5" name="Sous-titre 4">
            <a:extLst>
              <a:ext uri="{FF2B5EF4-FFF2-40B4-BE49-F238E27FC236}">
                <a16:creationId xmlns:a16="http://schemas.microsoft.com/office/drawing/2014/main" id="{195704BF-969B-B6B0-360E-23E2E3E6DD02}"/>
              </a:ext>
            </a:extLst>
          </p:cNvPr>
          <p:cNvSpPr>
            <a:spLocks noGrp="1"/>
          </p:cNvSpPr>
          <p:nvPr>
            <p:ph type="subTitle" idx="1"/>
          </p:nvPr>
        </p:nvSpPr>
        <p:spPr/>
        <p:txBody>
          <a:bodyPr>
            <a:normAutofit/>
          </a:bodyPr>
          <a:lstStyle/>
          <a:p>
            <a:r>
              <a:rPr lang="fr-FR" dirty="0"/>
              <a:t>Data standards for plant research data in </a:t>
            </a:r>
            <a:r>
              <a:rPr lang="fr-FR" dirty="0" err="1"/>
              <a:t>Phenomic </a:t>
            </a:r>
            <a:r>
              <a:rPr lang="fr-FR" dirty="0"/>
              <a:t>and beyond</a:t>
            </a:r>
          </a:p>
        </p:txBody>
      </p:sp>
      <p:pic>
        <p:nvPicPr>
          <p:cNvPr id="6" name="Google Shape;191;g119e3987157_0_0" descr="Image">
            <a:extLst>
              <a:ext uri="{FF2B5EF4-FFF2-40B4-BE49-F238E27FC236}">
                <a16:creationId xmlns:a16="http://schemas.microsoft.com/office/drawing/2014/main" id="{339365D8-1CD4-85C1-04F3-8909DC56B23A}"/>
              </a:ext>
            </a:extLst>
          </p:cNvPr>
          <p:cNvPicPr preferRelativeResize="0"/>
          <p:nvPr/>
        </p:nvPicPr>
        <p:blipFill rotWithShape="1">
          <a:blip r:embed="rId2">
            <a:alphaModFix/>
          </a:blip>
          <a:srcRect/>
          <a:stretch/>
        </p:blipFill>
        <p:spPr>
          <a:xfrm>
            <a:off x="11105306" y="6404057"/>
            <a:ext cx="960966" cy="338523"/>
          </a:xfrm>
          <a:prstGeom prst="rect">
            <a:avLst/>
          </a:prstGeom>
          <a:noFill/>
          <a:ln>
            <a:noFill/>
          </a:ln>
        </p:spPr>
      </p:pic>
    </p:spTree>
    <p:extLst>
      <p:ext uri="{BB962C8B-B14F-4D97-AF65-F5344CB8AC3E}">
        <p14:creationId xmlns:p14="http://schemas.microsoft.com/office/powerpoint/2010/main" val="347933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879681A-CB5E-4603-F291-2023116EFD1E}"/>
              </a:ext>
            </a:extLst>
          </p:cNvPr>
          <p:cNvSpPr>
            <a:spLocks noGrp="1"/>
          </p:cNvSpPr>
          <p:nvPr>
            <p:ph type="title"/>
          </p:nvPr>
        </p:nvSpPr>
        <p:spPr/>
        <p:txBody>
          <a:bodyPr>
            <a:normAutofit fontScale="90000"/>
          </a:bodyPr>
          <a:lstStyle/>
          <a:p>
            <a:r>
              <a:rPr lang="fr-FR" dirty="0"/>
              <a:t>MIAPPE </a:t>
            </a:r>
            <a:r>
              <a:rPr lang="fr-FR" dirty="0" err="1"/>
              <a:t>Specifications</a:t>
            </a:r>
            <a:endParaRPr lang="fr-FR" dirty="0"/>
          </a:p>
        </p:txBody>
      </p:sp>
      <p:sp>
        <p:nvSpPr>
          <p:cNvPr id="7" name="Sous-titre 6">
            <a:extLst>
              <a:ext uri="{FF2B5EF4-FFF2-40B4-BE49-F238E27FC236}">
                <a16:creationId xmlns:a16="http://schemas.microsoft.com/office/drawing/2014/main" id="{55C3E8AC-747F-A2F0-35F4-F1236B556626}"/>
              </a:ext>
            </a:extLst>
          </p:cNvPr>
          <p:cNvSpPr>
            <a:spLocks noGrp="1"/>
          </p:cNvSpPr>
          <p:nvPr>
            <p:ph type="subTitle" idx="2"/>
          </p:nvPr>
        </p:nvSpPr>
        <p:spPr/>
        <p:txBody>
          <a:bodyPr>
            <a:normAutofit lnSpcReduction="10000"/>
          </a:bodyPr>
          <a:lstStyle/>
          <a:p>
            <a:endParaRPr lang="fr-FR"/>
          </a:p>
        </p:txBody>
      </p:sp>
      <p:sp>
        <p:nvSpPr>
          <p:cNvPr id="5" name="Espace réservé du contenu 4">
            <a:extLst>
              <a:ext uri="{FF2B5EF4-FFF2-40B4-BE49-F238E27FC236}">
                <a16:creationId xmlns:a16="http://schemas.microsoft.com/office/drawing/2014/main" id="{3892AEDC-B248-6F3D-3352-2F34287D47FE}"/>
              </a:ext>
            </a:extLst>
          </p:cNvPr>
          <p:cNvSpPr>
            <a:spLocks noGrp="1"/>
          </p:cNvSpPr>
          <p:nvPr>
            <p:ph type="body" sz="quarter" idx="10"/>
          </p:nvPr>
        </p:nvSpPr>
        <p:spPr>
          <a:xfrm>
            <a:off x="106363" y="885825"/>
            <a:ext cx="3780692" cy="5418138"/>
          </a:xfrm>
        </p:spPr>
        <p:txBody>
          <a:bodyPr>
            <a:normAutofit/>
          </a:bodyPr>
          <a:lstStyle/>
          <a:p>
            <a:r>
              <a:rPr lang="fr-FR" dirty="0"/>
              <a:t>Specifications table</a:t>
            </a:r>
          </a:p>
          <a:p>
            <a:r>
              <a:rPr lang="fr-FR" dirty="0"/>
              <a:t>11 Sections</a:t>
            </a:r>
          </a:p>
          <a:p>
            <a:r>
              <a:rPr lang="fr-FR" dirty="0" err="1"/>
              <a:t>Metadata </a:t>
            </a:r>
            <a:r>
              <a:rPr lang="fr-FR" dirty="0"/>
              <a:t>Fields</a:t>
            </a:r>
          </a:p>
          <a:p>
            <a:r>
              <a:rPr lang="fr-FR" dirty="0"/>
              <a:t>Definitions</a:t>
            </a:r>
          </a:p>
          <a:p>
            <a:r>
              <a:rPr lang="fr-FR" dirty="0"/>
              <a:t>Examples</a:t>
            </a:r>
          </a:p>
          <a:p>
            <a:r>
              <a:rPr lang="fr-FR" dirty="0"/>
              <a:t>Cardinalities</a:t>
            </a:r>
          </a:p>
        </p:txBody>
      </p:sp>
      <p:pic>
        <p:nvPicPr>
          <p:cNvPr id="2" name="Image 1">
            <a:extLst>
              <a:ext uri="{FF2B5EF4-FFF2-40B4-BE49-F238E27FC236}">
                <a16:creationId xmlns:a16="http://schemas.microsoft.com/office/drawing/2014/main" id="{AEC31764-C4EC-1FA1-B5BD-5C3B57A14DBD}"/>
              </a:ext>
            </a:extLst>
          </p:cNvPr>
          <p:cNvPicPr>
            <a:picLocks noChangeAspect="1"/>
          </p:cNvPicPr>
          <p:nvPr/>
        </p:nvPicPr>
        <p:blipFill>
          <a:blip r:embed="rId2"/>
          <a:stretch>
            <a:fillRect/>
          </a:stretch>
        </p:blipFill>
        <p:spPr>
          <a:xfrm>
            <a:off x="3887056" y="1195762"/>
            <a:ext cx="10034427" cy="5374055"/>
          </a:xfrm>
          <a:prstGeom prst="rect">
            <a:avLst/>
          </a:prstGeom>
        </p:spPr>
      </p:pic>
    </p:spTree>
    <p:extLst>
      <p:ext uri="{BB962C8B-B14F-4D97-AF65-F5344CB8AC3E}">
        <p14:creationId xmlns:p14="http://schemas.microsoft.com/office/powerpoint/2010/main" val="94230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879681A-CB5E-4603-F291-2023116EFD1E}"/>
              </a:ext>
            </a:extLst>
          </p:cNvPr>
          <p:cNvSpPr>
            <a:spLocks noGrp="1"/>
          </p:cNvSpPr>
          <p:nvPr>
            <p:ph type="title"/>
          </p:nvPr>
        </p:nvSpPr>
        <p:spPr/>
        <p:txBody>
          <a:bodyPr>
            <a:normAutofit fontScale="90000"/>
          </a:bodyPr>
          <a:lstStyle/>
          <a:p>
            <a:r>
              <a:rPr lang="fr-FR" dirty="0"/>
              <a:t>MIAPPE </a:t>
            </a:r>
            <a:r>
              <a:rPr lang="fr-FR" dirty="0" err="1"/>
              <a:t>Specifications</a:t>
            </a:r>
            <a:endParaRPr lang="fr-FR" dirty="0"/>
          </a:p>
        </p:txBody>
      </p:sp>
      <p:sp>
        <p:nvSpPr>
          <p:cNvPr id="8" name="Sous-titre 7">
            <a:extLst>
              <a:ext uri="{FF2B5EF4-FFF2-40B4-BE49-F238E27FC236}">
                <a16:creationId xmlns:a16="http://schemas.microsoft.com/office/drawing/2014/main" id="{479E3A12-0147-333D-5978-74F7B6C65A4A}"/>
              </a:ext>
            </a:extLst>
          </p:cNvPr>
          <p:cNvSpPr>
            <a:spLocks noGrp="1"/>
          </p:cNvSpPr>
          <p:nvPr>
            <p:ph type="subTitle" idx="2"/>
          </p:nvPr>
        </p:nvSpPr>
        <p:spPr/>
        <p:txBody>
          <a:bodyPr>
            <a:normAutofit lnSpcReduction="10000"/>
          </a:bodyPr>
          <a:lstStyle/>
          <a:p>
            <a:endParaRPr lang="fr-FR"/>
          </a:p>
        </p:txBody>
      </p:sp>
      <p:sp>
        <p:nvSpPr>
          <p:cNvPr id="5" name="Espace réservé du contenu 4">
            <a:extLst>
              <a:ext uri="{FF2B5EF4-FFF2-40B4-BE49-F238E27FC236}">
                <a16:creationId xmlns:a16="http://schemas.microsoft.com/office/drawing/2014/main" id="{3892AEDC-B248-6F3D-3352-2F34287D47FE}"/>
              </a:ext>
            </a:extLst>
          </p:cNvPr>
          <p:cNvSpPr>
            <a:spLocks noGrp="1"/>
          </p:cNvSpPr>
          <p:nvPr>
            <p:ph type="body" sz="quarter" idx="10"/>
          </p:nvPr>
        </p:nvSpPr>
        <p:spPr>
          <a:xfrm>
            <a:off x="106364" y="885825"/>
            <a:ext cx="4098376" cy="5418138"/>
          </a:xfrm>
        </p:spPr>
        <p:txBody>
          <a:bodyPr>
            <a:normAutofit/>
          </a:bodyPr>
          <a:lstStyle/>
          <a:p>
            <a:r>
              <a:rPr lang="fr-FR" dirty="0"/>
              <a:t>Specifications table</a:t>
            </a:r>
          </a:p>
          <a:p>
            <a:r>
              <a:rPr lang="fr-FR" dirty="0"/>
              <a:t>11 Sections</a:t>
            </a:r>
          </a:p>
          <a:p>
            <a:r>
              <a:rPr lang="fr-FR" dirty="0" err="1"/>
              <a:t>Metadata </a:t>
            </a:r>
            <a:r>
              <a:rPr lang="fr-FR" dirty="0"/>
              <a:t>Fields</a:t>
            </a:r>
          </a:p>
          <a:p>
            <a:r>
              <a:rPr lang="fr-FR" dirty="0"/>
              <a:t>Definitions</a:t>
            </a:r>
          </a:p>
          <a:p>
            <a:r>
              <a:rPr lang="fr-FR" dirty="0"/>
              <a:t>Examples</a:t>
            </a:r>
          </a:p>
          <a:p>
            <a:r>
              <a:rPr lang="fr-FR" dirty="0" err="1"/>
              <a:t>Cardinalities</a:t>
            </a:r>
            <a:endParaRPr lang="fr-FR" dirty="0"/>
          </a:p>
          <a:p>
            <a:r>
              <a:rPr lang="fr-FR" dirty="0"/>
              <a:t>Data model : Links between sections/concepts</a:t>
            </a:r>
          </a:p>
        </p:txBody>
      </p:sp>
      <p:pic>
        <p:nvPicPr>
          <p:cNvPr id="2" name="Image 1">
            <a:extLst>
              <a:ext uri="{FF2B5EF4-FFF2-40B4-BE49-F238E27FC236}">
                <a16:creationId xmlns:a16="http://schemas.microsoft.com/office/drawing/2014/main" id="{AEC31764-C4EC-1FA1-B5BD-5C3B57A14DBD}"/>
              </a:ext>
            </a:extLst>
          </p:cNvPr>
          <p:cNvPicPr>
            <a:picLocks noChangeAspect="1"/>
          </p:cNvPicPr>
          <p:nvPr/>
        </p:nvPicPr>
        <p:blipFill>
          <a:blip r:embed="rId2"/>
          <a:stretch>
            <a:fillRect/>
          </a:stretch>
        </p:blipFill>
        <p:spPr>
          <a:xfrm>
            <a:off x="4204741" y="1334307"/>
            <a:ext cx="10034427" cy="5374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4E1B4CE2-2A71-8DB7-DBA5-DA9A91230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202" y="1334307"/>
            <a:ext cx="6870556" cy="50766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7745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itre 1">
            <a:extLst>
              <a:ext uri="{FF2B5EF4-FFF2-40B4-BE49-F238E27FC236}">
                <a16:creationId xmlns:a16="http://schemas.microsoft.com/office/drawing/2014/main" id="{4B89C1E8-B024-6846-BA96-F6327924BEFE}"/>
              </a:ext>
            </a:extLst>
          </p:cNvPr>
          <p:cNvSpPr>
            <a:spLocks noGrp="1"/>
          </p:cNvSpPr>
          <p:nvPr>
            <p:ph type="title"/>
          </p:nvPr>
        </p:nvSpPr>
        <p:spPr/>
        <p:txBody>
          <a:bodyPr>
            <a:normAutofit fontScale="90000"/>
          </a:bodyPr>
          <a:lstStyle/>
          <a:p>
            <a:r>
              <a:rPr lang="fr-FR" dirty="0"/>
              <a:t>MIAPPE </a:t>
            </a:r>
            <a:r>
              <a:rPr lang="fr-FR" dirty="0" err="1"/>
              <a:t>overview</a:t>
            </a:r>
            <a:endParaRPr lang="fr-FR" dirty="0"/>
          </a:p>
        </p:txBody>
      </p:sp>
      <p:sp>
        <p:nvSpPr>
          <p:cNvPr id="3" name="ZoneTexte 2">
            <a:extLst>
              <a:ext uri="{FF2B5EF4-FFF2-40B4-BE49-F238E27FC236}">
                <a16:creationId xmlns:a16="http://schemas.microsoft.com/office/drawing/2014/main" id="{B5566809-9251-AA44-AA12-F56231F51B18}"/>
              </a:ext>
            </a:extLst>
          </p:cNvPr>
          <p:cNvSpPr txBox="1"/>
          <p:nvPr/>
        </p:nvSpPr>
        <p:spPr>
          <a:xfrm>
            <a:off x="0" y="668374"/>
            <a:ext cx="5635256" cy="4524315"/>
          </a:xfrm>
          <a:prstGeom prst="rect">
            <a:avLst/>
          </a:prstGeom>
          <a:noFill/>
        </p:spPr>
        <p:txBody>
          <a:bodyPr wrap="square" rtlCol="0">
            <a:spAutoFit/>
          </a:bodyPr>
          <a:lstStyle/>
          <a:p>
            <a:pPr marL="380981" indent="-380981">
              <a:buFont typeface="Arial" panose="020B0604020202020204" pitchFamily="34" charset="0"/>
              <a:buChar char="•"/>
            </a:pPr>
            <a:r>
              <a:rPr lang="en-GB" sz="2400" b="1" dirty="0"/>
              <a:t>Investigation</a:t>
            </a:r>
            <a:r>
              <a:rPr lang="en-GB" sz="2400" dirty="0"/>
              <a:t>: </a:t>
            </a:r>
            <a:r>
              <a:rPr lang="en-GB" sz="2400" dirty="0" err="1"/>
              <a:t>full </a:t>
            </a:r>
            <a:r>
              <a:rPr lang="en-GB" sz="2400" dirty="0"/>
              <a:t>dataset</a:t>
            </a:r>
          </a:p>
          <a:p>
            <a:pPr marL="838181" lvl="1" indent="-380981">
              <a:buFont typeface="Arial" panose="020B0604020202020204" pitchFamily="34" charset="0"/>
              <a:buChar char="•"/>
            </a:pPr>
            <a:r>
              <a:rPr lang="en-GB" sz="2400" dirty="0"/>
              <a:t>fields, </a:t>
            </a:r>
            <a:r>
              <a:rPr lang="en-GB" sz="2400" dirty="0" err="1"/>
              <a:t>greenhouse</a:t>
            </a:r>
            <a:r>
              <a:rPr lang="en-GB" sz="2400" dirty="0"/>
              <a:t>, ...</a:t>
            </a:r>
          </a:p>
          <a:p>
            <a:pPr marL="838181" lvl="1" indent="-380981">
              <a:buFont typeface="Arial" panose="020B0604020202020204" pitchFamily="34" charset="0"/>
              <a:buChar char="•"/>
            </a:pPr>
            <a:r>
              <a:rPr lang="en-GB" sz="2400" dirty="0"/>
              <a:t>One to many location</a:t>
            </a:r>
          </a:p>
          <a:p>
            <a:pPr marL="838181" lvl="1" indent="-380981">
              <a:buFont typeface="Arial" panose="020B0604020202020204" pitchFamily="34" charset="0"/>
              <a:buChar char="•"/>
            </a:pPr>
            <a:r>
              <a:rPr lang="en-GB" sz="2400" dirty="0"/>
              <a:t>One to many years</a:t>
            </a:r>
          </a:p>
          <a:p>
            <a:pPr marL="380981" indent="-380981">
              <a:buFont typeface="Arial" panose="020B0604020202020204" pitchFamily="34" charset="0"/>
              <a:buChar char="•"/>
            </a:pPr>
            <a:r>
              <a:rPr lang="en-GB" sz="2400" b="1" dirty="0"/>
              <a:t>Study</a:t>
            </a:r>
            <a:r>
              <a:rPr lang="en-GB" sz="2400" dirty="0"/>
              <a:t>: experience </a:t>
            </a:r>
          </a:p>
          <a:p>
            <a:pPr marL="838181" lvl="1" indent="-380981">
              <a:buFont typeface="Arial" panose="020B0604020202020204" pitchFamily="34" charset="0"/>
              <a:buChar char="•"/>
            </a:pPr>
            <a:r>
              <a:rPr lang="en-GB" sz="2400" dirty="0"/>
              <a:t>One location/site</a:t>
            </a:r>
          </a:p>
          <a:p>
            <a:pPr marL="838181" lvl="1" indent="-380981">
              <a:buFont typeface="Arial" panose="020B0604020202020204" pitchFamily="34" charset="0"/>
              <a:buChar char="•"/>
            </a:pPr>
            <a:r>
              <a:rPr lang="en-GB" sz="2400" dirty="0"/>
              <a:t>One or more years</a:t>
            </a:r>
          </a:p>
          <a:p>
            <a:pPr marL="380981" indent="-380981">
              <a:buFont typeface="Arial" panose="020B0604020202020204" pitchFamily="34" charset="0"/>
              <a:buChar char="•"/>
            </a:pPr>
            <a:r>
              <a:rPr lang="en-GB" sz="2400" b="1" dirty="0"/>
              <a:t>Assay</a:t>
            </a:r>
            <a:r>
              <a:rPr lang="en-GB" sz="2400" dirty="0"/>
              <a:t>: </a:t>
            </a:r>
          </a:p>
          <a:p>
            <a:pPr marL="838181" lvl="1" indent="-380981">
              <a:buFont typeface="Arial" panose="020B0604020202020204" pitchFamily="34" charset="0"/>
              <a:buChar char="•"/>
            </a:pPr>
            <a:r>
              <a:rPr lang="en-GB" sz="2400" dirty="0"/>
              <a:t>trait or </a:t>
            </a:r>
            <a:r>
              <a:rPr lang="en-GB" sz="2400" dirty="0" err="1"/>
              <a:t>indice</a:t>
            </a:r>
            <a:r>
              <a:rPr lang="en-GB" sz="2400" dirty="0"/>
              <a:t> (</a:t>
            </a:r>
            <a:r>
              <a:rPr lang="en-GB" sz="2400" dirty="0" err="1"/>
              <a:t>Pheno</a:t>
            </a:r>
            <a:r>
              <a:rPr lang="en-GB" sz="2400" dirty="0"/>
              <a:t> or Env) </a:t>
            </a:r>
          </a:p>
          <a:p>
            <a:pPr marL="838181" lvl="1" indent="-380981">
              <a:buFont typeface="Arial" panose="020B0604020202020204" pitchFamily="34" charset="0"/>
              <a:buChar char="•"/>
            </a:pPr>
            <a:r>
              <a:rPr lang="en-GB" sz="2400" dirty="0"/>
              <a:t>Trait + Method + Scale/Unit</a:t>
            </a:r>
          </a:p>
          <a:p>
            <a:pPr marL="380981" indent="-380981">
              <a:buFont typeface="Arial" panose="020B0604020202020204" pitchFamily="34" charset="0"/>
              <a:buChar char="•"/>
            </a:pPr>
            <a:endParaRPr lang="en-GB" sz="2400" dirty="0"/>
          </a:p>
          <a:p>
            <a:pPr marL="380981" indent="-380981">
              <a:buFont typeface="Arial" panose="020B0604020202020204" pitchFamily="34" charset="0"/>
              <a:buChar char="•"/>
            </a:pPr>
            <a:endParaRPr lang="en-GB" sz="2400" dirty="0"/>
          </a:p>
        </p:txBody>
      </p:sp>
      <p:sp>
        <p:nvSpPr>
          <p:cNvPr id="70" name="Rectangle : coins arrondis 69">
            <a:extLst>
              <a:ext uri="{FF2B5EF4-FFF2-40B4-BE49-F238E27FC236}">
                <a16:creationId xmlns:a16="http://schemas.microsoft.com/office/drawing/2014/main" id="{04925658-6CCC-F6EF-D508-6C228E743582}"/>
              </a:ext>
            </a:extLst>
          </p:cNvPr>
          <p:cNvSpPr/>
          <p:nvPr/>
        </p:nvSpPr>
        <p:spPr>
          <a:xfrm>
            <a:off x="6932141" y="601319"/>
            <a:ext cx="3113902" cy="284206"/>
          </a:xfrm>
          <a:prstGeom prst="roundRect">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Investigation = </a:t>
            </a: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Dataset</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 coins arrondis 70">
            <a:extLst>
              <a:ext uri="{FF2B5EF4-FFF2-40B4-BE49-F238E27FC236}">
                <a16:creationId xmlns:a16="http://schemas.microsoft.com/office/drawing/2014/main" id="{AB1DED8C-EE42-94A3-8DAD-C9E3C11933C4}"/>
              </a:ext>
            </a:extLst>
          </p:cNvPr>
          <p:cNvSpPr/>
          <p:nvPr/>
        </p:nvSpPr>
        <p:spPr>
          <a:xfrm>
            <a:off x="5647039" y="1594022"/>
            <a:ext cx="1285102" cy="790832"/>
          </a:xfrm>
          <a:prstGeom prst="roundRect">
            <a:avLst/>
          </a:prstGeom>
          <a:solidFill>
            <a:srgbClr val="ED7D3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Study</a:t>
            </a: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France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2013</a:t>
            </a:r>
          </a:p>
        </p:txBody>
      </p:sp>
      <p:sp>
        <p:nvSpPr>
          <p:cNvPr id="72" name="Rectangle : coins arrondis 71">
            <a:extLst>
              <a:ext uri="{FF2B5EF4-FFF2-40B4-BE49-F238E27FC236}">
                <a16:creationId xmlns:a16="http://schemas.microsoft.com/office/drawing/2014/main" id="{3C92FE79-3451-CB70-747A-DD56F9F072EE}"/>
              </a:ext>
            </a:extLst>
          </p:cNvPr>
          <p:cNvSpPr/>
          <p:nvPr/>
        </p:nvSpPr>
        <p:spPr>
          <a:xfrm>
            <a:off x="7846541" y="1594022"/>
            <a:ext cx="1285102" cy="790832"/>
          </a:xfrm>
          <a:prstGeom prst="roundRect">
            <a:avLst/>
          </a:prstGeom>
          <a:solidFill>
            <a:srgbClr val="ED7D3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Study</a:t>
            </a: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Italy</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2013-2014</a:t>
            </a:r>
          </a:p>
        </p:txBody>
      </p:sp>
      <p:sp>
        <p:nvSpPr>
          <p:cNvPr id="73" name="Rectangle : coins arrondis 72">
            <a:extLst>
              <a:ext uri="{FF2B5EF4-FFF2-40B4-BE49-F238E27FC236}">
                <a16:creationId xmlns:a16="http://schemas.microsoft.com/office/drawing/2014/main" id="{9D8CE896-D100-7B03-C198-18147DF0F79F}"/>
              </a:ext>
            </a:extLst>
          </p:cNvPr>
          <p:cNvSpPr/>
          <p:nvPr/>
        </p:nvSpPr>
        <p:spPr>
          <a:xfrm>
            <a:off x="10316985" y="1594022"/>
            <a:ext cx="1285102" cy="790832"/>
          </a:xfrm>
          <a:prstGeom prst="roundRect">
            <a:avLst/>
          </a:prstGeom>
          <a:solidFill>
            <a:srgbClr val="ED7D3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Study</a:t>
            </a: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Germany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2018-2024</a:t>
            </a:r>
          </a:p>
        </p:txBody>
      </p:sp>
      <p:sp>
        <p:nvSpPr>
          <p:cNvPr id="74" name="Multidocument 73">
            <a:extLst>
              <a:ext uri="{FF2B5EF4-FFF2-40B4-BE49-F238E27FC236}">
                <a16:creationId xmlns:a16="http://schemas.microsoft.com/office/drawing/2014/main" id="{E7F6D8AC-68CE-574B-6867-798887D81ABF}"/>
              </a:ext>
            </a:extLst>
          </p:cNvPr>
          <p:cNvSpPr/>
          <p:nvPr/>
        </p:nvSpPr>
        <p:spPr>
          <a:xfrm>
            <a:off x="5511114" y="2894991"/>
            <a:ext cx="1186248" cy="910889"/>
          </a:xfrm>
          <a:prstGeom prst="flowChartMultidocument">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solidFill>
              <a:sysClr val="windowText" lastClr="000000"/>
            </a:solidFill>
          </a:ln>
          <a:effectLst/>
        </p:spPr>
        <p:txBody>
          <a:bodyPr lIns="3600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Plant </a:t>
            </a: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Measures</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Multidocument 74">
            <a:extLst>
              <a:ext uri="{FF2B5EF4-FFF2-40B4-BE49-F238E27FC236}">
                <a16:creationId xmlns:a16="http://schemas.microsoft.com/office/drawing/2014/main" id="{4F8890D9-48EA-AE49-6AA3-F22C2676DE65}"/>
              </a:ext>
            </a:extLst>
          </p:cNvPr>
          <p:cNvSpPr/>
          <p:nvPr/>
        </p:nvSpPr>
        <p:spPr>
          <a:xfrm>
            <a:off x="6209216" y="3771383"/>
            <a:ext cx="1186248" cy="910889"/>
          </a:xfrm>
          <a:prstGeom prst="flowChartMultidocument">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solidFill>
              <a:sysClr val="windowText" lastClr="000000"/>
            </a:solidFill>
          </a:ln>
          <a:effectLst/>
        </p:spPr>
        <p:txBody>
          <a:bodyPr lIns="3600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µPlot </a:t>
            </a: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Measures</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Multidocument 75">
            <a:extLst>
              <a:ext uri="{FF2B5EF4-FFF2-40B4-BE49-F238E27FC236}">
                <a16:creationId xmlns:a16="http://schemas.microsoft.com/office/drawing/2014/main" id="{BDBB7BAB-9152-315A-C73C-A67615073460}"/>
              </a:ext>
            </a:extLst>
          </p:cNvPr>
          <p:cNvSpPr/>
          <p:nvPr/>
        </p:nvSpPr>
        <p:spPr>
          <a:xfrm>
            <a:off x="7984071" y="2894990"/>
            <a:ext cx="1186248" cy="910889"/>
          </a:xfrm>
          <a:prstGeom prst="flowChartMultidocument">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solidFill>
              <a:sysClr val="windowText" lastClr="000000"/>
            </a:solidFill>
          </a:ln>
          <a:effectLst/>
        </p:spPr>
        <p:txBody>
          <a:bodyPr lIns="3600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Plant </a:t>
            </a: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Measures</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Multidocument 76">
            <a:extLst>
              <a:ext uri="{FF2B5EF4-FFF2-40B4-BE49-F238E27FC236}">
                <a16:creationId xmlns:a16="http://schemas.microsoft.com/office/drawing/2014/main" id="{BCA9EE36-182C-4E01-7063-F5FE18EC52FD}"/>
              </a:ext>
            </a:extLst>
          </p:cNvPr>
          <p:cNvSpPr/>
          <p:nvPr/>
        </p:nvSpPr>
        <p:spPr>
          <a:xfrm>
            <a:off x="10332375" y="3805879"/>
            <a:ext cx="1186248" cy="910889"/>
          </a:xfrm>
          <a:prstGeom prst="flowChartMultidocument">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solidFill>
              <a:sysClr val="windowText" lastClr="000000"/>
            </a:solidFill>
          </a:ln>
          <a:effectLst/>
        </p:spPr>
        <p:txBody>
          <a:bodyPr lIns="3600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rPr>
              <a:t>Pot </a:t>
            </a:r>
            <a:r>
              <a:rPr kumimoji="0" lang="fr-FR" sz="1800" b="0" i="0" u="none" strike="noStrike" kern="0" cap="none" spc="0" normalizeH="0" baseline="0" noProof="0" dirty="0" err="1">
                <a:ln>
                  <a:noFill/>
                </a:ln>
                <a:solidFill>
                  <a:prstClr val="white"/>
                </a:solidFill>
                <a:effectLst/>
                <a:uLnTx/>
                <a:uFillTx/>
                <a:latin typeface="Calibri" panose="020F0502020204030204"/>
                <a:ea typeface="+mn-ea"/>
                <a:cs typeface="+mn-cs"/>
              </a:rPr>
              <a:t>Measures</a:t>
            </a: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 coins arrondis 77">
            <a:extLst>
              <a:ext uri="{FF2B5EF4-FFF2-40B4-BE49-F238E27FC236}">
                <a16:creationId xmlns:a16="http://schemas.microsoft.com/office/drawing/2014/main" id="{1A137EC3-6BAE-00B7-39F9-ACAC8612C654}"/>
              </a:ext>
            </a:extLst>
          </p:cNvPr>
          <p:cNvSpPr/>
          <p:nvPr/>
        </p:nvSpPr>
        <p:spPr>
          <a:xfrm>
            <a:off x="6664411" y="5626748"/>
            <a:ext cx="1285102" cy="33909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Variable C</a:t>
            </a:r>
          </a:p>
        </p:txBody>
      </p:sp>
      <p:sp>
        <p:nvSpPr>
          <p:cNvPr id="100" name="Rectangle : coins arrondis 99">
            <a:extLst>
              <a:ext uri="{FF2B5EF4-FFF2-40B4-BE49-F238E27FC236}">
                <a16:creationId xmlns:a16="http://schemas.microsoft.com/office/drawing/2014/main" id="{FFC676E9-C758-FEED-5E07-7869C89A7CA6}"/>
              </a:ext>
            </a:extLst>
          </p:cNvPr>
          <p:cNvSpPr/>
          <p:nvPr/>
        </p:nvSpPr>
        <p:spPr>
          <a:xfrm>
            <a:off x="8527768" y="5639774"/>
            <a:ext cx="1285102" cy="33909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Variable A</a:t>
            </a:r>
          </a:p>
        </p:txBody>
      </p:sp>
      <p:sp>
        <p:nvSpPr>
          <p:cNvPr id="101" name="Rectangle : coins arrondis 100">
            <a:extLst>
              <a:ext uri="{FF2B5EF4-FFF2-40B4-BE49-F238E27FC236}">
                <a16:creationId xmlns:a16="http://schemas.microsoft.com/office/drawing/2014/main" id="{FACAD8D2-2955-504D-CF6B-C48D9B55529E}"/>
              </a:ext>
            </a:extLst>
          </p:cNvPr>
          <p:cNvSpPr/>
          <p:nvPr/>
        </p:nvSpPr>
        <p:spPr>
          <a:xfrm>
            <a:off x="10275884" y="5626748"/>
            <a:ext cx="1285102" cy="33909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Variable B</a:t>
            </a:r>
          </a:p>
        </p:txBody>
      </p:sp>
      <p:pic>
        <p:nvPicPr>
          <p:cNvPr id="102" name="Google Shape;890;p73" descr="http://www.cropontology.org/images/Crop_Ontology_logo.png">
            <a:extLst>
              <a:ext uri="{FF2B5EF4-FFF2-40B4-BE49-F238E27FC236}">
                <a16:creationId xmlns:a16="http://schemas.microsoft.com/office/drawing/2014/main" id="{5A02E84C-745E-543F-828F-3D965D1433F3}"/>
              </a:ext>
            </a:extLst>
          </p:cNvPr>
          <p:cNvPicPr preferRelativeResize="0"/>
          <p:nvPr/>
        </p:nvPicPr>
        <p:blipFill rotWithShape="1">
          <a:blip r:embed="rId3">
            <a:alphaModFix/>
          </a:blip>
          <a:srcRect/>
          <a:stretch/>
        </p:blipFill>
        <p:spPr>
          <a:xfrm>
            <a:off x="4039701" y="5384704"/>
            <a:ext cx="1186248" cy="510139"/>
          </a:xfrm>
          <a:prstGeom prst="rect">
            <a:avLst/>
          </a:prstGeom>
          <a:noFill/>
          <a:ln>
            <a:noFill/>
          </a:ln>
        </p:spPr>
      </p:pic>
      <p:cxnSp>
        <p:nvCxnSpPr>
          <p:cNvPr id="103" name="Connecteur en angle 102">
            <a:extLst>
              <a:ext uri="{FF2B5EF4-FFF2-40B4-BE49-F238E27FC236}">
                <a16:creationId xmlns:a16="http://schemas.microsoft.com/office/drawing/2014/main" id="{362680C9-9FF0-9DC8-FF47-C7FBB391DCEA}"/>
              </a:ext>
            </a:extLst>
          </p:cNvPr>
          <p:cNvCxnSpPr>
            <a:stCxn id="70" idx="2"/>
            <a:endCxn id="71" idx="0"/>
          </p:cNvCxnSpPr>
          <p:nvPr/>
        </p:nvCxnSpPr>
        <p:spPr>
          <a:xfrm rot="5400000">
            <a:off x="7035093" y="140022"/>
            <a:ext cx="708497" cy="2199502"/>
          </a:xfrm>
          <a:prstGeom prst="bentConnector3">
            <a:avLst/>
          </a:prstGeom>
          <a:noFill/>
          <a:ln w="19050" cap="flat" cmpd="sng" algn="ctr">
            <a:solidFill>
              <a:sysClr val="windowText" lastClr="000000"/>
            </a:solidFill>
            <a:prstDash val="solid"/>
            <a:miter lim="800000"/>
            <a:tailEnd type="triangle"/>
          </a:ln>
          <a:effectLst/>
        </p:spPr>
      </p:cxnSp>
      <p:cxnSp>
        <p:nvCxnSpPr>
          <p:cNvPr id="104" name="Connecteur en angle 103">
            <a:extLst>
              <a:ext uri="{FF2B5EF4-FFF2-40B4-BE49-F238E27FC236}">
                <a16:creationId xmlns:a16="http://schemas.microsoft.com/office/drawing/2014/main" id="{DCFE70E7-0E70-50D2-A4CF-DEBF67FCC1E2}"/>
              </a:ext>
            </a:extLst>
          </p:cNvPr>
          <p:cNvCxnSpPr>
            <a:cxnSpLocks/>
            <a:stCxn id="70" idx="2"/>
            <a:endCxn id="72" idx="0"/>
          </p:cNvCxnSpPr>
          <p:nvPr/>
        </p:nvCxnSpPr>
        <p:spPr>
          <a:xfrm rot="5400000">
            <a:off x="8134844" y="1239773"/>
            <a:ext cx="708497" cy="12700"/>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105" name="Connecteur en angle 104">
            <a:extLst>
              <a:ext uri="{FF2B5EF4-FFF2-40B4-BE49-F238E27FC236}">
                <a16:creationId xmlns:a16="http://schemas.microsoft.com/office/drawing/2014/main" id="{E7732E6E-2620-48AB-C83D-07DBF47266A8}"/>
              </a:ext>
            </a:extLst>
          </p:cNvPr>
          <p:cNvCxnSpPr>
            <a:cxnSpLocks/>
            <a:stCxn id="70" idx="2"/>
            <a:endCxn id="73" idx="0"/>
          </p:cNvCxnSpPr>
          <p:nvPr/>
        </p:nvCxnSpPr>
        <p:spPr>
          <a:xfrm rot="16200000" flipH="1">
            <a:off x="9370066" y="4551"/>
            <a:ext cx="708497" cy="2470444"/>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106" name="Connecteur droit avec flèche 105">
            <a:extLst>
              <a:ext uri="{FF2B5EF4-FFF2-40B4-BE49-F238E27FC236}">
                <a16:creationId xmlns:a16="http://schemas.microsoft.com/office/drawing/2014/main" id="{2383EE5F-937B-BEEC-963E-3D724AF2DC67}"/>
              </a:ext>
            </a:extLst>
          </p:cNvPr>
          <p:cNvCxnSpPr>
            <a:stCxn id="71" idx="2"/>
            <a:endCxn id="74" idx="0"/>
          </p:cNvCxnSpPr>
          <p:nvPr/>
        </p:nvCxnSpPr>
        <p:spPr>
          <a:xfrm flipH="1">
            <a:off x="6185847" y="2384854"/>
            <a:ext cx="103743" cy="510137"/>
          </a:xfrm>
          <a:prstGeom prst="straightConnector1">
            <a:avLst/>
          </a:prstGeom>
          <a:noFill/>
          <a:ln w="19050" cap="flat" cmpd="sng" algn="ctr">
            <a:solidFill>
              <a:sysClr val="windowText" lastClr="000000"/>
            </a:solidFill>
            <a:prstDash val="solid"/>
            <a:miter lim="800000"/>
            <a:tailEnd type="triangle"/>
          </a:ln>
          <a:effectLst/>
        </p:spPr>
      </p:cxnSp>
      <p:cxnSp>
        <p:nvCxnSpPr>
          <p:cNvPr id="107" name="Connecteur droit avec flèche 106">
            <a:extLst>
              <a:ext uri="{FF2B5EF4-FFF2-40B4-BE49-F238E27FC236}">
                <a16:creationId xmlns:a16="http://schemas.microsoft.com/office/drawing/2014/main" id="{C4CABA12-8950-25F4-D76F-4F0D0B31E2A6}"/>
              </a:ext>
            </a:extLst>
          </p:cNvPr>
          <p:cNvCxnSpPr>
            <a:cxnSpLocks/>
            <a:stCxn id="71" idx="2"/>
            <a:endCxn id="75" idx="0"/>
          </p:cNvCxnSpPr>
          <p:nvPr/>
        </p:nvCxnSpPr>
        <p:spPr>
          <a:xfrm>
            <a:off x="6289590" y="2384854"/>
            <a:ext cx="594359" cy="1386529"/>
          </a:xfrm>
          <a:prstGeom prst="straightConnector1">
            <a:avLst/>
          </a:prstGeom>
          <a:noFill/>
          <a:ln w="19050" cap="flat" cmpd="sng" algn="ctr">
            <a:solidFill>
              <a:sysClr val="windowText" lastClr="000000"/>
            </a:solidFill>
            <a:prstDash val="solid"/>
            <a:miter lim="800000"/>
            <a:tailEnd type="triangle"/>
          </a:ln>
          <a:effectLst/>
        </p:spPr>
      </p:cxnSp>
      <p:cxnSp>
        <p:nvCxnSpPr>
          <p:cNvPr id="108" name="Connecteur droit avec flèche 107">
            <a:extLst>
              <a:ext uri="{FF2B5EF4-FFF2-40B4-BE49-F238E27FC236}">
                <a16:creationId xmlns:a16="http://schemas.microsoft.com/office/drawing/2014/main" id="{00E503B3-BA77-8F98-1D55-0E4BC45141B9}"/>
              </a:ext>
            </a:extLst>
          </p:cNvPr>
          <p:cNvCxnSpPr>
            <a:cxnSpLocks/>
            <a:stCxn id="72" idx="2"/>
            <a:endCxn id="76" idx="0"/>
          </p:cNvCxnSpPr>
          <p:nvPr/>
        </p:nvCxnSpPr>
        <p:spPr>
          <a:xfrm>
            <a:off x="8489092" y="2384854"/>
            <a:ext cx="169712" cy="510136"/>
          </a:xfrm>
          <a:prstGeom prst="straightConnector1">
            <a:avLst/>
          </a:prstGeom>
          <a:noFill/>
          <a:ln w="19050" cap="flat" cmpd="sng" algn="ctr">
            <a:solidFill>
              <a:sysClr val="windowText" lastClr="000000"/>
            </a:solidFill>
            <a:prstDash val="solid"/>
            <a:miter lim="800000"/>
            <a:tailEnd type="triangle"/>
          </a:ln>
          <a:effectLst/>
        </p:spPr>
      </p:cxnSp>
      <p:cxnSp>
        <p:nvCxnSpPr>
          <p:cNvPr id="109" name="Connecteur droit avec flèche 108">
            <a:extLst>
              <a:ext uri="{FF2B5EF4-FFF2-40B4-BE49-F238E27FC236}">
                <a16:creationId xmlns:a16="http://schemas.microsoft.com/office/drawing/2014/main" id="{91F00CBB-2A55-937A-E639-C96C32B89D96}"/>
              </a:ext>
            </a:extLst>
          </p:cNvPr>
          <p:cNvCxnSpPr>
            <a:cxnSpLocks/>
            <a:stCxn id="73" idx="2"/>
            <a:endCxn id="77" idx="0"/>
          </p:cNvCxnSpPr>
          <p:nvPr/>
        </p:nvCxnSpPr>
        <p:spPr>
          <a:xfrm>
            <a:off x="10959536" y="2384854"/>
            <a:ext cx="47572" cy="1421025"/>
          </a:xfrm>
          <a:prstGeom prst="straightConnector1">
            <a:avLst/>
          </a:prstGeom>
          <a:noFill/>
          <a:ln w="19050" cap="flat" cmpd="sng" algn="ctr">
            <a:solidFill>
              <a:sysClr val="windowText" lastClr="000000"/>
            </a:solidFill>
            <a:prstDash val="solid"/>
            <a:miter lim="800000"/>
            <a:tailEnd type="triangle"/>
          </a:ln>
          <a:effectLst/>
        </p:spPr>
      </p:cxnSp>
      <p:cxnSp>
        <p:nvCxnSpPr>
          <p:cNvPr id="110" name="Connecteur en arc 109">
            <a:extLst>
              <a:ext uri="{FF2B5EF4-FFF2-40B4-BE49-F238E27FC236}">
                <a16:creationId xmlns:a16="http://schemas.microsoft.com/office/drawing/2014/main" id="{C02DB76A-FDB2-B2E5-6619-36EBFFD492B2}"/>
              </a:ext>
            </a:extLst>
          </p:cNvPr>
          <p:cNvCxnSpPr>
            <a:cxnSpLocks/>
            <a:stCxn id="100" idx="0"/>
            <a:endCxn id="77" idx="2"/>
          </p:cNvCxnSpPr>
          <p:nvPr/>
        </p:nvCxnSpPr>
        <p:spPr>
          <a:xfrm rot="5400000" flipH="1" flipV="1">
            <a:off x="9527914" y="4324677"/>
            <a:ext cx="957502" cy="1672692"/>
          </a:xfrm>
          <a:prstGeom prst="curvedConnector3">
            <a:avLst/>
          </a:prstGeom>
          <a:noFill/>
          <a:ln w="19050" cap="flat" cmpd="sng" algn="ctr">
            <a:solidFill>
              <a:sysClr val="windowText" lastClr="000000"/>
            </a:solidFill>
            <a:prstDash val="solid"/>
            <a:miter lim="800000"/>
            <a:tailEnd type="triangle"/>
          </a:ln>
          <a:effectLst/>
        </p:spPr>
      </p:cxnSp>
      <p:cxnSp>
        <p:nvCxnSpPr>
          <p:cNvPr id="111" name="Connecteur en arc 110">
            <a:extLst>
              <a:ext uri="{FF2B5EF4-FFF2-40B4-BE49-F238E27FC236}">
                <a16:creationId xmlns:a16="http://schemas.microsoft.com/office/drawing/2014/main" id="{747FF95A-14FE-B13A-7680-506395D29394}"/>
              </a:ext>
            </a:extLst>
          </p:cNvPr>
          <p:cNvCxnSpPr>
            <a:cxnSpLocks/>
            <a:stCxn id="100" idx="0"/>
            <a:endCxn id="76" idx="2"/>
          </p:cNvCxnSpPr>
          <p:nvPr/>
        </p:nvCxnSpPr>
        <p:spPr>
          <a:xfrm rot="16200000" flipV="1">
            <a:off x="7898318" y="4367773"/>
            <a:ext cx="1868391" cy="675612"/>
          </a:xfrm>
          <a:prstGeom prst="curvedConnector3">
            <a:avLst/>
          </a:prstGeom>
          <a:noFill/>
          <a:ln w="19050" cap="flat" cmpd="sng" algn="ctr">
            <a:solidFill>
              <a:sysClr val="windowText" lastClr="000000"/>
            </a:solidFill>
            <a:prstDash val="solid"/>
            <a:miter lim="800000"/>
            <a:tailEnd type="triangle"/>
          </a:ln>
          <a:effectLst/>
        </p:spPr>
      </p:cxnSp>
      <p:cxnSp>
        <p:nvCxnSpPr>
          <p:cNvPr id="112" name="Connecteur en arc 111">
            <a:extLst>
              <a:ext uri="{FF2B5EF4-FFF2-40B4-BE49-F238E27FC236}">
                <a16:creationId xmlns:a16="http://schemas.microsoft.com/office/drawing/2014/main" id="{299ABF88-CDD9-4E87-78FA-BB711A7138CA}"/>
              </a:ext>
            </a:extLst>
          </p:cNvPr>
          <p:cNvCxnSpPr>
            <a:cxnSpLocks/>
            <a:stCxn id="78" idx="0"/>
            <a:endCxn id="75" idx="2"/>
          </p:cNvCxnSpPr>
          <p:nvPr/>
        </p:nvCxnSpPr>
        <p:spPr>
          <a:xfrm rot="16200000" flipV="1">
            <a:off x="6523921" y="4843707"/>
            <a:ext cx="978972" cy="587110"/>
          </a:xfrm>
          <a:prstGeom prst="curvedConnector3">
            <a:avLst/>
          </a:prstGeom>
          <a:noFill/>
          <a:ln w="19050" cap="flat" cmpd="sng" algn="ctr">
            <a:solidFill>
              <a:sysClr val="windowText" lastClr="000000"/>
            </a:solidFill>
            <a:prstDash val="solid"/>
            <a:miter lim="800000"/>
            <a:tailEnd type="triangle"/>
          </a:ln>
          <a:effectLst/>
        </p:spPr>
      </p:cxnSp>
      <p:cxnSp>
        <p:nvCxnSpPr>
          <p:cNvPr id="113" name="Connecteur en arc 112">
            <a:extLst>
              <a:ext uri="{FF2B5EF4-FFF2-40B4-BE49-F238E27FC236}">
                <a16:creationId xmlns:a16="http://schemas.microsoft.com/office/drawing/2014/main" id="{7D9BDD73-91DA-EB05-C39C-493545BA884E}"/>
              </a:ext>
            </a:extLst>
          </p:cNvPr>
          <p:cNvCxnSpPr>
            <a:cxnSpLocks/>
            <a:stCxn id="78" idx="0"/>
            <a:endCxn id="74" idx="2"/>
          </p:cNvCxnSpPr>
          <p:nvPr/>
        </p:nvCxnSpPr>
        <p:spPr>
          <a:xfrm rot="16200000" flipV="1">
            <a:off x="5736674" y="4056460"/>
            <a:ext cx="1855364" cy="1285212"/>
          </a:xfrm>
          <a:prstGeom prst="curvedConnector3">
            <a:avLst>
              <a:gd name="adj1" fmla="val 20696"/>
            </a:avLst>
          </a:prstGeom>
          <a:noFill/>
          <a:ln w="19050" cap="flat" cmpd="sng" algn="ctr">
            <a:solidFill>
              <a:sysClr val="windowText" lastClr="000000"/>
            </a:solidFill>
            <a:prstDash val="solid"/>
            <a:miter lim="800000"/>
            <a:tailEnd type="triangle"/>
          </a:ln>
          <a:effectLst/>
        </p:spPr>
      </p:cxnSp>
      <p:sp>
        <p:nvSpPr>
          <p:cNvPr id="114" name="ZoneTexte 113">
            <a:extLst>
              <a:ext uri="{FF2B5EF4-FFF2-40B4-BE49-F238E27FC236}">
                <a16:creationId xmlns:a16="http://schemas.microsoft.com/office/drawing/2014/main" id="{C8FFF698-FCDF-C591-ECFC-3103D336CFC9}"/>
              </a:ext>
            </a:extLst>
          </p:cNvPr>
          <p:cNvSpPr txBox="1"/>
          <p:nvPr/>
        </p:nvSpPr>
        <p:spPr>
          <a:xfrm>
            <a:off x="5692380" y="5318801"/>
            <a:ext cx="853673" cy="1169551"/>
          </a:xfrm>
          <a:prstGeom prst="rect">
            <a:avLst/>
          </a:prstGeom>
          <a:noFill/>
        </p:spPr>
        <p:txBody>
          <a:bodyPr wrap="square" rtlCol="0">
            <a:spAutoFit/>
          </a:bodyPr>
          <a:lstStyle/>
          <a:p>
            <a:pPr algn="ctr"/>
            <a:r>
              <a:rPr lang="fr-FR" sz="1400" dirty="0">
                <a:solidFill>
                  <a:prstClr val="black"/>
                </a:solidFill>
                <a:latin typeface="Calibri" panose="020F0502020204030204"/>
              </a:rPr>
              <a:t>Trait</a:t>
            </a:r>
          </a:p>
          <a:p>
            <a:pPr algn="ctr"/>
            <a:r>
              <a:rPr lang="fr-FR" sz="1400" dirty="0">
                <a:solidFill>
                  <a:prstClr val="black"/>
                </a:solidFill>
                <a:latin typeface="Calibri" panose="020F0502020204030204"/>
              </a:rPr>
              <a:t>+</a:t>
            </a:r>
          </a:p>
          <a:p>
            <a:pPr algn="ctr"/>
            <a:r>
              <a:rPr lang="fr-FR" sz="1400" dirty="0">
                <a:solidFill>
                  <a:prstClr val="black"/>
                </a:solidFill>
                <a:latin typeface="Calibri" panose="020F0502020204030204"/>
              </a:rPr>
              <a:t>Method</a:t>
            </a:r>
          </a:p>
          <a:p>
            <a:pPr algn="ctr"/>
            <a:r>
              <a:rPr lang="fr-FR" sz="1400" dirty="0">
                <a:solidFill>
                  <a:prstClr val="black"/>
                </a:solidFill>
                <a:latin typeface="Calibri" panose="020F0502020204030204"/>
              </a:rPr>
              <a:t>+</a:t>
            </a:r>
          </a:p>
          <a:p>
            <a:pPr algn="ctr"/>
            <a:r>
              <a:rPr lang="fr-FR" sz="1400" dirty="0" err="1">
                <a:solidFill>
                  <a:prstClr val="black"/>
                </a:solidFill>
                <a:latin typeface="Calibri" panose="020F0502020204030204"/>
              </a:rPr>
              <a:t>Scale</a:t>
            </a:r>
            <a:endParaRPr lang="fr-FR" sz="1400" dirty="0">
              <a:solidFill>
                <a:prstClr val="black"/>
              </a:solidFill>
              <a:latin typeface="Calibri" panose="020F0502020204030204"/>
            </a:endParaRPr>
          </a:p>
        </p:txBody>
      </p:sp>
      <p:sp>
        <p:nvSpPr>
          <p:cNvPr id="115" name="Accolade ouvrante 114">
            <a:extLst>
              <a:ext uri="{FF2B5EF4-FFF2-40B4-BE49-F238E27FC236}">
                <a16:creationId xmlns:a16="http://schemas.microsoft.com/office/drawing/2014/main" id="{14E21B43-A5C3-445C-9EE0-181EED3D2F4B}"/>
              </a:ext>
            </a:extLst>
          </p:cNvPr>
          <p:cNvSpPr/>
          <p:nvPr/>
        </p:nvSpPr>
        <p:spPr>
          <a:xfrm>
            <a:off x="5532107" y="5318801"/>
            <a:ext cx="363114" cy="1101250"/>
          </a:xfrm>
          <a:prstGeom prst="leftBrace">
            <a:avLst>
              <a:gd name="adj1" fmla="val 37278"/>
              <a:gd name="adj2" fmla="val 50000"/>
            </a:avLst>
          </a:prstGeom>
          <a:noFill/>
          <a:ln w="190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6" name="ZoneTexte 115">
            <a:extLst>
              <a:ext uri="{FF2B5EF4-FFF2-40B4-BE49-F238E27FC236}">
                <a16:creationId xmlns:a16="http://schemas.microsoft.com/office/drawing/2014/main" id="{20A4C5DE-4C15-75D7-FE3C-571350365E4E}"/>
              </a:ext>
            </a:extLst>
          </p:cNvPr>
          <p:cNvSpPr txBox="1"/>
          <p:nvPr/>
        </p:nvSpPr>
        <p:spPr>
          <a:xfrm>
            <a:off x="4039701" y="5835275"/>
            <a:ext cx="1374048" cy="738664"/>
          </a:xfrm>
          <a:prstGeom prst="rect">
            <a:avLst/>
          </a:prstGeom>
          <a:noFill/>
        </p:spPr>
        <p:txBody>
          <a:bodyPr wrap="square" rtlCol="0">
            <a:spAutoFit/>
          </a:bodyPr>
          <a:lstStyle/>
          <a:p>
            <a:pPr algn="ctr"/>
            <a:r>
              <a:rPr lang="fr-FR" sz="1400" dirty="0">
                <a:solidFill>
                  <a:prstClr val="black"/>
                </a:solidFill>
                <a:latin typeface="Calibri" panose="020F0502020204030204"/>
              </a:rPr>
              <a:t>OR</a:t>
            </a:r>
          </a:p>
          <a:p>
            <a:pPr algn="ctr"/>
            <a:r>
              <a:rPr lang="fr-FR" sz="1400" dirty="0">
                <a:solidFill>
                  <a:prstClr val="black"/>
                </a:solidFill>
                <a:latin typeface="Calibri" panose="020F0502020204030204"/>
              </a:rPr>
              <a:t>Community </a:t>
            </a:r>
            <a:r>
              <a:rPr lang="fr-FR" sz="1400" dirty="0" err="1">
                <a:solidFill>
                  <a:prstClr val="black"/>
                </a:solidFill>
                <a:latin typeface="Calibri" panose="020F0502020204030204"/>
              </a:rPr>
              <a:t>specific</a:t>
            </a:r>
            <a:endParaRPr lang="fr-FR" sz="1400" dirty="0">
              <a:solidFill>
                <a:prstClr val="black"/>
              </a:solidFill>
              <a:latin typeface="Calibri" panose="020F0502020204030204"/>
            </a:endParaRPr>
          </a:p>
        </p:txBody>
      </p:sp>
    </p:spTree>
    <p:extLst>
      <p:ext uri="{BB962C8B-B14F-4D97-AF65-F5344CB8AC3E}">
        <p14:creationId xmlns:p14="http://schemas.microsoft.com/office/powerpoint/2010/main" val="293047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p:nvPr/>
        </p:nvSpPr>
        <p:spPr>
          <a:xfrm>
            <a:off x="1425283" y="170750"/>
            <a:ext cx="9569575" cy="1004908"/>
          </a:xfrm>
          <a:prstGeom prst="rect">
            <a:avLst/>
          </a:prstGeom>
          <a:solidFill>
            <a:schemeClr val="lt1"/>
          </a:solidFill>
          <a:ln>
            <a:noFill/>
          </a:ln>
        </p:spPr>
        <p:txBody>
          <a:bodyPr spcFirstLastPara="1" wrap="square" lIns="91425" tIns="45700" rIns="91425" bIns="45700" anchor="t" anchorCtr="0">
            <a:noAutofit/>
          </a:bodyPr>
          <a:lstStyle/>
          <a:p>
            <a:pPr>
              <a:buClr>
                <a:srgbClr val="000000"/>
              </a:buClr>
              <a:buSzPts val="2800"/>
            </a:pPr>
            <a:endParaRPr sz="2800" b="1" dirty="0">
              <a:solidFill>
                <a:srgbClr val="0070C0"/>
              </a:solidFill>
              <a:latin typeface="Arial"/>
              <a:ea typeface="Arial"/>
              <a:cs typeface="Arial"/>
              <a:sym typeface="Arial"/>
            </a:endParaRPr>
          </a:p>
        </p:txBody>
      </p:sp>
      <p:sp>
        <p:nvSpPr>
          <p:cNvPr id="162" name="Google Shape;162;p21"/>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163" name="Google Shape;163;p21"/>
          <p:cNvSpPr txBox="1"/>
          <p:nvPr/>
        </p:nvSpPr>
        <p:spPr>
          <a:xfrm>
            <a:off x="1425284" y="1910465"/>
            <a:ext cx="9569575" cy="3692049"/>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dirty="0">
                <a:solidFill>
                  <a:srgbClr val="0070C0"/>
                </a:solidFill>
                <a:latin typeface="Arial"/>
                <a:ea typeface="Arial"/>
                <a:cs typeface="Arial"/>
                <a:sym typeface="Arial"/>
              </a:rPr>
              <a:t>Two illustrations </a:t>
            </a:r>
            <a:r>
              <a:rPr lang="en-GB" sz="2000" b="1" dirty="0" err="1">
                <a:solidFill>
                  <a:srgbClr val="0070C0"/>
                </a:solidFill>
                <a:latin typeface="Arial"/>
                <a:ea typeface="Arial"/>
                <a:cs typeface="Arial"/>
                <a:sym typeface="Arial"/>
              </a:rPr>
              <a:t>showing </a:t>
            </a:r>
            <a:r>
              <a:rPr lang="en-GB" sz="2000" b="1" dirty="0">
                <a:solidFill>
                  <a:srgbClr val="0070C0"/>
                </a:solidFill>
                <a:latin typeface="Arial"/>
                <a:ea typeface="Arial"/>
                <a:cs typeface="Arial"/>
                <a:sym typeface="Arial"/>
              </a:rPr>
              <a:t>the experimental </a:t>
            </a:r>
            <a:r>
              <a:rPr lang="en-GB" sz="2000" b="1" dirty="0" err="1">
                <a:solidFill>
                  <a:srgbClr val="0070C0"/>
                </a:solidFill>
                <a:latin typeface="Arial"/>
                <a:ea typeface="Arial"/>
                <a:cs typeface="Arial"/>
                <a:sym typeface="Arial"/>
              </a:rPr>
              <a:t>phenotyping </a:t>
            </a:r>
            <a:r>
              <a:rPr lang="en-GB" sz="2000" b="1" dirty="0">
                <a:solidFill>
                  <a:srgbClr val="0070C0"/>
                </a:solidFill>
                <a:latin typeface="Arial"/>
                <a:ea typeface="Arial"/>
                <a:cs typeface="Arial"/>
                <a:sym typeface="Arial"/>
              </a:rPr>
              <a:t>documentation: </a:t>
            </a:r>
            <a:endParaRPr sz="2000" b="1" dirty="0">
              <a:solidFill>
                <a:srgbClr val="0070C0"/>
              </a:solidFill>
              <a:latin typeface="Arial"/>
              <a:ea typeface="Arial"/>
              <a:cs typeface="Arial"/>
              <a:sym typeface="Arial"/>
            </a:endParaRPr>
          </a:p>
          <a:p>
            <a:pPr>
              <a:buClr>
                <a:srgbClr val="000000"/>
              </a:buClr>
              <a:buSzPts val="2000"/>
            </a:pPr>
            <a:endParaRPr sz="2000" b="1" dirty="0">
              <a:solidFill>
                <a:schemeClr val="dk1"/>
              </a:solidFill>
              <a:latin typeface="Arial"/>
              <a:ea typeface="Arial"/>
              <a:cs typeface="Arial"/>
              <a:sym typeface="Arial"/>
            </a:endParaRPr>
          </a:p>
          <a:p>
            <a:pPr marL="285750" indent="-285750">
              <a:buClr>
                <a:schemeClr val="dk1"/>
              </a:buClr>
              <a:buSzPts val="1800"/>
              <a:buFont typeface="Arial"/>
              <a:buChar char="•"/>
            </a:pPr>
            <a:r>
              <a:rPr lang="en-GB" b="1" i="1" u="sng" dirty="0">
                <a:solidFill>
                  <a:schemeClr val="dk1"/>
                </a:solidFill>
                <a:latin typeface="Arial"/>
                <a:ea typeface="Arial"/>
                <a:cs typeface="Arial"/>
                <a:sym typeface="Arial"/>
              </a:rPr>
              <a:t>MAIZE: </a:t>
            </a:r>
            <a:r>
              <a:rPr lang="en-GB" dirty="0">
                <a:solidFill>
                  <a:schemeClr val="dk1"/>
                </a:solidFill>
                <a:latin typeface="Arial"/>
                <a:ea typeface="Arial"/>
                <a:cs typeface="Arial"/>
                <a:sym typeface="Arial"/>
              </a:rPr>
              <a:t>[1] Millet </a:t>
            </a:r>
            <a:r>
              <a:rPr lang="en-GB" i="1" dirty="0">
                <a:solidFill>
                  <a:schemeClr val="dk1"/>
                </a:solidFill>
                <a:latin typeface="Arial"/>
                <a:ea typeface="Arial"/>
                <a:cs typeface="Arial"/>
                <a:sym typeface="Arial"/>
              </a:rPr>
              <a:t>et al. </a:t>
            </a:r>
            <a:r>
              <a:rPr lang="en-GB" dirty="0">
                <a:solidFill>
                  <a:schemeClr val="dk1"/>
                </a:solidFill>
                <a:latin typeface="Arial"/>
                <a:ea typeface="Arial"/>
                <a:cs typeface="Arial"/>
                <a:sym typeface="Arial"/>
              </a:rPr>
              <a:t>2019 </a:t>
            </a:r>
            <a:r>
              <a:rPr lang="en-GB" u="sng" dirty="0">
                <a:solidFill>
                  <a:schemeClr val="hlink"/>
                </a:solidFill>
                <a:latin typeface="Arial"/>
                <a:ea typeface="Arial"/>
                <a:cs typeface="Arial"/>
                <a:sym typeface="Arial"/>
              </a:rPr>
              <a:t>(</a:t>
            </a:r>
            <a:r>
              <a:rPr lang="en-GB" dirty="0">
                <a:solidFill>
                  <a:schemeClr val="dk1"/>
                </a:solidFill>
                <a:latin typeface="Arial"/>
                <a:ea typeface="Arial"/>
                <a:cs typeface="Arial"/>
                <a:sym typeface="Arial"/>
              </a:rPr>
              <a:t>https://doi.org/10.15454/IASSTN): A multi-site experiment in a network of European fields for assessing the maize yield response to environmental scenarios.</a:t>
            </a:r>
            <a:endParaRPr dirty="0">
              <a:solidFill>
                <a:schemeClr val="dk1"/>
              </a:solidFill>
              <a:latin typeface="Arial"/>
              <a:ea typeface="Arial"/>
              <a:cs typeface="Arial"/>
              <a:sym typeface="Arial"/>
            </a:endParaRPr>
          </a:p>
          <a:p>
            <a:pPr>
              <a:buClr>
                <a:srgbClr val="000000"/>
              </a:buClr>
              <a:buSzPts val="1800"/>
            </a:pPr>
            <a:endParaRPr dirty="0">
              <a:solidFill>
                <a:schemeClr val="dk1"/>
              </a:solidFill>
              <a:latin typeface="Arial"/>
              <a:ea typeface="Arial"/>
              <a:cs typeface="Arial"/>
              <a:sym typeface="Arial"/>
            </a:endParaRPr>
          </a:p>
          <a:p>
            <a:pPr>
              <a:buClr>
                <a:srgbClr val="000000"/>
              </a:buClr>
              <a:buSzPts val="1800"/>
            </a:pPr>
            <a:endParaRPr dirty="0">
              <a:solidFill>
                <a:schemeClr val="dk1"/>
              </a:solidFill>
              <a:latin typeface="Arial"/>
              <a:ea typeface="Arial"/>
              <a:cs typeface="Arial"/>
              <a:sym typeface="Arial"/>
            </a:endParaRPr>
          </a:p>
          <a:p>
            <a:pPr marL="285750" indent="-285750">
              <a:buClr>
                <a:schemeClr val="dk1"/>
              </a:buClr>
              <a:buSzPts val="1800"/>
              <a:buFont typeface="Arial"/>
              <a:buChar char="•"/>
            </a:pPr>
            <a:r>
              <a:rPr lang="en-GB" b="1" i="1" u="sng" dirty="0">
                <a:solidFill>
                  <a:schemeClr val="dk1"/>
                </a:solidFill>
                <a:latin typeface="Arial"/>
                <a:ea typeface="Arial"/>
                <a:cs typeface="Arial"/>
                <a:sym typeface="Arial"/>
              </a:rPr>
              <a:t>POPLAR: </a:t>
            </a:r>
            <a:r>
              <a:rPr lang="en-GB" dirty="0">
                <a:solidFill>
                  <a:schemeClr val="dk1"/>
                </a:solidFill>
                <a:latin typeface="Arial"/>
                <a:ea typeface="Arial"/>
                <a:cs typeface="Arial"/>
                <a:sym typeface="Arial"/>
              </a:rPr>
              <a:t>[2] </a:t>
            </a:r>
            <a:r>
              <a:rPr lang="en-GB" dirty="0" err="1">
                <a:solidFill>
                  <a:schemeClr val="dk1"/>
                </a:solidFill>
                <a:latin typeface="Arial"/>
                <a:ea typeface="Arial"/>
                <a:cs typeface="Arial"/>
                <a:sym typeface="Arial"/>
              </a:rPr>
              <a:t>Monclus </a:t>
            </a:r>
            <a:r>
              <a:rPr lang="en-GB" i="1" dirty="0">
                <a:solidFill>
                  <a:schemeClr val="dk1"/>
                </a:solidFill>
                <a:latin typeface="Arial"/>
                <a:ea typeface="Arial"/>
                <a:cs typeface="Arial"/>
                <a:sym typeface="Arial"/>
              </a:rPr>
              <a:t>et al. </a:t>
            </a:r>
            <a:r>
              <a:rPr lang="en-GB" dirty="0">
                <a:solidFill>
                  <a:schemeClr val="dk1"/>
                </a:solidFill>
                <a:latin typeface="Arial"/>
                <a:ea typeface="Arial"/>
                <a:cs typeface="Arial"/>
                <a:sym typeface="Arial"/>
              </a:rPr>
              <a:t>2012 </a:t>
            </a:r>
            <a:r>
              <a:rPr lang="en-GB" u="sng" dirty="0">
                <a:solidFill>
                  <a:schemeClr val="hlink"/>
                </a:solidFill>
                <a:latin typeface="Arial"/>
                <a:ea typeface="Arial"/>
                <a:cs typeface="Arial"/>
                <a:sym typeface="Arial"/>
                <a:hlinkClick r:id="rId3"/>
              </a:rPr>
              <a:t>(</a:t>
            </a:r>
            <a:r>
              <a:rPr lang="en-GB" dirty="0">
                <a:solidFill>
                  <a:schemeClr val="dk1"/>
                </a:solidFill>
                <a:latin typeface="Arial"/>
                <a:ea typeface="Arial"/>
                <a:cs typeface="Arial"/>
                <a:sym typeface="Arial"/>
              </a:rPr>
              <a:t>http://dx.doi.org/10.1186/1471-2229-12-173): Integrating genome annotation and QTL position to identify candidate genes for productivity, architecture and water-use efficiency in Populus </a:t>
            </a:r>
            <a:r>
              <a:rPr lang="en-GB" dirty="0" err="1">
                <a:solidFill>
                  <a:schemeClr val="dk1"/>
                </a:solidFill>
                <a:latin typeface="Arial"/>
                <a:ea typeface="Arial"/>
                <a:cs typeface="Arial"/>
                <a:sym typeface="Arial"/>
              </a:rPr>
              <a:t>spp.</a:t>
            </a:r>
            <a:endParaRPr sz="2000" b="1" dirty="0">
              <a:solidFill>
                <a:schemeClr val="dk1"/>
              </a:solidFill>
              <a:latin typeface="Arial"/>
              <a:ea typeface="Arial"/>
              <a:cs typeface="Arial"/>
              <a:sym typeface="Arial"/>
            </a:endParaRPr>
          </a:p>
          <a:p>
            <a:pPr>
              <a:buClr>
                <a:srgbClr val="000000"/>
              </a:buClr>
              <a:buSzPts val="2000"/>
            </a:pPr>
            <a:r>
              <a:rPr lang="en-GB" sz="2000" b="1" dirty="0">
                <a:solidFill>
                  <a:schemeClr val="dk1"/>
                </a:solidFill>
                <a:latin typeface="Arial"/>
                <a:ea typeface="Arial"/>
                <a:cs typeface="Arial"/>
                <a:sym typeface="Arial"/>
              </a:rPr>
              <a:t> </a:t>
            </a:r>
            <a:endParaRPr sz="2000" b="1" dirty="0">
              <a:solidFill>
                <a:schemeClr val="dk1"/>
              </a:solidFill>
              <a:latin typeface="Arial"/>
              <a:ea typeface="Arial"/>
              <a:cs typeface="Arial"/>
              <a:sym typeface="Arial"/>
            </a:endParaRPr>
          </a:p>
        </p:txBody>
      </p:sp>
      <p:sp>
        <p:nvSpPr>
          <p:cNvPr id="5" name="Espace réservé du texte 4">
            <a:extLst>
              <a:ext uri="{FF2B5EF4-FFF2-40B4-BE49-F238E27FC236}">
                <a16:creationId xmlns:a16="http://schemas.microsoft.com/office/drawing/2014/main" id="{F114F32F-3FCF-53C3-B3E1-B30DEB5F84CC}"/>
              </a:ext>
            </a:extLst>
          </p:cNvPr>
          <p:cNvSpPr>
            <a:spLocks noGrp="1"/>
          </p:cNvSpPr>
          <p:nvPr>
            <p:ph type="body" idx="4294967295"/>
          </p:nvPr>
        </p:nvSpPr>
        <p:spPr>
          <a:xfrm>
            <a:off x="1011382" y="4267200"/>
            <a:ext cx="10827692" cy="1777464"/>
          </a:xfrm>
        </p:spPr>
        <p:txBody>
          <a:bodyPr/>
          <a:lstStyle/>
          <a:p>
            <a:endParaRPr lang="fr-FR"/>
          </a:p>
        </p:txBody>
      </p:sp>
      <p:sp>
        <p:nvSpPr>
          <p:cNvPr id="2" name="Titre 1">
            <a:extLst>
              <a:ext uri="{FF2B5EF4-FFF2-40B4-BE49-F238E27FC236}">
                <a16:creationId xmlns:a16="http://schemas.microsoft.com/office/drawing/2014/main" id="{C61FD8CA-1EB0-3D40-B390-CF4164771270}"/>
              </a:ext>
            </a:extLst>
          </p:cNvPr>
          <p:cNvSpPr>
            <a:spLocks noGrp="1"/>
          </p:cNvSpPr>
          <p:nvPr>
            <p:ph type="title"/>
          </p:nvPr>
        </p:nvSpPr>
        <p:spPr/>
        <p:txBody>
          <a:bodyPr>
            <a:normAutofit fontScale="90000"/>
          </a:bodyPr>
          <a:lstStyle/>
          <a:p>
            <a:r>
              <a:rPr lang="fr-FR" dirty="0" err="1"/>
              <a:t>Examples </a:t>
            </a:r>
            <a:r>
              <a:rPr lang="fr-FR" dirty="0"/>
              <a:t>in MIAPPE</a:t>
            </a:r>
          </a:p>
        </p:txBody>
      </p:sp>
      <p:sp>
        <p:nvSpPr>
          <p:cNvPr id="6" name="Sous-titre 5">
            <a:extLst>
              <a:ext uri="{FF2B5EF4-FFF2-40B4-BE49-F238E27FC236}">
                <a16:creationId xmlns:a16="http://schemas.microsoft.com/office/drawing/2014/main" id="{697F43DE-CFB9-6964-D8D0-6D5E6055C025}"/>
              </a:ext>
            </a:extLst>
          </p:cNvPr>
          <p:cNvSpPr>
            <a:spLocks noGrp="1"/>
          </p:cNvSpPr>
          <p:nvPr>
            <p:ph type="subTitle" idx="2"/>
          </p:nvPr>
        </p:nvSpPr>
        <p:spPr/>
        <p:txBody>
          <a:bodyPr>
            <a:normAutofit fontScale="92500" lnSpcReduction="10000"/>
          </a:bodyPr>
          <a:lstStyle/>
          <a:p>
            <a:endParaRPr lang="fr-FR"/>
          </a:p>
        </p:txBody>
      </p:sp>
    </p:spTree>
    <p:extLst>
      <p:ext uri="{BB962C8B-B14F-4D97-AF65-F5344CB8AC3E}">
        <p14:creationId xmlns:p14="http://schemas.microsoft.com/office/powerpoint/2010/main" val="279923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p:nvPr/>
        </p:nvSpPr>
        <p:spPr>
          <a:xfrm>
            <a:off x="1289385" y="170748"/>
            <a:ext cx="9705473" cy="954107"/>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SzPts val="2800"/>
            </a:pPr>
            <a:r>
              <a:rPr lang="en-GB" sz="2800" b="1" dirty="0">
                <a:solidFill>
                  <a:srgbClr val="0070C0"/>
                </a:solidFill>
                <a:latin typeface="Arial"/>
                <a:ea typeface="Arial"/>
                <a:cs typeface="Arial"/>
                <a:sym typeface="Arial"/>
              </a:rPr>
              <a:t>Millet et al 2019 [1] - </a:t>
            </a:r>
            <a:r>
              <a:rPr lang="en-GB" sz="2800" b="1" dirty="0" err="1">
                <a:solidFill>
                  <a:srgbClr val="0070C0"/>
                </a:solidFill>
                <a:latin typeface="Arial"/>
                <a:ea typeface="Arial"/>
                <a:cs typeface="Arial"/>
                <a:sym typeface="Arial"/>
              </a:rPr>
              <a:t>Material&amp;methods </a:t>
            </a:r>
            <a:r>
              <a:rPr lang="en-GB" sz="2800" b="1" dirty="0">
                <a:solidFill>
                  <a:srgbClr val="0070C0"/>
                </a:solidFill>
                <a:latin typeface="Arial"/>
                <a:ea typeface="Arial"/>
                <a:cs typeface="Arial"/>
                <a:sym typeface="Arial"/>
              </a:rPr>
              <a:t>section on phenotyping experiments</a:t>
            </a:r>
            <a:endParaRPr sz="2800" b="1" dirty="0">
              <a:solidFill>
                <a:srgbClr val="0070C0"/>
              </a:solidFill>
              <a:latin typeface="Arial"/>
              <a:ea typeface="Arial"/>
              <a:cs typeface="Arial"/>
              <a:sym typeface="Arial"/>
            </a:endParaRPr>
          </a:p>
        </p:txBody>
      </p:sp>
      <p:sp>
        <p:nvSpPr>
          <p:cNvPr id="170" name="Google Shape;170;p22"/>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171" name="Google Shape;171;p22"/>
          <p:cNvSpPr txBox="1"/>
          <p:nvPr/>
        </p:nvSpPr>
        <p:spPr>
          <a:xfrm>
            <a:off x="1289385" y="1124855"/>
            <a:ext cx="10902615" cy="5016900"/>
          </a:xfrm>
          <a:prstGeom prst="rect">
            <a:avLst/>
          </a:prstGeom>
          <a:noFill/>
          <a:ln>
            <a:noFill/>
          </a:ln>
        </p:spPr>
        <p:txBody>
          <a:bodyPr spcFirstLastPara="1" wrap="square" lIns="91425" tIns="45700" rIns="91425" bIns="45700" anchor="t" anchorCtr="0">
            <a:noAutofit/>
          </a:bodyPr>
          <a:lstStyle/>
          <a:p>
            <a:pPr marL="285750" indent="-285750">
              <a:buClr>
                <a:schemeClr val="dk1"/>
              </a:buClr>
              <a:buSzPts val="2000"/>
              <a:buFont typeface="Arial"/>
              <a:buChar char="•"/>
            </a:pPr>
            <a:r>
              <a:rPr lang="en-GB" sz="2000" dirty="0">
                <a:solidFill>
                  <a:schemeClr val="dk1"/>
                </a:solidFill>
                <a:latin typeface="Arial"/>
                <a:ea typeface="Arial"/>
                <a:cs typeface="Arial"/>
                <a:sym typeface="Arial"/>
              </a:rPr>
              <a:t>A panel of </a:t>
            </a:r>
            <a:r>
              <a:rPr lang="en-GB" sz="2000" b="1" dirty="0">
                <a:solidFill>
                  <a:schemeClr val="dk1"/>
                </a:solidFill>
                <a:latin typeface="Arial"/>
                <a:ea typeface="Arial"/>
                <a:cs typeface="Arial"/>
                <a:sym typeface="Arial"/>
              </a:rPr>
              <a:t>256 maize hybrids </a:t>
            </a:r>
            <a:r>
              <a:rPr lang="en-GB" sz="2000" dirty="0">
                <a:solidFill>
                  <a:schemeClr val="dk1"/>
                </a:solidFill>
                <a:latin typeface="Arial"/>
                <a:ea typeface="Arial"/>
                <a:cs typeface="Arial"/>
                <a:sym typeface="Arial"/>
              </a:rPr>
              <a:t>was grown with </a:t>
            </a:r>
            <a:r>
              <a:rPr lang="en-GB" sz="2000" b="1" dirty="0">
                <a:solidFill>
                  <a:schemeClr val="dk1"/>
                </a:solidFill>
                <a:latin typeface="Arial"/>
                <a:ea typeface="Arial"/>
                <a:cs typeface="Arial"/>
                <a:sym typeface="Arial"/>
              </a:rPr>
              <a:t>two water regimes </a:t>
            </a:r>
            <a:r>
              <a:rPr lang="en-GB" sz="2000" dirty="0">
                <a:solidFill>
                  <a:schemeClr val="dk1"/>
                </a:solidFill>
                <a:latin typeface="Arial"/>
                <a:ea typeface="Arial"/>
                <a:cs typeface="Arial"/>
                <a:sym typeface="Arial"/>
              </a:rPr>
              <a:t>(irrigated or rainfed). </a:t>
            </a:r>
          </a:p>
          <a:p>
            <a:pPr marL="285750" indent="-285750">
              <a:buClr>
                <a:schemeClr val="dk1"/>
              </a:buClr>
              <a:buSzPts val="2000"/>
              <a:buFont typeface="Arial"/>
              <a:buChar char="•"/>
            </a:pPr>
            <a:r>
              <a:rPr lang="en-GB" sz="2000" b="1" dirty="0">
                <a:solidFill>
                  <a:schemeClr val="dk1"/>
                </a:solidFill>
                <a:latin typeface="Arial"/>
                <a:ea typeface="Arial"/>
                <a:cs typeface="Arial"/>
                <a:sym typeface="Arial"/>
              </a:rPr>
              <a:t>Location</a:t>
            </a:r>
            <a:r>
              <a:rPr lang="en-GB" sz="2000" dirty="0">
                <a:solidFill>
                  <a:schemeClr val="dk1"/>
                </a:solidFill>
                <a:latin typeface="Arial"/>
                <a:ea typeface="Arial"/>
                <a:cs typeface="Arial"/>
                <a:sym typeface="Arial"/>
              </a:rPr>
              <a:t>: seven fields in 2012 and 2013, plus one site in Chile in 2013</a:t>
            </a:r>
            <a:endParaRPr sz="1400" dirty="0">
              <a:solidFill>
                <a:srgbClr val="000000"/>
              </a:solidFill>
              <a:latin typeface="Arial"/>
              <a:ea typeface="Arial"/>
              <a:cs typeface="Arial"/>
              <a:sym typeface="Arial"/>
            </a:endParaRPr>
          </a:p>
          <a:p>
            <a:pPr marL="285750" indent="-285750">
              <a:buClr>
                <a:schemeClr val="dk1"/>
              </a:buClr>
              <a:buSzPts val="2000"/>
              <a:buFont typeface="Arial"/>
              <a:buChar char="•"/>
            </a:pPr>
            <a:r>
              <a:rPr lang="en-GB" sz="2000" dirty="0">
                <a:solidFill>
                  <a:schemeClr val="dk1"/>
                </a:solidFill>
                <a:latin typeface="Arial"/>
                <a:ea typeface="Arial"/>
                <a:cs typeface="Arial"/>
                <a:sym typeface="Arial"/>
              </a:rPr>
              <a:t>This resulted in 29 experiments defined as the combination of one year, one site and one </a:t>
            </a:r>
            <a:r>
              <a:rPr lang="en-GB" sz="2000" b="1" dirty="0">
                <a:solidFill>
                  <a:schemeClr val="dk1"/>
                </a:solidFill>
                <a:latin typeface="Arial"/>
                <a:ea typeface="Arial"/>
                <a:cs typeface="Arial"/>
                <a:sym typeface="Arial"/>
              </a:rPr>
              <a:t>water regime</a:t>
            </a:r>
            <a:r>
              <a:rPr lang="en-GB" sz="2000" dirty="0">
                <a:solidFill>
                  <a:schemeClr val="dk1"/>
                </a:solidFill>
                <a:latin typeface="Arial"/>
                <a:ea typeface="Arial"/>
                <a:cs typeface="Arial"/>
                <a:sym typeface="Arial"/>
              </a:rPr>
              <a:t>, with two and three </a:t>
            </a:r>
            <a:r>
              <a:rPr lang="en-GB" sz="2000" b="1" dirty="0">
                <a:solidFill>
                  <a:schemeClr val="dk1"/>
                </a:solidFill>
                <a:latin typeface="Arial"/>
                <a:ea typeface="Arial"/>
                <a:cs typeface="Arial"/>
                <a:sym typeface="Arial"/>
              </a:rPr>
              <a:t>repetitions </a:t>
            </a:r>
            <a:r>
              <a:rPr lang="en-GB" sz="2000" dirty="0">
                <a:solidFill>
                  <a:schemeClr val="dk1"/>
                </a:solidFill>
                <a:latin typeface="Arial"/>
                <a:ea typeface="Arial"/>
                <a:cs typeface="Arial"/>
                <a:sym typeface="Arial"/>
              </a:rPr>
              <a:t>for rainfed and irrigated treatments, respectively. </a:t>
            </a:r>
          </a:p>
          <a:p>
            <a:pPr marL="285750" indent="-285750">
              <a:buClr>
                <a:schemeClr val="dk1"/>
              </a:buClr>
              <a:buSzPts val="2000"/>
              <a:buFont typeface="Arial"/>
              <a:buChar char="•"/>
            </a:pPr>
            <a:r>
              <a:rPr lang="fr-FR" sz="2000" dirty="0"/>
              <a:t>A </a:t>
            </a:r>
            <a:r>
              <a:rPr lang="fr-FR" sz="2000" dirty="0" err="1"/>
              <a:t>detailed </a:t>
            </a:r>
            <a:r>
              <a:rPr lang="fr-FR" sz="2000" b="1" dirty="0" err="1"/>
              <a:t>environmental characterisation </a:t>
            </a:r>
            <a:r>
              <a:rPr lang="fr-FR" sz="2000" dirty="0" err="1"/>
              <a:t>was carried </a:t>
            </a:r>
            <a:r>
              <a:rPr lang="fr-FR" sz="2000" dirty="0"/>
              <a:t>out, </a:t>
            </a:r>
            <a:r>
              <a:rPr lang="fr-FR" sz="2000" dirty="0" err="1"/>
              <a:t>with hourly </a:t>
            </a:r>
            <a:r>
              <a:rPr lang="fr-FR" sz="2000" dirty="0"/>
              <a:t>records of </a:t>
            </a:r>
            <a:r>
              <a:rPr lang="fr-FR" sz="2000" dirty="0" err="1"/>
              <a:t>micrometeorological </a:t>
            </a:r>
            <a:r>
              <a:rPr lang="fr-FR" sz="2000" dirty="0"/>
              <a:t>data and </a:t>
            </a:r>
            <a:r>
              <a:rPr lang="fr-FR" sz="2000" dirty="0" err="1"/>
              <a:t>soil </a:t>
            </a:r>
            <a:r>
              <a:rPr lang="fr-FR" sz="2000" dirty="0"/>
              <a:t>water </a:t>
            </a:r>
            <a:r>
              <a:rPr lang="fr-FR" sz="2000" dirty="0" err="1"/>
              <a:t>status</a:t>
            </a:r>
            <a:r>
              <a:rPr lang="fr-FR" sz="2000" dirty="0"/>
              <a:t>, and </a:t>
            </a:r>
            <a:r>
              <a:rPr lang="fr-FR" sz="2000" dirty="0" err="1"/>
              <a:t>associated with precise measurement </a:t>
            </a:r>
            <a:r>
              <a:rPr lang="fr-FR" sz="2000" dirty="0"/>
              <a:t>of </a:t>
            </a:r>
            <a:r>
              <a:rPr lang="fr-FR" sz="2000" dirty="0" err="1"/>
              <a:t>phenology</a:t>
            </a:r>
            <a:r>
              <a:rPr lang="fr-FR" sz="2000" dirty="0"/>
              <a:t>.</a:t>
            </a:r>
          </a:p>
          <a:p>
            <a:pPr marL="285750" indent="-285750">
              <a:buClr>
                <a:schemeClr val="dk1"/>
              </a:buClr>
              <a:buSzPts val="2000"/>
              <a:buFont typeface="Arial"/>
              <a:buChar char="•"/>
            </a:pPr>
            <a:r>
              <a:rPr lang="fr-FR" sz="2000" b="1" dirty="0" err="1"/>
              <a:t>"grain.yield</a:t>
            </a:r>
            <a:r>
              <a:rPr lang="fr-FR" sz="2000" dirty="0"/>
              <a:t>": </a:t>
            </a:r>
            <a:r>
              <a:rPr lang="fr-FR" sz="2000" dirty="0" err="1"/>
              <a:t>yiel adjusted </a:t>
            </a:r>
            <a:r>
              <a:rPr lang="fr-FR" sz="2000" dirty="0"/>
              <a:t>at 15% grain </a:t>
            </a:r>
            <a:r>
              <a:rPr lang="fr-FR" sz="2000" dirty="0" err="1"/>
              <a:t>moisture</a:t>
            </a:r>
            <a:r>
              <a:rPr lang="fr-FR" sz="2000" dirty="0"/>
              <a:t>, in ton per hectare (</a:t>
            </a:r>
            <a:r>
              <a:rPr lang="fr-FR" sz="2000" dirty="0" err="1"/>
              <a:t>t </a:t>
            </a:r>
            <a:r>
              <a:rPr lang="fr-FR" sz="2000" dirty="0"/>
              <a:t>ha-1). "</a:t>
            </a:r>
            <a:r>
              <a:rPr lang="fr-FR" sz="2000" b="1" dirty="0" err="1"/>
              <a:t>grain.number</a:t>
            </a:r>
            <a:r>
              <a:rPr lang="fr-FR" sz="2000" dirty="0"/>
              <a:t>": </a:t>
            </a:r>
            <a:r>
              <a:rPr lang="fr-FR" sz="2000" dirty="0" err="1"/>
              <a:t>number </a:t>
            </a:r>
            <a:r>
              <a:rPr lang="fr-FR" sz="2000" dirty="0"/>
              <a:t>of grain per square </a:t>
            </a:r>
            <a:r>
              <a:rPr lang="fr-FR" sz="2000" dirty="0" err="1"/>
              <a:t>meter</a:t>
            </a:r>
            <a:r>
              <a:rPr lang="fr-FR" sz="2000" dirty="0"/>
              <a:t>. "</a:t>
            </a:r>
            <a:r>
              <a:rPr lang="fr-FR" sz="2000" b="1" dirty="0" err="1"/>
              <a:t>grain.weight</a:t>
            </a:r>
            <a:r>
              <a:rPr lang="fr-FR" sz="2000" dirty="0"/>
              <a:t>": </a:t>
            </a:r>
            <a:r>
              <a:rPr lang="fr-FR" sz="2000" dirty="0" err="1"/>
              <a:t>individual </a:t>
            </a:r>
            <a:r>
              <a:rPr lang="fr-FR" sz="2000" dirty="0"/>
              <a:t>grain </a:t>
            </a:r>
            <a:r>
              <a:rPr lang="fr-FR" sz="2000" dirty="0" err="1"/>
              <a:t>weight </a:t>
            </a:r>
            <a:r>
              <a:rPr lang="fr-FR" sz="2000" dirty="0"/>
              <a:t>(mg). "</a:t>
            </a:r>
            <a:r>
              <a:rPr lang="fr-FR" sz="2000" b="1" dirty="0" err="1"/>
              <a:t>anthesis</a:t>
            </a:r>
            <a:r>
              <a:rPr lang="fr-FR" sz="2000" dirty="0"/>
              <a:t>": male </a:t>
            </a:r>
            <a:r>
              <a:rPr lang="fr-FR" sz="2000" dirty="0" err="1"/>
              <a:t>flowering </a:t>
            </a:r>
            <a:r>
              <a:rPr lang="fr-FR" sz="2000" dirty="0"/>
              <a:t>(pollen shed), in thermal time </a:t>
            </a:r>
            <a:r>
              <a:rPr lang="fr-FR" sz="2000" dirty="0" err="1"/>
              <a:t>cumulated since emergence </a:t>
            </a:r>
            <a:r>
              <a:rPr lang="fr-FR" sz="2000" dirty="0"/>
              <a:t>(d20°C). "</a:t>
            </a:r>
            <a:r>
              <a:rPr lang="fr-FR" sz="2000" b="1" dirty="0" err="1"/>
              <a:t>silking</a:t>
            </a:r>
            <a:r>
              <a:rPr lang="fr-FR" sz="2000" dirty="0"/>
              <a:t>": </a:t>
            </a:r>
            <a:r>
              <a:rPr lang="fr-FR" sz="2000" dirty="0" err="1"/>
              <a:t>female flowering </a:t>
            </a:r>
            <a:r>
              <a:rPr lang="fr-FR" sz="2000" dirty="0"/>
              <a:t>(</a:t>
            </a:r>
            <a:r>
              <a:rPr lang="fr-FR" sz="2000" dirty="0" err="1"/>
              <a:t>silking emergence</a:t>
            </a:r>
            <a:r>
              <a:rPr lang="fr-FR" sz="2000" dirty="0"/>
              <a:t>), in thermal time </a:t>
            </a:r>
            <a:r>
              <a:rPr lang="fr-FR" sz="2000" dirty="0" err="1"/>
              <a:t>cumulated since emergence </a:t>
            </a:r>
            <a:r>
              <a:rPr lang="fr-FR" sz="2000" dirty="0"/>
              <a:t>(d20°C). "</a:t>
            </a:r>
            <a:r>
              <a:rPr lang="fr-FR" sz="2000" b="1" dirty="0" err="1"/>
              <a:t>plant.height</a:t>
            </a:r>
            <a:r>
              <a:rPr lang="fr-FR" sz="2000" dirty="0"/>
              <a:t>": plant </a:t>
            </a:r>
            <a:r>
              <a:rPr lang="fr-FR" sz="2000" dirty="0" err="1"/>
              <a:t>height</a:t>
            </a:r>
            <a:r>
              <a:rPr lang="fr-FR" sz="2000" dirty="0"/>
              <a:t>, </a:t>
            </a:r>
            <a:r>
              <a:rPr lang="fr-FR" sz="2000" dirty="0" err="1"/>
              <a:t>from ground level </a:t>
            </a:r>
            <a:r>
              <a:rPr lang="fr-FR" sz="2000" dirty="0"/>
              <a:t>to the base of the flag </a:t>
            </a:r>
            <a:r>
              <a:rPr lang="fr-FR" sz="2000" dirty="0" err="1"/>
              <a:t>leaf </a:t>
            </a:r>
            <a:r>
              <a:rPr lang="fr-FR" sz="2000" dirty="0"/>
              <a:t>(</a:t>
            </a:r>
            <a:r>
              <a:rPr lang="fr-FR" sz="2000" dirty="0" err="1"/>
              <a:t>highest</a:t>
            </a:r>
            <a:r>
              <a:rPr lang="fr-FR" sz="2000" dirty="0"/>
              <a:t>) </a:t>
            </a:r>
            <a:r>
              <a:rPr lang="fr-FR" sz="2000" dirty="0" err="1"/>
              <a:t>leaf </a:t>
            </a:r>
            <a:r>
              <a:rPr lang="fr-FR" sz="2000" dirty="0"/>
              <a:t>(cm). "</a:t>
            </a:r>
            <a:r>
              <a:rPr lang="fr-FR" sz="2000" b="1" dirty="0" err="1"/>
              <a:t>tassel.height</a:t>
            </a:r>
            <a:r>
              <a:rPr lang="fr-FR" sz="2000" dirty="0"/>
              <a:t>": plant </a:t>
            </a:r>
            <a:r>
              <a:rPr lang="fr-FR" sz="2000" dirty="0" err="1"/>
              <a:t>height including tassel</a:t>
            </a:r>
            <a:r>
              <a:rPr lang="fr-FR" sz="2000" dirty="0"/>
              <a:t>, </a:t>
            </a:r>
            <a:r>
              <a:rPr lang="fr-FR" sz="2000" dirty="0" err="1"/>
              <a:t>from ground level </a:t>
            </a:r>
            <a:r>
              <a:rPr lang="fr-FR" sz="2000" dirty="0"/>
              <a:t>to the </a:t>
            </a:r>
            <a:r>
              <a:rPr lang="fr-FR" sz="2000" dirty="0" err="1"/>
              <a:t>highest </a:t>
            </a:r>
            <a:r>
              <a:rPr lang="fr-FR" sz="2000" dirty="0"/>
              <a:t>point of the </a:t>
            </a:r>
            <a:r>
              <a:rPr lang="fr-FR" sz="2000" dirty="0" err="1"/>
              <a:t>tassel </a:t>
            </a:r>
            <a:r>
              <a:rPr lang="fr-FR" sz="2000" dirty="0"/>
              <a:t>(cm). "</a:t>
            </a:r>
            <a:r>
              <a:rPr lang="fr-FR" sz="2000" b="1" dirty="0" err="1"/>
              <a:t>ear.height</a:t>
            </a:r>
            <a:r>
              <a:rPr lang="fr-FR" sz="2000" dirty="0"/>
              <a:t>": </a:t>
            </a:r>
            <a:r>
              <a:rPr lang="fr-FR" sz="2000" dirty="0" err="1"/>
              <a:t>ear </a:t>
            </a:r>
            <a:r>
              <a:rPr lang="fr-FR" sz="2000" dirty="0"/>
              <a:t>insertion </a:t>
            </a:r>
            <a:r>
              <a:rPr lang="fr-FR" sz="2000" dirty="0" err="1"/>
              <a:t>height</a:t>
            </a:r>
            <a:r>
              <a:rPr lang="fr-FR" sz="2000" dirty="0"/>
              <a:t>, </a:t>
            </a:r>
            <a:r>
              <a:rPr lang="fr-FR" sz="2000" dirty="0" err="1"/>
              <a:t>from ground level </a:t>
            </a:r>
            <a:r>
              <a:rPr lang="fr-FR" sz="2000" dirty="0"/>
              <a:t>to ligule of the </a:t>
            </a:r>
            <a:r>
              <a:rPr lang="fr-FR" sz="2000" dirty="0" err="1"/>
              <a:t>highest ear leaf </a:t>
            </a:r>
            <a:r>
              <a:rPr lang="fr-FR" sz="2000" dirty="0"/>
              <a:t>(cm).</a:t>
            </a:r>
            <a:endParaRPr sz="2000" dirty="0">
              <a:solidFill>
                <a:schemeClr val="dk1"/>
              </a:solidFill>
              <a:latin typeface="Arial"/>
              <a:ea typeface="Arial"/>
              <a:cs typeface="Arial"/>
              <a:sym typeface="Arial"/>
            </a:endParaRPr>
          </a:p>
        </p:txBody>
      </p:sp>
      <p:sp>
        <p:nvSpPr>
          <p:cNvPr id="6" name="Espace réservé du texte 5">
            <a:extLst>
              <a:ext uri="{FF2B5EF4-FFF2-40B4-BE49-F238E27FC236}">
                <a16:creationId xmlns:a16="http://schemas.microsoft.com/office/drawing/2014/main" id="{FBCDD6A1-1EE7-DB48-BC6E-2F70863FBF6C}"/>
              </a:ext>
            </a:extLst>
          </p:cNvPr>
          <p:cNvSpPr>
            <a:spLocks noGrp="1"/>
          </p:cNvSpPr>
          <p:nvPr>
            <p:ph type="body" idx="4294967295"/>
          </p:nvPr>
        </p:nvSpPr>
        <p:spPr>
          <a:xfrm>
            <a:off x="1011382" y="4267200"/>
            <a:ext cx="10827692" cy="1777464"/>
          </a:xfrm>
        </p:spPr>
        <p:txBody>
          <a:bodyPr/>
          <a:lstStyle/>
          <a:p>
            <a:endParaRPr lang="fr-FR"/>
          </a:p>
        </p:txBody>
      </p:sp>
      <p:sp>
        <p:nvSpPr>
          <p:cNvPr id="5" name="Titre 4">
            <a:extLst>
              <a:ext uri="{FF2B5EF4-FFF2-40B4-BE49-F238E27FC236}">
                <a16:creationId xmlns:a16="http://schemas.microsoft.com/office/drawing/2014/main" id="{94A0D5DD-80AF-B179-1749-848769497C1C}"/>
              </a:ext>
            </a:extLst>
          </p:cNvPr>
          <p:cNvSpPr>
            <a:spLocks noGrp="1"/>
          </p:cNvSpPr>
          <p:nvPr>
            <p:ph type="title"/>
          </p:nvPr>
        </p:nvSpPr>
        <p:spPr/>
        <p:txBody>
          <a:bodyPr>
            <a:normAutofit fontScale="90000"/>
          </a:bodyPr>
          <a:lstStyle/>
          <a:p>
            <a:endParaRPr lang="fr-FR"/>
          </a:p>
        </p:txBody>
      </p:sp>
      <p:sp>
        <p:nvSpPr>
          <p:cNvPr id="7" name="Sous-titre 6">
            <a:extLst>
              <a:ext uri="{FF2B5EF4-FFF2-40B4-BE49-F238E27FC236}">
                <a16:creationId xmlns:a16="http://schemas.microsoft.com/office/drawing/2014/main" id="{57A86D94-0C16-71F5-BBCE-33A6DB0D1BD8}"/>
              </a:ext>
            </a:extLst>
          </p:cNvPr>
          <p:cNvSpPr>
            <a:spLocks noGrp="1"/>
          </p:cNvSpPr>
          <p:nvPr>
            <p:ph type="subTitle" idx="2"/>
          </p:nvPr>
        </p:nvSpPr>
        <p:spPr/>
        <p:txBody>
          <a:bodyPr>
            <a:normAutofit fontScale="92500" lnSpcReduction="10000"/>
          </a:bodyPr>
          <a:lstStyle/>
          <a:p>
            <a:endParaRPr lang="fr-FR"/>
          </a:p>
        </p:txBody>
      </p:sp>
    </p:spTree>
    <p:extLst>
      <p:ext uri="{BB962C8B-B14F-4D97-AF65-F5344CB8AC3E}">
        <p14:creationId xmlns:p14="http://schemas.microsoft.com/office/powerpoint/2010/main" val="236957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p:nvPr/>
        </p:nvSpPr>
        <p:spPr>
          <a:xfrm>
            <a:off x="1289385" y="170748"/>
            <a:ext cx="9705473" cy="954107"/>
          </a:xfrm>
          <a:prstGeom prst="rect">
            <a:avLst/>
          </a:prstGeom>
          <a:solidFill>
            <a:schemeClr val="lt1"/>
          </a:solidFill>
          <a:ln>
            <a:noFill/>
          </a:ln>
        </p:spPr>
        <p:txBody>
          <a:bodyPr spcFirstLastPara="1" wrap="square" lIns="91425" tIns="45700" rIns="91425" bIns="45700" anchor="t" anchorCtr="0">
            <a:noAutofit/>
          </a:bodyPr>
          <a:lstStyle/>
          <a:p>
            <a:pPr algn="ctr"/>
            <a:r>
              <a:rPr lang="en-GB" sz="2800" b="1">
                <a:solidFill>
                  <a:srgbClr val="0070C0"/>
                </a:solidFill>
                <a:latin typeface="Arial"/>
                <a:ea typeface="Arial"/>
                <a:cs typeface="Arial"/>
                <a:sym typeface="Arial"/>
              </a:rPr>
              <a:t>Monclus et al 2012 [2] - Material&amp;methods section on phenotyping experiments</a:t>
            </a:r>
            <a:endParaRPr/>
          </a:p>
          <a:p>
            <a:pPr algn="ctr">
              <a:buClr>
                <a:srgbClr val="000000"/>
              </a:buClr>
              <a:buSzPts val="2800"/>
            </a:pPr>
            <a:endParaRPr sz="2800" b="1">
              <a:solidFill>
                <a:srgbClr val="0070C0"/>
              </a:solidFill>
              <a:latin typeface="Arial"/>
              <a:ea typeface="Arial"/>
              <a:cs typeface="Arial"/>
              <a:sym typeface="Arial"/>
            </a:endParaRPr>
          </a:p>
        </p:txBody>
      </p:sp>
      <p:sp>
        <p:nvSpPr>
          <p:cNvPr id="178" name="Google Shape;178;p23"/>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179" name="Google Shape;179;p23"/>
          <p:cNvSpPr txBox="1"/>
          <p:nvPr/>
        </p:nvSpPr>
        <p:spPr>
          <a:xfrm>
            <a:off x="2031799" y="1124855"/>
            <a:ext cx="9849852" cy="5262979"/>
          </a:xfrm>
          <a:prstGeom prst="rect">
            <a:avLst/>
          </a:prstGeom>
          <a:noFill/>
          <a:ln>
            <a:noFill/>
          </a:ln>
        </p:spPr>
        <p:txBody>
          <a:bodyPr spcFirstLastPara="1" wrap="square" lIns="91425" tIns="45700" rIns="91425" bIns="45700" anchor="t" anchorCtr="0">
            <a:noAutofit/>
          </a:bodyPr>
          <a:lstStyle/>
          <a:p>
            <a:pPr marL="285750" indent="-285750">
              <a:buClr>
                <a:schemeClr val="dk1"/>
              </a:buClr>
              <a:buSzPts val="1600"/>
              <a:buFont typeface="Arial"/>
              <a:buChar char="•"/>
            </a:pPr>
            <a:r>
              <a:rPr lang="en-GB" sz="1600" b="1" dirty="0">
                <a:solidFill>
                  <a:schemeClr val="dk1"/>
                </a:solidFill>
                <a:latin typeface="Arial"/>
                <a:ea typeface="Arial"/>
                <a:cs typeface="Arial"/>
                <a:sym typeface="Arial"/>
              </a:rPr>
              <a:t>3 Field trial </a:t>
            </a:r>
            <a:r>
              <a:rPr lang="en-GB" sz="1600" dirty="0">
                <a:solidFill>
                  <a:schemeClr val="dk1"/>
                </a:solidFill>
                <a:latin typeface="Arial"/>
                <a:ea typeface="Arial"/>
                <a:cs typeface="Arial"/>
                <a:sym typeface="Arial"/>
              </a:rPr>
              <a:t>established in April 2003 </a:t>
            </a:r>
            <a:r>
              <a:rPr lang="en-GB" sz="1600" b="1" dirty="0">
                <a:solidFill>
                  <a:schemeClr val="dk1"/>
                </a:solidFill>
                <a:latin typeface="Arial"/>
                <a:ea typeface="Arial"/>
                <a:cs typeface="Arial"/>
                <a:sym typeface="Arial"/>
              </a:rPr>
              <a:t>located </a:t>
            </a:r>
            <a:r>
              <a:rPr lang="en-GB" sz="1600" dirty="0">
                <a:solidFill>
                  <a:schemeClr val="dk1"/>
                </a:solidFill>
                <a:latin typeface="Arial"/>
                <a:ea typeface="Arial"/>
                <a:cs typeface="Arial"/>
                <a:sym typeface="Arial"/>
              </a:rPr>
              <a:t>in France (</a:t>
            </a:r>
            <a:r>
              <a:rPr lang="en-GB" sz="1600" dirty="0" err="1">
                <a:solidFill>
                  <a:schemeClr val="dk1"/>
                </a:solidFill>
                <a:latin typeface="Arial"/>
                <a:ea typeface="Arial"/>
                <a:cs typeface="Arial"/>
                <a:sym typeface="Arial"/>
              </a:rPr>
              <a:t>Ardon</a:t>
            </a:r>
            <a:r>
              <a:rPr lang="en-GB" sz="1600" dirty="0">
                <a:solidFill>
                  <a:schemeClr val="dk1"/>
                </a:solidFill>
                <a:latin typeface="Arial"/>
                <a:ea typeface="Arial"/>
                <a:cs typeface="Arial"/>
                <a:sym typeface="Arial"/>
              </a:rPr>
              <a:t>, 47°49'41''N, 1°54'39''E, 110 m),Italy </a:t>
            </a:r>
            <a:r>
              <a:rPr lang="en-GB" sz="1600" dirty="0" err="1">
                <a:solidFill>
                  <a:schemeClr val="dk1"/>
                </a:solidFill>
                <a:latin typeface="Arial"/>
                <a:ea typeface="Arial"/>
                <a:cs typeface="Arial"/>
                <a:sym typeface="Arial"/>
              </a:rPr>
              <a:t>Cavallermaggiore </a:t>
            </a:r>
            <a:r>
              <a:rPr lang="en-GB" sz="1600" dirty="0">
                <a:solidFill>
                  <a:schemeClr val="dk1"/>
                </a:solidFill>
                <a:latin typeface="Arial"/>
                <a:ea typeface="Arial"/>
                <a:cs typeface="Arial"/>
                <a:sym typeface="Arial"/>
              </a:rPr>
              <a:t>((44° 43' 0'' N) , (7° 41' 0'' E)), UK Headley ((51° 7' 0'' N) , (-1° 10' 0'' W) )</a:t>
            </a:r>
            <a:endParaRPr sz="1400" dirty="0">
              <a:solidFill>
                <a:srgbClr val="000000"/>
              </a:solidFill>
              <a:latin typeface="Arial"/>
              <a:ea typeface="Arial"/>
              <a:cs typeface="Arial"/>
              <a:sym typeface="Arial"/>
            </a:endParaRPr>
          </a:p>
          <a:p>
            <a:pPr marL="285750" indent="-184150">
              <a:buClr>
                <a:schemeClr val="dk1"/>
              </a:buClr>
              <a:buSzPts val="1600"/>
            </a:pPr>
            <a:endParaRPr sz="1600" dirty="0">
              <a:solidFill>
                <a:schemeClr val="dk1"/>
              </a:solidFill>
              <a:latin typeface="Arial"/>
              <a:ea typeface="Arial"/>
              <a:cs typeface="Arial"/>
              <a:sym typeface="Arial"/>
            </a:endParaRPr>
          </a:p>
          <a:p>
            <a:pPr marL="285750" indent="-285750">
              <a:buClr>
                <a:schemeClr val="dk1"/>
              </a:buClr>
              <a:buSzPts val="1600"/>
              <a:buFont typeface="Arial"/>
              <a:buChar char="•"/>
            </a:pPr>
            <a:r>
              <a:rPr lang="en-GB" sz="1600" dirty="0">
                <a:solidFill>
                  <a:schemeClr val="dk1"/>
                </a:solidFill>
                <a:latin typeface="Arial"/>
                <a:ea typeface="Arial"/>
                <a:cs typeface="Arial"/>
                <a:sym typeface="Arial"/>
              </a:rPr>
              <a:t>The </a:t>
            </a:r>
            <a:r>
              <a:rPr lang="en-GB" sz="1600" b="1" dirty="0">
                <a:solidFill>
                  <a:schemeClr val="dk1"/>
                </a:solidFill>
                <a:latin typeface="Arial"/>
                <a:ea typeface="Arial"/>
                <a:cs typeface="Arial"/>
                <a:sym typeface="Arial"/>
              </a:rPr>
              <a:t>biological material </a:t>
            </a:r>
            <a:r>
              <a:rPr lang="en-GB" sz="1600" dirty="0">
                <a:solidFill>
                  <a:schemeClr val="dk1"/>
                </a:solidFill>
                <a:latin typeface="Arial"/>
                <a:ea typeface="Arial"/>
                <a:cs typeface="Arial"/>
                <a:sym typeface="Arial"/>
              </a:rPr>
              <a:t>consisted of a cloned 336 F1 progeny from an interspecific cross between the female </a:t>
            </a:r>
            <a:r>
              <a:rPr lang="en-GB" sz="1600" i="1" dirty="0">
                <a:solidFill>
                  <a:schemeClr val="dk1"/>
                </a:solidFill>
                <a:latin typeface="Arial"/>
                <a:ea typeface="Arial"/>
                <a:cs typeface="Arial"/>
                <a:sym typeface="Arial"/>
              </a:rPr>
              <a:t>Populus </a:t>
            </a:r>
            <a:r>
              <a:rPr lang="en-GB" sz="1600" i="1" dirty="0" err="1">
                <a:solidFill>
                  <a:schemeClr val="dk1"/>
                </a:solidFill>
                <a:latin typeface="Arial"/>
                <a:ea typeface="Arial"/>
                <a:cs typeface="Arial"/>
                <a:sym typeface="Arial"/>
              </a:rPr>
              <a:t>deltoides </a:t>
            </a:r>
            <a:r>
              <a:rPr lang="en-GB" sz="1600" dirty="0">
                <a:solidFill>
                  <a:schemeClr val="dk1"/>
                </a:solidFill>
                <a:latin typeface="Arial"/>
                <a:ea typeface="Arial"/>
                <a:cs typeface="Arial"/>
                <a:sym typeface="Arial"/>
              </a:rPr>
              <a:t>(</a:t>
            </a:r>
            <a:r>
              <a:rPr lang="en-GB" sz="1600" dirty="0" err="1">
                <a:solidFill>
                  <a:schemeClr val="dk1"/>
                </a:solidFill>
                <a:latin typeface="Arial"/>
                <a:ea typeface="Arial"/>
                <a:cs typeface="Arial"/>
                <a:sym typeface="Arial"/>
              </a:rPr>
              <a:t>Bartr</a:t>
            </a:r>
            <a:r>
              <a:rPr lang="en-GB" sz="1600" dirty="0">
                <a:solidFill>
                  <a:schemeClr val="dk1"/>
                </a:solidFill>
                <a:latin typeface="Arial"/>
                <a:ea typeface="Arial"/>
                <a:cs typeface="Arial"/>
                <a:sym typeface="Arial"/>
              </a:rPr>
              <a:t>. Ex Marsh.) '73028-62' from Illinois and the male </a:t>
            </a:r>
            <a:r>
              <a:rPr lang="en-GB" sz="1600" i="1" dirty="0">
                <a:solidFill>
                  <a:schemeClr val="dk1"/>
                </a:solidFill>
                <a:latin typeface="Arial"/>
                <a:ea typeface="Arial"/>
                <a:cs typeface="Arial"/>
                <a:sym typeface="Arial"/>
              </a:rPr>
              <a:t>P. </a:t>
            </a:r>
            <a:r>
              <a:rPr lang="en-GB" sz="1600" i="1" dirty="0" err="1">
                <a:solidFill>
                  <a:schemeClr val="dk1"/>
                </a:solidFill>
                <a:latin typeface="Arial"/>
                <a:ea typeface="Arial"/>
                <a:cs typeface="Arial"/>
                <a:sym typeface="Arial"/>
              </a:rPr>
              <a:t>trichocarpa </a:t>
            </a:r>
            <a:r>
              <a:rPr lang="en-GB" sz="1600" dirty="0">
                <a:solidFill>
                  <a:schemeClr val="dk1"/>
                </a:solidFill>
                <a:latin typeface="Arial"/>
                <a:ea typeface="Arial"/>
                <a:cs typeface="Arial"/>
                <a:sym typeface="Arial"/>
              </a:rPr>
              <a:t>(Torr. and Gray) '101-74' from Washington State.  </a:t>
            </a:r>
            <a:endParaRPr sz="1400" dirty="0">
              <a:solidFill>
                <a:srgbClr val="000000"/>
              </a:solidFill>
              <a:latin typeface="Arial"/>
              <a:ea typeface="Arial"/>
              <a:cs typeface="Arial"/>
              <a:sym typeface="Arial"/>
            </a:endParaRPr>
          </a:p>
          <a:p>
            <a:pPr marL="285750" indent="-184150">
              <a:buClr>
                <a:schemeClr val="dk1"/>
              </a:buClr>
              <a:buSzPts val="1600"/>
            </a:pPr>
            <a:endParaRPr sz="1600" dirty="0">
              <a:solidFill>
                <a:schemeClr val="dk1"/>
              </a:solidFill>
              <a:latin typeface="Arial"/>
              <a:ea typeface="Arial"/>
              <a:cs typeface="Arial"/>
              <a:sym typeface="Arial"/>
            </a:endParaRPr>
          </a:p>
          <a:p>
            <a:pPr marL="285750" indent="-285750">
              <a:buClr>
                <a:schemeClr val="dk1"/>
              </a:buClr>
              <a:buSzPts val="1600"/>
              <a:buFont typeface="Arial"/>
              <a:buChar char="•"/>
            </a:pPr>
            <a:r>
              <a:rPr lang="en-GB" sz="1600" dirty="0">
                <a:solidFill>
                  <a:schemeClr val="dk1"/>
                </a:solidFill>
                <a:latin typeface="Arial"/>
                <a:ea typeface="Arial"/>
                <a:cs typeface="Arial"/>
                <a:sym typeface="Arial"/>
              </a:rPr>
              <a:t>The </a:t>
            </a:r>
            <a:r>
              <a:rPr lang="en-GB" sz="1600" b="1" dirty="0">
                <a:solidFill>
                  <a:schemeClr val="dk1"/>
                </a:solidFill>
                <a:latin typeface="Arial"/>
                <a:ea typeface="Arial"/>
                <a:cs typeface="Arial"/>
                <a:sym typeface="Arial"/>
              </a:rPr>
              <a:t>trial was established </a:t>
            </a:r>
            <a:r>
              <a:rPr lang="en-GB" sz="1600" dirty="0">
                <a:solidFill>
                  <a:schemeClr val="dk1"/>
                </a:solidFill>
                <a:latin typeface="Arial"/>
                <a:ea typeface="Arial"/>
                <a:cs typeface="Arial"/>
                <a:sym typeface="Arial"/>
              </a:rPr>
              <a:t>from 25 cm- homogenous hardwood cuttings planted at a plant density of 6670 trees per ha. The trial was and consisted in 6 randomized complete blocks where each F1 genotype and each parent was represented by one replicate. </a:t>
            </a:r>
            <a:endParaRPr sz="1600" dirty="0">
              <a:solidFill>
                <a:schemeClr val="dk1"/>
              </a:solidFill>
              <a:latin typeface="Arial"/>
              <a:ea typeface="Arial"/>
              <a:cs typeface="Arial"/>
              <a:sym typeface="Arial"/>
            </a:endParaRPr>
          </a:p>
          <a:p>
            <a:pPr marL="285750" indent="-184150">
              <a:buClr>
                <a:schemeClr val="dk1"/>
              </a:buClr>
              <a:buSzPts val="1600"/>
            </a:pPr>
            <a:endParaRPr sz="1600" dirty="0">
              <a:solidFill>
                <a:schemeClr val="dk1"/>
              </a:solidFill>
              <a:latin typeface="Arial"/>
              <a:ea typeface="Arial"/>
              <a:cs typeface="Arial"/>
              <a:sym typeface="Arial"/>
            </a:endParaRPr>
          </a:p>
          <a:p>
            <a:pPr marL="285750" indent="-285750">
              <a:buClr>
                <a:schemeClr val="dk1"/>
              </a:buClr>
              <a:buSzPts val="1600"/>
              <a:buFont typeface="Arial"/>
              <a:buChar char="•"/>
            </a:pPr>
            <a:r>
              <a:rPr lang="en-GB" sz="1600" b="1" dirty="0">
                <a:solidFill>
                  <a:schemeClr val="dk1"/>
                </a:solidFill>
                <a:latin typeface="Arial"/>
                <a:ea typeface="Arial"/>
                <a:cs typeface="Arial"/>
                <a:sym typeface="Arial"/>
              </a:rPr>
              <a:t>Circumference and stem height </a:t>
            </a:r>
            <a:r>
              <a:rPr lang="en-GB" sz="1600" dirty="0">
                <a:solidFill>
                  <a:schemeClr val="dk1"/>
                </a:solidFill>
                <a:latin typeface="Arial"/>
                <a:ea typeface="Arial"/>
                <a:cs typeface="Arial"/>
                <a:sym typeface="Arial"/>
              </a:rPr>
              <a:t>were measured at the end of the first (winter 2003-2004) and second (winter 2004-2005) as described in </a:t>
            </a:r>
            <a:r>
              <a:rPr lang="en-GB" sz="1600" dirty="0" err="1">
                <a:solidFill>
                  <a:schemeClr val="dk1"/>
                </a:solidFill>
                <a:latin typeface="Arial"/>
                <a:ea typeface="Arial"/>
                <a:cs typeface="Arial"/>
                <a:sym typeface="Arial"/>
              </a:rPr>
              <a:t>Dillen </a:t>
            </a:r>
            <a:r>
              <a:rPr lang="en-GB" sz="1600" dirty="0">
                <a:solidFill>
                  <a:schemeClr val="dk1"/>
                </a:solidFill>
                <a:latin typeface="Arial"/>
                <a:ea typeface="Arial"/>
                <a:cs typeface="Arial"/>
                <a:sym typeface="Arial"/>
              </a:rPr>
              <a:t>et al. Forest </a:t>
            </a:r>
            <a:r>
              <a:rPr lang="en-GB" sz="1600" dirty="0" err="1">
                <a:solidFill>
                  <a:schemeClr val="dk1"/>
                </a:solidFill>
                <a:latin typeface="Arial"/>
                <a:ea typeface="Arial"/>
                <a:cs typeface="Arial"/>
                <a:sym typeface="Arial"/>
              </a:rPr>
              <a:t>Ecol Manag</a:t>
            </a:r>
            <a:r>
              <a:rPr lang="en-GB" sz="1600" dirty="0">
                <a:solidFill>
                  <a:schemeClr val="dk1"/>
                </a:solidFill>
                <a:latin typeface="Arial"/>
                <a:ea typeface="Arial"/>
                <a:cs typeface="Arial"/>
                <a:sym typeface="Arial"/>
              </a:rPr>
              <a:t>. 2007, 252 (1-3): 12-23). Growth increment in height and circumference during the second growing season were calculated. </a:t>
            </a:r>
            <a:endParaRPr sz="1400" dirty="0">
              <a:solidFill>
                <a:srgbClr val="000000"/>
              </a:solidFill>
              <a:latin typeface="Arial"/>
              <a:ea typeface="Arial"/>
              <a:cs typeface="Arial"/>
              <a:sym typeface="Arial"/>
            </a:endParaRPr>
          </a:p>
          <a:p>
            <a:pPr marL="285750" indent="-285750">
              <a:buClr>
                <a:schemeClr val="dk1"/>
              </a:buClr>
              <a:buSzPts val="1600"/>
              <a:buFont typeface="Arial"/>
              <a:buChar char="•"/>
            </a:pPr>
            <a:r>
              <a:rPr lang="en-GB" sz="1600" b="1" dirty="0">
                <a:solidFill>
                  <a:schemeClr val="dk1"/>
                </a:solidFill>
                <a:latin typeface="Arial"/>
                <a:ea typeface="Arial"/>
                <a:cs typeface="Arial"/>
                <a:sym typeface="Arial"/>
              </a:rPr>
              <a:t>Leaf traits </a:t>
            </a:r>
            <a:r>
              <a:rPr lang="en-GB" sz="1600" dirty="0">
                <a:solidFill>
                  <a:schemeClr val="dk1"/>
                </a:solidFill>
                <a:latin typeface="Arial"/>
                <a:ea typeface="Arial"/>
                <a:cs typeface="Arial"/>
                <a:sym typeface="Arial"/>
              </a:rPr>
              <a:t>where measured in 2003: one fully illuminated mature leaf was collected on each tree according to </a:t>
            </a:r>
            <a:r>
              <a:rPr lang="en-GB" sz="1600" dirty="0" err="1">
                <a:solidFill>
                  <a:schemeClr val="dk1"/>
                </a:solidFill>
                <a:latin typeface="Arial"/>
                <a:ea typeface="Arial"/>
                <a:cs typeface="Arial"/>
                <a:sym typeface="Arial"/>
              </a:rPr>
              <a:t>Monclus </a:t>
            </a:r>
            <a:r>
              <a:rPr lang="en-GB" sz="1600" dirty="0">
                <a:solidFill>
                  <a:schemeClr val="dk1"/>
                </a:solidFill>
                <a:latin typeface="Arial"/>
                <a:ea typeface="Arial"/>
                <a:cs typeface="Arial"/>
                <a:sym typeface="Arial"/>
              </a:rPr>
              <a:t>et al. </a:t>
            </a:r>
            <a:r>
              <a:rPr lang="en-GB" sz="1600" u="sng" dirty="0">
                <a:solidFill>
                  <a:schemeClr val="hlink"/>
                </a:solidFill>
                <a:latin typeface="Arial"/>
                <a:ea typeface="Arial"/>
                <a:cs typeface="Arial"/>
                <a:sym typeface="Arial"/>
                <a:hlinkClick r:id="rId3"/>
              </a:rPr>
              <a:t>http://doi.org/10.1111/j.1469-8137.2005.01407.x </a:t>
            </a:r>
            <a:r>
              <a:rPr lang="en-GB" sz="1600" dirty="0">
                <a:solidFill>
                  <a:schemeClr val="dk1"/>
                </a:solidFill>
                <a:latin typeface="Arial"/>
                <a:ea typeface="Arial"/>
                <a:cs typeface="Arial"/>
                <a:sym typeface="Arial"/>
              </a:rPr>
              <a:t>). Six calibrated discs of lamina were cut from this leaf, dried at 50 °C during 48 °C and weighed, and specific leaf area (SLA, cm</a:t>
            </a:r>
            <a:r>
              <a:rPr lang="en-GB" sz="1600" baseline="30000" dirty="0">
                <a:solidFill>
                  <a:schemeClr val="dk1"/>
                </a:solidFill>
                <a:latin typeface="Arial"/>
                <a:ea typeface="Arial"/>
                <a:cs typeface="Arial"/>
                <a:sym typeface="Arial"/>
              </a:rPr>
              <a:t>2</a:t>
            </a:r>
            <a:r>
              <a:rPr lang="en-GB" sz="1600" dirty="0">
                <a:solidFill>
                  <a:schemeClr val="dk1"/>
                </a:solidFill>
                <a:latin typeface="Arial"/>
                <a:ea typeface="Arial"/>
                <a:cs typeface="Arial"/>
                <a:sym typeface="Arial"/>
              </a:rPr>
              <a:t> g</a:t>
            </a:r>
            <a:r>
              <a:rPr lang="en-GB" sz="1600" baseline="30000" dirty="0">
                <a:solidFill>
                  <a:schemeClr val="dk1"/>
                </a:solidFill>
                <a:latin typeface="Arial"/>
                <a:ea typeface="Arial"/>
                <a:cs typeface="Arial"/>
                <a:sym typeface="Arial"/>
              </a:rPr>
              <a:t>−1</a:t>
            </a:r>
            <a:r>
              <a:rPr lang="en-GB" sz="1600" dirty="0">
                <a:solidFill>
                  <a:schemeClr val="dk1"/>
                </a:solidFill>
                <a:latin typeface="Arial"/>
                <a:ea typeface="Arial"/>
                <a:cs typeface="Arial"/>
                <a:sym typeface="Arial"/>
              </a:rPr>
              <a:t> ) was computed. Leaf discs were ground to fine powder for analysis of leaf carbon isotope composition (δ</a:t>
            </a:r>
            <a:r>
              <a:rPr lang="en-GB" sz="1600" baseline="30000" dirty="0">
                <a:solidFill>
                  <a:schemeClr val="dk1"/>
                </a:solidFill>
                <a:latin typeface="Arial"/>
                <a:ea typeface="Arial"/>
                <a:cs typeface="Arial"/>
                <a:sym typeface="Arial"/>
              </a:rPr>
              <a:t>13</a:t>
            </a:r>
            <a:r>
              <a:rPr lang="en-GB" sz="1600" dirty="0">
                <a:solidFill>
                  <a:schemeClr val="dk1"/>
                </a:solidFill>
                <a:latin typeface="Arial"/>
                <a:ea typeface="Arial"/>
                <a:cs typeface="Arial"/>
                <a:sym typeface="Arial"/>
              </a:rPr>
              <a:t> C), carbon (C</a:t>
            </a:r>
            <a:r>
              <a:rPr lang="en-GB" sz="1600" baseline="-25000" dirty="0">
                <a:solidFill>
                  <a:schemeClr val="dk1"/>
                </a:solidFill>
                <a:latin typeface="Arial"/>
                <a:ea typeface="Arial"/>
                <a:cs typeface="Arial"/>
                <a:sym typeface="Arial"/>
              </a:rPr>
              <a:t>M</a:t>
            </a:r>
            <a:r>
              <a:rPr lang="en-GB" sz="1600" dirty="0">
                <a:solidFill>
                  <a:schemeClr val="dk1"/>
                </a:solidFill>
                <a:latin typeface="Arial"/>
                <a:ea typeface="Arial"/>
                <a:cs typeface="Arial"/>
                <a:sym typeface="Arial"/>
              </a:rPr>
              <a:t> ) and nitrogen (N</a:t>
            </a:r>
            <a:r>
              <a:rPr lang="en-GB" sz="1600" baseline="-25000" dirty="0">
                <a:solidFill>
                  <a:schemeClr val="dk1"/>
                </a:solidFill>
                <a:latin typeface="Arial"/>
                <a:ea typeface="Arial"/>
                <a:cs typeface="Arial"/>
                <a:sym typeface="Arial"/>
              </a:rPr>
              <a:t>M</a:t>
            </a:r>
            <a:r>
              <a:rPr lang="en-GB" sz="1600" dirty="0">
                <a:solidFill>
                  <a:schemeClr val="dk1"/>
                </a:solidFill>
                <a:latin typeface="Arial"/>
                <a:ea typeface="Arial"/>
                <a:cs typeface="Arial"/>
                <a:sym typeface="Arial"/>
              </a:rPr>
              <a:t> ) contents. One-milligram subsamples of ground material were used for measuring the CO</a:t>
            </a:r>
            <a:r>
              <a:rPr lang="en-GB" sz="1600" baseline="-25000" dirty="0">
                <a:solidFill>
                  <a:schemeClr val="dk1"/>
                </a:solidFill>
                <a:latin typeface="Arial"/>
                <a:ea typeface="Arial"/>
                <a:cs typeface="Arial"/>
                <a:sym typeface="Arial"/>
              </a:rPr>
              <a:t>2</a:t>
            </a:r>
            <a:r>
              <a:rPr lang="en-GB" sz="1600" dirty="0">
                <a:solidFill>
                  <a:schemeClr val="dk1"/>
                </a:solidFill>
                <a:latin typeface="Arial"/>
                <a:ea typeface="Arial"/>
                <a:cs typeface="Arial"/>
                <a:sym typeface="Arial"/>
              </a:rPr>
              <a:t> produced by combustion and its</a:t>
            </a:r>
            <a:r>
              <a:rPr lang="en-GB" sz="1600" baseline="30000" dirty="0">
                <a:solidFill>
                  <a:schemeClr val="dk1"/>
                </a:solidFill>
                <a:latin typeface="Arial"/>
                <a:ea typeface="Arial"/>
                <a:cs typeface="Arial"/>
                <a:sym typeface="Arial"/>
              </a:rPr>
              <a:t>13</a:t>
            </a:r>
            <a:r>
              <a:rPr lang="en-GB" sz="1600" dirty="0">
                <a:solidFill>
                  <a:schemeClr val="dk1"/>
                </a:solidFill>
                <a:latin typeface="Arial"/>
                <a:ea typeface="Arial"/>
                <a:cs typeface="Arial"/>
                <a:sym typeface="Arial"/>
              </a:rPr>
              <a:t> CO /</a:t>
            </a:r>
            <a:r>
              <a:rPr lang="en-GB" sz="1600" baseline="-25000" dirty="0">
                <a:solidFill>
                  <a:schemeClr val="dk1"/>
                </a:solidFill>
                <a:latin typeface="Arial"/>
                <a:ea typeface="Arial"/>
                <a:cs typeface="Arial"/>
                <a:sym typeface="Arial"/>
              </a:rPr>
              <a:t>2</a:t>
            </a:r>
            <a:r>
              <a:rPr lang="en-GB" sz="1600" baseline="30000" dirty="0">
                <a:solidFill>
                  <a:schemeClr val="dk1"/>
                </a:solidFill>
                <a:latin typeface="Arial"/>
                <a:ea typeface="Arial"/>
                <a:cs typeface="Arial"/>
                <a:sym typeface="Arial"/>
              </a:rPr>
              <a:t>12</a:t>
            </a:r>
            <a:r>
              <a:rPr lang="en-GB" sz="1600" dirty="0">
                <a:solidFill>
                  <a:schemeClr val="dk1"/>
                </a:solidFill>
                <a:latin typeface="Arial"/>
                <a:ea typeface="Arial"/>
                <a:cs typeface="Arial"/>
                <a:sym typeface="Arial"/>
              </a:rPr>
              <a:t> CO</a:t>
            </a:r>
            <a:r>
              <a:rPr lang="en-GB" sz="1600" baseline="-25000" dirty="0">
                <a:solidFill>
                  <a:schemeClr val="dk1"/>
                </a:solidFill>
                <a:latin typeface="Arial"/>
                <a:ea typeface="Arial"/>
                <a:cs typeface="Arial"/>
                <a:sym typeface="Arial"/>
              </a:rPr>
              <a:t>2</a:t>
            </a:r>
            <a:r>
              <a:rPr lang="en-GB" sz="1600" dirty="0">
                <a:solidFill>
                  <a:schemeClr val="dk1"/>
                </a:solidFill>
                <a:latin typeface="Arial"/>
                <a:ea typeface="Arial"/>
                <a:cs typeface="Arial"/>
                <a:sym typeface="Arial"/>
              </a:rPr>
              <a:t> ratio by a continuous flux isotope ratio mass spectrometer. The discrimination between atmospheric CO</a:t>
            </a:r>
            <a:r>
              <a:rPr lang="en-GB" sz="1600" baseline="-25000" dirty="0">
                <a:solidFill>
                  <a:schemeClr val="dk1"/>
                </a:solidFill>
                <a:latin typeface="Arial"/>
                <a:ea typeface="Arial"/>
                <a:cs typeface="Arial"/>
                <a:sym typeface="Arial"/>
              </a:rPr>
              <a:t>2</a:t>
            </a:r>
            <a:r>
              <a:rPr lang="en-GB" sz="1600" dirty="0">
                <a:solidFill>
                  <a:schemeClr val="dk1"/>
                </a:solidFill>
                <a:latin typeface="Arial"/>
                <a:ea typeface="Arial"/>
                <a:cs typeface="Arial"/>
                <a:sym typeface="Arial"/>
              </a:rPr>
              <a:t> and plant material was calculated.</a:t>
            </a:r>
            <a:endParaRPr sz="1600" dirty="0">
              <a:solidFill>
                <a:schemeClr val="dk1"/>
              </a:solidFill>
              <a:latin typeface="Arial"/>
              <a:ea typeface="Arial"/>
              <a:cs typeface="Arial"/>
              <a:sym typeface="Arial"/>
            </a:endParaRPr>
          </a:p>
        </p:txBody>
      </p:sp>
      <p:sp>
        <p:nvSpPr>
          <p:cNvPr id="6" name="Espace réservé du texte 5">
            <a:extLst>
              <a:ext uri="{FF2B5EF4-FFF2-40B4-BE49-F238E27FC236}">
                <a16:creationId xmlns:a16="http://schemas.microsoft.com/office/drawing/2014/main" id="{39D5D633-3184-B653-A474-F1C7ADC8C267}"/>
              </a:ext>
            </a:extLst>
          </p:cNvPr>
          <p:cNvSpPr>
            <a:spLocks noGrp="1"/>
          </p:cNvSpPr>
          <p:nvPr>
            <p:ph type="body" idx="4294967295"/>
          </p:nvPr>
        </p:nvSpPr>
        <p:spPr>
          <a:xfrm>
            <a:off x="1011382" y="4267200"/>
            <a:ext cx="10827692" cy="1777464"/>
          </a:xfrm>
        </p:spPr>
        <p:txBody>
          <a:bodyPr/>
          <a:lstStyle/>
          <a:p>
            <a:endParaRPr lang="fr-FR"/>
          </a:p>
        </p:txBody>
      </p:sp>
      <p:sp>
        <p:nvSpPr>
          <p:cNvPr id="5" name="Titre 4">
            <a:extLst>
              <a:ext uri="{FF2B5EF4-FFF2-40B4-BE49-F238E27FC236}">
                <a16:creationId xmlns:a16="http://schemas.microsoft.com/office/drawing/2014/main" id="{73B3AFBB-991E-D75A-5A1D-010989AC530C}"/>
              </a:ext>
            </a:extLst>
          </p:cNvPr>
          <p:cNvSpPr>
            <a:spLocks noGrp="1"/>
          </p:cNvSpPr>
          <p:nvPr>
            <p:ph type="title"/>
          </p:nvPr>
        </p:nvSpPr>
        <p:spPr/>
        <p:txBody>
          <a:bodyPr>
            <a:normAutofit fontScale="90000"/>
          </a:bodyPr>
          <a:lstStyle/>
          <a:p>
            <a:endParaRPr lang="fr-FR"/>
          </a:p>
        </p:txBody>
      </p:sp>
      <p:sp>
        <p:nvSpPr>
          <p:cNvPr id="7" name="Sous-titre 6">
            <a:extLst>
              <a:ext uri="{FF2B5EF4-FFF2-40B4-BE49-F238E27FC236}">
                <a16:creationId xmlns:a16="http://schemas.microsoft.com/office/drawing/2014/main" id="{2E72BA8E-7B0A-BDD8-259C-F737FC217186}"/>
              </a:ext>
            </a:extLst>
          </p:cNvPr>
          <p:cNvSpPr>
            <a:spLocks noGrp="1"/>
          </p:cNvSpPr>
          <p:nvPr>
            <p:ph type="subTitle" idx="2"/>
          </p:nvPr>
        </p:nvSpPr>
        <p:spPr/>
        <p:txBody>
          <a:bodyPr>
            <a:normAutofit fontScale="92500" lnSpcReduction="10000"/>
          </a:bodyPr>
          <a:lstStyle/>
          <a:p>
            <a:endParaRPr lang="fr-FR"/>
          </a:p>
        </p:txBody>
      </p:sp>
    </p:spTree>
    <p:extLst>
      <p:ext uri="{BB962C8B-B14F-4D97-AF65-F5344CB8AC3E}">
        <p14:creationId xmlns:p14="http://schemas.microsoft.com/office/powerpoint/2010/main" val="287706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655" name="Google Shape;655;p31"/>
          <p:cNvSpPr txBox="1"/>
          <p:nvPr/>
        </p:nvSpPr>
        <p:spPr>
          <a:xfrm>
            <a:off x="1794958" y="5283449"/>
            <a:ext cx="7032695" cy="1200329"/>
          </a:xfrm>
          <a:prstGeom prst="rect">
            <a:avLst/>
          </a:prstGeom>
          <a:noFill/>
          <a:ln>
            <a:noFill/>
          </a:ln>
        </p:spPr>
        <p:txBody>
          <a:bodyPr spcFirstLastPara="1" wrap="square" lIns="91425" tIns="45700" rIns="91425" bIns="45700" anchor="t" anchorCtr="0">
            <a:noAutofit/>
          </a:bodyPr>
          <a:lstStyle/>
          <a:p>
            <a:pPr>
              <a:buSzPts val="1800"/>
            </a:pPr>
            <a:r>
              <a:rPr lang="en-GB">
                <a:solidFill>
                  <a:schemeClr val="dk1"/>
                </a:solidFill>
              </a:rPr>
              <a:t>6 randomized blocks</a:t>
            </a:r>
            <a:endParaRPr sz="1400"/>
          </a:p>
          <a:p>
            <a:pPr>
              <a:buSzPts val="1800"/>
            </a:pPr>
            <a:r>
              <a:rPr lang="en-GB">
                <a:solidFill>
                  <a:schemeClr val="dk1"/>
                </a:solidFill>
              </a:rPr>
              <a:t>1 observation unit = one tree</a:t>
            </a:r>
            <a:endParaRPr>
              <a:solidFill>
                <a:schemeClr val="dk1"/>
              </a:solidFill>
            </a:endParaRPr>
          </a:p>
          <a:p>
            <a:pPr>
              <a:buSzPts val="1800"/>
            </a:pPr>
            <a:r>
              <a:rPr lang="en-GB">
                <a:solidFill>
                  <a:schemeClr val="dk1"/>
                </a:solidFill>
              </a:rPr>
              <a:t>No treatment</a:t>
            </a:r>
            <a:endParaRPr>
              <a:solidFill>
                <a:schemeClr val="dk1"/>
              </a:solidFill>
            </a:endParaRPr>
          </a:p>
          <a:p>
            <a:pPr>
              <a:buSzPts val="1800"/>
            </a:pPr>
            <a:r>
              <a:rPr lang="en-GB">
                <a:solidFill>
                  <a:schemeClr val="dk1"/>
                </a:solidFill>
              </a:rPr>
              <a:t>6 replicates defined by their position in each block: row and column</a:t>
            </a:r>
            <a:endParaRPr>
              <a:solidFill>
                <a:schemeClr val="dk1"/>
              </a:solidFill>
            </a:endParaRPr>
          </a:p>
        </p:txBody>
      </p:sp>
      <p:sp>
        <p:nvSpPr>
          <p:cNvPr id="4" name="Titre 3">
            <a:extLst>
              <a:ext uri="{FF2B5EF4-FFF2-40B4-BE49-F238E27FC236}">
                <a16:creationId xmlns:a16="http://schemas.microsoft.com/office/drawing/2014/main" id="{BA52A124-21B0-A643-BB60-2962428533F6}"/>
              </a:ext>
            </a:extLst>
          </p:cNvPr>
          <p:cNvSpPr>
            <a:spLocks noGrp="1"/>
          </p:cNvSpPr>
          <p:nvPr>
            <p:ph type="title"/>
          </p:nvPr>
        </p:nvSpPr>
        <p:spPr/>
        <p:txBody>
          <a:bodyPr>
            <a:normAutofit fontScale="90000"/>
          </a:bodyPr>
          <a:lstStyle/>
          <a:p>
            <a:r>
              <a:rPr lang="fr-FR" dirty="0" err="1"/>
              <a:t>Experimental</a:t>
            </a:r>
            <a:r>
              <a:rPr lang="fr-FR" dirty="0"/>
              <a:t> design</a:t>
            </a:r>
          </a:p>
        </p:txBody>
      </p:sp>
      <p:sp>
        <p:nvSpPr>
          <p:cNvPr id="3" name="Sous-titre 2">
            <a:extLst>
              <a:ext uri="{FF2B5EF4-FFF2-40B4-BE49-F238E27FC236}">
                <a16:creationId xmlns:a16="http://schemas.microsoft.com/office/drawing/2014/main" id="{3A774383-158A-CC41-B02D-04180C62E022}"/>
              </a:ext>
            </a:extLst>
          </p:cNvPr>
          <p:cNvSpPr>
            <a:spLocks noGrp="1"/>
          </p:cNvSpPr>
          <p:nvPr>
            <p:ph type="subTitle" idx="2"/>
          </p:nvPr>
        </p:nvSpPr>
        <p:spPr/>
        <p:txBody>
          <a:bodyPr>
            <a:normAutofit lnSpcReduction="10000"/>
          </a:bodyPr>
          <a:lstStyle/>
          <a:p>
            <a:r>
              <a:rPr lang="fr-FR" dirty="0" err="1"/>
              <a:t>Typical Dataset</a:t>
            </a:r>
            <a:r>
              <a:rPr lang="fr-FR" dirty="0"/>
              <a:t>: </a:t>
            </a:r>
            <a:r>
              <a:rPr lang="en-GB" dirty="0" err="1">
                <a:solidFill>
                  <a:schemeClr val="dk1"/>
                </a:solidFill>
              </a:rPr>
              <a:t>Monclus </a:t>
            </a:r>
            <a:r>
              <a:rPr lang="en-GB" i="1" dirty="0">
                <a:solidFill>
                  <a:schemeClr val="dk1"/>
                </a:solidFill>
              </a:rPr>
              <a:t>et al, 2012, </a:t>
            </a:r>
            <a:r>
              <a:rPr lang="en-GB" dirty="0">
                <a:solidFill>
                  <a:schemeClr val="dk1"/>
                </a:solidFill>
              </a:rPr>
              <a:t>[2]</a:t>
            </a:r>
            <a:endParaRPr lang="en-GB" b="1" dirty="0">
              <a:solidFill>
                <a:schemeClr val="dk1"/>
              </a:solidFill>
            </a:endParaRPr>
          </a:p>
          <a:p>
            <a:endParaRPr lang="fr-FR" dirty="0"/>
          </a:p>
        </p:txBody>
      </p:sp>
      <p:sp>
        <p:nvSpPr>
          <p:cNvPr id="9" name="Google Shape;263;p31">
            <a:extLst>
              <a:ext uri="{FF2B5EF4-FFF2-40B4-BE49-F238E27FC236}">
                <a16:creationId xmlns:a16="http://schemas.microsoft.com/office/drawing/2014/main" id="{6BFE3A70-D750-351A-6148-68C1414D80C8}"/>
              </a:ext>
            </a:extLst>
          </p:cNvPr>
          <p:cNvSpPr txBox="1"/>
          <p:nvPr/>
        </p:nvSpPr>
        <p:spPr>
          <a:xfrm>
            <a:off x="1610227" y="3644155"/>
            <a:ext cx="184731" cy="369332"/>
          </a:xfrm>
          <a:prstGeom prst="rect">
            <a:avLst/>
          </a:prstGeom>
          <a:noFill/>
          <a:ln>
            <a:noFill/>
          </a:ln>
        </p:spPr>
        <p:txBody>
          <a:bodyPr spcFirstLastPara="1" wrap="square" lIns="91425" tIns="45700" rIns="91425" bIns="45700" anchor="t" anchorCtr="0">
            <a:noAutofit/>
          </a:bodyPr>
          <a:lstStyle/>
          <a:p>
            <a:pPr>
              <a:buSzPts val="1800"/>
            </a:pPr>
            <a:endParaRPr>
              <a:solidFill>
                <a:prstClr val="black"/>
              </a:solidFill>
              <a:latin typeface="Calibri"/>
              <a:ea typeface="Calibri"/>
              <a:cs typeface="Calibri"/>
              <a:sym typeface="Calibri"/>
            </a:endParaRPr>
          </a:p>
        </p:txBody>
      </p:sp>
      <p:grpSp>
        <p:nvGrpSpPr>
          <p:cNvPr id="10" name="Google Shape;264;p31">
            <a:extLst>
              <a:ext uri="{FF2B5EF4-FFF2-40B4-BE49-F238E27FC236}">
                <a16:creationId xmlns:a16="http://schemas.microsoft.com/office/drawing/2014/main" id="{ED7EA9E4-73DF-8760-7A79-720BF1020DD1}"/>
              </a:ext>
            </a:extLst>
          </p:cNvPr>
          <p:cNvGrpSpPr/>
          <p:nvPr/>
        </p:nvGrpSpPr>
        <p:grpSpPr>
          <a:xfrm>
            <a:off x="6657727" y="3644154"/>
            <a:ext cx="1708239" cy="1331495"/>
            <a:chOff x="842457" y="1925053"/>
            <a:chExt cx="1708238" cy="1331494"/>
          </a:xfrm>
        </p:grpSpPr>
        <p:sp>
          <p:nvSpPr>
            <p:cNvPr id="11" name="Google Shape;265;p31">
              <a:extLst>
                <a:ext uri="{FF2B5EF4-FFF2-40B4-BE49-F238E27FC236}">
                  <a16:creationId xmlns:a16="http://schemas.microsoft.com/office/drawing/2014/main" id="{DBDC2469-A545-EF9D-E113-A44A90E0B8AA}"/>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12" name="Google Shape;266;p31">
              <a:extLst>
                <a:ext uri="{FF2B5EF4-FFF2-40B4-BE49-F238E27FC236}">
                  <a16:creationId xmlns:a16="http://schemas.microsoft.com/office/drawing/2014/main" id="{F6E65968-DE5E-FB27-6364-265F9FBFDD19}"/>
                </a:ext>
              </a:extLst>
            </p:cNvPr>
            <p:cNvGrpSpPr/>
            <p:nvPr/>
          </p:nvGrpSpPr>
          <p:grpSpPr>
            <a:xfrm>
              <a:off x="890585" y="1973179"/>
              <a:ext cx="1580146" cy="224589"/>
              <a:chOff x="914402" y="1973179"/>
              <a:chExt cx="1580146" cy="224589"/>
            </a:xfrm>
          </p:grpSpPr>
          <p:sp>
            <p:nvSpPr>
              <p:cNvPr id="669" name="Google Shape;267;p31">
                <a:extLst>
                  <a:ext uri="{FF2B5EF4-FFF2-40B4-BE49-F238E27FC236}">
                    <a16:creationId xmlns:a16="http://schemas.microsoft.com/office/drawing/2014/main" id="{504815FC-8E6C-3119-F169-BB54F63BBBC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0" name="Google Shape;268;p31">
                <a:extLst>
                  <a:ext uri="{FF2B5EF4-FFF2-40B4-BE49-F238E27FC236}">
                    <a16:creationId xmlns:a16="http://schemas.microsoft.com/office/drawing/2014/main" id="{1D31A739-0B69-D46E-5131-4D7DC09B1B53}"/>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4" name="Google Shape;269;p31">
                <a:extLst>
                  <a:ext uri="{FF2B5EF4-FFF2-40B4-BE49-F238E27FC236}">
                    <a16:creationId xmlns:a16="http://schemas.microsoft.com/office/drawing/2014/main" id="{621A0E91-4CFC-9E7F-1D15-8E086A637E6A}"/>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5" name="Google Shape;270;p31">
                <a:extLst>
                  <a:ext uri="{FF2B5EF4-FFF2-40B4-BE49-F238E27FC236}">
                    <a16:creationId xmlns:a16="http://schemas.microsoft.com/office/drawing/2014/main" id="{498E9CC7-B963-F598-8189-5B6FEC09F286}"/>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6" name="Google Shape;271;p31">
                <a:extLst>
                  <a:ext uri="{FF2B5EF4-FFF2-40B4-BE49-F238E27FC236}">
                    <a16:creationId xmlns:a16="http://schemas.microsoft.com/office/drawing/2014/main" id="{8059D579-506B-75CF-1872-C75BB9A37201}"/>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7" name="Google Shape;272;p31">
                <a:extLst>
                  <a:ext uri="{FF2B5EF4-FFF2-40B4-BE49-F238E27FC236}">
                    <a16:creationId xmlns:a16="http://schemas.microsoft.com/office/drawing/2014/main" id="{90917307-98EE-C45F-B291-B3376A5AECAF}"/>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8" name="Google Shape;273;p31">
                <a:extLst>
                  <a:ext uri="{FF2B5EF4-FFF2-40B4-BE49-F238E27FC236}">
                    <a16:creationId xmlns:a16="http://schemas.microsoft.com/office/drawing/2014/main" id="{94064482-36C4-E185-9D0A-1D68AFA53EA2}"/>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79" name="Google Shape;274;p31">
                <a:extLst>
                  <a:ext uri="{FF2B5EF4-FFF2-40B4-BE49-F238E27FC236}">
                    <a16:creationId xmlns:a16="http://schemas.microsoft.com/office/drawing/2014/main" id="{BBC60F61-A248-29D7-8815-9735AA2B570B}"/>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3" name="Google Shape;275;p31">
              <a:extLst>
                <a:ext uri="{FF2B5EF4-FFF2-40B4-BE49-F238E27FC236}">
                  <a16:creationId xmlns:a16="http://schemas.microsoft.com/office/drawing/2014/main" id="{5604759D-6FD1-EE25-3580-A15A72515A68}"/>
                </a:ext>
              </a:extLst>
            </p:cNvPr>
            <p:cNvGrpSpPr/>
            <p:nvPr/>
          </p:nvGrpSpPr>
          <p:grpSpPr>
            <a:xfrm>
              <a:off x="890585" y="2144290"/>
              <a:ext cx="1580146" cy="224589"/>
              <a:chOff x="914402" y="1973179"/>
              <a:chExt cx="1580146" cy="224589"/>
            </a:xfrm>
          </p:grpSpPr>
          <p:sp>
            <p:nvSpPr>
              <p:cNvPr id="59" name="Google Shape;276;p31">
                <a:extLst>
                  <a:ext uri="{FF2B5EF4-FFF2-40B4-BE49-F238E27FC236}">
                    <a16:creationId xmlns:a16="http://schemas.microsoft.com/office/drawing/2014/main" id="{19F06E36-0AC9-388C-594B-244539CA9B45}"/>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0" name="Google Shape;277;p31">
                <a:extLst>
                  <a:ext uri="{FF2B5EF4-FFF2-40B4-BE49-F238E27FC236}">
                    <a16:creationId xmlns:a16="http://schemas.microsoft.com/office/drawing/2014/main" id="{6AA0E18E-260E-60EE-34CD-DD2C9F7A4AF8}"/>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1" name="Google Shape;278;p31">
                <a:extLst>
                  <a:ext uri="{FF2B5EF4-FFF2-40B4-BE49-F238E27FC236}">
                    <a16:creationId xmlns:a16="http://schemas.microsoft.com/office/drawing/2014/main" id="{C54AC4CA-1554-1807-76EC-C88B7BA7987C}"/>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2" name="Google Shape;279;p31">
                <a:extLst>
                  <a:ext uri="{FF2B5EF4-FFF2-40B4-BE49-F238E27FC236}">
                    <a16:creationId xmlns:a16="http://schemas.microsoft.com/office/drawing/2014/main" id="{E9A6CBE0-BF71-7957-AC48-5BD666F63442}"/>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3" name="Google Shape;280;p31">
                <a:extLst>
                  <a:ext uri="{FF2B5EF4-FFF2-40B4-BE49-F238E27FC236}">
                    <a16:creationId xmlns:a16="http://schemas.microsoft.com/office/drawing/2014/main" id="{11F7F4C5-9183-B9F8-3002-17145BD8A952}"/>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63" name="Google Shape;281;p31">
                <a:extLst>
                  <a:ext uri="{FF2B5EF4-FFF2-40B4-BE49-F238E27FC236}">
                    <a16:creationId xmlns:a16="http://schemas.microsoft.com/office/drawing/2014/main" id="{C98AB202-D65A-E19B-27AB-6450FEA9C124}"/>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64" name="Google Shape;282;p31">
                <a:extLst>
                  <a:ext uri="{FF2B5EF4-FFF2-40B4-BE49-F238E27FC236}">
                    <a16:creationId xmlns:a16="http://schemas.microsoft.com/office/drawing/2014/main" id="{8AB2059C-A4C4-6AFB-8CD4-F9D5B212AA4B}"/>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68" name="Google Shape;283;p31">
                <a:extLst>
                  <a:ext uri="{FF2B5EF4-FFF2-40B4-BE49-F238E27FC236}">
                    <a16:creationId xmlns:a16="http://schemas.microsoft.com/office/drawing/2014/main" id="{4A8D153A-73B4-E321-037C-5F969C5B73A1}"/>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4" name="Google Shape;284;p31">
              <a:extLst>
                <a:ext uri="{FF2B5EF4-FFF2-40B4-BE49-F238E27FC236}">
                  <a16:creationId xmlns:a16="http://schemas.microsoft.com/office/drawing/2014/main" id="{54B4BEEE-A2F5-C6EC-B1F9-B69F1CF1591D}"/>
                </a:ext>
              </a:extLst>
            </p:cNvPr>
            <p:cNvGrpSpPr/>
            <p:nvPr/>
          </p:nvGrpSpPr>
          <p:grpSpPr>
            <a:xfrm>
              <a:off x="890585" y="2315401"/>
              <a:ext cx="1580146" cy="224589"/>
              <a:chOff x="914402" y="1973179"/>
              <a:chExt cx="1580146" cy="224589"/>
            </a:xfrm>
          </p:grpSpPr>
          <p:sp>
            <p:nvSpPr>
              <p:cNvPr id="51" name="Google Shape;285;p31">
                <a:extLst>
                  <a:ext uri="{FF2B5EF4-FFF2-40B4-BE49-F238E27FC236}">
                    <a16:creationId xmlns:a16="http://schemas.microsoft.com/office/drawing/2014/main" id="{8EF500BD-6698-CA8C-933A-6C61A1C0D489}"/>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2" name="Google Shape;286;p31">
                <a:extLst>
                  <a:ext uri="{FF2B5EF4-FFF2-40B4-BE49-F238E27FC236}">
                    <a16:creationId xmlns:a16="http://schemas.microsoft.com/office/drawing/2014/main" id="{F05B7E08-C864-7D3F-02D6-99BCF1F4B547}"/>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3" name="Google Shape;287;p31">
                <a:extLst>
                  <a:ext uri="{FF2B5EF4-FFF2-40B4-BE49-F238E27FC236}">
                    <a16:creationId xmlns:a16="http://schemas.microsoft.com/office/drawing/2014/main" id="{270E90D6-BB21-C4AC-8A95-B5C58711968B}"/>
                  </a:ext>
                </a:extLst>
              </p:cNvPr>
              <p:cNvSpPr/>
              <p:nvPr/>
            </p:nvSpPr>
            <p:spPr>
              <a:xfrm>
                <a:off x="1306288"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4" name="Google Shape;288;p31">
                <a:extLst>
                  <a:ext uri="{FF2B5EF4-FFF2-40B4-BE49-F238E27FC236}">
                    <a16:creationId xmlns:a16="http://schemas.microsoft.com/office/drawing/2014/main" id="{6F486011-34F5-FA4A-7376-3AB03E770661}"/>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5" name="Google Shape;289;p31">
                <a:extLst>
                  <a:ext uri="{FF2B5EF4-FFF2-40B4-BE49-F238E27FC236}">
                    <a16:creationId xmlns:a16="http://schemas.microsoft.com/office/drawing/2014/main" id="{0C5DC6B6-9D57-6452-7888-9DBC6B0D1B51}"/>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6" name="Google Shape;290;p31">
                <a:extLst>
                  <a:ext uri="{FF2B5EF4-FFF2-40B4-BE49-F238E27FC236}">
                    <a16:creationId xmlns:a16="http://schemas.microsoft.com/office/drawing/2014/main" id="{4A1539E9-0DD4-A3ED-277C-837BA68B2A68}"/>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7" name="Google Shape;291;p31">
                <a:extLst>
                  <a:ext uri="{FF2B5EF4-FFF2-40B4-BE49-F238E27FC236}">
                    <a16:creationId xmlns:a16="http://schemas.microsoft.com/office/drawing/2014/main" id="{48ADF835-CE65-17E1-5F2C-28B3911A3458}"/>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8" name="Google Shape;292;p31">
                <a:extLst>
                  <a:ext uri="{FF2B5EF4-FFF2-40B4-BE49-F238E27FC236}">
                    <a16:creationId xmlns:a16="http://schemas.microsoft.com/office/drawing/2014/main" id="{2D4B4151-E1CF-3421-97DF-471537EFD8D9}"/>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5" name="Google Shape;293;p31">
              <a:extLst>
                <a:ext uri="{FF2B5EF4-FFF2-40B4-BE49-F238E27FC236}">
                  <a16:creationId xmlns:a16="http://schemas.microsoft.com/office/drawing/2014/main" id="{2AF270AE-0994-7263-7439-D8DE1EBE8696}"/>
                </a:ext>
              </a:extLst>
            </p:cNvPr>
            <p:cNvGrpSpPr/>
            <p:nvPr/>
          </p:nvGrpSpPr>
          <p:grpSpPr>
            <a:xfrm>
              <a:off x="890585" y="2486512"/>
              <a:ext cx="1580146" cy="224589"/>
              <a:chOff x="914402" y="1973179"/>
              <a:chExt cx="1580146" cy="224589"/>
            </a:xfrm>
          </p:grpSpPr>
          <p:sp>
            <p:nvSpPr>
              <p:cNvPr id="43" name="Google Shape;294;p31">
                <a:extLst>
                  <a:ext uri="{FF2B5EF4-FFF2-40B4-BE49-F238E27FC236}">
                    <a16:creationId xmlns:a16="http://schemas.microsoft.com/office/drawing/2014/main" id="{96A390BB-C769-02E7-C897-4AAEBDFC98D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4" name="Google Shape;295;p31">
                <a:extLst>
                  <a:ext uri="{FF2B5EF4-FFF2-40B4-BE49-F238E27FC236}">
                    <a16:creationId xmlns:a16="http://schemas.microsoft.com/office/drawing/2014/main" id="{797EF428-88B4-1C85-8F76-861284A16A13}"/>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5" name="Google Shape;296;p31">
                <a:extLst>
                  <a:ext uri="{FF2B5EF4-FFF2-40B4-BE49-F238E27FC236}">
                    <a16:creationId xmlns:a16="http://schemas.microsoft.com/office/drawing/2014/main" id="{44F27DF3-2DDD-881F-A590-2586FFF60AE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6" name="Google Shape;297;p31">
                <a:extLst>
                  <a:ext uri="{FF2B5EF4-FFF2-40B4-BE49-F238E27FC236}">
                    <a16:creationId xmlns:a16="http://schemas.microsoft.com/office/drawing/2014/main" id="{B943C9E3-EFC2-AB86-11FB-AB22FC8C94D2}"/>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7" name="Google Shape;298;p31">
                <a:extLst>
                  <a:ext uri="{FF2B5EF4-FFF2-40B4-BE49-F238E27FC236}">
                    <a16:creationId xmlns:a16="http://schemas.microsoft.com/office/drawing/2014/main" id="{B040BC50-CB69-0742-7D52-2292D3A18B1C}"/>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8" name="Google Shape;299;p31">
                <a:extLst>
                  <a:ext uri="{FF2B5EF4-FFF2-40B4-BE49-F238E27FC236}">
                    <a16:creationId xmlns:a16="http://schemas.microsoft.com/office/drawing/2014/main" id="{C2C8FCED-611B-1B45-CCB6-EA5C7E538C5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9" name="Google Shape;300;p31">
                <a:extLst>
                  <a:ext uri="{FF2B5EF4-FFF2-40B4-BE49-F238E27FC236}">
                    <a16:creationId xmlns:a16="http://schemas.microsoft.com/office/drawing/2014/main" id="{1C8C958F-A7F5-81D9-2350-5FF3B937163D}"/>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50" name="Google Shape;301;p31">
                <a:extLst>
                  <a:ext uri="{FF2B5EF4-FFF2-40B4-BE49-F238E27FC236}">
                    <a16:creationId xmlns:a16="http://schemas.microsoft.com/office/drawing/2014/main" id="{12D1000D-0564-E018-EB57-961977BF17DB}"/>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6" name="Google Shape;302;p31">
              <a:extLst>
                <a:ext uri="{FF2B5EF4-FFF2-40B4-BE49-F238E27FC236}">
                  <a16:creationId xmlns:a16="http://schemas.microsoft.com/office/drawing/2014/main" id="{EE8A541F-4B49-C5D7-5AD0-4EDF870CAF78}"/>
                </a:ext>
              </a:extLst>
            </p:cNvPr>
            <p:cNvGrpSpPr/>
            <p:nvPr/>
          </p:nvGrpSpPr>
          <p:grpSpPr>
            <a:xfrm>
              <a:off x="890585" y="2657623"/>
              <a:ext cx="1580146" cy="224589"/>
              <a:chOff x="914402" y="1973179"/>
              <a:chExt cx="1580146" cy="224589"/>
            </a:xfrm>
          </p:grpSpPr>
          <p:sp>
            <p:nvSpPr>
              <p:cNvPr id="35" name="Google Shape;303;p31">
                <a:extLst>
                  <a:ext uri="{FF2B5EF4-FFF2-40B4-BE49-F238E27FC236}">
                    <a16:creationId xmlns:a16="http://schemas.microsoft.com/office/drawing/2014/main" id="{F40304BD-0CE8-FE5B-16B5-C3313BC92ED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6" name="Google Shape;304;p31">
                <a:extLst>
                  <a:ext uri="{FF2B5EF4-FFF2-40B4-BE49-F238E27FC236}">
                    <a16:creationId xmlns:a16="http://schemas.microsoft.com/office/drawing/2014/main" id="{E2760372-3EA6-94E4-B74F-8216DCF2B13C}"/>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7" name="Google Shape;305;p31">
                <a:extLst>
                  <a:ext uri="{FF2B5EF4-FFF2-40B4-BE49-F238E27FC236}">
                    <a16:creationId xmlns:a16="http://schemas.microsoft.com/office/drawing/2014/main" id="{2C7E7DE6-B2A2-9069-3858-08E0356C0CF4}"/>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8" name="Google Shape;306;p31">
                <a:extLst>
                  <a:ext uri="{FF2B5EF4-FFF2-40B4-BE49-F238E27FC236}">
                    <a16:creationId xmlns:a16="http://schemas.microsoft.com/office/drawing/2014/main" id="{E8BA8AC7-2D19-5BA5-4E13-C1A80A19BDBF}"/>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9" name="Google Shape;307;p31">
                <a:extLst>
                  <a:ext uri="{FF2B5EF4-FFF2-40B4-BE49-F238E27FC236}">
                    <a16:creationId xmlns:a16="http://schemas.microsoft.com/office/drawing/2014/main" id="{63FA4480-0FCB-7D0A-0642-519428C025C5}"/>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0" name="Google Shape;308;p31">
                <a:extLst>
                  <a:ext uri="{FF2B5EF4-FFF2-40B4-BE49-F238E27FC236}">
                    <a16:creationId xmlns:a16="http://schemas.microsoft.com/office/drawing/2014/main" id="{5741FCC1-2DF5-8EFB-B11A-D4186AEE6E67}"/>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1" name="Google Shape;309;p31">
                <a:extLst>
                  <a:ext uri="{FF2B5EF4-FFF2-40B4-BE49-F238E27FC236}">
                    <a16:creationId xmlns:a16="http://schemas.microsoft.com/office/drawing/2014/main" id="{CD63F26E-54F9-F00F-8AE4-979566E81C1F}"/>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42" name="Google Shape;310;p31">
                <a:extLst>
                  <a:ext uri="{FF2B5EF4-FFF2-40B4-BE49-F238E27FC236}">
                    <a16:creationId xmlns:a16="http://schemas.microsoft.com/office/drawing/2014/main" id="{9404A6CE-99A5-3540-0544-47732FEFCA69}"/>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7" name="Google Shape;311;p31">
              <a:extLst>
                <a:ext uri="{FF2B5EF4-FFF2-40B4-BE49-F238E27FC236}">
                  <a16:creationId xmlns:a16="http://schemas.microsoft.com/office/drawing/2014/main" id="{F0965240-6763-C3D4-DF52-7158F57C8CE6}"/>
                </a:ext>
              </a:extLst>
            </p:cNvPr>
            <p:cNvGrpSpPr/>
            <p:nvPr/>
          </p:nvGrpSpPr>
          <p:grpSpPr>
            <a:xfrm>
              <a:off x="890585" y="2828734"/>
              <a:ext cx="1580146" cy="224589"/>
              <a:chOff x="914402" y="1973179"/>
              <a:chExt cx="1580146" cy="224589"/>
            </a:xfrm>
          </p:grpSpPr>
          <p:sp>
            <p:nvSpPr>
              <p:cNvPr id="27" name="Google Shape;312;p31">
                <a:extLst>
                  <a:ext uri="{FF2B5EF4-FFF2-40B4-BE49-F238E27FC236}">
                    <a16:creationId xmlns:a16="http://schemas.microsoft.com/office/drawing/2014/main" id="{3F82610B-A180-08FD-2BF2-C836F982FCC4}"/>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8" name="Google Shape;313;p31">
                <a:extLst>
                  <a:ext uri="{FF2B5EF4-FFF2-40B4-BE49-F238E27FC236}">
                    <a16:creationId xmlns:a16="http://schemas.microsoft.com/office/drawing/2014/main" id="{FF8FBC2F-FAC6-DE58-39FD-95D82CB5228C}"/>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9" name="Google Shape;314;p31">
                <a:extLst>
                  <a:ext uri="{FF2B5EF4-FFF2-40B4-BE49-F238E27FC236}">
                    <a16:creationId xmlns:a16="http://schemas.microsoft.com/office/drawing/2014/main" id="{3A526CEB-3DDC-1656-4BB7-8369F7084A7B}"/>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0" name="Google Shape;315;p31">
                <a:extLst>
                  <a:ext uri="{FF2B5EF4-FFF2-40B4-BE49-F238E27FC236}">
                    <a16:creationId xmlns:a16="http://schemas.microsoft.com/office/drawing/2014/main" id="{514EB807-2DC8-E3D0-3993-8D7F29A933EE}"/>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1" name="Google Shape;316;p31">
                <a:extLst>
                  <a:ext uri="{FF2B5EF4-FFF2-40B4-BE49-F238E27FC236}">
                    <a16:creationId xmlns:a16="http://schemas.microsoft.com/office/drawing/2014/main" id="{EF05E2D9-12F3-8667-971C-586B8FEBFEEA}"/>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2" name="Google Shape;317;p31">
                <a:extLst>
                  <a:ext uri="{FF2B5EF4-FFF2-40B4-BE49-F238E27FC236}">
                    <a16:creationId xmlns:a16="http://schemas.microsoft.com/office/drawing/2014/main" id="{72C40E9D-A56E-EA09-1B3E-1BFC454ACD34}"/>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3" name="Google Shape;318;p31">
                <a:extLst>
                  <a:ext uri="{FF2B5EF4-FFF2-40B4-BE49-F238E27FC236}">
                    <a16:creationId xmlns:a16="http://schemas.microsoft.com/office/drawing/2014/main" id="{82B73D52-D965-F5D9-AE3D-A308BD267DF4}"/>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34" name="Google Shape;319;p31">
                <a:extLst>
                  <a:ext uri="{FF2B5EF4-FFF2-40B4-BE49-F238E27FC236}">
                    <a16:creationId xmlns:a16="http://schemas.microsoft.com/office/drawing/2014/main" id="{670FBD16-EC7E-8BC2-74A1-917801320DC4}"/>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18" name="Google Shape;320;p31">
              <a:extLst>
                <a:ext uri="{FF2B5EF4-FFF2-40B4-BE49-F238E27FC236}">
                  <a16:creationId xmlns:a16="http://schemas.microsoft.com/office/drawing/2014/main" id="{786C3E39-2B6C-F534-ACF8-A96B683E2ADC}"/>
                </a:ext>
              </a:extLst>
            </p:cNvPr>
            <p:cNvGrpSpPr/>
            <p:nvPr/>
          </p:nvGrpSpPr>
          <p:grpSpPr>
            <a:xfrm>
              <a:off x="896888" y="2999844"/>
              <a:ext cx="1580146" cy="224589"/>
              <a:chOff x="914402" y="1973179"/>
              <a:chExt cx="1580146" cy="224589"/>
            </a:xfrm>
          </p:grpSpPr>
          <p:sp>
            <p:nvSpPr>
              <p:cNvPr id="19" name="Google Shape;321;p31">
                <a:extLst>
                  <a:ext uri="{FF2B5EF4-FFF2-40B4-BE49-F238E27FC236}">
                    <a16:creationId xmlns:a16="http://schemas.microsoft.com/office/drawing/2014/main" id="{0E9EBC68-D99D-7550-7DDB-30F54DD2500F}"/>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0" name="Google Shape;322;p31">
                <a:extLst>
                  <a:ext uri="{FF2B5EF4-FFF2-40B4-BE49-F238E27FC236}">
                    <a16:creationId xmlns:a16="http://schemas.microsoft.com/office/drawing/2014/main" id="{7F035195-E62D-A23F-2C38-E48106362D9E}"/>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1" name="Google Shape;323;p31">
                <a:extLst>
                  <a:ext uri="{FF2B5EF4-FFF2-40B4-BE49-F238E27FC236}">
                    <a16:creationId xmlns:a16="http://schemas.microsoft.com/office/drawing/2014/main" id="{7F86C21D-AA4B-B8F3-37C7-FDCEDEF22835}"/>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2" name="Google Shape;324;p31">
                <a:extLst>
                  <a:ext uri="{FF2B5EF4-FFF2-40B4-BE49-F238E27FC236}">
                    <a16:creationId xmlns:a16="http://schemas.microsoft.com/office/drawing/2014/main" id="{9E2711DB-9FB7-467B-A5D2-708308518C5C}"/>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3" name="Google Shape;325;p31">
                <a:extLst>
                  <a:ext uri="{FF2B5EF4-FFF2-40B4-BE49-F238E27FC236}">
                    <a16:creationId xmlns:a16="http://schemas.microsoft.com/office/drawing/2014/main" id="{FEBAF09C-F5D2-15A1-D750-079E05DE0096}"/>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4" name="Google Shape;326;p31">
                <a:extLst>
                  <a:ext uri="{FF2B5EF4-FFF2-40B4-BE49-F238E27FC236}">
                    <a16:creationId xmlns:a16="http://schemas.microsoft.com/office/drawing/2014/main" id="{98C34773-B89B-25D6-013A-D42AC1A2D2B5}"/>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5" name="Google Shape;327;p31">
                <a:extLst>
                  <a:ext uri="{FF2B5EF4-FFF2-40B4-BE49-F238E27FC236}">
                    <a16:creationId xmlns:a16="http://schemas.microsoft.com/office/drawing/2014/main" id="{7173DE7A-329D-4EF6-55C5-C757DA4C727C}"/>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6" name="Google Shape;328;p31">
                <a:extLst>
                  <a:ext uri="{FF2B5EF4-FFF2-40B4-BE49-F238E27FC236}">
                    <a16:creationId xmlns:a16="http://schemas.microsoft.com/office/drawing/2014/main" id="{50101F7E-5D66-BA5B-A4D8-D7A97B0F1844}"/>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grpSp>
        <p:nvGrpSpPr>
          <p:cNvPr id="680" name="Google Shape;329;p31">
            <a:extLst>
              <a:ext uri="{FF2B5EF4-FFF2-40B4-BE49-F238E27FC236}">
                <a16:creationId xmlns:a16="http://schemas.microsoft.com/office/drawing/2014/main" id="{53468D8E-7BA5-2F70-1E32-BB5EEAC2CEC3}"/>
              </a:ext>
            </a:extLst>
          </p:cNvPr>
          <p:cNvGrpSpPr/>
          <p:nvPr/>
        </p:nvGrpSpPr>
        <p:grpSpPr>
          <a:xfrm>
            <a:off x="1947358" y="1935743"/>
            <a:ext cx="1708239" cy="1331495"/>
            <a:chOff x="842457" y="1925053"/>
            <a:chExt cx="1708238" cy="1331494"/>
          </a:xfrm>
        </p:grpSpPr>
        <p:sp>
          <p:nvSpPr>
            <p:cNvPr id="681" name="Google Shape;330;p31">
              <a:extLst>
                <a:ext uri="{FF2B5EF4-FFF2-40B4-BE49-F238E27FC236}">
                  <a16:creationId xmlns:a16="http://schemas.microsoft.com/office/drawing/2014/main" id="{98C17C38-35DD-D83F-036C-26A2F1B9A89B}"/>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682" name="Google Shape;331;p31">
              <a:extLst>
                <a:ext uri="{FF2B5EF4-FFF2-40B4-BE49-F238E27FC236}">
                  <a16:creationId xmlns:a16="http://schemas.microsoft.com/office/drawing/2014/main" id="{BF1EEBE8-6C23-903E-0306-BEE42CBE2589}"/>
                </a:ext>
              </a:extLst>
            </p:cNvPr>
            <p:cNvGrpSpPr/>
            <p:nvPr/>
          </p:nvGrpSpPr>
          <p:grpSpPr>
            <a:xfrm>
              <a:off x="890585" y="1973179"/>
              <a:ext cx="1580146" cy="224589"/>
              <a:chOff x="914402" y="1973179"/>
              <a:chExt cx="1580146" cy="224589"/>
            </a:xfrm>
          </p:grpSpPr>
          <p:sp>
            <p:nvSpPr>
              <p:cNvPr id="730" name="Google Shape;332;p31">
                <a:extLst>
                  <a:ext uri="{FF2B5EF4-FFF2-40B4-BE49-F238E27FC236}">
                    <a16:creationId xmlns:a16="http://schemas.microsoft.com/office/drawing/2014/main" id="{F7CA4BCD-1F7D-C0BB-AF17-81BCFC828416}"/>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1" name="Google Shape;333;p31">
                <a:extLst>
                  <a:ext uri="{FF2B5EF4-FFF2-40B4-BE49-F238E27FC236}">
                    <a16:creationId xmlns:a16="http://schemas.microsoft.com/office/drawing/2014/main" id="{B66DC6C9-7C28-F59F-E3D3-645C69912B8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2" name="Google Shape;334;p31">
                <a:extLst>
                  <a:ext uri="{FF2B5EF4-FFF2-40B4-BE49-F238E27FC236}">
                    <a16:creationId xmlns:a16="http://schemas.microsoft.com/office/drawing/2014/main" id="{BA0D8D4F-897D-EB6B-F652-43FB8AAE50AA}"/>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3" name="Google Shape;335;p31">
                <a:extLst>
                  <a:ext uri="{FF2B5EF4-FFF2-40B4-BE49-F238E27FC236}">
                    <a16:creationId xmlns:a16="http://schemas.microsoft.com/office/drawing/2014/main" id="{A517B7AB-3BCA-4A42-C423-6CAF5EE810A7}"/>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4" name="Google Shape;336;p31">
                <a:extLst>
                  <a:ext uri="{FF2B5EF4-FFF2-40B4-BE49-F238E27FC236}">
                    <a16:creationId xmlns:a16="http://schemas.microsoft.com/office/drawing/2014/main" id="{82AD1538-98C9-F0A7-0865-9C2E3ED7996E}"/>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5" name="Google Shape;337;p31">
                <a:extLst>
                  <a:ext uri="{FF2B5EF4-FFF2-40B4-BE49-F238E27FC236}">
                    <a16:creationId xmlns:a16="http://schemas.microsoft.com/office/drawing/2014/main" id="{8DC57E97-DB39-6747-6B48-CEA726616E98}"/>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6" name="Google Shape;338;p31">
                <a:extLst>
                  <a:ext uri="{FF2B5EF4-FFF2-40B4-BE49-F238E27FC236}">
                    <a16:creationId xmlns:a16="http://schemas.microsoft.com/office/drawing/2014/main" id="{AB9ED2F9-DB58-5ABE-6D17-05D870B0FD7A}"/>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37" name="Google Shape;339;p31">
                <a:extLst>
                  <a:ext uri="{FF2B5EF4-FFF2-40B4-BE49-F238E27FC236}">
                    <a16:creationId xmlns:a16="http://schemas.microsoft.com/office/drawing/2014/main" id="{B09D8715-AC1E-7FA1-2EDD-623E540D42D7}"/>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3" name="Google Shape;340;p31">
              <a:extLst>
                <a:ext uri="{FF2B5EF4-FFF2-40B4-BE49-F238E27FC236}">
                  <a16:creationId xmlns:a16="http://schemas.microsoft.com/office/drawing/2014/main" id="{F0B204FD-61BA-F55E-8513-E170CB4D59E1}"/>
                </a:ext>
              </a:extLst>
            </p:cNvPr>
            <p:cNvGrpSpPr/>
            <p:nvPr/>
          </p:nvGrpSpPr>
          <p:grpSpPr>
            <a:xfrm>
              <a:off x="890585" y="2144290"/>
              <a:ext cx="1580146" cy="224589"/>
              <a:chOff x="914402" y="1973179"/>
              <a:chExt cx="1580146" cy="224589"/>
            </a:xfrm>
          </p:grpSpPr>
          <p:sp>
            <p:nvSpPr>
              <p:cNvPr id="722" name="Google Shape;341;p31">
                <a:extLst>
                  <a:ext uri="{FF2B5EF4-FFF2-40B4-BE49-F238E27FC236}">
                    <a16:creationId xmlns:a16="http://schemas.microsoft.com/office/drawing/2014/main" id="{947DF623-8396-8E91-FFB9-3440D0FA4FB4}"/>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3" name="Google Shape;342;p31">
                <a:extLst>
                  <a:ext uri="{FF2B5EF4-FFF2-40B4-BE49-F238E27FC236}">
                    <a16:creationId xmlns:a16="http://schemas.microsoft.com/office/drawing/2014/main" id="{264265C3-7481-D724-7E92-7F12BE88EA5A}"/>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4" name="Google Shape;343;p31">
                <a:extLst>
                  <a:ext uri="{FF2B5EF4-FFF2-40B4-BE49-F238E27FC236}">
                    <a16:creationId xmlns:a16="http://schemas.microsoft.com/office/drawing/2014/main" id="{A8D338D7-67F9-6F03-A852-0714BD4F3B3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5" name="Google Shape;344;p31">
                <a:extLst>
                  <a:ext uri="{FF2B5EF4-FFF2-40B4-BE49-F238E27FC236}">
                    <a16:creationId xmlns:a16="http://schemas.microsoft.com/office/drawing/2014/main" id="{8189652A-7361-7045-1A6F-3E7B73A266B1}"/>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6" name="Google Shape;345;p31">
                <a:extLst>
                  <a:ext uri="{FF2B5EF4-FFF2-40B4-BE49-F238E27FC236}">
                    <a16:creationId xmlns:a16="http://schemas.microsoft.com/office/drawing/2014/main" id="{DE2B160A-6726-A414-5A66-3835B753A55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7" name="Google Shape;346;p31">
                <a:extLst>
                  <a:ext uri="{FF2B5EF4-FFF2-40B4-BE49-F238E27FC236}">
                    <a16:creationId xmlns:a16="http://schemas.microsoft.com/office/drawing/2014/main" id="{A29AB3D5-F46B-65B3-BE76-B1FE47E37A9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8" name="Google Shape;347;p31">
                <a:extLst>
                  <a:ext uri="{FF2B5EF4-FFF2-40B4-BE49-F238E27FC236}">
                    <a16:creationId xmlns:a16="http://schemas.microsoft.com/office/drawing/2014/main" id="{1372FB5F-438D-D98F-CF6A-D8AD66502701}"/>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9" name="Google Shape;348;p31">
                <a:extLst>
                  <a:ext uri="{FF2B5EF4-FFF2-40B4-BE49-F238E27FC236}">
                    <a16:creationId xmlns:a16="http://schemas.microsoft.com/office/drawing/2014/main" id="{F4A1E592-E15C-D7A2-6434-F026A6DF1148}"/>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4" name="Google Shape;349;p31">
              <a:extLst>
                <a:ext uri="{FF2B5EF4-FFF2-40B4-BE49-F238E27FC236}">
                  <a16:creationId xmlns:a16="http://schemas.microsoft.com/office/drawing/2014/main" id="{BC66E5B8-7E47-34E0-F496-554F21905EC3}"/>
                </a:ext>
              </a:extLst>
            </p:cNvPr>
            <p:cNvGrpSpPr/>
            <p:nvPr/>
          </p:nvGrpSpPr>
          <p:grpSpPr>
            <a:xfrm>
              <a:off x="890585" y="2315401"/>
              <a:ext cx="1580146" cy="224589"/>
              <a:chOff x="914402" y="1973179"/>
              <a:chExt cx="1580146" cy="224589"/>
            </a:xfrm>
          </p:grpSpPr>
          <p:sp>
            <p:nvSpPr>
              <p:cNvPr id="714" name="Google Shape;350;p31">
                <a:extLst>
                  <a:ext uri="{FF2B5EF4-FFF2-40B4-BE49-F238E27FC236}">
                    <a16:creationId xmlns:a16="http://schemas.microsoft.com/office/drawing/2014/main" id="{91AF6D34-BCEB-9757-A595-F022FB5A12F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5" name="Google Shape;351;p31">
                <a:extLst>
                  <a:ext uri="{FF2B5EF4-FFF2-40B4-BE49-F238E27FC236}">
                    <a16:creationId xmlns:a16="http://schemas.microsoft.com/office/drawing/2014/main" id="{864EB5E0-DD2B-5D07-E3FD-01CC0435A28D}"/>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6" name="Google Shape;352;p31">
                <a:extLst>
                  <a:ext uri="{FF2B5EF4-FFF2-40B4-BE49-F238E27FC236}">
                    <a16:creationId xmlns:a16="http://schemas.microsoft.com/office/drawing/2014/main" id="{9BA8A4ED-0728-1DF8-874C-75534806B532}"/>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7" name="Google Shape;353;p31">
                <a:extLst>
                  <a:ext uri="{FF2B5EF4-FFF2-40B4-BE49-F238E27FC236}">
                    <a16:creationId xmlns:a16="http://schemas.microsoft.com/office/drawing/2014/main" id="{3BBC9F9D-5C0B-C102-015E-590E4E9999A5}"/>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8" name="Google Shape;354;p31">
                <a:extLst>
                  <a:ext uri="{FF2B5EF4-FFF2-40B4-BE49-F238E27FC236}">
                    <a16:creationId xmlns:a16="http://schemas.microsoft.com/office/drawing/2014/main" id="{8EB45968-2709-D8D4-2EDF-01C5C2D2978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9" name="Google Shape;355;p31">
                <a:extLst>
                  <a:ext uri="{FF2B5EF4-FFF2-40B4-BE49-F238E27FC236}">
                    <a16:creationId xmlns:a16="http://schemas.microsoft.com/office/drawing/2014/main" id="{A82682FA-DAA9-BEE6-BD57-ADAA2516FF6B}"/>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0" name="Google Shape;356;p31">
                <a:extLst>
                  <a:ext uri="{FF2B5EF4-FFF2-40B4-BE49-F238E27FC236}">
                    <a16:creationId xmlns:a16="http://schemas.microsoft.com/office/drawing/2014/main" id="{8C1DAE27-F0D6-6D6D-8C5E-4EE9AED9D029}"/>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21" name="Google Shape;357;p31">
                <a:extLst>
                  <a:ext uri="{FF2B5EF4-FFF2-40B4-BE49-F238E27FC236}">
                    <a16:creationId xmlns:a16="http://schemas.microsoft.com/office/drawing/2014/main" id="{9E43A3C8-F3DA-3F17-375B-B88F7BE5D32D}"/>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5" name="Google Shape;358;p31">
              <a:extLst>
                <a:ext uri="{FF2B5EF4-FFF2-40B4-BE49-F238E27FC236}">
                  <a16:creationId xmlns:a16="http://schemas.microsoft.com/office/drawing/2014/main" id="{B1B6AD02-8B61-4634-E989-0EB93063C94D}"/>
                </a:ext>
              </a:extLst>
            </p:cNvPr>
            <p:cNvGrpSpPr/>
            <p:nvPr/>
          </p:nvGrpSpPr>
          <p:grpSpPr>
            <a:xfrm>
              <a:off x="890585" y="2486512"/>
              <a:ext cx="1580146" cy="224589"/>
              <a:chOff x="914402" y="1973179"/>
              <a:chExt cx="1580146" cy="224589"/>
            </a:xfrm>
          </p:grpSpPr>
          <p:sp>
            <p:nvSpPr>
              <p:cNvPr id="706" name="Google Shape;359;p31">
                <a:extLst>
                  <a:ext uri="{FF2B5EF4-FFF2-40B4-BE49-F238E27FC236}">
                    <a16:creationId xmlns:a16="http://schemas.microsoft.com/office/drawing/2014/main" id="{728C45BF-EBFC-715A-6ACA-AF6DE7AF536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7" name="Google Shape;360;p31">
                <a:extLst>
                  <a:ext uri="{FF2B5EF4-FFF2-40B4-BE49-F238E27FC236}">
                    <a16:creationId xmlns:a16="http://schemas.microsoft.com/office/drawing/2014/main" id="{5F4640BD-DBF7-7EAB-BAEA-C261AFF06FD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8" name="Google Shape;361;p31">
                <a:extLst>
                  <a:ext uri="{FF2B5EF4-FFF2-40B4-BE49-F238E27FC236}">
                    <a16:creationId xmlns:a16="http://schemas.microsoft.com/office/drawing/2014/main" id="{5700ED12-5724-5D3C-3533-D615CE854A66}"/>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9" name="Google Shape;362;p31">
                <a:extLst>
                  <a:ext uri="{FF2B5EF4-FFF2-40B4-BE49-F238E27FC236}">
                    <a16:creationId xmlns:a16="http://schemas.microsoft.com/office/drawing/2014/main" id="{5B232421-32BF-1AAB-77B1-42C96EEB6018}"/>
                  </a:ext>
                </a:extLst>
              </p:cNvPr>
              <p:cNvSpPr/>
              <p:nvPr/>
            </p:nvSpPr>
            <p:spPr>
              <a:xfrm>
                <a:off x="1502231"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0" name="Google Shape;363;p31">
                <a:extLst>
                  <a:ext uri="{FF2B5EF4-FFF2-40B4-BE49-F238E27FC236}">
                    <a16:creationId xmlns:a16="http://schemas.microsoft.com/office/drawing/2014/main" id="{C6B43EE8-1560-4149-A029-E352D3816C6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1" name="Google Shape;364;p31">
                <a:extLst>
                  <a:ext uri="{FF2B5EF4-FFF2-40B4-BE49-F238E27FC236}">
                    <a16:creationId xmlns:a16="http://schemas.microsoft.com/office/drawing/2014/main" id="{5174331F-1B6C-399C-C87D-E385E438CC14}"/>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2" name="Google Shape;365;p31">
                <a:extLst>
                  <a:ext uri="{FF2B5EF4-FFF2-40B4-BE49-F238E27FC236}">
                    <a16:creationId xmlns:a16="http://schemas.microsoft.com/office/drawing/2014/main" id="{91C49805-8C92-B1EC-B567-98C31DABCFDE}"/>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13" name="Google Shape;366;p31">
                <a:extLst>
                  <a:ext uri="{FF2B5EF4-FFF2-40B4-BE49-F238E27FC236}">
                    <a16:creationId xmlns:a16="http://schemas.microsoft.com/office/drawing/2014/main" id="{B21BF487-CDE9-E940-D66C-01FC7881C5B5}"/>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6" name="Google Shape;367;p31">
              <a:extLst>
                <a:ext uri="{FF2B5EF4-FFF2-40B4-BE49-F238E27FC236}">
                  <a16:creationId xmlns:a16="http://schemas.microsoft.com/office/drawing/2014/main" id="{67D61CCE-9D2B-85F1-25EB-30422E00D49F}"/>
                </a:ext>
              </a:extLst>
            </p:cNvPr>
            <p:cNvGrpSpPr/>
            <p:nvPr/>
          </p:nvGrpSpPr>
          <p:grpSpPr>
            <a:xfrm>
              <a:off x="890585" y="2657623"/>
              <a:ext cx="1580146" cy="224589"/>
              <a:chOff x="914402" y="1973179"/>
              <a:chExt cx="1580146" cy="224589"/>
            </a:xfrm>
          </p:grpSpPr>
          <p:sp>
            <p:nvSpPr>
              <p:cNvPr id="257" name="Google Shape;368;p31">
                <a:extLst>
                  <a:ext uri="{FF2B5EF4-FFF2-40B4-BE49-F238E27FC236}">
                    <a16:creationId xmlns:a16="http://schemas.microsoft.com/office/drawing/2014/main" id="{7AE0BAAF-C24A-4E7A-2773-E3A53B521A7C}"/>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58" name="Google Shape;369;p31">
                <a:extLst>
                  <a:ext uri="{FF2B5EF4-FFF2-40B4-BE49-F238E27FC236}">
                    <a16:creationId xmlns:a16="http://schemas.microsoft.com/office/drawing/2014/main" id="{8EC40DD6-8EA7-29ED-0EC0-9203733E2920}"/>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59" name="Google Shape;370;p31">
                <a:extLst>
                  <a:ext uri="{FF2B5EF4-FFF2-40B4-BE49-F238E27FC236}">
                    <a16:creationId xmlns:a16="http://schemas.microsoft.com/office/drawing/2014/main" id="{FF24D2B0-8EE0-0495-53CC-EFC0A7FA7CB6}"/>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60" name="Google Shape;371;p31">
                <a:extLst>
                  <a:ext uri="{FF2B5EF4-FFF2-40B4-BE49-F238E27FC236}">
                    <a16:creationId xmlns:a16="http://schemas.microsoft.com/office/drawing/2014/main" id="{6F89F183-5744-2CEC-B515-48BFD22FBBBF}"/>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61" name="Google Shape;372;p31">
                <a:extLst>
                  <a:ext uri="{FF2B5EF4-FFF2-40B4-BE49-F238E27FC236}">
                    <a16:creationId xmlns:a16="http://schemas.microsoft.com/office/drawing/2014/main" id="{5A31DE2F-2E5F-0A74-7BE5-709D91717C83}"/>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62" name="Google Shape;373;p31">
                <a:extLst>
                  <a:ext uri="{FF2B5EF4-FFF2-40B4-BE49-F238E27FC236}">
                    <a16:creationId xmlns:a16="http://schemas.microsoft.com/office/drawing/2014/main" id="{9C29037C-3E1F-252D-96B2-C529B310DB35}"/>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4" name="Google Shape;374;p31">
                <a:extLst>
                  <a:ext uri="{FF2B5EF4-FFF2-40B4-BE49-F238E27FC236}">
                    <a16:creationId xmlns:a16="http://schemas.microsoft.com/office/drawing/2014/main" id="{9E787612-E6FF-5CFC-E919-57889918390A}"/>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5" name="Google Shape;375;p31">
                <a:extLst>
                  <a:ext uri="{FF2B5EF4-FFF2-40B4-BE49-F238E27FC236}">
                    <a16:creationId xmlns:a16="http://schemas.microsoft.com/office/drawing/2014/main" id="{54C0AF7D-6192-6431-5FAE-927D7738E018}"/>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7" name="Google Shape;376;p31">
              <a:extLst>
                <a:ext uri="{FF2B5EF4-FFF2-40B4-BE49-F238E27FC236}">
                  <a16:creationId xmlns:a16="http://schemas.microsoft.com/office/drawing/2014/main" id="{F41BC2B5-1775-4A65-564A-D452512DEC26}"/>
                </a:ext>
              </a:extLst>
            </p:cNvPr>
            <p:cNvGrpSpPr/>
            <p:nvPr/>
          </p:nvGrpSpPr>
          <p:grpSpPr>
            <a:xfrm>
              <a:off x="890585" y="2828734"/>
              <a:ext cx="1580146" cy="224589"/>
              <a:chOff x="914402" y="1973179"/>
              <a:chExt cx="1580146" cy="224589"/>
            </a:xfrm>
          </p:grpSpPr>
          <p:sp>
            <p:nvSpPr>
              <p:cNvPr id="697" name="Google Shape;377;p31">
                <a:extLst>
                  <a:ext uri="{FF2B5EF4-FFF2-40B4-BE49-F238E27FC236}">
                    <a16:creationId xmlns:a16="http://schemas.microsoft.com/office/drawing/2014/main" id="{3882C414-8EF6-5D0D-FD11-287F1B08DC2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8" name="Google Shape;378;p31">
                <a:extLst>
                  <a:ext uri="{FF2B5EF4-FFF2-40B4-BE49-F238E27FC236}">
                    <a16:creationId xmlns:a16="http://schemas.microsoft.com/office/drawing/2014/main" id="{81ED3A31-7895-25B9-6EA3-69BA5BB9A79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9" name="Google Shape;379;p31">
                <a:extLst>
                  <a:ext uri="{FF2B5EF4-FFF2-40B4-BE49-F238E27FC236}">
                    <a16:creationId xmlns:a16="http://schemas.microsoft.com/office/drawing/2014/main" id="{43BCFE6C-4A86-F079-5058-3DC6DF2A6C06}"/>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0" name="Google Shape;380;p31">
                <a:extLst>
                  <a:ext uri="{FF2B5EF4-FFF2-40B4-BE49-F238E27FC236}">
                    <a16:creationId xmlns:a16="http://schemas.microsoft.com/office/drawing/2014/main" id="{B9C346FF-F088-8458-1F37-01EE0ECF4AD9}"/>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1" name="Google Shape;381;p31">
                <a:extLst>
                  <a:ext uri="{FF2B5EF4-FFF2-40B4-BE49-F238E27FC236}">
                    <a16:creationId xmlns:a16="http://schemas.microsoft.com/office/drawing/2014/main" id="{2D234BAF-1EA7-0538-4EC9-5E8602799A8B}"/>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2" name="Google Shape;382;p31">
                <a:extLst>
                  <a:ext uri="{FF2B5EF4-FFF2-40B4-BE49-F238E27FC236}">
                    <a16:creationId xmlns:a16="http://schemas.microsoft.com/office/drawing/2014/main" id="{6D84E97C-0CFE-55A3-53C8-252F5417F387}"/>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03" name="Google Shape;383;p31">
                <a:extLst>
                  <a:ext uri="{FF2B5EF4-FFF2-40B4-BE49-F238E27FC236}">
                    <a16:creationId xmlns:a16="http://schemas.microsoft.com/office/drawing/2014/main" id="{3C87D32C-17B0-F5D1-4F28-F7881A126C9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256" name="Google Shape;384;p31">
                <a:extLst>
                  <a:ext uri="{FF2B5EF4-FFF2-40B4-BE49-F238E27FC236}">
                    <a16:creationId xmlns:a16="http://schemas.microsoft.com/office/drawing/2014/main" id="{40E0133B-E0D0-9193-BFA8-42AA80A0A27B}"/>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688" name="Google Shape;385;p31">
              <a:extLst>
                <a:ext uri="{FF2B5EF4-FFF2-40B4-BE49-F238E27FC236}">
                  <a16:creationId xmlns:a16="http://schemas.microsoft.com/office/drawing/2014/main" id="{C727D465-3827-9B97-F26C-F4DB1590A0DC}"/>
                </a:ext>
              </a:extLst>
            </p:cNvPr>
            <p:cNvGrpSpPr/>
            <p:nvPr/>
          </p:nvGrpSpPr>
          <p:grpSpPr>
            <a:xfrm>
              <a:off x="896888" y="2999844"/>
              <a:ext cx="1580146" cy="224589"/>
              <a:chOff x="914402" y="1973179"/>
              <a:chExt cx="1580146" cy="224589"/>
            </a:xfrm>
          </p:grpSpPr>
          <p:sp>
            <p:nvSpPr>
              <p:cNvPr id="689" name="Google Shape;386;p31">
                <a:extLst>
                  <a:ext uri="{FF2B5EF4-FFF2-40B4-BE49-F238E27FC236}">
                    <a16:creationId xmlns:a16="http://schemas.microsoft.com/office/drawing/2014/main" id="{71307521-9C2B-EBD5-B6FA-0059C60C9854}"/>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0" name="Google Shape;387;p31">
                <a:extLst>
                  <a:ext uri="{FF2B5EF4-FFF2-40B4-BE49-F238E27FC236}">
                    <a16:creationId xmlns:a16="http://schemas.microsoft.com/office/drawing/2014/main" id="{E2CDBFA9-A2A9-7EF2-BAD4-D8AAD152C35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1" name="Google Shape;388;p31">
                <a:extLst>
                  <a:ext uri="{FF2B5EF4-FFF2-40B4-BE49-F238E27FC236}">
                    <a16:creationId xmlns:a16="http://schemas.microsoft.com/office/drawing/2014/main" id="{2AFAFE16-7374-9DB5-3DEF-8D0E7FFFCA5C}"/>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2" name="Google Shape;389;p31">
                <a:extLst>
                  <a:ext uri="{FF2B5EF4-FFF2-40B4-BE49-F238E27FC236}">
                    <a16:creationId xmlns:a16="http://schemas.microsoft.com/office/drawing/2014/main" id="{B8551748-626B-8A42-F9BF-7A7F42E87060}"/>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3" name="Google Shape;390;p31">
                <a:extLst>
                  <a:ext uri="{FF2B5EF4-FFF2-40B4-BE49-F238E27FC236}">
                    <a16:creationId xmlns:a16="http://schemas.microsoft.com/office/drawing/2014/main" id="{F4D33103-0625-875B-AF95-B03C395138FC}"/>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4" name="Google Shape;391;p31">
                <a:extLst>
                  <a:ext uri="{FF2B5EF4-FFF2-40B4-BE49-F238E27FC236}">
                    <a16:creationId xmlns:a16="http://schemas.microsoft.com/office/drawing/2014/main" id="{7A9657D1-13C9-8E75-9AB5-5516F92E187B}"/>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5" name="Google Shape;392;p31">
                <a:extLst>
                  <a:ext uri="{FF2B5EF4-FFF2-40B4-BE49-F238E27FC236}">
                    <a16:creationId xmlns:a16="http://schemas.microsoft.com/office/drawing/2014/main" id="{8460F3AF-B48A-9D6A-F061-5345DF864F4C}"/>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696" name="Google Shape;393;p31">
                <a:extLst>
                  <a:ext uri="{FF2B5EF4-FFF2-40B4-BE49-F238E27FC236}">
                    <a16:creationId xmlns:a16="http://schemas.microsoft.com/office/drawing/2014/main" id="{D0B28C3C-4207-6E53-9AEB-CD261BF72DEC}"/>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grpSp>
        <p:nvGrpSpPr>
          <p:cNvPr id="738" name="Google Shape;394;p31">
            <a:extLst>
              <a:ext uri="{FF2B5EF4-FFF2-40B4-BE49-F238E27FC236}">
                <a16:creationId xmlns:a16="http://schemas.microsoft.com/office/drawing/2014/main" id="{9FEBA292-01B0-F46B-F615-E7DC8DE21731}"/>
              </a:ext>
            </a:extLst>
          </p:cNvPr>
          <p:cNvGrpSpPr/>
          <p:nvPr/>
        </p:nvGrpSpPr>
        <p:grpSpPr>
          <a:xfrm>
            <a:off x="4298533" y="3644154"/>
            <a:ext cx="1708239" cy="1331495"/>
            <a:chOff x="842457" y="1925053"/>
            <a:chExt cx="1708238" cy="1331494"/>
          </a:xfrm>
        </p:grpSpPr>
        <p:sp>
          <p:nvSpPr>
            <p:cNvPr id="739" name="Google Shape;395;p31">
              <a:extLst>
                <a:ext uri="{FF2B5EF4-FFF2-40B4-BE49-F238E27FC236}">
                  <a16:creationId xmlns:a16="http://schemas.microsoft.com/office/drawing/2014/main" id="{171A97CD-1E9D-D91C-E730-B42DC257EC80}"/>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740" name="Google Shape;396;p31">
              <a:extLst>
                <a:ext uri="{FF2B5EF4-FFF2-40B4-BE49-F238E27FC236}">
                  <a16:creationId xmlns:a16="http://schemas.microsoft.com/office/drawing/2014/main" id="{9F2DAFD6-F5D6-4920-1D0D-B4CAA455911F}"/>
                </a:ext>
              </a:extLst>
            </p:cNvPr>
            <p:cNvGrpSpPr/>
            <p:nvPr/>
          </p:nvGrpSpPr>
          <p:grpSpPr>
            <a:xfrm>
              <a:off x="890585" y="1973179"/>
              <a:ext cx="1580146" cy="224589"/>
              <a:chOff x="914402" y="1973179"/>
              <a:chExt cx="1580146" cy="224589"/>
            </a:xfrm>
          </p:grpSpPr>
          <p:sp>
            <p:nvSpPr>
              <p:cNvPr id="795" name="Google Shape;397;p31">
                <a:extLst>
                  <a:ext uri="{FF2B5EF4-FFF2-40B4-BE49-F238E27FC236}">
                    <a16:creationId xmlns:a16="http://schemas.microsoft.com/office/drawing/2014/main" id="{56F6578F-60A1-28D0-170A-6CED17C6B187}"/>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6" name="Google Shape;398;p31">
                <a:extLst>
                  <a:ext uri="{FF2B5EF4-FFF2-40B4-BE49-F238E27FC236}">
                    <a16:creationId xmlns:a16="http://schemas.microsoft.com/office/drawing/2014/main" id="{29F2A810-48C7-994B-B701-485D1C3A0A25}"/>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7" name="Google Shape;399;p31">
                <a:extLst>
                  <a:ext uri="{FF2B5EF4-FFF2-40B4-BE49-F238E27FC236}">
                    <a16:creationId xmlns:a16="http://schemas.microsoft.com/office/drawing/2014/main" id="{3FB03B68-4773-D397-A3F6-BFFDDFA0CE21}"/>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8" name="Google Shape;400;p31">
                <a:extLst>
                  <a:ext uri="{FF2B5EF4-FFF2-40B4-BE49-F238E27FC236}">
                    <a16:creationId xmlns:a16="http://schemas.microsoft.com/office/drawing/2014/main" id="{E2DEDE6F-FDED-4C0B-2118-CBC13CFDD40A}"/>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9" name="Google Shape;401;p31">
                <a:extLst>
                  <a:ext uri="{FF2B5EF4-FFF2-40B4-BE49-F238E27FC236}">
                    <a16:creationId xmlns:a16="http://schemas.microsoft.com/office/drawing/2014/main" id="{9221E9FA-276D-079D-A90A-34B7213712BF}"/>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00" name="Google Shape;402;p31">
                <a:extLst>
                  <a:ext uri="{FF2B5EF4-FFF2-40B4-BE49-F238E27FC236}">
                    <a16:creationId xmlns:a16="http://schemas.microsoft.com/office/drawing/2014/main" id="{29F64C2B-E119-FEEA-9EE4-B8EAA76EA52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01" name="Google Shape;403;p31">
                <a:extLst>
                  <a:ext uri="{FF2B5EF4-FFF2-40B4-BE49-F238E27FC236}">
                    <a16:creationId xmlns:a16="http://schemas.microsoft.com/office/drawing/2014/main" id="{F24A02DE-B04F-727B-A28B-8669B516F9D6}"/>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02" name="Google Shape;404;p31">
                <a:extLst>
                  <a:ext uri="{FF2B5EF4-FFF2-40B4-BE49-F238E27FC236}">
                    <a16:creationId xmlns:a16="http://schemas.microsoft.com/office/drawing/2014/main" id="{3A555562-570A-00C0-C5E0-1EABD7C53DE6}"/>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1" name="Google Shape;405;p31">
              <a:extLst>
                <a:ext uri="{FF2B5EF4-FFF2-40B4-BE49-F238E27FC236}">
                  <a16:creationId xmlns:a16="http://schemas.microsoft.com/office/drawing/2014/main" id="{CE1F0FBB-9E26-3DE7-72B7-472C2A38C2BE}"/>
                </a:ext>
              </a:extLst>
            </p:cNvPr>
            <p:cNvGrpSpPr/>
            <p:nvPr/>
          </p:nvGrpSpPr>
          <p:grpSpPr>
            <a:xfrm>
              <a:off x="890585" y="2144290"/>
              <a:ext cx="1580146" cy="224589"/>
              <a:chOff x="914402" y="1973179"/>
              <a:chExt cx="1580146" cy="224589"/>
            </a:xfrm>
          </p:grpSpPr>
          <p:sp>
            <p:nvSpPr>
              <p:cNvPr id="787" name="Google Shape;406;p31">
                <a:extLst>
                  <a:ext uri="{FF2B5EF4-FFF2-40B4-BE49-F238E27FC236}">
                    <a16:creationId xmlns:a16="http://schemas.microsoft.com/office/drawing/2014/main" id="{7293C06E-C16A-F101-AFA1-75C8A0F65C5C}"/>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8" name="Google Shape;407;p31">
                <a:extLst>
                  <a:ext uri="{FF2B5EF4-FFF2-40B4-BE49-F238E27FC236}">
                    <a16:creationId xmlns:a16="http://schemas.microsoft.com/office/drawing/2014/main" id="{09B951E9-D737-8B4D-A934-46BA66052072}"/>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9" name="Google Shape;408;p31">
                <a:extLst>
                  <a:ext uri="{FF2B5EF4-FFF2-40B4-BE49-F238E27FC236}">
                    <a16:creationId xmlns:a16="http://schemas.microsoft.com/office/drawing/2014/main" id="{E4889B72-BD42-C18D-6D1E-3B8CB05EC3EF}"/>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0" name="Google Shape;409;p31">
                <a:extLst>
                  <a:ext uri="{FF2B5EF4-FFF2-40B4-BE49-F238E27FC236}">
                    <a16:creationId xmlns:a16="http://schemas.microsoft.com/office/drawing/2014/main" id="{F7D69E08-7EAC-04B6-E307-44874C6CDB66}"/>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1" name="Google Shape;410;p31">
                <a:extLst>
                  <a:ext uri="{FF2B5EF4-FFF2-40B4-BE49-F238E27FC236}">
                    <a16:creationId xmlns:a16="http://schemas.microsoft.com/office/drawing/2014/main" id="{2CAD9E47-0D3F-FED9-8355-EC8770DE529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2" name="Google Shape;411;p31">
                <a:extLst>
                  <a:ext uri="{FF2B5EF4-FFF2-40B4-BE49-F238E27FC236}">
                    <a16:creationId xmlns:a16="http://schemas.microsoft.com/office/drawing/2014/main" id="{AF74F45E-9153-142D-6D57-CDD31F43ED9E}"/>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3" name="Google Shape;412;p31">
                <a:extLst>
                  <a:ext uri="{FF2B5EF4-FFF2-40B4-BE49-F238E27FC236}">
                    <a16:creationId xmlns:a16="http://schemas.microsoft.com/office/drawing/2014/main" id="{E4981F77-DA0A-F325-C122-2B3DD5ACC5B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94" name="Google Shape;413;p31">
                <a:extLst>
                  <a:ext uri="{FF2B5EF4-FFF2-40B4-BE49-F238E27FC236}">
                    <a16:creationId xmlns:a16="http://schemas.microsoft.com/office/drawing/2014/main" id="{37A060D8-28F4-5637-1ED2-AA8814309276}"/>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2" name="Google Shape;414;p31">
              <a:extLst>
                <a:ext uri="{FF2B5EF4-FFF2-40B4-BE49-F238E27FC236}">
                  <a16:creationId xmlns:a16="http://schemas.microsoft.com/office/drawing/2014/main" id="{A2675D4A-F0F3-C969-AC03-219F182CAE1F}"/>
                </a:ext>
              </a:extLst>
            </p:cNvPr>
            <p:cNvGrpSpPr/>
            <p:nvPr/>
          </p:nvGrpSpPr>
          <p:grpSpPr>
            <a:xfrm>
              <a:off x="890585" y="2315401"/>
              <a:ext cx="1580146" cy="224589"/>
              <a:chOff x="914402" y="1973179"/>
              <a:chExt cx="1580146" cy="224589"/>
            </a:xfrm>
          </p:grpSpPr>
          <p:sp>
            <p:nvSpPr>
              <p:cNvPr id="779" name="Google Shape;415;p31">
                <a:extLst>
                  <a:ext uri="{FF2B5EF4-FFF2-40B4-BE49-F238E27FC236}">
                    <a16:creationId xmlns:a16="http://schemas.microsoft.com/office/drawing/2014/main" id="{04F58A20-07A3-02F4-2867-84CF66D9D457}"/>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0" name="Google Shape;416;p31">
                <a:extLst>
                  <a:ext uri="{FF2B5EF4-FFF2-40B4-BE49-F238E27FC236}">
                    <a16:creationId xmlns:a16="http://schemas.microsoft.com/office/drawing/2014/main" id="{8A727054-8D72-AAF2-EE58-80446F568F08}"/>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1" name="Google Shape;417;p31">
                <a:extLst>
                  <a:ext uri="{FF2B5EF4-FFF2-40B4-BE49-F238E27FC236}">
                    <a16:creationId xmlns:a16="http://schemas.microsoft.com/office/drawing/2014/main" id="{C82374CC-005C-3DFD-9372-066CB6DE2BA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2" name="Google Shape;418;p31">
                <a:extLst>
                  <a:ext uri="{FF2B5EF4-FFF2-40B4-BE49-F238E27FC236}">
                    <a16:creationId xmlns:a16="http://schemas.microsoft.com/office/drawing/2014/main" id="{54C2C1DA-BF88-4AF4-D44A-6CF87A384125}"/>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3" name="Google Shape;419;p31">
                <a:extLst>
                  <a:ext uri="{FF2B5EF4-FFF2-40B4-BE49-F238E27FC236}">
                    <a16:creationId xmlns:a16="http://schemas.microsoft.com/office/drawing/2014/main" id="{6DF5E715-F285-50C3-0216-AA7312879AB1}"/>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4" name="Google Shape;420;p31">
                <a:extLst>
                  <a:ext uri="{FF2B5EF4-FFF2-40B4-BE49-F238E27FC236}">
                    <a16:creationId xmlns:a16="http://schemas.microsoft.com/office/drawing/2014/main" id="{35DE2791-502A-48E0-9D1D-FFDEA033A5D2}"/>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5" name="Google Shape;421;p31">
                <a:extLst>
                  <a:ext uri="{FF2B5EF4-FFF2-40B4-BE49-F238E27FC236}">
                    <a16:creationId xmlns:a16="http://schemas.microsoft.com/office/drawing/2014/main" id="{F9561DCF-4266-6F31-1DDF-B9CC012AB05E}"/>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86" name="Google Shape;422;p31">
                <a:extLst>
                  <a:ext uri="{FF2B5EF4-FFF2-40B4-BE49-F238E27FC236}">
                    <a16:creationId xmlns:a16="http://schemas.microsoft.com/office/drawing/2014/main" id="{91B0CD8F-1A0D-10DE-5173-425C6870047A}"/>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3" name="Google Shape;423;p31">
              <a:extLst>
                <a:ext uri="{FF2B5EF4-FFF2-40B4-BE49-F238E27FC236}">
                  <a16:creationId xmlns:a16="http://schemas.microsoft.com/office/drawing/2014/main" id="{A1C5CA11-ACA7-110F-98A2-0166FF337EC6}"/>
                </a:ext>
              </a:extLst>
            </p:cNvPr>
            <p:cNvGrpSpPr/>
            <p:nvPr/>
          </p:nvGrpSpPr>
          <p:grpSpPr>
            <a:xfrm>
              <a:off x="890585" y="2486512"/>
              <a:ext cx="1580146" cy="224589"/>
              <a:chOff x="914402" y="1973179"/>
              <a:chExt cx="1580146" cy="224589"/>
            </a:xfrm>
          </p:grpSpPr>
          <p:sp>
            <p:nvSpPr>
              <p:cNvPr id="771" name="Google Shape;424;p31">
                <a:extLst>
                  <a:ext uri="{FF2B5EF4-FFF2-40B4-BE49-F238E27FC236}">
                    <a16:creationId xmlns:a16="http://schemas.microsoft.com/office/drawing/2014/main" id="{33054B74-5AFB-97A1-1885-11DE50BAE9A1}"/>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2" name="Google Shape;425;p31">
                <a:extLst>
                  <a:ext uri="{FF2B5EF4-FFF2-40B4-BE49-F238E27FC236}">
                    <a16:creationId xmlns:a16="http://schemas.microsoft.com/office/drawing/2014/main" id="{621368D9-BAA4-DA38-0B89-E40D325E0D05}"/>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3" name="Google Shape;426;p31">
                <a:extLst>
                  <a:ext uri="{FF2B5EF4-FFF2-40B4-BE49-F238E27FC236}">
                    <a16:creationId xmlns:a16="http://schemas.microsoft.com/office/drawing/2014/main" id="{FB952B9E-9FF0-F8D1-BC82-EA57A192A4D3}"/>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4" name="Google Shape;427;p31">
                <a:extLst>
                  <a:ext uri="{FF2B5EF4-FFF2-40B4-BE49-F238E27FC236}">
                    <a16:creationId xmlns:a16="http://schemas.microsoft.com/office/drawing/2014/main" id="{3C9750AC-17DB-3B78-468F-24F23DDCEA1C}"/>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5" name="Google Shape;428;p31">
                <a:extLst>
                  <a:ext uri="{FF2B5EF4-FFF2-40B4-BE49-F238E27FC236}">
                    <a16:creationId xmlns:a16="http://schemas.microsoft.com/office/drawing/2014/main" id="{B5B99475-D973-8121-7A93-742CDABBA215}"/>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6" name="Google Shape;429;p31">
                <a:extLst>
                  <a:ext uri="{FF2B5EF4-FFF2-40B4-BE49-F238E27FC236}">
                    <a16:creationId xmlns:a16="http://schemas.microsoft.com/office/drawing/2014/main" id="{0446C5BD-97DE-ECBD-FD1A-AD9892ADA0B8}"/>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7" name="Google Shape;430;p31">
                <a:extLst>
                  <a:ext uri="{FF2B5EF4-FFF2-40B4-BE49-F238E27FC236}">
                    <a16:creationId xmlns:a16="http://schemas.microsoft.com/office/drawing/2014/main" id="{04CA9FDC-E83D-71F8-1BB8-6D461E9DED8B}"/>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8" name="Google Shape;431;p31">
                <a:extLst>
                  <a:ext uri="{FF2B5EF4-FFF2-40B4-BE49-F238E27FC236}">
                    <a16:creationId xmlns:a16="http://schemas.microsoft.com/office/drawing/2014/main" id="{DBD6C5B6-3F72-E0B4-6125-B82A054CC730}"/>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4" name="Google Shape;432;p31">
              <a:extLst>
                <a:ext uri="{FF2B5EF4-FFF2-40B4-BE49-F238E27FC236}">
                  <a16:creationId xmlns:a16="http://schemas.microsoft.com/office/drawing/2014/main" id="{D69445B5-FD60-B015-541E-618CD6C436E0}"/>
                </a:ext>
              </a:extLst>
            </p:cNvPr>
            <p:cNvGrpSpPr/>
            <p:nvPr/>
          </p:nvGrpSpPr>
          <p:grpSpPr>
            <a:xfrm>
              <a:off x="890585" y="2657623"/>
              <a:ext cx="1580146" cy="224589"/>
              <a:chOff x="914402" y="1973179"/>
              <a:chExt cx="1580146" cy="224589"/>
            </a:xfrm>
          </p:grpSpPr>
          <p:sp>
            <p:nvSpPr>
              <p:cNvPr id="763" name="Google Shape;433;p31">
                <a:extLst>
                  <a:ext uri="{FF2B5EF4-FFF2-40B4-BE49-F238E27FC236}">
                    <a16:creationId xmlns:a16="http://schemas.microsoft.com/office/drawing/2014/main" id="{E7CFE510-B997-411A-DF97-A861E71811EF}"/>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4" name="Google Shape;434;p31">
                <a:extLst>
                  <a:ext uri="{FF2B5EF4-FFF2-40B4-BE49-F238E27FC236}">
                    <a16:creationId xmlns:a16="http://schemas.microsoft.com/office/drawing/2014/main" id="{2F389BE0-3A1C-8FB0-EFA4-3776B53C81E2}"/>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5" name="Google Shape;435;p31">
                <a:extLst>
                  <a:ext uri="{FF2B5EF4-FFF2-40B4-BE49-F238E27FC236}">
                    <a16:creationId xmlns:a16="http://schemas.microsoft.com/office/drawing/2014/main" id="{D57CE168-651A-7000-E2FE-BCFA93DBF451}"/>
                  </a:ext>
                </a:extLst>
              </p:cNvPr>
              <p:cNvSpPr/>
              <p:nvPr/>
            </p:nvSpPr>
            <p:spPr>
              <a:xfrm>
                <a:off x="1306288"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6" name="Google Shape;436;p31">
                <a:extLst>
                  <a:ext uri="{FF2B5EF4-FFF2-40B4-BE49-F238E27FC236}">
                    <a16:creationId xmlns:a16="http://schemas.microsoft.com/office/drawing/2014/main" id="{5420410B-F568-BE1D-AA0F-F9308C841152}"/>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7" name="Google Shape;437;p31">
                <a:extLst>
                  <a:ext uri="{FF2B5EF4-FFF2-40B4-BE49-F238E27FC236}">
                    <a16:creationId xmlns:a16="http://schemas.microsoft.com/office/drawing/2014/main" id="{B6B665FE-FE41-4AE6-2EC3-31E6D9B62419}"/>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8" name="Google Shape;438;p31">
                <a:extLst>
                  <a:ext uri="{FF2B5EF4-FFF2-40B4-BE49-F238E27FC236}">
                    <a16:creationId xmlns:a16="http://schemas.microsoft.com/office/drawing/2014/main" id="{730861A6-AE47-EDFD-63B9-5BDF804276DA}"/>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9" name="Google Shape;439;p31">
                <a:extLst>
                  <a:ext uri="{FF2B5EF4-FFF2-40B4-BE49-F238E27FC236}">
                    <a16:creationId xmlns:a16="http://schemas.microsoft.com/office/drawing/2014/main" id="{79B0C1DD-5E7D-713D-C4F1-DBA1100A9B81}"/>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70" name="Google Shape;440;p31">
                <a:extLst>
                  <a:ext uri="{FF2B5EF4-FFF2-40B4-BE49-F238E27FC236}">
                    <a16:creationId xmlns:a16="http://schemas.microsoft.com/office/drawing/2014/main" id="{D6EDC2E6-EF8D-C9BD-BE61-4082BA1E3ADC}"/>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5" name="Google Shape;441;p31">
              <a:extLst>
                <a:ext uri="{FF2B5EF4-FFF2-40B4-BE49-F238E27FC236}">
                  <a16:creationId xmlns:a16="http://schemas.microsoft.com/office/drawing/2014/main" id="{B712FF62-D6B4-AB45-01BF-80A7AC55ACC9}"/>
                </a:ext>
              </a:extLst>
            </p:cNvPr>
            <p:cNvGrpSpPr/>
            <p:nvPr/>
          </p:nvGrpSpPr>
          <p:grpSpPr>
            <a:xfrm>
              <a:off x="890585" y="2828734"/>
              <a:ext cx="1580146" cy="224589"/>
              <a:chOff x="914402" y="1973179"/>
              <a:chExt cx="1580146" cy="224589"/>
            </a:xfrm>
          </p:grpSpPr>
          <p:sp>
            <p:nvSpPr>
              <p:cNvPr id="755" name="Google Shape;442;p31">
                <a:extLst>
                  <a:ext uri="{FF2B5EF4-FFF2-40B4-BE49-F238E27FC236}">
                    <a16:creationId xmlns:a16="http://schemas.microsoft.com/office/drawing/2014/main" id="{24C4D308-D61E-24E1-92E4-A6CD5D945A5D}"/>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6" name="Google Shape;443;p31">
                <a:extLst>
                  <a:ext uri="{FF2B5EF4-FFF2-40B4-BE49-F238E27FC236}">
                    <a16:creationId xmlns:a16="http://schemas.microsoft.com/office/drawing/2014/main" id="{27EB9FC0-278F-7AC7-5F46-6D2D3D7C8FFD}"/>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7" name="Google Shape;444;p31">
                <a:extLst>
                  <a:ext uri="{FF2B5EF4-FFF2-40B4-BE49-F238E27FC236}">
                    <a16:creationId xmlns:a16="http://schemas.microsoft.com/office/drawing/2014/main" id="{97368E47-8394-5424-E02B-54B1F85D186B}"/>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8" name="Google Shape;445;p31">
                <a:extLst>
                  <a:ext uri="{FF2B5EF4-FFF2-40B4-BE49-F238E27FC236}">
                    <a16:creationId xmlns:a16="http://schemas.microsoft.com/office/drawing/2014/main" id="{3B6C7AF6-5946-D94C-062D-6A9F80879715}"/>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9" name="Google Shape;446;p31">
                <a:extLst>
                  <a:ext uri="{FF2B5EF4-FFF2-40B4-BE49-F238E27FC236}">
                    <a16:creationId xmlns:a16="http://schemas.microsoft.com/office/drawing/2014/main" id="{740AFA12-C892-8CF8-26E5-ABC231AD2AD9}"/>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0" name="Google Shape;447;p31">
                <a:extLst>
                  <a:ext uri="{FF2B5EF4-FFF2-40B4-BE49-F238E27FC236}">
                    <a16:creationId xmlns:a16="http://schemas.microsoft.com/office/drawing/2014/main" id="{33188CC9-F739-6F41-4BFE-CF3FC0668FDE}"/>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1" name="Google Shape;448;p31">
                <a:extLst>
                  <a:ext uri="{FF2B5EF4-FFF2-40B4-BE49-F238E27FC236}">
                    <a16:creationId xmlns:a16="http://schemas.microsoft.com/office/drawing/2014/main" id="{24420375-8A7E-9827-6FDC-4D98361A565C}"/>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62" name="Google Shape;449;p31">
                <a:extLst>
                  <a:ext uri="{FF2B5EF4-FFF2-40B4-BE49-F238E27FC236}">
                    <a16:creationId xmlns:a16="http://schemas.microsoft.com/office/drawing/2014/main" id="{8AD1D92C-84DA-3B92-0499-87151824E174}"/>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746" name="Google Shape;450;p31">
              <a:extLst>
                <a:ext uri="{FF2B5EF4-FFF2-40B4-BE49-F238E27FC236}">
                  <a16:creationId xmlns:a16="http://schemas.microsoft.com/office/drawing/2014/main" id="{FE69FFF4-999E-01A7-969E-B2823BF51FE1}"/>
                </a:ext>
              </a:extLst>
            </p:cNvPr>
            <p:cNvGrpSpPr/>
            <p:nvPr/>
          </p:nvGrpSpPr>
          <p:grpSpPr>
            <a:xfrm>
              <a:off x="896888" y="2999844"/>
              <a:ext cx="1580146" cy="224589"/>
              <a:chOff x="914402" y="1973179"/>
              <a:chExt cx="1580146" cy="224589"/>
            </a:xfrm>
          </p:grpSpPr>
          <p:sp>
            <p:nvSpPr>
              <p:cNvPr id="747" name="Google Shape;451;p31">
                <a:extLst>
                  <a:ext uri="{FF2B5EF4-FFF2-40B4-BE49-F238E27FC236}">
                    <a16:creationId xmlns:a16="http://schemas.microsoft.com/office/drawing/2014/main" id="{14C57AEB-8289-7D34-4521-D36DDA26CDB1}"/>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48" name="Google Shape;452;p31">
                <a:extLst>
                  <a:ext uri="{FF2B5EF4-FFF2-40B4-BE49-F238E27FC236}">
                    <a16:creationId xmlns:a16="http://schemas.microsoft.com/office/drawing/2014/main" id="{73A3D21F-0934-C5A1-7E8C-D80C645632A6}"/>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49" name="Google Shape;453;p31">
                <a:extLst>
                  <a:ext uri="{FF2B5EF4-FFF2-40B4-BE49-F238E27FC236}">
                    <a16:creationId xmlns:a16="http://schemas.microsoft.com/office/drawing/2014/main" id="{60C2794F-B797-749E-3683-183C93A9E1AA}"/>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0" name="Google Shape;454;p31">
                <a:extLst>
                  <a:ext uri="{FF2B5EF4-FFF2-40B4-BE49-F238E27FC236}">
                    <a16:creationId xmlns:a16="http://schemas.microsoft.com/office/drawing/2014/main" id="{AD531201-4580-1741-C2F2-BDDA7826085E}"/>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1" name="Google Shape;455;p31">
                <a:extLst>
                  <a:ext uri="{FF2B5EF4-FFF2-40B4-BE49-F238E27FC236}">
                    <a16:creationId xmlns:a16="http://schemas.microsoft.com/office/drawing/2014/main" id="{261E8A31-785A-420E-C66B-D794838D882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2" name="Google Shape;456;p31">
                <a:extLst>
                  <a:ext uri="{FF2B5EF4-FFF2-40B4-BE49-F238E27FC236}">
                    <a16:creationId xmlns:a16="http://schemas.microsoft.com/office/drawing/2014/main" id="{1EE449DD-A4A4-D3D1-DAE8-4719761AC803}"/>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3" name="Google Shape;457;p31">
                <a:extLst>
                  <a:ext uri="{FF2B5EF4-FFF2-40B4-BE49-F238E27FC236}">
                    <a16:creationId xmlns:a16="http://schemas.microsoft.com/office/drawing/2014/main" id="{26C0FBCC-6AD7-154A-95B3-BE7BCAA27160}"/>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754" name="Google Shape;458;p31">
                <a:extLst>
                  <a:ext uri="{FF2B5EF4-FFF2-40B4-BE49-F238E27FC236}">
                    <a16:creationId xmlns:a16="http://schemas.microsoft.com/office/drawing/2014/main" id="{A41C800B-8942-1077-995E-80417FE53656}"/>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grpSp>
        <p:nvGrpSpPr>
          <p:cNvPr id="803" name="Google Shape;459;p31">
            <a:extLst>
              <a:ext uri="{FF2B5EF4-FFF2-40B4-BE49-F238E27FC236}">
                <a16:creationId xmlns:a16="http://schemas.microsoft.com/office/drawing/2014/main" id="{5A687442-22AA-ABB0-319F-04F61ACC9508}"/>
              </a:ext>
            </a:extLst>
          </p:cNvPr>
          <p:cNvGrpSpPr/>
          <p:nvPr/>
        </p:nvGrpSpPr>
        <p:grpSpPr>
          <a:xfrm>
            <a:off x="1969949" y="3644154"/>
            <a:ext cx="1708239" cy="1331495"/>
            <a:chOff x="842457" y="1925053"/>
            <a:chExt cx="1708238" cy="1331494"/>
          </a:xfrm>
        </p:grpSpPr>
        <p:sp>
          <p:nvSpPr>
            <p:cNvPr id="804" name="Google Shape;460;p31">
              <a:extLst>
                <a:ext uri="{FF2B5EF4-FFF2-40B4-BE49-F238E27FC236}">
                  <a16:creationId xmlns:a16="http://schemas.microsoft.com/office/drawing/2014/main" id="{573DBBA7-4C8E-6E74-FB71-E5F3C9044E2A}"/>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805" name="Google Shape;461;p31">
              <a:extLst>
                <a:ext uri="{FF2B5EF4-FFF2-40B4-BE49-F238E27FC236}">
                  <a16:creationId xmlns:a16="http://schemas.microsoft.com/office/drawing/2014/main" id="{76972A0D-5FDB-B55F-5476-D78567F6A78F}"/>
                </a:ext>
              </a:extLst>
            </p:cNvPr>
            <p:cNvGrpSpPr/>
            <p:nvPr/>
          </p:nvGrpSpPr>
          <p:grpSpPr>
            <a:xfrm>
              <a:off x="890585" y="1973179"/>
              <a:ext cx="1580146" cy="224589"/>
              <a:chOff x="914402" y="1973179"/>
              <a:chExt cx="1580146" cy="224589"/>
            </a:xfrm>
          </p:grpSpPr>
          <p:sp>
            <p:nvSpPr>
              <p:cNvPr id="860" name="Google Shape;462;p31">
                <a:extLst>
                  <a:ext uri="{FF2B5EF4-FFF2-40B4-BE49-F238E27FC236}">
                    <a16:creationId xmlns:a16="http://schemas.microsoft.com/office/drawing/2014/main" id="{5E648D2B-C88E-8503-5EAF-6E2CF69CEF4C}"/>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1" name="Google Shape;463;p31">
                <a:extLst>
                  <a:ext uri="{FF2B5EF4-FFF2-40B4-BE49-F238E27FC236}">
                    <a16:creationId xmlns:a16="http://schemas.microsoft.com/office/drawing/2014/main" id="{A06C787F-3F21-BD6D-649E-B402A7EB47F8}"/>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2" name="Google Shape;464;p31">
                <a:extLst>
                  <a:ext uri="{FF2B5EF4-FFF2-40B4-BE49-F238E27FC236}">
                    <a16:creationId xmlns:a16="http://schemas.microsoft.com/office/drawing/2014/main" id="{70273EBF-DC8C-9114-C488-04CA6E49D0AB}"/>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3" name="Google Shape;465;p31">
                <a:extLst>
                  <a:ext uri="{FF2B5EF4-FFF2-40B4-BE49-F238E27FC236}">
                    <a16:creationId xmlns:a16="http://schemas.microsoft.com/office/drawing/2014/main" id="{42DF9F06-4E9D-DDDA-EF16-E4D523C17119}"/>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4" name="Google Shape;466;p31">
                <a:extLst>
                  <a:ext uri="{FF2B5EF4-FFF2-40B4-BE49-F238E27FC236}">
                    <a16:creationId xmlns:a16="http://schemas.microsoft.com/office/drawing/2014/main" id="{A0B15797-3260-CA12-B489-81C4FE2F7226}"/>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5" name="Google Shape;467;p31">
                <a:extLst>
                  <a:ext uri="{FF2B5EF4-FFF2-40B4-BE49-F238E27FC236}">
                    <a16:creationId xmlns:a16="http://schemas.microsoft.com/office/drawing/2014/main" id="{71294F33-39EF-4628-C5CE-C358E9FD495F}"/>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6" name="Google Shape;468;p31">
                <a:extLst>
                  <a:ext uri="{FF2B5EF4-FFF2-40B4-BE49-F238E27FC236}">
                    <a16:creationId xmlns:a16="http://schemas.microsoft.com/office/drawing/2014/main" id="{95FF2538-AA51-A3D6-BDA7-98628A16E64B}"/>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67" name="Google Shape;469;p31">
                <a:extLst>
                  <a:ext uri="{FF2B5EF4-FFF2-40B4-BE49-F238E27FC236}">
                    <a16:creationId xmlns:a16="http://schemas.microsoft.com/office/drawing/2014/main" id="{3CCEB4AD-786D-7444-3C5B-1FCE12B5397B}"/>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06" name="Google Shape;470;p31">
              <a:extLst>
                <a:ext uri="{FF2B5EF4-FFF2-40B4-BE49-F238E27FC236}">
                  <a16:creationId xmlns:a16="http://schemas.microsoft.com/office/drawing/2014/main" id="{4B891C11-D8D4-8E78-7EA3-BD13F804E58F}"/>
                </a:ext>
              </a:extLst>
            </p:cNvPr>
            <p:cNvGrpSpPr/>
            <p:nvPr/>
          </p:nvGrpSpPr>
          <p:grpSpPr>
            <a:xfrm>
              <a:off x="890585" y="2144290"/>
              <a:ext cx="1580146" cy="224589"/>
              <a:chOff x="914402" y="1973179"/>
              <a:chExt cx="1580146" cy="224589"/>
            </a:xfrm>
          </p:grpSpPr>
          <p:sp>
            <p:nvSpPr>
              <p:cNvPr id="852" name="Google Shape;471;p31">
                <a:extLst>
                  <a:ext uri="{FF2B5EF4-FFF2-40B4-BE49-F238E27FC236}">
                    <a16:creationId xmlns:a16="http://schemas.microsoft.com/office/drawing/2014/main" id="{C423D4E8-106E-CFB6-6339-7764BB087B14}"/>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3" name="Google Shape;472;p31">
                <a:extLst>
                  <a:ext uri="{FF2B5EF4-FFF2-40B4-BE49-F238E27FC236}">
                    <a16:creationId xmlns:a16="http://schemas.microsoft.com/office/drawing/2014/main" id="{7EFC17E8-B3CF-804F-532D-073867C8C2AD}"/>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4" name="Google Shape;473;p31">
                <a:extLst>
                  <a:ext uri="{FF2B5EF4-FFF2-40B4-BE49-F238E27FC236}">
                    <a16:creationId xmlns:a16="http://schemas.microsoft.com/office/drawing/2014/main" id="{1DE48352-687B-D69F-0AC3-3841F40EB577}"/>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5" name="Google Shape;474;p31">
                <a:extLst>
                  <a:ext uri="{FF2B5EF4-FFF2-40B4-BE49-F238E27FC236}">
                    <a16:creationId xmlns:a16="http://schemas.microsoft.com/office/drawing/2014/main" id="{1A665066-11BC-7FE8-F76F-0AE087BC480B}"/>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6" name="Google Shape;475;p31">
                <a:extLst>
                  <a:ext uri="{FF2B5EF4-FFF2-40B4-BE49-F238E27FC236}">
                    <a16:creationId xmlns:a16="http://schemas.microsoft.com/office/drawing/2014/main" id="{8CF626FE-2E2E-793F-2E46-0A572F52FB0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7" name="Google Shape;476;p31">
                <a:extLst>
                  <a:ext uri="{FF2B5EF4-FFF2-40B4-BE49-F238E27FC236}">
                    <a16:creationId xmlns:a16="http://schemas.microsoft.com/office/drawing/2014/main" id="{DB977FFC-5D45-2E06-2849-5D54A9046300}"/>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8" name="Google Shape;477;p31">
                <a:extLst>
                  <a:ext uri="{FF2B5EF4-FFF2-40B4-BE49-F238E27FC236}">
                    <a16:creationId xmlns:a16="http://schemas.microsoft.com/office/drawing/2014/main" id="{30E32617-17FF-DD9A-DEFA-24CED3D9117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9" name="Google Shape;478;p31">
                <a:extLst>
                  <a:ext uri="{FF2B5EF4-FFF2-40B4-BE49-F238E27FC236}">
                    <a16:creationId xmlns:a16="http://schemas.microsoft.com/office/drawing/2014/main" id="{1938D9C5-8313-BA32-A693-84D02FC5ED8E}"/>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07" name="Google Shape;479;p31">
              <a:extLst>
                <a:ext uri="{FF2B5EF4-FFF2-40B4-BE49-F238E27FC236}">
                  <a16:creationId xmlns:a16="http://schemas.microsoft.com/office/drawing/2014/main" id="{846E9319-CE7D-BAC6-0532-2D868F138F1E}"/>
                </a:ext>
              </a:extLst>
            </p:cNvPr>
            <p:cNvGrpSpPr/>
            <p:nvPr/>
          </p:nvGrpSpPr>
          <p:grpSpPr>
            <a:xfrm>
              <a:off x="890585" y="2315401"/>
              <a:ext cx="1580146" cy="224589"/>
              <a:chOff x="914402" y="1973179"/>
              <a:chExt cx="1580146" cy="224589"/>
            </a:xfrm>
          </p:grpSpPr>
          <p:sp>
            <p:nvSpPr>
              <p:cNvPr id="844" name="Google Shape;480;p31">
                <a:extLst>
                  <a:ext uri="{FF2B5EF4-FFF2-40B4-BE49-F238E27FC236}">
                    <a16:creationId xmlns:a16="http://schemas.microsoft.com/office/drawing/2014/main" id="{C0F590AF-36C1-D0BD-0F0F-7FD450D5B3CA}"/>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5" name="Google Shape;481;p31">
                <a:extLst>
                  <a:ext uri="{FF2B5EF4-FFF2-40B4-BE49-F238E27FC236}">
                    <a16:creationId xmlns:a16="http://schemas.microsoft.com/office/drawing/2014/main" id="{427739A7-4AAD-FF55-9451-A5C7B4B058E6}"/>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6" name="Google Shape;482;p31">
                <a:extLst>
                  <a:ext uri="{FF2B5EF4-FFF2-40B4-BE49-F238E27FC236}">
                    <a16:creationId xmlns:a16="http://schemas.microsoft.com/office/drawing/2014/main" id="{A00AC89A-496D-5B67-7541-A3594A4DB3A6}"/>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7" name="Google Shape;483;p31">
                <a:extLst>
                  <a:ext uri="{FF2B5EF4-FFF2-40B4-BE49-F238E27FC236}">
                    <a16:creationId xmlns:a16="http://schemas.microsoft.com/office/drawing/2014/main" id="{57190D35-9603-68B9-7A66-B117163F3D6A}"/>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8" name="Google Shape;484;p31">
                <a:extLst>
                  <a:ext uri="{FF2B5EF4-FFF2-40B4-BE49-F238E27FC236}">
                    <a16:creationId xmlns:a16="http://schemas.microsoft.com/office/drawing/2014/main" id="{021007FF-5627-2DAC-D6B5-645C927DB41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9" name="Google Shape;485;p31">
                <a:extLst>
                  <a:ext uri="{FF2B5EF4-FFF2-40B4-BE49-F238E27FC236}">
                    <a16:creationId xmlns:a16="http://schemas.microsoft.com/office/drawing/2014/main" id="{8026F1C6-83A4-4D8B-3E95-1DF25E9E8E5D}"/>
                  </a:ext>
                </a:extLst>
              </p:cNvPr>
              <p:cNvSpPr/>
              <p:nvPr/>
            </p:nvSpPr>
            <p:spPr>
              <a:xfrm>
                <a:off x="1894117"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0" name="Google Shape;486;p31">
                <a:extLst>
                  <a:ext uri="{FF2B5EF4-FFF2-40B4-BE49-F238E27FC236}">
                    <a16:creationId xmlns:a16="http://schemas.microsoft.com/office/drawing/2014/main" id="{729E58E7-6BCE-D1A2-3257-5CF677FB5A70}"/>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51" name="Google Shape;487;p31">
                <a:extLst>
                  <a:ext uri="{FF2B5EF4-FFF2-40B4-BE49-F238E27FC236}">
                    <a16:creationId xmlns:a16="http://schemas.microsoft.com/office/drawing/2014/main" id="{EAA8B063-BEFA-A300-B7BE-19F19E432F01}"/>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08" name="Google Shape;488;p31">
              <a:extLst>
                <a:ext uri="{FF2B5EF4-FFF2-40B4-BE49-F238E27FC236}">
                  <a16:creationId xmlns:a16="http://schemas.microsoft.com/office/drawing/2014/main" id="{5F196C27-276D-5109-35D3-C420947FCC0E}"/>
                </a:ext>
              </a:extLst>
            </p:cNvPr>
            <p:cNvGrpSpPr/>
            <p:nvPr/>
          </p:nvGrpSpPr>
          <p:grpSpPr>
            <a:xfrm>
              <a:off x="890585" y="2486512"/>
              <a:ext cx="1580146" cy="224589"/>
              <a:chOff x="914402" y="1973179"/>
              <a:chExt cx="1580146" cy="224589"/>
            </a:xfrm>
          </p:grpSpPr>
          <p:sp>
            <p:nvSpPr>
              <p:cNvPr id="836" name="Google Shape;489;p31">
                <a:extLst>
                  <a:ext uri="{FF2B5EF4-FFF2-40B4-BE49-F238E27FC236}">
                    <a16:creationId xmlns:a16="http://schemas.microsoft.com/office/drawing/2014/main" id="{E17DD0FC-AE58-5A24-9061-4DB938C8939E}"/>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7" name="Google Shape;490;p31">
                <a:extLst>
                  <a:ext uri="{FF2B5EF4-FFF2-40B4-BE49-F238E27FC236}">
                    <a16:creationId xmlns:a16="http://schemas.microsoft.com/office/drawing/2014/main" id="{AACDB004-EB38-B13C-E778-7C534E2CA2AF}"/>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8" name="Google Shape;491;p31">
                <a:extLst>
                  <a:ext uri="{FF2B5EF4-FFF2-40B4-BE49-F238E27FC236}">
                    <a16:creationId xmlns:a16="http://schemas.microsoft.com/office/drawing/2014/main" id="{1673650A-9069-4014-BA57-EC919C30FDBB}"/>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9" name="Google Shape;492;p31">
                <a:extLst>
                  <a:ext uri="{FF2B5EF4-FFF2-40B4-BE49-F238E27FC236}">
                    <a16:creationId xmlns:a16="http://schemas.microsoft.com/office/drawing/2014/main" id="{E91E44CD-1C40-79EF-F837-DC670B48396D}"/>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0" name="Google Shape;493;p31">
                <a:extLst>
                  <a:ext uri="{FF2B5EF4-FFF2-40B4-BE49-F238E27FC236}">
                    <a16:creationId xmlns:a16="http://schemas.microsoft.com/office/drawing/2014/main" id="{655A8EDD-06CB-8B2D-A06F-F68549E5A7EA}"/>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1" name="Google Shape;494;p31">
                <a:extLst>
                  <a:ext uri="{FF2B5EF4-FFF2-40B4-BE49-F238E27FC236}">
                    <a16:creationId xmlns:a16="http://schemas.microsoft.com/office/drawing/2014/main" id="{F224525E-05CA-1522-861C-512FCB6C14C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2" name="Google Shape;495;p31">
                <a:extLst>
                  <a:ext uri="{FF2B5EF4-FFF2-40B4-BE49-F238E27FC236}">
                    <a16:creationId xmlns:a16="http://schemas.microsoft.com/office/drawing/2014/main" id="{CF63D48F-F361-8C3C-6BE8-398B560C7D8C}"/>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43" name="Google Shape;496;p31">
                <a:extLst>
                  <a:ext uri="{FF2B5EF4-FFF2-40B4-BE49-F238E27FC236}">
                    <a16:creationId xmlns:a16="http://schemas.microsoft.com/office/drawing/2014/main" id="{4820C733-2E3E-D614-8F15-C398319F83CE}"/>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09" name="Google Shape;497;p31">
              <a:extLst>
                <a:ext uri="{FF2B5EF4-FFF2-40B4-BE49-F238E27FC236}">
                  <a16:creationId xmlns:a16="http://schemas.microsoft.com/office/drawing/2014/main" id="{6695D93E-BAEC-00AC-9599-96E514DA4440}"/>
                </a:ext>
              </a:extLst>
            </p:cNvPr>
            <p:cNvGrpSpPr/>
            <p:nvPr/>
          </p:nvGrpSpPr>
          <p:grpSpPr>
            <a:xfrm>
              <a:off x="890585" y="2657623"/>
              <a:ext cx="1580146" cy="224589"/>
              <a:chOff x="914402" y="1973179"/>
              <a:chExt cx="1580146" cy="224589"/>
            </a:xfrm>
          </p:grpSpPr>
          <p:sp>
            <p:nvSpPr>
              <p:cNvPr id="828" name="Google Shape;498;p31">
                <a:extLst>
                  <a:ext uri="{FF2B5EF4-FFF2-40B4-BE49-F238E27FC236}">
                    <a16:creationId xmlns:a16="http://schemas.microsoft.com/office/drawing/2014/main" id="{0D60A315-EA56-9A8F-5B07-8F83632B85BE}"/>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9" name="Google Shape;499;p31">
                <a:extLst>
                  <a:ext uri="{FF2B5EF4-FFF2-40B4-BE49-F238E27FC236}">
                    <a16:creationId xmlns:a16="http://schemas.microsoft.com/office/drawing/2014/main" id="{13449695-FE7B-0CC6-2BAC-1109B2D75A3D}"/>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0" name="Google Shape;500;p31">
                <a:extLst>
                  <a:ext uri="{FF2B5EF4-FFF2-40B4-BE49-F238E27FC236}">
                    <a16:creationId xmlns:a16="http://schemas.microsoft.com/office/drawing/2014/main" id="{E4A54D08-3F13-A32F-246C-CA8BD04C29E3}"/>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1" name="Google Shape;501;p31">
                <a:extLst>
                  <a:ext uri="{FF2B5EF4-FFF2-40B4-BE49-F238E27FC236}">
                    <a16:creationId xmlns:a16="http://schemas.microsoft.com/office/drawing/2014/main" id="{3DC4A5B8-E718-61BC-1EEB-EBF35B349863}"/>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2" name="Google Shape;502;p31">
                <a:extLst>
                  <a:ext uri="{FF2B5EF4-FFF2-40B4-BE49-F238E27FC236}">
                    <a16:creationId xmlns:a16="http://schemas.microsoft.com/office/drawing/2014/main" id="{951CCF51-6D58-8D76-6577-CBDFEB92A13A}"/>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3" name="Google Shape;503;p31">
                <a:extLst>
                  <a:ext uri="{FF2B5EF4-FFF2-40B4-BE49-F238E27FC236}">
                    <a16:creationId xmlns:a16="http://schemas.microsoft.com/office/drawing/2014/main" id="{BD6D9740-6395-4EC5-765C-CDD804BEA26D}"/>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4" name="Google Shape;504;p31">
                <a:extLst>
                  <a:ext uri="{FF2B5EF4-FFF2-40B4-BE49-F238E27FC236}">
                    <a16:creationId xmlns:a16="http://schemas.microsoft.com/office/drawing/2014/main" id="{2478290E-8428-7C33-37A8-E7889A673F47}"/>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35" name="Google Shape;505;p31">
                <a:extLst>
                  <a:ext uri="{FF2B5EF4-FFF2-40B4-BE49-F238E27FC236}">
                    <a16:creationId xmlns:a16="http://schemas.microsoft.com/office/drawing/2014/main" id="{76E75EAF-6048-9063-2B92-BE71C40EAD93}"/>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10" name="Google Shape;506;p31">
              <a:extLst>
                <a:ext uri="{FF2B5EF4-FFF2-40B4-BE49-F238E27FC236}">
                  <a16:creationId xmlns:a16="http://schemas.microsoft.com/office/drawing/2014/main" id="{DDBADB29-EA96-D811-2552-2ADD3C2BE3F5}"/>
                </a:ext>
              </a:extLst>
            </p:cNvPr>
            <p:cNvGrpSpPr/>
            <p:nvPr/>
          </p:nvGrpSpPr>
          <p:grpSpPr>
            <a:xfrm>
              <a:off x="890585" y="2828734"/>
              <a:ext cx="1580146" cy="224589"/>
              <a:chOff x="914402" y="1973179"/>
              <a:chExt cx="1580146" cy="224589"/>
            </a:xfrm>
          </p:grpSpPr>
          <p:sp>
            <p:nvSpPr>
              <p:cNvPr id="820" name="Google Shape;507;p31">
                <a:extLst>
                  <a:ext uri="{FF2B5EF4-FFF2-40B4-BE49-F238E27FC236}">
                    <a16:creationId xmlns:a16="http://schemas.microsoft.com/office/drawing/2014/main" id="{764B33D3-FC9D-96CC-431A-719A22269311}"/>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1" name="Google Shape;508;p31">
                <a:extLst>
                  <a:ext uri="{FF2B5EF4-FFF2-40B4-BE49-F238E27FC236}">
                    <a16:creationId xmlns:a16="http://schemas.microsoft.com/office/drawing/2014/main" id="{A5F00C32-9810-AC5F-D38E-C2486F26DCC5}"/>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2" name="Google Shape;509;p31">
                <a:extLst>
                  <a:ext uri="{FF2B5EF4-FFF2-40B4-BE49-F238E27FC236}">
                    <a16:creationId xmlns:a16="http://schemas.microsoft.com/office/drawing/2014/main" id="{9D52B73C-0E1C-955B-6B5E-3D3F5447512C}"/>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3" name="Google Shape;510;p31">
                <a:extLst>
                  <a:ext uri="{FF2B5EF4-FFF2-40B4-BE49-F238E27FC236}">
                    <a16:creationId xmlns:a16="http://schemas.microsoft.com/office/drawing/2014/main" id="{7D4B3FD1-FFA8-6DB9-7903-8E4F66627E3F}"/>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4" name="Google Shape;511;p31">
                <a:extLst>
                  <a:ext uri="{FF2B5EF4-FFF2-40B4-BE49-F238E27FC236}">
                    <a16:creationId xmlns:a16="http://schemas.microsoft.com/office/drawing/2014/main" id="{7E7139C6-F55D-05F7-9B26-B01A6D4A0A86}"/>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5" name="Google Shape;512;p31">
                <a:extLst>
                  <a:ext uri="{FF2B5EF4-FFF2-40B4-BE49-F238E27FC236}">
                    <a16:creationId xmlns:a16="http://schemas.microsoft.com/office/drawing/2014/main" id="{E4C29153-5A5D-4602-1FB2-885AF801DC0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6" name="Google Shape;513;p31">
                <a:extLst>
                  <a:ext uri="{FF2B5EF4-FFF2-40B4-BE49-F238E27FC236}">
                    <a16:creationId xmlns:a16="http://schemas.microsoft.com/office/drawing/2014/main" id="{8F7E4C5B-9E26-4A99-9919-DBC2A2A5FB0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27" name="Google Shape;514;p31">
                <a:extLst>
                  <a:ext uri="{FF2B5EF4-FFF2-40B4-BE49-F238E27FC236}">
                    <a16:creationId xmlns:a16="http://schemas.microsoft.com/office/drawing/2014/main" id="{1F0B7C29-98D3-093C-DDEB-5C10EAC52B36}"/>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11" name="Google Shape;515;p31">
              <a:extLst>
                <a:ext uri="{FF2B5EF4-FFF2-40B4-BE49-F238E27FC236}">
                  <a16:creationId xmlns:a16="http://schemas.microsoft.com/office/drawing/2014/main" id="{7FE8A35A-A831-5998-AB06-7810A4AB8253}"/>
                </a:ext>
              </a:extLst>
            </p:cNvPr>
            <p:cNvGrpSpPr/>
            <p:nvPr/>
          </p:nvGrpSpPr>
          <p:grpSpPr>
            <a:xfrm>
              <a:off x="896888" y="2999844"/>
              <a:ext cx="1580146" cy="224589"/>
              <a:chOff x="914402" y="1973179"/>
              <a:chExt cx="1580146" cy="224589"/>
            </a:xfrm>
          </p:grpSpPr>
          <p:sp>
            <p:nvSpPr>
              <p:cNvPr id="812" name="Google Shape;516;p31">
                <a:extLst>
                  <a:ext uri="{FF2B5EF4-FFF2-40B4-BE49-F238E27FC236}">
                    <a16:creationId xmlns:a16="http://schemas.microsoft.com/office/drawing/2014/main" id="{D57F763B-8012-389D-497E-7F4F86F5DB1D}"/>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3" name="Google Shape;517;p31">
                <a:extLst>
                  <a:ext uri="{FF2B5EF4-FFF2-40B4-BE49-F238E27FC236}">
                    <a16:creationId xmlns:a16="http://schemas.microsoft.com/office/drawing/2014/main" id="{8E48B3AF-AC24-8134-5F56-1EC6D265082C}"/>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4" name="Google Shape;518;p31">
                <a:extLst>
                  <a:ext uri="{FF2B5EF4-FFF2-40B4-BE49-F238E27FC236}">
                    <a16:creationId xmlns:a16="http://schemas.microsoft.com/office/drawing/2014/main" id="{ED9A890B-EF58-791D-1251-14200768DB9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5" name="Google Shape;519;p31">
                <a:extLst>
                  <a:ext uri="{FF2B5EF4-FFF2-40B4-BE49-F238E27FC236}">
                    <a16:creationId xmlns:a16="http://schemas.microsoft.com/office/drawing/2014/main" id="{70B8CF1B-8C99-D6C5-FDF2-50B0A005E388}"/>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6" name="Google Shape;520;p31">
                <a:extLst>
                  <a:ext uri="{FF2B5EF4-FFF2-40B4-BE49-F238E27FC236}">
                    <a16:creationId xmlns:a16="http://schemas.microsoft.com/office/drawing/2014/main" id="{010115BE-9912-EABE-EA19-AC8CC3B2AAA7}"/>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7" name="Google Shape;521;p31">
                <a:extLst>
                  <a:ext uri="{FF2B5EF4-FFF2-40B4-BE49-F238E27FC236}">
                    <a16:creationId xmlns:a16="http://schemas.microsoft.com/office/drawing/2014/main" id="{C74DF4CB-3A1E-FFE6-8D2D-AC4719B741CA}"/>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8" name="Google Shape;522;p31">
                <a:extLst>
                  <a:ext uri="{FF2B5EF4-FFF2-40B4-BE49-F238E27FC236}">
                    <a16:creationId xmlns:a16="http://schemas.microsoft.com/office/drawing/2014/main" id="{60F1CA2C-8A9B-0C1F-A04F-06F495F60F46}"/>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19" name="Google Shape;523;p31">
                <a:extLst>
                  <a:ext uri="{FF2B5EF4-FFF2-40B4-BE49-F238E27FC236}">
                    <a16:creationId xmlns:a16="http://schemas.microsoft.com/office/drawing/2014/main" id="{432A7DD7-D3B8-A04D-6046-6495093C3932}"/>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grpSp>
        <p:nvGrpSpPr>
          <p:cNvPr id="868" name="Google Shape;524;p31">
            <a:extLst>
              <a:ext uri="{FF2B5EF4-FFF2-40B4-BE49-F238E27FC236}">
                <a16:creationId xmlns:a16="http://schemas.microsoft.com/office/drawing/2014/main" id="{7794E39C-6F02-C0DF-0AFD-EECCE437F906}"/>
              </a:ext>
            </a:extLst>
          </p:cNvPr>
          <p:cNvGrpSpPr/>
          <p:nvPr/>
        </p:nvGrpSpPr>
        <p:grpSpPr>
          <a:xfrm>
            <a:off x="6657727" y="1935743"/>
            <a:ext cx="1708239" cy="1331495"/>
            <a:chOff x="842457" y="1925053"/>
            <a:chExt cx="1708238" cy="1331494"/>
          </a:xfrm>
        </p:grpSpPr>
        <p:sp>
          <p:nvSpPr>
            <p:cNvPr id="869" name="Google Shape;525;p31">
              <a:extLst>
                <a:ext uri="{FF2B5EF4-FFF2-40B4-BE49-F238E27FC236}">
                  <a16:creationId xmlns:a16="http://schemas.microsoft.com/office/drawing/2014/main" id="{834CDE9C-E636-D13C-2BCB-9490FCC5DB2D}"/>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870" name="Google Shape;526;p31">
              <a:extLst>
                <a:ext uri="{FF2B5EF4-FFF2-40B4-BE49-F238E27FC236}">
                  <a16:creationId xmlns:a16="http://schemas.microsoft.com/office/drawing/2014/main" id="{D0B88132-EEC6-A66F-570D-171CCF5AA142}"/>
                </a:ext>
              </a:extLst>
            </p:cNvPr>
            <p:cNvGrpSpPr/>
            <p:nvPr/>
          </p:nvGrpSpPr>
          <p:grpSpPr>
            <a:xfrm>
              <a:off x="890585" y="1973179"/>
              <a:ext cx="1580146" cy="224589"/>
              <a:chOff x="914402" y="1973179"/>
              <a:chExt cx="1580146" cy="224589"/>
            </a:xfrm>
          </p:grpSpPr>
          <p:sp>
            <p:nvSpPr>
              <p:cNvPr id="925" name="Google Shape;527;p31">
                <a:extLst>
                  <a:ext uri="{FF2B5EF4-FFF2-40B4-BE49-F238E27FC236}">
                    <a16:creationId xmlns:a16="http://schemas.microsoft.com/office/drawing/2014/main" id="{CF47AA65-D4F6-B934-1A07-FC251AA339DD}"/>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6" name="Google Shape;528;p31">
                <a:extLst>
                  <a:ext uri="{FF2B5EF4-FFF2-40B4-BE49-F238E27FC236}">
                    <a16:creationId xmlns:a16="http://schemas.microsoft.com/office/drawing/2014/main" id="{DFAA2AA8-BB58-E683-1D6E-BFB86617505A}"/>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7" name="Google Shape;529;p31">
                <a:extLst>
                  <a:ext uri="{FF2B5EF4-FFF2-40B4-BE49-F238E27FC236}">
                    <a16:creationId xmlns:a16="http://schemas.microsoft.com/office/drawing/2014/main" id="{767ED2FD-2253-3BD7-4704-60C55E2F41E6}"/>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8" name="Google Shape;530;p31">
                <a:extLst>
                  <a:ext uri="{FF2B5EF4-FFF2-40B4-BE49-F238E27FC236}">
                    <a16:creationId xmlns:a16="http://schemas.microsoft.com/office/drawing/2014/main" id="{A6C39652-2AFF-38A8-CE76-BB7BFA11337D}"/>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9" name="Google Shape;531;p31">
                <a:extLst>
                  <a:ext uri="{FF2B5EF4-FFF2-40B4-BE49-F238E27FC236}">
                    <a16:creationId xmlns:a16="http://schemas.microsoft.com/office/drawing/2014/main" id="{645836C2-23A5-66D4-EFD0-C25EC92DF296}"/>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30" name="Google Shape;532;p31">
                <a:extLst>
                  <a:ext uri="{FF2B5EF4-FFF2-40B4-BE49-F238E27FC236}">
                    <a16:creationId xmlns:a16="http://schemas.microsoft.com/office/drawing/2014/main" id="{529AB646-368B-47DD-6BF3-1A790DDACAB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31" name="Google Shape;533;p31">
                <a:extLst>
                  <a:ext uri="{FF2B5EF4-FFF2-40B4-BE49-F238E27FC236}">
                    <a16:creationId xmlns:a16="http://schemas.microsoft.com/office/drawing/2014/main" id="{06D834B7-0BDE-18A9-8B01-F80F36CAB0DB}"/>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32" name="Google Shape;534;p31">
                <a:extLst>
                  <a:ext uri="{FF2B5EF4-FFF2-40B4-BE49-F238E27FC236}">
                    <a16:creationId xmlns:a16="http://schemas.microsoft.com/office/drawing/2014/main" id="{012F1808-C74A-1543-8D95-40689292CF12}"/>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1" name="Google Shape;535;p31">
              <a:extLst>
                <a:ext uri="{FF2B5EF4-FFF2-40B4-BE49-F238E27FC236}">
                  <a16:creationId xmlns:a16="http://schemas.microsoft.com/office/drawing/2014/main" id="{1CFB3586-0D33-976A-D968-D81BA6942444}"/>
                </a:ext>
              </a:extLst>
            </p:cNvPr>
            <p:cNvGrpSpPr/>
            <p:nvPr/>
          </p:nvGrpSpPr>
          <p:grpSpPr>
            <a:xfrm>
              <a:off x="890585" y="2144290"/>
              <a:ext cx="1580146" cy="224589"/>
              <a:chOff x="914402" y="1973179"/>
              <a:chExt cx="1580146" cy="224589"/>
            </a:xfrm>
          </p:grpSpPr>
          <p:sp>
            <p:nvSpPr>
              <p:cNvPr id="917" name="Google Shape;536;p31">
                <a:extLst>
                  <a:ext uri="{FF2B5EF4-FFF2-40B4-BE49-F238E27FC236}">
                    <a16:creationId xmlns:a16="http://schemas.microsoft.com/office/drawing/2014/main" id="{1331861F-506D-901D-7B36-84D108867178}"/>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8" name="Google Shape;537;p31">
                <a:extLst>
                  <a:ext uri="{FF2B5EF4-FFF2-40B4-BE49-F238E27FC236}">
                    <a16:creationId xmlns:a16="http://schemas.microsoft.com/office/drawing/2014/main" id="{6FA81257-81A0-F223-DCE5-DF640C5F2BF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9" name="Google Shape;538;p31">
                <a:extLst>
                  <a:ext uri="{FF2B5EF4-FFF2-40B4-BE49-F238E27FC236}">
                    <a16:creationId xmlns:a16="http://schemas.microsoft.com/office/drawing/2014/main" id="{F54C9CBC-30D8-B949-DB10-8287E88BA6AE}"/>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0" name="Google Shape;539;p31">
                <a:extLst>
                  <a:ext uri="{FF2B5EF4-FFF2-40B4-BE49-F238E27FC236}">
                    <a16:creationId xmlns:a16="http://schemas.microsoft.com/office/drawing/2014/main" id="{61006EBD-92E0-2CA6-7DF5-298ED2BBF50B}"/>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1" name="Google Shape;540;p31">
                <a:extLst>
                  <a:ext uri="{FF2B5EF4-FFF2-40B4-BE49-F238E27FC236}">
                    <a16:creationId xmlns:a16="http://schemas.microsoft.com/office/drawing/2014/main" id="{1C10B4F8-FF7A-7EE2-62CC-8DB5F8F8ECE4}"/>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2" name="Google Shape;541;p31">
                <a:extLst>
                  <a:ext uri="{FF2B5EF4-FFF2-40B4-BE49-F238E27FC236}">
                    <a16:creationId xmlns:a16="http://schemas.microsoft.com/office/drawing/2014/main" id="{FFED78EB-C615-4F7E-E188-F1B4DB749B72}"/>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3" name="Google Shape;542;p31">
                <a:extLst>
                  <a:ext uri="{FF2B5EF4-FFF2-40B4-BE49-F238E27FC236}">
                    <a16:creationId xmlns:a16="http://schemas.microsoft.com/office/drawing/2014/main" id="{ADBB308B-8C8D-5073-CB4A-A781CE4847D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24" name="Google Shape;543;p31">
                <a:extLst>
                  <a:ext uri="{FF2B5EF4-FFF2-40B4-BE49-F238E27FC236}">
                    <a16:creationId xmlns:a16="http://schemas.microsoft.com/office/drawing/2014/main" id="{2686A73B-BB3C-A33E-82C0-FEA0BAD143A0}"/>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2" name="Google Shape;544;p31">
              <a:extLst>
                <a:ext uri="{FF2B5EF4-FFF2-40B4-BE49-F238E27FC236}">
                  <a16:creationId xmlns:a16="http://schemas.microsoft.com/office/drawing/2014/main" id="{D4773893-BDCC-7BC4-8C1F-19957E9730F8}"/>
                </a:ext>
              </a:extLst>
            </p:cNvPr>
            <p:cNvGrpSpPr/>
            <p:nvPr/>
          </p:nvGrpSpPr>
          <p:grpSpPr>
            <a:xfrm>
              <a:off x="890585" y="2315401"/>
              <a:ext cx="1580146" cy="224589"/>
              <a:chOff x="914402" y="1973179"/>
              <a:chExt cx="1580146" cy="224589"/>
            </a:xfrm>
          </p:grpSpPr>
          <p:sp>
            <p:nvSpPr>
              <p:cNvPr id="909" name="Google Shape;545;p31">
                <a:extLst>
                  <a:ext uri="{FF2B5EF4-FFF2-40B4-BE49-F238E27FC236}">
                    <a16:creationId xmlns:a16="http://schemas.microsoft.com/office/drawing/2014/main" id="{AADB2B08-D83D-6F41-C869-7C3E7B520A6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0" name="Google Shape;546;p31">
                <a:extLst>
                  <a:ext uri="{FF2B5EF4-FFF2-40B4-BE49-F238E27FC236}">
                    <a16:creationId xmlns:a16="http://schemas.microsoft.com/office/drawing/2014/main" id="{32E93B0F-9302-E26E-4AEE-E11A5C2E6F86}"/>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1" name="Google Shape;547;p31">
                <a:extLst>
                  <a:ext uri="{FF2B5EF4-FFF2-40B4-BE49-F238E27FC236}">
                    <a16:creationId xmlns:a16="http://schemas.microsoft.com/office/drawing/2014/main" id="{A68EE742-ADF7-6A67-7B9E-2F4E617EA411}"/>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2" name="Google Shape;548;p31">
                <a:extLst>
                  <a:ext uri="{FF2B5EF4-FFF2-40B4-BE49-F238E27FC236}">
                    <a16:creationId xmlns:a16="http://schemas.microsoft.com/office/drawing/2014/main" id="{4765C4C5-3B23-A66D-BE60-385BD7CC2CF7}"/>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3" name="Google Shape;549;p31">
                <a:extLst>
                  <a:ext uri="{FF2B5EF4-FFF2-40B4-BE49-F238E27FC236}">
                    <a16:creationId xmlns:a16="http://schemas.microsoft.com/office/drawing/2014/main" id="{763C7E16-EA59-FFB5-39E9-333B75F5F4D5}"/>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4" name="Google Shape;550;p31">
                <a:extLst>
                  <a:ext uri="{FF2B5EF4-FFF2-40B4-BE49-F238E27FC236}">
                    <a16:creationId xmlns:a16="http://schemas.microsoft.com/office/drawing/2014/main" id="{8E335CEE-EF69-4068-67E4-1FA6846765D0}"/>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5" name="Google Shape;551;p31">
                <a:extLst>
                  <a:ext uri="{FF2B5EF4-FFF2-40B4-BE49-F238E27FC236}">
                    <a16:creationId xmlns:a16="http://schemas.microsoft.com/office/drawing/2014/main" id="{9A82AA9C-FD27-DCE9-EA02-02F367BE0597}"/>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16" name="Google Shape;552;p31">
                <a:extLst>
                  <a:ext uri="{FF2B5EF4-FFF2-40B4-BE49-F238E27FC236}">
                    <a16:creationId xmlns:a16="http://schemas.microsoft.com/office/drawing/2014/main" id="{1424B88C-58DB-70C7-85F5-74EA9D41A1BF}"/>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3" name="Google Shape;553;p31">
              <a:extLst>
                <a:ext uri="{FF2B5EF4-FFF2-40B4-BE49-F238E27FC236}">
                  <a16:creationId xmlns:a16="http://schemas.microsoft.com/office/drawing/2014/main" id="{1351E52F-E419-11C5-BB15-E05D2A210372}"/>
                </a:ext>
              </a:extLst>
            </p:cNvPr>
            <p:cNvGrpSpPr/>
            <p:nvPr/>
          </p:nvGrpSpPr>
          <p:grpSpPr>
            <a:xfrm>
              <a:off x="890585" y="2486512"/>
              <a:ext cx="1580146" cy="224589"/>
              <a:chOff x="914402" y="1973179"/>
              <a:chExt cx="1580146" cy="224589"/>
            </a:xfrm>
          </p:grpSpPr>
          <p:sp>
            <p:nvSpPr>
              <p:cNvPr id="901" name="Google Shape;554;p31">
                <a:extLst>
                  <a:ext uri="{FF2B5EF4-FFF2-40B4-BE49-F238E27FC236}">
                    <a16:creationId xmlns:a16="http://schemas.microsoft.com/office/drawing/2014/main" id="{BAE6F134-2979-30FE-439B-BBDB19885616}"/>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2" name="Google Shape;555;p31">
                <a:extLst>
                  <a:ext uri="{FF2B5EF4-FFF2-40B4-BE49-F238E27FC236}">
                    <a16:creationId xmlns:a16="http://schemas.microsoft.com/office/drawing/2014/main" id="{B586B02E-C094-DAA8-2765-42D4568E2256}"/>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3" name="Google Shape;556;p31">
                <a:extLst>
                  <a:ext uri="{FF2B5EF4-FFF2-40B4-BE49-F238E27FC236}">
                    <a16:creationId xmlns:a16="http://schemas.microsoft.com/office/drawing/2014/main" id="{757D3412-9375-AF3F-BF1D-FF4A39529A93}"/>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4" name="Google Shape;557;p31">
                <a:extLst>
                  <a:ext uri="{FF2B5EF4-FFF2-40B4-BE49-F238E27FC236}">
                    <a16:creationId xmlns:a16="http://schemas.microsoft.com/office/drawing/2014/main" id="{17639558-CD8C-AFB0-5A2B-603CB1D69219}"/>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5" name="Google Shape;558;p31">
                <a:extLst>
                  <a:ext uri="{FF2B5EF4-FFF2-40B4-BE49-F238E27FC236}">
                    <a16:creationId xmlns:a16="http://schemas.microsoft.com/office/drawing/2014/main" id="{930E983B-EF72-5C3B-230D-0B10E0C7F5F7}"/>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6" name="Google Shape;559;p31">
                <a:extLst>
                  <a:ext uri="{FF2B5EF4-FFF2-40B4-BE49-F238E27FC236}">
                    <a16:creationId xmlns:a16="http://schemas.microsoft.com/office/drawing/2014/main" id="{A237AC18-C839-937F-6667-F5C6BFEE85E8}"/>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7" name="Google Shape;560;p31">
                <a:extLst>
                  <a:ext uri="{FF2B5EF4-FFF2-40B4-BE49-F238E27FC236}">
                    <a16:creationId xmlns:a16="http://schemas.microsoft.com/office/drawing/2014/main" id="{DE0B865D-2FCB-F5B1-184F-77176059A5D4}"/>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8" name="Google Shape;561;p31">
                <a:extLst>
                  <a:ext uri="{FF2B5EF4-FFF2-40B4-BE49-F238E27FC236}">
                    <a16:creationId xmlns:a16="http://schemas.microsoft.com/office/drawing/2014/main" id="{1F78B820-7076-28AD-312C-8FFF3C3DE17A}"/>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4" name="Google Shape;562;p31">
              <a:extLst>
                <a:ext uri="{FF2B5EF4-FFF2-40B4-BE49-F238E27FC236}">
                  <a16:creationId xmlns:a16="http://schemas.microsoft.com/office/drawing/2014/main" id="{0D36EF55-8759-CB92-299F-3E3D5BEDD4FF}"/>
                </a:ext>
              </a:extLst>
            </p:cNvPr>
            <p:cNvGrpSpPr/>
            <p:nvPr/>
          </p:nvGrpSpPr>
          <p:grpSpPr>
            <a:xfrm>
              <a:off x="890585" y="2657623"/>
              <a:ext cx="1580146" cy="224589"/>
              <a:chOff x="914402" y="1973179"/>
              <a:chExt cx="1580146" cy="224589"/>
            </a:xfrm>
          </p:grpSpPr>
          <p:sp>
            <p:nvSpPr>
              <p:cNvPr id="893" name="Google Shape;563;p31">
                <a:extLst>
                  <a:ext uri="{FF2B5EF4-FFF2-40B4-BE49-F238E27FC236}">
                    <a16:creationId xmlns:a16="http://schemas.microsoft.com/office/drawing/2014/main" id="{C116660C-A94F-6DEB-F593-CE7438129718}"/>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4" name="Google Shape;564;p31">
                <a:extLst>
                  <a:ext uri="{FF2B5EF4-FFF2-40B4-BE49-F238E27FC236}">
                    <a16:creationId xmlns:a16="http://schemas.microsoft.com/office/drawing/2014/main" id="{AF15E56F-900F-AA3B-F802-A748023E70E7}"/>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5" name="Google Shape;565;p31">
                <a:extLst>
                  <a:ext uri="{FF2B5EF4-FFF2-40B4-BE49-F238E27FC236}">
                    <a16:creationId xmlns:a16="http://schemas.microsoft.com/office/drawing/2014/main" id="{9EEB16B5-B93E-CFD7-6CEA-5339E9C6DEB5}"/>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6" name="Google Shape;566;p31">
                <a:extLst>
                  <a:ext uri="{FF2B5EF4-FFF2-40B4-BE49-F238E27FC236}">
                    <a16:creationId xmlns:a16="http://schemas.microsoft.com/office/drawing/2014/main" id="{6343F3F8-214E-A30F-C286-B3BF39D42226}"/>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7" name="Google Shape;567;p31">
                <a:extLst>
                  <a:ext uri="{FF2B5EF4-FFF2-40B4-BE49-F238E27FC236}">
                    <a16:creationId xmlns:a16="http://schemas.microsoft.com/office/drawing/2014/main" id="{CBE0D413-4E4B-437E-9AA8-961FED1B183C}"/>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8" name="Google Shape;568;p31">
                <a:extLst>
                  <a:ext uri="{FF2B5EF4-FFF2-40B4-BE49-F238E27FC236}">
                    <a16:creationId xmlns:a16="http://schemas.microsoft.com/office/drawing/2014/main" id="{D2D7D7E7-46EF-FFA4-7C17-052961F5414C}"/>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9" name="Google Shape;569;p31">
                <a:extLst>
                  <a:ext uri="{FF2B5EF4-FFF2-40B4-BE49-F238E27FC236}">
                    <a16:creationId xmlns:a16="http://schemas.microsoft.com/office/drawing/2014/main" id="{101CBC12-75D7-F170-CD9D-6B304D1AD1D1}"/>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00" name="Google Shape;570;p31">
                <a:extLst>
                  <a:ext uri="{FF2B5EF4-FFF2-40B4-BE49-F238E27FC236}">
                    <a16:creationId xmlns:a16="http://schemas.microsoft.com/office/drawing/2014/main" id="{3E6F0B28-ADED-B74F-4599-0C205A4ACB31}"/>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5" name="Google Shape;571;p31">
              <a:extLst>
                <a:ext uri="{FF2B5EF4-FFF2-40B4-BE49-F238E27FC236}">
                  <a16:creationId xmlns:a16="http://schemas.microsoft.com/office/drawing/2014/main" id="{CC4BF8DA-712F-7313-D555-44C32FF1607E}"/>
                </a:ext>
              </a:extLst>
            </p:cNvPr>
            <p:cNvGrpSpPr/>
            <p:nvPr/>
          </p:nvGrpSpPr>
          <p:grpSpPr>
            <a:xfrm>
              <a:off x="890585" y="2828734"/>
              <a:ext cx="1580146" cy="224589"/>
              <a:chOff x="914402" y="1973179"/>
              <a:chExt cx="1580146" cy="224589"/>
            </a:xfrm>
          </p:grpSpPr>
          <p:sp>
            <p:nvSpPr>
              <p:cNvPr id="885" name="Google Shape;572;p31">
                <a:extLst>
                  <a:ext uri="{FF2B5EF4-FFF2-40B4-BE49-F238E27FC236}">
                    <a16:creationId xmlns:a16="http://schemas.microsoft.com/office/drawing/2014/main" id="{58231C66-1640-F479-2BFE-9749B821F86D}"/>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6" name="Google Shape;573;p31">
                <a:extLst>
                  <a:ext uri="{FF2B5EF4-FFF2-40B4-BE49-F238E27FC236}">
                    <a16:creationId xmlns:a16="http://schemas.microsoft.com/office/drawing/2014/main" id="{8398C98F-A1B8-8812-3375-233272E878C1}"/>
                  </a:ext>
                </a:extLst>
              </p:cNvPr>
              <p:cNvSpPr/>
              <p:nvPr/>
            </p:nvSpPr>
            <p:spPr>
              <a:xfrm>
                <a:off x="1110345"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7" name="Google Shape;574;p31">
                <a:extLst>
                  <a:ext uri="{FF2B5EF4-FFF2-40B4-BE49-F238E27FC236}">
                    <a16:creationId xmlns:a16="http://schemas.microsoft.com/office/drawing/2014/main" id="{9F61CE92-3108-C4DF-74DA-1A428BA6C70C}"/>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8" name="Google Shape;575;p31">
                <a:extLst>
                  <a:ext uri="{FF2B5EF4-FFF2-40B4-BE49-F238E27FC236}">
                    <a16:creationId xmlns:a16="http://schemas.microsoft.com/office/drawing/2014/main" id="{32422E81-56D9-3B86-977D-42E2AD4BDC62}"/>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9" name="Google Shape;576;p31">
                <a:extLst>
                  <a:ext uri="{FF2B5EF4-FFF2-40B4-BE49-F238E27FC236}">
                    <a16:creationId xmlns:a16="http://schemas.microsoft.com/office/drawing/2014/main" id="{40953F64-15C3-384B-4C5B-E08DFCB5B065}"/>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0" name="Google Shape;577;p31">
                <a:extLst>
                  <a:ext uri="{FF2B5EF4-FFF2-40B4-BE49-F238E27FC236}">
                    <a16:creationId xmlns:a16="http://schemas.microsoft.com/office/drawing/2014/main" id="{E03B4127-9DF8-C639-BE2A-E81C3D396C2A}"/>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1" name="Google Shape;578;p31">
                <a:extLst>
                  <a:ext uri="{FF2B5EF4-FFF2-40B4-BE49-F238E27FC236}">
                    <a16:creationId xmlns:a16="http://schemas.microsoft.com/office/drawing/2014/main" id="{668AF2E9-5F37-FCB5-7ADC-B85AF2B8866F}"/>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92" name="Google Shape;579;p31">
                <a:extLst>
                  <a:ext uri="{FF2B5EF4-FFF2-40B4-BE49-F238E27FC236}">
                    <a16:creationId xmlns:a16="http://schemas.microsoft.com/office/drawing/2014/main" id="{2F92D343-CA24-0A26-4AA5-B71553E54FEB}"/>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876" name="Google Shape;580;p31">
              <a:extLst>
                <a:ext uri="{FF2B5EF4-FFF2-40B4-BE49-F238E27FC236}">
                  <a16:creationId xmlns:a16="http://schemas.microsoft.com/office/drawing/2014/main" id="{102C708C-A23F-F466-FEEC-7C1ECDF6C623}"/>
                </a:ext>
              </a:extLst>
            </p:cNvPr>
            <p:cNvGrpSpPr/>
            <p:nvPr/>
          </p:nvGrpSpPr>
          <p:grpSpPr>
            <a:xfrm>
              <a:off x="896888" y="2999844"/>
              <a:ext cx="1580146" cy="224589"/>
              <a:chOff x="914402" y="1973179"/>
              <a:chExt cx="1580146" cy="224589"/>
            </a:xfrm>
          </p:grpSpPr>
          <p:sp>
            <p:nvSpPr>
              <p:cNvPr id="877" name="Google Shape;581;p31">
                <a:extLst>
                  <a:ext uri="{FF2B5EF4-FFF2-40B4-BE49-F238E27FC236}">
                    <a16:creationId xmlns:a16="http://schemas.microsoft.com/office/drawing/2014/main" id="{2AF77F34-F724-2FC9-262B-B829245C2DCF}"/>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78" name="Google Shape;582;p31">
                <a:extLst>
                  <a:ext uri="{FF2B5EF4-FFF2-40B4-BE49-F238E27FC236}">
                    <a16:creationId xmlns:a16="http://schemas.microsoft.com/office/drawing/2014/main" id="{BC340745-FD16-8D27-DDD9-70B31DE6A36E}"/>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79" name="Google Shape;583;p31">
                <a:extLst>
                  <a:ext uri="{FF2B5EF4-FFF2-40B4-BE49-F238E27FC236}">
                    <a16:creationId xmlns:a16="http://schemas.microsoft.com/office/drawing/2014/main" id="{41749646-D9B1-F8D3-B9C9-C20BD4EB3419}"/>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0" name="Google Shape;584;p31">
                <a:extLst>
                  <a:ext uri="{FF2B5EF4-FFF2-40B4-BE49-F238E27FC236}">
                    <a16:creationId xmlns:a16="http://schemas.microsoft.com/office/drawing/2014/main" id="{991EE508-6000-6EF7-75AD-C04BA68E3C47}"/>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1" name="Google Shape;585;p31">
                <a:extLst>
                  <a:ext uri="{FF2B5EF4-FFF2-40B4-BE49-F238E27FC236}">
                    <a16:creationId xmlns:a16="http://schemas.microsoft.com/office/drawing/2014/main" id="{1358EF88-5940-3D12-91EB-49510AAFDFF1}"/>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2" name="Google Shape;586;p31">
                <a:extLst>
                  <a:ext uri="{FF2B5EF4-FFF2-40B4-BE49-F238E27FC236}">
                    <a16:creationId xmlns:a16="http://schemas.microsoft.com/office/drawing/2014/main" id="{55955295-A824-E971-7F71-C7DBA6708426}"/>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3" name="Google Shape;587;p31">
                <a:extLst>
                  <a:ext uri="{FF2B5EF4-FFF2-40B4-BE49-F238E27FC236}">
                    <a16:creationId xmlns:a16="http://schemas.microsoft.com/office/drawing/2014/main" id="{85C2DD64-1BD4-20C3-A5CB-8C0A68B078A9}"/>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884" name="Google Shape;588;p31">
                <a:extLst>
                  <a:ext uri="{FF2B5EF4-FFF2-40B4-BE49-F238E27FC236}">
                    <a16:creationId xmlns:a16="http://schemas.microsoft.com/office/drawing/2014/main" id="{3F7713A7-530D-6F20-96D0-25A5D58846F7}"/>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grpSp>
        <p:nvGrpSpPr>
          <p:cNvPr id="933" name="Google Shape;589;p31">
            <a:extLst>
              <a:ext uri="{FF2B5EF4-FFF2-40B4-BE49-F238E27FC236}">
                <a16:creationId xmlns:a16="http://schemas.microsoft.com/office/drawing/2014/main" id="{1379EECB-6DAD-4A3E-F392-E9F74129315A}"/>
              </a:ext>
            </a:extLst>
          </p:cNvPr>
          <p:cNvGrpSpPr/>
          <p:nvPr/>
        </p:nvGrpSpPr>
        <p:grpSpPr>
          <a:xfrm>
            <a:off x="4298533" y="1935743"/>
            <a:ext cx="1708239" cy="1331495"/>
            <a:chOff x="842457" y="1925053"/>
            <a:chExt cx="1708238" cy="1331494"/>
          </a:xfrm>
        </p:grpSpPr>
        <p:sp>
          <p:nvSpPr>
            <p:cNvPr id="934" name="Google Shape;590;p31">
              <a:extLst>
                <a:ext uri="{FF2B5EF4-FFF2-40B4-BE49-F238E27FC236}">
                  <a16:creationId xmlns:a16="http://schemas.microsoft.com/office/drawing/2014/main" id="{B2012904-F577-C3D2-CCEE-8E43D28DC5E5}"/>
                </a:ext>
              </a:extLst>
            </p:cNvPr>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nvGrpSpPr>
            <p:cNvPr id="935" name="Google Shape;591;p31">
              <a:extLst>
                <a:ext uri="{FF2B5EF4-FFF2-40B4-BE49-F238E27FC236}">
                  <a16:creationId xmlns:a16="http://schemas.microsoft.com/office/drawing/2014/main" id="{D21F9AE4-E520-C763-E0E5-97E37B7A8EFC}"/>
                </a:ext>
              </a:extLst>
            </p:cNvPr>
            <p:cNvGrpSpPr/>
            <p:nvPr/>
          </p:nvGrpSpPr>
          <p:grpSpPr>
            <a:xfrm>
              <a:off x="890585" y="1973179"/>
              <a:ext cx="1580146" cy="224589"/>
              <a:chOff x="914402" y="1973179"/>
              <a:chExt cx="1580146" cy="224589"/>
            </a:xfrm>
          </p:grpSpPr>
          <p:sp>
            <p:nvSpPr>
              <p:cNvPr id="990" name="Google Shape;592;p31">
                <a:extLst>
                  <a:ext uri="{FF2B5EF4-FFF2-40B4-BE49-F238E27FC236}">
                    <a16:creationId xmlns:a16="http://schemas.microsoft.com/office/drawing/2014/main" id="{C3A5AFAC-ED72-8F2D-B7DD-224838E98109}"/>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1" name="Google Shape;593;p31">
                <a:extLst>
                  <a:ext uri="{FF2B5EF4-FFF2-40B4-BE49-F238E27FC236}">
                    <a16:creationId xmlns:a16="http://schemas.microsoft.com/office/drawing/2014/main" id="{C1129F71-65F1-7003-5463-E45A899FCE9C}"/>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2" name="Google Shape;594;p31">
                <a:extLst>
                  <a:ext uri="{FF2B5EF4-FFF2-40B4-BE49-F238E27FC236}">
                    <a16:creationId xmlns:a16="http://schemas.microsoft.com/office/drawing/2014/main" id="{4A11F272-134E-B032-EEE3-9BC89404C87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3" name="Google Shape;595;p31">
                <a:extLst>
                  <a:ext uri="{FF2B5EF4-FFF2-40B4-BE49-F238E27FC236}">
                    <a16:creationId xmlns:a16="http://schemas.microsoft.com/office/drawing/2014/main" id="{AEF24E4A-4FB1-9226-5856-3E0DDA73EBEF}"/>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4" name="Google Shape;596;p31">
                <a:extLst>
                  <a:ext uri="{FF2B5EF4-FFF2-40B4-BE49-F238E27FC236}">
                    <a16:creationId xmlns:a16="http://schemas.microsoft.com/office/drawing/2014/main" id="{574ACE01-8811-806B-F64B-1C6B84D7F8F1}"/>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5" name="Google Shape;597;p31">
                <a:extLst>
                  <a:ext uri="{FF2B5EF4-FFF2-40B4-BE49-F238E27FC236}">
                    <a16:creationId xmlns:a16="http://schemas.microsoft.com/office/drawing/2014/main" id="{5A604919-38E4-A78D-02B0-891200174AAD}"/>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6" name="Google Shape;598;p31">
                <a:extLst>
                  <a:ext uri="{FF2B5EF4-FFF2-40B4-BE49-F238E27FC236}">
                    <a16:creationId xmlns:a16="http://schemas.microsoft.com/office/drawing/2014/main" id="{7EB1DC46-8685-C257-11AB-C3F35D73647C}"/>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97" name="Google Shape;599;p31">
                <a:extLst>
                  <a:ext uri="{FF2B5EF4-FFF2-40B4-BE49-F238E27FC236}">
                    <a16:creationId xmlns:a16="http://schemas.microsoft.com/office/drawing/2014/main" id="{485E6406-972C-1798-4804-A962C07971B4}"/>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36" name="Google Shape;600;p31">
              <a:extLst>
                <a:ext uri="{FF2B5EF4-FFF2-40B4-BE49-F238E27FC236}">
                  <a16:creationId xmlns:a16="http://schemas.microsoft.com/office/drawing/2014/main" id="{5D83376F-4FC1-EE2C-1807-FA59CF9544D9}"/>
                </a:ext>
              </a:extLst>
            </p:cNvPr>
            <p:cNvGrpSpPr/>
            <p:nvPr/>
          </p:nvGrpSpPr>
          <p:grpSpPr>
            <a:xfrm>
              <a:off x="890585" y="2144290"/>
              <a:ext cx="1580146" cy="224589"/>
              <a:chOff x="914402" y="1973179"/>
              <a:chExt cx="1580146" cy="224589"/>
            </a:xfrm>
          </p:grpSpPr>
          <p:sp>
            <p:nvSpPr>
              <p:cNvPr id="982" name="Google Shape;601;p31">
                <a:extLst>
                  <a:ext uri="{FF2B5EF4-FFF2-40B4-BE49-F238E27FC236}">
                    <a16:creationId xmlns:a16="http://schemas.microsoft.com/office/drawing/2014/main" id="{59DB16C0-A6D9-1060-8FEE-FFCB978AE1CB}"/>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3" name="Google Shape;602;p31">
                <a:extLst>
                  <a:ext uri="{FF2B5EF4-FFF2-40B4-BE49-F238E27FC236}">
                    <a16:creationId xmlns:a16="http://schemas.microsoft.com/office/drawing/2014/main" id="{CC0880DF-66E1-E952-C421-67B597461923}"/>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4" name="Google Shape;603;p31">
                <a:extLst>
                  <a:ext uri="{FF2B5EF4-FFF2-40B4-BE49-F238E27FC236}">
                    <a16:creationId xmlns:a16="http://schemas.microsoft.com/office/drawing/2014/main" id="{0DED8493-B732-1D6D-2E6A-22771276C689}"/>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5" name="Google Shape;604;p31">
                <a:extLst>
                  <a:ext uri="{FF2B5EF4-FFF2-40B4-BE49-F238E27FC236}">
                    <a16:creationId xmlns:a16="http://schemas.microsoft.com/office/drawing/2014/main" id="{26450A5B-C375-C4FF-3CFA-CF2EC6570530}"/>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6" name="Google Shape;605;p31">
                <a:extLst>
                  <a:ext uri="{FF2B5EF4-FFF2-40B4-BE49-F238E27FC236}">
                    <a16:creationId xmlns:a16="http://schemas.microsoft.com/office/drawing/2014/main" id="{D59A78AA-2768-98B4-77C8-7442C3A7B090}"/>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7" name="Google Shape;606;p31">
                <a:extLst>
                  <a:ext uri="{FF2B5EF4-FFF2-40B4-BE49-F238E27FC236}">
                    <a16:creationId xmlns:a16="http://schemas.microsoft.com/office/drawing/2014/main" id="{B0D0D19E-E958-2496-3347-6A685A371720}"/>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8" name="Google Shape;607;p31">
                <a:extLst>
                  <a:ext uri="{FF2B5EF4-FFF2-40B4-BE49-F238E27FC236}">
                    <a16:creationId xmlns:a16="http://schemas.microsoft.com/office/drawing/2014/main" id="{4F61BD37-4F1F-8ED0-DA5C-832B01900D60}"/>
                  </a:ext>
                </a:extLst>
              </p:cNvPr>
              <p:cNvSpPr/>
              <p:nvPr/>
            </p:nvSpPr>
            <p:spPr>
              <a:xfrm>
                <a:off x="2090060"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9" name="Google Shape;608;p31">
                <a:extLst>
                  <a:ext uri="{FF2B5EF4-FFF2-40B4-BE49-F238E27FC236}">
                    <a16:creationId xmlns:a16="http://schemas.microsoft.com/office/drawing/2014/main" id="{E469517E-72C4-4A40-3585-560079F2852D}"/>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37" name="Google Shape;609;p31">
              <a:extLst>
                <a:ext uri="{FF2B5EF4-FFF2-40B4-BE49-F238E27FC236}">
                  <a16:creationId xmlns:a16="http://schemas.microsoft.com/office/drawing/2014/main" id="{E49BC744-AB51-1852-B27D-0E5419590DC9}"/>
                </a:ext>
              </a:extLst>
            </p:cNvPr>
            <p:cNvGrpSpPr/>
            <p:nvPr/>
          </p:nvGrpSpPr>
          <p:grpSpPr>
            <a:xfrm>
              <a:off x="890585" y="2315401"/>
              <a:ext cx="1580146" cy="224589"/>
              <a:chOff x="914402" y="1973179"/>
              <a:chExt cx="1580146" cy="224589"/>
            </a:xfrm>
          </p:grpSpPr>
          <p:sp>
            <p:nvSpPr>
              <p:cNvPr id="974" name="Google Shape;610;p31">
                <a:extLst>
                  <a:ext uri="{FF2B5EF4-FFF2-40B4-BE49-F238E27FC236}">
                    <a16:creationId xmlns:a16="http://schemas.microsoft.com/office/drawing/2014/main" id="{986E6EC5-11C5-8A24-2EE8-6B5464F43322}"/>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5" name="Google Shape;611;p31">
                <a:extLst>
                  <a:ext uri="{FF2B5EF4-FFF2-40B4-BE49-F238E27FC236}">
                    <a16:creationId xmlns:a16="http://schemas.microsoft.com/office/drawing/2014/main" id="{B3D2DDE3-E76A-81F3-3E98-4462B518AB4A}"/>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6" name="Google Shape;612;p31">
                <a:extLst>
                  <a:ext uri="{FF2B5EF4-FFF2-40B4-BE49-F238E27FC236}">
                    <a16:creationId xmlns:a16="http://schemas.microsoft.com/office/drawing/2014/main" id="{5F7BA725-755C-2A30-0DAF-CA1A2F6286D8}"/>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7" name="Google Shape;613;p31">
                <a:extLst>
                  <a:ext uri="{FF2B5EF4-FFF2-40B4-BE49-F238E27FC236}">
                    <a16:creationId xmlns:a16="http://schemas.microsoft.com/office/drawing/2014/main" id="{AF30E54C-BFB6-F8C5-F642-91031D51865E}"/>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8" name="Google Shape;614;p31">
                <a:extLst>
                  <a:ext uri="{FF2B5EF4-FFF2-40B4-BE49-F238E27FC236}">
                    <a16:creationId xmlns:a16="http://schemas.microsoft.com/office/drawing/2014/main" id="{8A658032-3CC4-2BA6-3DE2-32466EAC8BA0}"/>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9" name="Google Shape;615;p31">
                <a:extLst>
                  <a:ext uri="{FF2B5EF4-FFF2-40B4-BE49-F238E27FC236}">
                    <a16:creationId xmlns:a16="http://schemas.microsoft.com/office/drawing/2014/main" id="{41274896-319C-B519-2023-74F3B12F4A15}"/>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0" name="Google Shape;616;p31">
                <a:extLst>
                  <a:ext uri="{FF2B5EF4-FFF2-40B4-BE49-F238E27FC236}">
                    <a16:creationId xmlns:a16="http://schemas.microsoft.com/office/drawing/2014/main" id="{DC14A9DD-2B9D-2CB8-E363-E9F26A5EE8E5}"/>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81" name="Google Shape;617;p31">
                <a:extLst>
                  <a:ext uri="{FF2B5EF4-FFF2-40B4-BE49-F238E27FC236}">
                    <a16:creationId xmlns:a16="http://schemas.microsoft.com/office/drawing/2014/main" id="{40F4CF4A-2BEA-3A1E-EEE5-DBD873215499}"/>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38" name="Google Shape;618;p31">
              <a:extLst>
                <a:ext uri="{FF2B5EF4-FFF2-40B4-BE49-F238E27FC236}">
                  <a16:creationId xmlns:a16="http://schemas.microsoft.com/office/drawing/2014/main" id="{8AA22059-F911-ACFC-79BE-212347307FCE}"/>
                </a:ext>
              </a:extLst>
            </p:cNvPr>
            <p:cNvGrpSpPr/>
            <p:nvPr/>
          </p:nvGrpSpPr>
          <p:grpSpPr>
            <a:xfrm>
              <a:off x="890585" y="2486512"/>
              <a:ext cx="1580146" cy="224589"/>
              <a:chOff x="914402" y="1973179"/>
              <a:chExt cx="1580146" cy="224589"/>
            </a:xfrm>
          </p:grpSpPr>
          <p:sp>
            <p:nvSpPr>
              <p:cNvPr id="966" name="Google Shape;619;p31">
                <a:extLst>
                  <a:ext uri="{FF2B5EF4-FFF2-40B4-BE49-F238E27FC236}">
                    <a16:creationId xmlns:a16="http://schemas.microsoft.com/office/drawing/2014/main" id="{8B5A4A53-B1C2-A6BF-ADC0-B2F021B26B3E}"/>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7" name="Google Shape;620;p31">
                <a:extLst>
                  <a:ext uri="{FF2B5EF4-FFF2-40B4-BE49-F238E27FC236}">
                    <a16:creationId xmlns:a16="http://schemas.microsoft.com/office/drawing/2014/main" id="{892C055D-D628-D0C9-8801-E6AE347129C0}"/>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8" name="Google Shape;621;p31">
                <a:extLst>
                  <a:ext uri="{FF2B5EF4-FFF2-40B4-BE49-F238E27FC236}">
                    <a16:creationId xmlns:a16="http://schemas.microsoft.com/office/drawing/2014/main" id="{ED4AFA12-C3EE-61F8-A470-5F5CB7A2138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9" name="Google Shape;622;p31">
                <a:extLst>
                  <a:ext uri="{FF2B5EF4-FFF2-40B4-BE49-F238E27FC236}">
                    <a16:creationId xmlns:a16="http://schemas.microsoft.com/office/drawing/2014/main" id="{4955EBC6-6189-A0F7-9372-55C5CBBA7486}"/>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0" name="Google Shape;623;p31">
                <a:extLst>
                  <a:ext uri="{FF2B5EF4-FFF2-40B4-BE49-F238E27FC236}">
                    <a16:creationId xmlns:a16="http://schemas.microsoft.com/office/drawing/2014/main" id="{5830FC18-EB80-F971-D0F5-0CD446D02ABC}"/>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1" name="Google Shape;624;p31">
                <a:extLst>
                  <a:ext uri="{FF2B5EF4-FFF2-40B4-BE49-F238E27FC236}">
                    <a16:creationId xmlns:a16="http://schemas.microsoft.com/office/drawing/2014/main" id="{043A9757-9B2C-56A0-77E2-CF3BEEEDE03F}"/>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2" name="Google Shape;625;p31">
                <a:extLst>
                  <a:ext uri="{FF2B5EF4-FFF2-40B4-BE49-F238E27FC236}">
                    <a16:creationId xmlns:a16="http://schemas.microsoft.com/office/drawing/2014/main" id="{E8DB0537-6103-AF35-748A-21D88A1F5117}"/>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73" name="Google Shape;626;p31">
                <a:extLst>
                  <a:ext uri="{FF2B5EF4-FFF2-40B4-BE49-F238E27FC236}">
                    <a16:creationId xmlns:a16="http://schemas.microsoft.com/office/drawing/2014/main" id="{829ECD00-B163-D7E0-0321-0FF2B481D89E}"/>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39" name="Google Shape;627;p31">
              <a:extLst>
                <a:ext uri="{FF2B5EF4-FFF2-40B4-BE49-F238E27FC236}">
                  <a16:creationId xmlns:a16="http://schemas.microsoft.com/office/drawing/2014/main" id="{2BA3A9A5-99E5-50C6-E824-3AF96632582F}"/>
                </a:ext>
              </a:extLst>
            </p:cNvPr>
            <p:cNvGrpSpPr/>
            <p:nvPr/>
          </p:nvGrpSpPr>
          <p:grpSpPr>
            <a:xfrm>
              <a:off x="890585" y="2657623"/>
              <a:ext cx="1580146" cy="224589"/>
              <a:chOff x="914402" y="1973179"/>
              <a:chExt cx="1580146" cy="224589"/>
            </a:xfrm>
          </p:grpSpPr>
          <p:sp>
            <p:nvSpPr>
              <p:cNvPr id="958" name="Google Shape;628;p31">
                <a:extLst>
                  <a:ext uri="{FF2B5EF4-FFF2-40B4-BE49-F238E27FC236}">
                    <a16:creationId xmlns:a16="http://schemas.microsoft.com/office/drawing/2014/main" id="{29FB55F0-DE04-F0C2-FDB8-CA775C2FB855}"/>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9" name="Google Shape;629;p31">
                <a:extLst>
                  <a:ext uri="{FF2B5EF4-FFF2-40B4-BE49-F238E27FC236}">
                    <a16:creationId xmlns:a16="http://schemas.microsoft.com/office/drawing/2014/main" id="{FAD5694F-F21A-1444-9911-34B1491B9214}"/>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0" name="Google Shape;630;p31">
                <a:extLst>
                  <a:ext uri="{FF2B5EF4-FFF2-40B4-BE49-F238E27FC236}">
                    <a16:creationId xmlns:a16="http://schemas.microsoft.com/office/drawing/2014/main" id="{82B63850-95AF-A386-63EE-7EFF6AD6091C}"/>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1" name="Google Shape;631;p31">
                <a:extLst>
                  <a:ext uri="{FF2B5EF4-FFF2-40B4-BE49-F238E27FC236}">
                    <a16:creationId xmlns:a16="http://schemas.microsoft.com/office/drawing/2014/main" id="{AA58DC84-CF08-C4FE-723A-6B4EB071E098}"/>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2" name="Google Shape;632;p31">
                <a:extLst>
                  <a:ext uri="{FF2B5EF4-FFF2-40B4-BE49-F238E27FC236}">
                    <a16:creationId xmlns:a16="http://schemas.microsoft.com/office/drawing/2014/main" id="{0B290722-8A5B-DD68-392F-F99AA43D9B15}"/>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3" name="Google Shape;633;p31">
                <a:extLst>
                  <a:ext uri="{FF2B5EF4-FFF2-40B4-BE49-F238E27FC236}">
                    <a16:creationId xmlns:a16="http://schemas.microsoft.com/office/drawing/2014/main" id="{23ED9F4C-8013-42A2-4755-3875E9187431}"/>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4" name="Google Shape;634;p31">
                <a:extLst>
                  <a:ext uri="{FF2B5EF4-FFF2-40B4-BE49-F238E27FC236}">
                    <a16:creationId xmlns:a16="http://schemas.microsoft.com/office/drawing/2014/main" id="{F26C8B38-E2DB-2E00-E59B-32BFFCADEDB1}"/>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65" name="Google Shape;635;p31">
                <a:extLst>
                  <a:ext uri="{FF2B5EF4-FFF2-40B4-BE49-F238E27FC236}">
                    <a16:creationId xmlns:a16="http://schemas.microsoft.com/office/drawing/2014/main" id="{C80927ED-8062-EFFA-5EE5-C7C36D7BCE52}"/>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40" name="Google Shape;636;p31">
              <a:extLst>
                <a:ext uri="{FF2B5EF4-FFF2-40B4-BE49-F238E27FC236}">
                  <a16:creationId xmlns:a16="http://schemas.microsoft.com/office/drawing/2014/main" id="{7B663FF8-40B0-6B1E-3814-96C87D5906AB}"/>
                </a:ext>
              </a:extLst>
            </p:cNvPr>
            <p:cNvGrpSpPr/>
            <p:nvPr/>
          </p:nvGrpSpPr>
          <p:grpSpPr>
            <a:xfrm>
              <a:off x="890585" y="2828734"/>
              <a:ext cx="1580146" cy="224589"/>
              <a:chOff x="914402" y="1973179"/>
              <a:chExt cx="1580146" cy="224589"/>
            </a:xfrm>
          </p:grpSpPr>
          <p:sp>
            <p:nvSpPr>
              <p:cNvPr id="950" name="Google Shape;637;p31">
                <a:extLst>
                  <a:ext uri="{FF2B5EF4-FFF2-40B4-BE49-F238E27FC236}">
                    <a16:creationId xmlns:a16="http://schemas.microsoft.com/office/drawing/2014/main" id="{93E781C6-0BDD-8EC5-66D5-7AD5B75231D4}"/>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1" name="Google Shape;638;p31">
                <a:extLst>
                  <a:ext uri="{FF2B5EF4-FFF2-40B4-BE49-F238E27FC236}">
                    <a16:creationId xmlns:a16="http://schemas.microsoft.com/office/drawing/2014/main" id="{F3599F20-2C1D-CD77-B219-7D606932B911}"/>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2" name="Google Shape;639;p31">
                <a:extLst>
                  <a:ext uri="{FF2B5EF4-FFF2-40B4-BE49-F238E27FC236}">
                    <a16:creationId xmlns:a16="http://schemas.microsoft.com/office/drawing/2014/main" id="{F5E78774-6573-D773-530D-AC233B14798B}"/>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3" name="Google Shape;640;p31">
                <a:extLst>
                  <a:ext uri="{FF2B5EF4-FFF2-40B4-BE49-F238E27FC236}">
                    <a16:creationId xmlns:a16="http://schemas.microsoft.com/office/drawing/2014/main" id="{AB3929DA-6632-A5DF-3CBD-DC3064FD8195}"/>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4" name="Google Shape;641;p31">
                <a:extLst>
                  <a:ext uri="{FF2B5EF4-FFF2-40B4-BE49-F238E27FC236}">
                    <a16:creationId xmlns:a16="http://schemas.microsoft.com/office/drawing/2014/main" id="{08C20C0E-137B-5288-5BDC-ECAC15B7DD9C}"/>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5" name="Google Shape;642;p31">
                <a:extLst>
                  <a:ext uri="{FF2B5EF4-FFF2-40B4-BE49-F238E27FC236}">
                    <a16:creationId xmlns:a16="http://schemas.microsoft.com/office/drawing/2014/main" id="{5E850310-A791-1A3E-B9F5-8CD651D939F4}"/>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6" name="Google Shape;643;p31">
                <a:extLst>
                  <a:ext uri="{FF2B5EF4-FFF2-40B4-BE49-F238E27FC236}">
                    <a16:creationId xmlns:a16="http://schemas.microsoft.com/office/drawing/2014/main" id="{198EB9BF-7BE5-4882-05A1-F0776547E90A}"/>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57" name="Google Shape;644;p31">
                <a:extLst>
                  <a:ext uri="{FF2B5EF4-FFF2-40B4-BE49-F238E27FC236}">
                    <a16:creationId xmlns:a16="http://schemas.microsoft.com/office/drawing/2014/main" id="{095D26EA-556B-B307-76E3-4EC698C4F133}"/>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nvGrpSpPr>
            <p:cNvPr id="941" name="Google Shape;645;p31">
              <a:extLst>
                <a:ext uri="{FF2B5EF4-FFF2-40B4-BE49-F238E27FC236}">
                  <a16:creationId xmlns:a16="http://schemas.microsoft.com/office/drawing/2014/main" id="{7F2EFE24-A4FF-AC2B-831D-F72C67170234}"/>
                </a:ext>
              </a:extLst>
            </p:cNvPr>
            <p:cNvGrpSpPr/>
            <p:nvPr/>
          </p:nvGrpSpPr>
          <p:grpSpPr>
            <a:xfrm>
              <a:off x="896888" y="2999844"/>
              <a:ext cx="1580146" cy="224589"/>
              <a:chOff x="914402" y="1973179"/>
              <a:chExt cx="1580146" cy="224589"/>
            </a:xfrm>
          </p:grpSpPr>
          <p:sp>
            <p:nvSpPr>
              <p:cNvPr id="942" name="Google Shape;646;p31">
                <a:extLst>
                  <a:ext uri="{FF2B5EF4-FFF2-40B4-BE49-F238E27FC236}">
                    <a16:creationId xmlns:a16="http://schemas.microsoft.com/office/drawing/2014/main" id="{5D08DD40-F208-B86D-763B-F51024561D88}"/>
                  </a:ext>
                </a:extLst>
              </p:cNvPr>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3" name="Google Shape;647;p31">
                <a:extLst>
                  <a:ext uri="{FF2B5EF4-FFF2-40B4-BE49-F238E27FC236}">
                    <a16:creationId xmlns:a16="http://schemas.microsoft.com/office/drawing/2014/main" id="{D4C45D1E-DFF1-3966-8C7C-D11B2CFB17EF}"/>
                  </a:ext>
                </a:extLst>
              </p:cNvPr>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4" name="Google Shape;648;p31">
                <a:extLst>
                  <a:ext uri="{FF2B5EF4-FFF2-40B4-BE49-F238E27FC236}">
                    <a16:creationId xmlns:a16="http://schemas.microsoft.com/office/drawing/2014/main" id="{3763C146-C8F5-E3EE-0EE9-0B58D1CF5A0D}"/>
                  </a:ext>
                </a:extLst>
              </p:cNvPr>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5" name="Google Shape;649;p31">
                <a:extLst>
                  <a:ext uri="{FF2B5EF4-FFF2-40B4-BE49-F238E27FC236}">
                    <a16:creationId xmlns:a16="http://schemas.microsoft.com/office/drawing/2014/main" id="{FD24F97E-4CCA-09E2-6634-251D5FF30F75}"/>
                  </a:ext>
                </a:extLst>
              </p:cNvPr>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6" name="Google Shape;650;p31">
                <a:extLst>
                  <a:ext uri="{FF2B5EF4-FFF2-40B4-BE49-F238E27FC236}">
                    <a16:creationId xmlns:a16="http://schemas.microsoft.com/office/drawing/2014/main" id="{BC65894A-7956-B052-E628-42580E33E3D3}"/>
                  </a:ext>
                </a:extLst>
              </p:cNvPr>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7" name="Google Shape;651;p31">
                <a:extLst>
                  <a:ext uri="{FF2B5EF4-FFF2-40B4-BE49-F238E27FC236}">
                    <a16:creationId xmlns:a16="http://schemas.microsoft.com/office/drawing/2014/main" id="{A555081B-5C16-3E42-24C2-996B097D8722}"/>
                  </a:ext>
                </a:extLst>
              </p:cNvPr>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8" name="Google Shape;652;p31">
                <a:extLst>
                  <a:ext uri="{FF2B5EF4-FFF2-40B4-BE49-F238E27FC236}">
                    <a16:creationId xmlns:a16="http://schemas.microsoft.com/office/drawing/2014/main" id="{D0DE1835-30B7-D5C3-E928-C8D284917A10}"/>
                  </a:ext>
                </a:extLst>
              </p:cNvPr>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sp>
            <p:nvSpPr>
              <p:cNvPr id="949" name="Google Shape;653;p31">
                <a:extLst>
                  <a:ext uri="{FF2B5EF4-FFF2-40B4-BE49-F238E27FC236}">
                    <a16:creationId xmlns:a16="http://schemas.microsoft.com/office/drawing/2014/main" id="{F671F2E6-F91D-936F-5C97-3A412D494504}"/>
                  </a:ext>
                </a:extLst>
              </p:cNvPr>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SzPts val="1800"/>
                </a:pPr>
                <a:endParaRPr>
                  <a:solidFill>
                    <a:prstClr val="white"/>
                  </a:solidFill>
                  <a:latin typeface="Calibri"/>
                  <a:ea typeface="Calibri"/>
                  <a:cs typeface="Calibri"/>
                  <a:sym typeface="Calibri"/>
                </a:endParaRPr>
              </a:p>
            </p:txBody>
          </p:sp>
        </p:grpSp>
      </p:grpSp>
      <p:sp>
        <p:nvSpPr>
          <p:cNvPr id="998" name="Google Shape;654;p31">
            <a:extLst>
              <a:ext uri="{FF2B5EF4-FFF2-40B4-BE49-F238E27FC236}">
                <a16:creationId xmlns:a16="http://schemas.microsoft.com/office/drawing/2014/main" id="{71978D62-B00E-9683-ACF5-60275771A42B}"/>
              </a:ext>
            </a:extLst>
          </p:cNvPr>
          <p:cNvSpPr txBox="1"/>
          <p:nvPr/>
        </p:nvSpPr>
        <p:spPr>
          <a:xfrm>
            <a:off x="1227929" y="1111274"/>
            <a:ext cx="8905195" cy="400111"/>
          </a:xfrm>
          <a:prstGeom prst="rect">
            <a:avLst/>
          </a:prstGeom>
          <a:noFill/>
          <a:ln>
            <a:noFill/>
          </a:ln>
        </p:spPr>
        <p:txBody>
          <a:bodyPr spcFirstLastPara="1" wrap="square" lIns="91425" tIns="45700" rIns="91425" bIns="45700" anchor="t" anchorCtr="0">
            <a:noAutofit/>
          </a:bodyPr>
          <a:lstStyle/>
          <a:p>
            <a:pPr>
              <a:buSzPts val="2000"/>
            </a:pPr>
            <a:endParaRPr sz="2000" b="1" dirty="0">
              <a:solidFill>
                <a:prstClr val="black"/>
              </a:solidFill>
              <a:latin typeface="Calibri" panose="020F0502020204030204"/>
            </a:endParaRPr>
          </a:p>
        </p:txBody>
      </p:sp>
      <p:sp>
        <p:nvSpPr>
          <p:cNvPr id="999" name="Google Shape;656;p31">
            <a:extLst>
              <a:ext uri="{FF2B5EF4-FFF2-40B4-BE49-F238E27FC236}">
                <a16:creationId xmlns:a16="http://schemas.microsoft.com/office/drawing/2014/main" id="{008E458D-BCCA-3FC4-6C21-3F82300CAE23}"/>
              </a:ext>
            </a:extLst>
          </p:cNvPr>
          <p:cNvSpPr txBox="1"/>
          <p:nvPr/>
        </p:nvSpPr>
        <p:spPr>
          <a:xfrm>
            <a:off x="7685571" y="1022921"/>
            <a:ext cx="3365024" cy="738664"/>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r>
              <a:rPr lang="en-GB" sz="1400" b="1">
                <a:solidFill>
                  <a:srgbClr val="FF0000"/>
                </a:solidFill>
                <a:latin typeface="Calibri" panose="020F0502020204030204"/>
              </a:rPr>
              <a:t>Populus deltoides</a:t>
            </a:r>
            <a:endParaRPr sz="1400">
              <a:solidFill>
                <a:prstClr val="black"/>
              </a:solidFill>
              <a:latin typeface="Calibri" panose="020F0502020204030204"/>
            </a:endParaRPr>
          </a:p>
          <a:p>
            <a:r>
              <a:rPr lang="en-GB" sz="1400" b="1">
                <a:solidFill>
                  <a:srgbClr val="FF0000"/>
                </a:solidFill>
                <a:latin typeface="Calibri" panose="020F0502020204030204"/>
              </a:rPr>
              <a:t>INRA:73028-62</a:t>
            </a:r>
            <a:endParaRPr sz="1400">
              <a:solidFill>
                <a:prstClr val="black"/>
              </a:solidFill>
              <a:latin typeface="Calibri" panose="020F0502020204030204"/>
            </a:endParaRPr>
          </a:p>
          <a:p>
            <a:r>
              <a:rPr lang="en-GB" sz="1400" b="1">
                <a:solidFill>
                  <a:srgbClr val="FF0000"/>
                </a:solidFill>
                <a:latin typeface="Calibri" panose="020F0502020204030204"/>
              </a:rPr>
              <a:t>doi:10.15454/1.4921786081024297E12</a:t>
            </a:r>
            <a:endParaRPr sz="1400">
              <a:solidFill>
                <a:prstClr val="black"/>
              </a:solidFill>
              <a:latin typeface="Calibri" panose="020F0502020204030204"/>
            </a:endParaRPr>
          </a:p>
        </p:txBody>
      </p:sp>
      <p:cxnSp>
        <p:nvCxnSpPr>
          <p:cNvPr id="1000" name="Google Shape;657;p31">
            <a:extLst>
              <a:ext uri="{FF2B5EF4-FFF2-40B4-BE49-F238E27FC236}">
                <a16:creationId xmlns:a16="http://schemas.microsoft.com/office/drawing/2014/main" id="{8C5F870C-7C54-8A16-6B6F-2D677588CDC3}"/>
              </a:ext>
            </a:extLst>
          </p:cNvPr>
          <p:cNvCxnSpPr>
            <a:stCxn id="999" idx="2"/>
            <a:endCxn id="886" idx="7"/>
          </p:cNvCxnSpPr>
          <p:nvPr/>
        </p:nvCxnSpPr>
        <p:spPr>
          <a:xfrm flipH="1">
            <a:off x="7079683" y="1761585"/>
            <a:ext cx="2288400" cy="1110600"/>
          </a:xfrm>
          <a:prstGeom prst="straightConnector1">
            <a:avLst/>
          </a:prstGeom>
          <a:noFill/>
          <a:ln w="9525" cap="flat" cmpd="sng">
            <a:solidFill>
              <a:srgbClr val="FF0000"/>
            </a:solidFill>
            <a:prstDash val="solid"/>
            <a:round/>
            <a:headEnd type="none" w="sm" len="sm"/>
            <a:tailEnd type="triangle" w="med" len="med"/>
          </a:ln>
        </p:spPr>
      </p:cxnSp>
      <p:cxnSp>
        <p:nvCxnSpPr>
          <p:cNvPr id="1001" name="Google Shape;658;p31">
            <a:extLst>
              <a:ext uri="{FF2B5EF4-FFF2-40B4-BE49-F238E27FC236}">
                <a16:creationId xmlns:a16="http://schemas.microsoft.com/office/drawing/2014/main" id="{1BB64AC3-3231-817E-2377-C71138C44994}"/>
              </a:ext>
            </a:extLst>
          </p:cNvPr>
          <p:cNvCxnSpPr>
            <a:stCxn id="999" idx="2"/>
            <a:endCxn id="53" idx="6"/>
          </p:cNvCxnSpPr>
          <p:nvPr/>
        </p:nvCxnSpPr>
        <p:spPr>
          <a:xfrm flipH="1">
            <a:off x="7306183" y="1761586"/>
            <a:ext cx="2061900" cy="2385300"/>
          </a:xfrm>
          <a:prstGeom prst="straightConnector1">
            <a:avLst/>
          </a:prstGeom>
          <a:noFill/>
          <a:ln w="9525" cap="flat" cmpd="sng">
            <a:solidFill>
              <a:srgbClr val="FF0000"/>
            </a:solidFill>
            <a:prstDash val="solid"/>
            <a:round/>
            <a:headEnd type="none" w="sm" len="sm"/>
            <a:tailEnd type="triangle" w="med" len="med"/>
          </a:ln>
        </p:spPr>
      </p:cxnSp>
      <p:cxnSp>
        <p:nvCxnSpPr>
          <p:cNvPr id="1002" name="Google Shape;659;p31">
            <a:extLst>
              <a:ext uri="{FF2B5EF4-FFF2-40B4-BE49-F238E27FC236}">
                <a16:creationId xmlns:a16="http://schemas.microsoft.com/office/drawing/2014/main" id="{90DA1EFC-BC31-72B9-7727-E6D569CF30D9}"/>
              </a:ext>
            </a:extLst>
          </p:cNvPr>
          <p:cNvCxnSpPr>
            <a:stCxn id="999" idx="2"/>
            <a:endCxn id="988" idx="0"/>
          </p:cNvCxnSpPr>
          <p:nvPr/>
        </p:nvCxnSpPr>
        <p:spPr>
          <a:xfrm flipH="1">
            <a:off x="5626483" y="1761586"/>
            <a:ext cx="3741600" cy="393300"/>
          </a:xfrm>
          <a:prstGeom prst="straightConnector1">
            <a:avLst/>
          </a:prstGeom>
          <a:noFill/>
          <a:ln w="9525" cap="flat" cmpd="sng">
            <a:solidFill>
              <a:srgbClr val="FF0000"/>
            </a:solidFill>
            <a:prstDash val="solid"/>
            <a:round/>
            <a:headEnd type="none" w="sm" len="sm"/>
            <a:tailEnd type="triangle" w="med" len="med"/>
          </a:ln>
        </p:spPr>
      </p:cxnSp>
      <p:cxnSp>
        <p:nvCxnSpPr>
          <p:cNvPr id="1003" name="Google Shape;660;p31">
            <a:extLst>
              <a:ext uri="{FF2B5EF4-FFF2-40B4-BE49-F238E27FC236}">
                <a16:creationId xmlns:a16="http://schemas.microsoft.com/office/drawing/2014/main" id="{B292FE4F-BB7F-04E2-2D40-5E8021E6E948}"/>
              </a:ext>
            </a:extLst>
          </p:cNvPr>
          <p:cNvCxnSpPr>
            <a:stCxn id="999" idx="2"/>
            <a:endCxn id="709" idx="2"/>
          </p:cNvCxnSpPr>
          <p:nvPr/>
        </p:nvCxnSpPr>
        <p:spPr>
          <a:xfrm flipH="1">
            <a:off x="2583283" y="1761585"/>
            <a:ext cx="6784800" cy="847800"/>
          </a:xfrm>
          <a:prstGeom prst="straightConnector1">
            <a:avLst/>
          </a:prstGeom>
          <a:noFill/>
          <a:ln w="9525" cap="flat" cmpd="sng">
            <a:solidFill>
              <a:srgbClr val="FF0000"/>
            </a:solidFill>
            <a:prstDash val="solid"/>
            <a:round/>
            <a:headEnd type="none" w="sm" len="sm"/>
            <a:tailEnd type="triangle" w="med" len="med"/>
          </a:ln>
        </p:spPr>
      </p:cxnSp>
      <p:cxnSp>
        <p:nvCxnSpPr>
          <p:cNvPr id="1004" name="Google Shape;661;p31">
            <a:extLst>
              <a:ext uri="{FF2B5EF4-FFF2-40B4-BE49-F238E27FC236}">
                <a16:creationId xmlns:a16="http://schemas.microsoft.com/office/drawing/2014/main" id="{E33D3C34-54F0-7C82-E9D2-2B4B3F64F11D}"/>
              </a:ext>
            </a:extLst>
          </p:cNvPr>
          <p:cNvCxnSpPr>
            <a:stCxn id="999" idx="2"/>
            <a:endCxn id="765" idx="0"/>
          </p:cNvCxnSpPr>
          <p:nvPr/>
        </p:nvCxnSpPr>
        <p:spPr>
          <a:xfrm flipH="1">
            <a:off x="4842883" y="1761586"/>
            <a:ext cx="4525200" cy="2615100"/>
          </a:xfrm>
          <a:prstGeom prst="straightConnector1">
            <a:avLst/>
          </a:prstGeom>
          <a:noFill/>
          <a:ln w="9525" cap="flat" cmpd="sng">
            <a:solidFill>
              <a:srgbClr val="FF0000"/>
            </a:solidFill>
            <a:prstDash val="solid"/>
            <a:round/>
            <a:headEnd type="none" w="sm" len="sm"/>
            <a:tailEnd type="triangle" w="med" len="med"/>
          </a:ln>
        </p:spPr>
      </p:cxnSp>
      <p:cxnSp>
        <p:nvCxnSpPr>
          <p:cNvPr id="1005" name="Google Shape;662;p31">
            <a:extLst>
              <a:ext uri="{FF2B5EF4-FFF2-40B4-BE49-F238E27FC236}">
                <a16:creationId xmlns:a16="http://schemas.microsoft.com/office/drawing/2014/main" id="{763B89BA-F5AD-CB45-692F-A7303F5FB165}"/>
              </a:ext>
            </a:extLst>
          </p:cNvPr>
          <p:cNvCxnSpPr>
            <a:stCxn id="999" idx="2"/>
            <a:endCxn id="849" idx="2"/>
          </p:cNvCxnSpPr>
          <p:nvPr/>
        </p:nvCxnSpPr>
        <p:spPr>
          <a:xfrm flipH="1">
            <a:off x="2997883" y="1761586"/>
            <a:ext cx="6370200" cy="2385300"/>
          </a:xfrm>
          <a:prstGeom prst="straightConnector1">
            <a:avLst/>
          </a:prstGeom>
          <a:noFill/>
          <a:ln w="9525" cap="flat" cmpd="sng">
            <a:solidFill>
              <a:srgbClr val="FF0000"/>
            </a:solidFill>
            <a:prstDash val="solid"/>
            <a:round/>
            <a:headEnd type="none" w="sm" len="sm"/>
            <a:tailEnd type="triangle" w="med" len="med"/>
          </a:ln>
        </p:spPr>
      </p:cxnSp>
      <p:sp>
        <p:nvSpPr>
          <p:cNvPr id="1006" name="Flèche vers la droite 1005">
            <a:extLst>
              <a:ext uri="{FF2B5EF4-FFF2-40B4-BE49-F238E27FC236}">
                <a16:creationId xmlns:a16="http://schemas.microsoft.com/office/drawing/2014/main" id="{EFEDD7E7-811A-5C9E-8C9C-FF8A2588DB1E}"/>
              </a:ext>
            </a:extLst>
          </p:cNvPr>
          <p:cNvSpPr/>
          <p:nvPr/>
        </p:nvSpPr>
        <p:spPr>
          <a:xfrm>
            <a:off x="8444311" y="4146886"/>
            <a:ext cx="822811" cy="333524"/>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7" name="Document 1006">
            <a:extLst>
              <a:ext uri="{FF2B5EF4-FFF2-40B4-BE49-F238E27FC236}">
                <a16:creationId xmlns:a16="http://schemas.microsoft.com/office/drawing/2014/main" id="{805F16AC-ADF1-F997-3AFE-8A42A581169B}"/>
              </a:ext>
            </a:extLst>
          </p:cNvPr>
          <p:cNvSpPr/>
          <p:nvPr/>
        </p:nvSpPr>
        <p:spPr>
          <a:xfrm>
            <a:off x="9388745" y="3961557"/>
            <a:ext cx="941423" cy="1014091"/>
          </a:xfrm>
          <a:prstGeom prst="flowChartDocumen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ea typeface="+mn-ea"/>
                <a:cs typeface="+mn-cs"/>
              </a:rPr>
              <a:t>Data file</a:t>
            </a:r>
          </a:p>
        </p:txBody>
      </p:sp>
      <p:sp>
        <p:nvSpPr>
          <p:cNvPr id="1008" name="Document 1007">
            <a:extLst>
              <a:ext uri="{FF2B5EF4-FFF2-40B4-BE49-F238E27FC236}">
                <a16:creationId xmlns:a16="http://schemas.microsoft.com/office/drawing/2014/main" id="{8F01650F-B987-8E93-35EC-13064E1D1802}"/>
              </a:ext>
            </a:extLst>
          </p:cNvPr>
          <p:cNvSpPr/>
          <p:nvPr/>
        </p:nvSpPr>
        <p:spPr>
          <a:xfrm>
            <a:off x="90301" y="2054755"/>
            <a:ext cx="941423" cy="1014091"/>
          </a:xfrm>
          <a:prstGeom prst="flowChartDocumen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ea typeface="+mn-ea"/>
                <a:cs typeface="+mn-cs"/>
              </a:rPr>
              <a:t>Data file</a:t>
            </a:r>
          </a:p>
        </p:txBody>
      </p:sp>
      <p:sp>
        <p:nvSpPr>
          <p:cNvPr id="1009" name="Document 1008">
            <a:extLst>
              <a:ext uri="{FF2B5EF4-FFF2-40B4-BE49-F238E27FC236}">
                <a16:creationId xmlns:a16="http://schemas.microsoft.com/office/drawing/2014/main" id="{27DB0946-A6EF-F60E-DAE9-ACCDA3E11756}"/>
              </a:ext>
            </a:extLst>
          </p:cNvPr>
          <p:cNvSpPr/>
          <p:nvPr/>
        </p:nvSpPr>
        <p:spPr>
          <a:xfrm>
            <a:off x="21687" y="4013487"/>
            <a:ext cx="941423" cy="1014091"/>
          </a:xfrm>
          <a:prstGeom prst="flowChartDocumen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ea typeface="+mn-ea"/>
                <a:cs typeface="+mn-cs"/>
              </a:rPr>
              <a:t>Data file</a:t>
            </a:r>
          </a:p>
        </p:txBody>
      </p:sp>
      <p:sp>
        <p:nvSpPr>
          <p:cNvPr id="1010" name="Document 1009">
            <a:extLst>
              <a:ext uri="{FF2B5EF4-FFF2-40B4-BE49-F238E27FC236}">
                <a16:creationId xmlns:a16="http://schemas.microsoft.com/office/drawing/2014/main" id="{9ECF0BF7-A0AA-1488-4EB0-892CB223694D}"/>
              </a:ext>
            </a:extLst>
          </p:cNvPr>
          <p:cNvSpPr/>
          <p:nvPr/>
        </p:nvSpPr>
        <p:spPr>
          <a:xfrm>
            <a:off x="9254421" y="2237993"/>
            <a:ext cx="941423" cy="1014091"/>
          </a:xfrm>
          <a:prstGeom prst="flowChartDocument">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a:ea typeface="+mn-ea"/>
                <a:cs typeface="+mn-cs"/>
              </a:rPr>
              <a:t>Data file</a:t>
            </a:r>
          </a:p>
        </p:txBody>
      </p:sp>
      <p:sp>
        <p:nvSpPr>
          <p:cNvPr id="1011" name="Flèche vers la droite 1010">
            <a:extLst>
              <a:ext uri="{FF2B5EF4-FFF2-40B4-BE49-F238E27FC236}">
                <a16:creationId xmlns:a16="http://schemas.microsoft.com/office/drawing/2014/main" id="{EC42CF23-EE71-995B-9F05-270BC92F284B}"/>
              </a:ext>
            </a:extLst>
          </p:cNvPr>
          <p:cNvSpPr/>
          <p:nvPr/>
        </p:nvSpPr>
        <p:spPr>
          <a:xfrm>
            <a:off x="8388829" y="2559225"/>
            <a:ext cx="822811" cy="333524"/>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2" name="Flèche vers la droite 1011">
            <a:extLst>
              <a:ext uri="{FF2B5EF4-FFF2-40B4-BE49-F238E27FC236}">
                <a16:creationId xmlns:a16="http://schemas.microsoft.com/office/drawing/2014/main" id="{4AE69E5A-52F5-0D3B-4F4C-C5C668873B8D}"/>
              </a:ext>
            </a:extLst>
          </p:cNvPr>
          <p:cNvSpPr/>
          <p:nvPr/>
        </p:nvSpPr>
        <p:spPr>
          <a:xfrm rot="10800000">
            <a:off x="1113961" y="2362847"/>
            <a:ext cx="822811" cy="333524"/>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3" name="Flèche vers la droite 1012">
            <a:extLst>
              <a:ext uri="{FF2B5EF4-FFF2-40B4-BE49-F238E27FC236}">
                <a16:creationId xmlns:a16="http://schemas.microsoft.com/office/drawing/2014/main" id="{E9FA226D-7282-1D6C-36FF-8C7018ADD704}"/>
              </a:ext>
            </a:extLst>
          </p:cNvPr>
          <p:cNvSpPr/>
          <p:nvPr/>
        </p:nvSpPr>
        <p:spPr>
          <a:xfrm rot="10800000">
            <a:off x="1006365" y="4214882"/>
            <a:ext cx="822811" cy="333524"/>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15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95C99-ED55-7A47-9CDF-FE8CB94A2D01}"/>
              </a:ext>
            </a:extLst>
          </p:cNvPr>
          <p:cNvSpPr>
            <a:spLocks noGrp="1"/>
          </p:cNvSpPr>
          <p:nvPr>
            <p:ph type="title"/>
          </p:nvPr>
        </p:nvSpPr>
        <p:spPr/>
        <p:txBody>
          <a:bodyPr>
            <a:normAutofit fontScale="90000"/>
          </a:bodyPr>
          <a:lstStyle/>
          <a:p>
            <a:r>
              <a:rPr lang="fr-FR" dirty="0"/>
              <a:t>MIAPPE Data file</a:t>
            </a:r>
          </a:p>
        </p:txBody>
      </p:sp>
      <p:sp>
        <p:nvSpPr>
          <p:cNvPr id="8" name="Sous-titre 7">
            <a:extLst>
              <a:ext uri="{FF2B5EF4-FFF2-40B4-BE49-F238E27FC236}">
                <a16:creationId xmlns:a16="http://schemas.microsoft.com/office/drawing/2014/main" id="{CF72E5F9-24BE-D171-411B-A8B3D41ADFC9}"/>
              </a:ext>
            </a:extLst>
          </p:cNvPr>
          <p:cNvSpPr>
            <a:spLocks noGrp="1"/>
          </p:cNvSpPr>
          <p:nvPr>
            <p:ph type="subTitle" idx="2"/>
          </p:nvPr>
        </p:nvSpPr>
        <p:spPr/>
        <p:txBody>
          <a:bodyPr>
            <a:normAutofit lnSpcReduction="10000"/>
          </a:bodyPr>
          <a:lstStyle/>
          <a:p>
            <a:endParaRPr lang="fr-FR"/>
          </a:p>
        </p:txBody>
      </p:sp>
      <p:sp>
        <p:nvSpPr>
          <p:cNvPr id="3" name="Espace réservé du contenu 2">
            <a:extLst>
              <a:ext uri="{FF2B5EF4-FFF2-40B4-BE49-F238E27FC236}">
                <a16:creationId xmlns:a16="http://schemas.microsoft.com/office/drawing/2014/main" id="{FA32FA36-B0E1-394F-AD8A-DAA6E8B6A813}"/>
              </a:ext>
            </a:extLst>
          </p:cNvPr>
          <p:cNvSpPr>
            <a:spLocks noGrp="1"/>
          </p:cNvSpPr>
          <p:nvPr>
            <p:ph type="body" sz="quarter" idx="10"/>
          </p:nvPr>
        </p:nvSpPr>
        <p:spPr>
          <a:xfrm>
            <a:off x="106363" y="885825"/>
            <a:ext cx="11780837" cy="1845416"/>
          </a:xfrm>
        </p:spPr>
        <p:txBody>
          <a:bodyPr>
            <a:normAutofit fontScale="85000" lnSpcReduction="20000"/>
          </a:bodyPr>
          <a:lstStyle/>
          <a:p>
            <a:r>
              <a:rPr lang="fr-FR" dirty="0"/>
              <a:t>Free format(Near Infra Red Spectrum, Images, Image Archives </a:t>
            </a:r>
            <a:r>
              <a:rPr lang="fr-FR" dirty="0" err="1"/>
              <a:t>references</a:t>
            </a:r>
            <a:r>
              <a:rPr lang="fr-FR" dirty="0"/>
              <a:t>, ....)</a:t>
            </a:r>
          </a:p>
          <a:p>
            <a:pPr lvl="1"/>
            <a:r>
              <a:rPr lang="fr-FR" dirty="0"/>
              <a:t>But a </a:t>
            </a:r>
            <a:r>
              <a:rPr lang="fr-FR" dirty="0" err="1"/>
              <a:t>recommended</a:t>
            </a:r>
            <a:r>
              <a:rPr lang="fr-FR" dirty="0"/>
              <a:t> </a:t>
            </a:r>
            <a:r>
              <a:rPr lang="fr-FR" dirty="0" err="1"/>
              <a:t>tabular</a:t>
            </a:r>
            <a:r>
              <a:rPr lang="fr-FR" dirty="0"/>
              <a:t> format is currently being validated, see </a:t>
            </a:r>
            <a:r>
              <a:rPr lang="fr-FR" dirty="0">
                <a:hlinkClick r:id="rId2"/>
              </a:rPr>
              <a:t>github issue 71</a:t>
            </a:r>
            <a:r>
              <a:rPr lang="fr-FR" dirty="0"/>
              <a:t>.</a:t>
            </a:r>
          </a:p>
          <a:p>
            <a:r>
              <a:rPr lang="fr-FR" dirty="0"/>
              <a:t>Mainly tabulated</a:t>
            </a:r>
          </a:p>
          <a:p>
            <a:r>
              <a:rPr lang="fr-FR" dirty="0"/>
              <a:t>MIAPPE </a:t>
            </a:r>
            <a:r>
              <a:rPr lang="fr-FR" dirty="0" err="1"/>
              <a:t>Metadata</a:t>
            </a:r>
            <a:r>
              <a:rPr lang="fr-FR" dirty="0"/>
              <a:t> on each column heading</a:t>
            </a:r>
          </a:p>
        </p:txBody>
      </p:sp>
      <p:sp>
        <p:nvSpPr>
          <p:cNvPr id="4" name="Espace réservé du numéro de diapositive 3">
            <a:extLst>
              <a:ext uri="{FF2B5EF4-FFF2-40B4-BE49-F238E27FC236}">
                <a16:creationId xmlns:a16="http://schemas.microsoft.com/office/drawing/2014/main" id="{55FAAD9D-6B42-A047-BDEA-F336762BAA33}"/>
              </a:ext>
            </a:extLst>
          </p:cNvPr>
          <p:cNvSpPr>
            <a:spLocks noGrp="1"/>
          </p:cNvSpPr>
          <p:nvPr>
            <p:ph type="sldNum" sz="quarter" idx="4294967295"/>
          </p:nvPr>
        </p:nvSpPr>
        <p:spPr>
          <a:xfrm>
            <a:off x="9347200" y="6381750"/>
            <a:ext cx="2844800" cy="215900"/>
          </a:xfrm>
          <a:prstGeom prst="rect">
            <a:avLst/>
          </a:prstGeom>
        </p:spPr>
        <p:txBody>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2FB34B-B982-584C-87D1-A762E7D52625}" type="slidenum">
              <a:rPr lang="fr-FR" smtClean="0">
                <a:solidFill>
                  <a:prstClr val="white"/>
                </a:solidFill>
              </a:rPr>
              <a:t>17</a:t>
            </a:fld>
            <a:endParaRPr lang="fr-FR" dirty="0">
              <a:solidFill>
                <a:prstClr val="white"/>
              </a:solidFill>
            </a:endParaRPr>
          </a:p>
        </p:txBody>
      </p:sp>
      <p:pic>
        <p:nvPicPr>
          <p:cNvPr id="6" name="Image 5">
            <a:extLst>
              <a:ext uri="{FF2B5EF4-FFF2-40B4-BE49-F238E27FC236}">
                <a16:creationId xmlns:a16="http://schemas.microsoft.com/office/drawing/2014/main" id="{64C9424E-570E-7A47-8E19-0FFA56449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2" y="2731241"/>
            <a:ext cx="12192000" cy="3522508"/>
          </a:xfrm>
          <a:prstGeom prst="rect">
            <a:avLst/>
          </a:prstGeom>
        </p:spPr>
      </p:pic>
    </p:spTree>
    <p:extLst>
      <p:ext uri="{BB962C8B-B14F-4D97-AF65-F5344CB8AC3E}">
        <p14:creationId xmlns:p14="http://schemas.microsoft.com/office/powerpoint/2010/main" val="96677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25"/>
          <p:cNvSpPr/>
          <p:nvPr/>
        </p:nvSpPr>
        <p:spPr>
          <a:xfrm>
            <a:off x="2031799" y="565639"/>
            <a:ext cx="246300" cy="1231200"/>
          </a:xfrm>
          <a:prstGeom prst="rect">
            <a:avLst/>
          </a:prstGeom>
          <a:noFill/>
          <a:ln>
            <a:noFill/>
          </a:ln>
        </p:spPr>
        <p:txBody>
          <a:bodyPr spcFirstLastPara="1" wrap="square" lIns="121900" tIns="60950" rIns="121900" bIns="6095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br>
              <a:rPr kumimoji="0" lang="en-GB" sz="2400" b="0" i="0" u="none" strike="noStrike" kern="1200" cap="none" spc="0" normalizeH="0" baseline="0" noProof="0">
                <a:ln>
                  <a:noFill/>
                </a:ln>
                <a:solidFill>
                  <a:prstClr val="black"/>
                </a:solidFill>
                <a:effectLst/>
                <a:uLnTx/>
                <a:uFillTx/>
                <a:latin typeface="Arial"/>
                <a:ea typeface="Arial"/>
                <a:cs typeface="Arial"/>
                <a:sym typeface="Arial"/>
              </a:rPr>
            </a:b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Titre 4">
            <a:extLst>
              <a:ext uri="{FF2B5EF4-FFF2-40B4-BE49-F238E27FC236}">
                <a16:creationId xmlns:a16="http://schemas.microsoft.com/office/drawing/2014/main" id="{E5383B2D-CC12-8547-BA10-0FF5048C1960}"/>
              </a:ext>
            </a:extLst>
          </p:cNvPr>
          <p:cNvSpPr>
            <a:spLocks noGrp="1"/>
          </p:cNvSpPr>
          <p:nvPr>
            <p:ph type="title"/>
          </p:nvPr>
        </p:nvSpPr>
        <p:spPr/>
        <p:txBody>
          <a:bodyPr>
            <a:normAutofit fontScale="90000"/>
          </a:bodyPr>
          <a:lstStyle/>
          <a:p>
            <a:r>
              <a:rPr lang="fr-FR" dirty="0" err="1"/>
              <a:t>Mandatory</a:t>
            </a:r>
            <a:r>
              <a:rPr lang="fr-FR" dirty="0"/>
              <a:t> MIAPPE sections - Investigation</a:t>
            </a:r>
          </a:p>
        </p:txBody>
      </p:sp>
      <p:sp>
        <p:nvSpPr>
          <p:cNvPr id="7" name="Sous-titre 6">
            <a:extLst>
              <a:ext uri="{FF2B5EF4-FFF2-40B4-BE49-F238E27FC236}">
                <a16:creationId xmlns:a16="http://schemas.microsoft.com/office/drawing/2014/main" id="{E40D80D4-5A08-DB76-1FB3-C3CF2A452B76}"/>
              </a:ext>
            </a:extLst>
          </p:cNvPr>
          <p:cNvSpPr>
            <a:spLocks noGrp="1"/>
          </p:cNvSpPr>
          <p:nvPr>
            <p:ph type="subTitle" idx="2"/>
          </p:nvPr>
        </p:nvSpPr>
        <p:spPr/>
        <p:txBody>
          <a:bodyPr>
            <a:normAutofit lnSpcReduction="10000"/>
          </a:bodyPr>
          <a:lstStyle/>
          <a:p>
            <a:endParaRPr lang="fr-FR"/>
          </a:p>
        </p:txBody>
      </p:sp>
      <p:sp>
        <p:nvSpPr>
          <p:cNvPr id="6" name="Espace réservé du contenu 5">
            <a:extLst>
              <a:ext uri="{FF2B5EF4-FFF2-40B4-BE49-F238E27FC236}">
                <a16:creationId xmlns:a16="http://schemas.microsoft.com/office/drawing/2014/main" id="{44CB430D-D304-A54B-9554-8264A99D9500}"/>
              </a:ext>
            </a:extLst>
          </p:cNvPr>
          <p:cNvSpPr>
            <a:spLocks noGrp="1"/>
          </p:cNvSpPr>
          <p:nvPr>
            <p:ph type="body" sz="quarter" idx="10"/>
          </p:nvPr>
        </p:nvSpPr>
        <p:spPr/>
        <p:txBody>
          <a:bodyPr>
            <a:normAutofit/>
          </a:bodyPr>
          <a:lstStyle/>
          <a:p>
            <a:pPr marL="0" indent="0">
              <a:lnSpc>
                <a:spcPct val="110000"/>
              </a:lnSpc>
              <a:spcBef>
                <a:spcPts val="0"/>
              </a:spcBef>
              <a:buClr>
                <a:srgbClr val="000000"/>
              </a:buClr>
              <a:buSzPts val="2000"/>
              <a:buNone/>
            </a:pPr>
            <a:r>
              <a:rPr lang="fr-FR" sz="2400" b="1" dirty="0">
                <a:solidFill>
                  <a:srgbClr val="0070C0"/>
                </a:solidFill>
                <a:latin typeface="Arial"/>
                <a:ea typeface="Arial"/>
                <a:cs typeface="Arial"/>
                <a:sym typeface="Arial"/>
              </a:rPr>
              <a:t>Investigations = Dataset </a:t>
            </a:r>
          </a:p>
          <a:p>
            <a:pPr marL="0" indent="0">
              <a:lnSpc>
                <a:spcPct val="110000"/>
              </a:lnSpc>
              <a:spcBef>
                <a:spcPts val="0"/>
              </a:spcBef>
              <a:buClr>
                <a:srgbClr val="000000"/>
              </a:buClr>
              <a:buSzPts val="2000"/>
              <a:buNone/>
            </a:pPr>
            <a:r>
              <a:rPr lang="fr-FR" sz="2400" b="1" dirty="0">
                <a:solidFill>
                  <a:srgbClr val="0070C0"/>
                </a:solidFill>
                <a:latin typeface="Arial"/>
                <a:ea typeface="Arial"/>
                <a:cs typeface="Arial"/>
                <a:sym typeface="Arial"/>
              </a:rPr>
              <a:t>Or Research programmes with defined objectives.</a:t>
            </a:r>
          </a:p>
          <a:p>
            <a:pPr marL="0" indent="0">
              <a:lnSpc>
                <a:spcPct val="110000"/>
              </a:lnSpc>
              <a:spcBef>
                <a:spcPts val="0"/>
              </a:spcBef>
              <a:buClr>
                <a:srgbClr val="000000"/>
              </a:buClr>
              <a:buSzPts val="2000"/>
              <a:buNone/>
            </a:pPr>
            <a:r>
              <a:rPr lang="fr-FR" sz="2400" dirty="0" err="1">
                <a:solidFill>
                  <a:schemeClr val="dk1"/>
                </a:solidFill>
                <a:latin typeface="Arial"/>
                <a:ea typeface="Arial"/>
                <a:cs typeface="Arial"/>
                <a:sym typeface="Arial"/>
              </a:rPr>
              <a:t>Examples</a:t>
            </a:r>
            <a:r>
              <a:rPr lang="fr-FR" sz="2400" dirty="0">
                <a:solidFill>
                  <a:schemeClr val="dk1"/>
                </a:solidFill>
                <a:latin typeface="Arial"/>
                <a:ea typeface="Arial"/>
                <a:cs typeface="Arial"/>
                <a:sym typeface="Arial"/>
              </a:rPr>
              <a:t>:</a:t>
            </a:r>
          </a:p>
          <a:p>
            <a:pPr>
              <a:lnSpc>
                <a:spcPct val="110000"/>
              </a:lnSpc>
              <a:spcBef>
                <a:spcPts val="0"/>
              </a:spcBef>
              <a:buClr>
                <a:srgbClr val="000000"/>
              </a:buClr>
              <a:buSzPts val="2000"/>
            </a:pPr>
            <a:r>
              <a:rPr lang="fr-FR" sz="2400" dirty="0">
                <a:solidFill>
                  <a:schemeClr val="dk1"/>
                </a:solidFill>
                <a:latin typeface="Arial"/>
                <a:ea typeface="Arial"/>
                <a:cs typeface="Arial"/>
                <a:sym typeface="Arial"/>
              </a:rPr>
              <a:t>Single </a:t>
            </a:r>
            <a:r>
              <a:rPr lang="fr-FR" sz="2400" dirty="0" err="1">
                <a:solidFill>
                  <a:schemeClr val="dk1"/>
                </a:solidFill>
                <a:latin typeface="Arial"/>
                <a:ea typeface="Arial"/>
                <a:cs typeface="Arial"/>
                <a:sym typeface="Arial"/>
              </a:rPr>
              <a:t>experiment</a:t>
            </a:r>
            <a:r>
              <a:rPr lang="fr-FR" sz="2400" dirty="0">
                <a:solidFill>
                  <a:schemeClr val="dk1"/>
                </a:solidFill>
                <a:latin typeface="Arial"/>
                <a:ea typeface="Arial"/>
                <a:cs typeface="Arial"/>
                <a:sym typeface="Arial"/>
              </a:rPr>
              <a:t>,</a:t>
            </a:r>
          </a:p>
          <a:p>
            <a:pPr>
              <a:lnSpc>
                <a:spcPct val="110000"/>
              </a:lnSpc>
              <a:spcBef>
                <a:spcPts val="0"/>
              </a:spcBef>
              <a:buClr>
                <a:srgbClr val="000000"/>
              </a:buClr>
              <a:buSzPts val="2000"/>
            </a:pPr>
            <a:r>
              <a:rPr lang="fr-FR" sz="2400" dirty="0" err="1">
                <a:solidFill>
                  <a:schemeClr val="dk1"/>
                </a:solidFill>
                <a:latin typeface="Arial"/>
                <a:ea typeface="Arial"/>
                <a:cs typeface="Arial"/>
                <a:sym typeface="Arial"/>
              </a:rPr>
              <a:t>Multilocal </a:t>
            </a:r>
            <a:r>
              <a:rPr lang="fr-FR" sz="2400" dirty="0">
                <a:solidFill>
                  <a:schemeClr val="dk1"/>
                </a:solidFill>
                <a:latin typeface="Arial"/>
                <a:ea typeface="Arial"/>
                <a:cs typeface="Arial"/>
                <a:sym typeface="Arial"/>
              </a:rPr>
              <a:t>network</a:t>
            </a:r>
          </a:p>
          <a:p>
            <a:pPr>
              <a:lnSpc>
                <a:spcPct val="110000"/>
              </a:lnSpc>
              <a:spcBef>
                <a:spcPts val="0"/>
              </a:spcBef>
              <a:buClr>
                <a:srgbClr val="000000"/>
              </a:buClr>
              <a:buSzPts val="2000"/>
            </a:pPr>
            <a:r>
              <a:rPr lang="fr-FR" sz="2400" dirty="0">
                <a:solidFill>
                  <a:schemeClr val="dk1"/>
                </a:solidFill>
                <a:latin typeface="Arial"/>
                <a:ea typeface="Arial"/>
                <a:cs typeface="Arial"/>
                <a:sym typeface="Arial"/>
              </a:rPr>
              <a:t>Full </a:t>
            </a:r>
            <a:r>
              <a:rPr lang="fr-FR" sz="2400" dirty="0" err="1">
                <a:solidFill>
                  <a:schemeClr val="dk1"/>
                </a:solidFill>
                <a:latin typeface="Arial"/>
                <a:ea typeface="Arial"/>
                <a:cs typeface="Arial"/>
                <a:sym typeface="Arial"/>
              </a:rPr>
              <a:t>project</a:t>
            </a:r>
            <a:r>
              <a:rPr lang="fr-FR" sz="2400" dirty="0">
                <a:solidFill>
                  <a:schemeClr val="dk1"/>
                </a:solidFill>
                <a:latin typeface="Arial"/>
                <a:ea typeface="Arial"/>
                <a:cs typeface="Arial"/>
                <a:sym typeface="Arial"/>
              </a:rPr>
              <a:t> </a:t>
            </a:r>
            <a:r>
              <a:rPr lang="fr-FR" sz="2400" dirty="0" err="1">
                <a:solidFill>
                  <a:schemeClr val="dk1"/>
                </a:solidFill>
                <a:latin typeface="Arial"/>
                <a:ea typeface="Arial"/>
                <a:cs typeface="Arial"/>
                <a:sym typeface="Arial"/>
              </a:rPr>
              <a:t>results</a:t>
            </a:r>
            <a:endParaRPr lang="fr-FR" sz="2400" dirty="0">
              <a:solidFill>
                <a:schemeClr val="dk1"/>
              </a:solidFill>
              <a:latin typeface="Arial"/>
              <a:ea typeface="Arial"/>
              <a:cs typeface="Arial"/>
              <a:sym typeface="Arial"/>
            </a:endParaRPr>
          </a:p>
          <a:p>
            <a:pPr marL="0" indent="0">
              <a:lnSpc>
                <a:spcPct val="110000"/>
              </a:lnSpc>
              <a:spcBef>
                <a:spcPts val="0"/>
              </a:spcBef>
              <a:buClr>
                <a:srgbClr val="000000"/>
              </a:buClr>
              <a:buSzPts val="2000"/>
              <a:buNone/>
            </a:pPr>
            <a:r>
              <a:rPr lang="fr-FR" sz="2400" dirty="0">
                <a:solidFill>
                  <a:schemeClr val="dk1"/>
                </a:solidFill>
                <a:latin typeface="Arial"/>
                <a:ea typeface="Arial"/>
                <a:cs typeface="Arial"/>
                <a:sym typeface="Arial"/>
              </a:rPr>
              <a:t>=&gt; An investigation contains one or more </a:t>
            </a:r>
            <a:r>
              <a:rPr lang="fr-FR" sz="2400" dirty="0" err="1">
                <a:solidFill>
                  <a:schemeClr val="dk1"/>
                </a:solidFill>
                <a:latin typeface="Arial"/>
                <a:ea typeface="Arial"/>
                <a:cs typeface="Arial"/>
                <a:sym typeface="Arial"/>
              </a:rPr>
              <a:t>studies</a:t>
            </a:r>
            <a:r>
              <a:rPr lang="fr-FR" sz="2400" dirty="0">
                <a:solidFill>
                  <a:schemeClr val="dk1"/>
                </a:solidFill>
                <a:latin typeface="Arial"/>
                <a:ea typeface="Arial"/>
                <a:cs typeface="Arial"/>
                <a:sym typeface="Arial"/>
              </a:rPr>
              <a:t>.</a:t>
            </a:r>
          </a:p>
          <a:p>
            <a:pPr marL="0" indent="0">
              <a:lnSpc>
                <a:spcPct val="110000"/>
              </a:lnSpc>
              <a:spcBef>
                <a:spcPts val="0"/>
              </a:spcBef>
              <a:buClr>
                <a:schemeClr val="dk1"/>
              </a:buClr>
              <a:buSzPts val="2000"/>
              <a:buNone/>
            </a:pPr>
            <a:endParaRPr lang="fr-FR" sz="2400" dirty="0">
              <a:solidFill>
                <a:schemeClr val="dk1"/>
              </a:solidFill>
              <a:latin typeface="Arial"/>
              <a:ea typeface="Arial"/>
              <a:cs typeface="Arial"/>
              <a:sym typeface="Arial"/>
            </a:endParaRPr>
          </a:p>
          <a:p>
            <a:pPr marL="0" indent="0">
              <a:lnSpc>
                <a:spcPct val="110000"/>
              </a:lnSpc>
              <a:spcBef>
                <a:spcPts val="0"/>
              </a:spcBef>
              <a:buClr>
                <a:srgbClr val="000000"/>
              </a:buClr>
              <a:buSzPts val="2000"/>
              <a:buNone/>
            </a:pPr>
            <a:r>
              <a:rPr lang="fr-FR" sz="2400" b="1" dirty="0" err="1">
                <a:solidFill>
                  <a:srgbClr val="FF6600"/>
                </a:solidFill>
                <a:latin typeface="Arial"/>
                <a:ea typeface="Arial"/>
                <a:cs typeface="Arial"/>
                <a:sym typeface="Arial"/>
              </a:rPr>
              <a:t>Metadata</a:t>
            </a:r>
            <a:r>
              <a:rPr lang="fr-FR" sz="2400" b="1" dirty="0">
                <a:solidFill>
                  <a:srgbClr val="FF6600"/>
                </a:solidFill>
                <a:latin typeface="Arial"/>
                <a:ea typeface="Arial"/>
                <a:cs typeface="Arial"/>
                <a:sym typeface="Arial"/>
              </a:rPr>
              <a:t>: Publication information for papers or datasets:</a:t>
            </a:r>
          </a:p>
          <a:p>
            <a:pPr marL="0" indent="0">
              <a:lnSpc>
                <a:spcPct val="110000"/>
              </a:lnSpc>
              <a:spcBef>
                <a:spcPts val="0"/>
              </a:spcBef>
              <a:buClr>
                <a:srgbClr val="000000"/>
              </a:buClr>
              <a:buSzPts val="2000"/>
              <a:buNone/>
            </a:pPr>
            <a:r>
              <a:rPr lang="fr-FR" sz="2400" b="1" dirty="0">
                <a:solidFill>
                  <a:srgbClr val="FF6600"/>
                </a:solidFill>
                <a:latin typeface="Arial"/>
                <a:ea typeface="Arial"/>
                <a:cs typeface="Arial"/>
                <a:sym typeface="Arial"/>
              </a:rPr>
              <a:t>	=&gt; title, description, keywords, authors, DOI, ...</a:t>
            </a:r>
            <a:endParaRPr lang="fr-FR" sz="2400" b="1" dirty="0">
              <a:solidFill>
                <a:srgbClr val="000000"/>
              </a:solidFill>
              <a:latin typeface="Arial"/>
              <a:ea typeface="Arial"/>
              <a:cs typeface="Arial"/>
              <a:sym typeface="Arial"/>
            </a:endParaRPr>
          </a:p>
          <a:p>
            <a:pPr marL="0" indent="0">
              <a:lnSpc>
                <a:spcPct val="110000"/>
              </a:lnSpc>
              <a:spcBef>
                <a:spcPts val="0"/>
              </a:spcBef>
              <a:buClr>
                <a:srgbClr val="000000"/>
              </a:buClr>
              <a:buSzPts val="2000"/>
              <a:buNone/>
            </a:pPr>
            <a:r>
              <a:rPr lang="fr-FR" sz="2400" b="1" dirty="0" err="1">
                <a:solidFill>
                  <a:srgbClr val="000000"/>
                </a:solidFill>
                <a:latin typeface="Arial"/>
                <a:ea typeface="Arial"/>
                <a:cs typeface="Arial"/>
                <a:sym typeface="Arial"/>
              </a:rPr>
              <a:t>Examples</a:t>
            </a:r>
            <a:r>
              <a:rPr lang="fr-FR" sz="2400" b="1" dirty="0">
                <a:solidFill>
                  <a:srgbClr val="000000"/>
                </a:solidFill>
                <a:latin typeface="Arial"/>
                <a:ea typeface="Arial"/>
                <a:cs typeface="Arial"/>
                <a:sym typeface="Arial"/>
              </a:rPr>
              <a:t>: </a:t>
            </a:r>
            <a:endParaRPr lang="fr-FR" sz="2400" dirty="0">
              <a:solidFill>
                <a:srgbClr val="000000"/>
              </a:solidFill>
              <a:latin typeface="Arial"/>
              <a:ea typeface="Arial"/>
              <a:cs typeface="Arial"/>
              <a:sym typeface="Arial"/>
            </a:endParaRPr>
          </a:p>
          <a:p>
            <a:pPr marL="0" indent="0">
              <a:lnSpc>
                <a:spcPct val="110000"/>
              </a:lnSpc>
              <a:spcBef>
                <a:spcPts val="0"/>
              </a:spcBef>
              <a:buClr>
                <a:srgbClr val="000000"/>
              </a:buClr>
              <a:buSzPts val="2000"/>
              <a:buNone/>
            </a:pPr>
            <a:r>
              <a:rPr lang="fr-FR" sz="2400" dirty="0">
                <a:solidFill>
                  <a:srgbClr val="000000"/>
                </a:solidFill>
                <a:latin typeface="Arial"/>
                <a:ea typeface="Arial"/>
                <a:cs typeface="Arial"/>
                <a:sym typeface="Arial"/>
              </a:rPr>
              <a:t>MAIZE [1]: set of </a:t>
            </a:r>
            <a:r>
              <a:rPr lang="fr-FR" sz="2400" dirty="0" err="1">
                <a:solidFill>
                  <a:srgbClr val="000000"/>
                </a:solidFill>
                <a:latin typeface="Arial"/>
                <a:ea typeface="Arial"/>
                <a:cs typeface="Arial"/>
                <a:sym typeface="Arial"/>
              </a:rPr>
              <a:t>multilocal experiments</a:t>
            </a:r>
            <a:r>
              <a:rPr lang="fr-FR" sz="2400" dirty="0">
                <a:solidFill>
                  <a:srgbClr val="000000"/>
                </a:solidFill>
                <a:latin typeface="Arial"/>
                <a:ea typeface="Arial"/>
                <a:cs typeface="Arial"/>
                <a:sym typeface="Arial"/>
              </a:rPr>
              <a:t>. </a:t>
            </a:r>
          </a:p>
          <a:p>
            <a:pPr marL="0" indent="0">
              <a:lnSpc>
                <a:spcPct val="110000"/>
              </a:lnSpc>
              <a:spcBef>
                <a:spcPts val="0"/>
              </a:spcBef>
              <a:buClr>
                <a:srgbClr val="000000"/>
              </a:buClr>
              <a:buSzPts val="2000"/>
              <a:buNone/>
            </a:pPr>
            <a:r>
              <a:rPr lang="fr-FR" sz="2400" dirty="0">
                <a:solidFill>
                  <a:srgbClr val="000000"/>
                </a:solidFill>
                <a:latin typeface="Arial"/>
                <a:ea typeface="Arial"/>
                <a:cs typeface="Arial"/>
                <a:sym typeface="Arial"/>
              </a:rPr>
              <a:t>POPLAR [2]: Set of </a:t>
            </a:r>
            <a:r>
              <a:rPr lang="fr-FR" sz="2400" dirty="0" err="1">
                <a:solidFill>
                  <a:srgbClr val="000000"/>
                </a:solidFill>
                <a:latin typeface="Arial"/>
                <a:ea typeface="Arial"/>
                <a:cs typeface="Arial"/>
                <a:sym typeface="Arial"/>
              </a:rPr>
              <a:t>multilocation </a:t>
            </a:r>
            <a:r>
              <a:rPr lang="fr-FR" sz="2400" dirty="0">
                <a:solidFill>
                  <a:srgbClr val="000000"/>
                </a:solidFill>
                <a:latin typeface="Arial"/>
                <a:ea typeface="Arial"/>
                <a:cs typeface="Arial"/>
                <a:sym typeface="Arial"/>
              </a:rPr>
              <a:t>measurements over three years</a:t>
            </a:r>
            <a:endParaRPr lang="fr-FR" sz="2400" b="1" dirty="0">
              <a:solidFill>
                <a:srgbClr val="000000"/>
              </a:solidFill>
              <a:latin typeface="Arial"/>
              <a:ea typeface="Arial"/>
              <a:cs typeface="Arial"/>
              <a:sym typeface="Arial"/>
            </a:endParaRPr>
          </a:p>
        </p:txBody>
      </p:sp>
      <p:pic>
        <p:nvPicPr>
          <p:cNvPr id="2" name="Image 1">
            <a:extLst>
              <a:ext uri="{FF2B5EF4-FFF2-40B4-BE49-F238E27FC236}">
                <a16:creationId xmlns:a16="http://schemas.microsoft.com/office/drawing/2014/main" id="{8B3BEDB3-8C62-975A-DED4-48F936F19571}"/>
              </a:ext>
            </a:extLst>
          </p:cNvPr>
          <p:cNvPicPr>
            <a:picLocks noChangeAspect="1"/>
          </p:cNvPicPr>
          <p:nvPr/>
        </p:nvPicPr>
        <p:blipFill>
          <a:blip r:embed="rId3"/>
          <a:stretch>
            <a:fillRect/>
          </a:stretch>
        </p:blipFill>
        <p:spPr>
          <a:xfrm>
            <a:off x="9175595" y="1062553"/>
            <a:ext cx="3016405" cy="5054860"/>
          </a:xfrm>
          <a:prstGeom prst="rect">
            <a:avLst/>
          </a:prstGeom>
        </p:spPr>
      </p:pic>
    </p:spTree>
    <p:extLst>
      <p:ext uri="{BB962C8B-B14F-4D97-AF65-F5344CB8AC3E}">
        <p14:creationId xmlns:p14="http://schemas.microsoft.com/office/powerpoint/2010/main" val="6420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26"/>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br>
              <a:rPr kumimoji="0" lang="en-GB" sz="2400" b="0" i="0" u="none" strike="noStrike" kern="1200" cap="none" spc="0" normalizeH="0" baseline="0" noProof="0">
                <a:ln>
                  <a:noFill/>
                </a:ln>
                <a:solidFill>
                  <a:prstClr val="black"/>
                </a:solidFill>
                <a:effectLst/>
                <a:uLnTx/>
                <a:uFillTx/>
                <a:latin typeface="Arial"/>
                <a:ea typeface="Arial"/>
                <a:cs typeface="Arial"/>
                <a:sym typeface="Arial"/>
              </a:rPr>
            </a:b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Titre 7">
            <a:extLst>
              <a:ext uri="{FF2B5EF4-FFF2-40B4-BE49-F238E27FC236}">
                <a16:creationId xmlns:a16="http://schemas.microsoft.com/office/drawing/2014/main" id="{EDA7AF5F-9008-9741-AAF2-A9042726B8B5}"/>
              </a:ext>
            </a:extLst>
          </p:cNvPr>
          <p:cNvSpPr>
            <a:spLocks noGrp="1"/>
          </p:cNvSpPr>
          <p:nvPr>
            <p:ph type="title"/>
          </p:nvPr>
        </p:nvSpPr>
        <p:spPr/>
        <p:txBody>
          <a:bodyPr>
            <a:normAutofit fontScale="90000"/>
          </a:bodyPr>
          <a:lstStyle/>
          <a:p>
            <a:r>
              <a:rPr lang="fr-FR" dirty="0" err="1"/>
              <a:t>Mandatory</a:t>
            </a:r>
            <a:r>
              <a:rPr lang="fr-FR" dirty="0"/>
              <a:t> MIAPPE sections - </a:t>
            </a:r>
            <a:r>
              <a:rPr lang="fr-FR" dirty="0" err="1"/>
              <a:t>Study</a:t>
            </a:r>
            <a:endParaRPr lang="fr-FR" dirty="0"/>
          </a:p>
        </p:txBody>
      </p:sp>
      <p:sp>
        <p:nvSpPr>
          <p:cNvPr id="5" name="Sous-titre 4">
            <a:extLst>
              <a:ext uri="{FF2B5EF4-FFF2-40B4-BE49-F238E27FC236}">
                <a16:creationId xmlns:a16="http://schemas.microsoft.com/office/drawing/2014/main" id="{03B44379-9A39-6FA7-236A-675603DB4809}"/>
              </a:ext>
            </a:extLst>
          </p:cNvPr>
          <p:cNvSpPr>
            <a:spLocks noGrp="1"/>
          </p:cNvSpPr>
          <p:nvPr>
            <p:ph type="subTitle" idx="2"/>
          </p:nvPr>
        </p:nvSpPr>
        <p:spPr/>
        <p:txBody>
          <a:bodyPr>
            <a:normAutofit lnSpcReduction="10000"/>
          </a:bodyPr>
          <a:lstStyle/>
          <a:p>
            <a:endParaRPr lang="fr-FR"/>
          </a:p>
        </p:txBody>
      </p:sp>
      <p:sp>
        <p:nvSpPr>
          <p:cNvPr id="9" name="Espace réservé du contenu 8">
            <a:extLst>
              <a:ext uri="{FF2B5EF4-FFF2-40B4-BE49-F238E27FC236}">
                <a16:creationId xmlns:a16="http://schemas.microsoft.com/office/drawing/2014/main" id="{E406BC89-A4A4-A84A-8630-43CB4A1CD44F}"/>
              </a:ext>
            </a:extLst>
          </p:cNvPr>
          <p:cNvSpPr>
            <a:spLocks noGrp="1"/>
          </p:cNvSpPr>
          <p:nvPr>
            <p:ph type="body" sz="quarter" idx="10"/>
          </p:nvPr>
        </p:nvSpPr>
        <p:spPr>
          <a:xfrm>
            <a:off x="106364" y="885825"/>
            <a:ext cx="9633382" cy="5418138"/>
          </a:xfrm>
        </p:spPr>
        <p:txBody>
          <a:bodyPr>
            <a:normAutofit fontScale="92500" lnSpcReduction="20000"/>
          </a:bodyPr>
          <a:lstStyle/>
          <a:p>
            <a:pPr marL="0" indent="0">
              <a:lnSpc>
                <a:spcPct val="120000"/>
              </a:lnSpc>
              <a:spcBef>
                <a:spcPts val="0"/>
              </a:spcBef>
              <a:buClr>
                <a:srgbClr val="000000"/>
              </a:buClr>
              <a:buSzPts val="2000"/>
              <a:buNone/>
            </a:pPr>
            <a:r>
              <a:rPr lang="fr-FR" sz="2800" b="1" dirty="0">
                <a:solidFill>
                  <a:srgbClr val="0070C0"/>
                </a:solidFill>
                <a:latin typeface="Arial"/>
                <a:ea typeface="Arial"/>
                <a:cs typeface="Arial"/>
                <a:sym typeface="Arial"/>
              </a:rPr>
              <a:t>« </a:t>
            </a:r>
            <a:r>
              <a:rPr lang="fr-FR" sz="2800" b="1" dirty="0" err="1">
                <a:solidFill>
                  <a:srgbClr val="0070C0"/>
                </a:solidFill>
                <a:latin typeface="Arial"/>
                <a:ea typeface="Arial"/>
                <a:cs typeface="Arial"/>
                <a:sym typeface="Arial"/>
              </a:rPr>
              <a:t>study</a:t>
            </a:r>
            <a:r>
              <a:rPr lang="fr-FR" sz="2800" b="1" dirty="0">
                <a:solidFill>
                  <a:srgbClr val="0070C0"/>
                </a:solidFill>
                <a:latin typeface="Arial"/>
                <a:ea typeface="Arial"/>
                <a:cs typeface="Arial"/>
                <a:sym typeface="Arial"/>
              </a:rPr>
              <a:t> » (or </a:t>
            </a:r>
            <a:r>
              <a:rPr lang="fr-FR" sz="2800" b="1" dirty="0" err="1">
                <a:solidFill>
                  <a:srgbClr val="0070C0"/>
                </a:solidFill>
                <a:latin typeface="Arial"/>
                <a:ea typeface="Arial"/>
                <a:cs typeface="Arial"/>
                <a:sym typeface="Arial"/>
              </a:rPr>
              <a:t>experiment</a:t>
            </a:r>
            <a:r>
              <a:rPr lang="fr-FR" sz="2800" b="1" dirty="0">
                <a:solidFill>
                  <a:srgbClr val="0070C0"/>
                </a:solidFill>
                <a:latin typeface="Arial"/>
                <a:ea typeface="Arial"/>
                <a:cs typeface="Arial"/>
                <a:sym typeface="Arial"/>
              </a:rPr>
              <a:t>)</a:t>
            </a:r>
          </a:p>
          <a:p>
            <a:pPr marL="0" indent="0">
              <a:lnSpc>
                <a:spcPct val="120000"/>
              </a:lnSpc>
              <a:spcBef>
                <a:spcPts val="0"/>
              </a:spcBef>
              <a:buClr>
                <a:srgbClr val="000000"/>
              </a:buClr>
              <a:buSzPts val="2000"/>
              <a:buNone/>
            </a:pPr>
            <a:r>
              <a:rPr lang="fr-FR" sz="2800" dirty="0">
                <a:solidFill>
                  <a:schemeClr val="dk1"/>
                </a:solidFill>
                <a:latin typeface="Arial"/>
                <a:ea typeface="Arial"/>
                <a:cs typeface="Arial"/>
                <a:sym typeface="Arial"/>
              </a:rPr>
              <a:t>Includes </a:t>
            </a:r>
            <a:r>
              <a:rPr lang="fr-FR" sz="2800" dirty="0" err="1">
                <a:solidFill>
                  <a:schemeClr val="dk1"/>
                </a:solidFill>
                <a:latin typeface="Arial"/>
                <a:ea typeface="Arial"/>
                <a:cs typeface="Arial"/>
                <a:sym typeface="Arial"/>
              </a:rPr>
              <a:t>assays </a:t>
            </a:r>
            <a:r>
              <a:rPr lang="fr-FR" sz="2800" dirty="0">
                <a:solidFill>
                  <a:schemeClr val="dk1"/>
                </a:solidFill>
                <a:latin typeface="Arial"/>
                <a:ea typeface="Arial"/>
                <a:cs typeface="Arial"/>
                <a:sym typeface="Arial"/>
              </a:rPr>
              <a:t>(</a:t>
            </a:r>
            <a:r>
              <a:rPr lang="fr-FR" sz="2800" dirty="0" err="1">
                <a:solidFill>
                  <a:schemeClr val="dk1"/>
                </a:solidFill>
                <a:latin typeface="Arial"/>
                <a:ea typeface="Arial"/>
                <a:cs typeface="Arial"/>
                <a:sym typeface="Arial"/>
              </a:rPr>
              <a:t>ie </a:t>
            </a:r>
            <a:r>
              <a:rPr lang="fr-FR" sz="2800" dirty="0">
                <a:solidFill>
                  <a:schemeClr val="dk1"/>
                </a:solidFill>
                <a:latin typeface="Arial"/>
                <a:ea typeface="Arial"/>
                <a:cs typeface="Arial"/>
                <a:sym typeface="Arial"/>
              </a:rPr>
              <a:t>analyses or measurements)</a:t>
            </a:r>
          </a:p>
          <a:p>
            <a:pPr marL="0" indent="0">
              <a:lnSpc>
                <a:spcPct val="120000"/>
              </a:lnSpc>
              <a:spcBef>
                <a:spcPts val="0"/>
              </a:spcBef>
              <a:buClr>
                <a:srgbClr val="000000"/>
              </a:buClr>
              <a:buSzPts val="2000"/>
              <a:buNone/>
            </a:pPr>
            <a:r>
              <a:rPr lang="fr-FR" sz="2800" dirty="0">
                <a:solidFill>
                  <a:schemeClr val="dk1"/>
                </a:solidFill>
                <a:latin typeface="Arial"/>
                <a:ea typeface="Arial"/>
                <a:cs typeface="Arial"/>
                <a:sym typeface="Arial"/>
              </a:rPr>
              <a:t>One </a:t>
            </a:r>
            <a:r>
              <a:rPr lang="fr-FR" sz="2800" dirty="0" err="1">
                <a:solidFill>
                  <a:schemeClr val="dk1"/>
                </a:solidFill>
                <a:latin typeface="Arial"/>
                <a:ea typeface="Arial"/>
                <a:cs typeface="Arial"/>
                <a:sym typeface="Arial"/>
              </a:rPr>
              <a:t>study</a:t>
            </a:r>
            <a:r>
              <a:rPr lang="fr-FR" sz="2800" dirty="0">
                <a:solidFill>
                  <a:schemeClr val="dk1"/>
                </a:solidFill>
                <a:latin typeface="Arial"/>
                <a:ea typeface="Arial"/>
                <a:cs typeface="Arial"/>
                <a:sym typeface="Arial"/>
              </a:rPr>
              <a:t> = one location</a:t>
            </a:r>
            <a:endParaRPr lang="fr-FR" sz="1800" dirty="0">
              <a:solidFill>
                <a:srgbClr val="000000"/>
              </a:solidFill>
              <a:latin typeface="Arial"/>
              <a:ea typeface="Arial"/>
              <a:cs typeface="Arial"/>
              <a:sym typeface="Arial"/>
            </a:endParaRPr>
          </a:p>
          <a:p>
            <a:pPr marL="0" indent="0">
              <a:lnSpc>
                <a:spcPct val="120000"/>
              </a:lnSpc>
              <a:spcBef>
                <a:spcPts val="0"/>
              </a:spcBef>
              <a:buClr>
                <a:srgbClr val="000000"/>
              </a:buClr>
              <a:buSzPts val="2000"/>
              <a:buNone/>
            </a:pPr>
            <a:endParaRPr lang="fr-FR" sz="2800" dirty="0">
              <a:solidFill>
                <a:schemeClr val="dk1"/>
              </a:solidFill>
              <a:latin typeface="Arial"/>
              <a:ea typeface="Arial"/>
              <a:cs typeface="Arial"/>
              <a:sym typeface="Arial"/>
            </a:endParaRPr>
          </a:p>
          <a:p>
            <a:pPr marL="0" indent="0">
              <a:lnSpc>
                <a:spcPct val="120000"/>
              </a:lnSpc>
              <a:spcBef>
                <a:spcPts val="0"/>
              </a:spcBef>
              <a:buClr>
                <a:srgbClr val="000000"/>
              </a:buClr>
              <a:buSzPts val="2000"/>
              <a:buNone/>
            </a:pPr>
            <a:r>
              <a:rPr lang="fr-FR" sz="2800" b="1" dirty="0" err="1">
                <a:solidFill>
                  <a:srgbClr val="FF6600"/>
                </a:solidFill>
                <a:latin typeface="Arial"/>
                <a:ea typeface="Arial"/>
                <a:cs typeface="Arial"/>
                <a:sym typeface="Arial"/>
              </a:rPr>
              <a:t>Metadata</a:t>
            </a:r>
            <a:r>
              <a:rPr lang="fr-FR" sz="2800" b="1" dirty="0">
                <a:solidFill>
                  <a:srgbClr val="FF6600"/>
                </a:solidFill>
                <a:latin typeface="Arial"/>
                <a:ea typeface="Arial"/>
                <a:cs typeface="Arial"/>
                <a:sym typeface="Arial"/>
              </a:rPr>
              <a:t>: description of the </a:t>
            </a:r>
            <a:r>
              <a:rPr lang="fr-FR" sz="2800" b="1" dirty="0" err="1">
                <a:solidFill>
                  <a:srgbClr val="FF6600"/>
                </a:solidFill>
                <a:latin typeface="Arial"/>
                <a:ea typeface="Arial"/>
                <a:cs typeface="Arial"/>
                <a:sym typeface="Arial"/>
              </a:rPr>
              <a:t>entire</a:t>
            </a:r>
            <a:r>
              <a:rPr lang="fr-FR" sz="2800" b="1" dirty="0">
                <a:solidFill>
                  <a:srgbClr val="FF6600"/>
                </a:solidFill>
                <a:latin typeface="Arial"/>
                <a:ea typeface="Arial"/>
                <a:cs typeface="Arial"/>
                <a:sym typeface="Arial"/>
              </a:rPr>
              <a:t> </a:t>
            </a:r>
            <a:r>
              <a:rPr lang="fr-FR" sz="2800" b="1" dirty="0" err="1">
                <a:solidFill>
                  <a:srgbClr val="FF6600"/>
                </a:solidFill>
                <a:latin typeface="Arial"/>
                <a:ea typeface="Arial"/>
                <a:cs typeface="Arial"/>
                <a:sym typeface="Arial"/>
              </a:rPr>
              <a:t>experiment</a:t>
            </a:r>
            <a:endParaRPr lang="fr-FR" sz="2800" b="1" dirty="0">
              <a:solidFill>
                <a:srgbClr val="FF6600"/>
              </a:solidFill>
              <a:latin typeface="Arial"/>
              <a:ea typeface="Arial"/>
              <a:cs typeface="Arial"/>
              <a:sym typeface="Arial"/>
            </a:endParaRPr>
          </a:p>
          <a:p>
            <a:pPr marL="0" indent="0">
              <a:lnSpc>
                <a:spcPct val="120000"/>
              </a:lnSpc>
              <a:spcBef>
                <a:spcPts val="0"/>
              </a:spcBef>
              <a:buClr>
                <a:srgbClr val="000000"/>
              </a:buClr>
              <a:buSzPts val="2000"/>
              <a:buNone/>
            </a:pPr>
            <a:r>
              <a:rPr lang="fr-FR" sz="2800" b="1" dirty="0">
                <a:solidFill>
                  <a:srgbClr val="FF6600"/>
                </a:solidFill>
                <a:latin typeface="Arial"/>
                <a:ea typeface="Arial"/>
                <a:cs typeface="Arial"/>
                <a:sym typeface="Arial"/>
              </a:rPr>
              <a:t>	=&gt; timing, location, </a:t>
            </a:r>
            <a:r>
              <a:rPr lang="fr-FR" sz="2800" b="1" dirty="0" err="1">
                <a:solidFill>
                  <a:srgbClr val="FF6600"/>
                </a:solidFill>
                <a:latin typeface="Arial"/>
                <a:ea typeface="Arial"/>
                <a:cs typeface="Arial"/>
                <a:sym typeface="Arial"/>
              </a:rPr>
              <a:t>statistical </a:t>
            </a:r>
            <a:r>
              <a:rPr lang="fr-FR" sz="2800" b="1" dirty="0">
                <a:solidFill>
                  <a:srgbClr val="FF6600"/>
                </a:solidFill>
                <a:latin typeface="Arial"/>
                <a:ea typeface="Arial"/>
                <a:cs typeface="Arial"/>
                <a:sym typeface="Arial"/>
              </a:rPr>
              <a:t>design, cultural </a:t>
            </a:r>
            <a:r>
              <a:rPr lang="fr-FR" sz="2800" b="1" dirty="0" err="1">
                <a:solidFill>
                  <a:srgbClr val="FF6600"/>
                </a:solidFill>
                <a:latin typeface="Arial"/>
                <a:ea typeface="Arial"/>
                <a:cs typeface="Arial"/>
                <a:sym typeface="Arial"/>
              </a:rPr>
              <a:t>practices</a:t>
            </a:r>
            <a:r>
              <a:rPr lang="fr-FR" sz="2800" b="1" dirty="0">
                <a:solidFill>
                  <a:srgbClr val="FF6600"/>
                </a:solidFill>
                <a:latin typeface="Arial"/>
                <a:ea typeface="Arial"/>
                <a:cs typeface="Arial"/>
                <a:sym typeface="Arial"/>
              </a:rPr>
              <a:t>, etc...</a:t>
            </a:r>
            <a:endParaRPr lang="fr-FR" sz="1800" dirty="0">
              <a:solidFill>
                <a:srgbClr val="000000"/>
              </a:solidFill>
              <a:latin typeface="Arial"/>
              <a:ea typeface="Arial"/>
              <a:cs typeface="Arial"/>
              <a:sym typeface="Arial"/>
            </a:endParaRPr>
          </a:p>
          <a:p>
            <a:pPr marL="0" indent="0">
              <a:lnSpc>
                <a:spcPct val="120000"/>
              </a:lnSpc>
              <a:spcBef>
                <a:spcPts val="0"/>
              </a:spcBef>
              <a:buClr>
                <a:srgbClr val="000000"/>
              </a:buClr>
              <a:buSzPts val="2000"/>
              <a:buNone/>
            </a:pPr>
            <a:endParaRPr lang="fr-FR" sz="2800" b="1" dirty="0">
              <a:solidFill>
                <a:srgbClr val="FF6600"/>
              </a:solidFill>
              <a:latin typeface="Arial"/>
              <a:ea typeface="Arial"/>
              <a:cs typeface="Arial"/>
              <a:sym typeface="Arial"/>
            </a:endParaRPr>
          </a:p>
          <a:p>
            <a:pPr marL="0" indent="0">
              <a:lnSpc>
                <a:spcPct val="120000"/>
              </a:lnSpc>
              <a:spcBef>
                <a:spcPts val="0"/>
              </a:spcBef>
              <a:buClr>
                <a:srgbClr val="000000"/>
              </a:buClr>
              <a:buSzPts val="2000"/>
              <a:buNone/>
            </a:pPr>
            <a:r>
              <a:rPr lang="fr-FR" sz="2800" b="1" dirty="0" err="1">
                <a:solidFill>
                  <a:schemeClr val="dk1"/>
                </a:solidFill>
                <a:latin typeface="Arial"/>
                <a:ea typeface="Arial"/>
                <a:cs typeface="Arial"/>
                <a:sym typeface="Arial"/>
              </a:rPr>
              <a:t>Examples</a:t>
            </a:r>
            <a:r>
              <a:rPr lang="fr-FR" sz="2800" b="1" dirty="0">
                <a:solidFill>
                  <a:schemeClr val="dk1"/>
                </a:solidFill>
                <a:latin typeface="Arial"/>
                <a:ea typeface="Arial"/>
                <a:cs typeface="Arial"/>
                <a:sym typeface="Arial"/>
              </a:rPr>
              <a:t>: </a:t>
            </a:r>
          </a:p>
          <a:p>
            <a:pPr marL="0" indent="0">
              <a:lnSpc>
                <a:spcPct val="120000"/>
              </a:lnSpc>
              <a:spcBef>
                <a:spcPts val="0"/>
              </a:spcBef>
              <a:buClr>
                <a:schemeClr val="dk1"/>
              </a:buClr>
              <a:buSzPts val="2000"/>
              <a:buNone/>
            </a:pPr>
            <a:r>
              <a:rPr lang="fr-FR" sz="2800" dirty="0">
                <a:solidFill>
                  <a:schemeClr val="dk1"/>
                </a:solidFill>
                <a:latin typeface="Arial"/>
                <a:ea typeface="Arial"/>
                <a:cs typeface="Arial"/>
                <a:sym typeface="Arial"/>
              </a:rPr>
              <a:t>MAIZE [1] : 29 </a:t>
            </a:r>
            <a:r>
              <a:rPr lang="fr-FR" sz="2800" dirty="0" err="1">
                <a:solidFill>
                  <a:schemeClr val="dk1"/>
                </a:solidFill>
                <a:latin typeface="Arial"/>
                <a:ea typeface="Arial"/>
                <a:cs typeface="Arial"/>
                <a:sym typeface="Arial"/>
              </a:rPr>
              <a:t>studies </a:t>
            </a:r>
            <a:r>
              <a:rPr lang="fr-FR" sz="2800" dirty="0">
                <a:solidFill>
                  <a:schemeClr val="dk1"/>
                </a:solidFill>
                <a:latin typeface="Arial"/>
                <a:ea typeface="Arial"/>
                <a:cs typeface="Arial"/>
                <a:sym typeface="Arial"/>
              </a:rPr>
              <a:t>=&gt; 2 </a:t>
            </a:r>
            <a:r>
              <a:rPr lang="fr-FR" sz="2800" dirty="0" err="1">
                <a:solidFill>
                  <a:schemeClr val="dk1"/>
                </a:solidFill>
                <a:latin typeface="Arial"/>
                <a:ea typeface="Arial"/>
                <a:cs typeface="Arial"/>
                <a:sym typeface="Arial"/>
              </a:rPr>
              <a:t>years </a:t>
            </a:r>
            <a:r>
              <a:rPr lang="fr-FR" sz="2800" dirty="0">
                <a:solidFill>
                  <a:schemeClr val="dk1"/>
                </a:solidFill>
                <a:latin typeface="Arial"/>
                <a:ea typeface="Arial"/>
                <a:cs typeface="Arial"/>
                <a:sym typeface="Arial"/>
              </a:rPr>
              <a:t>x 7 locations x 2 </a:t>
            </a:r>
            <a:r>
              <a:rPr lang="fr-FR" sz="2800" dirty="0" err="1">
                <a:solidFill>
                  <a:schemeClr val="dk1"/>
                </a:solidFill>
                <a:latin typeface="Arial"/>
                <a:ea typeface="Arial"/>
                <a:cs typeface="Arial"/>
                <a:sym typeface="Arial"/>
              </a:rPr>
              <a:t>treatments </a:t>
            </a:r>
            <a:r>
              <a:rPr lang="fr-FR" sz="2800" dirty="0">
                <a:solidFill>
                  <a:schemeClr val="dk1"/>
                </a:solidFill>
                <a:latin typeface="Arial"/>
                <a:ea typeface="Arial"/>
                <a:cs typeface="Arial"/>
                <a:sym typeface="Arial"/>
              </a:rPr>
              <a:t>(Gaillac 2012 </a:t>
            </a:r>
            <a:r>
              <a:rPr lang="fr-FR" sz="2800" dirty="0" err="1">
                <a:solidFill>
                  <a:schemeClr val="dk1"/>
                </a:solidFill>
                <a:latin typeface="Arial"/>
                <a:ea typeface="Arial"/>
                <a:cs typeface="Arial"/>
                <a:sym typeface="Arial"/>
              </a:rPr>
              <a:t>rain</a:t>
            </a:r>
            <a:r>
              <a:rPr lang="fr-FR" sz="2800" dirty="0">
                <a:solidFill>
                  <a:schemeClr val="dk1"/>
                </a:solidFill>
                <a:latin typeface="Arial"/>
                <a:ea typeface="Arial"/>
                <a:cs typeface="Arial"/>
                <a:sym typeface="Arial"/>
              </a:rPr>
              <a:t>, Gaillac 2013 </a:t>
            </a:r>
            <a:r>
              <a:rPr lang="fr-FR" sz="2800" dirty="0" err="1">
                <a:solidFill>
                  <a:schemeClr val="dk1"/>
                </a:solidFill>
                <a:latin typeface="Arial"/>
                <a:ea typeface="Arial"/>
                <a:cs typeface="Arial"/>
                <a:sym typeface="Arial"/>
              </a:rPr>
              <a:t>watered</a:t>
            </a:r>
            <a:r>
              <a:rPr lang="fr-FR" sz="2800" dirty="0">
                <a:solidFill>
                  <a:schemeClr val="dk1"/>
                </a:solidFill>
                <a:latin typeface="Arial"/>
                <a:ea typeface="Arial"/>
                <a:cs typeface="Arial"/>
                <a:sym typeface="Arial"/>
              </a:rPr>
              <a:t>, ...)</a:t>
            </a:r>
          </a:p>
          <a:p>
            <a:pPr marL="0" indent="0">
              <a:lnSpc>
                <a:spcPct val="120000"/>
              </a:lnSpc>
              <a:spcBef>
                <a:spcPts val="0"/>
              </a:spcBef>
              <a:buClr>
                <a:schemeClr val="dk1"/>
              </a:buClr>
              <a:buSzPts val="2000"/>
              <a:buNone/>
            </a:pPr>
            <a:r>
              <a:rPr lang="fr-FR" sz="2800" dirty="0">
                <a:solidFill>
                  <a:schemeClr val="dk1"/>
                </a:solidFill>
                <a:latin typeface="Arial"/>
                <a:ea typeface="Arial"/>
                <a:cs typeface="Arial"/>
                <a:sym typeface="Arial"/>
              </a:rPr>
              <a:t>POPLAR [2] : 6 </a:t>
            </a:r>
            <a:r>
              <a:rPr lang="fr-FR" sz="2800" dirty="0" err="1">
                <a:solidFill>
                  <a:schemeClr val="dk1"/>
                </a:solidFill>
                <a:latin typeface="Arial"/>
                <a:ea typeface="Arial"/>
                <a:cs typeface="Arial"/>
                <a:sym typeface="Arial"/>
              </a:rPr>
              <a:t>studies </a:t>
            </a:r>
            <a:r>
              <a:rPr lang="fr-FR" sz="2800" dirty="0">
                <a:solidFill>
                  <a:schemeClr val="dk1"/>
                </a:solidFill>
                <a:latin typeface="Arial"/>
                <a:ea typeface="Arial"/>
                <a:cs typeface="Arial"/>
                <a:sym typeface="Arial"/>
              </a:rPr>
              <a:t>=&gt; 3 locations over 2 </a:t>
            </a:r>
            <a:r>
              <a:rPr lang="fr-FR" sz="2800" dirty="0" err="1">
                <a:solidFill>
                  <a:schemeClr val="dk1"/>
                </a:solidFill>
                <a:latin typeface="Arial"/>
                <a:ea typeface="Arial"/>
                <a:cs typeface="Arial"/>
                <a:sym typeface="Arial"/>
              </a:rPr>
              <a:t>years </a:t>
            </a:r>
            <a:r>
              <a:rPr lang="fr-FR" sz="2800" dirty="0">
                <a:solidFill>
                  <a:schemeClr val="dk1"/>
                </a:solidFill>
                <a:latin typeface="Arial"/>
                <a:ea typeface="Arial"/>
                <a:cs typeface="Arial"/>
                <a:sym typeface="Arial"/>
              </a:rPr>
              <a:t>(Ardon_2003-2004, Ardon_2004-2005)</a:t>
            </a:r>
          </a:p>
          <a:p>
            <a:pPr marL="0" indent="0">
              <a:lnSpc>
                <a:spcPct val="120000"/>
              </a:lnSpc>
              <a:spcBef>
                <a:spcPts val="0"/>
              </a:spcBef>
              <a:buNone/>
            </a:pPr>
            <a:endParaRPr lang="fr-FR" dirty="0"/>
          </a:p>
        </p:txBody>
      </p:sp>
      <p:pic>
        <p:nvPicPr>
          <p:cNvPr id="2" name="Image 1">
            <a:extLst>
              <a:ext uri="{FF2B5EF4-FFF2-40B4-BE49-F238E27FC236}">
                <a16:creationId xmlns:a16="http://schemas.microsoft.com/office/drawing/2014/main" id="{F1F4829D-0D3E-093D-38E3-AE24AE646331}"/>
              </a:ext>
            </a:extLst>
          </p:cNvPr>
          <p:cNvPicPr>
            <a:picLocks noChangeAspect="1"/>
          </p:cNvPicPr>
          <p:nvPr/>
        </p:nvPicPr>
        <p:blipFill>
          <a:blip r:embed="rId3"/>
          <a:stretch>
            <a:fillRect/>
          </a:stretch>
        </p:blipFill>
        <p:spPr>
          <a:xfrm>
            <a:off x="9907613" y="0"/>
            <a:ext cx="2284387" cy="6858000"/>
          </a:xfrm>
          <a:prstGeom prst="rect">
            <a:avLst/>
          </a:prstGeom>
        </p:spPr>
      </p:pic>
    </p:spTree>
    <p:extLst>
      <p:ext uri="{BB962C8B-B14F-4D97-AF65-F5344CB8AC3E}">
        <p14:creationId xmlns:p14="http://schemas.microsoft.com/office/powerpoint/2010/main" val="296630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Plant Data </a:t>
            </a:r>
            <a:r>
              <a:rPr lang="fr-FR" dirty="0" err="1"/>
              <a:t>StandardS </a:t>
            </a:r>
            <a:r>
              <a:rPr lang="fr-FR" dirty="0"/>
              <a:t>: Overview</a:t>
            </a:r>
          </a:p>
        </p:txBody>
      </p:sp>
      <p:sp>
        <p:nvSpPr>
          <p:cNvPr id="6" name="Espace réservé du texte 5"/>
          <p:cNvSpPr>
            <a:spLocks noGrp="1"/>
          </p:cNvSpPr>
          <p:nvPr>
            <p:ph type="body" idx="1"/>
          </p:nvPr>
        </p:nvSpPr>
        <p:spPr/>
        <p:txBody>
          <a:bodyPr/>
          <a:lstStyle/>
          <a:p>
            <a:r>
              <a:rPr lang="fr-FR" dirty="0"/>
              <a:t>MIAPPE, </a:t>
            </a:r>
            <a:r>
              <a:rPr lang="fr-FR" dirty="0" err="1"/>
              <a:t>Crop ontology</a:t>
            </a:r>
            <a:r>
              <a:rPr lang="fr-FR" dirty="0"/>
              <a:t>, MCPD</a:t>
            </a:r>
          </a:p>
        </p:txBody>
      </p:sp>
      <p:sp>
        <p:nvSpPr>
          <p:cNvPr id="4" name="Espace réservé du numéro de diapositive 3"/>
          <p:cNvSpPr>
            <a:spLocks noGrp="1"/>
          </p:cNvSpPr>
          <p:nvPr>
            <p:ph type="sldNum" sz="quarter" idx="11"/>
          </p:nvPr>
        </p:nvSpPr>
        <p:spPr/>
        <p:txBody>
          <a:bodyPr/>
          <a:lstStyle/>
          <a:p>
            <a:fld id="{4F2FB34B-B982-584C-87D1-A762E7D52625}" type="slidenum">
              <a:rPr lang="fr-FR" smtClean="0">
                <a:solidFill>
                  <a:prstClr val="white"/>
                </a:solidFill>
              </a:rPr>
              <a:t>2</a:t>
            </a:fld>
            <a:endParaRPr lang="fr-FR" dirty="0">
              <a:solidFill>
                <a:prstClr val="white"/>
              </a:solidFill>
            </a:endParaRPr>
          </a:p>
        </p:txBody>
      </p:sp>
    </p:spTree>
    <p:extLst>
      <p:ext uri="{BB962C8B-B14F-4D97-AF65-F5344CB8AC3E}">
        <p14:creationId xmlns:p14="http://schemas.microsoft.com/office/powerpoint/2010/main" val="348491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p28">
            <a:extLst>
              <a:ext uri="{FF2B5EF4-FFF2-40B4-BE49-F238E27FC236}">
                <a16:creationId xmlns:a16="http://schemas.microsoft.com/office/drawing/2014/main" id="{0219A833-6B2B-6E40-9381-8CE03DDD3D8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86776" y="372239"/>
            <a:ext cx="6905225" cy="5109460"/>
          </a:xfrm>
          <a:prstGeom prst="rect">
            <a:avLst/>
          </a:prstGeom>
          <a:noFill/>
          <a:ln>
            <a:noFill/>
          </a:ln>
        </p:spPr>
      </p:pic>
      <p:sp>
        <p:nvSpPr>
          <p:cNvPr id="2" name="Titre 1">
            <a:extLst>
              <a:ext uri="{FF2B5EF4-FFF2-40B4-BE49-F238E27FC236}">
                <a16:creationId xmlns:a16="http://schemas.microsoft.com/office/drawing/2014/main" id="{816EBBC1-91E3-2745-95BF-4610D13D5C38}"/>
              </a:ext>
            </a:extLst>
          </p:cNvPr>
          <p:cNvSpPr>
            <a:spLocks noGrp="1"/>
          </p:cNvSpPr>
          <p:nvPr>
            <p:ph type="title"/>
          </p:nvPr>
        </p:nvSpPr>
        <p:spPr/>
        <p:txBody>
          <a:bodyPr>
            <a:normAutofit fontScale="90000"/>
          </a:bodyPr>
          <a:lstStyle/>
          <a:p>
            <a:r>
              <a:rPr lang="fr-FR" dirty="0" err="1"/>
              <a:t>Mandatory</a:t>
            </a:r>
            <a:r>
              <a:rPr lang="fr-FR" dirty="0"/>
              <a:t> MIAPPE sections - </a:t>
            </a:r>
            <a:r>
              <a:rPr lang="fr-FR" dirty="0" err="1"/>
              <a:t>Study</a:t>
            </a:r>
            <a:r>
              <a:rPr lang="fr-FR" dirty="0"/>
              <a:t> </a:t>
            </a:r>
            <a:r>
              <a:rPr lang="fr-FR" dirty="0" err="1"/>
              <a:t>Metadata</a:t>
            </a:r>
            <a:endParaRPr lang="fr-FR" dirty="0"/>
          </a:p>
        </p:txBody>
      </p:sp>
      <p:sp>
        <p:nvSpPr>
          <p:cNvPr id="11" name="Sous-titre 10">
            <a:extLst>
              <a:ext uri="{FF2B5EF4-FFF2-40B4-BE49-F238E27FC236}">
                <a16:creationId xmlns:a16="http://schemas.microsoft.com/office/drawing/2014/main" id="{5F147327-51AC-4EDB-4140-50618BD84EC1}"/>
              </a:ext>
            </a:extLst>
          </p:cNvPr>
          <p:cNvSpPr>
            <a:spLocks noGrp="1"/>
          </p:cNvSpPr>
          <p:nvPr>
            <p:ph type="subTitle" idx="2"/>
          </p:nvPr>
        </p:nvSpPr>
        <p:spPr/>
        <p:txBody>
          <a:bodyPr>
            <a:normAutofit lnSpcReduction="10000"/>
          </a:bodyPr>
          <a:lstStyle/>
          <a:p>
            <a:endParaRPr lang="fr-FR"/>
          </a:p>
        </p:txBody>
      </p:sp>
      <p:sp>
        <p:nvSpPr>
          <p:cNvPr id="3" name="Espace réservé du contenu 2">
            <a:extLst>
              <a:ext uri="{FF2B5EF4-FFF2-40B4-BE49-F238E27FC236}">
                <a16:creationId xmlns:a16="http://schemas.microsoft.com/office/drawing/2014/main" id="{68B435A2-1782-0A48-AC91-0F7F7109A6EB}"/>
              </a:ext>
            </a:extLst>
          </p:cNvPr>
          <p:cNvSpPr>
            <a:spLocks noGrp="1"/>
          </p:cNvSpPr>
          <p:nvPr>
            <p:ph type="body" sz="quarter" idx="10"/>
          </p:nvPr>
        </p:nvSpPr>
        <p:spPr/>
        <p:txBody>
          <a:bodyPr/>
          <a:lstStyle/>
          <a:p>
            <a:r>
              <a:rPr lang="fr-FR" dirty="0" err="1"/>
              <a:t>Poplar Study</a:t>
            </a:r>
            <a:endParaRPr lang="fr-FR" dirty="0"/>
          </a:p>
          <a:p>
            <a:r>
              <a:rPr lang="fr-FR" dirty="0" err="1"/>
              <a:t>Study </a:t>
            </a:r>
            <a:r>
              <a:rPr lang="fr-FR" dirty="0"/>
              <a:t>= Trial</a:t>
            </a:r>
          </a:p>
        </p:txBody>
      </p:sp>
      <p:sp>
        <p:nvSpPr>
          <p:cNvPr id="4" name="Espace réservé du numéro de diapositive 3">
            <a:extLst>
              <a:ext uri="{FF2B5EF4-FFF2-40B4-BE49-F238E27FC236}">
                <a16:creationId xmlns:a16="http://schemas.microsoft.com/office/drawing/2014/main" id="{4DC9883B-2EAF-9948-A742-66E3AAB70807}"/>
              </a:ext>
            </a:extLst>
          </p:cNvPr>
          <p:cNvSpPr>
            <a:spLocks noGrp="1"/>
          </p:cNvSpPr>
          <p:nvPr>
            <p:ph type="sldNum" sz="quarter" idx="4294967295"/>
          </p:nvPr>
        </p:nvSpPr>
        <p:spPr>
          <a:xfrm>
            <a:off x="9347200" y="6381750"/>
            <a:ext cx="2844800" cy="215900"/>
          </a:xfrm>
          <a:prstGeom prst="rect">
            <a:avLst/>
          </a:prstGeom>
        </p:spPr>
        <p:txBody>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2FB34B-B982-584C-87D1-A762E7D52625}" type="slidenum">
              <a:rPr lang="fr-FR" smtClean="0">
                <a:solidFill>
                  <a:prstClr val="white"/>
                </a:solidFill>
              </a:rPr>
              <a:t>20</a:t>
            </a:fld>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772F8CA8-0CF4-8747-A606-6E5999B931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697725"/>
            <a:ext cx="12192000" cy="1160276"/>
          </a:xfrm>
          <a:prstGeom prst="rect">
            <a:avLst/>
          </a:prstGeom>
        </p:spPr>
      </p:pic>
      <p:sp>
        <p:nvSpPr>
          <p:cNvPr id="8" name="Google Shape;226;p28">
            <a:extLst>
              <a:ext uri="{FF2B5EF4-FFF2-40B4-BE49-F238E27FC236}">
                <a16:creationId xmlns:a16="http://schemas.microsoft.com/office/drawing/2014/main" id="{3AF3A815-9376-0A47-9A44-AB2CD4809439}"/>
              </a:ext>
            </a:extLst>
          </p:cNvPr>
          <p:cNvSpPr txBox="1"/>
          <p:nvPr/>
        </p:nvSpPr>
        <p:spPr>
          <a:xfrm>
            <a:off x="7945860" y="2301883"/>
            <a:ext cx="746929" cy="355653"/>
          </a:xfrm>
          <a:prstGeom prst="rect">
            <a:avLst/>
          </a:prstGeom>
          <a:solidFill>
            <a:srgbClr val="FF6600"/>
          </a:solidFill>
          <a:ln>
            <a:noFill/>
          </a:ln>
        </p:spPr>
        <p:txBody>
          <a:bodyPr spcFirstLastPara="1" wrap="square" lIns="81267" tIns="40623" rIns="81267" bIns="40623" anchor="t" anchorCtr="0">
            <a:noAutofit/>
          </a:bodyPr>
          <a:lstStyle/>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a:ln>
                  <a:noFill/>
                </a:ln>
                <a:solidFill>
                  <a:prstClr val="black"/>
                </a:solidFill>
                <a:effectLst/>
                <a:uLnTx/>
                <a:uFillTx/>
                <a:latin typeface="Calibri" panose="020F0502020204030204"/>
                <a:ea typeface="+mn-ea"/>
                <a:cs typeface="+mn-cs"/>
              </a:rPr>
              <a:t>Study</a:t>
            </a:r>
            <a:endParaRPr kumimoji="0" sz="177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Virage 12">
            <a:extLst>
              <a:ext uri="{FF2B5EF4-FFF2-40B4-BE49-F238E27FC236}">
                <a16:creationId xmlns:a16="http://schemas.microsoft.com/office/drawing/2014/main" id="{8728DB96-D4F1-2147-B764-A56B15C34890}"/>
              </a:ext>
            </a:extLst>
          </p:cNvPr>
          <p:cNvSpPr/>
          <p:nvPr/>
        </p:nvSpPr>
        <p:spPr>
          <a:xfrm>
            <a:off x="1562100" y="2204484"/>
            <a:ext cx="6263463" cy="3493240"/>
          </a:xfrm>
          <a:prstGeom prst="bentArrow">
            <a:avLst>
              <a:gd name="adj1" fmla="val 4918"/>
              <a:gd name="adj2" fmla="val 8441"/>
              <a:gd name="adj3" fmla="val 1788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F30BA146-1523-5E41-BED6-14F7554A2A69}"/>
              </a:ext>
            </a:extLst>
          </p:cNvPr>
          <p:cNvPicPr>
            <a:picLocks noChangeAspect="1"/>
          </p:cNvPicPr>
          <p:nvPr/>
        </p:nvPicPr>
        <p:blipFill>
          <a:blip r:embed="rId5"/>
          <a:stretch>
            <a:fillRect/>
          </a:stretch>
        </p:blipFill>
        <p:spPr>
          <a:xfrm>
            <a:off x="2394710" y="3026401"/>
            <a:ext cx="5913080" cy="2086433"/>
          </a:xfrm>
          <a:prstGeom prst="rect">
            <a:avLst/>
          </a:prstGeom>
        </p:spPr>
      </p:pic>
      <p:sp>
        <p:nvSpPr>
          <p:cNvPr id="7" name="Rectangle : coins arrondis 6">
            <a:extLst>
              <a:ext uri="{FF2B5EF4-FFF2-40B4-BE49-F238E27FC236}">
                <a16:creationId xmlns:a16="http://schemas.microsoft.com/office/drawing/2014/main" id="{83DB616F-30A6-5B44-A1DF-7B2A8FEEFE0B}"/>
              </a:ext>
            </a:extLst>
          </p:cNvPr>
          <p:cNvSpPr/>
          <p:nvPr/>
        </p:nvSpPr>
        <p:spPr>
          <a:xfrm>
            <a:off x="1087376" y="5915025"/>
            <a:ext cx="1827274" cy="942975"/>
          </a:xfrm>
          <a:prstGeom prst="round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84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A686D217-E0D4-4DAB-274D-D2597715B512}"/>
            </a:ext>
          </a:extLst>
        </p:cNvPr>
        <p:cNvGrpSpPr/>
        <p:nvPr/>
      </p:nvGrpSpPr>
      <p:grpSpPr>
        <a:xfrm>
          <a:off x="0" y="0"/>
          <a:ext cx="0" cy="0"/>
          <a:chOff x="0" y="0"/>
          <a:chExt cx="0" cy="0"/>
        </a:xfrm>
      </p:grpSpPr>
      <p:sp>
        <p:nvSpPr>
          <p:cNvPr id="238" name="Google Shape;238;p29">
            <a:extLst>
              <a:ext uri="{FF2B5EF4-FFF2-40B4-BE49-F238E27FC236}">
                <a16:creationId xmlns:a16="http://schemas.microsoft.com/office/drawing/2014/main" id="{59616C55-EBC7-1022-76EA-F81DD0F1415A}"/>
              </a:ext>
            </a:extLst>
          </p:cNvPr>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br>
              <a:rPr kumimoji="0" lang="en-GB" sz="2400" b="0" i="0" u="none" strike="noStrike" kern="1200" cap="none" spc="0" normalizeH="0" baseline="0" noProof="0">
                <a:ln>
                  <a:noFill/>
                </a:ln>
                <a:solidFill>
                  <a:prstClr val="black"/>
                </a:solidFill>
                <a:effectLst/>
                <a:uLnTx/>
                <a:uFillTx/>
                <a:latin typeface="Arial"/>
                <a:ea typeface="Arial"/>
                <a:cs typeface="Arial"/>
                <a:sym typeface="Arial"/>
              </a:rPr>
            </a:b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Espace réservé du contenu 5">
            <a:extLst>
              <a:ext uri="{FF2B5EF4-FFF2-40B4-BE49-F238E27FC236}">
                <a16:creationId xmlns:a16="http://schemas.microsoft.com/office/drawing/2014/main" id="{0CDA4BAC-F649-70FA-6D2B-91AFD933C517}"/>
              </a:ext>
            </a:extLst>
          </p:cNvPr>
          <p:cNvSpPr>
            <a:spLocks noGrp="1"/>
          </p:cNvSpPr>
          <p:nvPr>
            <p:ph type="body" idx="1"/>
          </p:nvPr>
        </p:nvSpPr>
        <p:spPr>
          <a:xfrm>
            <a:off x="7183" y="400258"/>
            <a:ext cx="8748190" cy="1471591"/>
          </a:xfrm>
        </p:spPr>
        <p:txBody>
          <a:bodyPr>
            <a:normAutofit/>
          </a:bodyPr>
          <a:lstStyle/>
          <a:p>
            <a:pPr>
              <a:buClr>
                <a:srgbClr val="000000"/>
              </a:buClr>
              <a:buSzPts val="2000"/>
            </a:pPr>
            <a:r>
              <a:rPr lang="fr-FR" dirty="0" err="1">
                <a:solidFill>
                  <a:srgbClr val="0432FF"/>
                </a:solidFill>
                <a:sym typeface="Arial"/>
              </a:rPr>
              <a:t>Varietal</a:t>
            </a:r>
            <a:r>
              <a:rPr lang="fr-FR" dirty="0">
                <a:solidFill>
                  <a:srgbClr val="0432FF"/>
                </a:solidFill>
                <a:sym typeface="Arial"/>
              </a:rPr>
              <a:t> </a:t>
            </a:r>
            <a:r>
              <a:rPr lang="fr-FR" dirty="0" err="1">
                <a:solidFill>
                  <a:srgbClr val="0432FF"/>
                </a:solidFill>
                <a:sym typeface="Arial"/>
              </a:rPr>
              <a:t>list</a:t>
            </a:r>
            <a:r>
              <a:rPr lang="fr-FR" dirty="0">
                <a:solidFill>
                  <a:srgbClr val="0432FF"/>
                </a:solidFill>
                <a:sym typeface="Arial"/>
              </a:rPr>
              <a:t>, accessions, </a:t>
            </a:r>
            <a:r>
              <a:rPr lang="fr-FR" dirty="0" err="1">
                <a:solidFill>
                  <a:srgbClr val="0432FF"/>
                </a:solidFill>
                <a:sym typeface="Arial"/>
              </a:rPr>
              <a:t>varieties</a:t>
            </a:r>
            <a:r>
              <a:rPr lang="fr-FR" dirty="0">
                <a:solidFill>
                  <a:srgbClr val="0432FF"/>
                </a:solidFill>
                <a:sym typeface="Arial"/>
              </a:rPr>
              <a:t>, ...</a:t>
            </a:r>
          </a:p>
          <a:p>
            <a:r>
              <a:rPr lang="fr-FR" dirty="0"/>
              <a:t>Plant </a:t>
            </a:r>
            <a:r>
              <a:rPr lang="fr-FR" dirty="0" err="1"/>
              <a:t>material</a:t>
            </a:r>
            <a:r>
              <a:rPr lang="fr-FR" dirty="0"/>
              <a:t> identification </a:t>
            </a:r>
            <a:r>
              <a:rPr lang="fr-FR" dirty="0" err="1"/>
              <a:t>is</a:t>
            </a:r>
            <a:r>
              <a:rPr lang="fr-FR" dirty="0"/>
              <a:t> </a:t>
            </a:r>
            <a:r>
              <a:rPr lang="fr-FR" dirty="0" err="1"/>
              <a:t>complex</a:t>
            </a:r>
            <a:endParaRPr lang="fr-FR" dirty="0"/>
          </a:p>
          <a:p>
            <a:r>
              <a:rPr lang="fr-FR" dirty="0" err="1"/>
              <a:t>Taxonomy</a:t>
            </a:r>
            <a:r>
              <a:rPr lang="fr-FR" dirty="0"/>
              <a:t>: </a:t>
            </a:r>
            <a:r>
              <a:rPr lang="fr-FR" dirty="0" err="1"/>
              <a:t>Species</a:t>
            </a:r>
            <a:r>
              <a:rPr lang="fr-FR" dirty="0"/>
              <a:t>, </a:t>
            </a:r>
            <a:r>
              <a:rPr lang="fr-FR" dirty="0" err="1"/>
              <a:t>Sub</a:t>
            </a:r>
            <a:r>
              <a:rPr lang="fr-FR" dirty="0"/>
              <a:t> </a:t>
            </a:r>
            <a:r>
              <a:rPr lang="fr-FR" dirty="0" err="1"/>
              <a:t>Species</a:t>
            </a:r>
            <a:r>
              <a:rPr lang="fr-FR" dirty="0"/>
              <a:t>, (</a:t>
            </a:r>
            <a:r>
              <a:rPr lang="fr-FR" dirty="0" err="1"/>
              <a:t>Botanical</a:t>
            </a:r>
            <a:r>
              <a:rPr lang="fr-FR" dirty="0"/>
              <a:t> </a:t>
            </a:r>
            <a:r>
              <a:rPr lang="fr-FR" dirty="0" err="1"/>
              <a:t>Varieties</a:t>
            </a:r>
            <a:r>
              <a:rPr lang="fr-FR" dirty="0"/>
              <a:t>?)</a:t>
            </a:r>
          </a:p>
        </p:txBody>
      </p:sp>
      <p:sp>
        <p:nvSpPr>
          <p:cNvPr id="5" name="Titre 4">
            <a:extLst>
              <a:ext uri="{FF2B5EF4-FFF2-40B4-BE49-F238E27FC236}">
                <a16:creationId xmlns:a16="http://schemas.microsoft.com/office/drawing/2014/main" id="{3CD988BB-9E22-4869-11EC-1897ECF9EB80}"/>
              </a:ext>
            </a:extLst>
          </p:cNvPr>
          <p:cNvSpPr>
            <a:spLocks noGrp="1"/>
          </p:cNvSpPr>
          <p:nvPr>
            <p:ph type="title"/>
          </p:nvPr>
        </p:nvSpPr>
        <p:spPr/>
        <p:txBody>
          <a:bodyPr>
            <a:normAutofit/>
          </a:bodyPr>
          <a:lstStyle/>
          <a:p>
            <a:pPr>
              <a:buNone/>
            </a:pPr>
            <a:r>
              <a:rPr lang="fr-FR" dirty="0" err="1"/>
              <a:t>Mandatory</a:t>
            </a:r>
            <a:r>
              <a:rPr lang="fr-FR" dirty="0"/>
              <a:t> MIAPPE sections - </a:t>
            </a:r>
            <a:r>
              <a:rPr lang="fr-FR" dirty="0" err="1"/>
              <a:t>Biological</a:t>
            </a:r>
            <a:r>
              <a:rPr lang="fr-FR" dirty="0"/>
              <a:t> </a:t>
            </a:r>
            <a:r>
              <a:rPr lang="fr-FR" dirty="0" err="1"/>
              <a:t>material</a:t>
            </a:r>
            <a:endParaRPr lang="fr-FR" dirty="0"/>
          </a:p>
        </p:txBody>
      </p:sp>
      <p:sp>
        <p:nvSpPr>
          <p:cNvPr id="8" name="Espace réservé du contenu 5">
            <a:extLst>
              <a:ext uri="{FF2B5EF4-FFF2-40B4-BE49-F238E27FC236}">
                <a16:creationId xmlns:a16="http://schemas.microsoft.com/office/drawing/2014/main" id="{79A8BE11-C7DB-7412-E0E7-71913FED03F2}"/>
              </a:ext>
            </a:extLst>
          </p:cNvPr>
          <p:cNvSpPr txBox="1">
            <a:spLocks/>
          </p:cNvSpPr>
          <p:nvPr/>
        </p:nvSpPr>
        <p:spPr>
          <a:xfrm>
            <a:off x="7183" y="1923164"/>
            <a:ext cx="6328376" cy="298068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0A3A6"/>
              </a:buClr>
              <a:buSzPts val="2400"/>
              <a:buFont typeface="Arial"/>
              <a:buChar char="•"/>
              <a:defRPr sz="2400" b="0" i="0" u="none" strike="noStrike" cap="none">
                <a:solidFill>
                  <a:srgbClr val="7F7F7F"/>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rgbClr val="7F7F7F"/>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7F7F7F"/>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defTabSz="914400"/>
            <a:r>
              <a:rPr lang="fr-FR" kern="0" dirty="0"/>
              <a:t>Cultivar = </a:t>
            </a:r>
            <a:r>
              <a:rPr lang="fr-FR" kern="0" dirty="0" err="1"/>
              <a:t>cultivated</a:t>
            </a:r>
            <a:r>
              <a:rPr lang="fr-FR" kern="0" dirty="0"/>
              <a:t> </a:t>
            </a:r>
            <a:r>
              <a:rPr lang="fr-FR" kern="0" dirty="0" err="1"/>
              <a:t>varieties</a:t>
            </a:r>
            <a:endParaRPr lang="fr-FR" kern="0" dirty="0"/>
          </a:p>
          <a:p>
            <a:pPr lvl="1" defTabSz="914400"/>
            <a:r>
              <a:rPr lang="fr-FR" kern="0" dirty="0" err="1"/>
              <a:t>Possibly</a:t>
            </a:r>
            <a:r>
              <a:rPr lang="fr-FR" kern="0" dirty="0"/>
              <a:t> </a:t>
            </a:r>
            <a:r>
              <a:rPr lang="fr-FR" kern="0" dirty="0" err="1"/>
              <a:t>registered</a:t>
            </a:r>
            <a:r>
              <a:rPr lang="fr-FR" kern="0" dirty="0"/>
              <a:t> in national </a:t>
            </a:r>
            <a:r>
              <a:rPr lang="fr-FR" kern="0" dirty="0" err="1"/>
              <a:t>catalogs</a:t>
            </a:r>
            <a:r>
              <a:rPr lang="fr-FR" kern="0" dirty="0"/>
              <a:t>, </a:t>
            </a:r>
            <a:r>
              <a:rPr lang="fr-FR" kern="0" dirty="0" err="1"/>
              <a:t>depending</a:t>
            </a:r>
            <a:r>
              <a:rPr lang="fr-FR" kern="0" dirty="0"/>
              <a:t> on </a:t>
            </a:r>
            <a:r>
              <a:rPr lang="fr-FR" kern="0" dirty="0" err="1"/>
              <a:t>species</a:t>
            </a:r>
            <a:endParaRPr lang="fr-FR" kern="0" dirty="0"/>
          </a:p>
          <a:p>
            <a:pPr lvl="1" defTabSz="914400"/>
            <a:r>
              <a:rPr lang="fr-FR" kern="0" dirty="0" err="1"/>
              <a:t>Wheat</a:t>
            </a:r>
            <a:r>
              <a:rPr lang="fr-FR" kern="0" dirty="0"/>
              <a:t> </a:t>
            </a:r>
            <a:r>
              <a:rPr lang="fr-FR" sz="1900" kern="0" dirty="0" err="1"/>
              <a:t>Renand</a:t>
            </a:r>
            <a:r>
              <a:rPr lang="fr-FR" sz="1900" kern="0" dirty="0"/>
              <a:t>, </a:t>
            </a:r>
            <a:r>
              <a:rPr lang="fr-FR" sz="1900" kern="0" dirty="0" err="1"/>
              <a:t>Chinese</a:t>
            </a:r>
            <a:r>
              <a:rPr lang="fr-FR" sz="1900" kern="0" dirty="0"/>
              <a:t> Spring, Apache, …</a:t>
            </a:r>
            <a:endParaRPr lang="fr-FR" kern="0" dirty="0"/>
          </a:p>
          <a:p>
            <a:pPr lvl="1" defTabSz="914400"/>
            <a:r>
              <a:rPr lang="fr-FR" kern="0" dirty="0" err="1"/>
              <a:t>Apples</a:t>
            </a:r>
            <a:r>
              <a:rPr lang="fr-FR" kern="0" dirty="0"/>
              <a:t>: Golden, Fuji, …</a:t>
            </a:r>
          </a:p>
          <a:p>
            <a:pPr lvl="1" defTabSz="914400"/>
            <a:r>
              <a:rPr lang="fr-FR" kern="0" dirty="0" err="1"/>
              <a:t>Maize</a:t>
            </a:r>
            <a:r>
              <a:rPr lang="fr-FR" kern="0" dirty="0"/>
              <a:t>: B73</a:t>
            </a:r>
          </a:p>
          <a:p>
            <a:pPr lvl="1" defTabSz="914400"/>
            <a:r>
              <a:rPr lang="fr-FR" kern="0" dirty="0" err="1"/>
              <a:t>Problem</a:t>
            </a:r>
            <a:endParaRPr lang="fr-FR" kern="0" dirty="0"/>
          </a:p>
          <a:p>
            <a:pPr lvl="2" defTabSz="914400"/>
            <a:r>
              <a:rPr lang="fr-FR" kern="0" dirty="0"/>
              <a:t>Stable </a:t>
            </a:r>
            <a:r>
              <a:rPr lang="fr-FR" kern="0" dirty="0" err="1"/>
              <a:t>phenotype</a:t>
            </a:r>
            <a:endParaRPr lang="fr-FR" kern="0" dirty="0"/>
          </a:p>
          <a:p>
            <a:pPr lvl="2" defTabSz="914400"/>
            <a:r>
              <a:rPr lang="fr-FR" kern="0" dirty="0"/>
              <a:t>But possible </a:t>
            </a:r>
            <a:r>
              <a:rPr lang="fr-FR" kern="0" dirty="0" err="1"/>
              <a:t>genetic</a:t>
            </a:r>
            <a:r>
              <a:rPr lang="fr-FR" kern="0" dirty="0"/>
              <a:t> variation</a:t>
            </a:r>
          </a:p>
        </p:txBody>
      </p:sp>
      <p:sp>
        <p:nvSpPr>
          <p:cNvPr id="2" name="Espace réservé du contenu 5">
            <a:extLst>
              <a:ext uri="{FF2B5EF4-FFF2-40B4-BE49-F238E27FC236}">
                <a16:creationId xmlns:a16="http://schemas.microsoft.com/office/drawing/2014/main" id="{3D9F58F1-DCE3-709E-153E-039EE1139BCA}"/>
              </a:ext>
            </a:extLst>
          </p:cNvPr>
          <p:cNvSpPr txBox="1">
            <a:spLocks/>
          </p:cNvSpPr>
          <p:nvPr/>
        </p:nvSpPr>
        <p:spPr>
          <a:xfrm>
            <a:off x="5461556" y="2808186"/>
            <a:ext cx="5328791" cy="2329500"/>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0A3A6"/>
              </a:buClr>
              <a:buSzPts val="2400"/>
              <a:buFont typeface="Arial"/>
              <a:buChar char="•"/>
              <a:defRPr sz="2400" b="0" i="0" u="none" strike="noStrike" cap="none">
                <a:solidFill>
                  <a:srgbClr val="7F7F7F"/>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rgbClr val="7F7F7F"/>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7F7F7F"/>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defTabSz="914400"/>
            <a:r>
              <a:rPr lang="fr-FR" sz="2000" kern="0" dirty="0" err="1"/>
              <a:t>Genebank</a:t>
            </a:r>
            <a:r>
              <a:rPr lang="fr-FR" sz="2000" kern="0" dirty="0"/>
              <a:t> Accessions</a:t>
            </a:r>
          </a:p>
          <a:p>
            <a:pPr lvl="1" defTabSz="914400"/>
            <a:r>
              <a:rPr lang="fr-FR" sz="2000" kern="0" dirty="0"/>
              <a:t>A </a:t>
            </a:r>
            <a:r>
              <a:rPr lang="fr-FR" sz="2000" kern="0" dirty="0" err="1"/>
              <a:t>variety</a:t>
            </a:r>
            <a:r>
              <a:rPr lang="fr-FR" sz="2000" kern="0" dirty="0"/>
              <a:t> in a </a:t>
            </a:r>
            <a:r>
              <a:rPr lang="fr-FR" sz="2000" kern="0" dirty="0" err="1"/>
              <a:t>genebank</a:t>
            </a:r>
            <a:endParaRPr lang="fr-FR" sz="2000" kern="0" dirty="0"/>
          </a:p>
          <a:p>
            <a:pPr lvl="1" defTabSz="914400"/>
            <a:r>
              <a:rPr lang="fr-FR" sz="2000" kern="0" dirty="0" err="1"/>
              <a:t>Maize</a:t>
            </a:r>
            <a:r>
              <a:rPr lang="fr-FR" sz="2000" kern="0" dirty="0"/>
              <a:t>: B73_INRAE, B73_USDA</a:t>
            </a:r>
          </a:p>
          <a:p>
            <a:pPr lvl="1" defTabSz="914400"/>
            <a:r>
              <a:rPr lang="fr-FR" sz="2000" kern="0" dirty="0" err="1"/>
              <a:t>Problem</a:t>
            </a:r>
            <a:endParaRPr lang="fr-FR" sz="2000" kern="0" dirty="0"/>
          </a:p>
          <a:p>
            <a:pPr lvl="2" defTabSz="914400"/>
            <a:r>
              <a:rPr lang="fr-FR" sz="1600" kern="0" dirty="0"/>
              <a:t>Accession has to </a:t>
            </a:r>
            <a:r>
              <a:rPr lang="fr-FR" sz="1600" kern="0" dirty="0" err="1"/>
              <a:t>be</a:t>
            </a:r>
            <a:r>
              <a:rPr lang="fr-FR" sz="1600" kern="0" dirty="0"/>
              <a:t> </a:t>
            </a:r>
            <a:r>
              <a:rPr lang="fr-FR" sz="1600" kern="0" dirty="0" err="1"/>
              <a:t>regernerated</a:t>
            </a:r>
            <a:r>
              <a:rPr lang="fr-FR" sz="1600" kern="0" dirty="0"/>
              <a:t> </a:t>
            </a:r>
            <a:r>
              <a:rPr lang="fr-FR" sz="1600" kern="0" dirty="0">
                <a:sym typeface="Wingdings" pitchFamily="2" charset="2"/>
              </a:rPr>
              <a:t> </a:t>
            </a:r>
            <a:r>
              <a:rPr lang="fr-FR" sz="1600" kern="0" dirty="0" err="1">
                <a:sym typeface="Wingdings" pitchFamily="2" charset="2"/>
              </a:rPr>
              <a:t>risk</a:t>
            </a:r>
            <a:r>
              <a:rPr lang="fr-FR" sz="1600" kern="0" dirty="0">
                <a:sym typeface="Wingdings" pitchFamily="2" charset="2"/>
              </a:rPr>
              <a:t> of </a:t>
            </a:r>
            <a:r>
              <a:rPr lang="fr-FR" sz="1600" kern="0" dirty="0" err="1">
                <a:sym typeface="Wingdings" pitchFamily="2" charset="2"/>
              </a:rPr>
              <a:t>genetic</a:t>
            </a:r>
            <a:r>
              <a:rPr lang="fr-FR" sz="1600" kern="0" dirty="0">
                <a:sym typeface="Wingdings" pitchFamily="2" charset="2"/>
              </a:rPr>
              <a:t> variation</a:t>
            </a:r>
          </a:p>
        </p:txBody>
      </p:sp>
      <p:sp>
        <p:nvSpPr>
          <p:cNvPr id="9" name="Espace réservé du contenu 5">
            <a:extLst>
              <a:ext uri="{FF2B5EF4-FFF2-40B4-BE49-F238E27FC236}">
                <a16:creationId xmlns:a16="http://schemas.microsoft.com/office/drawing/2014/main" id="{1E10E84F-DDD9-AA8A-9D7C-B5BF522E8E32}"/>
              </a:ext>
            </a:extLst>
          </p:cNvPr>
          <p:cNvSpPr txBox="1">
            <a:spLocks/>
          </p:cNvSpPr>
          <p:nvPr/>
        </p:nvSpPr>
        <p:spPr>
          <a:xfrm>
            <a:off x="6351057" y="4848043"/>
            <a:ext cx="5695820" cy="1938904"/>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0A3A6"/>
              </a:buClr>
              <a:buSzPts val="2400"/>
              <a:buFont typeface="Arial"/>
              <a:buChar char="•"/>
              <a:defRPr sz="2400" b="0" i="0" u="none" strike="noStrike" cap="none">
                <a:solidFill>
                  <a:srgbClr val="7F7F7F"/>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rgbClr val="7F7F7F"/>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7F7F7F"/>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600" b="0" i="0" u="none" strike="noStrike" cap="none">
                <a:solidFill>
                  <a:srgbClr val="7F7F7F"/>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defTabSz="914400"/>
            <a:r>
              <a:rPr lang="fr-FR" sz="2000" kern="0" dirty="0" err="1">
                <a:sym typeface="Wingdings" pitchFamily="2" charset="2"/>
              </a:rPr>
              <a:t>Genebank</a:t>
            </a:r>
            <a:r>
              <a:rPr lang="fr-FR" sz="2000" kern="0" dirty="0">
                <a:sym typeface="Wingdings" pitchFamily="2" charset="2"/>
              </a:rPr>
              <a:t> </a:t>
            </a:r>
            <a:r>
              <a:rPr lang="fr-FR" sz="2000" kern="0" dirty="0" err="1">
                <a:sym typeface="Wingdings" pitchFamily="2" charset="2"/>
              </a:rPr>
              <a:t>Seed</a:t>
            </a:r>
            <a:r>
              <a:rPr lang="fr-FR" sz="2000" kern="0" dirty="0">
                <a:sym typeface="Wingdings" pitchFamily="2" charset="2"/>
              </a:rPr>
              <a:t> lots, Cutting, </a:t>
            </a:r>
            <a:r>
              <a:rPr lang="fr-FR" sz="2000" kern="0" dirty="0" err="1">
                <a:sym typeface="Wingdings" pitchFamily="2" charset="2"/>
              </a:rPr>
              <a:t>Tree</a:t>
            </a:r>
            <a:r>
              <a:rPr lang="fr-FR" sz="2000" kern="0" dirty="0">
                <a:sym typeface="Wingdings" pitchFamily="2" charset="2"/>
              </a:rPr>
              <a:t>, …</a:t>
            </a:r>
          </a:p>
          <a:p>
            <a:pPr lvl="1" defTabSz="914400"/>
            <a:r>
              <a:rPr lang="fr-FR" sz="2000" kern="0" dirty="0" err="1">
                <a:sym typeface="Wingdings" pitchFamily="2" charset="2"/>
              </a:rPr>
              <a:t>Seeds</a:t>
            </a:r>
            <a:r>
              <a:rPr lang="fr-FR" sz="2000" kern="0" dirty="0">
                <a:sym typeface="Wingdings" pitchFamily="2" charset="2"/>
              </a:rPr>
              <a:t> or plants for a </a:t>
            </a:r>
            <a:r>
              <a:rPr lang="fr-FR" sz="2000" kern="0" dirty="0" err="1">
                <a:sym typeface="Wingdings" pitchFamily="2" charset="2"/>
              </a:rPr>
              <a:t>given</a:t>
            </a:r>
            <a:r>
              <a:rPr lang="fr-FR" sz="2000" kern="0" dirty="0">
                <a:sym typeface="Wingdings" pitchFamily="2" charset="2"/>
              </a:rPr>
              <a:t> accession</a:t>
            </a:r>
          </a:p>
          <a:p>
            <a:pPr lvl="1" defTabSz="914400"/>
            <a:r>
              <a:rPr lang="fr-FR" sz="2000" kern="0" dirty="0" err="1"/>
              <a:t>Maize</a:t>
            </a:r>
            <a:r>
              <a:rPr lang="fr-FR" sz="2000" kern="0" dirty="0"/>
              <a:t>: B73_INRAE_2022_01</a:t>
            </a:r>
          </a:p>
        </p:txBody>
      </p:sp>
    </p:spTree>
    <p:extLst>
      <p:ext uri="{BB962C8B-B14F-4D97-AF65-F5344CB8AC3E}">
        <p14:creationId xmlns:p14="http://schemas.microsoft.com/office/powerpoint/2010/main" val="80178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29"/>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br>
              <a:rPr kumimoji="0" lang="en-GB" sz="2400" b="0" i="0" u="none" strike="noStrike" kern="1200" cap="none" spc="0" normalizeH="0" baseline="0" noProof="0">
                <a:ln>
                  <a:noFill/>
                </a:ln>
                <a:solidFill>
                  <a:prstClr val="black"/>
                </a:solidFill>
                <a:effectLst/>
                <a:uLnTx/>
                <a:uFillTx/>
                <a:latin typeface="Arial"/>
                <a:ea typeface="Arial"/>
                <a:cs typeface="Arial"/>
                <a:sym typeface="Arial"/>
              </a:rPr>
            </a:b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2400"/>
              <a:buFontTx/>
              <a:buNone/>
              <a:tabLst/>
              <a:defRPr/>
            </a:pPr>
            <a:endParaRPr kumimoji="0" sz="2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9" name="Google Shape;239;p29"/>
          <p:cNvSpPr txBox="1"/>
          <p:nvPr/>
        </p:nvSpPr>
        <p:spPr>
          <a:xfrm>
            <a:off x="1173825" y="947224"/>
            <a:ext cx="9839100" cy="23295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0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40" name="Google Shape;240;p29"/>
          <p:cNvSpPr txBox="1"/>
          <p:nvPr/>
        </p:nvSpPr>
        <p:spPr>
          <a:xfrm>
            <a:off x="1610226" y="4062662"/>
            <a:ext cx="184800" cy="3693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1" name="Google Shape;241;p29"/>
          <p:cNvSpPr txBox="1"/>
          <p:nvPr/>
        </p:nvSpPr>
        <p:spPr>
          <a:xfrm>
            <a:off x="926548" y="3231981"/>
            <a:ext cx="3746100" cy="9234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r>
              <a:rPr kumimoji="0" lang="en-GB" sz="1800" b="1" i="0" u="none" strike="noStrike" kern="1200" cap="none" spc="0" normalizeH="0" baseline="0" noProof="0" dirty="0">
                <a:ln>
                  <a:noFill/>
                </a:ln>
                <a:solidFill>
                  <a:prstClr val="black"/>
                </a:solidFill>
                <a:effectLst/>
                <a:uLnTx/>
                <a:uFillTx/>
                <a:latin typeface="Arial"/>
                <a:ea typeface="Arial"/>
                <a:cs typeface="Arial"/>
                <a:sym typeface="Arial"/>
              </a:rPr>
              <a:t>Material source</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GB" sz="1800" b="0" i="0" u="sng" strike="noStrike" kern="1200" cap="none" spc="0" normalizeH="0" baseline="0" noProof="0" dirty="0">
                <a:ln>
                  <a:noFill/>
                </a:ln>
                <a:solidFill>
                  <a:prstClr val="black"/>
                </a:solidFill>
                <a:effectLst/>
                <a:uLnTx/>
                <a:uFillTx/>
                <a:latin typeface="Arial"/>
                <a:ea typeface="Arial"/>
                <a:cs typeface="Arial"/>
                <a:sym typeface="Arial"/>
              </a:rPr>
              <a:t>accession</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 cultivar/variety, region of provenance, laboratory cross, ...</a:t>
            </a:r>
            <a:endParaRPr kumimoji="0"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242" name="Google Shape;242;p29"/>
          <p:cNvSpPr txBox="1"/>
          <p:nvPr/>
        </p:nvSpPr>
        <p:spPr>
          <a:xfrm>
            <a:off x="5510994" y="3290218"/>
            <a:ext cx="4382400" cy="1477200"/>
          </a:xfrm>
          <a:prstGeom prst="rect">
            <a:avLst/>
          </a:prstGeom>
          <a:solidFill>
            <a:srgbClr val="FFD966"/>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0" normalizeH="0" baseline="0" noProof="0" dirty="0">
                <a:ln>
                  <a:noFill/>
                </a:ln>
                <a:solidFill>
                  <a:srgbClr val="0070C0"/>
                </a:solidFill>
                <a:effectLst/>
                <a:uLnTx/>
                <a:uFillTx/>
                <a:latin typeface="Arial"/>
                <a:ea typeface="Arial"/>
                <a:cs typeface="Arial"/>
                <a:sym typeface="Arial"/>
              </a:rPr>
              <a:t>MCPD identification system: </a:t>
            </a:r>
            <a:endParaRPr kumimoji="0" sz="1800" b="0" i="0" u="sng" strike="noStrike" kern="1200" cap="none" spc="0" normalizeH="0" baseline="0" noProof="0" dirty="0">
              <a:ln>
                <a:noFill/>
              </a:ln>
              <a:solidFill>
                <a:prstClr val="black"/>
              </a:solidFill>
              <a:effectLst/>
              <a:uLnTx/>
              <a:uFillTx/>
              <a:latin typeface="Arial"/>
              <a:ea typeface="Arial"/>
              <a:cs typeface="Arial"/>
              <a:sym typeface="Arial"/>
            </a:endParaRPr>
          </a:p>
          <a:p>
            <a:pPr marL="380990" marR="0" lvl="0" indent="-380990"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sng" strike="noStrike" kern="1200" cap="none" spc="0" normalizeH="0" baseline="0" noProof="0" dirty="0" err="1">
                <a:ln>
                  <a:noFill/>
                </a:ln>
                <a:solidFill>
                  <a:prstClr val="black"/>
                </a:solidFill>
                <a:effectLst/>
                <a:uLnTx/>
                <a:uFillTx/>
                <a:latin typeface="Arial"/>
                <a:ea typeface="Arial"/>
                <a:cs typeface="Arial"/>
                <a:sym typeface="Arial"/>
              </a:rPr>
              <a:t>Genebank/Lab </a:t>
            </a:r>
            <a:r>
              <a:rPr kumimoji="0" lang="en-GB" sz="1800" b="0" i="0" u="sng" strike="noStrike" kern="1200" cap="none" spc="0" normalizeH="0" baseline="0" noProof="0" dirty="0">
                <a:ln>
                  <a:noFill/>
                </a:ln>
                <a:solidFill>
                  <a:prstClr val="black"/>
                </a:solidFill>
                <a:effectLst/>
                <a:uLnTx/>
                <a:uFillTx/>
                <a:latin typeface="Arial"/>
                <a:ea typeface="Arial"/>
                <a:cs typeface="Arial"/>
                <a:sym typeface="Arial"/>
              </a:rPr>
              <a:t>+ Species + accession number (mandatory)</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380990" marR="0" lvl="0" indent="-380990"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DOI</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43" name="Google Shape;243;p29"/>
          <p:cNvCxnSpPr/>
          <p:nvPr/>
        </p:nvCxnSpPr>
        <p:spPr>
          <a:xfrm>
            <a:off x="2640730" y="4152170"/>
            <a:ext cx="0" cy="624000"/>
          </a:xfrm>
          <a:prstGeom prst="straightConnector1">
            <a:avLst/>
          </a:prstGeom>
          <a:noFill/>
          <a:ln w="28575" cap="flat" cmpd="sng">
            <a:solidFill>
              <a:srgbClr val="FF6600"/>
            </a:solidFill>
            <a:prstDash val="solid"/>
            <a:miter lim="800000"/>
            <a:headEnd type="none" w="sm" len="sm"/>
            <a:tailEnd type="triangle" w="med" len="med"/>
          </a:ln>
        </p:spPr>
      </p:cxnSp>
      <p:sp>
        <p:nvSpPr>
          <p:cNvPr id="244" name="Google Shape;244;p29"/>
          <p:cNvSpPr txBox="1"/>
          <p:nvPr/>
        </p:nvSpPr>
        <p:spPr>
          <a:xfrm>
            <a:off x="847748" y="4768655"/>
            <a:ext cx="3746100" cy="6240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r>
              <a:rPr kumimoji="0" lang="en-GB" sz="1800" b="1" i="0" u="none" strike="noStrike" kern="1200" cap="none" spc="0" normalizeH="0" baseline="0" noProof="0" dirty="0">
                <a:ln>
                  <a:noFill/>
                </a:ln>
                <a:solidFill>
                  <a:prstClr val="black"/>
                </a:solidFill>
                <a:effectLst/>
                <a:uLnTx/>
                <a:uFillTx/>
                <a:latin typeface="Arial"/>
                <a:ea typeface="Arial"/>
                <a:cs typeface="Arial"/>
                <a:sym typeface="Arial"/>
              </a:rPr>
              <a:t>Biological material</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 seed lot, cuttings, plant in the study, ...</a:t>
            </a:r>
            <a:endParaRPr kumimoji="0"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245" name="Google Shape;245;p29"/>
          <p:cNvSpPr txBox="1"/>
          <p:nvPr/>
        </p:nvSpPr>
        <p:spPr>
          <a:xfrm>
            <a:off x="5489022" y="4814198"/>
            <a:ext cx="4382400" cy="923400"/>
          </a:xfrm>
          <a:prstGeom prst="rect">
            <a:avLst/>
          </a:prstGeom>
          <a:solidFill>
            <a:srgbClr val="FFD966"/>
          </a:solidFill>
          <a:ln>
            <a:noFill/>
          </a:ln>
        </p:spPr>
        <p:txBody>
          <a:bodyPr spcFirstLastPara="1" wrap="square" lIns="91425" tIns="45700" rIns="91425" bIns="45700" anchor="t" anchorCtr="0">
            <a:noAutofit/>
          </a:bodyPr>
          <a:lstStyle/>
          <a:p>
            <a:pPr marL="380990" marR="0" lvl="0" indent="-380990"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sng" strike="noStrike" kern="1200" cap="none" spc="0" normalizeH="0" baseline="0" noProof="0">
                <a:ln>
                  <a:noFill/>
                </a:ln>
                <a:solidFill>
                  <a:prstClr val="black"/>
                </a:solidFill>
                <a:effectLst/>
                <a:uLnTx/>
                <a:uFillTx/>
                <a:latin typeface="Arial"/>
                <a:ea typeface="Arial"/>
                <a:cs typeface="Arial"/>
                <a:sym typeface="Arial"/>
              </a:rPr>
              <a:t>Lab + internal accession number (mandatory)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380990" marR="0" lvl="0" indent="-380990"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URI</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cxnSp>
        <p:nvCxnSpPr>
          <p:cNvPr id="246" name="Google Shape;246;p29"/>
          <p:cNvCxnSpPr/>
          <p:nvPr/>
        </p:nvCxnSpPr>
        <p:spPr>
          <a:xfrm>
            <a:off x="2640730" y="5371370"/>
            <a:ext cx="4200" cy="329100"/>
          </a:xfrm>
          <a:prstGeom prst="straightConnector1">
            <a:avLst/>
          </a:prstGeom>
          <a:noFill/>
          <a:ln w="28575" cap="flat" cmpd="sng">
            <a:solidFill>
              <a:srgbClr val="FF6600"/>
            </a:solidFill>
            <a:prstDash val="solid"/>
            <a:miter lim="800000"/>
            <a:headEnd type="none" w="sm" len="sm"/>
            <a:tailEnd type="triangle" w="med" len="med"/>
          </a:ln>
        </p:spPr>
      </p:cxnSp>
      <p:sp>
        <p:nvSpPr>
          <p:cNvPr id="247" name="Google Shape;247;p29"/>
          <p:cNvSpPr txBox="1"/>
          <p:nvPr/>
        </p:nvSpPr>
        <p:spPr>
          <a:xfrm>
            <a:off x="5489022" y="5804798"/>
            <a:ext cx="4382400" cy="923400"/>
          </a:xfrm>
          <a:prstGeom prst="rect">
            <a:avLst/>
          </a:prstGeom>
          <a:solidFill>
            <a:srgbClr val="FFD966"/>
          </a:solidFill>
          <a:ln>
            <a:noFill/>
          </a:ln>
        </p:spPr>
        <p:txBody>
          <a:bodyPr spcFirstLastPara="1" wrap="square" lIns="91425" tIns="45700" rIns="91425" bIns="45700" anchor="t" anchorCtr="0">
            <a:noAutofit/>
          </a:bodyPr>
          <a:lstStyle/>
          <a:p>
            <a:pPr marL="380989" marR="0" lvl="0" indent="-380989"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sng" strike="noStrike" kern="1200" cap="none" spc="0" normalizeH="0" baseline="0" noProof="0">
                <a:ln>
                  <a:noFill/>
                </a:ln>
                <a:solidFill>
                  <a:prstClr val="black"/>
                </a:solidFill>
                <a:effectLst/>
                <a:uLnTx/>
                <a:uFillTx/>
                <a:latin typeface="Arial"/>
                <a:ea typeface="Arial"/>
                <a:cs typeface="Arial"/>
                <a:sym typeface="Arial"/>
              </a:rPr>
              <a:t>Lab + internal accession number (mandatory)</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a:p>
            <a:pPr marL="380989" marR="0" lvl="0" indent="-380989" algn="l" defTabSz="457200" rtl="0" eaLnBrk="1" fontAlgn="auto" latinLnBrk="0" hangingPunct="1">
              <a:lnSpc>
                <a:spcPct val="100000"/>
              </a:lnSpc>
              <a:spcBef>
                <a:spcPts val="0"/>
              </a:spcBef>
              <a:spcAft>
                <a:spcPts val="0"/>
              </a:spcAft>
              <a:buClr>
                <a:prstClr val="black"/>
              </a:buClr>
              <a:buSzPts val="1800"/>
              <a:buFont typeface="Arial"/>
              <a:buChar char="•"/>
              <a:tabLst/>
              <a:defRPr/>
            </a:pPr>
            <a:r>
              <a:rPr kumimoji="0" lang="en-GB" sz="1800" b="0" i="0" u="none" strike="noStrike" kern="1200" cap="none" spc="0" normalizeH="0" baseline="0" noProof="0">
                <a:ln>
                  <a:noFill/>
                </a:ln>
                <a:solidFill>
                  <a:prstClr val="black"/>
                </a:solidFill>
                <a:effectLst/>
                <a:uLnTx/>
                <a:uFillTx/>
                <a:latin typeface="Arial"/>
                <a:ea typeface="Arial"/>
                <a:cs typeface="Arial"/>
                <a:sym typeface="Arial"/>
              </a:rPr>
              <a:t>BioSample ID</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8" name="Google Shape;248;p29"/>
          <p:cNvSpPr txBox="1"/>
          <p:nvPr/>
        </p:nvSpPr>
        <p:spPr>
          <a:xfrm>
            <a:off x="847748" y="5835455"/>
            <a:ext cx="3746100" cy="624000"/>
          </a:xfrm>
          <a:prstGeom prst="rect">
            <a:avLst/>
          </a:prstGeom>
          <a:solidFill>
            <a:schemeClr val="bg1"/>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Tx/>
              <a:buNone/>
              <a:tabLst/>
              <a:defRPr/>
            </a:pPr>
            <a:r>
              <a:rPr kumimoji="0" lang="en-GB" sz="1800" b="1" i="0" u="none" strike="noStrike" kern="1200" cap="none" spc="0" normalizeH="0" baseline="0" noProof="0" dirty="0">
                <a:ln>
                  <a:noFill/>
                </a:ln>
                <a:solidFill>
                  <a:prstClr val="black"/>
                </a:solidFill>
                <a:effectLst/>
                <a:uLnTx/>
                <a:uFillTx/>
                <a:latin typeface="Arial"/>
                <a:ea typeface="Arial"/>
                <a:cs typeface="Arial"/>
                <a:sym typeface="Arial"/>
              </a:rPr>
              <a:t>Plant Samples</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GB" sz="1800" b="0" i="0" u="none" strike="noStrike" kern="1200" cap="none" spc="0" normalizeH="0" baseline="0" noProof="0" dirty="0" err="1">
                <a:ln>
                  <a:noFill/>
                </a:ln>
                <a:solidFill>
                  <a:prstClr val="black"/>
                </a:solidFill>
                <a:effectLst/>
                <a:uLnTx/>
                <a:uFillTx/>
                <a:latin typeface="Arial"/>
                <a:ea typeface="Arial"/>
                <a:cs typeface="Arial"/>
                <a:sym typeface="Arial"/>
              </a:rPr>
              <a:t>part removed </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from </a:t>
            </a:r>
            <a:r>
              <a:rPr kumimoji="0" lang="en-GB" sz="1800" b="0" i="0" u="none" strike="noStrike" kern="1200" cap="none" spc="0" normalizeH="0" baseline="0" noProof="0" dirty="0" err="1">
                <a:ln>
                  <a:noFill/>
                </a:ln>
                <a:solidFill>
                  <a:prstClr val="black"/>
                </a:solidFill>
                <a:effectLst/>
                <a:uLnTx/>
                <a:uFillTx/>
                <a:latin typeface="Arial"/>
                <a:ea typeface="Arial"/>
                <a:cs typeface="Arial"/>
                <a:sym typeface="Arial"/>
              </a:rPr>
              <a:t>a plant</a:t>
            </a:r>
            <a:r>
              <a:rPr kumimoji="0" lang="en-GB" sz="1800" b="0" i="0" u="none" strike="noStrike" kern="1200" cap="none" spc="0" normalizeH="0" baseline="0" noProof="0" dirty="0">
                <a:ln>
                  <a:noFill/>
                </a:ln>
                <a:solidFill>
                  <a:prstClr val="black"/>
                </a:solidFill>
                <a:effectLst/>
                <a:uLnTx/>
                <a:uFillTx/>
                <a:latin typeface="Arial"/>
                <a:ea typeface="Arial"/>
                <a:cs typeface="Arial"/>
                <a:sym typeface="Arial"/>
              </a:rPr>
              <a:t>, detached leaves, ...</a:t>
            </a:r>
            <a:endParaRPr kumimoji="0"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6" name="Espace réservé du contenu 5">
            <a:extLst>
              <a:ext uri="{FF2B5EF4-FFF2-40B4-BE49-F238E27FC236}">
                <a16:creationId xmlns:a16="http://schemas.microsoft.com/office/drawing/2014/main" id="{34243C90-10E1-484F-8BAE-68569589DF03}"/>
              </a:ext>
            </a:extLst>
          </p:cNvPr>
          <p:cNvSpPr>
            <a:spLocks noGrp="1"/>
          </p:cNvSpPr>
          <p:nvPr>
            <p:ph type="body" idx="1"/>
          </p:nvPr>
        </p:nvSpPr>
        <p:spPr>
          <a:xfrm>
            <a:off x="-26004" y="541370"/>
            <a:ext cx="10186205" cy="2613863"/>
          </a:xfrm>
        </p:spPr>
        <p:txBody>
          <a:bodyPr>
            <a:normAutofit fontScale="92500" lnSpcReduction="10000"/>
          </a:bodyPr>
          <a:lstStyle/>
          <a:p>
            <a:pPr>
              <a:buClr>
                <a:srgbClr val="000000"/>
              </a:buClr>
              <a:buSzPts val="2000"/>
            </a:pPr>
            <a:r>
              <a:rPr lang="fr-FR" sz="2800" b="1" dirty="0" err="1">
                <a:solidFill>
                  <a:srgbClr val="0070C0"/>
                </a:solidFill>
                <a:latin typeface="Arial"/>
                <a:ea typeface="Arial"/>
                <a:cs typeface="Arial"/>
                <a:sym typeface="Arial"/>
              </a:rPr>
              <a:t>Varietal</a:t>
            </a:r>
            <a:r>
              <a:rPr lang="fr-FR" sz="2800" b="1" dirty="0">
                <a:solidFill>
                  <a:srgbClr val="0070C0"/>
                </a:solidFill>
                <a:latin typeface="Arial"/>
                <a:ea typeface="Arial"/>
                <a:cs typeface="Arial"/>
                <a:sym typeface="Arial"/>
              </a:rPr>
              <a:t> list, accessions, </a:t>
            </a:r>
            <a:r>
              <a:rPr lang="fr-FR" sz="2800" b="1" dirty="0" err="1">
                <a:solidFill>
                  <a:srgbClr val="0070C0"/>
                </a:solidFill>
                <a:latin typeface="Arial"/>
                <a:ea typeface="Arial"/>
                <a:cs typeface="Arial"/>
                <a:sym typeface="Arial"/>
              </a:rPr>
              <a:t>varieties</a:t>
            </a:r>
            <a:r>
              <a:rPr lang="fr-FR" sz="2800" b="1" dirty="0">
                <a:solidFill>
                  <a:srgbClr val="0070C0"/>
                </a:solidFill>
                <a:latin typeface="Arial"/>
                <a:ea typeface="Arial"/>
                <a:cs typeface="Arial"/>
                <a:sym typeface="Arial"/>
              </a:rPr>
              <a:t>, ...</a:t>
            </a:r>
          </a:p>
          <a:p>
            <a:pPr>
              <a:buClr>
                <a:srgbClr val="000000"/>
              </a:buClr>
              <a:buSzPts val="2000"/>
            </a:pPr>
            <a:r>
              <a:rPr lang="fr-FR" sz="2800" dirty="0">
                <a:solidFill>
                  <a:schemeClr val="dk1"/>
                </a:solidFill>
                <a:latin typeface="Arial"/>
                <a:ea typeface="Arial"/>
                <a:cs typeface="Arial"/>
                <a:sym typeface="Arial"/>
              </a:rPr>
              <a:t>Identifier plus source (stock centre, </a:t>
            </a:r>
            <a:r>
              <a:rPr lang="fr-FR" sz="2800" dirty="0" err="1">
                <a:solidFill>
                  <a:schemeClr val="dk1"/>
                </a:solidFill>
                <a:latin typeface="Arial"/>
                <a:ea typeface="Arial"/>
                <a:cs typeface="Arial"/>
                <a:sym typeface="Arial"/>
              </a:rPr>
              <a:t>gen bank</a:t>
            </a:r>
            <a:r>
              <a:rPr lang="fr-FR" sz="2800" dirty="0">
                <a:solidFill>
                  <a:schemeClr val="dk1"/>
                </a:solidFill>
                <a:latin typeface="Arial"/>
                <a:ea typeface="Arial"/>
                <a:cs typeface="Arial"/>
                <a:sym typeface="Arial"/>
              </a:rPr>
              <a:t>, etc.)</a:t>
            </a:r>
            <a:r>
              <a:rPr lang="fr-FR" sz="1800" dirty="0">
                <a:solidFill>
                  <a:srgbClr val="000000"/>
                </a:solidFill>
                <a:latin typeface="Arial"/>
                <a:ea typeface="Arial"/>
                <a:cs typeface="Arial"/>
                <a:sym typeface="Arial"/>
              </a:rPr>
              <a:t>. </a:t>
            </a:r>
            <a:endParaRPr lang="fr-FR" sz="2800" dirty="0">
              <a:solidFill>
                <a:schemeClr val="dk1"/>
              </a:solidFill>
              <a:latin typeface="Arial"/>
              <a:ea typeface="Arial"/>
              <a:cs typeface="Arial"/>
              <a:sym typeface="Arial"/>
            </a:endParaRPr>
          </a:p>
          <a:p>
            <a:pPr>
              <a:buClr>
                <a:srgbClr val="000000"/>
              </a:buClr>
              <a:buSzPts val="2000"/>
            </a:pPr>
            <a:r>
              <a:rPr lang="fr-FR" sz="2800" b="1" i="1" u="sng" dirty="0">
                <a:solidFill>
                  <a:srgbClr val="0070C0"/>
                </a:solidFill>
                <a:latin typeface="Arial"/>
                <a:ea typeface="Arial"/>
                <a:cs typeface="Arial"/>
                <a:sym typeface="Arial"/>
              </a:rPr>
              <a:t>Crucial </a:t>
            </a:r>
            <a:r>
              <a:rPr lang="fr-FR" sz="2800" dirty="0">
                <a:solidFill>
                  <a:srgbClr val="0070C0"/>
                </a:solidFill>
                <a:latin typeface="Arial"/>
                <a:ea typeface="Arial"/>
                <a:cs typeface="Arial"/>
                <a:sym typeface="Arial"/>
              </a:rPr>
              <a:t>for integrating </a:t>
            </a:r>
            <a:r>
              <a:rPr lang="fr-FR" sz="2800" dirty="0" err="1">
                <a:solidFill>
                  <a:srgbClr val="0070C0"/>
                </a:solidFill>
                <a:latin typeface="Arial"/>
                <a:cs typeface="Arial"/>
                <a:sym typeface="Arial"/>
              </a:rPr>
              <a:t>pheno-genomic </a:t>
            </a:r>
            <a:r>
              <a:rPr lang="fr-FR" sz="2800" dirty="0">
                <a:solidFill>
                  <a:srgbClr val="0070C0"/>
                </a:solidFill>
                <a:latin typeface="Arial"/>
                <a:cs typeface="Arial"/>
                <a:sym typeface="Arial"/>
              </a:rPr>
              <a:t>or </a:t>
            </a:r>
            <a:r>
              <a:rPr lang="fr-FR" sz="2800" dirty="0" err="1">
                <a:solidFill>
                  <a:srgbClr val="0070C0"/>
                </a:solidFill>
                <a:latin typeface="Arial"/>
                <a:cs typeface="Arial"/>
                <a:sym typeface="Arial"/>
              </a:rPr>
              <a:t>genetic</a:t>
            </a:r>
            <a:r>
              <a:rPr lang="fr-FR" sz="2800" dirty="0" err="1">
                <a:solidFill>
                  <a:schemeClr val="dk1"/>
                </a:solidFill>
                <a:latin typeface="Arial"/>
                <a:ea typeface="Arial"/>
                <a:cs typeface="Arial"/>
                <a:sym typeface="Arial"/>
              </a:rPr>
              <a:t> </a:t>
            </a:r>
            <a:r>
              <a:rPr lang="fr-FR" sz="2800" dirty="0">
                <a:solidFill>
                  <a:srgbClr val="0070C0"/>
                </a:solidFill>
                <a:latin typeface="Arial"/>
                <a:ea typeface="Arial"/>
                <a:cs typeface="Arial"/>
                <a:sym typeface="Arial"/>
              </a:rPr>
              <a:t>data</a:t>
            </a:r>
            <a:endParaRPr lang="fr-FR" sz="2800" dirty="0">
              <a:solidFill>
                <a:schemeClr val="dk1"/>
              </a:solidFill>
              <a:latin typeface="Arial"/>
              <a:ea typeface="Arial"/>
              <a:cs typeface="Arial"/>
              <a:sym typeface="Arial"/>
            </a:endParaRPr>
          </a:p>
          <a:p>
            <a:pPr>
              <a:buClr>
                <a:srgbClr val="000000"/>
              </a:buClr>
              <a:buSzPts val="2000"/>
            </a:pPr>
            <a:r>
              <a:rPr lang="fr-FR" sz="2800" b="1" dirty="0" err="1">
                <a:solidFill>
                  <a:srgbClr val="FF6600"/>
                </a:solidFill>
                <a:latin typeface="Arial"/>
                <a:ea typeface="Arial"/>
                <a:cs typeface="Arial"/>
                <a:sym typeface="Arial"/>
              </a:rPr>
              <a:t>Metadat</a:t>
            </a:r>
            <a:r>
              <a:rPr lang="fr-FR" sz="2800" b="1" dirty="0">
                <a:solidFill>
                  <a:srgbClr val="FF6600"/>
                </a:solidFill>
                <a:latin typeface="Arial"/>
                <a:ea typeface="Arial"/>
                <a:cs typeface="Arial"/>
                <a:sym typeface="Arial"/>
              </a:rPr>
              <a:t>a </a:t>
            </a:r>
          </a:p>
          <a:p>
            <a:pPr lvl="1">
              <a:buClr>
                <a:srgbClr val="000000"/>
              </a:buClr>
              <a:buSzPts val="2000"/>
              <a:buFont typeface="Arial" panose="020B0604020202020204" pitchFamily="34" charset="0"/>
              <a:buChar char="•"/>
            </a:pPr>
            <a:r>
              <a:rPr lang="fr-FR" sz="2200" b="1" dirty="0">
                <a:solidFill>
                  <a:srgbClr val="FF6600"/>
                </a:solidFill>
                <a:latin typeface="Arial"/>
                <a:ea typeface="Arial"/>
                <a:cs typeface="Arial"/>
                <a:sym typeface="Arial"/>
              </a:rPr>
              <a:t>Minimum fields in the standard </a:t>
            </a:r>
            <a:r>
              <a:rPr lang="fr-FR" sz="2200" b="1" dirty="0" err="1">
                <a:solidFill>
                  <a:srgbClr val="FF6600"/>
                </a:solidFill>
                <a:latin typeface="Arial"/>
                <a:ea typeface="Arial"/>
                <a:cs typeface="Arial"/>
                <a:sym typeface="Arial"/>
              </a:rPr>
              <a:t>Multicrop Passport Descriptor </a:t>
            </a:r>
            <a:r>
              <a:rPr lang="fr-FR" sz="2200" b="1" dirty="0">
                <a:solidFill>
                  <a:srgbClr val="FF6600"/>
                </a:solidFill>
                <a:latin typeface="Arial"/>
                <a:ea typeface="Arial"/>
                <a:cs typeface="Arial"/>
                <a:sym typeface="Arial"/>
              </a:rPr>
              <a:t>(MCPD) </a:t>
            </a:r>
          </a:p>
          <a:p>
            <a:pPr lvl="1">
              <a:buClr>
                <a:srgbClr val="000000"/>
              </a:buClr>
              <a:buSzPts val="2000"/>
              <a:buFont typeface="Arial" panose="020B0604020202020204" pitchFamily="34" charset="0"/>
              <a:buChar char="•"/>
            </a:pPr>
            <a:r>
              <a:rPr lang="fr-FR" sz="2200" b="1" dirty="0">
                <a:solidFill>
                  <a:srgbClr val="FF6600"/>
                </a:solidFill>
                <a:latin typeface="Arial"/>
                <a:ea typeface="Arial"/>
                <a:cs typeface="Arial"/>
                <a:sym typeface="Arial"/>
              </a:rPr>
              <a:t>GPS location for </a:t>
            </a:r>
            <a:r>
              <a:rPr lang="fr-FR" sz="2200" b="1" dirty="0" err="1">
                <a:solidFill>
                  <a:srgbClr val="FF6600"/>
                </a:solidFill>
                <a:latin typeface="Arial"/>
                <a:ea typeface="Arial"/>
                <a:cs typeface="Arial"/>
                <a:sym typeface="Arial"/>
              </a:rPr>
              <a:t>forest tree </a:t>
            </a:r>
            <a:r>
              <a:rPr lang="fr-FR" sz="2200" b="1" dirty="0">
                <a:solidFill>
                  <a:srgbClr val="FF6600"/>
                </a:solidFill>
                <a:latin typeface="Arial"/>
                <a:ea typeface="Arial"/>
                <a:cs typeface="Arial"/>
                <a:sym typeface="Arial"/>
              </a:rPr>
              <a:t>/ in situ </a:t>
            </a:r>
            <a:r>
              <a:rPr lang="fr-FR" sz="2200" b="1" dirty="0" err="1">
                <a:solidFill>
                  <a:srgbClr val="FF6600"/>
                </a:solidFill>
                <a:latin typeface="Arial"/>
                <a:ea typeface="Arial"/>
                <a:cs typeface="Arial"/>
                <a:sym typeface="Arial"/>
              </a:rPr>
              <a:t>material </a:t>
            </a:r>
            <a:r>
              <a:rPr lang="fr-FR" sz="2200" b="1" dirty="0">
                <a:solidFill>
                  <a:srgbClr val="FF6600"/>
                </a:solidFill>
                <a:latin typeface="Arial"/>
                <a:ea typeface="Arial"/>
                <a:cs typeface="Arial"/>
                <a:sym typeface="Arial"/>
              </a:rPr>
              <a:t>provenance</a:t>
            </a:r>
            <a:endParaRPr lang="fr-FR" sz="1200" dirty="0">
              <a:solidFill>
                <a:srgbClr val="000000"/>
              </a:solidFill>
              <a:latin typeface="Arial"/>
              <a:ea typeface="Arial"/>
              <a:cs typeface="Arial"/>
              <a:sym typeface="Arial"/>
            </a:endParaRPr>
          </a:p>
          <a:p>
            <a:endParaRPr lang="fr-FR" dirty="0"/>
          </a:p>
        </p:txBody>
      </p:sp>
      <p:sp>
        <p:nvSpPr>
          <p:cNvPr id="5" name="Titre 4">
            <a:extLst>
              <a:ext uri="{FF2B5EF4-FFF2-40B4-BE49-F238E27FC236}">
                <a16:creationId xmlns:a16="http://schemas.microsoft.com/office/drawing/2014/main" id="{A65028FF-BDC1-714D-BB23-DA3E7B126091}"/>
              </a:ext>
            </a:extLst>
          </p:cNvPr>
          <p:cNvSpPr>
            <a:spLocks noGrp="1"/>
          </p:cNvSpPr>
          <p:nvPr>
            <p:ph type="title"/>
          </p:nvPr>
        </p:nvSpPr>
        <p:spPr/>
        <p:txBody>
          <a:bodyPr>
            <a:normAutofit/>
          </a:bodyPr>
          <a:lstStyle/>
          <a:p>
            <a:pPr>
              <a:buNone/>
            </a:pPr>
            <a:r>
              <a:rPr lang="fr-FR" dirty="0" err="1"/>
              <a:t>Mandatory</a:t>
            </a:r>
            <a:r>
              <a:rPr lang="fr-FR" dirty="0"/>
              <a:t> MIAPPE sections - </a:t>
            </a:r>
            <a:r>
              <a:rPr lang="fr-FR" dirty="0" err="1"/>
              <a:t>Biological</a:t>
            </a:r>
            <a:r>
              <a:rPr lang="fr-FR" dirty="0"/>
              <a:t> </a:t>
            </a:r>
            <a:r>
              <a:rPr lang="fr-FR" dirty="0" err="1"/>
              <a:t>material</a:t>
            </a:r>
            <a:endParaRPr lang="fr-FR" dirty="0"/>
          </a:p>
        </p:txBody>
      </p:sp>
      <p:pic>
        <p:nvPicPr>
          <p:cNvPr id="2" name="Image 1">
            <a:extLst>
              <a:ext uri="{FF2B5EF4-FFF2-40B4-BE49-F238E27FC236}">
                <a16:creationId xmlns:a16="http://schemas.microsoft.com/office/drawing/2014/main" id="{4F092099-DD72-53EB-BE5C-E94B2071DAEA}"/>
              </a:ext>
            </a:extLst>
          </p:cNvPr>
          <p:cNvPicPr>
            <a:picLocks noChangeAspect="1"/>
          </p:cNvPicPr>
          <p:nvPr/>
        </p:nvPicPr>
        <p:blipFill>
          <a:blip r:embed="rId3"/>
          <a:stretch>
            <a:fillRect/>
          </a:stretch>
        </p:blipFill>
        <p:spPr>
          <a:xfrm>
            <a:off x="10238259" y="0"/>
            <a:ext cx="1960075" cy="6858000"/>
          </a:xfrm>
          <a:prstGeom prst="rect">
            <a:avLst/>
          </a:prstGeom>
        </p:spPr>
      </p:pic>
    </p:spTree>
    <p:extLst>
      <p:ext uri="{BB962C8B-B14F-4D97-AF65-F5344CB8AC3E}">
        <p14:creationId xmlns:p14="http://schemas.microsoft.com/office/powerpoint/2010/main" val="2634128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9" name="Google Shape;669;p32"/>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grpSp>
        <p:nvGrpSpPr>
          <p:cNvPr id="670" name="Google Shape;670;p32"/>
          <p:cNvGrpSpPr/>
          <p:nvPr/>
        </p:nvGrpSpPr>
        <p:grpSpPr>
          <a:xfrm>
            <a:off x="3022178" y="2753892"/>
            <a:ext cx="1708238" cy="1331494"/>
            <a:chOff x="842457" y="1925053"/>
            <a:chExt cx="1708238" cy="1331494"/>
          </a:xfrm>
        </p:grpSpPr>
        <p:sp>
          <p:nvSpPr>
            <p:cNvPr id="671" name="Google Shape;671;p32"/>
            <p:cNvSpPr/>
            <p:nvPr/>
          </p:nvSpPr>
          <p:spPr>
            <a:xfrm>
              <a:off x="842457" y="1925053"/>
              <a:ext cx="1708238" cy="1331494"/>
            </a:xfrm>
            <a:prstGeom prst="rect">
              <a:avLst/>
            </a:pr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nvGrpSpPr>
            <p:cNvPr id="672" name="Google Shape;672;p32"/>
            <p:cNvGrpSpPr/>
            <p:nvPr/>
          </p:nvGrpSpPr>
          <p:grpSpPr>
            <a:xfrm>
              <a:off x="890585" y="1973179"/>
              <a:ext cx="1580146" cy="224589"/>
              <a:chOff x="914402" y="1973179"/>
              <a:chExt cx="1580146" cy="224589"/>
            </a:xfrm>
          </p:grpSpPr>
          <p:sp>
            <p:nvSpPr>
              <p:cNvPr id="673" name="Google Shape;673;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4" name="Google Shape;674;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5" name="Google Shape;675;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6" name="Google Shape;676;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7" name="Google Shape;677;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8" name="Google Shape;678;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79" name="Google Shape;679;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0" name="Google Shape;680;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681" name="Google Shape;681;p32"/>
            <p:cNvGrpSpPr/>
            <p:nvPr/>
          </p:nvGrpSpPr>
          <p:grpSpPr>
            <a:xfrm>
              <a:off x="890585" y="2144290"/>
              <a:ext cx="1580146" cy="224589"/>
              <a:chOff x="914402" y="1973179"/>
              <a:chExt cx="1580146" cy="224589"/>
            </a:xfrm>
          </p:grpSpPr>
          <p:sp>
            <p:nvSpPr>
              <p:cNvPr id="682" name="Google Shape;682;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3" name="Google Shape;683;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4" name="Google Shape;684;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5" name="Google Shape;685;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6" name="Google Shape;686;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7" name="Google Shape;687;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8" name="Google Shape;688;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89" name="Google Shape;689;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690" name="Google Shape;690;p32"/>
            <p:cNvGrpSpPr/>
            <p:nvPr/>
          </p:nvGrpSpPr>
          <p:grpSpPr>
            <a:xfrm>
              <a:off x="890585" y="2315401"/>
              <a:ext cx="1580146" cy="224589"/>
              <a:chOff x="914402" y="1973179"/>
              <a:chExt cx="1580146" cy="224589"/>
            </a:xfrm>
          </p:grpSpPr>
          <p:sp>
            <p:nvSpPr>
              <p:cNvPr id="691" name="Google Shape;691;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2" name="Google Shape;692;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3" name="Google Shape;693;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4" name="Google Shape;694;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5" name="Google Shape;695;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6" name="Google Shape;696;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7" name="Google Shape;697;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698" name="Google Shape;698;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699" name="Google Shape;699;p32"/>
            <p:cNvGrpSpPr/>
            <p:nvPr/>
          </p:nvGrpSpPr>
          <p:grpSpPr>
            <a:xfrm>
              <a:off x="890585" y="2486512"/>
              <a:ext cx="1580146" cy="224589"/>
              <a:chOff x="914402" y="1973179"/>
              <a:chExt cx="1580146" cy="224589"/>
            </a:xfrm>
          </p:grpSpPr>
          <p:sp>
            <p:nvSpPr>
              <p:cNvPr id="700" name="Google Shape;700;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1" name="Google Shape;701;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2" name="Google Shape;702;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3" name="Google Shape;703;p32"/>
              <p:cNvSpPr/>
              <p:nvPr/>
            </p:nvSpPr>
            <p:spPr>
              <a:xfrm>
                <a:off x="1502231" y="1973179"/>
                <a:ext cx="208547" cy="224589"/>
              </a:xfrm>
              <a:prstGeom prst="ellipse">
                <a:avLst/>
              </a:prstGeom>
              <a:solidFill>
                <a:srgbClr val="FF0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4" name="Google Shape;704;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5" name="Google Shape;705;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6" name="Google Shape;706;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07" name="Google Shape;707;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708" name="Google Shape;708;p32"/>
            <p:cNvGrpSpPr/>
            <p:nvPr/>
          </p:nvGrpSpPr>
          <p:grpSpPr>
            <a:xfrm>
              <a:off x="890585" y="2657623"/>
              <a:ext cx="1580146" cy="224589"/>
              <a:chOff x="914402" y="1973179"/>
              <a:chExt cx="1580146" cy="224589"/>
            </a:xfrm>
          </p:grpSpPr>
          <p:sp>
            <p:nvSpPr>
              <p:cNvPr id="709" name="Google Shape;709;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0" name="Google Shape;710;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1" name="Google Shape;711;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2" name="Google Shape;712;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3" name="Google Shape;713;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4" name="Google Shape;714;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5" name="Google Shape;715;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6" name="Google Shape;716;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717" name="Google Shape;717;p32"/>
            <p:cNvGrpSpPr/>
            <p:nvPr/>
          </p:nvGrpSpPr>
          <p:grpSpPr>
            <a:xfrm>
              <a:off x="890585" y="2828734"/>
              <a:ext cx="1580146" cy="224589"/>
              <a:chOff x="914402" y="1973179"/>
              <a:chExt cx="1580146" cy="224589"/>
            </a:xfrm>
          </p:grpSpPr>
          <p:sp>
            <p:nvSpPr>
              <p:cNvPr id="718" name="Google Shape;718;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19" name="Google Shape;719;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0" name="Google Shape;720;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1" name="Google Shape;721;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2" name="Google Shape;722;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3" name="Google Shape;723;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4" name="Google Shape;724;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5" name="Google Shape;725;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nvGrpSpPr>
            <p:cNvPr id="726" name="Google Shape;726;p32"/>
            <p:cNvGrpSpPr/>
            <p:nvPr/>
          </p:nvGrpSpPr>
          <p:grpSpPr>
            <a:xfrm>
              <a:off x="896888" y="2999844"/>
              <a:ext cx="1580146" cy="224589"/>
              <a:chOff x="914402" y="1973179"/>
              <a:chExt cx="1580146" cy="224589"/>
            </a:xfrm>
          </p:grpSpPr>
          <p:sp>
            <p:nvSpPr>
              <p:cNvPr id="727" name="Google Shape;727;p32"/>
              <p:cNvSpPr/>
              <p:nvPr/>
            </p:nvSpPr>
            <p:spPr>
              <a:xfrm>
                <a:off x="914402"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8" name="Google Shape;728;p32"/>
              <p:cNvSpPr/>
              <p:nvPr/>
            </p:nvSpPr>
            <p:spPr>
              <a:xfrm>
                <a:off x="1110345"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29" name="Google Shape;729;p32"/>
              <p:cNvSpPr/>
              <p:nvPr/>
            </p:nvSpPr>
            <p:spPr>
              <a:xfrm>
                <a:off x="1306288"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30" name="Google Shape;730;p32"/>
              <p:cNvSpPr/>
              <p:nvPr/>
            </p:nvSpPr>
            <p:spPr>
              <a:xfrm>
                <a:off x="150223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31" name="Google Shape;731;p32"/>
              <p:cNvSpPr/>
              <p:nvPr/>
            </p:nvSpPr>
            <p:spPr>
              <a:xfrm>
                <a:off x="1698174"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32" name="Google Shape;732;p32"/>
              <p:cNvSpPr/>
              <p:nvPr/>
            </p:nvSpPr>
            <p:spPr>
              <a:xfrm>
                <a:off x="1894117"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33" name="Google Shape;733;p32"/>
              <p:cNvSpPr/>
              <p:nvPr/>
            </p:nvSpPr>
            <p:spPr>
              <a:xfrm>
                <a:off x="2090060"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34" name="Google Shape;734;p32"/>
              <p:cNvSpPr/>
              <p:nvPr/>
            </p:nvSpPr>
            <p:spPr>
              <a:xfrm>
                <a:off x="2286001" y="1973179"/>
                <a:ext cx="208547" cy="224589"/>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grpSp>
      </p:grpSp>
      <p:sp>
        <p:nvSpPr>
          <p:cNvPr id="735" name="Google Shape;735;p32"/>
          <p:cNvSpPr txBox="1"/>
          <p:nvPr/>
        </p:nvSpPr>
        <p:spPr>
          <a:xfrm>
            <a:off x="1227930" y="1111274"/>
            <a:ext cx="8905195" cy="400110"/>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a:solidFill>
                  <a:schemeClr val="dk1"/>
                </a:solidFill>
                <a:latin typeface="Arial"/>
                <a:ea typeface="Arial"/>
                <a:cs typeface="Arial"/>
                <a:sym typeface="Arial"/>
              </a:rPr>
              <a:t>Example: </a:t>
            </a:r>
            <a:r>
              <a:rPr lang="en-GB" sz="2000">
                <a:solidFill>
                  <a:schemeClr val="dk1"/>
                </a:solidFill>
                <a:latin typeface="Arial"/>
                <a:ea typeface="Arial"/>
                <a:cs typeface="Arial"/>
                <a:sym typeface="Arial"/>
              </a:rPr>
              <a:t>Monclus </a:t>
            </a:r>
            <a:r>
              <a:rPr lang="en-GB" sz="2000" i="1">
                <a:solidFill>
                  <a:schemeClr val="dk1"/>
                </a:solidFill>
                <a:latin typeface="Arial"/>
                <a:ea typeface="Arial"/>
                <a:cs typeface="Arial"/>
                <a:sym typeface="Arial"/>
              </a:rPr>
              <a:t>et al, 2012, </a:t>
            </a:r>
            <a:r>
              <a:rPr lang="en-GB" sz="2000">
                <a:solidFill>
                  <a:schemeClr val="dk1"/>
                </a:solidFill>
                <a:latin typeface="Arial"/>
                <a:ea typeface="Arial"/>
                <a:cs typeface="Arial"/>
                <a:sym typeface="Arial"/>
              </a:rPr>
              <a:t>[2]</a:t>
            </a:r>
            <a:endParaRPr sz="2000" b="1">
              <a:solidFill>
                <a:schemeClr val="dk1"/>
              </a:solidFill>
              <a:latin typeface="Arial"/>
              <a:ea typeface="Arial"/>
              <a:cs typeface="Arial"/>
              <a:sym typeface="Arial"/>
            </a:endParaRPr>
          </a:p>
        </p:txBody>
      </p:sp>
      <p:sp>
        <p:nvSpPr>
          <p:cNvPr id="736" name="Google Shape;736;p32"/>
          <p:cNvSpPr txBox="1"/>
          <p:nvPr/>
        </p:nvSpPr>
        <p:spPr>
          <a:xfrm>
            <a:off x="2597915" y="4298864"/>
            <a:ext cx="2980303" cy="646331"/>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GB">
                <a:solidFill>
                  <a:schemeClr val="dk1"/>
                </a:solidFill>
                <a:latin typeface="Arial"/>
                <a:ea typeface="Arial"/>
                <a:cs typeface="Arial"/>
                <a:sym typeface="Arial"/>
              </a:rPr>
              <a:t>For each tree of each block</a:t>
            </a:r>
            <a:endParaRPr sz="1400">
              <a:solidFill>
                <a:srgbClr val="000000"/>
              </a:solidFill>
              <a:latin typeface="Arial"/>
              <a:ea typeface="Arial"/>
              <a:cs typeface="Arial"/>
              <a:sym typeface="Arial"/>
            </a:endParaRPr>
          </a:p>
          <a:p>
            <a:pPr>
              <a:buClr>
                <a:srgbClr val="000000"/>
              </a:buClr>
              <a:buSzPts val="1800"/>
            </a:pPr>
            <a:r>
              <a:rPr lang="en-GB">
                <a:solidFill>
                  <a:schemeClr val="dk1"/>
                </a:solidFill>
                <a:latin typeface="Arial"/>
                <a:ea typeface="Arial"/>
                <a:cs typeface="Arial"/>
                <a:sym typeface="Arial"/>
              </a:rPr>
              <a:t>= for each observation unit</a:t>
            </a:r>
            <a:endParaRPr>
              <a:solidFill>
                <a:schemeClr val="dk1"/>
              </a:solidFill>
              <a:latin typeface="Arial"/>
              <a:ea typeface="Arial"/>
              <a:cs typeface="Arial"/>
              <a:sym typeface="Arial"/>
            </a:endParaRPr>
          </a:p>
        </p:txBody>
      </p:sp>
      <p:cxnSp>
        <p:nvCxnSpPr>
          <p:cNvPr id="737" name="Google Shape;737;p32"/>
          <p:cNvCxnSpPr>
            <a:stCxn id="703" idx="2"/>
          </p:cNvCxnSpPr>
          <p:nvPr/>
        </p:nvCxnSpPr>
        <p:spPr>
          <a:xfrm rot="10800000" flipH="1">
            <a:off x="3658135" y="3368845"/>
            <a:ext cx="2123100" cy="58800"/>
          </a:xfrm>
          <a:prstGeom prst="straightConnector1">
            <a:avLst/>
          </a:prstGeom>
          <a:noFill/>
          <a:ln w="9525" cap="flat" cmpd="sng">
            <a:solidFill>
              <a:srgbClr val="FF0000"/>
            </a:solidFill>
            <a:prstDash val="solid"/>
            <a:miter lim="800000"/>
            <a:headEnd type="none" w="sm" len="sm"/>
            <a:tailEnd type="triangle" w="med" len="med"/>
          </a:ln>
        </p:spPr>
      </p:cxnSp>
      <p:sp>
        <p:nvSpPr>
          <p:cNvPr id="738" name="Google Shape;738;p32"/>
          <p:cNvSpPr txBox="1"/>
          <p:nvPr/>
        </p:nvSpPr>
        <p:spPr>
          <a:xfrm>
            <a:off x="5781174" y="3197718"/>
            <a:ext cx="1236236" cy="369332"/>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GB">
                <a:solidFill>
                  <a:schemeClr val="dk1"/>
                </a:solidFill>
                <a:latin typeface="Arial"/>
                <a:ea typeface="Arial"/>
                <a:cs typeface="Arial"/>
                <a:sym typeface="Arial"/>
              </a:rPr>
              <a:t>One leaf</a:t>
            </a:r>
            <a:endParaRPr>
              <a:solidFill>
                <a:schemeClr val="dk1"/>
              </a:solidFill>
              <a:latin typeface="Arial"/>
              <a:ea typeface="Arial"/>
              <a:cs typeface="Arial"/>
              <a:sym typeface="Arial"/>
            </a:endParaRPr>
          </a:p>
        </p:txBody>
      </p:sp>
      <p:cxnSp>
        <p:nvCxnSpPr>
          <p:cNvPr id="739" name="Google Shape;739;p32"/>
          <p:cNvCxnSpPr>
            <a:stCxn id="738" idx="3"/>
          </p:cNvCxnSpPr>
          <p:nvPr/>
        </p:nvCxnSpPr>
        <p:spPr>
          <a:xfrm rot="10800000" flipH="1">
            <a:off x="7017410" y="2801884"/>
            <a:ext cx="544500" cy="580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40" name="Google Shape;740;p32"/>
          <p:cNvCxnSpPr>
            <a:stCxn id="738" idx="3"/>
          </p:cNvCxnSpPr>
          <p:nvPr/>
        </p:nvCxnSpPr>
        <p:spPr>
          <a:xfrm rot="10800000" flipH="1">
            <a:off x="7017410" y="3197584"/>
            <a:ext cx="544500" cy="1848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41" name="Google Shape;741;p32"/>
          <p:cNvCxnSpPr>
            <a:stCxn id="738" idx="3"/>
          </p:cNvCxnSpPr>
          <p:nvPr/>
        </p:nvCxnSpPr>
        <p:spPr>
          <a:xfrm>
            <a:off x="7017410" y="3382384"/>
            <a:ext cx="544500" cy="104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42" name="Google Shape;742;p32"/>
          <p:cNvCxnSpPr>
            <a:stCxn id="738" idx="3"/>
          </p:cNvCxnSpPr>
          <p:nvPr/>
        </p:nvCxnSpPr>
        <p:spPr>
          <a:xfrm>
            <a:off x="7017410" y="3382384"/>
            <a:ext cx="544500" cy="446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43" name="Google Shape;743;p32"/>
          <p:cNvCxnSpPr>
            <a:stCxn id="738" idx="3"/>
          </p:cNvCxnSpPr>
          <p:nvPr/>
        </p:nvCxnSpPr>
        <p:spPr>
          <a:xfrm>
            <a:off x="7017410" y="3382384"/>
            <a:ext cx="544500" cy="868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44" name="Google Shape;744;p32"/>
          <p:cNvCxnSpPr>
            <a:stCxn id="738" idx="3"/>
          </p:cNvCxnSpPr>
          <p:nvPr/>
        </p:nvCxnSpPr>
        <p:spPr>
          <a:xfrm rot="10800000" flipH="1">
            <a:off x="7017410" y="2540284"/>
            <a:ext cx="544500" cy="842100"/>
          </a:xfrm>
          <a:prstGeom prst="straightConnector1">
            <a:avLst/>
          </a:prstGeom>
          <a:noFill/>
          <a:ln w="9525" cap="flat" cmpd="sng">
            <a:solidFill>
              <a:schemeClr val="accent1"/>
            </a:solidFill>
            <a:prstDash val="solid"/>
            <a:miter lim="800000"/>
            <a:headEnd type="none" w="sm" len="sm"/>
            <a:tailEnd type="triangle" w="med" len="med"/>
          </a:ln>
        </p:spPr>
      </p:cxnSp>
      <p:sp>
        <p:nvSpPr>
          <p:cNvPr id="745" name="Google Shape;745;p32"/>
          <p:cNvSpPr/>
          <p:nvPr/>
        </p:nvSpPr>
        <p:spPr>
          <a:xfrm>
            <a:off x="7742272" y="2361561"/>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46" name="Google Shape;746;p32"/>
          <p:cNvSpPr/>
          <p:nvPr/>
        </p:nvSpPr>
        <p:spPr>
          <a:xfrm>
            <a:off x="7742272" y="2705247"/>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47" name="Google Shape;747;p32"/>
          <p:cNvSpPr/>
          <p:nvPr/>
        </p:nvSpPr>
        <p:spPr>
          <a:xfrm>
            <a:off x="7742272" y="3048933"/>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48" name="Google Shape;748;p32"/>
          <p:cNvSpPr/>
          <p:nvPr/>
        </p:nvSpPr>
        <p:spPr>
          <a:xfrm>
            <a:off x="7742272" y="3392619"/>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49" name="Google Shape;749;p32"/>
          <p:cNvSpPr/>
          <p:nvPr/>
        </p:nvSpPr>
        <p:spPr>
          <a:xfrm>
            <a:off x="7742272" y="3736305"/>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50" name="Google Shape;750;p32"/>
          <p:cNvSpPr/>
          <p:nvPr/>
        </p:nvSpPr>
        <p:spPr>
          <a:xfrm>
            <a:off x="7742272" y="4079991"/>
            <a:ext cx="326752" cy="325711"/>
          </a:xfrm>
          <a:prstGeom prst="ellipse">
            <a:avLst/>
          </a:prstGeom>
          <a:solidFill>
            <a:srgbClr val="548135"/>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751" name="Google Shape;751;p32"/>
          <p:cNvSpPr txBox="1"/>
          <p:nvPr/>
        </p:nvSpPr>
        <p:spPr>
          <a:xfrm>
            <a:off x="7446139" y="4483529"/>
            <a:ext cx="1338828" cy="369332"/>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GB">
                <a:solidFill>
                  <a:schemeClr val="dk1"/>
                </a:solidFill>
                <a:latin typeface="Arial"/>
                <a:ea typeface="Arial"/>
                <a:cs typeface="Arial"/>
                <a:sym typeface="Arial"/>
              </a:rPr>
              <a:t>6 leaf disks</a:t>
            </a:r>
            <a:endParaRPr>
              <a:solidFill>
                <a:schemeClr val="dk1"/>
              </a:solidFill>
              <a:latin typeface="Arial"/>
              <a:ea typeface="Arial"/>
              <a:cs typeface="Arial"/>
              <a:sym typeface="Arial"/>
            </a:endParaRPr>
          </a:p>
        </p:txBody>
      </p:sp>
      <p:sp>
        <p:nvSpPr>
          <p:cNvPr id="752" name="Google Shape;752;p32"/>
          <p:cNvSpPr txBox="1"/>
          <p:nvPr/>
        </p:nvSpPr>
        <p:spPr>
          <a:xfrm>
            <a:off x="7133450" y="1805147"/>
            <a:ext cx="1710725" cy="369332"/>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GB">
                <a:solidFill>
                  <a:schemeClr val="dk1"/>
                </a:solidFill>
                <a:latin typeface="Arial"/>
                <a:ea typeface="Arial"/>
                <a:cs typeface="Arial"/>
                <a:sym typeface="Arial"/>
              </a:rPr>
              <a:t>Set of samples</a:t>
            </a:r>
            <a:endParaRPr>
              <a:solidFill>
                <a:schemeClr val="dk1"/>
              </a:solidFill>
              <a:latin typeface="Arial"/>
              <a:ea typeface="Arial"/>
              <a:cs typeface="Arial"/>
              <a:sym typeface="Arial"/>
            </a:endParaRPr>
          </a:p>
        </p:txBody>
      </p:sp>
      <p:sp>
        <p:nvSpPr>
          <p:cNvPr id="753" name="Google Shape;753;p32"/>
          <p:cNvSpPr txBox="1"/>
          <p:nvPr/>
        </p:nvSpPr>
        <p:spPr>
          <a:xfrm>
            <a:off x="1299410" y="5120008"/>
            <a:ext cx="9593179" cy="923330"/>
          </a:xfrm>
          <a:prstGeom prst="rect">
            <a:avLst/>
          </a:prstGeom>
          <a:solidFill>
            <a:srgbClr val="FEE599"/>
          </a:solidFill>
          <a:ln>
            <a:noFill/>
          </a:ln>
        </p:spPr>
        <p:txBody>
          <a:bodyPr spcFirstLastPara="1" wrap="square" lIns="91425" tIns="45700" rIns="91425" bIns="45700" anchor="t" anchorCtr="0">
            <a:noAutofit/>
          </a:bodyPr>
          <a:lstStyle/>
          <a:p>
            <a:pPr>
              <a:buClr>
                <a:srgbClr val="000000"/>
              </a:buClr>
              <a:buSzPts val="1800"/>
            </a:pPr>
            <a:r>
              <a:rPr lang="en-GB" dirty="0">
                <a:solidFill>
                  <a:schemeClr val="dk1"/>
                </a:solidFill>
                <a:latin typeface="Arial"/>
                <a:ea typeface="Arial"/>
                <a:cs typeface="Arial"/>
                <a:sym typeface="Arial"/>
              </a:rPr>
              <a:t>Different types of processing of the leaf disks depending on the measurement: can be captured by different sets of samples (e.g. if subsampling generates repetitions) or in the method of the observed variable.</a:t>
            </a:r>
            <a:endParaRPr dirty="0">
              <a:solidFill>
                <a:schemeClr val="dk1"/>
              </a:solidFill>
              <a:latin typeface="Arial"/>
              <a:ea typeface="Arial"/>
              <a:cs typeface="Arial"/>
              <a:sym typeface="Arial"/>
            </a:endParaRPr>
          </a:p>
        </p:txBody>
      </p:sp>
      <p:cxnSp>
        <p:nvCxnSpPr>
          <p:cNvPr id="754" name="Google Shape;754;p32"/>
          <p:cNvCxnSpPr>
            <a:stCxn id="755" idx="2"/>
            <a:endCxn id="703" idx="7"/>
          </p:cNvCxnSpPr>
          <p:nvPr/>
        </p:nvCxnSpPr>
        <p:spPr>
          <a:xfrm>
            <a:off x="2939295" y="2561239"/>
            <a:ext cx="896700" cy="786900"/>
          </a:xfrm>
          <a:prstGeom prst="straightConnector1">
            <a:avLst/>
          </a:prstGeom>
          <a:noFill/>
          <a:ln w="9525" cap="flat" cmpd="sng">
            <a:solidFill>
              <a:srgbClr val="FF0000"/>
            </a:solidFill>
            <a:prstDash val="solid"/>
            <a:miter lim="800000"/>
            <a:headEnd type="none" w="sm" len="sm"/>
            <a:tailEnd type="triangle" w="med" len="med"/>
          </a:ln>
        </p:spPr>
      </p:cxnSp>
      <p:sp>
        <p:nvSpPr>
          <p:cNvPr id="755" name="Google Shape;755;p32"/>
          <p:cNvSpPr txBox="1"/>
          <p:nvPr/>
        </p:nvSpPr>
        <p:spPr>
          <a:xfrm>
            <a:off x="1227929" y="1607133"/>
            <a:ext cx="3422732" cy="95410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r>
              <a:rPr lang="en-GB" sz="1400" b="1">
                <a:solidFill>
                  <a:srgbClr val="FF0000"/>
                </a:solidFill>
                <a:latin typeface="Arial"/>
                <a:ea typeface="Arial"/>
                <a:cs typeface="Arial"/>
                <a:sym typeface="Arial"/>
              </a:rPr>
              <a:t>Populus deltoides</a:t>
            </a:r>
            <a:endParaRPr/>
          </a:p>
          <a:p>
            <a:r>
              <a:rPr lang="en-GB" sz="1400" b="1">
                <a:solidFill>
                  <a:srgbClr val="FF0000"/>
                </a:solidFill>
                <a:latin typeface="Arial"/>
                <a:ea typeface="Arial"/>
                <a:cs typeface="Arial"/>
                <a:sym typeface="Arial"/>
              </a:rPr>
              <a:t>INRA:73028-62</a:t>
            </a:r>
            <a:endParaRPr/>
          </a:p>
          <a:p>
            <a:r>
              <a:rPr lang="en-GB" sz="1400" b="1">
                <a:solidFill>
                  <a:srgbClr val="FF0000"/>
                </a:solidFill>
                <a:latin typeface="Arial"/>
                <a:ea typeface="Arial"/>
                <a:cs typeface="Arial"/>
                <a:sym typeface="Arial"/>
              </a:rPr>
              <a:t>doi:10.15454/1.4921786081024297E12</a:t>
            </a:r>
            <a:endParaRPr/>
          </a:p>
          <a:p>
            <a:r>
              <a:rPr lang="en-GB" sz="1400" b="1">
                <a:solidFill>
                  <a:srgbClr val="FF0000"/>
                </a:solidFill>
                <a:latin typeface="Arial"/>
                <a:ea typeface="Arial"/>
                <a:cs typeface="Arial"/>
                <a:sym typeface="Arial"/>
              </a:rPr>
              <a:t>[observation unit: Block1-Row4-Col4</a:t>
            </a:r>
            <a:endParaRPr/>
          </a:p>
        </p:txBody>
      </p:sp>
      <p:sp>
        <p:nvSpPr>
          <p:cNvPr id="6" name="Espace réservé du texte 5">
            <a:extLst>
              <a:ext uri="{FF2B5EF4-FFF2-40B4-BE49-F238E27FC236}">
                <a16:creationId xmlns:a16="http://schemas.microsoft.com/office/drawing/2014/main" id="{6FA66B56-D4B2-766D-17B7-265004128BF8}"/>
              </a:ext>
            </a:extLst>
          </p:cNvPr>
          <p:cNvSpPr>
            <a:spLocks noGrp="1"/>
          </p:cNvSpPr>
          <p:nvPr>
            <p:ph type="body" idx="1"/>
          </p:nvPr>
        </p:nvSpPr>
        <p:spPr/>
        <p:txBody>
          <a:bodyPr/>
          <a:lstStyle/>
          <a:p>
            <a:endParaRPr lang="fr-FR"/>
          </a:p>
        </p:txBody>
      </p:sp>
      <p:sp>
        <p:nvSpPr>
          <p:cNvPr id="5" name="Titre 4">
            <a:extLst>
              <a:ext uri="{FF2B5EF4-FFF2-40B4-BE49-F238E27FC236}">
                <a16:creationId xmlns:a16="http://schemas.microsoft.com/office/drawing/2014/main" id="{7656592D-E139-480F-61C9-4831682B14E3}"/>
              </a:ext>
            </a:extLst>
          </p:cNvPr>
          <p:cNvSpPr>
            <a:spLocks noGrp="1"/>
          </p:cNvSpPr>
          <p:nvPr>
            <p:ph type="title"/>
          </p:nvPr>
        </p:nvSpPr>
        <p:spPr/>
        <p:txBody>
          <a:bodyPr>
            <a:normAutofit/>
          </a:bodyPr>
          <a:lstStyle/>
          <a:p>
            <a:r>
              <a:rPr lang="fr-FR" dirty="0"/>
              <a:t>Important MIAPPE sections - Observation Unit &amp; </a:t>
            </a:r>
            <a:r>
              <a:rPr lang="fr-FR" dirty="0" err="1"/>
              <a:t>Samples</a:t>
            </a: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txBox="1"/>
          <p:nvPr/>
        </p:nvSpPr>
        <p:spPr>
          <a:xfrm>
            <a:off x="238657" y="1014531"/>
            <a:ext cx="6953414" cy="5397154"/>
          </a:xfrm>
          <a:prstGeom prst="rect">
            <a:avLst/>
          </a:prstGeom>
          <a:solidFill>
            <a:schemeClr val="bg1"/>
          </a:solidFill>
          <a:ln>
            <a:noFill/>
          </a:ln>
        </p:spPr>
        <p:txBody>
          <a:bodyPr spcFirstLastPara="1" wrap="square" lIns="91425" tIns="45700" rIns="91425" bIns="45700" anchor="t" anchorCtr="0">
            <a:noAutofit/>
          </a:bodyPr>
          <a:lstStyle/>
          <a:p>
            <a:pPr>
              <a:buClr>
                <a:srgbClr val="000000"/>
              </a:buClr>
              <a:buSzPts val="2000"/>
            </a:pPr>
            <a:r>
              <a:rPr lang="fr-FR" sz="2000" b="1" dirty="0">
                <a:solidFill>
                  <a:srgbClr val="0070C0"/>
                </a:solidFill>
                <a:latin typeface="Arial"/>
                <a:ea typeface="Arial"/>
                <a:cs typeface="Arial"/>
                <a:sym typeface="Arial"/>
              </a:rPr>
              <a:t>Observation </a:t>
            </a:r>
            <a:r>
              <a:rPr lang="fr-FR" sz="2000" b="1" dirty="0" err="1">
                <a:solidFill>
                  <a:srgbClr val="0070C0"/>
                </a:solidFill>
                <a:latin typeface="Arial"/>
                <a:ea typeface="Arial"/>
                <a:cs typeface="Arial"/>
                <a:sym typeface="Arial"/>
              </a:rPr>
              <a:t>units </a:t>
            </a:r>
            <a:r>
              <a:rPr lang="fr-FR" sz="2000" b="1" dirty="0">
                <a:solidFill>
                  <a:srgbClr val="0070C0"/>
                </a:solidFill>
                <a:latin typeface="Arial"/>
                <a:ea typeface="Arial"/>
                <a:cs typeface="Arial"/>
                <a:sym typeface="Arial"/>
              </a:rPr>
              <a:t>: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real objects (e.g. </a:t>
            </a:r>
            <a:r>
              <a:rPr lang="fr-FR" sz="2000" dirty="0" err="1">
                <a:solidFill>
                  <a:schemeClr val="dk1"/>
                </a:solidFill>
                <a:latin typeface="Arial"/>
                <a:ea typeface="Arial"/>
                <a:cs typeface="Arial"/>
                <a:sym typeface="Arial"/>
              </a:rPr>
              <a:t>microplot</a:t>
            </a:r>
            <a:r>
              <a:rPr lang="fr-FR" sz="2000" dirty="0">
                <a:solidFill>
                  <a:schemeClr val="dk1"/>
                </a:solidFill>
                <a:latin typeface="Arial"/>
                <a:ea typeface="Arial"/>
                <a:cs typeface="Arial"/>
                <a:sym typeface="Arial"/>
              </a:rPr>
              <a:t>) from the </a:t>
            </a:r>
            <a:r>
              <a:rPr lang="fr-FR" sz="2000" dirty="0" err="1">
                <a:solidFill>
                  <a:schemeClr val="dk1"/>
                </a:solidFill>
                <a:latin typeface="Arial"/>
                <a:ea typeface="Arial"/>
                <a:cs typeface="Arial"/>
                <a:sym typeface="Arial"/>
              </a:rPr>
              <a:t>study </a:t>
            </a:r>
            <a:r>
              <a:rPr lang="fr-FR" sz="2000" dirty="0">
                <a:solidFill>
                  <a:schemeClr val="dk1"/>
                </a:solidFill>
                <a:latin typeface="Arial"/>
                <a:ea typeface="Arial"/>
                <a:cs typeface="Arial"/>
                <a:sym typeface="Arial"/>
              </a:rPr>
              <a:t>on which measurements and observations are made.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virtual objects (</a:t>
            </a:r>
            <a:r>
              <a:rPr lang="fr-FR" sz="2000" dirty="0" err="1">
                <a:solidFill>
                  <a:schemeClr val="dk1"/>
                </a:solidFill>
                <a:latin typeface="Arial"/>
                <a:ea typeface="Arial"/>
                <a:cs typeface="Arial"/>
                <a:sym typeface="Arial"/>
              </a:rPr>
              <a:t>genotype</a:t>
            </a:r>
            <a:r>
              <a:rPr lang="fr-FR" sz="2000" dirty="0">
                <a:solidFill>
                  <a:schemeClr val="dk1"/>
                </a:solidFill>
                <a:latin typeface="Arial"/>
                <a:ea typeface="Arial"/>
                <a:cs typeface="Arial"/>
                <a:sym typeface="Arial"/>
              </a:rPr>
              <a:t>) on which variables or indices are calculated.</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Typically one or more plants</a:t>
            </a:r>
          </a:p>
          <a:p>
            <a:pPr marL="342900" indent="-342900">
              <a:buClr>
                <a:srgbClr val="000000"/>
              </a:buClr>
              <a:buSzPts val="2000"/>
              <a:buFont typeface="Arial" panose="020B0604020202020204" pitchFamily="34" charset="0"/>
              <a:buChar char="•"/>
            </a:pPr>
            <a:r>
              <a:rPr lang="fr-FR" sz="2000" dirty="0" err="1">
                <a:solidFill>
                  <a:schemeClr val="dk1"/>
                </a:solidFill>
                <a:latin typeface="Arial"/>
                <a:ea typeface="Arial"/>
                <a:cs typeface="Arial"/>
                <a:sym typeface="Arial"/>
              </a:rPr>
              <a:t>Receive phenological </a:t>
            </a:r>
            <a:r>
              <a:rPr lang="fr-FR" sz="2000" dirty="0">
                <a:solidFill>
                  <a:schemeClr val="dk1"/>
                </a:solidFill>
                <a:latin typeface="Arial"/>
                <a:ea typeface="Arial"/>
                <a:cs typeface="Arial"/>
                <a:sym typeface="Arial"/>
              </a:rPr>
              <a:t>or </a:t>
            </a:r>
            <a:r>
              <a:rPr lang="fr-FR" sz="2000" dirty="0" err="1">
                <a:solidFill>
                  <a:schemeClr val="dk1"/>
                </a:solidFill>
                <a:latin typeface="Arial"/>
                <a:ea typeface="Arial"/>
                <a:cs typeface="Arial"/>
                <a:sym typeface="Arial"/>
              </a:rPr>
              <a:t>environmental </a:t>
            </a:r>
            <a:r>
              <a:rPr lang="fr-FR" sz="2000" dirty="0">
                <a:solidFill>
                  <a:schemeClr val="dk1"/>
                </a:solidFill>
                <a:latin typeface="Arial"/>
                <a:ea typeface="Arial"/>
                <a:cs typeface="Arial"/>
                <a:sym typeface="Arial"/>
              </a:rPr>
              <a:t>measures</a:t>
            </a:r>
            <a:endParaRPr lang="fr-FR" sz="1400" dirty="0">
              <a:solidFill>
                <a:srgbClr val="000000"/>
              </a:solidFill>
              <a:latin typeface="Arial"/>
              <a:ea typeface="Arial"/>
              <a:cs typeface="Arial"/>
              <a:sym typeface="Arial"/>
            </a:endParaRPr>
          </a:p>
          <a:p>
            <a:pPr>
              <a:buClr>
                <a:srgbClr val="000000"/>
              </a:buClr>
              <a:buSzPts val="2000"/>
            </a:pPr>
            <a:endParaRPr lang="fr-FR" sz="2000" dirty="0">
              <a:solidFill>
                <a:schemeClr val="dk1"/>
              </a:solidFill>
              <a:latin typeface="Arial"/>
              <a:ea typeface="Arial"/>
              <a:cs typeface="Arial"/>
              <a:sym typeface="Arial"/>
            </a:endParaRPr>
          </a:p>
          <a:p>
            <a:pPr>
              <a:buClr>
                <a:srgbClr val="000000"/>
              </a:buClr>
              <a:buSzPts val="2000"/>
            </a:pPr>
            <a:r>
              <a:rPr lang="fr-FR" sz="2000" b="1" dirty="0" err="1">
                <a:solidFill>
                  <a:srgbClr val="FF6600"/>
                </a:solidFill>
                <a:latin typeface="Arial"/>
                <a:ea typeface="Arial"/>
                <a:cs typeface="Arial"/>
                <a:sym typeface="Arial"/>
              </a:rPr>
              <a:t>Specific metadata</a:t>
            </a:r>
            <a:endParaRPr lang="fr-FR" sz="2000" b="1" dirty="0">
              <a:solidFill>
                <a:srgbClr val="FF6600"/>
              </a:solidFill>
              <a:latin typeface="Arial"/>
              <a:ea typeface="Arial"/>
              <a:cs typeface="Arial"/>
              <a:sym typeface="Arial"/>
            </a:endParaRPr>
          </a:p>
          <a:p>
            <a:pPr>
              <a:buClr>
                <a:srgbClr val="000000"/>
              </a:buClr>
              <a:buSzPts val="2000"/>
            </a:pPr>
            <a:r>
              <a:rPr lang="fr-FR" sz="2000" b="1" dirty="0">
                <a:solidFill>
                  <a:srgbClr val="FF6600"/>
                </a:solidFill>
                <a:latin typeface="Arial"/>
                <a:ea typeface="Arial"/>
                <a:cs typeface="Arial"/>
                <a:sym typeface="Arial"/>
              </a:rPr>
              <a:t>	=&gt; </a:t>
            </a:r>
            <a:r>
              <a:rPr lang="fr-FR" sz="2000" b="1" dirty="0" err="1">
                <a:solidFill>
                  <a:srgbClr val="FF6600"/>
                </a:solidFill>
                <a:latin typeface="Arial"/>
                <a:ea typeface="Arial"/>
                <a:cs typeface="Arial"/>
                <a:sym typeface="Arial"/>
              </a:rPr>
              <a:t>identifiers</a:t>
            </a:r>
            <a:r>
              <a:rPr lang="fr-FR" sz="2000" b="1" dirty="0">
                <a:solidFill>
                  <a:srgbClr val="FF6600"/>
                </a:solidFill>
                <a:latin typeface="Arial"/>
                <a:ea typeface="Arial"/>
                <a:cs typeface="Arial"/>
                <a:sym typeface="Arial"/>
              </a:rPr>
              <a:t>, location, </a:t>
            </a:r>
            <a:r>
              <a:rPr lang="fr-FR" sz="2000" b="1" dirty="0" err="1">
                <a:solidFill>
                  <a:srgbClr val="FF6600"/>
                </a:solidFill>
                <a:latin typeface="Arial"/>
                <a:ea typeface="Arial"/>
                <a:cs typeface="Arial"/>
                <a:sym typeface="Arial"/>
              </a:rPr>
              <a:t>replication</a:t>
            </a:r>
            <a:r>
              <a:rPr lang="fr-FR" sz="2000" b="1" dirty="0">
                <a:solidFill>
                  <a:srgbClr val="FF6600"/>
                </a:solidFill>
                <a:latin typeface="Arial"/>
                <a:ea typeface="Arial"/>
                <a:cs typeface="Arial"/>
                <a:sym typeface="Arial"/>
              </a:rPr>
              <a:t>, </a:t>
            </a:r>
            <a:r>
              <a:rPr lang="fr-FR" sz="2000" b="1" dirty="0" err="1">
                <a:solidFill>
                  <a:srgbClr val="FF6600"/>
                </a:solidFill>
                <a:latin typeface="Arial"/>
                <a:ea typeface="Arial"/>
                <a:cs typeface="Arial"/>
                <a:sym typeface="Arial"/>
              </a:rPr>
              <a:t>treatments</a:t>
            </a:r>
            <a:r>
              <a:rPr lang="fr-FR" sz="2000" b="1" dirty="0">
                <a:solidFill>
                  <a:srgbClr val="FF6600"/>
                </a:solidFill>
                <a:latin typeface="Arial"/>
                <a:ea typeface="Arial"/>
                <a:cs typeface="Arial"/>
                <a:sym typeface="Arial"/>
              </a:rPr>
              <a:t>, ...</a:t>
            </a:r>
            <a:endParaRPr lang="fr-FR" sz="1400" dirty="0">
              <a:solidFill>
                <a:srgbClr val="000000"/>
              </a:solidFill>
              <a:latin typeface="Arial"/>
              <a:ea typeface="Arial"/>
              <a:cs typeface="Arial"/>
              <a:sym typeface="Arial"/>
            </a:endParaRPr>
          </a:p>
          <a:p>
            <a:pPr>
              <a:buClr>
                <a:srgbClr val="000000"/>
              </a:buClr>
              <a:buSzPts val="2000"/>
            </a:pPr>
            <a:endParaRPr lang="fr-FR" sz="2000" b="1" dirty="0">
              <a:solidFill>
                <a:srgbClr val="FF6600"/>
              </a:solidFill>
              <a:latin typeface="Arial"/>
              <a:ea typeface="Arial"/>
              <a:cs typeface="Arial"/>
              <a:sym typeface="Arial"/>
            </a:endParaRPr>
          </a:p>
          <a:p>
            <a:pPr>
              <a:buClr>
                <a:srgbClr val="000000"/>
              </a:buClr>
              <a:buSzPts val="2000"/>
            </a:pPr>
            <a:r>
              <a:rPr lang="fr-FR" sz="2000" b="1" dirty="0" err="1">
                <a:solidFill>
                  <a:srgbClr val="0070C0"/>
                </a:solidFill>
                <a:latin typeface="Arial"/>
                <a:ea typeface="Arial"/>
                <a:cs typeface="Arial"/>
                <a:sym typeface="Arial"/>
              </a:rPr>
              <a:t>Sampl</a:t>
            </a:r>
            <a:r>
              <a:rPr lang="fr-FR" sz="2000" b="1" dirty="0">
                <a:solidFill>
                  <a:srgbClr val="0070C0"/>
                </a:solidFill>
                <a:latin typeface="Arial"/>
                <a:ea typeface="Arial"/>
                <a:cs typeface="Arial"/>
                <a:sym typeface="Arial"/>
              </a:rPr>
              <a:t>e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piece of tissue </a:t>
            </a:r>
            <a:r>
              <a:rPr lang="fr-FR" sz="2000" u="sng" dirty="0">
                <a:solidFill>
                  <a:schemeClr val="dk1"/>
                </a:solidFill>
                <a:latin typeface="Arial"/>
                <a:ea typeface="Arial"/>
                <a:cs typeface="Arial"/>
                <a:sym typeface="Arial"/>
              </a:rPr>
              <a:t>extracted </a:t>
            </a:r>
            <a:r>
              <a:rPr lang="fr-FR" sz="2000" u="sng" dirty="0" err="1">
                <a:solidFill>
                  <a:schemeClr val="dk1"/>
                </a:solidFill>
                <a:latin typeface="Arial"/>
                <a:ea typeface="Arial"/>
                <a:cs typeface="Arial"/>
                <a:sym typeface="Arial"/>
              </a:rPr>
              <a:t>from </a:t>
            </a:r>
            <a:r>
              <a:rPr lang="fr-FR" sz="2000" u="sng" dirty="0">
                <a:solidFill>
                  <a:schemeClr val="dk1"/>
                </a:solidFill>
                <a:latin typeface="Arial"/>
                <a:ea typeface="Arial"/>
                <a:cs typeface="Arial"/>
                <a:sym typeface="Arial"/>
              </a:rPr>
              <a:t>an observation </a:t>
            </a:r>
            <a:r>
              <a:rPr lang="fr-FR" sz="2000" dirty="0">
                <a:solidFill>
                  <a:schemeClr val="dk1"/>
                </a:solidFill>
                <a:latin typeface="Arial"/>
                <a:ea typeface="Arial"/>
                <a:cs typeface="Arial"/>
                <a:sym typeface="Arial"/>
              </a:rPr>
              <a:t>unit </a:t>
            </a:r>
          </a:p>
          <a:p>
            <a:pPr marL="342900" indent="-342900">
              <a:buClr>
                <a:srgbClr val="000000"/>
              </a:buClr>
              <a:buSzPts val="2000"/>
              <a:buFont typeface="Arial" panose="020B0604020202020204" pitchFamily="34" charset="0"/>
              <a:buChar char="•"/>
            </a:pPr>
            <a:r>
              <a:rPr lang="fr-FR" sz="2000" dirty="0" err="1">
                <a:solidFill>
                  <a:schemeClr val="dk1"/>
                </a:solidFill>
                <a:latin typeface="Arial"/>
                <a:ea typeface="Arial"/>
                <a:cs typeface="Arial"/>
                <a:sym typeface="Arial"/>
              </a:rPr>
              <a:t>sub-plant </a:t>
            </a:r>
            <a:r>
              <a:rPr lang="fr-FR" sz="2000" dirty="0">
                <a:solidFill>
                  <a:schemeClr val="dk1"/>
                </a:solidFill>
                <a:latin typeface="Arial"/>
                <a:ea typeface="Arial"/>
                <a:cs typeface="Arial"/>
                <a:sym typeface="Arial"/>
              </a:rPr>
              <a:t>observations or </a:t>
            </a:r>
            <a:r>
              <a:rPr lang="fr-FR" sz="2000" dirty="0" err="1">
                <a:solidFill>
                  <a:schemeClr val="dk1"/>
                </a:solidFill>
                <a:latin typeface="Arial"/>
                <a:ea typeface="Arial"/>
                <a:cs typeface="Arial"/>
                <a:sym typeface="Arial"/>
              </a:rPr>
              <a:t>molecular </a:t>
            </a:r>
            <a:r>
              <a:rPr lang="fr-FR" sz="2000" dirty="0">
                <a:solidFill>
                  <a:schemeClr val="dk1"/>
                </a:solidFill>
                <a:latin typeface="Arial"/>
                <a:ea typeface="Arial"/>
                <a:cs typeface="Arial"/>
                <a:sym typeface="Arial"/>
              </a:rPr>
              <a:t>studies.</a:t>
            </a:r>
            <a:endParaRPr lang="fr-FR" sz="1400" dirty="0">
              <a:solidFill>
                <a:srgbClr val="000000"/>
              </a:solidFill>
              <a:latin typeface="Arial"/>
              <a:ea typeface="Arial"/>
              <a:cs typeface="Arial"/>
              <a:sym typeface="Arial"/>
            </a:endParaRPr>
          </a:p>
          <a:p>
            <a:pPr>
              <a:buClr>
                <a:srgbClr val="000000"/>
              </a:buClr>
              <a:buSzPts val="2000"/>
            </a:pPr>
            <a:endParaRPr lang="fr-FR" sz="2000" dirty="0">
              <a:solidFill>
                <a:schemeClr val="dk1"/>
              </a:solidFill>
              <a:latin typeface="Arial"/>
              <a:ea typeface="Arial"/>
              <a:cs typeface="Arial"/>
              <a:sym typeface="Arial"/>
            </a:endParaRPr>
          </a:p>
          <a:p>
            <a:pPr>
              <a:buClr>
                <a:srgbClr val="000000"/>
              </a:buClr>
              <a:buSzPts val="2000"/>
            </a:pPr>
            <a:r>
              <a:rPr lang="fr-FR" sz="2000" b="1" dirty="0" err="1">
                <a:solidFill>
                  <a:srgbClr val="FF6600"/>
                </a:solidFill>
                <a:latin typeface="Arial"/>
                <a:ea typeface="Arial"/>
                <a:cs typeface="Arial"/>
                <a:sym typeface="Arial"/>
              </a:rPr>
              <a:t>Metadata</a:t>
            </a:r>
            <a:r>
              <a:rPr lang="fr-FR" sz="2000" b="1" dirty="0">
                <a:solidFill>
                  <a:srgbClr val="FF6600"/>
                </a:solidFill>
                <a:latin typeface="Arial"/>
                <a:ea typeface="Arial"/>
                <a:cs typeface="Arial"/>
                <a:sym typeface="Arial"/>
              </a:rPr>
              <a:t>: aligned </a:t>
            </a:r>
            <a:r>
              <a:rPr lang="fr-FR" sz="2000" b="1" dirty="0" err="1">
                <a:solidFill>
                  <a:srgbClr val="FF6600"/>
                </a:solidFill>
                <a:latin typeface="Arial"/>
                <a:ea typeface="Arial"/>
                <a:cs typeface="Arial"/>
                <a:sym typeface="Arial"/>
              </a:rPr>
              <a:t>with BioSample </a:t>
            </a:r>
            <a:r>
              <a:rPr lang="fr-FR" sz="2000" b="1" dirty="0">
                <a:solidFill>
                  <a:srgbClr val="FF6600"/>
                </a:solidFill>
                <a:latin typeface="Arial"/>
                <a:ea typeface="Arial"/>
                <a:cs typeface="Arial"/>
                <a:sym typeface="Arial"/>
              </a:rPr>
              <a:t>checklists</a:t>
            </a:r>
          </a:p>
          <a:p>
            <a:pPr>
              <a:buClr>
                <a:srgbClr val="000000"/>
              </a:buClr>
              <a:buSzPts val="2000"/>
            </a:pPr>
            <a:r>
              <a:rPr lang="fr-FR" sz="2000" b="1" dirty="0">
                <a:solidFill>
                  <a:srgbClr val="FF6600"/>
                </a:solidFill>
                <a:latin typeface="Arial"/>
                <a:ea typeface="Arial"/>
                <a:cs typeface="Arial"/>
                <a:sym typeface="Arial"/>
              </a:rPr>
              <a:t>	=&gt; </a:t>
            </a:r>
            <a:r>
              <a:rPr lang="fr-FR" sz="2000" b="1" dirty="0" err="1">
                <a:solidFill>
                  <a:srgbClr val="FF6600"/>
                </a:solidFill>
                <a:latin typeface="Arial"/>
                <a:ea typeface="Arial"/>
                <a:cs typeface="Arial"/>
                <a:sym typeface="Arial"/>
              </a:rPr>
              <a:t>identifiers</a:t>
            </a:r>
            <a:r>
              <a:rPr lang="fr-FR" sz="2000" b="1" dirty="0">
                <a:solidFill>
                  <a:srgbClr val="FF6600"/>
                </a:solidFill>
                <a:latin typeface="Arial"/>
                <a:ea typeface="Arial"/>
                <a:cs typeface="Arial"/>
                <a:sym typeface="Arial"/>
              </a:rPr>
              <a:t>, information about </a:t>
            </a:r>
            <a:r>
              <a:rPr lang="fr-FR" sz="2000" b="1" dirty="0" err="1">
                <a:solidFill>
                  <a:srgbClr val="FF6600"/>
                </a:solidFill>
                <a:latin typeface="Arial"/>
                <a:ea typeface="Arial"/>
                <a:cs typeface="Arial"/>
                <a:sym typeface="Arial"/>
              </a:rPr>
              <a:t>processing</a:t>
            </a:r>
            <a:r>
              <a:rPr lang="fr-FR" sz="2000" b="1" dirty="0">
                <a:solidFill>
                  <a:srgbClr val="FF6600"/>
                </a:solidFill>
                <a:latin typeface="Arial"/>
                <a:ea typeface="Arial"/>
                <a:cs typeface="Arial"/>
                <a:sym typeface="Arial"/>
              </a:rPr>
              <a:t>, ...</a:t>
            </a:r>
          </a:p>
        </p:txBody>
      </p:sp>
      <p:sp>
        <p:nvSpPr>
          <p:cNvPr id="255" name="Google Shape;255;p30"/>
          <p:cNvSpPr txBox="1"/>
          <p:nvPr/>
        </p:nvSpPr>
        <p:spPr>
          <a:xfrm>
            <a:off x="1610227" y="4555958"/>
            <a:ext cx="184731" cy="369332"/>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25B82916-A77C-43C6-8DD3-9B0303C7F981}"/>
              </a:ext>
            </a:extLst>
          </p:cNvPr>
          <p:cNvPicPr>
            <a:picLocks noChangeAspect="1"/>
          </p:cNvPicPr>
          <p:nvPr/>
        </p:nvPicPr>
        <p:blipFill>
          <a:blip r:embed="rId3"/>
          <a:stretch>
            <a:fillRect/>
          </a:stretch>
        </p:blipFill>
        <p:spPr>
          <a:xfrm>
            <a:off x="7192071" y="933145"/>
            <a:ext cx="2768742" cy="4197566"/>
          </a:xfrm>
          <a:prstGeom prst="rect">
            <a:avLst/>
          </a:prstGeom>
        </p:spPr>
      </p:pic>
      <p:pic>
        <p:nvPicPr>
          <p:cNvPr id="3" name="Image 2">
            <a:extLst>
              <a:ext uri="{FF2B5EF4-FFF2-40B4-BE49-F238E27FC236}">
                <a16:creationId xmlns:a16="http://schemas.microsoft.com/office/drawing/2014/main" id="{124EA5D9-8DBD-48FC-A15D-5BAF3B23DAB8}"/>
              </a:ext>
            </a:extLst>
          </p:cNvPr>
          <p:cNvPicPr>
            <a:picLocks noChangeAspect="1"/>
          </p:cNvPicPr>
          <p:nvPr/>
        </p:nvPicPr>
        <p:blipFill>
          <a:blip r:embed="rId4"/>
          <a:stretch>
            <a:fillRect/>
          </a:stretch>
        </p:blipFill>
        <p:spPr>
          <a:xfrm>
            <a:off x="9423258" y="3403422"/>
            <a:ext cx="2768742" cy="3454578"/>
          </a:xfrm>
          <a:prstGeom prst="rect">
            <a:avLst/>
          </a:prstGeom>
        </p:spPr>
      </p:pic>
      <p:sp>
        <p:nvSpPr>
          <p:cNvPr id="4" name="Titre 3">
            <a:extLst>
              <a:ext uri="{FF2B5EF4-FFF2-40B4-BE49-F238E27FC236}">
                <a16:creationId xmlns:a16="http://schemas.microsoft.com/office/drawing/2014/main" id="{C1F9E4EE-6886-D301-3343-9F2A3D105692}"/>
              </a:ext>
            </a:extLst>
          </p:cNvPr>
          <p:cNvSpPr>
            <a:spLocks noGrp="1"/>
          </p:cNvSpPr>
          <p:nvPr>
            <p:ph type="title"/>
          </p:nvPr>
        </p:nvSpPr>
        <p:spPr/>
        <p:txBody>
          <a:bodyPr>
            <a:normAutofit/>
          </a:bodyPr>
          <a:lstStyle/>
          <a:p>
            <a:pPr>
              <a:buNone/>
            </a:pPr>
            <a:r>
              <a:rPr lang="fr-FR" dirty="0"/>
              <a:t>Important MIAPPE sections - Observation Unit &amp; </a:t>
            </a:r>
            <a:r>
              <a:rPr lang="fr-FR" dirty="0" err="1"/>
              <a:t>Samples</a:t>
            </a:r>
            <a:endParaRPr lang="fr-FR" dirty="0"/>
          </a:p>
        </p:txBody>
      </p:sp>
      <p:sp>
        <p:nvSpPr>
          <p:cNvPr id="8" name="Sous-titre 7">
            <a:extLst>
              <a:ext uri="{FF2B5EF4-FFF2-40B4-BE49-F238E27FC236}">
                <a16:creationId xmlns:a16="http://schemas.microsoft.com/office/drawing/2014/main" id="{15A07537-7840-CBFF-7F8B-2D9DB8569792}"/>
              </a:ext>
            </a:extLst>
          </p:cNvPr>
          <p:cNvSpPr>
            <a:spLocks noGrp="1"/>
          </p:cNvSpPr>
          <p:nvPr>
            <p:ph type="subTitle" idx="2"/>
          </p:nvPr>
        </p:nvSpPr>
        <p:spPr/>
        <p:txBody>
          <a:bodyPr>
            <a:normAutofit fontScale="70000" lnSpcReduction="20000"/>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p28">
            <a:extLst>
              <a:ext uri="{FF2B5EF4-FFF2-40B4-BE49-F238E27FC236}">
                <a16:creationId xmlns:a16="http://schemas.microsoft.com/office/drawing/2014/main" id="{0219A833-6B2B-6E40-9381-8CE03DDD3D8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286776" y="372239"/>
            <a:ext cx="6905225" cy="5109460"/>
          </a:xfrm>
          <a:prstGeom prst="rect">
            <a:avLst/>
          </a:prstGeom>
          <a:noFill/>
          <a:ln>
            <a:noFill/>
          </a:ln>
        </p:spPr>
      </p:pic>
      <p:sp>
        <p:nvSpPr>
          <p:cNvPr id="3" name="Espace réservé du contenu 2">
            <a:extLst>
              <a:ext uri="{FF2B5EF4-FFF2-40B4-BE49-F238E27FC236}">
                <a16:creationId xmlns:a16="http://schemas.microsoft.com/office/drawing/2014/main" id="{68B435A2-1782-0A48-AC91-0F7F7109A6EB}"/>
              </a:ext>
            </a:extLst>
          </p:cNvPr>
          <p:cNvSpPr>
            <a:spLocks noGrp="1"/>
          </p:cNvSpPr>
          <p:nvPr>
            <p:ph type="body" idx="1"/>
          </p:nvPr>
        </p:nvSpPr>
        <p:spPr/>
        <p:txBody>
          <a:bodyPr/>
          <a:lstStyle/>
          <a:p>
            <a:r>
              <a:rPr lang="fr-FR" dirty="0"/>
              <a:t>Plant Material </a:t>
            </a:r>
          </a:p>
          <a:p>
            <a:pPr lvl="1"/>
            <a:r>
              <a:rPr lang="fr-FR" dirty="0"/>
              <a:t>Identification</a:t>
            </a:r>
          </a:p>
          <a:p>
            <a:pPr lvl="1"/>
            <a:r>
              <a:rPr lang="fr-FR" dirty="0"/>
              <a:t>Description</a:t>
            </a:r>
          </a:p>
          <a:p>
            <a:r>
              <a:rPr lang="fr-FR" dirty="0"/>
              <a:t>Multi </a:t>
            </a:r>
            <a:r>
              <a:rPr lang="fr-FR" dirty="0" err="1"/>
              <a:t>Crop Passport Descriptor</a:t>
            </a:r>
            <a:endParaRPr lang="fr-FR" dirty="0"/>
          </a:p>
        </p:txBody>
      </p:sp>
      <p:sp>
        <p:nvSpPr>
          <p:cNvPr id="2" name="Titre 1">
            <a:extLst>
              <a:ext uri="{FF2B5EF4-FFF2-40B4-BE49-F238E27FC236}">
                <a16:creationId xmlns:a16="http://schemas.microsoft.com/office/drawing/2014/main" id="{816EBBC1-91E3-2745-95BF-4610D13D5C38}"/>
              </a:ext>
            </a:extLst>
          </p:cNvPr>
          <p:cNvSpPr>
            <a:spLocks noGrp="1"/>
          </p:cNvSpPr>
          <p:nvPr>
            <p:ph type="title"/>
          </p:nvPr>
        </p:nvSpPr>
        <p:spPr/>
        <p:txBody>
          <a:bodyPr>
            <a:normAutofit/>
          </a:bodyPr>
          <a:lstStyle/>
          <a:p>
            <a:pPr>
              <a:buNone/>
            </a:pPr>
            <a:r>
              <a:rPr lang="fr-FR" dirty="0" err="1"/>
              <a:t>Mandatory</a:t>
            </a:r>
            <a:r>
              <a:rPr lang="fr-FR" dirty="0"/>
              <a:t> MIAPPE sections - </a:t>
            </a:r>
            <a:r>
              <a:rPr lang="fr-FR" dirty="0" err="1"/>
              <a:t>Biological</a:t>
            </a:r>
            <a:r>
              <a:rPr lang="fr-FR" dirty="0"/>
              <a:t> </a:t>
            </a:r>
            <a:r>
              <a:rPr lang="fr-FR" dirty="0" err="1"/>
              <a:t>material</a:t>
            </a:r>
            <a:endParaRPr lang="fr-FR" dirty="0"/>
          </a:p>
        </p:txBody>
      </p:sp>
      <p:sp>
        <p:nvSpPr>
          <p:cNvPr id="9" name="Sous-titre 8">
            <a:extLst>
              <a:ext uri="{FF2B5EF4-FFF2-40B4-BE49-F238E27FC236}">
                <a16:creationId xmlns:a16="http://schemas.microsoft.com/office/drawing/2014/main" id="{C0F6C658-8529-EB47-1215-7A3A33FC32D7}"/>
              </a:ext>
            </a:extLst>
          </p:cNvPr>
          <p:cNvSpPr>
            <a:spLocks noGrp="1"/>
          </p:cNvSpPr>
          <p:nvPr>
            <p:ph type="subTitle" idx="2"/>
          </p:nvPr>
        </p:nvSpPr>
        <p:spPr/>
        <p:txBody>
          <a:bodyPr>
            <a:normAutofit fontScale="70000" lnSpcReduction="20000"/>
          </a:bodyPr>
          <a:lstStyle/>
          <a:p>
            <a:endParaRPr lang="fr-FR"/>
          </a:p>
        </p:txBody>
      </p:sp>
      <p:sp>
        <p:nvSpPr>
          <p:cNvPr id="4" name="Espace réservé du numéro de diapositive 3">
            <a:extLst>
              <a:ext uri="{FF2B5EF4-FFF2-40B4-BE49-F238E27FC236}">
                <a16:creationId xmlns:a16="http://schemas.microsoft.com/office/drawing/2014/main" id="{4DC9883B-2EAF-9948-A742-66E3AAB70807}"/>
              </a:ext>
            </a:extLst>
          </p:cNvPr>
          <p:cNvSpPr>
            <a:spLocks noGrp="1"/>
          </p:cNvSpPr>
          <p:nvPr>
            <p:ph type="sldNum" sz="quarter" idx="4294967295"/>
          </p:nvPr>
        </p:nvSpPr>
        <p:spPr>
          <a:xfrm>
            <a:off x="9347200" y="6381750"/>
            <a:ext cx="2844800" cy="215900"/>
          </a:xfrm>
          <a:prstGeom prst="rect">
            <a:avLst/>
          </a:prstGeom>
        </p:spPr>
        <p:txBody>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2FB34B-B982-584C-87D1-A762E7D52625}" type="slidenum">
              <a:rPr lang="fr-FR" smtClean="0">
                <a:solidFill>
                  <a:prstClr val="white"/>
                </a:solidFill>
              </a:rPr>
              <a:t>25</a:t>
            </a:fld>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772F8CA8-0CF4-8747-A606-6E5999B931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697725"/>
            <a:ext cx="12192000" cy="1160276"/>
          </a:xfrm>
          <a:prstGeom prst="rect">
            <a:avLst/>
          </a:prstGeom>
        </p:spPr>
      </p:pic>
      <p:sp>
        <p:nvSpPr>
          <p:cNvPr id="10" name="Google Shape;228;p28">
            <a:extLst>
              <a:ext uri="{FF2B5EF4-FFF2-40B4-BE49-F238E27FC236}">
                <a16:creationId xmlns:a16="http://schemas.microsoft.com/office/drawing/2014/main" id="{6A483A5B-9B91-2C4F-9B42-8703F94CABC5}"/>
              </a:ext>
            </a:extLst>
          </p:cNvPr>
          <p:cNvSpPr txBox="1"/>
          <p:nvPr/>
        </p:nvSpPr>
        <p:spPr>
          <a:xfrm>
            <a:off x="9030258" y="3180784"/>
            <a:ext cx="1861193" cy="355653"/>
          </a:xfrm>
          <a:prstGeom prst="rect">
            <a:avLst/>
          </a:prstGeom>
          <a:solidFill>
            <a:srgbClr val="A8D08C"/>
          </a:solidFill>
          <a:ln>
            <a:noFill/>
          </a:ln>
        </p:spPr>
        <p:txBody>
          <a:bodyPr spcFirstLastPara="1" wrap="square" lIns="81267" tIns="40623" rIns="81267" bIns="40623" anchor="t" anchorCtr="0">
            <a:noAutofit/>
          </a:bodyPr>
          <a:lstStyle/>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a:ln>
                  <a:noFill/>
                </a:ln>
                <a:solidFill>
                  <a:prstClr val="black"/>
                </a:solidFill>
                <a:effectLst/>
                <a:uLnTx/>
                <a:uFillTx/>
                <a:latin typeface="Calibri" panose="020F0502020204030204"/>
                <a:ea typeface="+mn-ea"/>
                <a:cs typeface="+mn-cs"/>
              </a:rPr>
              <a:t>Observation Unit</a:t>
            </a:r>
            <a:endParaRPr kumimoji="0" sz="124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29;p28">
            <a:extLst>
              <a:ext uri="{FF2B5EF4-FFF2-40B4-BE49-F238E27FC236}">
                <a16:creationId xmlns:a16="http://schemas.microsoft.com/office/drawing/2014/main" id="{3F08D6BA-82EA-014D-9EC1-33271614C6E8}"/>
              </a:ext>
            </a:extLst>
          </p:cNvPr>
          <p:cNvSpPr txBox="1"/>
          <p:nvPr/>
        </p:nvSpPr>
        <p:spPr>
          <a:xfrm>
            <a:off x="9639465" y="3973284"/>
            <a:ext cx="937864" cy="355653"/>
          </a:xfrm>
          <a:prstGeom prst="rect">
            <a:avLst/>
          </a:prstGeom>
          <a:solidFill>
            <a:srgbClr val="A8D08C"/>
          </a:solidFill>
          <a:ln>
            <a:noFill/>
          </a:ln>
        </p:spPr>
        <p:txBody>
          <a:bodyPr spcFirstLastPara="1" wrap="square" lIns="81267" tIns="40623" rIns="81267" bIns="40623" anchor="t" anchorCtr="0">
            <a:noAutofit/>
          </a:bodyPr>
          <a:lstStyle/>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a:ln>
                  <a:noFill/>
                </a:ln>
                <a:solidFill>
                  <a:prstClr val="black"/>
                </a:solidFill>
                <a:effectLst/>
                <a:uLnTx/>
                <a:uFillTx/>
                <a:latin typeface="Calibri" panose="020F0502020204030204"/>
                <a:ea typeface="+mn-ea"/>
                <a:cs typeface="+mn-cs"/>
              </a:rPr>
              <a:t>Sample</a:t>
            </a:r>
            <a:endParaRPr kumimoji="0" sz="177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30;p28">
            <a:extLst>
              <a:ext uri="{FF2B5EF4-FFF2-40B4-BE49-F238E27FC236}">
                <a16:creationId xmlns:a16="http://schemas.microsoft.com/office/drawing/2014/main" id="{260AC1B2-9CF7-D347-A8C9-9A6EBD82992A}"/>
              </a:ext>
            </a:extLst>
          </p:cNvPr>
          <p:cNvSpPr txBox="1"/>
          <p:nvPr/>
        </p:nvSpPr>
        <p:spPr>
          <a:xfrm>
            <a:off x="9444835" y="2490340"/>
            <a:ext cx="2016507" cy="355653"/>
          </a:xfrm>
          <a:prstGeom prst="rect">
            <a:avLst/>
          </a:prstGeom>
          <a:solidFill>
            <a:srgbClr val="A8D08C"/>
          </a:solidFill>
          <a:ln>
            <a:noFill/>
          </a:ln>
        </p:spPr>
        <p:txBody>
          <a:bodyPr spcFirstLastPara="1" wrap="square" lIns="81267" tIns="40623" rIns="81267" bIns="40623" anchor="t" anchorCtr="0">
            <a:noAutofit/>
          </a:bodyPr>
          <a:lstStyle/>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dirty="0">
                <a:ln>
                  <a:noFill/>
                </a:ln>
                <a:solidFill>
                  <a:prstClr val="black"/>
                </a:solidFill>
                <a:effectLst/>
                <a:uLnTx/>
                <a:uFillTx/>
                <a:latin typeface="Calibri" panose="020F0502020204030204"/>
                <a:ea typeface="+mn-ea"/>
                <a:cs typeface="+mn-cs"/>
              </a:rPr>
              <a:t>Biological material</a:t>
            </a:r>
            <a:endParaRPr kumimoji="0" sz="177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Virage 12">
            <a:extLst>
              <a:ext uri="{FF2B5EF4-FFF2-40B4-BE49-F238E27FC236}">
                <a16:creationId xmlns:a16="http://schemas.microsoft.com/office/drawing/2014/main" id="{ED29A34A-4F28-994B-87CA-8D153B157169}"/>
              </a:ext>
            </a:extLst>
          </p:cNvPr>
          <p:cNvSpPr/>
          <p:nvPr/>
        </p:nvSpPr>
        <p:spPr>
          <a:xfrm>
            <a:off x="262269" y="2360428"/>
            <a:ext cx="9084931" cy="3337296"/>
          </a:xfrm>
          <a:prstGeom prst="bentArrow">
            <a:avLst>
              <a:gd name="adj1" fmla="val 4918"/>
              <a:gd name="adj2" fmla="val 8441"/>
              <a:gd name="adj3" fmla="val 1788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54791DCD-93F7-BC4C-85E7-890668800049}"/>
              </a:ext>
            </a:extLst>
          </p:cNvPr>
          <p:cNvSpPr/>
          <p:nvPr/>
        </p:nvSpPr>
        <p:spPr>
          <a:xfrm>
            <a:off x="0" y="5915025"/>
            <a:ext cx="1152525" cy="942975"/>
          </a:xfrm>
          <a:prstGeom prst="round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CAE52828-AA26-324D-BF82-DFAD780E2BEA}"/>
              </a:ext>
            </a:extLst>
          </p:cNvPr>
          <p:cNvPicPr>
            <a:picLocks noChangeAspect="1"/>
          </p:cNvPicPr>
          <p:nvPr/>
        </p:nvPicPr>
        <p:blipFill rotWithShape="1">
          <a:blip r:embed="rId4"/>
          <a:srcRect b="29734"/>
          <a:stretch/>
        </p:blipFill>
        <p:spPr>
          <a:xfrm>
            <a:off x="2988076" y="2755595"/>
            <a:ext cx="3451223" cy="3175338"/>
          </a:xfrm>
          <a:prstGeom prst="rect">
            <a:avLst/>
          </a:prstGeom>
        </p:spPr>
      </p:pic>
    </p:spTree>
    <p:extLst>
      <p:ext uri="{BB962C8B-B14F-4D97-AF65-F5344CB8AC3E}">
        <p14:creationId xmlns:p14="http://schemas.microsoft.com/office/powerpoint/2010/main" val="257085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Image 2">
            <a:extLst>
              <a:ext uri="{FF2B5EF4-FFF2-40B4-BE49-F238E27FC236}">
                <a16:creationId xmlns:a16="http://schemas.microsoft.com/office/drawing/2014/main" id="{A6463028-7329-EFBD-E6CE-795B67E918EB}"/>
              </a:ext>
            </a:extLst>
          </p:cNvPr>
          <p:cNvPicPr>
            <a:picLocks noChangeAspect="1"/>
          </p:cNvPicPr>
          <p:nvPr/>
        </p:nvPicPr>
        <p:blipFill>
          <a:blip r:embed="rId3"/>
          <a:stretch>
            <a:fillRect/>
          </a:stretch>
        </p:blipFill>
        <p:spPr>
          <a:xfrm>
            <a:off x="2031799" y="2209363"/>
            <a:ext cx="7772400" cy="4693190"/>
          </a:xfrm>
          <a:prstGeom prst="rect">
            <a:avLst/>
          </a:prstGeom>
        </p:spPr>
      </p:pic>
      <p:sp>
        <p:nvSpPr>
          <p:cNvPr id="214" name="Google Shape;214;p27"/>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215" name="Google Shape;215;p27"/>
          <p:cNvSpPr txBox="1"/>
          <p:nvPr/>
        </p:nvSpPr>
        <p:spPr>
          <a:xfrm>
            <a:off x="102034" y="576471"/>
            <a:ext cx="9298845" cy="3326872"/>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dirty="0">
                <a:solidFill>
                  <a:srgbClr val="0070C0"/>
                </a:solidFill>
                <a:latin typeface="Arial"/>
                <a:ea typeface="Arial"/>
                <a:cs typeface="Arial"/>
                <a:sym typeface="Arial"/>
              </a:rPr>
              <a:t>Observed Variable (assay</a:t>
            </a:r>
            <a:r>
              <a:rPr lang="en-GB" sz="2000" dirty="0">
                <a:solidFill>
                  <a:srgbClr val="0070C0"/>
                </a:solidFill>
                <a:latin typeface="Arial"/>
                <a:ea typeface="Arial"/>
                <a:cs typeface="Arial"/>
                <a:sym typeface="Arial"/>
              </a:rPr>
              <a:t>) </a:t>
            </a:r>
            <a:endParaRPr lang="en-GB" sz="2000" dirty="0">
              <a:solidFill>
                <a:schemeClr val="dk1"/>
              </a:solidFill>
              <a:latin typeface="Arial"/>
              <a:ea typeface="Arial"/>
              <a:cs typeface="Arial"/>
              <a:sym typeface="Arial"/>
            </a:endParaRPr>
          </a:p>
          <a:p>
            <a:pPr lvl="1">
              <a:buClr>
                <a:srgbClr val="000000"/>
              </a:buClr>
              <a:buSzPts val="2000"/>
              <a:buFont typeface="Arial" panose="020B0604020202020204" pitchFamily="34" charset="0"/>
              <a:buChar char="•"/>
            </a:pPr>
            <a:r>
              <a:rPr lang="en-GB" dirty="0">
                <a:solidFill>
                  <a:schemeClr val="dk1"/>
                </a:solidFill>
                <a:latin typeface="Arial"/>
                <a:cs typeface="Arial"/>
                <a:sym typeface="Arial"/>
              </a:rPr>
              <a:t>Trait </a:t>
            </a:r>
            <a:r>
              <a:rPr lang="en-GB" dirty="0">
                <a:solidFill>
                  <a:schemeClr val="dk1"/>
                </a:solidFill>
                <a:latin typeface="Arial"/>
                <a:cs typeface="Arial"/>
                <a:sym typeface="Wingdings" pitchFamily="2" charset="2"/>
              </a:rPr>
              <a:t> </a:t>
            </a:r>
            <a:r>
              <a:rPr lang="en-GB" dirty="0">
                <a:solidFill>
                  <a:schemeClr val="dk1"/>
                </a:solidFill>
                <a:latin typeface="Arial"/>
                <a:ea typeface="Arial"/>
                <a:cs typeface="Arial"/>
                <a:sym typeface="Arial"/>
              </a:rPr>
              <a:t>Phenotype or Environment</a:t>
            </a:r>
          </a:p>
          <a:p>
            <a:pPr lvl="1">
              <a:buClr>
                <a:srgbClr val="000000"/>
              </a:buClr>
              <a:buSzPts val="2000"/>
              <a:buFont typeface="Arial" panose="020B0604020202020204" pitchFamily="34" charset="0"/>
              <a:buChar char="•"/>
            </a:pPr>
            <a:r>
              <a:rPr lang="en-GB" dirty="0">
                <a:solidFill>
                  <a:schemeClr val="dk1"/>
                </a:solidFill>
                <a:latin typeface="Arial"/>
                <a:ea typeface="Arial"/>
                <a:cs typeface="Arial"/>
                <a:sym typeface="Arial"/>
              </a:rPr>
              <a:t>Measurement / computation method </a:t>
            </a:r>
          </a:p>
          <a:p>
            <a:pPr lvl="1">
              <a:buClr>
                <a:srgbClr val="000000"/>
              </a:buClr>
              <a:buSzPts val="2000"/>
              <a:buFont typeface="Arial" panose="020B0604020202020204" pitchFamily="34" charset="0"/>
              <a:buChar char="•"/>
            </a:pPr>
            <a:r>
              <a:rPr lang="en-GB" dirty="0">
                <a:solidFill>
                  <a:schemeClr val="dk1"/>
                </a:solidFill>
                <a:latin typeface="Arial"/>
                <a:ea typeface="Arial"/>
                <a:cs typeface="Arial"/>
                <a:sym typeface="Arial"/>
              </a:rPr>
              <a:t>Unit, Notation scale. </a:t>
            </a:r>
            <a:endParaRPr sz="1600" dirty="0">
              <a:solidFill>
                <a:schemeClr val="dk1"/>
              </a:solidFill>
              <a:latin typeface="Arial"/>
              <a:ea typeface="Arial"/>
              <a:cs typeface="Arial"/>
              <a:sym typeface="Arial"/>
            </a:endParaRPr>
          </a:p>
          <a:p>
            <a:pPr>
              <a:buClr>
                <a:srgbClr val="000000"/>
              </a:buClr>
              <a:buSzPts val="2000"/>
            </a:pPr>
            <a:r>
              <a:rPr lang="en-GB" b="1" dirty="0">
                <a:solidFill>
                  <a:srgbClr val="FF6600"/>
                </a:solidFill>
                <a:latin typeface="Arial"/>
                <a:ea typeface="Arial"/>
                <a:cs typeface="Arial"/>
                <a:sym typeface="Arial"/>
              </a:rPr>
              <a:t>Metadata </a:t>
            </a:r>
          </a:p>
          <a:p>
            <a:pPr lvl="1">
              <a:buClr>
                <a:srgbClr val="000000"/>
              </a:buClr>
              <a:buSzPts val="2000"/>
              <a:buFont typeface="Arial" panose="020B0604020202020204" pitchFamily="34" charset="0"/>
              <a:buChar char="•"/>
            </a:pPr>
            <a:r>
              <a:rPr lang="en-GB" b="1" dirty="0">
                <a:solidFill>
                  <a:srgbClr val="FF6600"/>
                </a:solidFill>
                <a:latin typeface="Arial"/>
                <a:ea typeface="Arial"/>
                <a:cs typeface="Arial"/>
                <a:sym typeface="Arial"/>
              </a:rPr>
              <a:t>Minimal :trait, method, scale</a:t>
            </a:r>
          </a:p>
          <a:p>
            <a:pPr lvl="1">
              <a:buClr>
                <a:srgbClr val="000000"/>
              </a:buClr>
              <a:buSzPts val="2000"/>
              <a:buFont typeface="Arial" panose="020B0604020202020204" pitchFamily="34" charset="0"/>
              <a:buChar char="•"/>
            </a:pPr>
            <a:r>
              <a:rPr lang="en-GB" b="1" dirty="0">
                <a:solidFill>
                  <a:srgbClr val="FF6600"/>
                </a:solidFill>
                <a:latin typeface="Arial"/>
                <a:ea typeface="Arial"/>
                <a:cs typeface="Arial"/>
                <a:sym typeface="Arial"/>
              </a:rPr>
              <a:t>Complete : Crop Ontology Trait Dictionary</a:t>
            </a:r>
            <a:endParaRPr lang="en-GB" sz="2000" b="1" dirty="0">
              <a:solidFill>
                <a:srgbClr val="FF6600"/>
              </a:solidFill>
              <a:latin typeface="Arial"/>
              <a:ea typeface="Arial"/>
              <a:cs typeface="Arial"/>
              <a:sym typeface="Arial"/>
            </a:endParaRPr>
          </a:p>
        </p:txBody>
      </p:sp>
      <p:sp>
        <p:nvSpPr>
          <p:cNvPr id="216" name="Google Shape;216;p27"/>
          <p:cNvSpPr txBox="1"/>
          <p:nvPr/>
        </p:nvSpPr>
        <p:spPr>
          <a:xfrm>
            <a:off x="1610227" y="4555958"/>
            <a:ext cx="184731" cy="369332"/>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Calibri"/>
              <a:ea typeface="Calibri"/>
              <a:cs typeface="Calibri"/>
              <a:sym typeface="Calibri"/>
            </a:endParaRPr>
          </a:p>
        </p:txBody>
      </p:sp>
      <p:pic>
        <p:nvPicPr>
          <p:cNvPr id="6" name="Image 5">
            <a:extLst>
              <a:ext uri="{FF2B5EF4-FFF2-40B4-BE49-F238E27FC236}">
                <a16:creationId xmlns:a16="http://schemas.microsoft.com/office/drawing/2014/main" id="{EB7984F7-8C62-4B94-B5ED-0BD507B16E41}"/>
              </a:ext>
            </a:extLst>
          </p:cNvPr>
          <p:cNvPicPr>
            <a:picLocks noChangeAspect="1"/>
          </p:cNvPicPr>
          <p:nvPr/>
        </p:nvPicPr>
        <p:blipFill>
          <a:blip r:embed="rId4"/>
          <a:stretch>
            <a:fillRect/>
          </a:stretch>
        </p:blipFill>
        <p:spPr>
          <a:xfrm>
            <a:off x="9400879" y="660081"/>
            <a:ext cx="2806844" cy="6197919"/>
          </a:xfrm>
          <a:prstGeom prst="rect">
            <a:avLst/>
          </a:prstGeom>
        </p:spPr>
      </p:pic>
      <p:sp>
        <p:nvSpPr>
          <p:cNvPr id="2" name="Titre 1">
            <a:extLst>
              <a:ext uri="{FF2B5EF4-FFF2-40B4-BE49-F238E27FC236}">
                <a16:creationId xmlns:a16="http://schemas.microsoft.com/office/drawing/2014/main" id="{E78511BB-C12A-223C-B787-40CDDC3911C1}"/>
              </a:ext>
            </a:extLst>
          </p:cNvPr>
          <p:cNvSpPr>
            <a:spLocks noGrp="1"/>
          </p:cNvSpPr>
          <p:nvPr>
            <p:ph type="title"/>
          </p:nvPr>
        </p:nvSpPr>
        <p:spPr/>
        <p:txBody>
          <a:bodyPr/>
          <a:lstStyle/>
          <a:p>
            <a:r>
              <a:rPr lang="fr-FR" dirty="0" err="1"/>
              <a:t>Mandatory</a:t>
            </a:r>
            <a:r>
              <a:rPr lang="fr-FR" dirty="0"/>
              <a:t> MIAPPE sections -</a:t>
            </a:r>
            <a:r>
              <a:rPr lang="fr-FR" dirty="0" err="1"/>
              <a:t>Observed</a:t>
            </a:r>
            <a:r>
              <a:rPr lang="fr-FR" dirty="0"/>
              <a:t> Variable</a:t>
            </a:r>
          </a:p>
        </p:txBody>
      </p:sp>
      <p:pic>
        <p:nvPicPr>
          <p:cNvPr id="1026" name="Picture 2" descr="AdminLTE Logo">
            <a:extLst>
              <a:ext uri="{FF2B5EF4-FFF2-40B4-BE49-F238E27FC236}">
                <a16:creationId xmlns:a16="http://schemas.microsoft.com/office/drawing/2014/main" id="{A27FF8BB-3C90-4AD2-6A37-B29487FAA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3192" y="799329"/>
            <a:ext cx="2888022" cy="1001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8" name="Groupe 7">
            <a:extLst>
              <a:ext uri="{FF2B5EF4-FFF2-40B4-BE49-F238E27FC236}">
                <a16:creationId xmlns:a16="http://schemas.microsoft.com/office/drawing/2014/main" id="{51F94AF9-384E-43A3-9842-3575E3C0D9CF}"/>
              </a:ext>
            </a:extLst>
          </p:cNvPr>
          <p:cNvGrpSpPr/>
          <p:nvPr/>
        </p:nvGrpSpPr>
        <p:grpSpPr>
          <a:xfrm>
            <a:off x="5446305" y="469974"/>
            <a:ext cx="4003288" cy="6687251"/>
            <a:chOff x="5788732" y="616037"/>
            <a:chExt cx="2497445" cy="4855123"/>
          </a:xfrm>
        </p:grpSpPr>
        <p:pic>
          <p:nvPicPr>
            <p:cNvPr id="9" name="Image 8">
              <a:extLst>
                <a:ext uri="{FF2B5EF4-FFF2-40B4-BE49-F238E27FC236}">
                  <a16:creationId xmlns:a16="http://schemas.microsoft.com/office/drawing/2014/main" id="{DB59B480-1DB9-4FD0-95C0-CF719B941F28}"/>
                </a:ext>
              </a:extLst>
            </p:cNvPr>
            <p:cNvPicPr>
              <a:picLocks noChangeAspect="1"/>
            </p:cNvPicPr>
            <p:nvPr/>
          </p:nvPicPr>
          <p:blipFill>
            <a:blip r:embed="rId3"/>
            <a:stretch>
              <a:fillRect/>
            </a:stretch>
          </p:blipFill>
          <p:spPr>
            <a:xfrm>
              <a:off x="5788733" y="616037"/>
              <a:ext cx="2479069" cy="4163740"/>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C415F14-B5A6-4B08-B127-CDD4392CB337}"/>
                </a:ext>
              </a:extLst>
            </p:cNvPr>
            <p:cNvPicPr>
              <a:picLocks noChangeAspect="1"/>
            </p:cNvPicPr>
            <p:nvPr/>
          </p:nvPicPr>
          <p:blipFill>
            <a:blip r:embed="rId4"/>
            <a:stretch>
              <a:fillRect/>
            </a:stretch>
          </p:blipFill>
          <p:spPr>
            <a:xfrm>
              <a:off x="5788732" y="4779777"/>
              <a:ext cx="2497445" cy="691383"/>
            </a:xfrm>
            <a:prstGeom prst="rect">
              <a:avLst/>
            </a:prstGeom>
            <a:ln>
              <a:noFill/>
            </a:ln>
            <a:effectLst>
              <a:outerShdw blurRad="292100" dist="139700" dir="2700000" algn="tl" rotWithShape="0">
                <a:srgbClr val="333333">
                  <a:alpha val="65000"/>
                </a:srgbClr>
              </a:outerShdw>
            </a:effectLst>
          </p:spPr>
        </p:pic>
      </p:grpSp>
      <p:sp>
        <p:nvSpPr>
          <p:cNvPr id="214" name="Google Shape;214;p27"/>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215" name="Google Shape;215;p27"/>
          <p:cNvSpPr txBox="1"/>
          <p:nvPr/>
        </p:nvSpPr>
        <p:spPr>
          <a:xfrm>
            <a:off x="102035" y="1181192"/>
            <a:ext cx="5993966" cy="5386090"/>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dirty="0">
                <a:solidFill>
                  <a:schemeClr val="dk1"/>
                </a:solidFill>
                <a:latin typeface="Arial"/>
                <a:ea typeface="Arial"/>
                <a:cs typeface="Arial"/>
                <a:sym typeface="Arial"/>
              </a:rPr>
              <a:t>Example: </a:t>
            </a:r>
            <a:endParaRPr sz="2000" b="1" dirty="0">
              <a:solidFill>
                <a:schemeClr val="dk1"/>
              </a:solidFill>
              <a:latin typeface="Arial"/>
              <a:ea typeface="Arial"/>
              <a:cs typeface="Arial"/>
              <a:sym typeface="Arial"/>
            </a:endParaRPr>
          </a:p>
          <a:p>
            <a:pPr>
              <a:buClr>
                <a:srgbClr val="000000"/>
              </a:buClr>
              <a:buSzPts val="2000"/>
            </a:pPr>
            <a:r>
              <a:rPr lang="en-GB" sz="2000" dirty="0">
                <a:solidFill>
                  <a:schemeClr val="dk1"/>
                </a:solidFill>
                <a:latin typeface="Arial"/>
                <a:ea typeface="Arial"/>
                <a:cs typeface="Arial"/>
                <a:sym typeface="Arial"/>
              </a:rPr>
              <a:t>In each study of MAIZE [1] three measurements are made:</a:t>
            </a:r>
            <a:endParaRPr sz="1400" dirty="0">
              <a:solidFill>
                <a:srgbClr val="000000"/>
              </a:solidFill>
              <a:latin typeface="Arial"/>
              <a:ea typeface="Arial"/>
              <a:cs typeface="Arial"/>
              <a:sym typeface="Arial"/>
            </a:endParaRPr>
          </a:p>
          <a:p>
            <a:pPr marL="285750" indent="-285750">
              <a:buClr>
                <a:schemeClr val="dk1"/>
              </a:buClr>
              <a:buSzPts val="2000"/>
              <a:buFont typeface="Arial"/>
              <a:buChar char="•"/>
            </a:pPr>
            <a:r>
              <a:rPr lang="en-GB" sz="2000" dirty="0">
                <a:solidFill>
                  <a:schemeClr val="dk1"/>
                </a:solidFill>
                <a:latin typeface="Arial"/>
                <a:ea typeface="Arial"/>
                <a:cs typeface="Arial"/>
                <a:sym typeface="Arial"/>
              </a:rPr>
              <a:t>Plant level: 20 variables</a:t>
            </a:r>
          </a:p>
          <a:p>
            <a:pPr marL="285750" indent="-285750">
              <a:buClr>
                <a:schemeClr val="dk1"/>
              </a:buClr>
              <a:buSzPts val="2000"/>
              <a:buFont typeface="Arial"/>
              <a:buChar char="•"/>
            </a:pPr>
            <a:r>
              <a:rPr lang="en-GB" sz="2000" dirty="0">
                <a:solidFill>
                  <a:schemeClr val="dk1"/>
                </a:solidFill>
                <a:latin typeface="Arial"/>
                <a:ea typeface="Arial"/>
                <a:cs typeface="Arial"/>
                <a:sym typeface="Arial"/>
              </a:rPr>
              <a:t>Genotype/Study level: 19 variable both phenotype and environment</a:t>
            </a:r>
          </a:p>
          <a:p>
            <a:pPr marL="285750" indent="-285750">
              <a:buClr>
                <a:schemeClr val="dk1"/>
              </a:buClr>
              <a:buSzPts val="2000"/>
              <a:buFont typeface="Arial"/>
              <a:buChar char="•"/>
            </a:pPr>
            <a:r>
              <a:rPr lang="en-GB" sz="2000" dirty="0">
                <a:solidFill>
                  <a:schemeClr val="dk1"/>
                </a:solidFill>
                <a:latin typeface="Arial"/>
                <a:ea typeface="Arial"/>
                <a:cs typeface="Arial"/>
                <a:sym typeface="Arial"/>
              </a:rPr>
              <a:t>Plot level: 9 variables</a:t>
            </a:r>
          </a:p>
          <a:p>
            <a:pPr marL="285750" indent="-285750">
              <a:buClr>
                <a:schemeClr val="dk1"/>
              </a:buClr>
              <a:buSzPts val="2000"/>
              <a:buFont typeface="Arial"/>
              <a:buChar char="•"/>
            </a:pPr>
            <a:endParaRPr lang="en-GB" sz="2000" dirty="0">
              <a:solidFill>
                <a:schemeClr val="dk1"/>
              </a:solidFill>
              <a:latin typeface="Arial"/>
              <a:ea typeface="Arial"/>
              <a:cs typeface="Arial"/>
              <a:sym typeface="Arial"/>
            </a:endParaRPr>
          </a:p>
          <a:p>
            <a:pPr marL="342900" indent="-342900">
              <a:buClr>
                <a:schemeClr val="dk1"/>
              </a:buClr>
              <a:buSzPts val="2000"/>
              <a:buFont typeface="Symbol" panose="05050102010706020507" pitchFamily="18" charset="2"/>
              <a:buChar char="Þ"/>
            </a:pPr>
            <a:r>
              <a:rPr lang="en-GB" sz="2000" dirty="0">
                <a:solidFill>
                  <a:schemeClr val="dk1"/>
                </a:solidFill>
                <a:latin typeface="Arial"/>
                <a:ea typeface="Arial"/>
                <a:cs typeface="Arial"/>
                <a:sym typeface="Arial"/>
              </a:rPr>
              <a:t>For instance</a:t>
            </a:r>
          </a:p>
          <a:p>
            <a:pPr marL="800100" lvl="1" indent="-342900">
              <a:buClr>
                <a:schemeClr val="dk1"/>
              </a:buClr>
              <a:buSzPts val="2000"/>
              <a:buFont typeface="Arial" panose="020B0604020202020204" pitchFamily="34" charset="0"/>
              <a:buChar char="•"/>
            </a:pPr>
            <a:r>
              <a:rPr lang="en-GB" sz="2000" dirty="0">
                <a:solidFill>
                  <a:schemeClr val="dk1"/>
                </a:solidFill>
                <a:latin typeface="Arial"/>
                <a:ea typeface="Arial"/>
                <a:cs typeface="Arial"/>
                <a:sym typeface="Arial"/>
              </a:rPr>
              <a:t>Female flowering days to </a:t>
            </a:r>
            <a:r>
              <a:rPr lang="en-GB" sz="2000" dirty="0" err="1">
                <a:solidFill>
                  <a:schemeClr val="dk1"/>
                </a:solidFill>
                <a:latin typeface="Arial"/>
                <a:ea typeface="Arial"/>
                <a:cs typeface="Arial"/>
                <a:sym typeface="Arial"/>
              </a:rPr>
              <a:t>silking </a:t>
            </a:r>
            <a:r>
              <a:rPr lang="en-GB" sz="2000" dirty="0">
                <a:solidFill>
                  <a:schemeClr val="dk1"/>
                </a:solidFill>
                <a:latin typeface="Arial"/>
                <a:ea typeface="Arial"/>
                <a:cs typeface="Arial"/>
                <a:sym typeface="Arial"/>
              </a:rPr>
              <a:t>D20deg</a:t>
            </a:r>
          </a:p>
          <a:p>
            <a:pPr marL="800100" lvl="1" indent="-342900">
              <a:buClr>
                <a:schemeClr val="dk1"/>
              </a:buClr>
              <a:buSzPts val="2000"/>
              <a:buFont typeface="Arial" panose="020B0604020202020204" pitchFamily="34" charset="0"/>
              <a:buChar char="•"/>
            </a:pPr>
            <a:r>
              <a:rPr lang="en-GB" sz="2000" dirty="0">
                <a:solidFill>
                  <a:schemeClr val="dk1"/>
                </a:solidFill>
                <a:latin typeface="Arial"/>
                <a:ea typeface="Arial"/>
                <a:cs typeface="Arial"/>
                <a:sym typeface="Arial"/>
              </a:rPr>
              <a:t>Plant height (cm)</a:t>
            </a:r>
          </a:p>
        </p:txBody>
      </p:sp>
      <p:sp>
        <p:nvSpPr>
          <p:cNvPr id="216" name="Google Shape;216;p27"/>
          <p:cNvSpPr txBox="1"/>
          <p:nvPr/>
        </p:nvSpPr>
        <p:spPr>
          <a:xfrm>
            <a:off x="1610227" y="4555958"/>
            <a:ext cx="184731" cy="369332"/>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a:solidFill>
                <a:schemeClr val="dk1"/>
              </a:solidFill>
              <a:latin typeface="Calibri"/>
              <a:ea typeface="Calibri"/>
              <a:cs typeface="Calibri"/>
              <a:sym typeface="Calibri"/>
            </a:endParaRPr>
          </a:p>
        </p:txBody>
      </p:sp>
      <p:pic>
        <p:nvPicPr>
          <p:cNvPr id="7" name="Image 6">
            <a:extLst>
              <a:ext uri="{FF2B5EF4-FFF2-40B4-BE49-F238E27FC236}">
                <a16:creationId xmlns:a16="http://schemas.microsoft.com/office/drawing/2014/main" id="{C72CF6A1-640F-4BB6-BB89-A31FFBAF1DB9}"/>
              </a:ext>
            </a:extLst>
          </p:cNvPr>
          <p:cNvPicPr>
            <a:picLocks noChangeAspect="1"/>
          </p:cNvPicPr>
          <p:nvPr/>
        </p:nvPicPr>
        <p:blipFill>
          <a:blip r:embed="rId5"/>
          <a:stretch>
            <a:fillRect/>
          </a:stretch>
        </p:blipFill>
        <p:spPr>
          <a:xfrm>
            <a:off x="8892865" y="1124937"/>
            <a:ext cx="3377816" cy="5486618"/>
          </a:xfrm>
          <a:prstGeom prst="rect">
            <a:avLst/>
          </a:prstGeom>
          <a:ln>
            <a:noFill/>
          </a:ln>
          <a:effectLst>
            <a:outerShdw blurRad="292100" dist="139700" dir="2700000" algn="tl" rotWithShape="0">
              <a:srgbClr val="333333">
                <a:alpha val="65000"/>
              </a:srgbClr>
            </a:outerShdw>
          </a:effectLst>
        </p:spPr>
      </p:pic>
      <p:sp>
        <p:nvSpPr>
          <p:cNvPr id="3" name="Espace réservé du texte 2">
            <a:extLst>
              <a:ext uri="{FF2B5EF4-FFF2-40B4-BE49-F238E27FC236}">
                <a16:creationId xmlns:a16="http://schemas.microsoft.com/office/drawing/2014/main" id="{0ECD4C86-F525-2D34-F037-C2056ADB9E1A}"/>
              </a:ext>
            </a:extLst>
          </p:cNvPr>
          <p:cNvSpPr>
            <a:spLocks noGrp="1"/>
          </p:cNvSpPr>
          <p:nvPr>
            <p:ph type="body" idx="1"/>
          </p:nvPr>
        </p:nvSpPr>
        <p:spPr>
          <a:xfrm>
            <a:off x="105878" y="885525"/>
            <a:ext cx="5837722" cy="5159100"/>
          </a:xfrm>
        </p:spPr>
        <p:txBody>
          <a:bodyPr/>
          <a:lstStyle/>
          <a:p>
            <a:endParaRPr lang="fr-FR" dirty="0"/>
          </a:p>
        </p:txBody>
      </p:sp>
      <p:sp>
        <p:nvSpPr>
          <p:cNvPr id="2" name="Titre 1">
            <a:extLst>
              <a:ext uri="{FF2B5EF4-FFF2-40B4-BE49-F238E27FC236}">
                <a16:creationId xmlns:a16="http://schemas.microsoft.com/office/drawing/2014/main" id="{A7EFFD0F-0C5C-1311-DEFA-EB6CDA262C32}"/>
              </a:ext>
            </a:extLst>
          </p:cNvPr>
          <p:cNvSpPr>
            <a:spLocks noGrp="1"/>
          </p:cNvSpPr>
          <p:nvPr>
            <p:ph type="title"/>
          </p:nvPr>
        </p:nvSpPr>
        <p:spPr/>
        <p:txBody>
          <a:bodyPr>
            <a:normAutofit/>
          </a:bodyPr>
          <a:lstStyle/>
          <a:p>
            <a:r>
              <a:rPr lang="fr-FR" dirty="0" err="1"/>
              <a:t>Mandatory</a:t>
            </a:r>
            <a:r>
              <a:rPr lang="fr-FR" dirty="0"/>
              <a:t> MIAPPE sections -</a:t>
            </a:r>
            <a:r>
              <a:rPr lang="fr-FR" dirty="0" err="1"/>
              <a:t>Observed</a:t>
            </a:r>
            <a:r>
              <a:rPr lang="fr-FR" dirty="0"/>
              <a:t> Variable</a:t>
            </a:r>
          </a:p>
        </p:txBody>
      </p:sp>
    </p:spTree>
    <p:extLst>
      <p:ext uri="{BB962C8B-B14F-4D97-AF65-F5344CB8AC3E}">
        <p14:creationId xmlns:p14="http://schemas.microsoft.com/office/powerpoint/2010/main" val="2209232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8B435A2-1782-0A48-AC91-0F7F7109A6EB}"/>
              </a:ext>
            </a:extLst>
          </p:cNvPr>
          <p:cNvSpPr>
            <a:spLocks noGrp="1"/>
          </p:cNvSpPr>
          <p:nvPr>
            <p:ph type="body" idx="1"/>
          </p:nvPr>
        </p:nvSpPr>
        <p:spPr/>
        <p:txBody>
          <a:bodyPr>
            <a:normAutofit/>
          </a:bodyPr>
          <a:lstStyle/>
          <a:p>
            <a:pPr marL="0" indent="0">
              <a:buNone/>
            </a:pPr>
            <a:r>
              <a:rPr lang="fr-FR" dirty="0"/>
              <a:t>Each column: </a:t>
            </a:r>
            <a:r>
              <a:rPr lang="fr-FR" sz="2400" dirty="0"/>
              <a:t>Trait + Method + </a:t>
            </a:r>
            <a:r>
              <a:rPr lang="fr-FR" sz="2400" dirty="0" err="1"/>
              <a:t>Scale</a:t>
            </a:r>
            <a:endParaRPr lang="fr-FR" sz="2400" dirty="0"/>
          </a:p>
        </p:txBody>
      </p:sp>
      <p:sp>
        <p:nvSpPr>
          <p:cNvPr id="2" name="Titre 1">
            <a:extLst>
              <a:ext uri="{FF2B5EF4-FFF2-40B4-BE49-F238E27FC236}">
                <a16:creationId xmlns:a16="http://schemas.microsoft.com/office/drawing/2014/main" id="{816EBBC1-91E3-2745-95BF-4610D13D5C38}"/>
              </a:ext>
            </a:extLst>
          </p:cNvPr>
          <p:cNvSpPr>
            <a:spLocks noGrp="1"/>
          </p:cNvSpPr>
          <p:nvPr>
            <p:ph type="title"/>
          </p:nvPr>
        </p:nvSpPr>
        <p:spPr/>
        <p:txBody>
          <a:bodyPr>
            <a:normAutofit/>
          </a:bodyPr>
          <a:lstStyle/>
          <a:p>
            <a:r>
              <a:rPr lang="fr-FR" dirty="0" err="1"/>
              <a:t>Mandatory</a:t>
            </a:r>
            <a:r>
              <a:rPr lang="fr-FR" dirty="0"/>
              <a:t> MIAPPE sections -</a:t>
            </a:r>
            <a:r>
              <a:rPr lang="fr-FR" dirty="0" err="1"/>
              <a:t>Observed</a:t>
            </a:r>
            <a:r>
              <a:rPr lang="fr-FR" dirty="0"/>
              <a:t> variable </a:t>
            </a:r>
          </a:p>
        </p:txBody>
      </p:sp>
      <p:sp>
        <p:nvSpPr>
          <p:cNvPr id="7" name="Sous-titre 6">
            <a:extLst>
              <a:ext uri="{FF2B5EF4-FFF2-40B4-BE49-F238E27FC236}">
                <a16:creationId xmlns:a16="http://schemas.microsoft.com/office/drawing/2014/main" id="{D1C1C808-892E-5693-30B1-6CD4DB5481B9}"/>
              </a:ext>
            </a:extLst>
          </p:cNvPr>
          <p:cNvSpPr>
            <a:spLocks noGrp="1"/>
          </p:cNvSpPr>
          <p:nvPr>
            <p:ph type="subTitle" idx="2"/>
          </p:nvPr>
        </p:nvSpPr>
        <p:spPr/>
        <p:txBody>
          <a:bodyPr>
            <a:normAutofit fontScale="70000" lnSpcReduction="20000"/>
          </a:bodyPr>
          <a:lstStyle/>
          <a:p>
            <a:endParaRPr lang="fr-FR"/>
          </a:p>
        </p:txBody>
      </p:sp>
      <p:sp>
        <p:nvSpPr>
          <p:cNvPr id="4" name="Espace réservé du numéro de diapositive 3">
            <a:extLst>
              <a:ext uri="{FF2B5EF4-FFF2-40B4-BE49-F238E27FC236}">
                <a16:creationId xmlns:a16="http://schemas.microsoft.com/office/drawing/2014/main" id="{4DC9883B-2EAF-9948-A742-66E3AAB70807}"/>
              </a:ext>
            </a:extLst>
          </p:cNvPr>
          <p:cNvSpPr>
            <a:spLocks noGrp="1"/>
          </p:cNvSpPr>
          <p:nvPr>
            <p:ph type="sldNum" sz="quarter" idx="4294967295"/>
          </p:nvPr>
        </p:nvSpPr>
        <p:spPr>
          <a:xfrm>
            <a:off x="9347200" y="6381750"/>
            <a:ext cx="2844800" cy="215900"/>
          </a:xfrm>
          <a:prstGeom prst="rect">
            <a:avLst/>
          </a:prstGeom>
        </p:spPr>
        <p:txBody>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2FB34B-B982-584C-87D1-A762E7D52625}" type="slidenum">
              <a:rPr lang="fr-FR" smtClean="0">
                <a:solidFill>
                  <a:prstClr val="white"/>
                </a:solidFill>
              </a:rPr>
              <a:t>28</a:t>
            </a:fld>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772F8CA8-0CF4-8747-A606-6E5999B93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697725"/>
            <a:ext cx="12192000" cy="1160276"/>
          </a:xfrm>
          <a:prstGeom prst="rect">
            <a:avLst/>
          </a:prstGeom>
        </p:spPr>
      </p:pic>
      <p:pic>
        <p:nvPicPr>
          <p:cNvPr id="6" name="Google Shape;224;p28">
            <a:extLst>
              <a:ext uri="{FF2B5EF4-FFF2-40B4-BE49-F238E27FC236}">
                <a16:creationId xmlns:a16="http://schemas.microsoft.com/office/drawing/2014/main" id="{0219A833-6B2B-6E40-9381-8CE03DDD3D8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86776" y="372239"/>
            <a:ext cx="6905225" cy="5109460"/>
          </a:xfrm>
          <a:prstGeom prst="rect">
            <a:avLst/>
          </a:prstGeom>
          <a:noFill/>
          <a:ln>
            <a:noFill/>
          </a:ln>
        </p:spPr>
      </p:pic>
      <p:sp>
        <p:nvSpPr>
          <p:cNvPr id="9" name="Google Shape;227;p28">
            <a:extLst>
              <a:ext uri="{FF2B5EF4-FFF2-40B4-BE49-F238E27FC236}">
                <a16:creationId xmlns:a16="http://schemas.microsoft.com/office/drawing/2014/main" id="{6B232DCB-D21C-4749-B8AD-CB4CB7164BDA}"/>
              </a:ext>
            </a:extLst>
          </p:cNvPr>
          <p:cNvSpPr txBox="1"/>
          <p:nvPr/>
        </p:nvSpPr>
        <p:spPr>
          <a:xfrm>
            <a:off x="7365313" y="3977607"/>
            <a:ext cx="2164695" cy="629232"/>
          </a:xfrm>
          <a:prstGeom prst="rect">
            <a:avLst/>
          </a:prstGeom>
          <a:solidFill>
            <a:srgbClr val="FF6600"/>
          </a:solidFill>
          <a:ln>
            <a:noFill/>
          </a:ln>
        </p:spPr>
        <p:txBody>
          <a:bodyPr spcFirstLastPara="1" wrap="square" lIns="81267" tIns="40623" rIns="81267" bIns="40623" anchor="t" anchorCtr="0">
            <a:noAutofit/>
          </a:bodyPr>
          <a:lstStyle/>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dirty="0">
                <a:ln>
                  <a:noFill/>
                </a:ln>
                <a:solidFill>
                  <a:prstClr val="black"/>
                </a:solidFill>
                <a:effectLst/>
                <a:uLnTx/>
                <a:uFillTx/>
                <a:latin typeface="Calibri" panose="020F0502020204030204"/>
                <a:ea typeface="+mn-ea"/>
                <a:cs typeface="+mn-cs"/>
              </a:rPr>
              <a:t>Assay</a:t>
            </a:r>
            <a:endParaRPr kumimoji="0" sz="177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Pts val="2000"/>
              <a:buFontTx/>
              <a:buNone/>
              <a:tabLst/>
              <a:defRPr/>
            </a:pPr>
            <a:r>
              <a:rPr kumimoji="0" lang="en-GB" sz="1777" b="0" i="0" u="none" strike="noStrike" kern="1200" cap="none" spc="0" normalizeH="0" baseline="0" noProof="0" dirty="0">
                <a:ln>
                  <a:noFill/>
                </a:ln>
                <a:solidFill>
                  <a:prstClr val="black"/>
                </a:solidFill>
                <a:effectLst/>
                <a:uLnTx/>
                <a:uFillTx/>
                <a:latin typeface="Calibri" panose="020F0502020204030204"/>
                <a:ea typeface="+mn-ea"/>
                <a:cs typeface="+mn-cs"/>
              </a:rPr>
              <a:t>(Observed variable)</a:t>
            </a:r>
            <a:endParaRPr kumimoji="0" sz="177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Virage 12">
            <a:extLst>
              <a:ext uri="{FF2B5EF4-FFF2-40B4-BE49-F238E27FC236}">
                <a16:creationId xmlns:a16="http://schemas.microsoft.com/office/drawing/2014/main" id="{B19BA388-3B1F-E449-AB21-CF5C7EA3CEC4}"/>
              </a:ext>
            </a:extLst>
          </p:cNvPr>
          <p:cNvSpPr/>
          <p:nvPr/>
        </p:nvSpPr>
        <p:spPr>
          <a:xfrm>
            <a:off x="6188149" y="4068726"/>
            <a:ext cx="1177164" cy="1628999"/>
          </a:xfrm>
          <a:prstGeom prst="bentArrow">
            <a:avLst>
              <a:gd name="adj1" fmla="val 8834"/>
              <a:gd name="adj2" fmla="val 8441"/>
              <a:gd name="adj3" fmla="val 1788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e 15">
            <a:extLst>
              <a:ext uri="{FF2B5EF4-FFF2-40B4-BE49-F238E27FC236}">
                <a16:creationId xmlns:a16="http://schemas.microsoft.com/office/drawing/2014/main" id="{1148D394-4288-2144-9A83-F148CA62DAA4}"/>
              </a:ext>
            </a:extLst>
          </p:cNvPr>
          <p:cNvGrpSpPr/>
          <p:nvPr/>
        </p:nvGrpSpPr>
        <p:grpSpPr>
          <a:xfrm>
            <a:off x="90691" y="924945"/>
            <a:ext cx="5228512" cy="4772779"/>
            <a:chOff x="93689" y="921877"/>
            <a:chExt cx="3921384" cy="3579584"/>
          </a:xfrm>
        </p:grpSpPr>
        <p:pic>
          <p:nvPicPr>
            <p:cNvPr id="14" name="Image 13">
              <a:extLst>
                <a:ext uri="{FF2B5EF4-FFF2-40B4-BE49-F238E27FC236}">
                  <a16:creationId xmlns:a16="http://schemas.microsoft.com/office/drawing/2014/main" id="{60D57F93-50BA-9D49-AC26-0B675BBE33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9" y="921877"/>
              <a:ext cx="3780764" cy="3134444"/>
            </a:xfrm>
            <a:prstGeom prst="rect">
              <a:avLst/>
            </a:prstGeom>
          </p:spPr>
        </p:pic>
        <p:pic>
          <p:nvPicPr>
            <p:cNvPr id="15" name="Image 14">
              <a:extLst>
                <a:ext uri="{FF2B5EF4-FFF2-40B4-BE49-F238E27FC236}">
                  <a16:creationId xmlns:a16="http://schemas.microsoft.com/office/drawing/2014/main" id="{D1008D98-34E7-5A40-A746-C769A42636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9027" y="1437071"/>
              <a:ext cx="2016046" cy="3064390"/>
            </a:xfrm>
            <a:prstGeom prst="rect">
              <a:avLst/>
            </a:prstGeom>
          </p:spPr>
        </p:pic>
      </p:grpSp>
      <p:sp>
        <p:nvSpPr>
          <p:cNvPr id="12" name="Rectangle : coins arrondis 11">
            <a:extLst>
              <a:ext uri="{FF2B5EF4-FFF2-40B4-BE49-F238E27FC236}">
                <a16:creationId xmlns:a16="http://schemas.microsoft.com/office/drawing/2014/main" id="{735D794B-C321-0A47-9F59-F531E2D8491D}"/>
              </a:ext>
            </a:extLst>
          </p:cNvPr>
          <p:cNvSpPr/>
          <p:nvPr/>
        </p:nvSpPr>
        <p:spPr>
          <a:xfrm>
            <a:off x="2916176" y="5933055"/>
            <a:ext cx="9275824" cy="448279"/>
          </a:xfrm>
          <a:prstGeom prst="round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98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4E02B6E3-370D-E706-96DF-96737A88FBEE}"/>
              </a:ext>
            </a:extLst>
          </p:cNvPr>
          <p:cNvSpPr>
            <a:spLocks noGrp="1"/>
          </p:cNvSpPr>
          <p:nvPr>
            <p:ph type="body" idx="1"/>
          </p:nvPr>
        </p:nvSpPr>
        <p:spPr/>
        <p:txBody>
          <a:bodyPr/>
          <a:lstStyle/>
          <a:p>
            <a:endParaRPr lang="fr-FR"/>
          </a:p>
        </p:txBody>
      </p:sp>
      <p:sp>
        <p:nvSpPr>
          <p:cNvPr id="4" name="Titre 3">
            <a:extLst>
              <a:ext uri="{FF2B5EF4-FFF2-40B4-BE49-F238E27FC236}">
                <a16:creationId xmlns:a16="http://schemas.microsoft.com/office/drawing/2014/main" id="{D879681A-CB5E-4603-F291-2023116EFD1E}"/>
              </a:ext>
            </a:extLst>
          </p:cNvPr>
          <p:cNvSpPr>
            <a:spLocks noGrp="1"/>
          </p:cNvSpPr>
          <p:nvPr>
            <p:ph type="title"/>
          </p:nvPr>
        </p:nvSpPr>
        <p:spPr/>
        <p:txBody>
          <a:bodyPr>
            <a:normAutofit fontScale="90000"/>
          </a:bodyPr>
          <a:lstStyle/>
          <a:p>
            <a:r>
              <a:rPr lang="en-GB" sz="3200" dirty="0" err="1"/>
              <a:t>Other important </a:t>
            </a:r>
            <a:r>
              <a:rPr lang="en-GB" sz="3200" dirty="0"/>
              <a:t>sections</a:t>
            </a:r>
            <a:endParaRPr lang="fr-FR" sz="2200" dirty="0"/>
          </a:p>
        </p:txBody>
      </p:sp>
      <p:sp>
        <p:nvSpPr>
          <p:cNvPr id="6" name="Sous-titre 5">
            <a:extLst>
              <a:ext uri="{FF2B5EF4-FFF2-40B4-BE49-F238E27FC236}">
                <a16:creationId xmlns:a16="http://schemas.microsoft.com/office/drawing/2014/main" id="{6D45C444-9B07-8C96-F396-3BCE55595E37}"/>
              </a:ext>
            </a:extLst>
          </p:cNvPr>
          <p:cNvSpPr>
            <a:spLocks noGrp="1"/>
          </p:cNvSpPr>
          <p:nvPr>
            <p:ph type="subTitle" idx="2"/>
          </p:nvPr>
        </p:nvSpPr>
        <p:spPr/>
        <p:txBody>
          <a:bodyPr>
            <a:normAutofit fontScale="70000" lnSpcReduction="20000"/>
          </a:bodyPr>
          <a:lstStyle/>
          <a:p>
            <a:endParaRPr lang="fr-FR"/>
          </a:p>
        </p:txBody>
      </p:sp>
      <p:grpSp>
        <p:nvGrpSpPr>
          <p:cNvPr id="3" name="Groupe 2">
            <a:extLst>
              <a:ext uri="{FF2B5EF4-FFF2-40B4-BE49-F238E27FC236}">
                <a16:creationId xmlns:a16="http://schemas.microsoft.com/office/drawing/2014/main" id="{D06192D6-9456-414A-8D3B-66114E7EA523}"/>
              </a:ext>
            </a:extLst>
          </p:cNvPr>
          <p:cNvGrpSpPr/>
          <p:nvPr/>
        </p:nvGrpSpPr>
        <p:grpSpPr>
          <a:xfrm>
            <a:off x="2221944" y="1037889"/>
            <a:ext cx="7768379" cy="5748143"/>
            <a:chOff x="2221944" y="1037889"/>
            <a:chExt cx="7768379" cy="5748143"/>
          </a:xfrm>
        </p:grpSpPr>
        <p:grpSp>
          <p:nvGrpSpPr>
            <p:cNvPr id="2" name="Groupe 1">
              <a:extLst>
                <a:ext uri="{FF2B5EF4-FFF2-40B4-BE49-F238E27FC236}">
                  <a16:creationId xmlns:a16="http://schemas.microsoft.com/office/drawing/2014/main" id="{D46050F2-BC4A-49B4-8425-A40560B46903}"/>
                </a:ext>
              </a:extLst>
            </p:cNvPr>
            <p:cNvGrpSpPr/>
            <p:nvPr/>
          </p:nvGrpSpPr>
          <p:grpSpPr>
            <a:xfrm>
              <a:off x="2221944" y="1037889"/>
              <a:ext cx="7768379" cy="5748143"/>
              <a:chOff x="2221944" y="1037889"/>
              <a:chExt cx="7768379" cy="5748143"/>
            </a:xfrm>
          </p:grpSpPr>
          <p:grpSp>
            <p:nvGrpSpPr>
              <p:cNvPr id="14" name="Groupe 13">
                <a:extLst>
                  <a:ext uri="{FF2B5EF4-FFF2-40B4-BE49-F238E27FC236}">
                    <a16:creationId xmlns:a16="http://schemas.microsoft.com/office/drawing/2014/main" id="{B577CF4C-85A7-40A7-919A-BE228E1B18E7}"/>
                  </a:ext>
                </a:extLst>
              </p:cNvPr>
              <p:cNvGrpSpPr/>
              <p:nvPr/>
            </p:nvGrpSpPr>
            <p:grpSpPr>
              <a:xfrm>
                <a:off x="2221944" y="1037889"/>
                <a:ext cx="7768379" cy="5748143"/>
                <a:chOff x="1202442" y="1080931"/>
                <a:chExt cx="7768379" cy="5748143"/>
              </a:xfrm>
            </p:grpSpPr>
            <p:pic>
              <p:nvPicPr>
                <p:cNvPr id="15" name="Google Shape;187;p24">
                  <a:extLst>
                    <a:ext uri="{FF2B5EF4-FFF2-40B4-BE49-F238E27FC236}">
                      <a16:creationId xmlns:a16="http://schemas.microsoft.com/office/drawing/2014/main" id="{908B501D-6CB3-432E-A108-2A383D04AF02}"/>
                    </a:ext>
                  </a:extLst>
                </p:cNvPr>
                <p:cNvPicPr preferRelativeResize="0"/>
                <p:nvPr/>
              </p:nvPicPr>
              <p:blipFill rotWithShape="1">
                <a:blip r:embed="rId3">
                  <a:alphaModFix/>
                </a:blip>
                <a:srcRect/>
                <a:stretch/>
              </p:blipFill>
              <p:spPr>
                <a:xfrm>
                  <a:off x="1202442" y="1080931"/>
                  <a:ext cx="7768379" cy="5748143"/>
                </a:xfrm>
                <a:prstGeom prst="rect">
                  <a:avLst/>
                </a:prstGeom>
                <a:noFill/>
                <a:ln>
                  <a:noFill/>
                </a:ln>
              </p:spPr>
            </p:pic>
            <p:sp>
              <p:nvSpPr>
                <p:cNvPr id="16" name="Google Shape;188;p24">
                  <a:extLst>
                    <a:ext uri="{FF2B5EF4-FFF2-40B4-BE49-F238E27FC236}">
                      <a16:creationId xmlns:a16="http://schemas.microsoft.com/office/drawing/2014/main" id="{5B8345E1-8BB9-4DD3-8414-64BA47048E93}"/>
                    </a:ext>
                  </a:extLst>
                </p:cNvPr>
                <p:cNvSpPr txBox="1"/>
                <p:nvPr/>
              </p:nvSpPr>
              <p:spPr>
                <a:xfrm>
                  <a:off x="3801980" y="1280986"/>
                  <a:ext cx="1624163" cy="400110"/>
                </a:xfrm>
                <a:prstGeom prst="rect">
                  <a:avLst/>
                </a:prstGeom>
                <a:solidFill>
                  <a:srgbClr val="FF6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Investigation</a:t>
                  </a:r>
                  <a:endParaRPr sz="2000" b="0" i="0" u="none" strike="noStrike" cap="none" dirty="0">
                    <a:solidFill>
                      <a:schemeClr val="dk1"/>
                    </a:solidFill>
                    <a:latin typeface="Arial"/>
                    <a:ea typeface="Arial"/>
                    <a:cs typeface="Arial"/>
                    <a:sym typeface="Arial"/>
                  </a:endParaRPr>
                </a:p>
              </p:txBody>
            </p:sp>
            <p:sp>
              <p:nvSpPr>
                <p:cNvPr id="17" name="Google Shape;189;p24">
                  <a:extLst>
                    <a:ext uri="{FF2B5EF4-FFF2-40B4-BE49-F238E27FC236}">
                      <a16:creationId xmlns:a16="http://schemas.microsoft.com/office/drawing/2014/main" id="{944E0102-BAB6-427D-9410-29D64E7592C5}"/>
                    </a:ext>
                  </a:extLst>
                </p:cNvPr>
                <p:cNvSpPr txBox="1"/>
                <p:nvPr/>
              </p:nvSpPr>
              <p:spPr>
                <a:xfrm>
                  <a:off x="4193913" y="3251783"/>
                  <a:ext cx="840295" cy="400110"/>
                </a:xfrm>
                <a:prstGeom prst="rect">
                  <a:avLst/>
                </a:prstGeom>
                <a:solidFill>
                  <a:srgbClr val="FF6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Study</a:t>
                  </a:r>
                  <a:endParaRPr sz="2000" b="0" i="0" u="none" strike="noStrike" cap="none" dirty="0">
                    <a:solidFill>
                      <a:schemeClr val="dk1"/>
                    </a:solidFill>
                    <a:latin typeface="Arial"/>
                    <a:ea typeface="Arial"/>
                    <a:cs typeface="Arial"/>
                    <a:sym typeface="Arial"/>
                  </a:endParaRPr>
                </a:p>
              </p:txBody>
            </p:sp>
            <p:sp>
              <p:nvSpPr>
                <p:cNvPr id="18" name="Google Shape;190;p24">
                  <a:extLst>
                    <a:ext uri="{FF2B5EF4-FFF2-40B4-BE49-F238E27FC236}">
                      <a16:creationId xmlns:a16="http://schemas.microsoft.com/office/drawing/2014/main" id="{622DF2FD-A119-42C6-B276-A96FE3CD18B1}"/>
                    </a:ext>
                  </a:extLst>
                </p:cNvPr>
                <p:cNvSpPr txBox="1"/>
                <p:nvPr/>
              </p:nvSpPr>
              <p:spPr>
                <a:xfrm>
                  <a:off x="3801980" y="5136974"/>
                  <a:ext cx="2220450" cy="707886"/>
                </a:xfrm>
                <a:prstGeom prst="rect">
                  <a:avLst/>
                </a:prstGeom>
                <a:solidFill>
                  <a:srgbClr val="FF66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0" i="0" u="none" strike="noStrike" cap="none" dirty="0">
                      <a:solidFill>
                        <a:schemeClr val="dk1"/>
                      </a:solidFill>
                      <a:latin typeface="Arial"/>
                      <a:ea typeface="Arial"/>
                      <a:cs typeface="Arial"/>
                      <a:sym typeface="Arial"/>
                    </a:rPr>
                    <a:t>Assay</a:t>
                  </a:r>
                  <a:endParaRPr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b="0" i="0" u="none" strike="noStrike" cap="none" dirty="0">
                      <a:solidFill>
                        <a:schemeClr val="dk1"/>
                      </a:solidFill>
                      <a:latin typeface="Arial"/>
                      <a:ea typeface="Arial"/>
                      <a:cs typeface="Arial"/>
                      <a:sym typeface="Arial"/>
                    </a:rPr>
                    <a:t>(Observed variable)</a:t>
                  </a:r>
                  <a:endParaRPr b="0" i="0" u="none" strike="noStrike" cap="none" dirty="0">
                    <a:solidFill>
                      <a:schemeClr val="dk1"/>
                    </a:solidFill>
                    <a:latin typeface="Arial"/>
                    <a:ea typeface="Arial"/>
                    <a:cs typeface="Arial"/>
                    <a:sym typeface="Arial"/>
                  </a:endParaRPr>
                </a:p>
              </p:txBody>
            </p:sp>
          </p:grpSp>
          <p:sp>
            <p:nvSpPr>
              <p:cNvPr id="8" name="Google Shape;228;p28">
                <a:extLst>
                  <a:ext uri="{FF2B5EF4-FFF2-40B4-BE49-F238E27FC236}">
                    <a16:creationId xmlns:a16="http://schemas.microsoft.com/office/drawing/2014/main" id="{83690127-92DB-4CB2-BCD7-F26090D2CF4F}"/>
                  </a:ext>
                </a:extLst>
              </p:cNvPr>
              <p:cNvSpPr txBox="1"/>
              <p:nvPr/>
            </p:nvSpPr>
            <p:spPr>
              <a:xfrm>
                <a:off x="6506930" y="4240546"/>
                <a:ext cx="2093843" cy="400110"/>
              </a:xfrm>
              <a:prstGeom prst="rect">
                <a:avLst/>
              </a:prstGeom>
              <a:solidFill>
                <a:srgbClr val="A8D0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Observation Unit</a:t>
                </a:r>
                <a:endParaRPr sz="1400" b="0" i="0" u="none" strike="noStrike" cap="none">
                  <a:solidFill>
                    <a:srgbClr val="000000"/>
                  </a:solidFill>
                  <a:latin typeface="Arial"/>
                  <a:ea typeface="Arial"/>
                  <a:cs typeface="Arial"/>
                  <a:sym typeface="Arial"/>
                </a:endParaRPr>
              </a:p>
            </p:txBody>
          </p:sp>
          <p:sp>
            <p:nvSpPr>
              <p:cNvPr id="9" name="Google Shape;229;p28">
                <a:extLst>
                  <a:ext uri="{FF2B5EF4-FFF2-40B4-BE49-F238E27FC236}">
                    <a16:creationId xmlns:a16="http://schemas.microsoft.com/office/drawing/2014/main" id="{845C1DD5-4344-4D8D-9F58-084661236EBF}"/>
                  </a:ext>
                </a:extLst>
              </p:cNvPr>
              <p:cNvSpPr txBox="1"/>
              <p:nvPr/>
            </p:nvSpPr>
            <p:spPr>
              <a:xfrm>
                <a:off x="7052519" y="5128797"/>
                <a:ext cx="1055097" cy="400110"/>
              </a:xfrm>
              <a:prstGeom prst="rect">
                <a:avLst/>
              </a:prstGeom>
              <a:solidFill>
                <a:srgbClr val="A8D0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Sample</a:t>
                </a:r>
                <a:endParaRPr sz="2000" b="0" i="0" u="none" strike="noStrike" cap="none" dirty="0">
                  <a:solidFill>
                    <a:schemeClr val="dk1"/>
                  </a:solidFill>
                  <a:latin typeface="Arial"/>
                  <a:ea typeface="Arial"/>
                  <a:cs typeface="Arial"/>
                  <a:sym typeface="Arial"/>
                </a:endParaRPr>
              </a:p>
            </p:txBody>
          </p:sp>
          <p:sp>
            <p:nvSpPr>
              <p:cNvPr id="10" name="Google Shape;230;p28">
                <a:extLst>
                  <a:ext uri="{FF2B5EF4-FFF2-40B4-BE49-F238E27FC236}">
                    <a16:creationId xmlns:a16="http://schemas.microsoft.com/office/drawing/2014/main" id="{19C81006-AC5F-4739-A7EF-578000DEB8D2}"/>
                  </a:ext>
                </a:extLst>
              </p:cNvPr>
              <p:cNvSpPr txBox="1"/>
              <p:nvPr/>
            </p:nvSpPr>
            <p:spPr>
              <a:xfrm>
                <a:off x="6398177" y="3463679"/>
                <a:ext cx="2268570" cy="400110"/>
              </a:xfrm>
              <a:prstGeom prst="rect">
                <a:avLst/>
              </a:prstGeom>
              <a:solidFill>
                <a:srgbClr val="A8D0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Biological material</a:t>
                </a:r>
                <a:endParaRPr sz="2000" b="0" i="0" u="none" strike="noStrike" cap="none" dirty="0">
                  <a:solidFill>
                    <a:schemeClr val="dk1"/>
                  </a:solidFill>
                  <a:latin typeface="Arial"/>
                  <a:ea typeface="Arial"/>
                  <a:cs typeface="Arial"/>
                  <a:sym typeface="Arial"/>
                </a:endParaRPr>
              </a:p>
            </p:txBody>
          </p:sp>
        </p:grpSp>
        <p:sp>
          <p:nvSpPr>
            <p:cNvPr id="12" name="Google Shape;769;p33">
              <a:extLst>
                <a:ext uri="{FF2B5EF4-FFF2-40B4-BE49-F238E27FC236}">
                  <a16:creationId xmlns:a16="http://schemas.microsoft.com/office/drawing/2014/main" id="{EFBA37CA-4990-4DC3-96D6-5C45BA86F869}"/>
                </a:ext>
              </a:extLst>
            </p:cNvPr>
            <p:cNvSpPr txBox="1"/>
            <p:nvPr/>
          </p:nvSpPr>
          <p:spPr>
            <a:xfrm>
              <a:off x="3493751" y="3674280"/>
              <a:ext cx="1342162" cy="400110"/>
            </a:xfrm>
            <a:prstGeom prst="rect">
              <a:avLst/>
            </a:pr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Treatment</a:t>
              </a:r>
              <a:endParaRPr sz="2000" b="0" i="0" u="none" strike="noStrike" cap="none" dirty="0">
                <a:solidFill>
                  <a:schemeClr val="dk1"/>
                </a:solidFill>
                <a:latin typeface="Arial"/>
                <a:ea typeface="Arial"/>
                <a:cs typeface="Arial"/>
                <a:sym typeface="Arial"/>
              </a:endParaRPr>
            </a:p>
          </p:txBody>
        </p:sp>
        <p:sp>
          <p:nvSpPr>
            <p:cNvPr id="13" name="Google Shape;770;p33">
              <a:extLst>
                <a:ext uri="{FF2B5EF4-FFF2-40B4-BE49-F238E27FC236}">
                  <a16:creationId xmlns:a16="http://schemas.microsoft.com/office/drawing/2014/main" id="{74AFF231-B2CA-4C9D-B6DD-2C88FFE4F9EC}"/>
                </a:ext>
              </a:extLst>
            </p:cNvPr>
            <p:cNvSpPr txBox="1"/>
            <p:nvPr/>
          </p:nvSpPr>
          <p:spPr>
            <a:xfrm>
              <a:off x="3647276" y="3208741"/>
              <a:ext cx="968535" cy="400110"/>
            </a:xfrm>
            <a:prstGeom prst="rect">
              <a:avLst/>
            </a:pr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Events</a:t>
              </a:r>
              <a:endParaRPr sz="2000" b="0" i="0" u="none" strike="noStrike" cap="none" dirty="0">
                <a:solidFill>
                  <a:schemeClr val="dk1"/>
                </a:solidFill>
                <a:latin typeface="Arial"/>
                <a:ea typeface="Arial"/>
                <a:cs typeface="Arial"/>
                <a:sym typeface="Arial"/>
              </a:endParaRPr>
            </a:p>
          </p:txBody>
        </p:sp>
        <p:sp>
          <p:nvSpPr>
            <p:cNvPr id="19" name="Google Shape;772;p33">
              <a:extLst>
                <a:ext uri="{FF2B5EF4-FFF2-40B4-BE49-F238E27FC236}">
                  <a16:creationId xmlns:a16="http://schemas.microsoft.com/office/drawing/2014/main" id="{4B6E39D8-3510-41B4-ABE6-C3FDB5887DAF}"/>
                </a:ext>
              </a:extLst>
            </p:cNvPr>
            <p:cNvSpPr txBox="1"/>
            <p:nvPr/>
          </p:nvSpPr>
          <p:spPr>
            <a:xfrm>
              <a:off x="3259197" y="2456112"/>
              <a:ext cx="1624163" cy="400110"/>
            </a:xfrm>
            <a:prstGeom prst="rect">
              <a:avLst/>
            </a:pr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Environment</a:t>
              </a:r>
              <a:endParaRPr sz="2000" b="0" i="0" u="none" strike="noStrike" cap="none" dirty="0">
                <a:solidFill>
                  <a:schemeClr val="dk1"/>
                </a:solidFill>
                <a:latin typeface="Arial"/>
                <a:ea typeface="Arial"/>
                <a:cs typeface="Arial"/>
                <a:sym typeface="Arial"/>
              </a:endParaRPr>
            </a:p>
          </p:txBody>
        </p:sp>
        <p:sp>
          <p:nvSpPr>
            <p:cNvPr id="20" name="Google Shape;774;p33">
              <a:extLst>
                <a:ext uri="{FF2B5EF4-FFF2-40B4-BE49-F238E27FC236}">
                  <a16:creationId xmlns:a16="http://schemas.microsoft.com/office/drawing/2014/main" id="{935E4635-53BE-41F7-942A-61E0AE7C4501}"/>
                </a:ext>
              </a:extLst>
            </p:cNvPr>
            <p:cNvSpPr txBox="1"/>
            <p:nvPr/>
          </p:nvSpPr>
          <p:spPr>
            <a:xfrm>
              <a:off x="4748014" y="6289579"/>
              <a:ext cx="1771096" cy="400110"/>
            </a:xfrm>
            <a:prstGeom prst="rect">
              <a:avLst/>
            </a:pr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Files: data,...</a:t>
              </a:r>
              <a:endParaRPr sz="2000" b="0"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9216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prstGeom prst="rect">
            <a:avLst/>
          </a:prstGeom>
          <a:noFill/>
          <a:ln>
            <a:noFill/>
          </a:ln>
        </p:spPr>
        <p:txBody>
          <a:bodyPr spcFirstLastPara="1" vert="horz" wrap="square" lIns="0" tIns="46800" rIns="91440" bIns="45720" rtlCol="0" anchor="ctr" anchorCtr="0">
            <a:normAutofit fontScale="90000"/>
          </a:bodyPr>
          <a:lstStyle/>
          <a:p>
            <a:pPr>
              <a:buClr>
                <a:srgbClr val="00A3A6"/>
              </a:buClr>
              <a:buSzPts val="3000"/>
              <a:buFont typeface="Calibri"/>
            </a:pPr>
            <a:r>
              <a:rPr lang="fr-FR" dirty="0"/>
              <a:t>Plant Data standards </a:t>
            </a:r>
            <a:endParaRPr dirty="0"/>
          </a:p>
        </p:txBody>
      </p:sp>
      <p:grpSp>
        <p:nvGrpSpPr>
          <p:cNvPr id="278" name="Google Shape;278;p33"/>
          <p:cNvGrpSpPr/>
          <p:nvPr/>
        </p:nvGrpSpPr>
        <p:grpSpPr>
          <a:xfrm>
            <a:off x="82637" y="567999"/>
            <a:ext cx="6096000" cy="3183386"/>
            <a:chOff x="5951984" y="869663"/>
            <a:chExt cx="6508289" cy="3183386"/>
          </a:xfrm>
        </p:grpSpPr>
        <p:sp>
          <p:nvSpPr>
            <p:cNvPr id="279" name="Google Shape;279;p33"/>
            <p:cNvSpPr/>
            <p:nvPr/>
          </p:nvSpPr>
          <p:spPr>
            <a:xfrm>
              <a:off x="5951984" y="869663"/>
              <a:ext cx="6508289" cy="3183386"/>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00A3A6"/>
                </a:buClr>
                <a:buSzPts val="2600"/>
                <a:buFont typeface="Calibri"/>
                <a:buNone/>
              </a:pPr>
              <a:r>
                <a:rPr lang="fr-FR" sz="2600" dirty="0">
                  <a:solidFill>
                    <a:srgbClr val="00A3A6"/>
                  </a:solidFill>
                  <a:latin typeface="Calibri"/>
                  <a:ea typeface="Calibri"/>
                  <a:cs typeface="Calibri"/>
                  <a:sym typeface="Calibri"/>
                </a:rPr>
                <a:t>Structure</a:t>
              </a:r>
              <a:endParaRPr sz="1800" dirty="0">
                <a:solidFill>
                  <a:schemeClr val="dk1"/>
                </a:solidFill>
                <a:latin typeface="Calibri"/>
                <a:ea typeface="Calibri"/>
                <a:cs typeface="Calibri"/>
                <a:sym typeface="Calibri"/>
              </a:endParaRPr>
            </a:p>
            <a:p>
              <a:pPr marL="360000" marR="0" lvl="1" indent="-285744" algn="l" rtl="0">
                <a:spcBef>
                  <a:spcPts val="600"/>
                </a:spcBef>
                <a:spcAft>
                  <a:spcPts val="0"/>
                </a:spcAft>
                <a:buClr>
                  <a:srgbClr val="6076B4"/>
                </a:buClr>
                <a:buSzPts val="2000"/>
                <a:buFont typeface="Times"/>
                <a:buChar char="•"/>
              </a:pPr>
              <a:r>
                <a:rPr lang="fr-FR" sz="1800" b="0" i="0" u="none" strike="noStrike" cap="none" dirty="0" err="1">
                  <a:solidFill>
                    <a:srgbClr val="000000"/>
                  </a:solidFill>
                  <a:latin typeface="Corbel"/>
                  <a:ea typeface="Corbel"/>
                  <a:cs typeface="Corbel"/>
                  <a:sym typeface="Corbel"/>
                </a:rPr>
                <a:t>Formatting</a:t>
              </a:r>
              <a:r>
                <a:rPr lang="fr-FR" sz="1800" b="0" i="0" u="none" strike="noStrike" cap="none" dirty="0">
                  <a:solidFill>
                    <a:srgbClr val="000000"/>
                  </a:solidFill>
                  <a:latin typeface="Corbel"/>
                  <a:ea typeface="Corbel"/>
                  <a:cs typeface="Corbel"/>
                  <a:sym typeface="Corbel"/>
                </a:rPr>
                <a:t> and </a:t>
              </a:r>
              <a:r>
                <a:rPr lang="fr-FR" sz="1800" b="0" i="0" u="none" strike="noStrike" cap="none" dirty="0" err="1">
                  <a:solidFill>
                    <a:srgbClr val="000000"/>
                  </a:solidFill>
                  <a:latin typeface="Corbel"/>
                  <a:ea typeface="Corbel"/>
                  <a:cs typeface="Corbel"/>
                  <a:sym typeface="Corbel"/>
                </a:rPr>
                <a:t>Organizing</a:t>
              </a:r>
              <a:endParaRPr sz="1800" b="0" i="0" u="none" strike="noStrike" cap="none" dirty="0">
                <a:solidFill>
                  <a:srgbClr val="000000"/>
                </a:solidFill>
                <a:latin typeface="Corbel"/>
                <a:ea typeface="Corbel"/>
                <a:cs typeface="Corbel"/>
                <a:sym typeface="Corbel"/>
              </a:endParaRPr>
            </a:p>
            <a:p>
              <a:pPr marL="817200" marR="0" lvl="2" indent="-285744" algn="l" rtl="0">
                <a:spcBef>
                  <a:spcPts val="600"/>
                </a:spcBef>
                <a:spcAft>
                  <a:spcPts val="0"/>
                </a:spcAft>
                <a:buClr>
                  <a:srgbClr val="6076B4"/>
                </a:buClr>
                <a:buSzPts val="2000"/>
                <a:buFont typeface="Times"/>
                <a:buChar char="•"/>
              </a:pPr>
              <a:r>
                <a:rPr lang="fr-FR" sz="1800" b="0" i="0" u="none" strike="noStrike" cap="none" dirty="0">
                  <a:solidFill>
                    <a:srgbClr val="000000"/>
                  </a:solidFill>
                  <a:latin typeface="Corbel"/>
                  <a:ea typeface="Corbel"/>
                  <a:cs typeface="Corbel"/>
                  <a:sym typeface="Corbel"/>
                </a:rPr>
                <a:t>Data</a:t>
              </a:r>
              <a:endParaRPr dirty="0"/>
            </a:p>
            <a:p>
              <a:pPr marL="817200" marR="0" lvl="2" indent="-285744" algn="l" rtl="0">
                <a:spcBef>
                  <a:spcPts val="600"/>
                </a:spcBef>
                <a:spcAft>
                  <a:spcPts val="0"/>
                </a:spcAft>
                <a:buClr>
                  <a:srgbClr val="6076B4"/>
                </a:buClr>
                <a:buSzPts val="2000"/>
                <a:buFont typeface="Times"/>
                <a:buChar char="•"/>
              </a:pPr>
              <a:r>
                <a:rPr lang="fr-FR" sz="1800" b="0" i="0" u="none" strike="noStrike" cap="none" dirty="0" err="1">
                  <a:solidFill>
                    <a:srgbClr val="000000"/>
                  </a:solidFill>
                  <a:latin typeface="Corbel"/>
                  <a:ea typeface="Corbel"/>
                  <a:cs typeface="Corbel"/>
                  <a:sym typeface="Corbel"/>
                </a:rPr>
                <a:t>Dataset</a:t>
              </a:r>
              <a:r>
                <a:rPr lang="fr-FR" sz="1800" b="0" i="0" u="none" strike="noStrike" cap="none" dirty="0">
                  <a:solidFill>
                    <a:srgbClr val="000000"/>
                  </a:solidFill>
                  <a:latin typeface="Corbel"/>
                  <a:ea typeface="Corbel"/>
                  <a:cs typeface="Corbel"/>
                  <a:sym typeface="Corbel"/>
                </a:rPr>
                <a:t> description &amp; </a:t>
              </a:r>
              <a:r>
                <a:rPr lang="fr-FR" sz="1800" b="0" i="0" u="none" strike="noStrike" cap="none" dirty="0" err="1">
                  <a:solidFill>
                    <a:srgbClr val="000000"/>
                  </a:solidFill>
                  <a:latin typeface="Corbel"/>
                  <a:ea typeface="Corbel"/>
                  <a:cs typeface="Corbel"/>
                  <a:sym typeface="Corbel"/>
                </a:rPr>
                <a:t>Metadata</a:t>
              </a:r>
              <a:endParaRPr sz="1800" b="0" i="0" u="none" strike="noStrike" cap="none" dirty="0">
                <a:solidFill>
                  <a:schemeClr val="dk1"/>
                </a:solidFill>
                <a:latin typeface="Calibri"/>
                <a:ea typeface="Calibri"/>
                <a:cs typeface="Calibri"/>
                <a:sym typeface="Calibri"/>
              </a:endParaRPr>
            </a:p>
            <a:p>
              <a:pPr marL="360000" marR="0" lvl="1" indent="-285744" algn="l" rtl="0">
                <a:spcBef>
                  <a:spcPts val="600"/>
                </a:spcBef>
                <a:spcAft>
                  <a:spcPts val="0"/>
                </a:spcAft>
                <a:buClr>
                  <a:srgbClr val="6076B4"/>
                </a:buClr>
                <a:buSzPts val="2000"/>
                <a:buFont typeface="Times"/>
                <a:buChar char="•"/>
              </a:pPr>
              <a:r>
                <a:rPr lang="fr-FR" sz="1800" b="0" i="0" u="none" strike="noStrike" cap="none" dirty="0">
                  <a:solidFill>
                    <a:srgbClr val="000000"/>
                  </a:solidFill>
                  <a:latin typeface="Corbel"/>
                  <a:ea typeface="Corbel"/>
                  <a:cs typeface="Corbel"/>
                  <a:sym typeface="Corbel"/>
                </a:rPr>
                <a:t>Data </a:t>
              </a:r>
              <a:r>
                <a:rPr lang="fr-FR" sz="1800" b="0" i="0" u="none" strike="noStrike" cap="none" dirty="0" err="1">
                  <a:solidFill>
                    <a:srgbClr val="000000"/>
                  </a:solidFill>
                  <a:latin typeface="Corbel"/>
                  <a:ea typeface="Corbel"/>
                  <a:cs typeface="Corbel"/>
                  <a:sym typeface="Corbel"/>
                </a:rPr>
                <a:t>Models</a:t>
              </a:r>
              <a:r>
                <a:rPr lang="fr-FR" sz="1800" b="0" i="0" u="none" strike="noStrike" cap="none" dirty="0">
                  <a:solidFill>
                    <a:srgbClr val="000000"/>
                  </a:solidFill>
                  <a:latin typeface="Corbel"/>
                  <a:ea typeface="Corbel"/>
                  <a:cs typeface="Corbel"/>
                  <a:sym typeface="Corbel"/>
                </a:rPr>
                <a:t>, </a:t>
              </a:r>
              <a:r>
                <a:rPr lang="fr-FR" sz="1800" b="0" i="0" u="none" strike="noStrike" cap="none" dirty="0" err="1">
                  <a:solidFill>
                    <a:srgbClr val="000000"/>
                  </a:solidFill>
                  <a:latin typeface="Corbel"/>
                  <a:ea typeface="Corbel"/>
                  <a:cs typeface="Corbel"/>
                  <a:sym typeface="Corbel"/>
                </a:rPr>
                <a:t>templates</a:t>
              </a:r>
              <a:endParaRPr sz="1800" b="0" i="0" u="none" strike="noStrike" cap="none" dirty="0">
                <a:solidFill>
                  <a:srgbClr val="000000"/>
                </a:solidFill>
                <a:latin typeface="Corbel"/>
                <a:ea typeface="Corbel"/>
                <a:cs typeface="Corbel"/>
                <a:sym typeface="Corbel"/>
              </a:endParaRPr>
            </a:p>
            <a:p>
              <a:pPr marL="360000" marR="0" lvl="1" indent="-285744" algn="l" rtl="0">
                <a:spcBef>
                  <a:spcPts val="600"/>
                </a:spcBef>
                <a:spcAft>
                  <a:spcPts val="0"/>
                </a:spcAft>
                <a:buClr>
                  <a:srgbClr val="6076B4"/>
                </a:buClr>
                <a:buSzPts val="2000"/>
                <a:buFont typeface="Times"/>
                <a:buChar char="•"/>
              </a:pPr>
              <a:r>
                <a:rPr lang="fr-FR" sz="1800" b="0" i="0" u="none" strike="noStrike" cap="none" dirty="0">
                  <a:solidFill>
                    <a:srgbClr val="000000"/>
                  </a:solidFill>
                  <a:latin typeface="Corbel"/>
                  <a:ea typeface="Corbel"/>
                  <a:cs typeface="Corbel"/>
                  <a:sym typeface="Corbel"/>
                </a:rPr>
                <a:t>Phenotyping Variable, </a:t>
              </a:r>
              <a:r>
                <a:rPr lang="fr-FR" sz="1800" b="0" i="0" u="none" strike="noStrike" cap="none" dirty="0" err="1">
                  <a:solidFill>
                    <a:srgbClr val="000000"/>
                  </a:solidFill>
                  <a:latin typeface="Corbel"/>
                  <a:ea typeface="Corbel"/>
                  <a:cs typeface="Corbel"/>
                  <a:sym typeface="Corbel"/>
                </a:rPr>
                <a:t>Biological</a:t>
              </a:r>
              <a:r>
                <a:rPr lang="fr-FR" sz="1800" b="0" i="0" u="none" strike="noStrike" cap="none" dirty="0">
                  <a:solidFill>
                    <a:srgbClr val="000000"/>
                  </a:solidFill>
                  <a:latin typeface="Corbel"/>
                  <a:ea typeface="Corbel"/>
                  <a:cs typeface="Corbel"/>
                  <a:sym typeface="Corbel"/>
                </a:rPr>
                <a:t> </a:t>
              </a:r>
              <a:r>
                <a:rPr lang="fr-FR" sz="1800" b="0" i="0" u="none" strike="noStrike" cap="none" dirty="0" err="1">
                  <a:solidFill>
                    <a:srgbClr val="000000"/>
                  </a:solidFill>
                  <a:latin typeface="Corbel"/>
                  <a:ea typeface="Corbel"/>
                  <a:cs typeface="Corbel"/>
                  <a:sym typeface="Corbel"/>
                </a:rPr>
                <a:t>Material</a:t>
              </a:r>
              <a:endParaRPr sz="1800" b="0" i="0" u="none" strike="noStrike" cap="none" dirty="0">
                <a:solidFill>
                  <a:schemeClr val="dk1"/>
                </a:solidFill>
                <a:latin typeface="Calibri"/>
                <a:ea typeface="Calibri"/>
                <a:cs typeface="Calibri"/>
                <a:sym typeface="Calibri"/>
              </a:endParaRPr>
            </a:p>
            <a:p>
              <a:pPr marL="360000" marR="0" lvl="1" indent="-285744" algn="l" rtl="0">
                <a:spcBef>
                  <a:spcPts val="600"/>
                </a:spcBef>
                <a:spcAft>
                  <a:spcPts val="0"/>
                </a:spcAft>
                <a:buClr>
                  <a:srgbClr val="6076B4"/>
                </a:buClr>
                <a:buSzPts val="2000"/>
                <a:buFont typeface="Times"/>
                <a:buChar char="•"/>
              </a:pPr>
              <a:r>
                <a:rPr lang="fr-FR" sz="1800" b="0" i="0" u="none" strike="noStrike" cap="none" dirty="0">
                  <a:solidFill>
                    <a:srgbClr val="000000"/>
                  </a:solidFill>
                  <a:latin typeface="Corbel"/>
                  <a:ea typeface="Corbel"/>
                  <a:cs typeface="Corbel"/>
                  <a:sym typeface="Corbel"/>
                </a:rPr>
                <a:t>Standards : VCF, GFF, MIAPPE, etc…</a:t>
              </a:r>
              <a:endParaRPr sz="1800" b="0" i="0" u="none" strike="noStrike" cap="none" dirty="0">
                <a:solidFill>
                  <a:schemeClr val="dk1"/>
                </a:solidFill>
                <a:latin typeface="Calibri"/>
                <a:ea typeface="Calibri"/>
                <a:cs typeface="Calibri"/>
                <a:sym typeface="Calibri"/>
              </a:endParaRPr>
            </a:p>
            <a:p>
              <a:pPr marL="360000" marR="0" lvl="1" indent="-285744" algn="l" rtl="0">
                <a:spcBef>
                  <a:spcPts val="600"/>
                </a:spcBef>
                <a:spcAft>
                  <a:spcPts val="0"/>
                </a:spcAft>
                <a:buClr>
                  <a:srgbClr val="6076B4"/>
                </a:buClr>
                <a:buSzPts val="2000"/>
                <a:buFont typeface="Times"/>
                <a:buChar char="•"/>
              </a:pPr>
              <a:r>
                <a:rPr lang="fr-FR" sz="1800" b="0" i="1" u="none" strike="noStrike" cap="none" dirty="0" err="1">
                  <a:solidFill>
                    <a:srgbClr val="000000"/>
                  </a:solidFill>
                  <a:latin typeface="Corbel"/>
                  <a:ea typeface="Corbel"/>
                  <a:cs typeface="Corbel"/>
                  <a:sym typeface="Corbel"/>
                </a:rPr>
                <a:t>Biologist</a:t>
              </a:r>
              <a:r>
                <a:rPr lang="fr-FR" sz="1800" b="0" i="1" u="none" strike="noStrike" cap="none" dirty="0">
                  <a:solidFill>
                    <a:srgbClr val="000000"/>
                  </a:solidFill>
                  <a:latin typeface="Corbel"/>
                  <a:ea typeface="Corbel"/>
                  <a:cs typeface="Corbel"/>
                  <a:sym typeface="Corbel"/>
                </a:rPr>
                <a:t> &amp; Computer </a:t>
              </a:r>
              <a:r>
                <a:rPr lang="fr-FR" sz="1800" b="0" i="1" u="none" strike="noStrike" cap="none" dirty="0" err="1">
                  <a:solidFill>
                    <a:srgbClr val="000000"/>
                  </a:solidFill>
                  <a:latin typeface="Corbel"/>
                  <a:ea typeface="Corbel"/>
                  <a:cs typeface="Corbel"/>
                  <a:sym typeface="Corbel"/>
                </a:rPr>
                <a:t>scientist</a:t>
              </a:r>
              <a:r>
                <a:rPr lang="fr-FR" sz="1800" b="0" i="1" u="none" strike="noStrike" cap="none" dirty="0">
                  <a:solidFill>
                    <a:srgbClr val="000000"/>
                  </a:solidFill>
                  <a:latin typeface="Corbel"/>
                  <a:ea typeface="Corbel"/>
                  <a:cs typeface="Corbel"/>
                  <a:sym typeface="Corbel"/>
                </a:rPr>
                <a:t> </a:t>
              </a:r>
              <a:r>
                <a:rPr lang="fr-FR" sz="1800" b="0" i="0" u="none" strike="noStrike" cap="none" dirty="0" err="1">
                  <a:solidFill>
                    <a:srgbClr val="000000"/>
                  </a:solidFill>
                  <a:latin typeface="Corbel"/>
                  <a:ea typeface="Corbel"/>
                  <a:cs typeface="Corbel"/>
                  <a:sym typeface="Corbel"/>
                </a:rPr>
                <a:t>driven</a:t>
              </a:r>
              <a:endParaRPr sz="1800" b="0" i="0" u="none" strike="noStrike" cap="none" dirty="0">
                <a:solidFill>
                  <a:schemeClr val="dk1"/>
                </a:solidFill>
                <a:latin typeface="Calibri"/>
                <a:ea typeface="Calibri"/>
                <a:cs typeface="Calibri"/>
                <a:sym typeface="Calibri"/>
              </a:endParaRPr>
            </a:p>
          </p:txBody>
        </p:sp>
        <p:pic>
          <p:nvPicPr>
            <p:cNvPr id="280" name="Google Shape;280;p33"/>
            <p:cNvPicPr preferRelativeResize="0"/>
            <p:nvPr/>
          </p:nvPicPr>
          <p:blipFill rotWithShape="1">
            <a:blip r:embed="rId3">
              <a:alphaModFix/>
            </a:blip>
            <a:srcRect/>
            <a:stretch/>
          </p:blipFill>
          <p:spPr>
            <a:xfrm>
              <a:off x="10688984" y="1729359"/>
              <a:ext cx="1359000" cy="432965"/>
            </a:xfrm>
            <a:prstGeom prst="rect">
              <a:avLst/>
            </a:prstGeom>
            <a:noFill/>
            <a:ln w="9525" cap="flat" cmpd="sng">
              <a:solidFill>
                <a:srgbClr val="000000"/>
              </a:solidFill>
              <a:prstDash val="solid"/>
              <a:miter lim="800000"/>
              <a:headEnd type="none" w="sm" len="sm"/>
              <a:tailEnd type="none" w="sm" len="sm"/>
            </a:ln>
          </p:spPr>
        </p:pic>
      </p:grpSp>
      <p:grpSp>
        <p:nvGrpSpPr>
          <p:cNvPr id="281" name="Google Shape;281;p33"/>
          <p:cNvGrpSpPr/>
          <p:nvPr/>
        </p:nvGrpSpPr>
        <p:grpSpPr>
          <a:xfrm>
            <a:off x="7284976" y="185865"/>
            <a:ext cx="4824387" cy="2723823"/>
            <a:chOff x="2495600" y="3951121"/>
            <a:chExt cx="5616624" cy="2723823"/>
          </a:xfrm>
        </p:grpSpPr>
        <p:sp>
          <p:nvSpPr>
            <p:cNvPr id="282" name="Google Shape;282;p33"/>
            <p:cNvSpPr/>
            <p:nvPr/>
          </p:nvSpPr>
          <p:spPr>
            <a:xfrm>
              <a:off x="2495600" y="3951121"/>
              <a:ext cx="5616624" cy="272382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00A3A6"/>
                </a:buClr>
                <a:buSzPts val="2600"/>
                <a:buFont typeface="Calibri"/>
                <a:buNone/>
              </a:pPr>
              <a:r>
                <a:rPr lang="fr-FR" sz="2600">
                  <a:solidFill>
                    <a:srgbClr val="00A3A6"/>
                  </a:solidFill>
                  <a:latin typeface="Calibri"/>
                  <a:ea typeface="Calibri"/>
                  <a:cs typeface="Calibri"/>
                  <a:sym typeface="Calibri"/>
                </a:rPr>
                <a:t>Technical</a:t>
              </a:r>
              <a:endParaRPr sz="1800">
                <a:solidFill>
                  <a:schemeClr val="dk1"/>
                </a:solidFill>
                <a:latin typeface="Calibri"/>
                <a:ea typeface="Calibri"/>
                <a:cs typeface="Calibri"/>
                <a:sym typeface="Calibri"/>
              </a:endParaRPr>
            </a:p>
            <a:p>
              <a:pPr marL="360000" marR="0" lvl="1" indent="-285744" algn="l" rtl="0">
                <a:spcBef>
                  <a:spcPts val="10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Data integration and sharing</a:t>
              </a:r>
              <a:endParaRPr sz="1800" b="0" i="0" u="none" strike="noStrike" cap="none">
                <a:solidFill>
                  <a:schemeClr val="dk1"/>
                </a:solidFill>
                <a:latin typeface="Calibri"/>
                <a:ea typeface="Calibri"/>
                <a:cs typeface="Calibri"/>
                <a:sym typeface="Calibri"/>
              </a:endParaRPr>
            </a:p>
            <a:p>
              <a:pPr marL="360000" marR="0" lvl="1" indent="-285744" algn="l" rtl="0">
                <a:spcBef>
                  <a:spcPts val="10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Interoperability : tools and systems</a:t>
              </a:r>
              <a:endParaRPr sz="1800" b="0" i="0" u="none" strike="noStrike" cap="none">
                <a:solidFill>
                  <a:schemeClr val="dk1"/>
                </a:solidFill>
                <a:latin typeface="Calibri"/>
                <a:ea typeface="Calibri"/>
                <a:cs typeface="Calibri"/>
                <a:sym typeface="Calibri"/>
              </a:endParaRPr>
            </a:p>
            <a:p>
              <a:pPr marL="817200" marR="0" lvl="2" indent="-285744" algn="l" rtl="0">
                <a:spcBef>
                  <a:spcPts val="10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GA4GH </a:t>
              </a:r>
              <a:endParaRPr sz="1800" b="0" i="0" u="none" strike="noStrike" cap="none">
                <a:solidFill>
                  <a:schemeClr val="dk1"/>
                </a:solidFill>
                <a:latin typeface="Calibri"/>
                <a:ea typeface="Calibri"/>
                <a:cs typeface="Calibri"/>
                <a:sym typeface="Calibri"/>
              </a:endParaRPr>
            </a:p>
            <a:p>
              <a:pPr marL="817200" marR="0" lvl="2" indent="-285744" algn="l" rtl="0">
                <a:spcBef>
                  <a:spcPts val="10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Breeding API </a:t>
              </a:r>
              <a:r>
                <a:rPr lang="fr-FR" sz="1800" b="0" i="0" u="sng" strike="noStrike" cap="none">
                  <a:solidFill>
                    <a:schemeClr val="hlink"/>
                  </a:solidFill>
                  <a:latin typeface="Corbel"/>
                  <a:ea typeface="Corbel"/>
                  <a:cs typeface="Corbel"/>
                  <a:sym typeface="Corbel"/>
                  <a:hlinkClick r:id="rId4"/>
                </a:rPr>
                <a:t>www.brapi.org</a:t>
              </a:r>
              <a:r>
                <a:rPr lang="fr-FR" sz="1800" b="0" i="0" u="none" strike="noStrike" cap="none">
                  <a:solidFill>
                    <a:srgbClr val="000000"/>
                  </a:solidFill>
                  <a:latin typeface="Corbel"/>
                  <a:ea typeface="Corbel"/>
                  <a:cs typeface="Corbel"/>
                  <a:sym typeface="Corbel"/>
                </a:rPr>
                <a:t> </a:t>
              </a:r>
              <a:endParaRPr sz="1800" b="0" i="0" u="sng" strike="noStrike" cap="none">
                <a:solidFill>
                  <a:srgbClr val="000000"/>
                </a:solidFill>
                <a:latin typeface="Corbel"/>
                <a:ea typeface="Corbel"/>
                <a:cs typeface="Corbel"/>
                <a:sym typeface="Corbel"/>
              </a:endParaRPr>
            </a:p>
            <a:p>
              <a:pPr marL="817200" marR="0" lvl="2" indent="-285744" algn="l" rtl="0">
                <a:spcBef>
                  <a:spcPts val="1000"/>
                </a:spcBef>
                <a:spcAft>
                  <a:spcPts val="0"/>
                </a:spcAft>
                <a:buClr>
                  <a:srgbClr val="6076B4"/>
                </a:buClr>
                <a:buSzPts val="2000"/>
                <a:buFont typeface="Times"/>
                <a:buChar char="•"/>
              </a:pPr>
              <a:r>
                <a:rPr lang="fr-FR" sz="1800" b="0" i="1" u="none" strike="noStrike" cap="none">
                  <a:solidFill>
                    <a:schemeClr val="dk1"/>
                  </a:solidFill>
                  <a:latin typeface="Corbel"/>
                  <a:ea typeface="Corbel"/>
                  <a:cs typeface="Corbel"/>
                  <a:sym typeface="Corbel"/>
                </a:rPr>
                <a:t>Computer scientist</a:t>
              </a:r>
              <a:r>
                <a:rPr lang="fr-FR" sz="1800" b="0" i="0" u="none" strike="noStrike" cap="none">
                  <a:solidFill>
                    <a:schemeClr val="dk1"/>
                  </a:solidFill>
                  <a:latin typeface="Corbel"/>
                  <a:ea typeface="Corbel"/>
                  <a:cs typeface="Corbel"/>
                  <a:sym typeface="Corbel"/>
                </a:rPr>
                <a:t> driven</a:t>
              </a:r>
              <a:endParaRPr sz="1800" b="0" i="0" u="none" strike="noStrike" cap="none">
                <a:solidFill>
                  <a:schemeClr val="dk1"/>
                </a:solidFill>
                <a:latin typeface="Corbel"/>
                <a:ea typeface="Corbel"/>
                <a:cs typeface="Corbel"/>
                <a:sym typeface="Corbel"/>
              </a:endParaRPr>
            </a:p>
          </p:txBody>
        </p:sp>
        <p:pic>
          <p:nvPicPr>
            <p:cNvPr id="283" name="Google Shape;283;p33"/>
            <p:cNvPicPr preferRelativeResize="0"/>
            <p:nvPr/>
          </p:nvPicPr>
          <p:blipFill rotWithShape="1">
            <a:blip r:embed="rId5">
              <a:alphaModFix/>
            </a:blip>
            <a:srcRect/>
            <a:stretch/>
          </p:blipFill>
          <p:spPr>
            <a:xfrm>
              <a:off x="6888090" y="5791852"/>
              <a:ext cx="1091951" cy="240203"/>
            </a:xfrm>
            <a:prstGeom prst="rect">
              <a:avLst/>
            </a:prstGeom>
            <a:noFill/>
            <a:ln>
              <a:noFill/>
            </a:ln>
          </p:spPr>
        </p:pic>
        <p:pic>
          <p:nvPicPr>
            <p:cNvPr id="284" name="Google Shape;284;p33"/>
            <p:cNvPicPr preferRelativeResize="0"/>
            <p:nvPr/>
          </p:nvPicPr>
          <p:blipFill rotWithShape="1">
            <a:blip r:embed="rId6">
              <a:alphaModFix/>
            </a:blip>
            <a:srcRect/>
            <a:stretch/>
          </p:blipFill>
          <p:spPr>
            <a:xfrm>
              <a:off x="6451325" y="5356563"/>
              <a:ext cx="436763" cy="425979"/>
            </a:xfrm>
            <a:prstGeom prst="rect">
              <a:avLst/>
            </a:prstGeom>
            <a:noFill/>
            <a:ln>
              <a:noFill/>
            </a:ln>
          </p:spPr>
        </p:pic>
      </p:grpSp>
      <p:grpSp>
        <p:nvGrpSpPr>
          <p:cNvPr id="285" name="Google Shape;285;p33"/>
          <p:cNvGrpSpPr/>
          <p:nvPr/>
        </p:nvGrpSpPr>
        <p:grpSpPr>
          <a:xfrm>
            <a:off x="1537707" y="4067874"/>
            <a:ext cx="5661670" cy="2399121"/>
            <a:chOff x="0" y="739781"/>
            <a:chExt cx="4910730" cy="2399121"/>
          </a:xfrm>
        </p:grpSpPr>
        <p:sp>
          <p:nvSpPr>
            <p:cNvPr id="286" name="Google Shape;286;p33"/>
            <p:cNvSpPr/>
            <p:nvPr/>
          </p:nvSpPr>
          <p:spPr>
            <a:xfrm>
              <a:off x="0" y="739781"/>
              <a:ext cx="4910730" cy="2399121"/>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600">
                  <a:solidFill>
                    <a:srgbClr val="00A3A6"/>
                  </a:solidFill>
                  <a:latin typeface="Calibri"/>
                  <a:ea typeface="Calibri"/>
                  <a:cs typeface="Calibri"/>
                  <a:sym typeface="Calibri"/>
                </a:rPr>
                <a:t>Semantic</a:t>
              </a:r>
              <a:endParaRPr sz="1800">
                <a:solidFill>
                  <a:schemeClr val="dk1"/>
                </a:solidFill>
                <a:latin typeface="Calibri"/>
                <a:ea typeface="Calibri"/>
                <a:cs typeface="Calibri"/>
                <a:sym typeface="Calibri"/>
              </a:endParaRPr>
            </a:p>
            <a:p>
              <a:pPr marL="360000" marR="0" lvl="1" indent="-285744" algn="l" rtl="0">
                <a:spcBef>
                  <a:spcPts val="4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Description of the data</a:t>
              </a:r>
              <a:endParaRPr/>
            </a:p>
            <a:p>
              <a:pPr marL="360000" marR="0" lvl="1" indent="-285744" algn="l" rtl="0">
                <a:spcBef>
                  <a:spcPts val="4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Controlled vocabularies: term name and definitions</a:t>
              </a:r>
              <a:endParaRPr sz="1800" b="0" i="0" u="none" strike="noStrike" cap="none">
                <a:solidFill>
                  <a:srgbClr val="000000"/>
                </a:solidFill>
                <a:latin typeface="Corbel"/>
                <a:ea typeface="Corbel"/>
                <a:cs typeface="Corbel"/>
                <a:sym typeface="Corbel"/>
              </a:endParaRPr>
            </a:p>
            <a:p>
              <a:pPr marL="360000" marR="0" lvl="1" indent="-285744" algn="l" rtl="0">
                <a:spcBef>
                  <a:spcPts val="4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Phenotyping Variables (trait+method+scale)</a:t>
              </a:r>
              <a:endParaRPr/>
            </a:p>
            <a:p>
              <a:pPr marL="360000" marR="0" lvl="1" indent="-285744" algn="l" rtl="0">
                <a:spcBef>
                  <a:spcPts val="400"/>
                </a:spcBef>
                <a:spcAft>
                  <a:spcPts val="0"/>
                </a:spcAft>
                <a:buClr>
                  <a:srgbClr val="6076B4"/>
                </a:buClr>
                <a:buSzPts val="2000"/>
                <a:buFont typeface="Times"/>
                <a:buChar char="•"/>
              </a:pPr>
              <a:r>
                <a:rPr lang="fr-FR" sz="1800" b="0" i="0" u="none" strike="noStrike" cap="none">
                  <a:solidFill>
                    <a:srgbClr val="000000"/>
                  </a:solidFill>
                  <a:latin typeface="Corbel"/>
                  <a:ea typeface="Corbel"/>
                  <a:cs typeface="Corbel"/>
                  <a:sym typeface="Corbel"/>
                </a:rPr>
                <a:t>Ontologies: semantic links between terms</a:t>
              </a:r>
              <a:endParaRPr sz="1800" b="0" i="0" u="none" strike="noStrike" cap="none">
                <a:solidFill>
                  <a:srgbClr val="000000"/>
                </a:solidFill>
                <a:latin typeface="Corbel"/>
                <a:ea typeface="Corbel"/>
                <a:cs typeface="Corbel"/>
                <a:sym typeface="Corbel"/>
              </a:endParaRPr>
            </a:p>
            <a:p>
              <a:pPr marL="360000" marR="0" lvl="1" indent="-285744" algn="l" rtl="0">
                <a:spcBef>
                  <a:spcPts val="400"/>
                </a:spcBef>
                <a:spcAft>
                  <a:spcPts val="0"/>
                </a:spcAft>
                <a:buClr>
                  <a:srgbClr val="6076B4"/>
                </a:buClr>
                <a:buSzPts val="2000"/>
                <a:buFont typeface="Times"/>
                <a:buChar char="•"/>
              </a:pPr>
              <a:r>
                <a:rPr lang="fr-FR" sz="1800" b="0" i="1" u="none" strike="noStrike" cap="none">
                  <a:solidFill>
                    <a:srgbClr val="000000"/>
                  </a:solidFill>
                  <a:latin typeface="Corbel"/>
                  <a:ea typeface="Corbel"/>
                  <a:cs typeface="Corbel"/>
                  <a:sym typeface="Corbel"/>
                </a:rPr>
                <a:t>Biologist</a:t>
              </a:r>
              <a:r>
                <a:rPr lang="fr-FR" sz="1800" b="0" i="0" u="none" strike="noStrike" cap="none">
                  <a:solidFill>
                    <a:srgbClr val="000000"/>
                  </a:solidFill>
                  <a:latin typeface="Corbel"/>
                  <a:ea typeface="Corbel"/>
                  <a:cs typeface="Corbel"/>
                  <a:sym typeface="Corbel"/>
                </a:rPr>
                <a:t> driven</a:t>
              </a:r>
              <a:endParaRPr sz="1800" b="0" i="0" u="none" strike="noStrike" cap="none">
                <a:solidFill>
                  <a:srgbClr val="000000"/>
                </a:solidFill>
                <a:latin typeface="Corbel"/>
                <a:ea typeface="Corbel"/>
                <a:cs typeface="Corbel"/>
                <a:sym typeface="Corbel"/>
              </a:endParaRPr>
            </a:p>
          </p:txBody>
        </p:sp>
        <p:pic>
          <p:nvPicPr>
            <p:cNvPr id="287" name="Google Shape;287;p33" descr="http://www.cropontology.org/images/Crop_Ontology_logo.png"/>
            <p:cNvPicPr preferRelativeResize="0"/>
            <p:nvPr/>
          </p:nvPicPr>
          <p:blipFill rotWithShape="1">
            <a:blip r:embed="rId7">
              <a:alphaModFix/>
            </a:blip>
            <a:srcRect/>
            <a:stretch/>
          </p:blipFill>
          <p:spPr>
            <a:xfrm>
              <a:off x="3428318" y="2566502"/>
              <a:ext cx="1380730" cy="572400"/>
            </a:xfrm>
            <a:prstGeom prst="rect">
              <a:avLst/>
            </a:prstGeom>
            <a:noFill/>
            <a:ln>
              <a:noFill/>
            </a:ln>
          </p:spPr>
        </p:pic>
      </p:grpSp>
      <p:pic>
        <p:nvPicPr>
          <p:cNvPr id="288" name="Google Shape;288;p33" descr="Bioversity International | World Benchmarking Alliance"/>
          <p:cNvPicPr preferRelativeResize="0"/>
          <p:nvPr/>
        </p:nvPicPr>
        <p:blipFill rotWithShape="1">
          <a:blip r:embed="rId8">
            <a:alphaModFix/>
          </a:blip>
          <a:srcRect/>
          <a:stretch/>
        </p:blipFill>
        <p:spPr>
          <a:xfrm>
            <a:off x="15769623" y="8133066"/>
            <a:ext cx="91438" cy="45719"/>
          </a:xfrm>
          <a:prstGeom prst="rect">
            <a:avLst/>
          </a:prstGeom>
          <a:noFill/>
          <a:ln>
            <a:noFill/>
          </a:ln>
        </p:spPr>
      </p:pic>
      <p:grpSp>
        <p:nvGrpSpPr>
          <p:cNvPr id="289" name="Google Shape;289;p33"/>
          <p:cNvGrpSpPr/>
          <p:nvPr/>
        </p:nvGrpSpPr>
        <p:grpSpPr>
          <a:xfrm>
            <a:off x="5980684" y="2654125"/>
            <a:ext cx="3289942" cy="2082284"/>
            <a:chOff x="5980684" y="2654125"/>
            <a:chExt cx="3289942" cy="2082284"/>
          </a:xfrm>
        </p:grpSpPr>
        <p:sp>
          <p:nvSpPr>
            <p:cNvPr id="290" name="Google Shape;290;p33"/>
            <p:cNvSpPr/>
            <p:nvPr/>
          </p:nvSpPr>
          <p:spPr>
            <a:xfrm>
              <a:off x="5980684" y="2654125"/>
              <a:ext cx="3289942" cy="2082284"/>
            </a:xfrm>
            <a:prstGeom prst="ellipse">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0070C0"/>
                </a:buClr>
                <a:buSzPts val="1800"/>
                <a:buFont typeface="Arial"/>
                <a:buNone/>
              </a:pPr>
              <a:r>
                <a:rPr lang="fr-FR" sz="1800">
                  <a:solidFill>
                    <a:srgbClr val="0070C0"/>
                  </a:solidFill>
                  <a:latin typeface="Arial"/>
                  <a:ea typeface="Arial"/>
                  <a:cs typeface="Arial"/>
                  <a:sym typeface="Arial"/>
                </a:rPr>
                <a:t>Persistent Unique Identifiers</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fr-FR" sz="1800">
                  <a:solidFill>
                    <a:schemeClr val="dk1"/>
                  </a:solidFill>
                  <a:latin typeface="Arial"/>
                  <a:ea typeface="Arial"/>
                  <a:cs typeface="Arial"/>
                  <a:sym typeface="Arial"/>
                </a:rPr>
                <a:t>Cultivars, Accessions, MCPD, …</a:t>
              </a:r>
              <a:endParaRPr sz="1800">
                <a:solidFill>
                  <a:schemeClr val="dk1"/>
                </a:solidFill>
                <a:latin typeface="Calibri"/>
                <a:ea typeface="Calibri"/>
                <a:cs typeface="Calibri"/>
                <a:sym typeface="Calibri"/>
              </a:endParaRPr>
            </a:p>
          </p:txBody>
        </p:sp>
        <p:pic>
          <p:nvPicPr>
            <p:cNvPr id="291" name="Google Shape;291;p33" descr="Organisation des Nations unies pour l'alimentation et l'agriculture —  Wikipédia"/>
            <p:cNvPicPr preferRelativeResize="0"/>
            <p:nvPr/>
          </p:nvPicPr>
          <p:blipFill rotWithShape="1">
            <a:blip r:embed="rId9">
              <a:alphaModFix/>
            </a:blip>
            <a:srcRect/>
            <a:stretch/>
          </p:blipFill>
          <p:spPr>
            <a:xfrm>
              <a:off x="8743380" y="3459482"/>
              <a:ext cx="481249" cy="488831"/>
            </a:xfrm>
            <a:prstGeom prst="rect">
              <a:avLst/>
            </a:prstGeom>
            <a:noFill/>
            <a:ln>
              <a:noFill/>
            </a:ln>
          </p:spPr>
        </p:pic>
        <p:pic>
          <p:nvPicPr>
            <p:cNvPr id="292" name="Google Shape;292;p33" descr="Bioversity International | World Benchmarking Alliance"/>
            <p:cNvPicPr preferRelativeResize="0"/>
            <p:nvPr/>
          </p:nvPicPr>
          <p:blipFill rotWithShape="1">
            <a:blip r:embed="rId10">
              <a:alphaModFix/>
            </a:blip>
            <a:srcRect/>
            <a:stretch/>
          </p:blipFill>
          <p:spPr>
            <a:xfrm>
              <a:off x="8088167" y="3940413"/>
              <a:ext cx="1037922" cy="518961"/>
            </a:xfrm>
            <a:prstGeom prst="rect">
              <a:avLst/>
            </a:prstGeom>
            <a:noFill/>
            <a:ln>
              <a:noFill/>
            </a:ln>
          </p:spPr>
        </p:pic>
      </p:grpSp>
      <p:sp>
        <p:nvSpPr>
          <p:cNvPr id="293" name="Google Shape;293;p33"/>
          <p:cNvSpPr/>
          <p:nvPr/>
        </p:nvSpPr>
        <p:spPr>
          <a:xfrm rot="9067428">
            <a:off x="414546" y="2541255"/>
            <a:ext cx="827311" cy="2928004"/>
          </a:xfrm>
          <a:prstGeom prst="curvedLeftArrow">
            <a:avLst>
              <a:gd name="adj1" fmla="val 25000"/>
              <a:gd name="adj2" fmla="val 50000"/>
              <a:gd name="adj3" fmla="val 25000"/>
            </a:avLst>
          </a:prstGeom>
          <a:solidFill>
            <a:srgbClr val="005493"/>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33"/>
          <p:cNvSpPr/>
          <p:nvPr/>
        </p:nvSpPr>
        <p:spPr>
          <a:xfrm rot="7072203" flipH="1">
            <a:off x="5079274" y="1454522"/>
            <a:ext cx="910985" cy="2382521"/>
          </a:xfrm>
          <a:prstGeom prst="curvedLeftArrow">
            <a:avLst>
              <a:gd name="adj1" fmla="val 25000"/>
              <a:gd name="adj2" fmla="val 50000"/>
              <a:gd name="adj3" fmla="val 25000"/>
            </a:avLst>
          </a:prstGeom>
          <a:solidFill>
            <a:srgbClr val="005493"/>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dk1"/>
              </a:solidFill>
              <a:latin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2" name="Google Shape;782;p34"/>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783" name="Google Shape;783;p34"/>
          <p:cNvSpPr txBox="1"/>
          <p:nvPr/>
        </p:nvSpPr>
        <p:spPr>
          <a:xfrm>
            <a:off x="216429" y="758283"/>
            <a:ext cx="9439200" cy="5928970"/>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fr-FR" sz="2000" dirty="0" err="1">
                <a:solidFill>
                  <a:srgbClr val="0070C0"/>
                </a:solidFill>
                <a:latin typeface="Arial"/>
                <a:cs typeface="Arial"/>
                <a:sym typeface="Arial"/>
              </a:rPr>
              <a:t>Experimental </a:t>
            </a:r>
            <a:r>
              <a:rPr lang="fr-FR" sz="2000" dirty="0">
                <a:solidFill>
                  <a:srgbClr val="0070C0"/>
                </a:solidFill>
                <a:latin typeface="Arial"/>
                <a:cs typeface="Arial"/>
                <a:sym typeface="Arial"/>
              </a:rPr>
              <a:t>factor</a:t>
            </a:r>
            <a:r>
              <a:rPr lang="fr-FR" sz="2000" dirty="0">
                <a:solidFill>
                  <a:schemeClr val="dk1"/>
                </a:solidFill>
                <a:latin typeface="Arial"/>
                <a:ea typeface="Arial"/>
                <a:cs typeface="Arial"/>
                <a:sym typeface="Arial"/>
              </a:rPr>
              <a:t>: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treatment or biotic or abiotic factor whose effect on the </a:t>
            </a:r>
            <a:r>
              <a:rPr lang="fr-FR" sz="2000" dirty="0" err="1">
                <a:solidFill>
                  <a:schemeClr val="dk1"/>
                </a:solidFill>
                <a:latin typeface="Arial"/>
                <a:ea typeface="Arial"/>
                <a:cs typeface="Arial"/>
                <a:sym typeface="Arial"/>
              </a:rPr>
              <a:t>study </a:t>
            </a:r>
            <a:r>
              <a:rPr lang="fr-FR" sz="2000" dirty="0">
                <a:solidFill>
                  <a:schemeClr val="dk1"/>
                </a:solidFill>
                <a:latin typeface="Arial"/>
                <a:ea typeface="Arial"/>
                <a:cs typeface="Arial"/>
                <a:sym typeface="Arial"/>
              </a:rPr>
              <a:t>is being assessed.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This is not a cultural practice. </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A priori or a posteriori categorisation</a:t>
            </a: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Takes different values in the </a:t>
            </a:r>
            <a:r>
              <a:rPr lang="fr-FR" sz="2000" dirty="0" err="1">
                <a:solidFill>
                  <a:schemeClr val="dk1"/>
                </a:solidFill>
                <a:latin typeface="Arial"/>
                <a:ea typeface="Arial"/>
                <a:cs typeface="Arial"/>
                <a:sym typeface="Arial"/>
              </a:rPr>
              <a:t>study</a:t>
            </a:r>
            <a:endParaRPr lang="fr-FR" sz="1400" dirty="0">
              <a:solidFill>
                <a:srgbClr val="000000"/>
              </a:solidFill>
              <a:latin typeface="Arial"/>
              <a:ea typeface="Arial"/>
              <a:cs typeface="Arial"/>
              <a:sym typeface="Arial"/>
            </a:endParaRPr>
          </a:p>
          <a:p>
            <a:pPr>
              <a:buClr>
                <a:srgbClr val="000000"/>
              </a:buClr>
              <a:buSzPts val="2000"/>
            </a:pPr>
            <a:endParaRPr lang="fr-FR" sz="2000" dirty="0">
              <a:solidFill>
                <a:schemeClr val="dk1"/>
              </a:solidFill>
              <a:latin typeface="Arial"/>
              <a:ea typeface="Arial"/>
              <a:cs typeface="Arial"/>
              <a:sym typeface="Arial"/>
            </a:endParaRPr>
          </a:p>
          <a:p>
            <a:pPr>
              <a:buClr>
                <a:srgbClr val="000000"/>
              </a:buClr>
              <a:buSzPts val="2000"/>
            </a:pPr>
            <a:r>
              <a:rPr lang="fr-FR" sz="2000" b="1" dirty="0" err="1">
                <a:solidFill>
                  <a:srgbClr val="FF6600"/>
                </a:solidFill>
                <a:latin typeface="Arial"/>
                <a:ea typeface="Arial"/>
                <a:cs typeface="Arial"/>
                <a:sym typeface="Arial"/>
              </a:rPr>
              <a:t>Metadata include </a:t>
            </a:r>
            <a:r>
              <a:rPr lang="fr-FR" sz="2000" b="1" dirty="0">
                <a:solidFill>
                  <a:srgbClr val="FF6600"/>
                </a:solidFill>
                <a:latin typeface="Arial"/>
                <a:ea typeface="Arial"/>
                <a:cs typeface="Arial"/>
                <a:sym typeface="Arial"/>
              </a:rPr>
              <a:t>a </a:t>
            </a:r>
            <a:r>
              <a:rPr lang="fr-FR" sz="2000" b="1" dirty="0" err="1">
                <a:solidFill>
                  <a:srgbClr val="FF6600"/>
                </a:solidFill>
                <a:latin typeface="Arial"/>
                <a:ea typeface="Arial"/>
                <a:cs typeface="Arial"/>
                <a:sym typeface="Arial"/>
              </a:rPr>
              <a:t>name</a:t>
            </a:r>
            <a:r>
              <a:rPr lang="fr-FR" sz="2000" b="1" dirty="0">
                <a:solidFill>
                  <a:srgbClr val="FF6600"/>
                </a:solidFill>
                <a:latin typeface="Arial"/>
                <a:ea typeface="Arial"/>
                <a:cs typeface="Arial"/>
                <a:sym typeface="Arial"/>
              </a:rPr>
              <a:t>, a description and a value of the </a:t>
            </a:r>
            <a:r>
              <a:rPr lang="fr-FR" sz="2000" b="1" dirty="0" err="1">
                <a:solidFill>
                  <a:srgbClr val="FF6600"/>
                </a:solidFill>
                <a:latin typeface="Arial"/>
                <a:ea typeface="Arial"/>
                <a:cs typeface="Arial"/>
                <a:sym typeface="Arial"/>
              </a:rPr>
              <a:t>treatment</a:t>
            </a:r>
            <a:endParaRPr lang="fr-FR" sz="2000" b="1" dirty="0">
              <a:solidFill>
                <a:srgbClr val="FF6600"/>
              </a:solidFill>
              <a:latin typeface="Arial"/>
              <a:ea typeface="Arial"/>
              <a:cs typeface="Arial"/>
              <a:sym typeface="Arial"/>
            </a:endParaRPr>
          </a:p>
          <a:p>
            <a:pPr>
              <a:buClr>
                <a:srgbClr val="000000"/>
              </a:buClr>
              <a:buSzPts val="2000"/>
            </a:pPr>
            <a:endParaRPr lang="fr-FR" sz="2000" b="1" dirty="0">
              <a:solidFill>
                <a:srgbClr val="FF6600"/>
              </a:solidFill>
              <a:latin typeface="Arial"/>
              <a:ea typeface="Arial"/>
              <a:cs typeface="Arial"/>
              <a:sym typeface="Arial"/>
            </a:endParaRPr>
          </a:p>
          <a:p>
            <a:pPr>
              <a:buClr>
                <a:srgbClr val="000000"/>
              </a:buClr>
              <a:buSzPts val="2000"/>
            </a:pPr>
            <a:r>
              <a:rPr lang="fr-FR" sz="2000" b="1" dirty="0">
                <a:solidFill>
                  <a:schemeClr val="dk1"/>
                </a:solidFill>
                <a:latin typeface="Arial"/>
                <a:ea typeface="Arial"/>
                <a:cs typeface="Arial"/>
                <a:sym typeface="Arial"/>
              </a:rPr>
              <a:t>Example: </a:t>
            </a:r>
            <a:r>
              <a:rPr lang="fr-FR" sz="2000" dirty="0">
                <a:solidFill>
                  <a:schemeClr val="dk1"/>
                </a:solidFill>
                <a:latin typeface="Arial"/>
                <a:ea typeface="Arial"/>
                <a:cs typeface="Arial"/>
                <a:sym typeface="Arial"/>
              </a:rPr>
              <a:t>MAIZE [1]</a:t>
            </a:r>
          </a:p>
          <a:p>
            <a:pPr marL="342900" indent="-342900">
              <a:buClr>
                <a:srgbClr val="000000"/>
              </a:buClr>
              <a:buSzPts val="2000"/>
              <a:buFont typeface="Arial" panose="020B0604020202020204" pitchFamily="34" charset="0"/>
              <a:buChar char="•"/>
            </a:pPr>
            <a:r>
              <a:rPr lang="fr-FR" sz="2000" dirty="0" err="1">
                <a:solidFill>
                  <a:schemeClr val="dk1"/>
                </a:solidFill>
                <a:latin typeface="Arial"/>
                <a:ea typeface="Arial"/>
                <a:cs typeface="Arial"/>
                <a:sym typeface="Arial"/>
              </a:rPr>
              <a:t>Two experimental factors/treatments</a:t>
            </a:r>
            <a:r>
              <a:rPr lang="fr-FR" sz="2000" dirty="0">
                <a:solidFill>
                  <a:schemeClr val="dk1"/>
                </a:solidFill>
                <a:latin typeface="Arial"/>
                <a:ea typeface="Arial"/>
                <a:cs typeface="Arial"/>
                <a:sym typeface="Arial"/>
              </a:rPr>
              <a:t>: </a:t>
            </a:r>
            <a:r>
              <a:rPr lang="fr-FR" sz="2000" dirty="0" err="1">
                <a:solidFill>
                  <a:schemeClr val="dk1"/>
                </a:solidFill>
                <a:latin typeface="Arial"/>
                <a:ea typeface="Arial"/>
                <a:cs typeface="Arial"/>
                <a:sym typeface="Arial"/>
              </a:rPr>
              <a:t>Rainfed</a:t>
            </a:r>
            <a:r>
              <a:rPr lang="fr-FR" sz="2000" dirty="0">
                <a:solidFill>
                  <a:schemeClr val="dk1"/>
                </a:solidFill>
                <a:latin typeface="Arial"/>
                <a:ea typeface="Arial"/>
                <a:cs typeface="Arial"/>
                <a:sym typeface="Arial"/>
              </a:rPr>
              <a:t>, </a:t>
            </a:r>
            <a:r>
              <a:rPr lang="fr-FR" sz="2000" dirty="0" err="1">
                <a:solidFill>
                  <a:schemeClr val="dk1"/>
                </a:solidFill>
                <a:latin typeface="Arial"/>
                <a:ea typeface="Arial"/>
                <a:cs typeface="Arial"/>
                <a:sym typeface="Arial"/>
              </a:rPr>
              <a:t>Watered</a:t>
            </a:r>
            <a:endParaRPr lang="fr-FR" sz="2000" dirty="0">
              <a:solidFill>
                <a:schemeClr val="dk1"/>
              </a:solidFill>
              <a:latin typeface="Arial"/>
              <a:ea typeface="Arial"/>
              <a:cs typeface="Arial"/>
              <a:sym typeface="Arial"/>
            </a:endParaRPr>
          </a:p>
          <a:p>
            <a:pPr marL="342900" indent="-342900">
              <a:buClr>
                <a:srgbClr val="000000"/>
              </a:buClr>
              <a:buSzPts val="2000"/>
              <a:buFont typeface="Arial" panose="020B0604020202020204" pitchFamily="34" charset="0"/>
              <a:buChar char="•"/>
            </a:pPr>
            <a:r>
              <a:rPr lang="fr-FR" sz="2000" dirty="0">
                <a:solidFill>
                  <a:schemeClr val="dk1"/>
                </a:solidFill>
                <a:latin typeface="Arial"/>
                <a:ea typeface="Arial"/>
                <a:cs typeface="Arial"/>
                <a:sym typeface="Arial"/>
              </a:rPr>
              <a:t>Block organisation</a:t>
            </a:r>
          </a:p>
        </p:txBody>
      </p:sp>
      <p:pic>
        <p:nvPicPr>
          <p:cNvPr id="2" name="Image 1">
            <a:extLst>
              <a:ext uri="{FF2B5EF4-FFF2-40B4-BE49-F238E27FC236}">
                <a16:creationId xmlns:a16="http://schemas.microsoft.com/office/drawing/2014/main" id="{F6259A66-471A-4AC3-9063-D38B87B1ED3C}"/>
              </a:ext>
            </a:extLst>
          </p:cNvPr>
          <p:cNvPicPr>
            <a:picLocks noChangeAspect="1"/>
          </p:cNvPicPr>
          <p:nvPr/>
        </p:nvPicPr>
        <p:blipFill>
          <a:blip r:embed="rId3"/>
          <a:stretch>
            <a:fillRect/>
          </a:stretch>
        </p:blipFill>
        <p:spPr>
          <a:xfrm>
            <a:off x="9442309" y="1796745"/>
            <a:ext cx="2749691" cy="1771741"/>
          </a:xfrm>
          <a:prstGeom prst="rect">
            <a:avLst/>
          </a:prstGeom>
        </p:spPr>
      </p:pic>
      <p:pic>
        <p:nvPicPr>
          <p:cNvPr id="8" name="Image 7">
            <a:extLst>
              <a:ext uri="{FF2B5EF4-FFF2-40B4-BE49-F238E27FC236}">
                <a16:creationId xmlns:a16="http://schemas.microsoft.com/office/drawing/2014/main" id="{D560AB15-724A-4D70-AB53-22737B81569D}"/>
              </a:ext>
            </a:extLst>
          </p:cNvPr>
          <p:cNvPicPr>
            <a:picLocks noChangeAspect="1"/>
          </p:cNvPicPr>
          <p:nvPr/>
        </p:nvPicPr>
        <p:blipFill>
          <a:blip r:embed="rId4"/>
          <a:stretch>
            <a:fillRect/>
          </a:stretch>
        </p:blipFill>
        <p:spPr>
          <a:xfrm>
            <a:off x="994201" y="4634196"/>
            <a:ext cx="8069735" cy="1658165"/>
          </a:xfrm>
          <a:prstGeom prst="rect">
            <a:avLst/>
          </a:prstGeom>
        </p:spPr>
      </p:pic>
      <p:sp>
        <p:nvSpPr>
          <p:cNvPr id="3" name="Titre 2">
            <a:extLst>
              <a:ext uri="{FF2B5EF4-FFF2-40B4-BE49-F238E27FC236}">
                <a16:creationId xmlns:a16="http://schemas.microsoft.com/office/drawing/2014/main" id="{0A2D671E-3A87-EA71-6686-CA9869D71E07}"/>
              </a:ext>
            </a:extLst>
          </p:cNvPr>
          <p:cNvSpPr>
            <a:spLocks noGrp="1"/>
          </p:cNvSpPr>
          <p:nvPr>
            <p:ph type="title"/>
          </p:nvPr>
        </p:nvSpPr>
        <p:spPr/>
        <p:txBody>
          <a:bodyPr>
            <a:normAutofit/>
          </a:bodyPr>
          <a:lstStyle/>
          <a:p>
            <a:r>
              <a:rPr lang="fr-FR" dirty="0"/>
              <a:t>Important MIAPPE section - </a:t>
            </a:r>
            <a:r>
              <a:rPr lang="fr-FR" dirty="0" err="1"/>
              <a:t>Experimental</a:t>
            </a:r>
            <a:r>
              <a:rPr lang="fr-FR" dirty="0"/>
              <a:t> Factor</a:t>
            </a:r>
          </a:p>
        </p:txBody>
      </p:sp>
      <p:sp>
        <p:nvSpPr>
          <p:cNvPr id="6" name="Rectangle : coins arrondis 5">
            <a:extLst>
              <a:ext uri="{FF2B5EF4-FFF2-40B4-BE49-F238E27FC236}">
                <a16:creationId xmlns:a16="http://schemas.microsoft.com/office/drawing/2014/main" id="{B6337566-8952-AA07-9E2B-DFD9E637AF1E}"/>
              </a:ext>
            </a:extLst>
          </p:cNvPr>
          <p:cNvSpPr/>
          <p:nvPr/>
        </p:nvSpPr>
        <p:spPr>
          <a:xfrm>
            <a:off x="2966120" y="4634196"/>
            <a:ext cx="1315948" cy="185581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2" name="Google Shape;792;p35"/>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793" name="Google Shape;793;p35"/>
          <p:cNvSpPr txBox="1"/>
          <p:nvPr/>
        </p:nvSpPr>
        <p:spPr>
          <a:xfrm>
            <a:off x="216429" y="1148700"/>
            <a:ext cx="9187778" cy="5709300"/>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dirty="0">
                <a:solidFill>
                  <a:srgbClr val="0070C0"/>
                </a:solidFill>
                <a:latin typeface="Arial"/>
                <a:ea typeface="Arial"/>
                <a:cs typeface="Arial"/>
                <a:sym typeface="Arial"/>
              </a:rPr>
              <a:t>Event </a:t>
            </a:r>
          </a:p>
          <a:p>
            <a:pPr marL="342900" indent="-342900">
              <a:buClr>
                <a:srgbClr val="000000"/>
              </a:buClr>
              <a:buSzPts val="2000"/>
              <a:buFont typeface="Arial" panose="020B0604020202020204" pitchFamily="34" charset="0"/>
              <a:buChar char="•"/>
            </a:pPr>
            <a:r>
              <a:rPr lang="en-GB" sz="2000" dirty="0">
                <a:solidFill>
                  <a:schemeClr val="dk1"/>
                </a:solidFill>
                <a:latin typeface="Arial"/>
                <a:ea typeface="Arial"/>
                <a:cs typeface="Arial"/>
                <a:sym typeface="Arial"/>
              </a:rPr>
              <a:t>Discrete, </a:t>
            </a:r>
            <a:r>
              <a:rPr lang="en-GB" sz="2000" dirty="0" err="1">
                <a:solidFill>
                  <a:schemeClr val="dk1"/>
                </a:solidFill>
                <a:latin typeface="Arial"/>
                <a:ea typeface="Arial"/>
                <a:cs typeface="Arial"/>
                <a:sym typeface="Arial"/>
              </a:rPr>
              <a:t>dated or time-stamped </a:t>
            </a:r>
            <a:r>
              <a:rPr lang="en-GB" sz="2000" dirty="0">
                <a:solidFill>
                  <a:schemeClr val="dk1"/>
                </a:solidFill>
                <a:latin typeface="Arial"/>
                <a:ea typeface="Arial"/>
                <a:cs typeface="Arial"/>
                <a:sym typeface="Arial"/>
              </a:rPr>
              <a:t>occurrence</a:t>
            </a:r>
          </a:p>
          <a:p>
            <a:pPr marL="342900" indent="-342900">
              <a:buClr>
                <a:srgbClr val="000000"/>
              </a:buClr>
              <a:buSzPts val="2000"/>
              <a:buFont typeface="Arial" panose="020B0604020202020204" pitchFamily="34" charset="0"/>
              <a:buChar char="•"/>
            </a:pPr>
            <a:r>
              <a:rPr lang="en-GB" sz="2000" dirty="0">
                <a:solidFill>
                  <a:schemeClr val="dk1"/>
                </a:solidFill>
                <a:latin typeface="Arial"/>
                <a:ea typeface="Arial"/>
                <a:cs typeface="Arial"/>
                <a:sym typeface="Arial"/>
              </a:rPr>
              <a:t>Natural (e.g. </a:t>
            </a:r>
            <a:r>
              <a:rPr lang="en-GB" sz="2000" dirty="0" err="1">
                <a:solidFill>
                  <a:schemeClr val="dk1"/>
                </a:solidFill>
                <a:latin typeface="Arial"/>
                <a:ea typeface="Arial"/>
                <a:cs typeface="Arial"/>
                <a:sym typeface="Arial"/>
              </a:rPr>
              <a:t>rain</a:t>
            </a:r>
            <a:r>
              <a:rPr lang="en-GB" sz="2000" dirty="0">
                <a:solidFill>
                  <a:schemeClr val="dk1"/>
                </a:solidFill>
                <a:latin typeface="Arial"/>
                <a:ea typeface="Arial"/>
                <a:cs typeface="Arial"/>
                <a:sym typeface="Arial"/>
              </a:rPr>
              <a:t>, pathogen </a:t>
            </a:r>
            <a:r>
              <a:rPr lang="en-GB" sz="2000" dirty="0" err="1">
                <a:solidFill>
                  <a:schemeClr val="dk1"/>
                </a:solidFill>
                <a:latin typeface="Arial"/>
                <a:ea typeface="Arial"/>
                <a:cs typeface="Arial"/>
                <a:sym typeface="Arial"/>
              </a:rPr>
              <a:t>attack</a:t>
            </a:r>
            <a:r>
              <a:rPr lang="en-GB" sz="2000" dirty="0">
                <a:solidFill>
                  <a:schemeClr val="dk1"/>
                </a:solidFill>
                <a:latin typeface="Arial"/>
                <a:ea typeface="Arial"/>
                <a:cs typeface="Arial"/>
                <a:sym typeface="Arial"/>
              </a:rPr>
              <a:t>)</a:t>
            </a:r>
          </a:p>
          <a:p>
            <a:pPr marL="342900" indent="-342900">
              <a:buClr>
                <a:srgbClr val="000000"/>
              </a:buClr>
              <a:buSzPts val="2000"/>
              <a:buFont typeface="Arial" panose="020B0604020202020204" pitchFamily="34" charset="0"/>
              <a:buChar char="•"/>
            </a:pPr>
            <a:r>
              <a:rPr lang="en-GB" sz="2000" dirty="0" err="1">
                <a:solidFill>
                  <a:schemeClr val="dk1"/>
                </a:solidFill>
                <a:latin typeface="Arial"/>
                <a:ea typeface="Arial"/>
                <a:cs typeface="Arial"/>
                <a:sym typeface="Arial"/>
              </a:rPr>
              <a:t>Cultivation </a:t>
            </a:r>
            <a:r>
              <a:rPr lang="en-GB" sz="2000" dirty="0">
                <a:solidFill>
                  <a:schemeClr val="dk1"/>
                </a:solidFill>
                <a:latin typeface="Arial"/>
                <a:ea typeface="Arial"/>
                <a:cs typeface="Arial"/>
                <a:sym typeface="Arial"/>
              </a:rPr>
              <a:t>practices (e.g. sowing, irrigation) </a:t>
            </a:r>
          </a:p>
          <a:p>
            <a:pPr marL="342900" indent="-342900">
              <a:buClr>
                <a:srgbClr val="000000"/>
              </a:buClr>
              <a:buSzPts val="2000"/>
              <a:buFont typeface="Arial" panose="020B0604020202020204" pitchFamily="34" charset="0"/>
              <a:buChar char="•"/>
            </a:pPr>
            <a:r>
              <a:rPr lang="en-GB" sz="2000" dirty="0">
                <a:solidFill>
                  <a:schemeClr val="dk1"/>
                </a:solidFill>
                <a:latin typeface="Arial"/>
                <a:ea typeface="Arial"/>
                <a:cs typeface="Arial"/>
                <a:sym typeface="Arial"/>
              </a:rPr>
              <a:t>Applied </a:t>
            </a:r>
            <a:r>
              <a:rPr lang="en-GB" sz="2000" dirty="0" err="1">
                <a:solidFill>
                  <a:schemeClr val="dk1"/>
                </a:solidFill>
                <a:latin typeface="Arial"/>
                <a:ea typeface="Arial"/>
                <a:cs typeface="Arial"/>
                <a:sym typeface="Arial"/>
              </a:rPr>
              <a:t>to the entire </a:t>
            </a:r>
            <a:r>
              <a:rPr lang="en-GB" sz="2000" dirty="0">
                <a:solidFill>
                  <a:schemeClr val="dk1"/>
                </a:solidFill>
                <a:latin typeface="Arial"/>
                <a:ea typeface="Arial"/>
                <a:cs typeface="Arial"/>
                <a:sym typeface="Arial"/>
              </a:rPr>
              <a:t>study </a:t>
            </a:r>
            <a:r>
              <a:rPr lang="en-GB" sz="2000" dirty="0" err="1">
                <a:solidFill>
                  <a:schemeClr val="dk1"/>
                </a:solidFill>
                <a:latin typeface="Arial"/>
                <a:ea typeface="Arial"/>
                <a:cs typeface="Arial"/>
                <a:sym typeface="Arial"/>
              </a:rPr>
              <a:t>or </a:t>
            </a:r>
            <a:r>
              <a:rPr lang="en-GB" sz="2000" dirty="0">
                <a:solidFill>
                  <a:schemeClr val="dk1"/>
                </a:solidFill>
                <a:latin typeface="Arial"/>
                <a:ea typeface="Arial"/>
                <a:cs typeface="Arial"/>
                <a:sym typeface="Arial"/>
              </a:rPr>
              <a:t>by individual observation</a:t>
            </a:r>
            <a:endParaRPr lang="en-GB" sz="2000" dirty="0">
              <a:solidFill>
                <a:srgbClr val="0070C0"/>
              </a:solidFill>
              <a:latin typeface="Arial"/>
              <a:ea typeface="Arial"/>
              <a:cs typeface="Arial"/>
              <a:sym typeface="Arial"/>
            </a:endParaRPr>
          </a:p>
          <a:p>
            <a:pPr marL="342900" indent="-342900">
              <a:buClr>
                <a:srgbClr val="000000"/>
              </a:buClr>
              <a:buSzPts val="2000"/>
              <a:buFont typeface="Arial" panose="020B0604020202020204" pitchFamily="34" charset="0"/>
              <a:buChar char="•"/>
            </a:pPr>
            <a:r>
              <a:rPr lang="en-GB" sz="2000" dirty="0">
                <a:solidFill>
                  <a:srgbClr val="0070C0"/>
                </a:solidFill>
                <a:latin typeface="Arial"/>
                <a:ea typeface="Arial"/>
                <a:cs typeface="Arial"/>
                <a:sym typeface="Arial"/>
              </a:rPr>
              <a:t>It's not the </a:t>
            </a:r>
            <a:r>
              <a:rPr lang="en-GB" sz="2000" dirty="0" err="1">
                <a:solidFill>
                  <a:srgbClr val="0070C0"/>
                </a:solidFill>
                <a:latin typeface="Arial"/>
                <a:ea typeface="Arial"/>
                <a:cs typeface="Arial"/>
                <a:sym typeface="Arial"/>
              </a:rPr>
              <a:t>factor</a:t>
            </a:r>
            <a:r>
              <a:rPr lang="en-GB" sz="2000" dirty="0">
                <a:solidFill>
                  <a:srgbClr val="0070C0"/>
                </a:solidFill>
                <a:latin typeface="Arial"/>
                <a:ea typeface="Arial"/>
                <a:cs typeface="Arial"/>
                <a:sym typeface="Arial"/>
              </a:rPr>
              <a:t>, </a:t>
            </a:r>
            <a:r>
              <a:rPr lang="en-GB" sz="2000" dirty="0" err="1">
                <a:solidFill>
                  <a:schemeClr val="dk1"/>
                </a:solidFill>
                <a:latin typeface="Arial"/>
                <a:ea typeface="Arial"/>
                <a:cs typeface="Arial"/>
                <a:sym typeface="Arial"/>
              </a:rPr>
              <a:t>but an additional piece </a:t>
            </a:r>
            <a:r>
              <a:rPr lang="en-GB" sz="2000" dirty="0">
                <a:solidFill>
                  <a:schemeClr val="dk1"/>
                </a:solidFill>
                <a:latin typeface="Arial"/>
                <a:ea typeface="Arial"/>
                <a:cs typeface="Arial"/>
                <a:sym typeface="Arial"/>
              </a:rPr>
              <a:t>of information. </a:t>
            </a:r>
          </a:p>
          <a:p>
            <a:pPr marL="342900" indent="-342900">
              <a:buClr>
                <a:srgbClr val="000000"/>
              </a:buClr>
              <a:buSzPts val="2000"/>
              <a:buFont typeface="Arial" panose="020B0604020202020204" pitchFamily="34" charset="0"/>
              <a:buChar char="•"/>
            </a:pPr>
            <a:r>
              <a:rPr lang="en-GB" sz="2000" dirty="0">
                <a:solidFill>
                  <a:schemeClr val="dk1"/>
                </a:solidFill>
                <a:latin typeface="Arial"/>
                <a:ea typeface="Arial"/>
                <a:cs typeface="Arial"/>
                <a:sym typeface="Arial"/>
              </a:rPr>
              <a:t>Event </a:t>
            </a:r>
            <a:r>
              <a:rPr lang="en-GB" sz="2000" dirty="0" err="1">
                <a:solidFill>
                  <a:schemeClr val="dk1"/>
                </a:solidFill>
                <a:latin typeface="Arial"/>
                <a:ea typeface="Arial"/>
                <a:cs typeface="Arial"/>
                <a:sym typeface="Arial"/>
              </a:rPr>
              <a:t>can be used </a:t>
            </a:r>
            <a:r>
              <a:rPr lang="en-GB" sz="2000" dirty="0">
                <a:solidFill>
                  <a:schemeClr val="dk1"/>
                </a:solidFill>
                <a:latin typeface="Arial"/>
                <a:ea typeface="Arial"/>
                <a:cs typeface="Arial"/>
                <a:sym typeface="Arial"/>
              </a:rPr>
              <a:t>to </a:t>
            </a:r>
            <a:r>
              <a:rPr lang="en-GB" sz="2000" dirty="0" err="1">
                <a:solidFill>
                  <a:schemeClr val="dk1"/>
                </a:solidFill>
                <a:latin typeface="Arial"/>
                <a:ea typeface="Arial"/>
                <a:cs typeface="Arial"/>
                <a:sym typeface="Arial"/>
              </a:rPr>
              <a:t>create </a:t>
            </a:r>
            <a:r>
              <a:rPr lang="en-GB" sz="2000" dirty="0">
                <a:solidFill>
                  <a:schemeClr val="dk1"/>
                </a:solidFill>
                <a:latin typeface="Arial"/>
                <a:ea typeface="Arial"/>
                <a:cs typeface="Arial"/>
                <a:sym typeface="Arial"/>
              </a:rPr>
              <a:t>a </a:t>
            </a:r>
            <a:r>
              <a:rPr lang="en-GB" sz="2000" dirty="0" err="1">
                <a:solidFill>
                  <a:schemeClr val="dk1"/>
                </a:solidFill>
                <a:latin typeface="Arial"/>
                <a:ea typeface="Arial"/>
                <a:cs typeface="Arial"/>
                <a:sym typeface="Arial"/>
              </a:rPr>
              <a:t>factor</a:t>
            </a:r>
            <a:r>
              <a:rPr lang="en-GB" sz="2000" dirty="0">
                <a:solidFill>
                  <a:schemeClr val="dk1"/>
                </a:solidFill>
                <a:latin typeface="Arial"/>
                <a:ea typeface="Arial"/>
                <a:cs typeface="Arial"/>
                <a:sym typeface="Arial"/>
              </a:rPr>
              <a:t>.</a:t>
            </a:r>
            <a:endParaRPr sz="1400" dirty="0">
              <a:solidFill>
                <a:srgbClr val="000000"/>
              </a:solidFill>
              <a:latin typeface="Arial"/>
              <a:ea typeface="Arial"/>
              <a:cs typeface="Arial"/>
              <a:sym typeface="Arial"/>
            </a:endParaRPr>
          </a:p>
          <a:p>
            <a:pPr>
              <a:buClr>
                <a:srgbClr val="000000"/>
              </a:buClr>
              <a:buSzPts val="2000"/>
            </a:pPr>
            <a:endParaRPr sz="2000" dirty="0">
              <a:solidFill>
                <a:schemeClr val="dk1"/>
              </a:solidFill>
              <a:latin typeface="Arial"/>
              <a:ea typeface="Arial"/>
              <a:cs typeface="Arial"/>
              <a:sym typeface="Arial"/>
            </a:endParaRPr>
          </a:p>
          <a:p>
            <a:pPr>
              <a:buClr>
                <a:srgbClr val="000000"/>
              </a:buClr>
              <a:buSzPts val="2000"/>
            </a:pPr>
            <a:r>
              <a:rPr lang="en-GB" sz="2000" b="1" dirty="0">
                <a:solidFill>
                  <a:srgbClr val="FF6600"/>
                </a:solidFill>
                <a:latin typeface="Arial"/>
                <a:ea typeface="Arial"/>
                <a:cs typeface="Arial"/>
                <a:sym typeface="Arial"/>
              </a:rPr>
              <a:t>Metadata: name, description and time/date</a:t>
            </a:r>
            <a:endParaRPr sz="1400" dirty="0">
              <a:solidFill>
                <a:srgbClr val="000000"/>
              </a:solidFill>
              <a:latin typeface="Arial"/>
              <a:ea typeface="Arial"/>
              <a:cs typeface="Arial"/>
              <a:sym typeface="Arial"/>
            </a:endParaRPr>
          </a:p>
          <a:p>
            <a:pPr>
              <a:buClr>
                <a:srgbClr val="000000"/>
              </a:buClr>
              <a:buSzPts val="2000"/>
            </a:pPr>
            <a:endParaRPr sz="2000" b="1" dirty="0">
              <a:solidFill>
                <a:srgbClr val="FF6600"/>
              </a:solidFill>
              <a:latin typeface="Arial"/>
              <a:ea typeface="Arial"/>
              <a:cs typeface="Arial"/>
              <a:sym typeface="Arial"/>
            </a:endParaRPr>
          </a:p>
          <a:p>
            <a:pPr>
              <a:buClr>
                <a:srgbClr val="000000"/>
              </a:buClr>
              <a:buSzPts val="2000"/>
            </a:pPr>
            <a:r>
              <a:rPr lang="en-GB" sz="2000" b="1" dirty="0">
                <a:solidFill>
                  <a:schemeClr val="dk1"/>
                </a:solidFill>
                <a:latin typeface="Arial"/>
                <a:ea typeface="Arial"/>
                <a:cs typeface="Arial"/>
                <a:sym typeface="Arial"/>
              </a:rPr>
              <a:t>Examples:</a:t>
            </a:r>
            <a:r>
              <a:rPr lang="en-GB" sz="2000" dirty="0">
                <a:solidFill>
                  <a:schemeClr val="dk1"/>
                </a:solidFill>
                <a:latin typeface="Arial"/>
                <a:ea typeface="Arial"/>
                <a:cs typeface="Arial"/>
                <a:sym typeface="Arial"/>
              </a:rPr>
              <a:t> POPLAR [2] </a:t>
            </a:r>
            <a:endParaRPr sz="2000" dirty="0">
              <a:solidFill>
                <a:schemeClr val="dk1"/>
              </a:solidFill>
              <a:latin typeface="Arial"/>
              <a:ea typeface="Arial"/>
              <a:cs typeface="Arial"/>
              <a:sym typeface="Arial"/>
            </a:endParaRPr>
          </a:p>
          <a:p>
            <a:pPr marL="342900" indent="-342900">
              <a:buClr>
                <a:srgbClr val="000000"/>
              </a:buClr>
              <a:buSzPts val="2000"/>
              <a:buFont typeface="Arial"/>
              <a:buChar char="•"/>
            </a:pPr>
            <a:r>
              <a:rPr lang="en-GB" sz="2000" dirty="0">
                <a:solidFill>
                  <a:schemeClr val="dk1"/>
                </a:solidFill>
                <a:latin typeface="Arial"/>
                <a:ea typeface="Arial"/>
                <a:cs typeface="Arial"/>
                <a:sym typeface="Arial"/>
              </a:rPr>
              <a:t>the field establishment date, 2003</a:t>
            </a:r>
            <a:endParaRPr sz="2000" dirty="0">
              <a:solidFill>
                <a:schemeClr val="dk1"/>
              </a:solidFill>
              <a:latin typeface="Arial"/>
              <a:ea typeface="Arial"/>
              <a:cs typeface="Arial"/>
              <a:sym typeface="Arial"/>
            </a:endParaRPr>
          </a:p>
          <a:p>
            <a:pPr marL="342900" indent="-342900">
              <a:buClr>
                <a:srgbClr val="000000"/>
              </a:buClr>
              <a:buSzPts val="2000"/>
              <a:buFont typeface="Arial"/>
              <a:buChar char="•"/>
            </a:pPr>
            <a:r>
              <a:rPr lang="en-GB" sz="2000" dirty="0">
                <a:solidFill>
                  <a:schemeClr val="dk1"/>
                </a:solidFill>
                <a:latin typeface="Arial"/>
                <a:ea typeface="Arial"/>
                <a:cs typeface="Arial"/>
                <a:sym typeface="Arial"/>
              </a:rPr>
              <a:t>the orchard was subjected to 15mm of rain on March 15, 2012 (fiction)</a:t>
            </a:r>
            <a:endParaRPr sz="2000" dirty="0">
              <a:solidFill>
                <a:schemeClr val="dk1"/>
              </a:solidFill>
              <a:latin typeface="Arial"/>
              <a:ea typeface="Arial"/>
              <a:cs typeface="Arial"/>
              <a:sym typeface="Arial"/>
            </a:endParaRPr>
          </a:p>
        </p:txBody>
      </p:sp>
      <p:graphicFrame>
        <p:nvGraphicFramePr>
          <p:cNvPr id="794" name="Google Shape;794;p35"/>
          <p:cNvGraphicFramePr/>
          <p:nvPr/>
        </p:nvGraphicFramePr>
        <p:xfrm>
          <a:off x="1478076" y="5035825"/>
          <a:ext cx="9360475" cy="1645830"/>
        </p:xfrm>
        <a:graphic>
          <a:graphicData uri="http://schemas.openxmlformats.org/drawingml/2006/table">
            <a:tbl>
              <a:tblPr>
                <a:noFill/>
              </a:tblPr>
              <a:tblGrid>
                <a:gridCol w="2514650">
                  <a:extLst>
                    <a:ext uri="{9D8B030D-6E8A-4147-A177-3AD203B41FA5}">
                      <a16:colId xmlns:a16="http://schemas.microsoft.com/office/drawing/2014/main" val="20000"/>
                    </a:ext>
                  </a:extLst>
                </a:gridCol>
                <a:gridCol w="1554500">
                  <a:extLst>
                    <a:ext uri="{9D8B030D-6E8A-4147-A177-3AD203B41FA5}">
                      <a16:colId xmlns:a16="http://schemas.microsoft.com/office/drawing/2014/main" val="20001"/>
                    </a:ext>
                  </a:extLst>
                </a:gridCol>
                <a:gridCol w="2858175">
                  <a:extLst>
                    <a:ext uri="{9D8B030D-6E8A-4147-A177-3AD203B41FA5}">
                      <a16:colId xmlns:a16="http://schemas.microsoft.com/office/drawing/2014/main" val="20002"/>
                    </a:ext>
                  </a:extLst>
                </a:gridCol>
                <a:gridCol w="2433150">
                  <a:extLst>
                    <a:ext uri="{9D8B030D-6E8A-4147-A177-3AD203B41FA5}">
                      <a16:colId xmlns:a16="http://schemas.microsoft.com/office/drawing/2014/main" val="20003"/>
                    </a:ext>
                  </a:extLst>
                </a:gridCol>
              </a:tblGrid>
              <a:tr h="402025">
                <a:tc rowSpan="2">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Study</a:t>
                      </a:r>
                      <a:endParaRPr sz="1800" b="1" u="none" strike="noStrike" cap="none"/>
                    </a:p>
                  </a:txBody>
                  <a:tcPr marL="91425" marR="91425" marT="91425" marB="91425" anchor="ctr"/>
                </a:tc>
                <a:tc gridSpan="3">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Event </a:t>
                      </a:r>
                      <a:endParaRPr sz="1800" b="1" u="none" strike="noStrike" cap="none"/>
                    </a:p>
                  </a:txBody>
                  <a:tcPr marL="91425" marR="91425" marT="91425" marB="91425"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02025">
                <a:tc vMerge="1">
                  <a:txBody>
                    <a:bodyPr/>
                    <a:lstStyle/>
                    <a:p>
                      <a:endParaRPr lang="fr-FR"/>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Name</a:t>
                      </a:r>
                      <a:endParaRPr sz="1800" b="1"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Description</a:t>
                      </a:r>
                      <a:endParaRPr sz="1800" b="1"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Date</a:t>
                      </a:r>
                      <a:endParaRPr sz="1800" b="1" u="none" strike="noStrike" cap="none"/>
                    </a:p>
                  </a:txBody>
                  <a:tcPr marL="91425" marR="91425" marT="91425" marB="91425" anchor="ctr"/>
                </a:tc>
                <a:extLst>
                  <a:ext uri="{0D108BD9-81ED-4DB2-BD59-A6C34878D82A}">
                    <a16:rowId xmlns:a16="http://schemas.microsoft.com/office/drawing/2014/main" val="10001"/>
                  </a:ext>
                </a:extLst>
              </a:tr>
              <a:tr h="427050">
                <a:tc>
                  <a:txBody>
                    <a:bodyPr/>
                    <a:lstStyle/>
                    <a:p>
                      <a:pPr marL="0" marR="0" lvl="0" indent="0" algn="l" rtl="0">
                        <a:lnSpc>
                          <a:spcPct val="100000"/>
                        </a:lnSpc>
                        <a:spcBef>
                          <a:spcPts val="0"/>
                        </a:spcBef>
                        <a:spcAft>
                          <a:spcPts val="0"/>
                        </a:spcAft>
                        <a:buClr>
                          <a:schemeClr val="dk1"/>
                        </a:buClr>
                        <a:buSzPts val="2000"/>
                        <a:buFont typeface="Arial"/>
                        <a:buNone/>
                      </a:pPr>
                      <a:r>
                        <a:rPr lang="en-GB" sz="2000" u="none" strike="noStrike" cap="none">
                          <a:solidFill>
                            <a:schemeClr val="dk1"/>
                          </a:solidFill>
                        </a:rPr>
                        <a:t>Monclus </a:t>
                      </a:r>
                      <a:r>
                        <a:rPr lang="en-GB" sz="2000" i="1" u="none" strike="noStrike" cap="none">
                          <a:solidFill>
                            <a:schemeClr val="dk1"/>
                          </a:solidFill>
                        </a:rPr>
                        <a:t>et al, 2012</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Rain</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15mm of rain on the orchard</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2012-03-15</a:t>
                      </a:r>
                      <a:endParaRPr sz="18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795" name="Google Shape;795;p35"/>
          <p:cNvSpPr/>
          <p:nvPr/>
        </p:nvSpPr>
        <p:spPr>
          <a:xfrm>
            <a:off x="5314014" y="4612731"/>
            <a:ext cx="1069500" cy="381600"/>
          </a:xfrm>
          <a:prstGeom prst="downArrow">
            <a:avLst>
              <a:gd name="adj1" fmla="val 50000"/>
              <a:gd name="adj2" fmla="val 4391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pic>
        <p:nvPicPr>
          <p:cNvPr id="2" name="Image 1">
            <a:extLst>
              <a:ext uri="{FF2B5EF4-FFF2-40B4-BE49-F238E27FC236}">
                <a16:creationId xmlns:a16="http://schemas.microsoft.com/office/drawing/2014/main" id="{B692CB41-31C1-49AE-980C-0AD836CF5B68}"/>
              </a:ext>
            </a:extLst>
          </p:cNvPr>
          <p:cNvPicPr>
            <a:picLocks noChangeAspect="1"/>
          </p:cNvPicPr>
          <p:nvPr/>
        </p:nvPicPr>
        <p:blipFill>
          <a:blip r:embed="rId3"/>
          <a:stretch>
            <a:fillRect/>
          </a:stretch>
        </p:blipFill>
        <p:spPr>
          <a:xfrm>
            <a:off x="9404207" y="2511378"/>
            <a:ext cx="2787793" cy="1835244"/>
          </a:xfrm>
          <a:prstGeom prst="rect">
            <a:avLst/>
          </a:prstGeom>
        </p:spPr>
      </p:pic>
      <p:sp>
        <p:nvSpPr>
          <p:cNvPr id="3" name="Titre 2">
            <a:extLst>
              <a:ext uri="{FF2B5EF4-FFF2-40B4-BE49-F238E27FC236}">
                <a16:creationId xmlns:a16="http://schemas.microsoft.com/office/drawing/2014/main" id="{946FB7E6-B318-E68E-0610-78B449349E92}"/>
              </a:ext>
            </a:extLst>
          </p:cNvPr>
          <p:cNvSpPr>
            <a:spLocks noGrp="1"/>
          </p:cNvSpPr>
          <p:nvPr>
            <p:ph type="title"/>
          </p:nvPr>
        </p:nvSpPr>
        <p:spPr/>
        <p:txBody>
          <a:bodyPr>
            <a:normAutofit/>
          </a:bodyPr>
          <a:lstStyle/>
          <a:p>
            <a:r>
              <a:rPr lang="fr-FR" dirty="0"/>
              <a:t>Important MIAPPE section - Event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2" name="Google Shape;802;p36"/>
          <p:cNvSpPr/>
          <p:nvPr/>
        </p:nvSpPr>
        <p:spPr>
          <a:xfrm>
            <a:off x="2031799" y="565639"/>
            <a:ext cx="246286" cy="1231106"/>
          </a:xfrm>
          <a:prstGeom prst="rect">
            <a:avLst/>
          </a:prstGeom>
          <a:noFill/>
          <a:ln>
            <a:noFill/>
          </a:ln>
        </p:spPr>
        <p:txBody>
          <a:bodyPr spcFirstLastPara="1" wrap="square" lIns="121900" tIns="60950" rIns="121900" bIns="60950" anchor="ctr" anchorCtr="0">
            <a:noAutofit/>
          </a:bodyPr>
          <a:lstStyle/>
          <a:p>
            <a:pPr>
              <a:buClr>
                <a:srgbClr val="000000"/>
              </a:buClr>
              <a:buSzPts val="2400"/>
            </a:pPr>
            <a:br>
              <a:rPr lang="en-GB"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a:buClr>
                <a:srgbClr val="000000"/>
              </a:buClr>
              <a:buSzPts val="2400"/>
            </a:pPr>
            <a:endParaRPr sz="2400">
              <a:solidFill>
                <a:schemeClr val="dk1"/>
              </a:solidFill>
              <a:latin typeface="Arial"/>
              <a:ea typeface="Arial"/>
              <a:cs typeface="Arial"/>
              <a:sym typeface="Arial"/>
            </a:endParaRPr>
          </a:p>
        </p:txBody>
      </p:sp>
      <p:sp>
        <p:nvSpPr>
          <p:cNvPr id="803" name="Google Shape;803;p36"/>
          <p:cNvSpPr txBox="1"/>
          <p:nvPr/>
        </p:nvSpPr>
        <p:spPr>
          <a:xfrm>
            <a:off x="188495" y="1176975"/>
            <a:ext cx="9234763" cy="3785700"/>
          </a:xfrm>
          <a:prstGeom prst="rect">
            <a:avLst/>
          </a:prstGeom>
          <a:noFill/>
          <a:ln>
            <a:noFill/>
          </a:ln>
        </p:spPr>
        <p:txBody>
          <a:bodyPr spcFirstLastPara="1" wrap="square" lIns="91425" tIns="45700" rIns="91425" bIns="45700" anchor="t" anchorCtr="0">
            <a:noAutofit/>
          </a:bodyPr>
          <a:lstStyle/>
          <a:p>
            <a:pPr>
              <a:buClr>
                <a:srgbClr val="000000"/>
              </a:buClr>
              <a:buSzPts val="2000"/>
            </a:pPr>
            <a:r>
              <a:rPr lang="en-GB" sz="2000" b="1" dirty="0">
                <a:solidFill>
                  <a:srgbClr val="0070C0"/>
                </a:solidFill>
                <a:latin typeface="Arial"/>
                <a:ea typeface="Arial"/>
                <a:cs typeface="Arial"/>
                <a:sym typeface="Arial"/>
              </a:rPr>
              <a:t>Environment: </a:t>
            </a:r>
          </a:p>
          <a:p>
            <a:pPr marL="342900" indent="-342900">
              <a:buClr>
                <a:srgbClr val="000000"/>
              </a:buClr>
              <a:buSzPts val="2000"/>
              <a:buFontTx/>
              <a:buChar char="-"/>
            </a:pPr>
            <a:r>
              <a:rPr lang="en-GB" sz="2000" dirty="0">
                <a:solidFill>
                  <a:schemeClr val="dk1"/>
                </a:solidFill>
                <a:latin typeface="Arial"/>
                <a:ea typeface="Arial"/>
                <a:cs typeface="Arial"/>
                <a:sym typeface="Arial"/>
              </a:rPr>
              <a:t>"</a:t>
            </a:r>
            <a:r>
              <a:rPr lang="en-GB" sz="2000" u="sng" dirty="0">
                <a:solidFill>
                  <a:schemeClr val="dk1"/>
                </a:solidFill>
                <a:latin typeface="Arial"/>
                <a:ea typeface="Arial"/>
                <a:cs typeface="Arial"/>
                <a:sym typeface="Arial"/>
              </a:rPr>
              <a:t>Study descriptors </a:t>
            </a:r>
            <a:r>
              <a:rPr lang="en-GB" sz="2000" dirty="0">
                <a:solidFill>
                  <a:schemeClr val="dk1"/>
                </a:solidFill>
                <a:latin typeface="Arial"/>
                <a:ea typeface="Arial"/>
                <a:cs typeface="Arial"/>
                <a:sym typeface="Arial"/>
              </a:rPr>
              <a:t>" </a:t>
            </a:r>
          </a:p>
          <a:p>
            <a:pPr marL="342900" indent="-342900">
              <a:buClr>
                <a:srgbClr val="000000"/>
              </a:buClr>
              <a:buSzPts val="2000"/>
              <a:buFontTx/>
              <a:buChar char="-"/>
            </a:pPr>
            <a:r>
              <a:rPr lang="en-GB" sz="2000" dirty="0">
                <a:solidFill>
                  <a:schemeClr val="dk1"/>
                </a:solidFill>
                <a:latin typeface="Arial"/>
                <a:ea typeface="Arial"/>
                <a:cs typeface="Arial"/>
                <a:sym typeface="Arial"/>
              </a:rPr>
              <a:t>Environmental parameters, experimental conditions</a:t>
            </a:r>
          </a:p>
          <a:p>
            <a:pPr marL="342900" indent="-342900">
              <a:buClr>
                <a:srgbClr val="000000"/>
              </a:buClr>
              <a:buSzPts val="2000"/>
              <a:buFontTx/>
              <a:buChar char="-"/>
            </a:pPr>
            <a:r>
              <a:rPr lang="en-GB" sz="2000" dirty="0">
                <a:solidFill>
                  <a:schemeClr val="dk1"/>
                </a:solidFill>
                <a:latin typeface="Arial"/>
                <a:ea typeface="Arial"/>
                <a:cs typeface="Arial"/>
                <a:sym typeface="Arial"/>
              </a:rPr>
              <a:t>Constant throughout the study</a:t>
            </a:r>
          </a:p>
          <a:p>
            <a:pPr marL="342900" indent="-342900">
              <a:buClr>
                <a:srgbClr val="000000"/>
              </a:buClr>
              <a:buSzPts val="2000"/>
              <a:buFontTx/>
              <a:buChar char="-"/>
            </a:pPr>
            <a:r>
              <a:rPr lang="en-GB" sz="2000" dirty="0" err="1">
                <a:solidFill>
                  <a:schemeClr val="dk1"/>
                </a:solidFill>
                <a:latin typeface="Arial"/>
                <a:ea typeface="Arial"/>
                <a:cs typeface="Arial"/>
                <a:sym typeface="Arial"/>
              </a:rPr>
              <a:t>Environmental </a:t>
            </a:r>
            <a:r>
              <a:rPr lang="en-GB" sz="2000" dirty="0">
                <a:solidFill>
                  <a:schemeClr val="dk1"/>
                </a:solidFill>
                <a:latin typeface="Arial"/>
                <a:ea typeface="Arial"/>
                <a:cs typeface="Arial"/>
                <a:sym typeface="Arial"/>
              </a:rPr>
              <a:t>variables </a:t>
            </a:r>
            <a:r>
              <a:rPr lang="en-GB" sz="2000" dirty="0" err="1">
                <a:solidFill>
                  <a:schemeClr val="dk1"/>
                </a:solidFill>
                <a:latin typeface="Arial"/>
                <a:ea typeface="Arial"/>
                <a:cs typeface="Arial"/>
                <a:sym typeface="Arial"/>
              </a:rPr>
              <a:t>are treated </a:t>
            </a:r>
            <a:r>
              <a:rPr lang="en-GB" sz="2000" dirty="0">
                <a:solidFill>
                  <a:schemeClr val="dk1"/>
                </a:solidFill>
                <a:latin typeface="Arial"/>
                <a:ea typeface="Arial"/>
                <a:cs typeface="Arial"/>
                <a:sym typeface="Arial"/>
              </a:rPr>
              <a:t>as observed variables.</a:t>
            </a:r>
            <a:endParaRPr sz="1400" dirty="0">
              <a:solidFill>
                <a:srgbClr val="000000"/>
              </a:solidFill>
              <a:latin typeface="Arial"/>
              <a:ea typeface="Arial"/>
              <a:cs typeface="Arial"/>
              <a:sym typeface="Arial"/>
            </a:endParaRPr>
          </a:p>
          <a:p>
            <a:pPr>
              <a:buClr>
                <a:srgbClr val="000000"/>
              </a:buClr>
              <a:buSzPts val="2000"/>
            </a:pPr>
            <a:endParaRPr sz="2000" dirty="0">
              <a:solidFill>
                <a:schemeClr val="dk1"/>
              </a:solidFill>
              <a:latin typeface="Arial"/>
              <a:ea typeface="Arial"/>
              <a:cs typeface="Arial"/>
              <a:sym typeface="Arial"/>
            </a:endParaRPr>
          </a:p>
          <a:p>
            <a:pPr>
              <a:buClr>
                <a:srgbClr val="000000"/>
              </a:buClr>
              <a:buSzPts val="2000"/>
            </a:pPr>
            <a:r>
              <a:rPr lang="en-GB" sz="2000" b="1" dirty="0">
                <a:solidFill>
                  <a:srgbClr val="FF6600"/>
                </a:solidFill>
                <a:latin typeface="Arial"/>
                <a:ea typeface="Arial"/>
                <a:cs typeface="Arial"/>
                <a:sym typeface="Arial"/>
              </a:rPr>
              <a:t>Metadata: name, description and value </a:t>
            </a:r>
            <a:endParaRPr sz="1400" dirty="0">
              <a:solidFill>
                <a:srgbClr val="000000"/>
              </a:solidFill>
              <a:latin typeface="Arial"/>
              <a:ea typeface="Arial"/>
              <a:cs typeface="Arial"/>
              <a:sym typeface="Arial"/>
            </a:endParaRPr>
          </a:p>
          <a:p>
            <a:pPr>
              <a:buClr>
                <a:srgbClr val="000000"/>
              </a:buClr>
              <a:buSzPts val="2000"/>
            </a:pPr>
            <a:endParaRPr sz="2000" b="1" dirty="0">
              <a:solidFill>
                <a:srgbClr val="FF6600"/>
              </a:solidFill>
              <a:latin typeface="Arial"/>
              <a:ea typeface="Arial"/>
              <a:cs typeface="Arial"/>
              <a:sym typeface="Arial"/>
            </a:endParaRPr>
          </a:p>
          <a:p>
            <a:pPr>
              <a:buClr>
                <a:srgbClr val="000000"/>
              </a:buClr>
              <a:buSzPts val="2000"/>
            </a:pPr>
            <a:r>
              <a:rPr lang="en-GB" sz="2000" b="1" dirty="0">
                <a:solidFill>
                  <a:schemeClr val="dk1"/>
                </a:solidFill>
                <a:latin typeface="Arial"/>
                <a:ea typeface="Arial"/>
                <a:cs typeface="Arial"/>
                <a:sym typeface="Arial"/>
              </a:rPr>
              <a:t>Example</a:t>
            </a:r>
            <a:r>
              <a:rPr lang="en-GB" sz="2000" dirty="0">
                <a:solidFill>
                  <a:schemeClr val="dk1"/>
                </a:solidFill>
                <a:latin typeface="Arial"/>
                <a:ea typeface="Arial"/>
                <a:cs typeface="Arial"/>
                <a:sym typeface="Arial"/>
              </a:rPr>
              <a:t>: </a:t>
            </a:r>
            <a:endParaRPr sz="1400" dirty="0">
              <a:solidFill>
                <a:srgbClr val="000000"/>
              </a:solidFill>
              <a:latin typeface="Arial"/>
              <a:ea typeface="Arial"/>
              <a:cs typeface="Arial"/>
              <a:sym typeface="Arial"/>
            </a:endParaRPr>
          </a:p>
          <a:p>
            <a:pPr>
              <a:buClr>
                <a:srgbClr val="000000"/>
              </a:buClr>
              <a:buSzPts val="2000"/>
            </a:pPr>
            <a:endParaRPr sz="2000" dirty="0">
              <a:solidFill>
                <a:schemeClr val="dk1"/>
              </a:solidFill>
              <a:latin typeface="Arial"/>
              <a:ea typeface="Arial"/>
              <a:cs typeface="Arial"/>
              <a:sym typeface="Arial"/>
            </a:endParaRPr>
          </a:p>
        </p:txBody>
      </p:sp>
      <p:graphicFrame>
        <p:nvGraphicFramePr>
          <p:cNvPr id="804" name="Google Shape;804;p36"/>
          <p:cNvGraphicFramePr/>
          <p:nvPr>
            <p:extLst>
              <p:ext uri="{D42A27DB-BD31-4B8C-83A1-F6EECF244321}">
                <p14:modId xmlns:p14="http://schemas.microsoft.com/office/powerpoint/2010/main" val="1599314407"/>
              </p:ext>
            </p:extLst>
          </p:nvPr>
        </p:nvGraphicFramePr>
        <p:xfrm>
          <a:off x="1984486" y="4656045"/>
          <a:ext cx="7896650" cy="1371510"/>
        </p:xfrm>
        <a:graphic>
          <a:graphicData uri="http://schemas.openxmlformats.org/drawingml/2006/table">
            <a:tbl>
              <a:tblPr>
                <a:noFill/>
              </a:tblPr>
              <a:tblGrid>
                <a:gridCol w="3948325">
                  <a:extLst>
                    <a:ext uri="{9D8B030D-6E8A-4147-A177-3AD203B41FA5}">
                      <a16:colId xmlns:a16="http://schemas.microsoft.com/office/drawing/2014/main" val="20000"/>
                    </a:ext>
                  </a:extLst>
                </a:gridCol>
                <a:gridCol w="394832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Environment parameter</a:t>
                      </a:r>
                      <a:endParaRPr sz="18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a:t>Environment parameter Value</a:t>
                      </a:r>
                      <a:endParaRPr sz="18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t>Mean day air temperature</a:t>
                      </a:r>
                      <a:endParaRPr sz="18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22°C</a:t>
                      </a:r>
                      <a:endParaRPr sz="18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Rooting medium composition</a:t>
                      </a:r>
                      <a:endParaRPr sz="18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dirty="0"/>
                        <a:t>Ca (XEO:00058): 5 mg/L; ...</a:t>
                      </a:r>
                      <a:endParaRPr sz="1800" u="none" strike="noStrike" cap="none" dirty="0"/>
                    </a:p>
                  </a:txBody>
                  <a:tcPr marL="91425" marR="91425" marT="91425" marB="91425"/>
                </a:tc>
                <a:extLst>
                  <a:ext uri="{0D108BD9-81ED-4DB2-BD59-A6C34878D82A}">
                    <a16:rowId xmlns:a16="http://schemas.microsoft.com/office/drawing/2014/main" val="10002"/>
                  </a:ext>
                </a:extLst>
              </a:tr>
            </a:tbl>
          </a:graphicData>
        </a:graphic>
      </p:graphicFrame>
      <p:pic>
        <p:nvPicPr>
          <p:cNvPr id="2" name="Image 1">
            <a:extLst>
              <a:ext uri="{FF2B5EF4-FFF2-40B4-BE49-F238E27FC236}">
                <a16:creationId xmlns:a16="http://schemas.microsoft.com/office/drawing/2014/main" id="{5CD5521C-3D72-41AD-81F1-47C0B0096733}"/>
              </a:ext>
            </a:extLst>
          </p:cNvPr>
          <p:cNvPicPr>
            <a:picLocks noChangeAspect="1"/>
          </p:cNvPicPr>
          <p:nvPr/>
        </p:nvPicPr>
        <p:blipFill>
          <a:blip r:embed="rId3"/>
          <a:stretch>
            <a:fillRect/>
          </a:stretch>
        </p:blipFill>
        <p:spPr>
          <a:xfrm>
            <a:off x="9423258" y="2292351"/>
            <a:ext cx="2768742" cy="1333569"/>
          </a:xfrm>
          <a:prstGeom prst="rect">
            <a:avLst/>
          </a:prstGeom>
        </p:spPr>
      </p:pic>
      <p:sp>
        <p:nvSpPr>
          <p:cNvPr id="3" name="Titre 2">
            <a:extLst>
              <a:ext uri="{FF2B5EF4-FFF2-40B4-BE49-F238E27FC236}">
                <a16:creationId xmlns:a16="http://schemas.microsoft.com/office/drawing/2014/main" id="{8E4C6594-6DA8-371F-3D9D-1F05B37D72AF}"/>
              </a:ext>
            </a:extLst>
          </p:cNvPr>
          <p:cNvSpPr>
            <a:spLocks noGrp="1"/>
          </p:cNvSpPr>
          <p:nvPr>
            <p:ph type="title"/>
          </p:nvPr>
        </p:nvSpPr>
        <p:spPr/>
        <p:txBody>
          <a:bodyPr>
            <a:normAutofit/>
          </a:bodyPr>
          <a:lstStyle/>
          <a:p>
            <a:r>
              <a:rPr lang="fr-FR" dirty="0"/>
              <a:t>Important MIAPPE section - </a:t>
            </a:r>
            <a:r>
              <a:rPr lang="fr-FR" dirty="0" err="1"/>
              <a:t>Environment</a:t>
            </a:r>
            <a:endParaRPr lang="fr-FR" dirty="0"/>
          </a:p>
        </p:txBody>
      </p:sp>
      <p:sp>
        <p:nvSpPr>
          <p:cNvPr id="5" name="Sous-titre 4">
            <a:extLst>
              <a:ext uri="{FF2B5EF4-FFF2-40B4-BE49-F238E27FC236}">
                <a16:creationId xmlns:a16="http://schemas.microsoft.com/office/drawing/2014/main" id="{14D4C2B1-DC84-EC09-5AD0-623DCDC251D2}"/>
              </a:ext>
            </a:extLst>
          </p:cNvPr>
          <p:cNvSpPr>
            <a:spLocks noGrp="1"/>
          </p:cNvSpPr>
          <p:nvPr>
            <p:ph type="subTitle" idx="2"/>
          </p:nvPr>
        </p:nvSpPr>
        <p:spPr/>
        <p:txBody>
          <a:bodyPr>
            <a:normAutofit fontScale="70000" lnSpcReduction="20000"/>
          </a:bodyPr>
          <a:lstStyle/>
          <a:p>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A32FA36-B0E1-394F-AD8A-DAA6E8B6A813}"/>
              </a:ext>
            </a:extLst>
          </p:cNvPr>
          <p:cNvSpPr>
            <a:spLocks noGrp="1"/>
          </p:cNvSpPr>
          <p:nvPr>
            <p:ph type="body" idx="1"/>
          </p:nvPr>
        </p:nvSpPr>
        <p:spPr/>
        <p:txBody>
          <a:bodyPr/>
          <a:lstStyle/>
          <a:p>
            <a:r>
              <a:rPr lang="en-GB" dirty="0">
                <a:solidFill>
                  <a:schemeClr val="tx1"/>
                </a:solidFill>
              </a:rPr>
              <a:t>Any format (Data matrix, NIRS, Images, ....)</a:t>
            </a:r>
          </a:p>
          <a:p>
            <a:r>
              <a:rPr lang="en-GB" dirty="0">
                <a:solidFill>
                  <a:schemeClr val="tx1"/>
                </a:solidFill>
              </a:rPr>
              <a:t>Mostly tabular</a:t>
            </a:r>
          </a:p>
          <a:p>
            <a:r>
              <a:rPr lang="en-GB" dirty="0">
                <a:solidFill>
                  <a:schemeClr val="tx1"/>
                </a:solidFill>
              </a:rPr>
              <a:t>Metadata on each column header</a:t>
            </a:r>
          </a:p>
        </p:txBody>
      </p:sp>
      <p:sp>
        <p:nvSpPr>
          <p:cNvPr id="2" name="Titre 1">
            <a:extLst>
              <a:ext uri="{FF2B5EF4-FFF2-40B4-BE49-F238E27FC236}">
                <a16:creationId xmlns:a16="http://schemas.microsoft.com/office/drawing/2014/main" id="{28D95C99-ED55-7A47-9CDF-FE8CB94A2D01}"/>
              </a:ext>
            </a:extLst>
          </p:cNvPr>
          <p:cNvSpPr>
            <a:spLocks noGrp="1"/>
          </p:cNvSpPr>
          <p:nvPr>
            <p:ph type="title"/>
          </p:nvPr>
        </p:nvSpPr>
        <p:spPr/>
        <p:txBody>
          <a:bodyPr>
            <a:normAutofit/>
          </a:bodyPr>
          <a:lstStyle/>
          <a:p>
            <a:r>
              <a:rPr lang="fr-FR" dirty="0"/>
              <a:t>Important MIAPPE sections - Data file</a:t>
            </a:r>
          </a:p>
        </p:txBody>
      </p:sp>
      <p:sp>
        <p:nvSpPr>
          <p:cNvPr id="5" name="Sous-titre 4">
            <a:extLst>
              <a:ext uri="{FF2B5EF4-FFF2-40B4-BE49-F238E27FC236}">
                <a16:creationId xmlns:a16="http://schemas.microsoft.com/office/drawing/2014/main" id="{E113BBEA-0CE1-520B-34FD-ACD1F7EB0970}"/>
              </a:ext>
            </a:extLst>
          </p:cNvPr>
          <p:cNvSpPr>
            <a:spLocks noGrp="1"/>
          </p:cNvSpPr>
          <p:nvPr>
            <p:ph type="subTitle" idx="2"/>
          </p:nvPr>
        </p:nvSpPr>
        <p:spPr/>
        <p:txBody>
          <a:bodyPr>
            <a:normAutofit fontScale="70000" lnSpcReduction="20000"/>
          </a:bodyPr>
          <a:lstStyle/>
          <a:p>
            <a:endParaRPr lang="fr-FR"/>
          </a:p>
        </p:txBody>
      </p:sp>
      <p:sp>
        <p:nvSpPr>
          <p:cNvPr id="4" name="Espace réservé du numéro de diapositive 3">
            <a:extLst>
              <a:ext uri="{FF2B5EF4-FFF2-40B4-BE49-F238E27FC236}">
                <a16:creationId xmlns:a16="http://schemas.microsoft.com/office/drawing/2014/main" id="{55FAAD9D-6B42-A047-BDEA-F336762BAA33}"/>
              </a:ext>
            </a:extLst>
          </p:cNvPr>
          <p:cNvSpPr>
            <a:spLocks noGrp="1"/>
          </p:cNvSpPr>
          <p:nvPr>
            <p:ph type="sldNum" sz="quarter" idx="4294967295"/>
          </p:nvPr>
        </p:nvSpPr>
        <p:spPr>
          <a:xfrm>
            <a:off x="9347200" y="6381750"/>
            <a:ext cx="2844800" cy="215900"/>
          </a:xfrm>
          <a:prstGeom prst="rect">
            <a:avLst/>
          </a:prstGeom>
        </p:spPr>
        <p:txBody>
          <a:bodyPr/>
          <a:lstStyle/>
          <a:p>
            <a:fld id="{4F2FB34B-B982-584C-87D1-A762E7D52625}" type="slidenum">
              <a:rPr lang="fr-FR" smtClean="0">
                <a:solidFill>
                  <a:prstClr val="white"/>
                </a:solidFill>
              </a:rPr>
              <a:t>33</a:t>
            </a:fld>
            <a:endParaRPr lang="fr-FR" dirty="0">
              <a:solidFill>
                <a:prstClr val="white"/>
              </a:solidFill>
            </a:endParaRPr>
          </a:p>
        </p:txBody>
      </p:sp>
      <p:pic>
        <p:nvPicPr>
          <p:cNvPr id="6" name="Image 5">
            <a:extLst>
              <a:ext uri="{FF2B5EF4-FFF2-40B4-BE49-F238E27FC236}">
                <a16:creationId xmlns:a16="http://schemas.microsoft.com/office/drawing/2014/main" id="{64C9424E-570E-7A47-8E19-0FFA56449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59242"/>
            <a:ext cx="12192000" cy="3522508"/>
          </a:xfrm>
          <a:prstGeom prst="rect">
            <a:avLst/>
          </a:prstGeom>
        </p:spPr>
      </p:pic>
      <p:pic>
        <p:nvPicPr>
          <p:cNvPr id="7" name="Image 6">
            <a:extLst>
              <a:ext uri="{FF2B5EF4-FFF2-40B4-BE49-F238E27FC236}">
                <a16:creationId xmlns:a16="http://schemas.microsoft.com/office/drawing/2014/main" id="{065B5669-01BC-4AA8-B015-070A5221AEDB}"/>
              </a:ext>
            </a:extLst>
          </p:cNvPr>
          <p:cNvPicPr>
            <a:picLocks noChangeAspect="1"/>
          </p:cNvPicPr>
          <p:nvPr/>
        </p:nvPicPr>
        <p:blipFill>
          <a:blip r:embed="rId4"/>
          <a:stretch>
            <a:fillRect/>
          </a:stretch>
        </p:blipFill>
        <p:spPr>
          <a:xfrm>
            <a:off x="8990873" y="458795"/>
            <a:ext cx="2978303" cy="1930499"/>
          </a:xfrm>
          <a:prstGeom prst="rect">
            <a:avLst/>
          </a:prstGeom>
        </p:spPr>
      </p:pic>
    </p:spTree>
    <p:extLst>
      <p:ext uri="{BB962C8B-B14F-4D97-AF65-F5344CB8AC3E}">
        <p14:creationId xmlns:p14="http://schemas.microsoft.com/office/powerpoint/2010/main" val="259795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B304CC9-9291-3B35-BCE1-0D8835782A82}"/>
              </a:ext>
            </a:extLst>
          </p:cNvPr>
          <p:cNvSpPr>
            <a:spLocks noGrp="1"/>
          </p:cNvSpPr>
          <p:nvPr>
            <p:ph type="body" idx="1"/>
          </p:nvPr>
        </p:nvSpPr>
        <p:spPr>
          <a:xfrm>
            <a:off x="88751" y="491959"/>
            <a:ext cx="11733300" cy="5159100"/>
          </a:xfrm>
        </p:spPr>
        <p:txBody>
          <a:bodyPr/>
          <a:lstStyle/>
          <a:p>
            <a:r>
              <a:rPr lang="fr-FR" dirty="0"/>
              <a:t>Available on </a:t>
            </a:r>
            <a:r>
              <a:rPr lang="fr-FR" dirty="0" err="1"/>
              <a:t>github </a:t>
            </a:r>
            <a:r>
              <a:rPr lang="fr-FR" dirty="0"/>
              <a:t>MIAPPE</a:t>
            </a:r>
          </a:p>
          <a:p>
            <a:pPr lvl="1"/>
            <a:r>
              <a:rPr lang="fr-FR" dirty="0">
                <a:hlinkClick r:id="rId3"/>
              </a:rPr>
              <a:t>https://github.com/MIAPPE/MIAPPE/tree/master/Templates</a:t>
            </a:r>
            <a:r>
              <a:rPr lang="fr-FR" dirty="0"/>
              <a:t> </a:t>
            </a:r>
          </a:p>
          <a:p>
            <a:r>
              <a:rPr lang="fr-FR" dirty="0"/>
              <a:t>One </a:t>
            </a:r>
            <a:r>
              <a:rPr lang="fr-FR" dirty="0" err="1"/>
              <a:t>sheet </a:t>
            </a:r>
            <a:r>
              <a:rPr lang="fr-FR" dirty="0"/>
              <a:t>per MIAPPE section</a:t>
            </a:r>
          </a:p>
          <a:p>
            <a:endParaRPr lang="fr-FR" dirty="0"/>
          </a:p>
          <a:p>
            <a:endParaRPr lang="fr-FR" dirty="0"/>
          </a:p>
          <a:p>
            <a:r>
              <a:rPr lang="fr-FR" dirty="0"/>
              <a:t>Documentation and examples </a:t>
            </a:r>
          </a:p>
        </p:txBody>
      </p:sp>
      <p:sp>
        <p:nvSpPr>
          <p:cNvPr id="4" name="Titre 3">
            <a:extLst>
              <a:ext uri="{FF2B5EF4-FFF2-40B4-BE49-F238E27FC236}">
                <a16:creationId xmlns:a16="http://schemas.microsoft.com/office/drawing/2014/main" id="{0381F507-BF4D-F5BE-4C2D-0EC0933D8CE2}"/>
              </a:ext>
            </a:extLst>
          </p:cNvPr>
          <p:cNvSpPr>
            <a:spLocks noGrp="1"/>
          </p:cNvSpPr>
          <p:nvPr>
            <p:ph type="title"/>
          </p:nvPr>
        </p:nvSpPr>
        <p:spPr/>
        <p:txBody>
          <a:bodyPr/>
          <a:lstStyle/>
          <a:p>
            <a:r>
              <a:rPr lang="fr-FR" dirty="0"/>
              <a:t>MIAPPE Excel </a:t>
            </a:r>
            <a:r>
              <a:rPr lang="fr-FR" dirty="0" err="1"/>
              <a:t>template</a:t>
            </a:r>
            <a:endParaRPr lang="fr-FR" dirty="0"/>
          </a:p>
        </p:txBody>
      </p:sp>
      <p:pic>
        <p:nvPicPr>
          <p:cNvPr id="6" name="Image 5">
            <a:extLst>
              <a:ext uri="{FF2B5EF4-FFF2-40B4-BE49-F238E27FC236}">
                <a16:creationId xmlns:a16="http://schemas.microsoft.com/office/drawing/2014/main" id="{65C648E9-474E-74EB-C265-961D28351963}"/>
              </a:ext>
            </a:extLst>
          </p:cNvPr>
          <p:cNvPicPr>
            <a:picLocks noChangeAspect="1"/>
          </p:cNvPicPr>
          <p:nvPr/>
        </p:nvPicPr>
        <p:blipFill>
          <a:blip r:embed="rId4"/>
          <a:stretch>
            <a:fillRect/>
          </a:stretch>
        </p:blipFill>
        <p:spPr>
          <a:xfrm>
            <a:off x="172604" y="2157811"/>
            <a:ext cx="12019396" cy="321742"/>
          </a:xfrm>
          <a:prstGeom prst="rect">
            <a:avLst/>
          </a:prstGeom>
        </p:spPr>
      </p:pic>
      <p:pic>
        <p:nvPicPr>
          <p:cNvPr id="7" name="Image 6">
            <a:extLst>
              <a:ext uri="{FF2B5EF4-FFF2-40B4-BE49-F238E27FC236}">
                <a16:creationId xmlns:a16="http://schemas.microsoft.com/office/drawing/2014/main" id="{463907F1-21E3-BF41-1865-77DE37C54B5B}"/>
              </a:ext>
            </a:extLst>
          </p:cNvPr>
          <p:cNvPicPr>
            <a:picLocks noChangeAspect="1"/>
          </p:cNvPicPr>
          <p:nvPr/>
        </p:nvPicPr>
        <p:blipFill>
          <a:blip r:embed="rId5"/>
          <a:stretch>
            <a:fillRect/>
          </a:stretch>
        </p:blipFill>
        <p:spPr>
          <a:xfrm>
            <a:off x="348343" y="3911446"/>
            <a:ext cx="11473708" cy="2946554"/>
          </a:xfrm>
          <a:prstGeom prst="rect">
            <a:avLst/>
          </a:prstGeom>
        </p:spPr>
      </p:pic>
    </p:spTree>
    <p:extLst>
      <p:ext uri="{BB962C8B-B14F-4D97-AF65-F5344CB8AC3E}">
        <p14:creationId xmlns:p14="http://schemas.microsoft.com/office/powerpoint/2010/main" val="859768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g31a13bc3efd_2_0" descr="http://www.cropontology.org/images/bioversity_LD.jpg"/>
          <p:cNvPicPr preferRelativeResize="0"/>
          <p:nvPr/>
        </p:nvPicPr>
        <p:blipFill rotWithShape="1">
          <a:blip r:embed="rId3">
            <a:alphaModFix/>
          </a:blip>
          <a:srcRect/>
          <a:stretch/>
        </p:blipFill>
        <p:spPr>
          <a:xfrm>
            <a:off x="2010533" y="5336864"/>
            <a:ext cx="952500" cy="838200"/>
          </a:xfrm>
          <a:prstGeom prst="rect">
            <a:avLst/>
          </a:prstGeom>
          <a:noFill/>
          <a:ln>
            <a:noFill/>
          </a:ln>
        </p:spPr>
      </p:pic>
      <p:pic>
        <p:nvPicPr>
          <p:cNvPr id="995" name="Google Shape;995;g31a13bc3efd_2_0" descr="http://www.cropontology.org/images/Crop_Ontology_logo.png"/>
          <p:cNvPicPr preferRelativeResize="0"/>
          <p:nvPr/>
        </p:nvPicPr>
        <p:blipFill rotWithShape="1">
          <a:blip r:embed="rId4">
            <a:alphaModFix/>
          </a:blip>
          <a:srcRect/>
          <a:stretch/>
        </p:blipFill>
        <p:spPr>
          <a:xfrm>
            <a:off x="7658475" y="4426003"/>
            <a:ext cx="1619251" cy="573088"/>
          </a:xfrm>
          <a:prstGeom prst="rect">
            <a:avLst/>
          </a:prstGeom>
          <a:noFill/>
          <a:ln>
            <a:noFill/>
          </a:ln>
        </p:spPr>
      </p:pic>
      <p:pic>
        <p:nvPicPr>
          <p:cNvPr id="996" name="Google Shape;996;g31a13bc3efd_2_0" descr="b43b7095-e452-482a-8969-fed9a50393a8_WUR_RGB_standard.png"/>
          <p:cNvPicPr preferRelativeResize="0"/>
          <p:nvPr/>
        </p:nvPicPr>
        <p:blipFill rotWithShape="1">
          <a:blip r:embed="rId5">
            <a:alphaModFix/>
          </a:blip>
          <a:srcRect/>
          <a:stretch/>
        </p:blipFill>
        <p:spPr>
          <a:xfrm>
            <a:off x="5928498" y="5757867"/>
            <a:ext cx="2246312" cy="427039"/>
          </a:xfrm>
          <a:prstGeom prst="rect">
            <a:avLst/>
          </a:prstGeom>
          <a:noFill/>
          <a:ln>
            <a:noFill/>
          </a:ln>
        </p:spPr>
      </p:pic>
      <p:pic>
        <p:nvPicPr>
          <p:cNvPr id="997" name="Google Shape;997;g31a13bc3efd_2_0" descr="IBET.png"/>
          <p:cNvPicPr preferRelativeResize="0"/>
          <p:nvPr/>
        </p:nvPicPr>
        <p:blipFill rotWithShape="1">
          <a:blip r:embed="rId6">
            <a:alphaModFix/>
          </a:blip>
          <a:srcRect/>
          <a:stretch/>
        </p:blipFill>
        <p:spPr>
          <a:xfrm>
            <a:off x="-3578" y="6001605"/>
            <a:ext cx="1306512" cy="600075"/>
          </a:xfrm>
          <a:prstGeom prst="rect">
            <a:avLst/>
          </a:prstGeom>
          <a:noFill/>
          <a:ln>
            <a:noFill/>
          </a:ln>
        </p:spPr>
      </p:pic>
      <p:pic>
        <p:nvPicPr>
          <p:cNvPr id="998" name="Google Shape;998;g31a13bc3efd_2_0" descr="logo-cirad.jpg"/>
          <p:cNvPicPr preferRelativeResize="0"/>
          <p:nvPr/>
        </p:nvPicPr>
        <p:blipFill rotWithShape="1">
          <a:blip r:embed="rId7">
            <a:alphaModFix/>
          </a:blip>
          <a:srcRect/>
          <a:stretch/>
        </p:blipFill>
        <p:spPr>
          <a:xfrm>
            <a:off x="1457" y="5358923"/>
            <a:ext cx="1800225" cy="600075"/>
          </a:xfrm>
          <a:prstGeom prst="rect">
            <a:avLst/>
          </a:prstGeom>
          <a:noFill/>
          <a:ln>
            <a:noFill/>
          </a:ln>
        </p:spPr>
      </p:pic>
      <p:pic>
        <p:nvPicPr>
          <p:cNvPr id="999" name="Google Shape;999;g31a13bc3efd_2_0" descr="Logo.png"/>
          <p:cNvPicPr preferRelativeResize="0"/>
          <p:nvPr/>
        </p:nvPicPr>
        <p:blipFill rotWithShape="1">
          <a:blip r:embed="rId8">
            <a:alphaModFix/>
          </a:blip>
          <a:srcRect/>
          <a:stretch/>
        </p:blipFill>
        <p:spPr>
          <a:xfrm>
            <a:off x="3078379" y="5455932"/>
            <a:ext cx="917575" cy="600075"/>
          </a:xfrm>
          <a:prstGeom prst="rect">
            <a:avLst/>
          </a:prstGeom>
          <a:noFill/>
          <a:ln>
            <a:noFill/>
          </a:ln>
        </p:spPr>
      </p:pic>
      <p:pic>
        <p:nvPicPr>
          <p:cNvPr id="1000" name="Google Shape;1000;g31a13bc3efd_2_0" descr="EMBL_EBI-logo.png"/>
          <p:cNvPicPr preferRelativeResize="0"/>
          <p:nvPr/>
        </p:nvPicPr>
        <p:blipFill rotWithShape="1">
          <a:blip r:embed="rId9">
            <a:alphaModFix/>
          </a:blip>
          <a:srcRect/>
          <a:stretch/>
        </p:blipFill>
        <p:spPr>
          <a:xfrm>
            <a:off x="10515820" y="3955871"/>
            <a:ext cx="1611312" cy="501651"/>
          </a:xfrm>
          <a:prstGeom prst="rect">
            <a:avLst/>
          </a:prstGeom>
          <a:noFill/>
          <a:ln>
            <a:noFill/>
          </a:ln>
        </p:spPr>
      </p:pic>
      <p:pic>
        <p:nvPicPr>
          <p:cNvPr id="1001" name="Google Shape;1001;g31a13bc3efd_2_0" descr="1200px-Earlham_Institute_logo.png"/>
          <p:cNvPicPr preferRelativeResize="0"/>
          <p:nvPr/>
        </p:nvPicPr>
        <p:blipFill rotWithShape="1">
          <a:blip r:embed="rId10">
            <a:alphaModFix/>
          </a:blip>
          <a:srcRect/>
          <a:stretch/>
        </p:blipFill>
        <p:spPr>
          <a:xfrm>
            <a:off x="2903857" y="6195617"/>
            <a:ext cx="1123951" cy="390525"/>
          </a:xfrm>
          <a:prstGeom prst="rect">
            <a:avLst/>
          </a:prstGeom>
          <a:noFill/>
          <a:ln>
            <a:noFill/>
          </a:ln>
        </p:spPr>
      </p:pic>
      <p:pic>
        <p:nvPicPr>
          <p:cNvPr id="1002" name="Google Shape;1002;g31a13bc3efd_2_0" descr="r1591_9_logo_nib-2.jpg"/>
          <p:cNvPicPr preferRelativeResize="0"/>
          <p:nvPr/>
        </p:nvPicPr>
        <p:blipFill rotWithShape="1">
          <a:blip r:embed="rId11">
            <a:alphaModFix/>
          </a:blip>
          <a:srcRect/>
          <a:stretch/>
        </p:blipFill>
        <p:spPr>
          <a:xfrm>
            <a:off x="8813514" y="5358916"/>
            <a:ext cx="1216025" cy="392112"/>
          </a:xfrm>
          <a:prstGeom prst="rect">
            <a:avLst/>
          </a:prstGeom>
          <a:noFill/>
          <a:ln>
            <a:noFill/>
          </a:ln>
        </p:spPr>
      </p:pic>
      <p:pic>
        <p:nvPicPr>
          <p:cNvPr id="1003" name="Google Shape;1003;g31a13bc3efd_2_0"/>
          <p:cNvPicPr preferRelativeResize="0"/>
          <p:nvPr/>
        </p:nvPicPr>
        <p:blipFill rotWithShape="1">
          <a:blip r:embed="rId12">
            <a:alphaModFix/>
          </a:blip>
          <a:srcRect/>
          <a:stretch/>
        </p:blipFill>
        <p:spPr>
          <a:xfrm>
            <a:off x="8813519" y="5717697"/>
            <a:ext cx="881063" cy="698500"/>
          </a:xfrm>
          <a:prstGeom prst="rect">
            <a:avLst/>
          </a:prstGeom>
          <a:noFill/>
          <a:ln>
            <a:noFill/>
          </a:ln>
        </p:spPr>
      </p:pic>
      <p:pic>
        <p:nvPicPr>
          <p:cNvPr id="1004" name="Google Shape;1004;g31a13bc3efd_2_0" descr="ttp://pages.igc.gulbenkian.pt/pgcd/files/site_img/Logo_igc.png"/>
          <p:cNvPicPr preferRelativeResize="0"/>
          <p:nvPr/>
        </p:nvPicPr>
        <p:blipFill rotWithShape="1">
          <a:blip r:embed="rId13">
            <a:alphaModFix/>
          </a:blip>
          <a:srcRect/>
          <a:stretch/>
        </p:blipFill>
        <p:spPr>
          <a:xfrm>
            <a:off x="4688539" y="4779394"/>
            <a:ext cx="1571625" cy="642939"/>
          </a:xfrm>
          <a:prstGeom prst="rect">
            <a:avLst/>
          </a:prstGeom>
          <a:noFill/>
          <a:ln>
            <a:noFill/>
          </a:ln>
        </p:spPr>
      </p:pic>
      <p:pic>
        <p:nvPicPr>
          <p:cNvPr id="1005" name="Google Shape;1005;g31a13bc3efd_2_0"/>
          <p:cNvPicPr preferRelativeResize="0"/>
          <p:nvPr/>
        </p:nvPicPr>
        <p:blipFill rotWithShape="1">
          <a:blip r:embed="rId14">
            <a:alphaModFix/>
          </a:blip>
          <a:srcRect/>
          <a:stretch/>
        </p:blipFill>
        <p:spPr>
          <a:xfrm>
            <a:off x="1346957" y="6001605"/>
            <a:ext cx="663575" cy="771525"/>
          </a:xfrm>
          <a:prstGeom prst="rect">
            <a:avLst/>
          </a:prstGeom>
          <a:noFill/>
          <a:ln>
            <a:noFill/>
          </a:ln>
        </p:spPr>
      </p:pic>
      <p:pic>
        <p:nvPicPr>
          <p:cNvPr id="1006" name="Google Shape;1006;g31a13bc3efd_2_0"/>
          <p:cNvPicPr preferRelativeResize="0"/>
          <p:nvPr/>
        </p:nvPicPr>
        <p:blipFill rotWithShape="1">
          <a:blip r:embed="rId15">
            <a:alphaModFix/>
          </a:blip>
          <a:srcRect/>
          <a:stretch/>
        </p:blipFill>
        <p:spPr>
          <a:xfrm>
            <a:off x="6104352" y="4010470"/>
            <a:ext cx="1481139" cy="433388"/>
          </a:xfrm>
          <a:prstGeom prst="rect">
            <a:avLst/>
          </a:prstGeom>
          <a:noFill/>
          <a:ln>
            <a:noFill/>
          </a:ln>
        </p:spPr>
      </p:pic>
      <p:pic>
        <p:nvPicPr>
          <p:cNvPr id="1007" name="Google Shape;1007;g31a13bc3efd_2_0"/>
          <p:cNvPicPr preferRelativeResize="0"/>
          <p:nvPr/>
        </p:nvPicPr>
        <p:blipFill rotWithShape="1">
          <a:blip r:embed="rId16">
            <a:alphaModFix/>
          </a:blip>
          <a:srcRect/>
          <a:stretch/>
        </p:blipFill>
        <p:spPr>
          <a:xfrm>
            <a:off x="7690598" y="5326364"/>
            <a:ext cx="1057275" cy="457200"/>
          </a:xfrm>
          <a:prstGeom prst="rect">
            <a:avLst/>
          </a:prstGeom>
          <a:noFill/>
          <a:ln>
            <a:noFill/>
          </a:ln>
        </p:spPr>
      </p:pic>
      <p:pic>
        <p:nvPicPr>
          <p:cNvPr id="1008" name="Google Shape;1008;g31a13bc3efd_2_0" descr="link to homepage"/>
          <p:cNvPicPr preferRelativeResize="0"/>
          <p:nvPr/>
        </p:nvPicPr>
        <p:blipFill rotWithShape="1">
          <a:blip r:embed="rId17">
            <a:alphaModFix/>
          </a:blip>
          <a:srcRect/>
          <a:stretch/>
        </p:blipFill>
        <p:spPr>
          <a:xfrm>
            <a:off x="10095192" y="5289113"/>
            <a:ext cx="1408113" cy="623888"/>
          </a:xfrm>
          <a:prstGeom prst="rect">
            <a:avLst/>
          </a:prstGeom>
          <a:noFill/>
          <a:ln>
            <a:noFill/>
          </a:ln>
        </p:spPr>
      </p:pic>
      <p:pic>
        <p:nvPicPr>
          <p:cNvPr id="1009" name="Google Shape;1009;g31a13bc3efd_2_0"/>
          <p:cNvPicPr preferRelativeResize="0"/>
          <p:nvPr/>
        </p:nvPicPr>
        <p:blipFill rotWithShape="1">
          <a:blip r:embed="rId18">
            <a:alphaModFix/>
          </a:blip>
          <a:srcRect/>
          <a:stretch/>
        </p:blipFill>
        <p:spPr>
          <a:xfrm>
            <a:off x="6420599" y="5036350"/>
            <a:ext cx="1888350" cy="252775"/>
          </a:xfrm>
          <a:prstGeom prst="rect">
            <a:avLst/>
          </a:prstGeom>
          <a:noFill/>
          <a:ln>
            <a:noFill/>
          </a:ln>
        </p:spPr>
      </p:pic>
      <p:sp>
        <p:nvSpPr>
          <p:cNvPr id="1010" name="Google Shape;1010;g31a13bc3efd_2_0"/>
          <p:cNvSpPr txBox="1"/>
          <p:nvPr/>
        </p:nvSpPr>
        <p:spPr>
          <a:xfrm>
            <a:off x="42336" y="3768733"/>
            <a:ext cx="4188600" cy="1158300"/>
          </a:xfrm>
          <a:prstGeom prst="rect">
            <a:avLst/>
          </a:prstGeom>
          <a:gradFill>
            <a:gsLst>
              <a:gs pos="0">
                <a:srgbClr val="6E6E6E"/>
              </a:gs>
              <a:gs pos="48000">
                <a:srgbClr val="A7A7A7"/>
              </a:gs>
              <a:gs pos="100000">
                <a:srgbClr val="C9C9C9"/>
              </a:gs>
            </a:gsLst>
            <a:lin ang="16200000" scaled="0"/>
          </a:gra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1600"/>
              <a:buFont typeface="Arial"/>
              <a:buNone/>
            </a:pPr>
            <a:r>
              <a:rPr lang="de-DE" sz="1600" b="1" u="sng">
                <a:solidFill>
                  <a:srgbClr val="595959"/>
                </a:solidFill>
                <a:latin typeface="Arial"/>
                <a:ea typeface="Arial"/>
                <a:cs typeface="Arial"/>
                <a:sym typeface="Arial"/>
              </a:rPr>
              <a:t>H2020 AGENT</a:t>
            </a: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595959"/>
              </a:buClr>
              <a:buSzPts val="1400"/>
              <a:buFont typeface="Arial"/>
              <a:buNone/>
            </a:pPr>
            <a:r>
              <a:rPr lang="de-DE" sz="1400">
                <a:solidFill>
                  <a:srgbClr val="595959"/>
                </a:solidFill>
                <a:latin typeface="Arial"/>
                <a:ea typeface="Arial"/>
                <a:cs typeface="Arial"/>
                <a:sym typeface="Arial"/>
              </a:rPr>
              <a:t>N. Stein (IPK, coord), P. Kersey (RBGK), M. Alaux (INRAE), S. Weise (IPK), C. Pommier (INRAE), M. Lange (IPK), R. Finkers (WUR), </a:t>
            </a:r>
            <a:r>
              <a:rPr lang="de-DE" sz="1400" i="1">
                <a:solidFill>
                  <a:srgbClr val="595959"/>
                </a:solidFill>
                <a:latin typeface="Arial"/>
                <a:ea typeface="Arial"/>
                <a:cs typeface="Arial"/>
                <a:sym typeface="Arial"/>
              </a:rPr>
              <a:t>J. Destin (INRAE)</a:t>
            </a:r>
            <a:endParaRPr sz="1800">
              <a:solidFill>
                <a:schemeClr val="dk1"/>
              </a:solidFill>
              <a:latin typeface="Calibri"/>
              <a:ea typeface="Calibri"/>
              <a:cs typeface="Calibri"/>
              <a:sym typeface="Calibri"/>
            </a:endParaRPr>
          </a:p>
        </p:txBody>
      </p:sp>
      <p:pic>
        <p:nvPicPr>
          <p:cNvPr id="1011" name="Google Shape;1011;g31a13bc3efd_2_0"/>
          <p:cNvPicPr preferRelativeResize="0"/>
          <p:nvPr/>
        </p:nvPicPr>
        <p:blipFill rotWithShape="1">
          <a:blip r:embed="rId19">
            <a:alphaModFix/>
          </a:blip>
          <a:srcRect/>
          <a:stretch/>
        </p:blipFill>
        <p:spPr>
          <a:xfrm>
            <a:off x="3124293" y="3708681"/>
            <a:ext cx="1181767" cy="382208"/>
          </a:xfrm>
          <a:prstGeom prst="rect">
            <a:avLst/>
          </a:prstGeom>
          <a:noFill/>
          <a:ln>
            <a:noFill/>
          </a:ln>
        </p:spPr>
      </p:pic>
      <p:sp>
        <p:nvSpPr>
          <p:cNvPr id="1012" name="Google Shape;1012;g31a13bc3efd_2_0"/>
          <p:cNvSpPr txBox="1"/>
          <p:nvPr/>
        </p:nvSpPr>
        <p:spPr>
          <a:xfrm>
            <a:off x="4398650" y="2125300"/>
            <a:ext cx="4349100" cy="1446900"/>
          </a:xfrm>
          <a:prstGeom prst="rect">
            <a:avLst/>
          </a:prstGeom>
          <a:gradFill>
            <a:gsLst>
              <a:gs pos="0">
                <a:schemeClr val="dk1"/>
              </a:gs>
              <a:gs pos="48000">
                <a:srgbClr val="070707"/>
              </a:gs>
              <a:gs pos="100000">
                <a:srgbClr val="666666"/>
              </a:gs>
            </a:gsLst>
            <a:lin ang="162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de-DE" sz="1800" b="1" u="sng">
                <a:solidFill>
                  <a:schemeClr val="lt1"/>
                </a:solidFill>
                <a:latin typeface="Calibri"/>
                <a:ea typeface="Calibri"/>
                <a:cs typeface="Calibri"/>
                <a:sym typeface="Calibri"/>
              </a:rPr>
              <a:t>MIAPPE community</a:t>
            </a:r>
            <a:endParaRPr sz="1800" b="1" u="sng">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ELIXIR Plant Community,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Krajewsky P, Cwiek H, Tardieu F, Usadel B, Arend D, Arnaud E, Junker A, King G, Laporte MA, Poorter H, Reif J, Rocca-Serra P, Sansone SA,  Kersey P,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And many more!</a:t>
            </a:r>
            <a:endParaRPr sz="1800">
              <a:solidFill>
                <a:schemeClr val="lt1"/>
              </a:solidFill>
              <a:latin typeface="Calibri"/>
              <a:ea typeface="Calibri"/>
              <a:cs typeface="Calibri"/>
              <a:sym typeface="Calibri"/>
            </a:endParaRPr>
          </a:p>
        </p:txBody>
      </p:sp>
      <p:pic>
        <p:nvPicPr>
          <p:cNvPr id="1013" name="Google Shape;1013;g31a13bc3efd_2_0"/>
          <p:cNvPicPr preferRelativeResize="0"/>
          <p:nvPr/>
        </p:nvPicPr>
        <p:blipFill rotWithShape="1">
          <a:blip r:embed="rId20">
            <a:alphaModFix/>
          </a:blip>
          <a:srcRect/>
          <a:stretch/>
        </p:blipFill>
        <p:spPr>
          <a:xfrm>
            <a:off x="4272230" y="964987"/>
            <a:ext cx="661328" cy="565646"/>
          </a:xfrm>
          <a:prstGeom prst="rect">
            <a:avLst/>
          </a:prstGeom>
          <a:noFill/>
          <a:ln>
            <a:noFill/>
          </a:ln>
        </p:spPr>
      </p:pic>
      <p:pic>
        <p:nvPicPr>
          <p:cNvPr id="1014" name="Google Shape;1014;g31a13bc3efd_2_0"/>
          <p:cNvPicPr preferRelativeResize="0"/>
          <p:nvPr/>
        </p:nvPicPr>
        <p:blipFill rotWithShape="1">
          <a:blip r:embed="rId21">
            <a:alphaModFix/>
          </a:blip>
          <a:srcRect/>
          <a:stretch/>
        </p:blipFill>
        <p:spPr>
          <a:xfrm>
            <a:off x="7335093" y="2177788"/>
            <a:ext cx="1412653" cy="361867"/>
          </a:xfrm>
          <a:prstGeom prst="rect">
            <a:avLst/>
          </a:prstGeom>
          <a:noFill/>
          <a:ln>
            <a:noFill/>
          </a:ln>
        </p:spPr>
      </p:pic>
      <p:sp>
        <p:nvSpPr>
          <p:cNvPr id="1015" name="Google Shape;1015;g31a13bc3efd_2_0"/>
          <p:cNvSpPr/>
          <p:nvPr/>
        </p:nvSpPr>
        <p:spPr>
          <a:xfrm>
            <a:off x="16211" y="2903242"/>
            <a:ext cx="3515947" cy="584775"/>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Crop Ontology</a:t>
            </a:r>
            <a:endParaRPr sz="1800" b="1" u="sng">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Arnaud E, Laporte MA, …</a:t>
            </a:r>
            <a:endParaRPr sz="1800">
              <a:solidFill>
                <a:schemeClr val="dk1"/>
              </a:solidFill>
              <a:latin typeface="Calibri"/>
              <a:ea typeface="Calibri"/>
              <a:cs typeface="Calibri"/>
              <a:sym typeface="Calibri"/>
            </a:endParaRPr>
          </a:p>
        </p:txBody>
      </p:sp>
      <p:pic>
        <p:nvPicPr>
          <p:cNvPr id="1016" name="Google Shape;1016;g31a13bc3efd_2_0" descr="http://www.cropontology.org/images/Crop_Ontology_logo.png"/>
          <p:cNvPicPr preferRelativeResize="0"/>
          <p:nvPr/>
        </p:nvPicPr>
        <p:blipFill rotWithShape="1">
          <a:blip r:embed="rId4">
            <a:alphaModFix/>
          </a:blip>
          <a:srcRect/>
          <a:stretch/>
        </p:blipFill>
        <p:spPr>
          <a:xfrm>
            <a:off x="1882775" y="2461297"/>
            <a:ext cx="1619251" cy="573088"/>
          </a:xfrm>
          <a:prstGeom prst="rect">
            <a:avLst/>
          </a:prstGeom>
          <a:noFill/>
          <a:ln>
            <a:noFill/>
          </a:ln>
        </p:spPr>
      </p:pic>
      <p:sp>
        <p:nvSpPr>
          <p:cNvPr id="1017" name="Google Shape;1017;g31a13bc3efd_2_0"/>
          <p:cNvSpPr txBox="1"/>
          <p:nvPr/>
        </p:nvSpPr>
        <p:spPr>
          <a:xfrm>
            <a:off x="6619251" y="1035150"/>
            <a:ext cx="5005200" cy="1015800"/>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Emphasis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Tardieu F, Usadel B, Arend D, Junker A, Poorter H, Neveu P, Pierushka R, Shur U, Alic I, Tireau A., Kazemipour-Ricci F., …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And many more!</a:t>
            </a:r>
            <a:endParaRPr sz="1800">
              <a:solidFill>
                <a:schemeClr val="dk1"/>
              </a:solidFill>
              <a:latin typeface="Calibri"/>
              <a:ea typeface="Calibri"/>
              <a:cs typeface="Calibri"/>
              <a:sym typeface="Calibri"/>
            </a:endParaRPr>
          </a:p>
        </p:txBody>
      </p:sp>
      <p:pic>
        <p:nvPicPr>
          <p:cNvPr id="1018" name="Google Shape;1018;g31a13bc3efd_2_0"/>
          <p:cNvPicPr preferRelativeResize="0"/>
          <p:nvPr/>
        </p:nvPicPr>
        <p:blipFill rotWithShape="1">
          <a:blip r:embed="rId18">
            <a:alphaModFix/>
          </a:blip>
          <a:srcRect/>
          <a:stretch/>
        </p:blipFill>
        <p:spPr>
          <a:xfrm>
            <a:off x="6619243" y="755831"/>
            <a:ext cx="1873859" cy="266196"/>
          </a:xfrm>
          <a:prstGeom prst="rect">
            <a:avLst/>
          </a:prstGeom>
          <a:noFill/>
          <a:ln>
            <a:noFill/>
          </a:ln>
        </p:spPr>
      </p:pic>
      <p:sp>
        <p:nvSpPr>
          <p:cNvPr id="1019" name="Google Shape;1019;g31a13bc3efd_2_0"/>
          <p:cNvSpPr txBox="1"/>
          <p:nvPr/>
        </p:nvSpPr>
        <p:spPr>
          <a:xfrm>
            <a:off x="9172156" y="2530100"/>
            <a:ext cx="2968800" cy="1015800"/>
          </a:xfrm>
          <a:prstGeom prst="rect">
            <a:avLst/>
          </a:prstGeom>
          <a:solidFill>
            <a:srgbClr val="92D050"/>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de-DE" sz="1800" b="1" u="sng">
                <a:solidFill>
                  <a:schemeClr val="dk1"/>
                </a:solidFill>
                <a:latin typeface="Calibri"/>
                <a:ea typeface="Calibri"/>
                <a:cs typeface="Calibri"/>
                <a:sym typeface="Calibri"/>
              </a:rPr>
              <a:t>Breeding API</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Selby P, Mueller L, Robbins K, Backlund JE, Boizet A., … ,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de-DE" sz="1400">
                <a:solidFill>
                  <a:schemeClr val="dk1"/>
                </a:solidFill>
                <a:latin typeface="Calibri"/>
                <a:ea typeface="Calibri"/>
                <a:cs typeface="Calibri"/>
                <a:sym typeface="Calibri"/>
              </a:rPr>
              <a:t>And many more!</a:t>
            </a:r>
            <a:endParaRPr sz="1800">
              <a:solidFill>
                <a:schemeClr val="dk1"/>
              </a:solidFill>
              <a:latin typeface="Calibri"/>
              <a:ea typeface="Calibri"/>
              <a:cs typeface="Calibri"/>
              <a:sym typeface="Calibri"/>
            </a:endParaRPr>
          </a:p>
        </p:txBody>
      </p:sp>
      <p:pic>
        <p:nvPicPr>
          <p:cNvPr id="1020" name="Google Shape;1020;g31a13bc3efd_2_0" descr="brapi_logo.png"/>
          <p:cNvPicPr preferRelativeResize="0"/>
          <p:nvPr/>
        </p:nvPicPr>
        <p:blipFill rotWithShape="1">
          <a:blip r:embed="rId22">
            <a:alphaModFix/>
          </a:blip>
          <a:srcRect/>
          <a:stretch/>
        </p:blipFill>
        <p:spPr>
          <a:xfrm>
            <a:off x="10251626" y="2189975"/>
            <a:ext cx="1800225" cy="337500"/>
          </a:xfrm>
          <a:prstGeom prst="rect">
            <a:avLst/>
          </a:prstGeom>
          <a:noFill/>
          <a:ln>
            <a:noFill/>
          </a:ln>
        </p:spPr>
      </p:pic>
      <p:pic>
        <p:nvPicPr>
          <p:cNvPr id="1021" name="Google Shape;1021;g31a13bc3efd_2_0"/>
          <p:cNvPicPr preferRelativeResize="0"/>
          <p:nvPr/>
        </p:nvPicPr>
        <p:blipFill rotWithShape="1">
          <a:blip r:embed="rId20">
            <a:alphaModFix/>
          </a:blip>
          <a:srcRect/>
          <a:stretch/>
        </p:blipFill>
        <p:spPr>
          <a:xfrm>
            <a:off x="9383797" y="4341012"/>
            <a:ext cx="661328" cy="565646"/>
          </a:xfrm>
          <a:prstGeom prst="rect">
            <a:avLst/>
          </a:prstGeom>
          <a:noFill/>
          <a:ln>
            <a:noFill/>
          </a:ln>
        </p:spPr>
      </p:pic>
      <p:pic>
        <p:nvPicPr>
          <p:cNvPr id="1022" name="Google Shape;1022;g31a13bc3efd_2_0" descr="elixir_1_RZ_mac.eps"/>
          <p:cNvPicPr preferRelativeResize="0"/>
          <p:nvPr/>
        </p:nvPicPr>
        <p:blipFill rotWithShape="1">
          <a:blip r:embed="rId23">
            <a:alphaModFix/>
          </a:blip>
          <a:srcRect/>
          <a:stretch/>
        </p:blipFill>
        <p:spPr>
          <a:xfrm>
            <a:off x="8813525" y="3903482"/>
            <a:ext cx="997435" cy="716274"/>
          </a:xfrm>
          <a:prstGeom prst="rect">
            <a:avLst/>
          </a:prstGeom>
          <a:noFill/>
          <a:ln>
            <a:noFill/>
          </a:ln>
        </p:spPr>
      </p:pic>
      <p:pic>
        <p:nvPicPr>
          <p:cNvPr id="1023" name="Google Shape;1023;g31a13bc3efd_2_0"/>
          <p:cNvPicPr preferRelativeResize="0"/>
          <p:nvPr/>
        </p:nvPicPr>
        <p:blipFill rotWithShape="1">
          <a:blip r:embed="rId24">
            <a:alphaModFix/>
          </a:blip>
          <a:srcRect/>
          <a:stretch/>
        </p:blipFill>
        <p:spPr>
          <a:xfrm>
            <a:off x="4777536" y="3622519"/>
            <a:ext cx="1009650" cy="1390650"/>
          </a:xfrm>
          <a:prstGeom prst="rect">
            <a:avLst/>
          </a:prstGeom>
          <a:noFill/>
          <a:ln>
            <a:noFill/>
          </a:ln>
        </p:spPr>
      </p:pic>
      <p:sp>
        <p:nvSpPr>
          <p:cNvPr id="1024" name="Google Shape;1024;g31a13bc3efd_2_0"/>
          <p:cNvSpPr txBox="1">
            <a:spLocks noGrp="1"/>
          </p:cNvSpPr>
          <p:nvPr>
            <p:ph type="ctrTitle"/>
          </p:nvPr>
        </p:nvSpPr>
        <p:spPr>
          <a:xfrm>
            <a:off x="2514175" y="52750"/>
            <a:ext cx="8203200" cy="786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A09B"/>
              </a:buClr>
              <a:buSzPts val="4400"/>
              <a:buFont typeface="Arial"/>
              <a:buNone/>
            </a:pPr>
            <a:r>
              <a:rPr lang="de-DE" sz="4400"/>
              <a:t>Aknowledgments &amp; Questions</a:t>
            </a:r>
            <a:endParaRPr/>
          </a:p>
        </p:txBody>
      </p:sp>
      <p:pic>
        <p:nvPicPr>
          <p:cNvPr id="1025" name="Google Shape;1025;g31a13bc3efd_2_0" descr="Les objectifs de ProdMIA | ProdMIA"/>
          <p:cNvPicPr preferRelativeResize="0"/>
          <p:nvPr/>
        </p:nvPicPr>
        <p:blipFill rotWithShape="1">
          <a:blip r:embed="rId25">
            <a:alphaModFix/>
          </a:blip>
          <a:srcRect/>
          <a:stretch/>
        </p:blipFill>
        <p:spPr>
          <a:xfrm>
            <a:off x="5844254" y="4347703"/>
            <a:ext cx="1541495" cy="722012"/>
          </a:xfrm>
          <a:prstGeom prst="rect">
            <a:avLst/>
          </a:prstGeom>
          <a:noFill/>
          <a:ln>
            <a:noFill/>
          </a:ln>
        </p:spPr>
      </p:pic>
      <p:pic>
        <p:nvPicPr>
          <p:cNvPr id="1026" name="Google Shape;1026;g31a13bc3efd_2_0"/>
          <p:cNvPicPr preferRelativeResize="0"/>
          <p:nvPr/>
        </p:nvPicPr>
        <p:blipFill rotWithShape="1">
          <a:blip r:embed="rId26">
            <a:alphaModFix/>
          </a:blip>
          <a:srcRect/>
          <a:stretch/>
        </p:blipFill>
        <p:spPr>
          <a:xfrm>
            <a:off x="4126985" y="4340276"/>
            <a:ext cx="1082675" cy="744537"/>
          </a:xfrm>
          <a:prstGeom prst="rect">
            <a:avLst/>
          </a:prstGeom>
          <a:noFill/>
          <a:ln>
            <a:noFill/>
          </a:ln>
        </p:spPr>
      </p:pic>
      <p:sp>
        <p:nvSpPr>
          <p:cNvPr id="1027" name="Google Shape;1027;g31a13bc3efd_2_0"/>
          <p:cNvSpPr txBox="1"/>
          <p:nvPr/>
        </p:nvSpPr>
        <p:spPr>
          <a:xfrm>
            <a:off x="-3578" y="964969"/>
            <a:ext cx="4331400" cy="1416000"/>
          </a:xfrm>
          <a:prstGeom prst="rect">
            <a:avLst/>
          </a:prstGeom>
          <a:gradFill>
            <a:gsLst>
              <a:gs pos="0">
                <a:srgbClr val="B0500F"/>
              </a:gs>
              <a:gs pos="48000">
                <a:srgbClr val="ED8037"/>
              </a:gs>
              <a:gs pos="100000">
                <a:srgbClr val="F4B081"/>
              </a:gs>
            </a:gsLst>
            <a:lin ang="162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600"/>
              <a:buFont typeface="Calibri"/>
              <a:buNone/>
            </a:pPr>
            <a:r>
              <a:rPr lang="de-DE" sz="1600" b="1">
                <a:solidFill>
                  <a:schemeClr val="lt1"/>
                </a:solidFill>
                <a:latin typeface="Calibri"/>
                <a:ea typeface="Calibri"/>
                <a:cs typeface="Calibri"/>
                <a:sym typeface="Calibri"/>
              </a:rPr>
              <a:t>       </a:t>
            </a:r>
            <a:r>
              <a:rPr lang="de-DE" sz="1600" b="1" u="sng">
                <a:solidFill>
                  <a:schemeClr val="lt1"/>
                </a:solidFill>
                <a:latin typeface="Calibri"/>
                <a:ea typeface="Calibri"/>
                <a:cs typeface="Calibri"/>
                <a:sym typeface="Calibri"/>
              </a:rPr>
              <a:t>Elixir Plant community &amp; platforms</a:t>
            </a:r>
            <a:endParaRPr sz="1600" b="1" u="sng">
              <a:solidFill>
                <a:schemeClr val="lt1"/>
              </a:solidFill>
              <a:latin typeface="Calibri"/>
              <a:ea typeface="Calibri"/>
              <a:cs typeface="Calibri"/>
              <a:sym typeface="Calibri"/>
            </a:endParaRPr>
          </a:p>
          <a:p>
            <a:pPr marL="0" marR="0" lvl="0" indent="0" algn="l" rtl="0">
              <a:spcBef>
                <a:spcPts val="0"/>
              </a:spcBef>
              <a:spcAft>
                <a:spcPts val="0"/>
              </a:spcAft>
              <a:buClr>
                <a:schemeClr val="lt1"/>
              </a:buClr>
              <a:buSzPts val="1400"/>
              <a:buFont typeface="Calibri"/>
              <a:buNone/>
            </a:pPr>
            <a:r>
              <a:rPr lang="de-DE" sz="1400">
                <a:solidFill>
                  <a:schemeClr val="lt1"/>
                </a:solidFill>
                <a:latin typeface="Calibri"/>
                <a:ea typeface="Calibri"/>
                <a:cs typeface="Calibri"/>
                <a:sym typeface="Calibri"/>
              </a:rPr>
              <a:t>Beier S., Gruden C., Pommier C., Coppens F, Scholz U., Lange M., Contreras B., Adam Blondon AF, Faria D, Chavez I, Miguel C, Droedsbek B, Finkers R, Papoutsoglou E, Olster R, Ramsak Z, Michotey C.,  …</a:t>
            </a:r>
            <a:endParaRPr sz="14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de-DE" sz="1400">
                <a:solidFill>
                  <a:schemeClr val="lt1"/>
                </a:solidFill>
                <a:latin typeface="Calibri"/>
                <a:ea typeface="Calibri"/>
                <a:cs typeface="Calibri"/>
                <a:sym typeface="Calibri"/>
              </a:rPr>
              <a:t>And many more!</a:t>
            </a:r>
            <a:endParaRPr sz="1400">
              <a:solidFill>
                <a:schemeClr val="lt1"/>
              </a:solidFill>
              <a:latin typeface="Calibri"/>
              <a:ea typeface="Calibri"/>
              <a:cs typeface="Calibri"/>
              <a:sym typeface="Calibri"/>
            </a:endParaRPr>
          </a:p>
        </p:txBody>
      </p:sp>
      <p:pic>
        <p:nvPicPr>
          <p:cNvPr id="1028" name="Google Shape;1028;g31a13bc3efd_2_0" descr="elixir_1_RZ_mac.eps"/>
          <p:cNvPicPr preferRelativeResize="0"/>
          <p:nvPr/>
        </p:nvPicPr>
        <p:blipFill rotWithShape="1">
          <a:blip r:embed="rId23">
            <a:alphaModFix/>
          </a:blip>
          <a:srcRect/>
          <a:stretch/>
        </p:blipFill>
        <p:spPr>
          <a:xfrm>
            <a:off x="-3567" y="530782"/>
            <a:ext cx="997436" cy="7162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04BF84E-87D9-44F4-AA24-825D16CC57AD}"/>
              </a:ext>
            </a:extLst>
          </p:cNvPr>
          <p:cNvSpPr>
            <a:spLocks noGrp="1"/>
          </p:cNvSpPr>
          <p:nvPr>
            <p:ph type="title"/>
          </p:nvPr>
        </p:nvSpPr>
        <p:spPr/>
        <p:txBody>
          <a:bodyPr>
            <a:normAutofit fontScale="90000"/>
          </a:bodyPr>
          <a:lstStyle/>
          <a:p>
            <a:r>
              <a:rPr lang="fr-FR" dirty="0"/>
              <a:t>Questions</a:t>
            </a:r>
          </a:p>
        </p:txBody>
      </p:sp>
      <p:sp>
        <p:nvSpPr>
          <p:cNvPr id="5" name="Espace réservé du texte 4">
            <a:extLst>
              <a:ext uri="{FF2B5EF4-FFF2-40B4-BE49-F238E27FC236}">
                <a16:creationId xmlns:a16="http://schemas.microsoft.com/office/drawing/2014/main" id="{656DDC33-2354-4D22-98C7-F34728EA77B2}"/>
              </a:ext>
            </a:extLst>
          </p:cNvPr>
          <p:cNvSpPr>
            <a:spLocks noGrp="1"/>
          </p:cNvSpPr>
          <p:nvPr>
            <p:ph type="body" idx="1"/>
          </p:nvPr>
        </p:nvSpPr>
        <p:spPr/>
        <p:txBody>
          <a:bodyPr/>
          <a:lstStyle/>
          <a:p>
            <a:endParaRPr lang="fr-FR" dirty="0"/>
          </a:p>
        </p:txBody>
      </p:sp>
      <p:sp>
        <p:nvSpPr>
          <p:cNvPr id="6" name="Sous-titre 5">
            <a:extLst>
              <a:ext uri="{FF2B5EF4-FFF2-40B4-BE49-F238E27FC236}">
                <a16:creationId xmlns:a16="http://schemas.microsoft.com/office/drawing/2014/main" id="{32A8EF85-D2F2-4819-AF85-EDC47BAF5067}"/>
              </a:ext>
            </a:extLst>
          </p:cNvPr>
          <p:cNvSpPr>
            <a:spLocks noGrp="1"/>
          </p:cNvSpPr>
          <p:nvPr>
            <p:ph type="subTitle" idx="10"/>
          </p:nvPr>
        </p:nvSpPr>
        <p:spPr/>
        <p:txBody>
          <a:bodyPr>
            <a:normAutofit fontScale="92500" lnSpcReduction="20000"/>
          </a:bodyPr>
          <a:lstStyle/>
          <a:p>
            <a:endParaRPr lang="fr-FR"/>
          </a:p>
        </p:txBody>
      </p:sp>
    </p:spTree>
    <p:extLst>
      <p:ext uri="{BB962C8B-B14F-4D97-AF65-F5344CB8AC3E}">
        <p14:creationId xmlns:p14="http://schemas.microsoft.com/office/powerpoint/2010/main" val="110698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Google Shape;217;p25">
            <a:extLst>
              <a:ext uri="{FF2B5EF4-FFF2-40B4-BE49-F238E27FC236}">
                <a16:creationId xmlns:a16="http://schemas.microsoft.com/office/drawing/2014/main" id="{36B42367-05FC-0E47-A010-57162F686137}"/>
              </a:ext>
            </a:extLst>
          </p:cNvPr>
          <p:cNvSpPr>
            <a:spLocks noGrp="1" noChangeArrowheads="1"/>
          </p:cNvSpPr>
          <p:nvPr>
            <p:ph type="title"/>
          </p:nvPr>
        </p:nvSpPr>
        <p:spPr/>
        <p:txBody>
          <a:bodyPr>
            <a:normAutofit fontScale="90000"/>
          </a:bodyPr>
          <a:lstStyle/>
          <a:p>
            <a:pPr>
              <a:spcBef>
                <a:spcPct val="0"/>
              </a:spcBef>
              <a:spcAft>
                <a:spcPct val="0"/>
              </a:spcAft>
            </a:pPr>
            <a:r>
              <a:rPr lang="en-US" altLang="fr-FR" dirty="0">
                <a:solidFill>
                  <a:srgbClr val="6076B4"/>
                </a:solidFill>
                <a:latin typeface="Corbel" panose="020B0503020204020204" pitchFamily="34" charset="0"/>
              </a:rPr>
              <a:t>Plant </a:t>
            </a:r>
            <a:r>
              <a:rPr lang="en-US" altLang="fr-FR" u="sng" dirty="0">
                <a:solidFill>
                  <a:srgbClr val="6076B4"/>
                </a:solidFill>
                <a:latin typeface="Corbel" panose="020B0503020204020204" pitchFamily="34" charset="0"/>
              </a:rPr>
              <a:t>Structure </a:t>
            </a:r>
            <a:r>
              <a:rPr lang="en-US" altLang="fr-FR" dirty="0">
                <a:solidFill>
                  <a:srgbClr val="6076B4"/>
                </a:solidFill>
                <a:latin typeface="Corbel" panose="020B0503020204020204" pitchFamily="34" charset="0"/>
              </a:rPr>
              <a:t>Standard</a:t>
            </a:r>
            <a:endParaRPr lang="fr-FR" altLang="fr-FR" dirty="0">
              <a:latin typeface="Corbel" panose="020B0503020204020204" pitchFamily="34" charset="0"/>
            </a:endParaRPr>
          </a:p>
        </p:txBody>
      </p:sp>
      <p:sp>
        <p:nvSpPr>
          <p:cNvPr id="4" name="Espace réservé du contenu 3">
            <a:extLst>
              <a:ext uri="{FF2B5EF4-FFF2-40B4-BE49-F238E27FC236}">
                <a16:creationId xmlns:a16="http://schemas.microsoft.com/office/drawing/2014/main" id="{6CB67411-19B7-F94F-BA4C-D387FCE7CEFD}"/>
              </a:ext>
            </a:extLst>
          </p:cNvPr>
          <p:cNvSpPr>
            <a:spLocks noGrp="1"/>
          </p:cNvSpPr>
          <p:nvPr>
            <p:ph type="body" sz="quarter" idx="10"/>
          </p:nvPr>
        </p:nvSpPr>
        <p:spPr>
          <a:xfrm>
            <a:off x="106363" y="510139"/>
            <a:ext cx="7268509" cy="5793824"/>
          </a:xfrm>
        </p:spPr>
        <p:txBody>
          <a:bodyPr>
            <a:normAutofit/>
          </a:bodyPr>
          <a:lstStyle/>
          <a:p>
            <a:r>
              <a:rPr lang="fr-FR" sz="2000" dirty="0" err="1"/>
              <a:t>Biologist</a:t>
            </a:r>
            <a:r>
              <a:rPr lang="fr-FR" sz="2000" dirty="0"/>
              <a:t> </a:t>
            </a:r>
            <a:r>
              <a:rPr lang="fr-FR" sz="2000" dirty="0" err="1"/>
              <a:t>Friendly</a:t>
            </a:r>
            <a:endParaRPr lang="fr-FR" sz="2000" dirty="0"/>
          </a:p>
          <a:p>
            <a:pPr lvl="1"/>
            <a:r>
              <a:rPr lang="fr-FR" dirty="0" err="1"/>
              <a:t>Definitions</a:t>
            </a:r>
            <a:r>
              <a:rPr lang="fr-FR" dirty="0"/>
              <a:t> and clear examples</a:t>
            </a:r>
          </a:p>
          <a:p>
            <a:pPr lvl="1"/>
            <a:r>
              <a:rPr lang="fr-FR" dirty="0" err="1"/>
              <a:t>Excel templates</a:t>
            </a:r>
            <a:endParaRPr lang="fr-FR" dirty="0"/>
          </a:p>
          <a:p>
            <a:pPr lvl="1"/>
            <a:r>
              <a:rPr lang="fr-FR" dirty="0"/>
              <a:t>Trainings</a:t>
            </a:r>
          </a:p>
          <a:p>
            <a:pPr>
              <a:lnSpc>
                <a:spcPct val="100000"/>
              </a:lnSpc>
              <a:spcBef>
                <a:spcPts val="0"/>
              </a:spcBef>
            </a:pPr>
            <a:r>
              <a:rPr lang="fr-FR" sz="2000" dirty="0"/>
              <a:t>Minimum and sufficient list of metadata</a:t>
            </a:r>
          </a:p>
          <a:p>
            <a:pPr>
              <a:lnSpc>
                <a:spcPct val="100000"/>
              </a:lnSpc>
              <a:spcBef>
                <a:spcPts val="0"/>
              </a:spcBef>
            </a:pPr>
            <a:r>
              <a:rPr lang="en-US" sz="2000" dirty="0"/>
              <a:t>Computer scientist friendly  </a:t>
            </a:r>
          </a:p>
          <a:p>
            <a:pPr lvl="1"/>
            <a:r>
              <a:rPr lang="en-US" dirty="0" err="1"/>
              <a:t>Explicit data </a:t>
            </a:r>
            <a:r>
              <a:rPr lang="en-US" dirty="0"/>
              <a:t>model: ISA-Tools and Breeding API (</a:t>
            </a:r>
            <a:r>
              <a:rPr lang="en-US" dirty="0" err="1"/>
              <a:t>BrAPI</a:t>
            </a:r>
            <a:r>
              <a:rPr lang="en-US" dirty="0"/>
              <a:t>) </a:t>
            </a:r>
            <a:r>
              <a:rPr lang="en-US" dirty="0" err="1"/>
              <a:t>compatibility</a:t>
            </a:r>
            <a:r>
              <a:rPr lang="en-US" dirty="0"/>
              <a:t>.</a:t>
            </a:r>
          </a:p>
          <a:p>
            <a:pPr lvl="1"/>
            <a:r>
              <a:rPr lang="en-US" dirty="0"/>
              <a:t>Validation framework and toolbox</a:t>
            </a:r>
            <a:endParaRPr lang="fr-FR" dirty="0"/>
          </a:p>
          <a:p>
            <a:pPr>
              <a:lnSpc>
                <a:spcPct val="110000"/>
              </a:lnSpc>
              <a:spcBef>
                <a:spcPts val="0"/>
              </a:spcBef>
            </a:pPr>
            <a:r>
              <a:rPr lang="fr-FR" sz="2000" dirty="0"/>
              <a:t>Includes established standards</a:t>
            </a:r>
          </a:p>
          <a:p>
            <a:pPr lvl="1"/>
            <a:r>
              <a:rPr lang="fr-FR" u="sng" dirty="0" err="1"/>
              <a:t>MultiCrop Passport Descriptors </a:t>
            </a:r>
            <a:r>
              <a:rPr lang="fr-FR" dirty="0"/>
              <a:t>(MCPD): plant material identification</a:t>
            </a:r>
          </a:p>
          <a:p>
            <a:pPr lvl="1"/>
            <a:r>
              <a:rPr lang="fr-FR" u="sng" dirty="0" err="1"/>
              <a:t>Crop Ontology</a:t>
            </a:r>
            <a:r>
              <a:rPr lang="fr-FR" dirty="0"/>
              <a:t>: description of measurement and calculation </a:t>
            </a:r>
            <a:r>
              <a:rPr lang="fr-FR" dirty="0" err="1"/>
              <a:t>methods</a:t>
            </a:r>
          </a:p>
          <a:p>
            <a:pPr>
              <a:lnSpc>
                <a:spcPct val="110000"/>
              </a:lnSpc>
              <a:spcBef>
                <a:spcPts val="0"/>
              </a:spcBef>
            </a:pPr>
            <a:r>
              <a:rPr lang="fr-FR" sz="2000" dirty="0"/>
              <a:t>Specification with </a:t>
            </a:r>
            <a:r>
              <a:rPr lang="fr-FR" sz="2000" dirty="0" err="1"/>
              <a:t>several</a:t>
            </a:r>
            <a:r>
              <a:rPr lang="fr-FR" sz="2000" dirty="0"/>
              <a:t> </a:t>
            </a:r>
            <a:r>
              <a:rPr lang="fr-FR" sz="2000" dirty="0" err="1"/>
              <a:t>implementations</a:t>
            </a:r>
            <a:endParaRPr lang="fr-FR" sz="2000" dirty="0"/>
          </a:p>
        </p:txBody>
      </p:sp>
      <p:pic>
        <p:nvPicPr>
          <p:cNvPr id="29700" name="Google Shape;222;p25">
            <a:extLst>
              <a:ext uri="{FF2B5EF4-FFF2-40B4-BE49-F238E27FC236}">
                <a16:creationId xmlns:a16="http://schemas.microsoft.com/office/drawing/2014/main" id="{9C3AFA7F-F976-6A4B-A47B-83F694AAA2F9}"/>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6600" y="1"/>
            <a:ext cx="4568825"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78F6A67F-203C-8503-2C3C-581E6993951C}"/>
              </a:ext>
            </a:extLst>
          </p:cNvPr>
          <p:cNvGrpSpPr/>
          <p:nvPr/>
        </p:nvGrpSpPr>
        <p:grpSpPr>
          <a:xfrm>
            <a:off x="7595173" y="929697"/>
            <a:ext cx="4486275" cy="2544763"/>
            <a:chOff x="7684023" y="1511846"/>
            <a:chExt cx="4486275" cy="2544762"/>
          </a:xfrm>
        </p:grpSpPr>
        <p:pic>
          <p:nvPicPr>
            <p:cNvPr id="3" name="Google Shape;234;p26">
              <a:extLst>
                <a:ext uri="{FF2B5EF4-FFF2-40B4-BE49-F238E27FC236}">
                  <a16:creationId xmlns:a16="http://schemas.microsoft.com/office/drawing/2014/main" id="{015BF841-2745-60C0-480F-ABD15E4EC817}"/>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4023" y="1511846"/>
              <a:ext cx="44862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238;p26">
              <a:extLst>
                <a:ext uri="{FF2B5EF4-FFF2-40B4-BE49-F238E27FC236}">
                  <a16:creationId xmlns:a16="http://schemas.microsoft.com/office/drawing/2014/main" id="{3E0CA42F-58AE-BEA0-2A6E-1E39C52BF6B0}"/>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3097" y="1839043"/>
              <a:ext cx="885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239;p26">
              <a:extLst>
                <a:ext uri="{FF2B5EF4-FFF2-40B4-BE49-F238E27FC236}">
                  <a16:creationId xmlns:a16="http://schemas.microsoft.com/office/drawing/2014/main" id="{4F978177-96D3-62C6-AF76-E26635704950}"/>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20325" y="2392909"/>
              <a:ext cx="1085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40;p26">
              <a:extLst>
                <a:ext uri="{FF2B5EF4-FFF2-40B4-BE49-F238E27FC236}">
                  <a16:creationId xmlns:a16="http://schemas.microsoft.com/office/drawing/2014/main" id="{489A2D34-0426-4252-19A4-16E191E0AA7A}"/>
                </a:ext>
              </a:extLst>
            </p:cNvPr>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83962" y="2392909"/>
              <a:ext cx="730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41;p26">
              <a:extLst>
                <a:ext uri="{FF2B5EF4-FFF2-40B4-BE49-F238E27FC236}">
                  <a16:creationId xmlns:a16="http://schemas.microsoft.com/office/drawing/2014/main" id="{87801524-E6C4-4F36-3323-4EC3CEC3AD26}"/>
                </a:ext>
              </a:extLst>
            </p:cNvPr>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51885" y="2392909"/>
              <a:ext cx="7302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age 10">
            <a:extLst>
              <a:ext uri="{FF2B5EF4-FFF2-40B4-BE49-F238E27FC236}">
                <a16:creationId xmlns:a16="http://schemas.microsoft.com/office/drawing/2014/main" id="{DCDF5707-537A-9F88-9A98-A66AFEF5CE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9303" y="3160294"/>
            <a:ext cx="4440769" cy="32812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770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2e95eb7b39b_2_139"/>
          <p:cNvSpPr txBox="1">
            <a:spLocks noGrp="1"/>
          </p:cNvSpPr>
          <p:nvPr>
            <p:ph type="title"/>
          </p:nvPr>
        </p:nvSpPr>
        <p:spPr>
          <a:prstGeom prst="rect">
            <a:avLst/>
          </a:prstGeom>
          <a:noFill/>
          <a:ln>
            <a:noFill/>
          </a:ln>
        </p:spPr>
        <p:txBody>
          <a:bodyPr spcFirstLastPara="1" wrap="square" lIns="0" tIns="46800" rIns="91425" bIns="45700" anchor="ctr" anchorCtr="0">
            <a:noAutofit/>
          </a:bodyPr>
          <a:lstStyle/>
          <a:p>
            <a:pPr lvl="0" algn="l" rtl="0">
              <a:lnSpc>
                <a:spcPct val="90000"/>
              </a:lnSpc>
              <a:spcBef>
                <a:spcPts val="0"/>
              </a:spcBef>
              <a:spcAft>
                <a:spcPts val="0"/>
              </a:spcAft>
              <a:buClr>
                <a:srgbClr val="00A3A6"/>
              </a:buClr>
              <a:buSzPts val="3000"/>
            </a:pPr>
            <a:r>
              <a:rPr lang="fr-FR" sz="2800" dirty="0"/>
              <a:t>MIAPPE </a:t>
            </a:r>
            <a:r>
              <a:rPr lang="fr-FR" sz="2800" dirty="0" err="1"/>
              <a:t>Implementations</a:t>
            </a:r>
            <a:r>
              <a:rPr lang="fr-FR" sz="2800" dirty="0"/>
              <a:t> &amp; </a:t>
            </a:r>
            <a:r>
              <a:rPr lang="fr-FR" sz="2800" u="sng" dirty="0" err="1"/>
              <a:t>Technical</a:t>
            </a:r>
            <a:r>
              <a:rPr lang="fr-FR" sz="2800" dirty="0"/>
              <a:t> Standards</a:t>
            </a:r>
            <a:endParaRPr sz="2800" dirty="0"/>
          </a:p>
        </p:txBody>
      </p:sp>
      <p:sp>
        <p:nvSpPr>
          <p:cNvPr id="4" name="Sous-titre 3">
            <a:extLst>
              <a:ext uri="{FF2B5EF4-FFF2-40B4-BE49-F238E27FC236}">
                <a16:creationId xmlns:a16="http://schemas.microsoft.com/office/drawing/2014/main" id="{3947508B-D93D-DFB6-3AAA-6D6742BBB711}"/>
              </a:ext>
            </a:extLst>
          </p:cNvPr>
          <p:cNvSpPr>
            <a:spLocks noGrp="1"/>
          </p:cNvSpPr>
          <p:nvPr>
            <p:ph type="subTitle" idx="2"/>
          </p:nvPr>
        </p:nvSpPr>
        <p:spPr/>
        <p:txBody>
          <a:bodyPr>
            <a:normAutofit lnSpcReduction="10000"/>
          </a:bodyPr>
          <a:lstStyle/>
          <a:p>
            <a:endParaRPr lang="fr-FR" dirty="0"/>
          </a:p>
        </p:txBody>
      </p:sp>
      <p:sp>
        <p:nvSpPr>
          <p:cNvPr id="489" name="Google Shape;489;g2e95eb7b39b_2_139"/>
          <p:cNvSpPr txBox="1">
            <a:spLocks noGrp="1"/>
          </p:cNvSpPr>
          <p:nvPr>
            <p:ph type="body" sz="quarter" idx="10"/>
          </p:nvPr>
        </p:nvSpPr>
        <p:spPr>
          <a:xfrm>
            <a:off x="106364" y="885825"/>
            <a:ext cx="8453242" cy="54181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500"/>
              </a:spcBef>
              <a:spcAft>
                <a:spcPts val="0"/>
              </a:spcAft>
              <a:buClr>
                <a:schemeClr val="dk1"/>
              </a:buClr>
              <a:buSzPct val="107843"/>
              <a:buChar char="•"/>
            </a:pPr>
            <a:r>
              <a:rPr lang="fr-FR" dirty="0" err="1"/>
              <a:t>Databases</a:t>
            </a:r>
            <a:r>
              <a:rPr lang="fr-FR" dirty="0"/>
              <a:t> and data repositories</a:t>
            </a:r>
            <a:endParaRPr dirty="0"/>
          </a:p>
          <a:p>
            <a:pPr marL="685800" lvl="1" indent="-228600" algn="l" rtl="0">
              <a:lnSpc>
                <a:spcPct val="90000"/>
              </a:lnSpc>
              <a:spcBef>
                <a:spcPts val="500"/>
              </a:spcBef>
              <a:spcAft>
                <a:spcPts val="0"/>
              </a:spcAft>
              <a:buClr>
                <a:schemeClr val="dk1"/>
              </a:buClr>
              <a:buSzPct val="100000"/>
              <a:buChar char="•"/>
            </a:pPr>
            <a:r>
              <a:rPr lang="fr-FR" dirty="0" err="1"/>
              <a:t>Any</a:t>
            </a:r>
            <a:r>
              <a:rPr lang="fr-FR" dirty="0"/>
              <a:t> </a:t>
            </a:r>
            <a:r>
              <a:rPr lang="fr-FR" dirty="0" err="1"/>
              <a:t>Breeding</a:t>
            </a:r>
            <a:r>
              <a:rPr lang="fr-FR" dirty="0"/>
              <a:t> API (BrAPI) compliant DB (</a:t>
            </a:r>
            <a:r>
              <a:rPr lang="fr-FR" dirty="0" err="1"/>
              <a:t>GnpIS</a:t>
            </a:r>
            <a:r>
              <a:rPr lang="fr-FR" dirty="0"/>
              <a:t>, PHIS, PIPPA, …)</a:t>
            </a:r>
            <a:endParaRPr dirty="0"/>
          </a:p>
          <a:p>
            <a:pPr marL="685800" lvl="1" indent="-228600" algn="l" rtl="0">
              <a:lnSpc>
                <a:spcPct val="90000"/>
              </a:lnSpc>
              <a:spcBef>
                <a:spcPts val="500"/>
              </a:spcBef>
              <a:spcAft>
                <a:spcPts val="0"/>
              </a:spcAft>
              <a:buClr>
                <a:schemeClr val="dk1"/>
              </a:buClr>
              <a:buSzPct val="100000"/>
              <a:buChar char="•"/>
            </a:pPr>
            <a:r>
              <a:rPr lang="fr-FR" dirty="0" err="1"/>
              <a:t>Generic</a:t>
            </a:r>
            <a:r>
              <a:rPr lang="fr-FR" dirty="0"/>
              <a:t> data repositories (</a:t>
            </a:r>
            <a:r>
              <a:rPr lang="fr-FR" dirty="0" err="1"/>
              <a:t>Dataverse</a:t>
            </a:r>
            <a:r>
              <a:rPr lang="fr-FR" dirty="0"/>
              <a:t>, </a:t>
            </a:r>
            <a:r>
              <a:rPr lang="fr-FR" dirty="0" err="1"/>
              <a:t>Zenodo</a:t>
            </a:r>
            <a:r>
              <a:rPr lang="fr-FR" dirty="0"/>
              <a:t>, </a:t>
            </a:r>
            <a:r>
              <a:rPr lang="fr-FR" dirty="0" err="1"/>
              <a:t>e!Dale</a:t>
            </a:r>
            <a:r>
              <a:rPr lang="fr-FR" dirty="0"/>
              <a:t>, …)</a:t>
            </a:r>
            <a:endParaRPr dirty="0"/>
          </a:p>
          <a:p>
            <a:pPr marL="228600" lvl="0" indent="-228600" algn="l" rtl="0">
              <a:lnSpc>
                <a:spcPct val="90000"/>
              </a:lnSpc>
              <a:spcBef>
                <a:spcPts val="1000"/>
              </a:spcBef>
              <a:spcAft>
                <a:spcPts val="0"/>
              </a:spcAft>
              <a:buClr>
                <a:srgbClr val="00A3A6"/>
              </a:buClr>
              <a:buSzPct val="117647"/>
              <a:buChar char="•"/>
            </a:pPr>
            <a:r>
              <a:rPr lang="fr-FR" dirty="0"/>
              <a:t>Web Services</a:t>
            </a:r>
            <a:endParaRPr dirty="0"/>
          </a:p>
          <a:p>
            <a:pPr marL="685800" lvl="1" indent="-228600" algn="l" rtl="0">
              <a:lnSpc>
                <a:spcPct val="90000"/>
              </a:lnSpc>
              <a:spcBef>
                <a:spcPts val="500"/>
              </a:spcBef>
              <a:spcAft>
                <a:spcPts val="0"/>
              </a:spcAft>
              <a:buClr>
                <a:schemeClr val="dk1"/>
              </a:buClr>
              <a:buSzPct val="117647"/>
              <a:buChar char="•"/>
            </a:pPr>
            <a:r>
              <a:rPr lang="fr-FR" dirty="0" err="1"/>
              <a:t>Breeding</a:t>
            </a:r>
            <a:r>
              <a:rPr lang="fr-FR" dirty="0"/>
              <a:t> API </a:t>
            </a:r>
            <a:r>
              <a:rPr lang="fr-FR" dirty="0">
                <a:hlinkClick r:id="rId3"/>
              </a:rPr>
              <a:t>www.brapi.org</a:t>
            </a:r>
            <a:r>
              <a:rPr lang="fr-FR" dirty="0"/>
              <a:t> </a:t>
            </a:r>
            <a:endParaRPr dirty="0"/>
          </a:p>
          <a:p>
            <a:pPr marL="685800" lvl="1" indent="-228600" algn="l" rtl="0">
              <a:lnSpc>
                <a:spcPct val="90000"/>
              </a:lnSpc>
              <a:spcBef>
                <a:spcPts val="500"/>
              </a:spcBef>
              <a:spcAft>
                <a:spcPts val="0"/>
              </a:spcAft>
              <a:buClr>
                <a:schemeClr val="dk1"/>
              </a:buClr>
              <a:buSzPct val="117647"/>
              <a:buChar char="•"/>
            </a:pPr>
            <a:r>
              <a:rPr lang="fr-FR" dirty="0"/>
              <a:t>International collaboration</a:t>
            </a:r>
            <a:endParaRPr dirty="0"/>
          </a:p>
          <a:p>
            <a:pPr marL="685800" lvl="1" indent="-228600" algn="l" rtl="0">
              <a:lnSpc>
                <a:spcPct val="90000"/>
              </a:lnSpc>
              <a:spcBef>
                <a:spcPts val="500"/>
              </a:spcBef>
              <a:spcAft>
                <a:spcPts val="0"/>
              </a:spcAft>
              <a:buClr>
                <a:schemeClr val="dk1"/>
              </a:buClr>
              <a:buSzPct val="117647"/>
              <a:buChar char="•"/>
            </a:pPr>
            <a:r>
              <a:rPr lang="fr-FR" dirty="0"/>
              <a:t>Standard Open Web Service API </a:t>
            </a:r>
            <a:endParaRPr dirty="0"/>
          </a:p>
          <a:p>
            <a:pPr marL="685800" lvl="1" indent="-228600" algn="l" rtl="0">
              <a:lnSpc>
                <a:spcPct val="90000"/>
              </a:lnSpc>
              <a:spcBef>
                <a:spcPts val="500"/>
              </a:spcBef>
              <a:spcAft>
                <a:spcPts val="0"/>
              </a:spcAft>
              <a:buClr>
                <a:schemeClr val="dk1"/>
              </a:buClr>
              <a:buSzPct val="117647"/>
              <a:buChar char="•"/>
            </a:pPr>
            <a:r>
              <a:rPr lang="fr-FR" dirty="0"/>
              <a:t>Information Exchange, Main </a:t>
            </a:r>
            <a:r>
              <a:rPr lang="fr-FR" dirty="0" err="1"/>
              <a:t>target</a:t>
            </a:r>
            <a:r>
              <a:rPr lang="fr-FR" dirty="0"/>
              <a:t>: </a:t>
            </a:r>
            <a:r>
              <a:rPr lang="fr-FR" dirty="0" err="1"/>
              <a:t>Breeding</a:t>
            </a:r>
            <a:endParaRPr dirty="0"/>
          </a:p>
          <a:p>
            <a:pPr marL="685800" lvl="1" indent="-228600" algn="l" rtl="0">
              <a:lnSpc>
                <a:spcPct val="90000"/>
              </a:lnSpc>
              <a:spcBef>
                <a:spcPts val="500"/>
              </a:spcBef>
              <a:spcAft>
                <a:spcPts val="0"/>
              </a:spcAft>
              <a:buClr>
                <a:schemeClr val="dk1"/>
              </a:buClr>
              <a:buSzPct val="117647"/>
              <a:buChar char="•"/>
            </a:pPr>
            <a:r>
              <a:rPr lang="fr-FR" dirty="0"/>
              <a:t>ELIXIR, EMPHASIS, Excellence in </a:t>
            </a:r>
            <a:r>
              <a:rPr lang="fr-FR" dirty="0" err="1"/>
              <a:t>Breeding</a:t>
            </a:r>
            <a:r>
              <a:rPr lang="fr-FR" dirty="0"/>
              <a:t> platform (CGIAR, Cornell Peter </a:t>
            </a:r>
            <a:r>
              <a:rPr lang="fr-FR" dirty="0" err="1"/>
              <a:t>Selby</a:t>
            </a:r>
            <a:r>
              <a:rPr lang="fr-FR" dirty="0"/>
              <a:t>)</a:t>
            </a:r>
          </a:p>
          <a:p>
            <a:pPr marL="228600" lvl="0" indent="-228600" algn="l" rtl="0">
              <a:lnSpc>
                <a:spcPct val="90000"/>
              </a:lnSpc>
              <a:spcBef>
                <a:spcPts val="1000"/>
              </a:spcBef>
              <a:spcAft>
                <a:spcPts val="0"/>
              </a:spcAft>
              <a:buClr>
                <a:srgbClr val="00A3A6"/>
              </a:buClr>
              <a:buSzPct val="117647"/>
              <a:buChar char="•"/>
            </a:pPr>
            <a:r>
              <a:rPr lang="fr-FR" dirty="0"/>
              <a:t>File Exchange</a:t>
            </a:r>
          </a:p>
          <a:p>
            <a:pPr marL="685800" lvl="1" indent="-228600" algn="l" rtl="0">
              <a:lnSpc>
                <a:spcPct val="90000"/>
              </a:lnSpc>
              <a:spcBef>
                <a:spcPts val="500"/>
              </a:spcBef>
              <a:spcAft>
                <a:spcPts val="0"/>
              </a:spcAft>
              <a:buClr>
                <a:schemeClr val="dk1"/>
              </a:buClr>
              <a:buSzPct val="117647"/>
              <a:buChar char="•"/>
            </a:pPr>
            <a:r>
              <a:rPr lang="fr-FR" dirty="0"/>
              <a:t>MIAPPE XLSX </a:t>
            </a:r>
            <a:r>
              <a:rPr lang="fr-FR" dirty="0" err="1"/>
              <a:t>Templates</a:t>
            </a:r>
            <a:r>
              <a:rPr lang="fr-FR" dirty="0"/>
              <a:t> </a:t>
            </a:r>
            <a:r>
              <a:rPr lang="fr-FR" u="sng" dirty="0">
                <a:solidFill>
                  <a:schemeClr val="hlink"/>
                </a:solidFill>
                <a:hlinkClick r:id="rId4"/>
              </a:rPr>
              <a:t>https://github.com/MIAPPE/MIAPPE/Templates</a:t>
            </a:r>
            <a:r>
              <a:rPr lang="fr-FR" dirty="0"/>
              <a:t> </a:t>
            </a:r>
          </a:p>
          <a:p>
            <a:pPr marL="685800" lvl="1" indent="-228600" algn="l" rtl="0">
              <a:lnSpc>
                <a:spcPct val="90000"/>
              </a:lnSpc>
              <a:spcBef>
                <a:spcPts val="500"/>
              </a:spcBef>
              <a:spcAft>
                <a:spcPts val="0"/>
              </a:spcAft>
              <a:buClr>
                <a:schemeClr val="dk1"/>
              </a:buClr>
              <a:buSzPct val="117647"/>
              <a:buChar char="•"/>
            </a:pPr>
            <a:r>
              <a:rPr lang="fr-FR" dirty="0"/>
              <a:t>Project workflows</a:t>
            </a:r>
          </a:p>
          <a:p>
            <a:pPr marL="685800" lvl="1" indent="-228600" algn="l" rtl="0">
              <a:lnSpc>
                <a:spcPct val="90000"/>
              </a:lnSpc>
              <a:spcBef>
                <a:spcPts val="500"/>
              </a:spcBef>
              <a:spcAft>
                <a:spcPts val="0"/>
              </a:spcAft>
              <a:buClr>
                <a:schemeClr val="dk1"/>
              </a:buClr>
              <a:buSzPct val="117647"/>
              <a:buChar char="•"/>
            </a:pPr>
            <a:r>
              <a:rPr lang="fr-FR" dirty="0"/>
              <a:t>ISA Tab: data + </a:t>
            </a:r>
            <a:r>
              <a:rPr lang="fr-FR" dirty="0" err="1"/>
              <a:t>metadata</a:t>
            </a:r>
            <a:endParaRPr lang="fr-FR" dirty="0"/>
          </a:p>
          <a:p>
            <a:pPr marL="685800" lvl="1" indent="-228600" algn="l" rtl="0">
              <a:lnSpc>
                <a:spcPct val="90000"/>
              </a:lnSpc>
              <a:spcBef>
                <a:spcPts val="500"/>
              </a:spcBef>
              <a:spcAft>
                <a:spcPts val="0"/>
              </a:spcAft>
              <a:buClr>
                <a:schemeClr val="dk1"/>
              </a:buClr>
              <a:buSzPct val="117647"/>
              <a:buChar char="•"/>
            </a:pPr>
            <a:r>
              <a:rPr lang="fr-FR" dirty="0"/>
              <a:t>RO </a:t>
            </a:r>
            <a:r>
              <a:rPr lang="fr-FR" dirty="0" err="1"/>
              <a:t>Crate</a:t>
            </a:r>
            <a:endParaRPr lang="fr-FR" dirty="0"/>
          </a:p>
          <a:p>
            <a:pPr marL="685800" lvl="1" indent="-228600" algn="l" rtl="0">
              <a:lnSpc>
                <a:spcPct val="90000"/>
              </a:lnSpc>
              <a:spcBef>
                <a:spcPts val="500"/>
              </a:spcBef>
              <a:spcAft>
                <a:spcPts val="0"/>
              </a:spcAft>
              <a:buClr>
                <a:schemeClr val="dk1"/>
              </a:buClr>
              <a:buSzPct val="117647"/>
              <a:buChar char="•"/>
            </a:pPr>
            <a:endParaRPr dirty="0"/>
          </a:p>
          <a:p>
            <a:pPr marL="228600" lvl="0" indent="-228600" algn="l" rtl="0">
              <a:lnSpc>
                <a:spcPct val="90000"/>
              </a:lnSpc>
              <a:spcBef>
                <a:spcPts val="0"/>
              </a:spcBef>
              <a:spcAft>
                <a:spcPts val="0"/>
              </a:spcAft>
              <a:buClr>
                <a:srgbClr val="00A3A6"/>
              </a:buClr>
              <a:buSzPct val="117647"/>
              <a:buChar char="•"/>
            </a:pPr>
            <a:r>
              <a:rPr lang="fr-FR" dirty="0"/>
              <a:t>Ontology, OWL </a:t>
            </a:r>
            <a:r>
              <a:rPr lang="fr-FR" dirty="0" err="1"/>
              <a:t>Implementation</a:t>
            </a:r>
            <a:endParaRPr dirty="0"/>
          </a:p>
          <a:p>
            <a:pPr marL="685800" lvl="1" indent="-228600" algn="l" rtl="0">
              <a:lnSpc>
                <a:spcPct val="90000"/>
              </a:lnSpc>
              <a:spcBef>
                <a:spcPts val="500"/>
              </a:spcBef>
              <a:spcAft>
                <a:spcPts val="0"/>
              </a:spcAft>
              <a:buClr>
                <a:schemeClr val="dk1"/>
              </a:buClr>
              <a:buSzPct val="117647"/>
              <a:buChar char="•"/>
            </a:pPr>
            <a:r>
              <a:rPr lang="fr-FR" u="sng" dirty="0">
                <a:solidFill>
                  <a:schemeClr val="hlink"/>
                </a:solidFill>
                <a:hlinkClick r:id="rId5"/>
              </a:rPr>
              <a:t>https://github.com/MIAPPE/MIAPPE-ontology</a:t>
            </a:r>
            <a:r>
              <a:rPr lang="fr-FR" dirty="0"/>
              <a:t>  </a:t>
            </a:r>
            <a:endParaRPr dirty="0"/>
          </a:p>
          <a:p>
            <a:pPr marL="685800" lvl="1" indent="-228600" algn="l" rtl="0">
              <a:lnSpc>
                <a:spcPct val="90000"/>
              </a:lnSpc>
              <a:spcBef>
                <a:spcPts val="500"/>
              </a:spcBef>
              <a:spcAft>
                <a:spcPts val="0"/>
              </a:spcAft>
              <a:buClr>
                <a:schemeClr val="dk1"/>
              </a:buClr>
              <a:buSzPct val="117647"/>
              <a:buChar char="•"/>
            </a:pPr>
            <a:r>
              <a:rPr lang="fr-FR" u="sng" dirty="0">
                <a:solidFill>
                  <a:schemeClr val="hlink"/>
                </a:solidFill>
                <a:hlinkClick r:id="rId6"/>
              </a:rPr>
              <a:t>http://agroportal.lirmm.fr/ontologies/PPEO</a:t>
            </a:r>
            <a:r>
              <a:rPr lang="fr-FR" dirty="0"/>
              <a:t> </a:t>
            </a:r>
            <a:endParaRPr dirty="0"/>
          </a:p>
          <a:p>
            <a:pPr marL="685800" lvl="1" indent="-228600" algn="l" rtl="0">
              <a:lnSpc>
                <a:spcPct val="90000"/>
              </a:lnSpc>
              <a:spcBef>
                <a:spcPts val="500"/>
              </a:spcBef>
              <a:spcAft>
                <a:spcPts val="0"/>
              </a:spcAft>
              <a:buClr>
                <a:schemeClr val="dk1"/>
              </a:buClr>
              <a:buSzPct val="117647"/>
              <a:buChar char="•"/>
            </a:pPr>
            <a:r>
              <a:rPr lang="fr-FR" dirty="0"/>
              <a:t>Data model </a:t>
            </a:r>
            <a:r>
              <a:rPr lang="fr-FR" dirty="0" err="1"/>
              <a:t>representation</a:t>
            </a:r>
            <a:r>
              <a:rPr lang="fr-FR" dirty="0"/>
              <a:t>, </a:t>
            </a:r>
            <a:r>
              <a:rPr lang="fr-FR" dirty="0" err="1"/>
              <a:t>Formal</a:t>
            </a:r>
            <a:r>
              <a:rPr lang="fr-FR" dirty="0"/>
              <a:t> concepts and </a:t>
            </a:r>
            <a:r>
              <a:rPr lang="fr-FR" dirty="0" err="1"/>
              <a:t>constraints</a:t>
            </a:r>
            <a:endParaRPr dirty="0"/>
          </a:p>
          <a:p>
            <a:pPr marL="685800" lvl="1" indent="-88900" algn="l" rtl="0">
              <a:lnSpc>
                <a:spcPct val="90000"/>
              </a:lnSpc>
              <a:spcBef>
                <a:spcPts val="500"/>
              </a:spcBef>
              <a:spcAft>
                <a:spcPts val="0"/>
              </a:spcAft>
              <a:buClr>
                <a:schemeClr val="dk1"/>
              </a:buClr>
              <a:buSzPct val="117647"/>
              <a:buNone/>
            </a:pPr>
            <a:endParaRPr dirty="0"/>
          </a:p>
          <a:p>
            <a:pPr marL="685800" lvl="1" indent="-88900" algn="l" rtl="0">
              <a:lnSpc>
                <a:spcPct val="90000"/>
              </a:lnSpc>
              <a:spcBef>
                <a:spcPts val="500"/>
              </a:spcBef>
              <a:spcAft>
                <a:spcPts val="0"/>
              </a:spcAft>
              <a:buClr>
                <a:schemeClr val="dk1"/>
              </a:buClr>
              <a:buSzPct val="117647"/>
              <a:buNone/>
            </a:pPr>
            <a:endParaRPr dirty="0"/>
          </a:p>
          <a:p>
            <a:pPr marL="685800" lvl="1" indent="-88900" algn="l" rtl="0">
              <a:lnSpc>
                <a:spcPct val="90000"/>
              </a:lnSpc>
              <a:spcBef>
                <a:spcPts val="500"/>
              </a:spcBef>
              <a:spcAft>
                <a:spcPts val="0"/>
              </a:spcAft>
              <a:buClr>
                <a:schemeClr val="dk1"/>
              </a:buClr>
              <a:buSzPct val="117647"/>
              <a:buNone/>
            </a:pPr>
            <a:endParaRPr dirty="0"/>
          </a:p>
          <a:p>
            <a:pPr marL="228600" lvl="0" indent="-76200" algn="l" rtl="0">
              <a:lnSpc>
                <a:spcPct val="90000"/>
              </a:lnSpc>
              <a:spcBef>
                <a:spcPts val="1000"/>
              </a:spcBef>
              <a:spcAft>
                <a:spcPts val="0"/>
              </a:spcAft>
              <a:buClr>
                <a:srgbClr val="00A3A6"/>
              </a:buClr>
              <a:buSzPct val="117647"/>
              <a:buNone/>
            </a:pPr>
            <a:endParaRPr dirty="0"/>
          </a:p>
          <a:p>
            <a:pPr marL="228600" lvl="0" indent="-76200" algn="l" rtl="0">
              <a:lnSpc>
                <a:spcPct val="90000"/>
              </a:lnSpc>
              <a:spcBef>
                <a:spcPts val="1000"/>
              </a:spcBef>
              <a:spcAft>
                <a:spcPts val="0"/>
              </a:spcAft>
              <a:buClr>
                <a:srgbClr val="00A3A6"/>
              </a:buClr>
              <a:buSzPct val="117647"/>
              <a:buNone/>
            </a:pPr>
            <a:endParaRPr dirty="0"/>
          </a:p>
          <a:p>
            <a:pPr marL="228600" lvl="0" indent="-76200" algn="l" rtl="0">
              <a:lnSpc>
                <a:spcPct val="90000"/>
              </a:lnSpc>
              <a:spcBef>
                <a:spcPts val="1000"/>
              </a:spcBef>
              <a:spcAft>
                <a:spcPts val="0"/>
              </a:spcAft>
              <a:buClr>
                <a:srgbClr val="00A3A6"/>
              </a:buClr>
              <a:buSzPct val="117647"/>
              <a:buNone/>
            </a:pPr>
            <a:endParaRPr dirty="0"/>
          </a:p>
        </p:txBody>
      </p:sp>
      <p:pic>
        <p:nvPicPr>
          <p:cNvPr id="490" name="Google Shape;490;g2e95eb7b39b_2_139"/>
          <p:cNvPicPr preferRelativeResize="0"/>
          <p:nvPr/>
        </p:nvPicPr>
        <p:blipFill rotWithShape="1">
          <a:blip r:embed="rId7">
            <a:alphaModFix/>
          </a:blip>
          <a:srcRect/>
          <a:stretch/>
        </p:blipFill>
        <p:spPr>
          <a:xfrm>
            <a:off x="5979163" y="1992918"/>
            <a:ext cx="1898302" cy="428477"/>
          </a:xfrm>
          <a:prstGeom prst="rect">
            <a:avLst/>
          </a:prstGeom>
          <a:noFill/>
          <a:ln>
            <a:noFill/>
          </a:ln>
        </p:spPr>
      </p:pic>
      <p:pic>
        <p:nvPicPr>
          <p:cNvPr id="491" name="Google Shape;491;g2e95eb7b39b_2_139"/>
          <p:cNvPicPr preferRelativeResize="0"/>
          <p:nvPr/>
        </p:nvPicPr>
        <p:blipFill rotWithShape="1">
          <a:blip r:embed="rId8">
            <a:alphaModFix/>
          </a:blip>
          <a:srcRect/>
          <a:stretch/>
        </p:blipFill>
        <p:spPr>
          <a:xfrm>
            <a:off x="8392867" y="1567967"/>
            <a:ext cx="3692769" cy="2134426"/>
          </a:xfrm>
          <a:prstGeom prst="rect">
            <a:avLst/>
          </a:prstGeom>
          <a:noFill/>
          <a:ln>
            <a:noFill/>
          </a:ln>
        </p:spPr>
      </p:pic>
      <p:pic>
        <p:nvPicPr>
          <p:cNvPr id="2" name="Google Shape;358;p36">
            <a:extLst>
              <a:ext uri="{FF2B5EF4-FFF2-40B4-BE49-F238E27FC236}">
                <a16:creationId xmlns:a16="http://schemas.microsoft.com/office/drawing/2014/main" id="{D55952ED-13CF-4163-F87B-DDF2BF10E1DD}"/>
              </a:ext>
            </a:extLst>
          </p:cNvPr>
          <p:cNvPicPr preferRelativeResize="0"/>
          <p:nvPr/>
        </p:nvPicPr>
        <p:blipFill rotWithShape="1">
          <a:blip r:embed="rId9">
            <a:alphaModFix/>
          </a:blip>
          <a:srcRect/>
          <a:stretch/>
        </p:blipFill>
        <p:spPr>
          <a:xfrm>
            <a:off x="8559605" y="0"/>
            <a:ext cx="3632395" cy="1100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Google Shape;247;p27">
            <a:extLst>
              <a:ext uri="{FF2B5EF4-FFF2-40B4-BE49-F238E27FC236}">
                <a16:creationId xmlns:a16="http://schemas.microsoft.com/office/drawing/2014/main" id="{9FE39DE8-B8AE-8D43-ADB2-92BE7FC1172E}"/>
              </a:ext>
            </a:extLst>
          </p:cNvPr>
          <p:cNvSpPr>
            <a:spLocks noGrp="1" noChangeArrowheads="1"/>
          </p:cNvSpPr>
          <p:nvPr>
            <p:ph type="title"/>
          </p:nvPr>
        </p:nvSpPr>
        <p:spPr/>
        <p:txBody>
          <a:bodyPr>
            <a:normAutofit fontScale="90000"/>
          </a:bodyPr>
          <a:lstStyle/>
          <a:p>
            <a:pPr>
              <a:spcBef>
                <a:spcPct val="0"/>
              </a:spcBef>
              <a:spcAft>
                <a:spcPct val="0"/>
              </a:spcAft>
            </a:pPr>
            <a:r>
              <a:rPr lang="en-US" altLang="fr-FR" dirty="0">
                <a:solidFill>
                  <a:srgbClr val="6076B4"/>
                </a:solidFill>
                <a:latin typeface="Corbel" panose="020B0503020204020204" pitchFamily="34" charset="0"/>
              </a:rPr>
              <a:t>Phenotype </a:t>
            </a:r>
            <a:r>
              <a:rPr lang="en-US" altLang="fr-FR" u="sng" dirty="0">
                <a:solidFill>
                  <a:srgbClr val="6076B4"/>
                </a:solidFill>
                <a:latin typeface="Corbel" panose="020B0503020204020204" pitchFamily="34" charset="0"/>
              </a:rPr>
              <a:t>Semantic </a:t>
            </a:r>
            <a:r>
              <a:rPr lang="en-US" altLang="fr-FR" dirty="0">
                <a:solidFill>
                  <a:srgbClr val="6076B4"/>
                </a:solidFill>
                <a:latin typeface="Corbel" panose="020B0503020204020204" pitchFamily="34" charset="0"/>
              </a:rPr>
              <a:t>Standard: Ontologies</a:t>
            </a:r>
            <a:endParaRPr lang="fr-FR" altLang="fr-FR" dirty="0">
              <a:solidFill>
                <a:srgbClr val="00408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sp>
        <p:nvSpPr>
          <p:cNvPr id="2" name="Sous-titre 1">
            <a:extLst>
              <a:ext uri="{FF2B5EF4-FFF2-40B4-BE49-F238E27FC236}">
                <a16:creationId xmlns:a16="http://schemas.microsoft.com/office/drawing/2014/main" id="{930CD39C-7E9C-F94E-85A9-93F6659B2BA7}"/>
              </a:ext>
            </a:extLst>
          </p:cNvPr>
          <p:cNvSpPr>
            <a:spLocks noGrp="1"/>
          </p:cNvSpPr>
          <p:nvPr>
            <p:ph type="subTitle" idx="2"/>
          </p:nvPr>
        </p:nvSpPr>
        <p:spPr/>
        <p:txBody>
          <a:bodyPr>
            <a:normAutofit lnSpcReduction="10000"/>
          </a:bodyPr>
          <a:lstStyle/>
          <a:p>
            <a:endParaRPr lang="fr-FR"/>
          </a:p>
        </p:txBody>
      </p:sp>
      <p:sp>
        <p:nvSpPr>
          <p:cNvPr id="4" name="Espace réservé du contenu 3">
            <a:extLst>
              <a:ext uri="{FF2B5EF4-FFF2-40B4-BE49-F238E27FC236}">
                <a16:creationId xmlns:a16="http://schemas.microsoft.com/office/drawing/2014/main" id="{0C19A129-F9E6-E3EE-D932-0F6E4A29CA70}"/>
              </a:ext>
            </a:extLst>
          </p:cNvPr>
          <p:cNvSpPr>
            <a:spLocks noGrp="1"/>
          </p:cNvSpPr>
          <p:nvPr>
            <p:ph type="body" sz="quarter" idx="10"/>
          </p:nvPr>
        </p:nvSpPr>
        <p:spPr/>
        <p:txBody>
          <a:bodyPr>
            <a:normAutofit fontScale="92500" lnSpcReduction="10000"/>
          </a:bodyPr>
          <a:lstStyle/>
          <a:p>
            <a:r>
              <a:rPr lang="fr-FR" dirty="0"/>
              <a:t>Description of plant traits and characteristics</a:t>
            </a:r>
          </a:p>
          <a:p>
            <a:r>
              <a:rPr lang="fr-FR" dirty="0">
                <a:hlinkClick r:id="rId3"/>
              </a:rPr>
              <a:t>www.cropontology.org </a:t>
            </a:r>
          </a:p>
          <a:p>
            <a:pPr lvl="1"/>
            <a:r>
              <a:rPr lang="fr-FR" dirty="0" err="1"/>
              <a:t>Representation</a:t>
            </a:r>
            <a:r>
              <a:rPr lang="fr-FR" dirty="0"/>
              <a:t> model, </a:t>
            </a:r>
            <a:r>
              <a:rPr lang="fr-FR" dirty="0" err="1"/>
              <a:t>ie</a:t>
            </a:r>
            <a:r>
              <a:rPr lang="fr-FR" dirty="0"/>
              <a:t> Framework</a:t>
            </a:r>
          </a:p>
          <a:p>
            <a:pPr lvl="2"/>
            <a:r>
              <a:rPr lang="fr-FR" dirty="0"/>
              <a:t>Trait + Method + </a:t>
            </a:r>
            <a:r>
              <a:rPr lang="fr-FR" dirty="0" err="1"/>
              <a:t>Scale</a:t>
            </a:r>
            <a:endParaRPr lang="fr-FR" dirty="0"/>
          </a:p>
          <a:p>
            <a:pPr lvl="2"/>
            <a:r>
              <a:rPr lang="fr-FR" dirty="0" err="1"/>
              <a:t>Scale</a:t>
            </a:r>
            <a:r>
              <a:rPr lang="fr-FR" dirty="0"/>
              <a:t>: unit, rating scale</a:t>
            </a:r>
          </a:p>
          <a:p>
            <a:pPr lvl="2"/>
            <a:r>
              <a:rPr lang="fr-FR" dirty="0"/>
              <a:t>Feature: Entity (e.g. leaf) + </a:t>
            </a:r>
            <a:r>
              <a:rPr lang="fr-FR" dirty="0" err="1"/>
              <a:t>Characteristic </a:t>
            </a:r>
            <a:r>
              <a:rPr lang="fr-FR" dirty="0"/>
              <a:t>(surface)</a:t>
            </a:r>
          </a:p>
          <a:p>
            <a:pPr lvl="1"/>
            <a:r>
              <a:rPr lang="fr-FR" dirty="0"/>
              <a:t>Collection of ontologies by species</a:t>
            </a:r>
          </a:p>
          <a:p>
            <a:r>
              <a:rPr lang="fr-FR" dirty="0"/>
              <a:t>Ontology creation by Community/Project possible</a:t>
            </a:r>
          </a:p>
          <a:p>
            <a:pPr lvl="1"/>
            <a:r>
              <a:rPr lang="fr-FR" dirty="0"/>
              <a:t>Recommended in certain cases</a:t>
            </a:r>
          </a:p>
          <a:p>
            <a:pPr lvl="1"/>
            <a:r>
              <a:rPr lang="fr-FR" dirty="0"/>
              <a:t>Solves : </a:t>
            </a:r>
            <a:r>
              <a:rPr lang="fr-FR" dirty="0" err="1"/>
              <a:t>Potentially</a:t>
            </a:r>
            <a:r>
              <a:rPr lang="fr-FR" dirty="0"/>
              <a:t> time-consuming contribution to ontologies</a:t>
            </a:r>
          </a:p>
          <a:p>
            <a:pPr lvl="1"/>
            <a:r>
              <a:rPr lang="fr-FR" dirty="0"/>
              <a:t>Publication</a:t>
            </a:r>
          </a:p>
          <a:p>
            <a:pPr lvl="2"/>
            <a:r>
              <a:rPr lang="fr-FR" dirty="0">
                <a:hlinkClick r:id="rId4"/>
              </a:rPr>
              <a:t>Agroportal</a:t>
            </a:r>
          </a:p>
          <a:p>
            <a:pPr lvl="2"/>
            <a:r>
              <a:rPr lang="fr-FR" dirty="0">
                <a:hlinkClick r:id="rId4"/>
              </a:rPr>
              <a:t>https://entrepot.recherche.data.gouv.fr/dataverse/vo-inrae</a:t>
            </a:r>
            <a:endParaRPr lang="fr-FR" dirty="0"/>
          </a:p>
          <a:p>
            <a:pPr lvl="1"/>
            <a:r>
              <a:rPr lang="fr-FR" sz="1600" b="0" i="0" u="sng" dirty="0">
                <a:solidFill>
                  <a:srgbClr val="23527C"/>
                </a:solidFill>
                <a:effectLst/>
                <a:latin typeface="Helvetica Neue" panose="02000503000000020004" pitchFamily="2" charset="0"/>
                <a:hlinkClick r:id="rId5"/>
              </a:rPr>
              <a:t>Vitis Organ ontology</a:t>
            </a:r>
            <a:endParaRPr lang="fr-FR" sz="1600" b="0" i="0" u="sng" dirty="0">
              <a:solidFill>
                <a:srgbClr val="23527C"/>
              </a:solidFill>
              <a:effectLst/>
              <a:latin typeface="Helvetica Neue" panose="02000503000000020004" pitchFamily="2" charset="0"/>
            </a:endParaRPr>
          </a:p>
          <a:p>
            <a:pPr lvl="1"/>
            <a:r>
              <a:rPr lang="fr-FR" sz="1600" b="0" i="0" u="sng" dirty="0">
                <a:solidFill>
                  <a:srgbClr val="23527C"/>
                </a:solidFill>
                <a:effectLst/>
                <a:latin typeface="Helvetica Neue" panose="02000503000000020004" pitchFamily="2" charset="0"/>
                <a:hlinkClick r:id="rId6"/>
              </a:rPr>
              <a:t>Wheat Crop Ontology</a:t>
            </a:r>
            <a:endParaRPr lang="fr-FR" sz="1600" u="sng" dirty="0">
              <a:solidFill>
                <a:srgbClr val="23527C"/>
              </a:solidFill>
              <a:latin typeface="Helvetica Neue" panose="02000503000000020004" pitchFamily="2" charset="0"/>
            </a:endParaRPr>
          </a:p>
          <a:p>
            <a:pPr lvl="1"/>
            <a:r>
              <a:rPr lang="fr-FR" sz="1600" b="0" i="0" u="sng" dirty="0">
                <a:solidFill>
                  <a:srgbClr val="23527C"/>
                </a:solidFill>
                <a:effectLst/>
                <a:latin typeface="Helvetica Neue" panose="02000503000000020004" pitchFamily="2" charset="0"/>
                <a:hlinkClick r:id="rId7"/>
              </a:rPr>
              <a:t>Walnut Trait Ontology</a:t>
            </a:r>
            <a:endParaRPr lang="fr-FR" sz="1600" b="0" i="0" u="sng" dirty="0">
              <a:solidFill>
                <a:srgbClr val="23527C"/>
              </a:solidFill>
              <a:effectLst/>
              <a:latin typeface="Helvetica Neue" panose="02000503000000020004" pitchFamily="2" charset="0"/>
            </a:endParaRPr>
          </a:p>
          <a:p>
            <a:pPr lvl="1"/>
            <a:r>
              <a:rPr lang="fr-FR" sz="1600" b="0" i="0" u="sng" dirty="0">
                <a:solidFill>
                  <a:srgbClr val="23527C"/>
                </a:solidFill>
                <a:effectLst/>
                <a:latin typeface="Helvetica Neue" panose="02000503000000020004" pitchFamily="2" charset="0"/>
                <a:hlinkClick r:id="rId8"/>
              </a:rPr>
              <a:t>Woody Plant Ontology</a:t>
            </a:r>
            <a:endParaRPr lang="fr-FR" dirty="0"/>
          </a:p>
          <a:p>
            <a:endParaRPr lang="fr-FR" dirty="0"/>
          </a:p>
          <a:p>
            <a:endParaRPr lang="fr-FR" dirty="0"/>
          </a:p>
        </p:txBody>
      </p:sp>
      <p:sp>
        <p:nvSpPr>
          <p:cNvPr id="33794" name="Google Shape;248;p27">
            <a:extLst>
              <a:ext uri="{FF2B5EF4-FFF2-40B4-BE49-F238E27FC236}">
                <a16:creationId xmlns:a16="http://schemas.microsoft.com/office/drawing/2014/main" id="{5C3DD3EA-3DCB-0E43-9A14-124C38F64F64}"/>
              </a:ext>
            </a:extLst>
          </p:cNvPr>
          <p:cNvSpPr>
            <a:spLocks noGrp="1" noChangeArrowheads="1"/>
          </p:cNvSpPr>
          <p:nvPr>
            <p:ph type="sldNum" sz="quarter" idx="4294967295"/>
          </p:nvPr>
        </p:nvSpPr>
        <p:spPr bwMode="auto">
          <a:xfrm>
            <a:off x="9347200" y="6381750"/>
            <a:ext cx="2844800" cy="215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FFFFFF"/>
              </a:buClr>
              <a:buSzPts val="900"/>
              <a:buFont typeface="Corbel" panose="020B0503020204020204" pitchFamily="34" charset="0"/>
              <a:buNone/>
            </a:pPr>
            <a:fld id="{4F2FB34B-B982-584C-87D1-A762E7D52625}" type="slidenum">
              <a:rPr lang="fr-FR" smtClean="0">
                <a:solidFill>
                  <a:prstClr val="white"/>
                </a:solidFill>
              </a:rPr>
              <a:t>6</a:t>
            </a:fld>
            <a:endParaRPr lang="fr-FR" altLang="fr-FR" sz="900">
              <a:solidFill>
                <a:srgbClr val="FFFFFF"/>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pic>
        <p:nvPicPr>
          <p:cNvPr id="33798" name="Google Shape;254;p27">
            <a:extLst>
              <a:ext uri="{FF2B5EF4-FFF2-40B4-BE49-F238E27FC236}">
                <a16:creationId xmlns:a16="http://schemas.microsoft.com/office/drawing/2014/main" id="{8FD27050-430B-6C49-A031-68CEB6DB126F}"/>
              </a:ext>
            </a:extLst>
          </p:cNvPr>
          <p:cNvPicPr preferRelativeResize="0">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02759" y="0"/>
            <a:ext cx="2296716" cy="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255;p27">
            <a:extLst>
              <a:ext uri="{FF2B5EF4-FFF2-40B4-BE49-F238E27FC236}">
                <a16:creationId xmlns:a16="http://schemas.microsoft.com/office/drawing/2014/main" id="{A6C4AFF6-89F6-AD46-B880-ECEFB62E8BBF}"/>
              </a:ext>
            </a:extLst>
          </p:cNvPr>
          <p:cNvPicPr preferRelativeResize="0">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085614" y="0"/>
            <a:ext cx="2106386" cy="74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oogle Shape;256;p27">
            <a:extLst>
              <a:ext uri="{FF2B5EF4-FFF2-40B4-BE49-F238E27FC236}">
                <a16:creationId xmlns:a16="http://schemas.microsoft.com/office/drawing/2014/main" id="{321BBC85-B4D6-5A46-BF9C-BF24EE16A875}"/>
              </a:ext>
            </a:extLst>
          </p:cNvPr>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15915" y="709210"/>
            <a:ext cx="3862387" cy="5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B7035418-90AD-222B-4D3E-098F72C261B7}"/>
              </a:ext>
            </a:extLst>
          </p:cNvPr>
          <p:cNvPicPr>
            <a:picLocks noChangeAspect="1"/>
          </p:cNvPicPr>
          <p:nvPr/>
        </p:nvPicPr>
        <p:blipFill>
          <a:blip r:embed="rId12"/>
          <a:stretch>
            <a:fillRect/>
          </a:stretch>
        </p:blipFill>
        <p:spPr>
          <a:xfrm>
            <a:off x="9704941" y="1132223"/>
            <a:ext cx="25146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294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1DCF8DE-3EC9-B36C-7400-0D300C71D4C4}"/>
              </a:ext>
            </a:extLst>
          </p:cNvPr>
          <p:cNvSpPr>
            <a:spLocks noGrp="1"/>
          </p:cNvSpPr>
          <p:nvPr>
            <p:ph type="title"/>
          </p:nvPr>
        </p:nvSpPr>
        <p:spPr/>
        <p:txBody>
          <a:bodyPr>
            <a:normAutofit fontScale="90000"/>
          </a:bodyPr>
          <a:lstStyle/>
          <a:p>
            <a:r>
              <a:rPr lang="fr-FR" dirty="0"/>
              <a:t>MIAPPE &amp; BrAPI ADOPTION </a:t>
            </a:r>
          </a:p>
        </p:txBody>
      </p:sp>
      <p:sp>
        <p:nvSpPr>
          <p:cNvPr id="5" name="Sous-titre 4">
            <a:extLst>
              <a:ext uri="{FF2B5EF4-FFF2-40B4-BE49-F238E27FC236}">
                <a16:creationId xmlns:a16="http://schemas.microsoft.com/office/drawing/2014/main" id="{8CEB0F50-DDD1-9635-0039-6A059A1F8C44}"/>
              </a:ext>
            </a:extLst>
          </p:cNvPr>
          <p:cNvSpPr>
            <a:spLocks noGrp="1"/>
          </p:cNvSpPr>
          <p:nvPr>
            <p:ph type="subTitle" idx="2"/>
          </p:nvPr>
        </p:nvSpPr>
        <p:spPr/>
        <p:txBody>
          <a:bodyPr>
            <a:normAutofit lnSpcReduction="10000"/>
          </a:bodyPr>
          <a:lstStyle/>
          <a:p>
            <a:endParaRPr lang="fr-FR"/>
          </a:p>
        </p:txBody>
      </p:sp>
      <p:sp>
        <p:nvSpPr>
          <p:cNvPr id="2" name="Espace réservé du contenu 1">
            <a:extLst>
              <a:ext uri="{FF2B5EF4-FFF2-40B4-BE49-F238E27FC236}">
                <a16:creationId xmlns:a16="http://schemas.microsoft.com/office/drawing/2014/main" id="{DFE74E12-0B64-1912-016A-10A048CD1D0F}"/>
              </a:ext>
            </a:extLst>
          </p:cNvPr>
          <p:cNvSpPr>
            <a:spLocks noGrp="1"/>
          </p:cNvSpPr>
          <p:nvPr>
            <p:ph type="body" sz="quarter" idx="10"/>
          </p:nvPr>
        </p:nvSpPr>
        <p:spPr/>
        <p:txBody>
          <a:bodyPr>
            <a:normAutofit fontScale="85000" lnSpcReduction="20000"/>
          </a:bodyPr>
          <a:lstStyle/>
          <a:p>
            <a:r>
              <a:rPr lang="fr-FR" dirty="0"/>
              <a:t>Transparent for </a:t>
            </a:r>
            <a:r>
              <a:rPr lang="fr-FR" dirty="0" err="1"/>
              <a:t>users</a:t>
            </a:r>
            <a:r>
              <a:rPr lang="fr-FR" dirty="0"/>
              <a:t> </a:t>
            </a:r>
          </a:p>
          <a:p>
            <a:pPr lvl="1"/>
            <a:r>
              <a:rPr lang="fr-FR" dirty="0" err="1"/>
              <a:t>Using</a:t>
            </a:r>
            <a:r>
              <a:rPr lang="fr-FR" dirty="0"/>
              <a:t> data standards </a:t>
            </a:r>
            <a:r>
              <a:rPr lang="fr-FR" dirty="0" err="1"/>
              <a:t>without</a:t>
            </a:r>
            <a:r>
              <a:rPr lang="fr-FR" dirty="0"/>
              <a:t> </a:t>
            </a:r>
            <a:r>
              <a:rPr lang="fr-FR" dirty="0" err="1"/>
              <a:t>noticing</a:t>
            </a:r>
            <a:r>
              <a:rPr lang="fr-FR" dirty="0"/>
              <a:t> </a:t>
            </a:r>
            <a:r>
              <a:rPr lang="fr-FR" dirty="0" err="1"/>
              <a:t>it</a:t>
            </a:r>
            <a:endParaRPr lang="fr-FR" dirty="0"/>
          </a:p>
          <a:p>
            <a:r>
              <a:rPr lang="fr-FR" dirty="0"/>
              <a:t>BrAPI </a:t>
            </a:r>
            <a:r>
              <a:rPr lang="fr-FR" dirty="0" err="1"/>
              <a:t>Implementation</a:t>
            </a:r>
            <a:r>
              <a:rPr lang="fr-FR" dirty="0"/>
              <a:t> = MIAPPE Compliant</a:t>
            </a:r>
          </a:p>
          <a:p>
            <a:r>
              <a:rPr lang="fr-FR" dirty="0" err="1"/>
              <a:t>Databases</a:t>
            </a:r>
            <a:endParaRPr lang="fr-FR" dirty="0"/>
          </a:p>
          <a:p>
            <a:pPr lvl="1">
              <a:lnSpc>
                <a:spcPct val="120000"/>
              </a:lnSpc>
            </a:pPr>
            <a:r>
              <a:rPr lang="fr-FR" dirty="0"/>
              <a:t>FAIDARE (</a:t>
            </a:r>
            <a:r>
              <a:rPr lang="fr-FR" dirty="0" err="1"/>
              <a:t>incl</a:t>
            </a:r>
            <a:r>
              <a:rPr lang="fr-FR" dirty="0"/>
              <a:t> </a:t>
            </a:r>
            <a:r>
              <a:rPr lang="fr-FR" dirty="0" err="1"/>
              <a:t>GnpIS</a:t>
            </a:r>
            <a:r>
              <a:rPr lang="fr-FR" dirty="0"/>
              <a:t>)</a:t>
            </a:r>
          </a:p>
          <a:p>
            <a:pPr lvl="1">
              <a:lnSpc>
                <a:spcPct val="120000"/>
              </a:lnSpc>
            </a:pPr>
            <a:r>
              <a:rPr lang="fr-FR" dirty="0"/>
              <a:t>PHIS/Sixtine</a:t>
            </a:r>
          </a:p>
          <a:p>
            <a:pPr lvl="1">
              <a:lnSpc>
                <a:spcPct val="120000"/>
              </a:lnSpc>
            </a:pPr>
            <a:r>
              <a:rPr lang="fr-FR" dirty="0" err="1"/>
              <a:t>European</a:t>
            </a:r>
            <a:r>
              <a:rPr lang="fr-FR" dirty="0"/>
              <a:t> SI ELIXIR and EMPHASIS</a:t>
            </a:r>
          </a:p>
          <a:p>
            <a:pPr lvl="2">
              <a:lnSpc>
                <a:spcPct val="120000"/>
              </a:lnSpc>
            </a:pPr>
            <a:r>
              <a:rPr lang="fr-FR" dirty="0"/>
              <a:t>VIB, NIB, ITQB, WUR, ...</a:t>
            </a:r>
          </a:p>
          <a:p>
            <a:pPr lvl="1">
              <a:lnSpc>
                <a:spcPct val="120000"/>
              </a:lnSpc>
            </a:pPr>
            <a:r>
              <a:rPr lang="fr-FR" dirty="0"/>
              <a:t>CGIAR</a:t>
            </a:r>
          </a:p>
          <a:p>
            <a:pPr lvl="2">
              <a:lnSpc>
                <a:spcPct val="120000"/>
              </a:lnSpc>
            </a:pPr>
            <a:r>
              <a:rPr lang="fr-FR" dirty="0" err="1"/>
              <a:t>Breedbase</a:t>
            </a:r>
            <a:endParaRPr lang="fr-FR" dirty="0"/>
          </a:p>
          <a:p>
            <a:pPr lvl="2">
              <a:lnSpc>
                <a:spcPct val="120000"/>
              </a:lnSpc>
            </a:pPr>
            <a:r>
              <a:rPr lang="fr-FR" dirty="0" err="1"/>
              <a:t>Solegenomics</a:t>
            </a:r>
            <a:endParaRPr lang="fr-FR" dirty="0"/>
          </a:p>
          <a:p>
            <a:pPr lvl="2">
              <a:lnSpc>
                <a:spcPct val="120000"/>
              </a:lnSpc>
            </a:pPr>
            <a:r>
              <a:rPr lang="fr-FR" dirty="0"/>
              <a:t>...</a:t>
            </a:r>
          </a:p>
          <a:p>
            <a:pPr lvl="1">
              <a:lnSpc>
                <a:spcPct val="120000"/>
              </a:lnSpc>
            </a:pPr>
            <a:r>
              <a:rPr lang="fr-FR" dirty="0"/>
              <a:t>FAIRDOM-</a:t>
            </a:r>
            <a:r>
              <a:rPr lang="fr-FR" dirty="0" err="1"/>
              <a:t>Seek</a:t>
            </a:r>
            <a:endParaRPr lang="fr-FR" dirty="0"/>
          </a:p>
          <a:p>
            <a:pPr lvl="1">
              <a:lnSpc>
                <a:spcPct val="120000"/>
              </a:lnSpc>
            </a:pPr>
            <a:r>
              <a:rPr lang="fr-FR" dirty="0" err="1"/>
              <a:t>Generic</a:t>
            </a:r>
            <a:r>
              <a:rPr lang="fr-FR" dirty="0"/>
              <a:t> data repositories (</a:t>
            </a:r>
            <a:r>
              <a:rPr lang="fr-FR" dirty="0" err="1"/>
              <a:t>Dataverse</a:t>
            </a:r>
            <a:r>
              <a:rPr lang="fr-FR" dirty="0"/>
              <a:t>, </a:t>
            </a:r>
            <a:r>
              <a:rPr lang="fr-FR" dirty="0" err="1"/>
              <a:t>Zenodo</a:t>
            </a:r>
            <a:r>
              <a:rPr lang="fr-FR" dirty="0"/>
              <a:t>)</a:t>
            </a:r>
          </a:p>
          <a:p>
            <a:pPr>
              <a:lnSpc>
                <a:spcPct val="120000"/>
              </a:lnSpc>
            </a:pPr>
            <a:r>
              <a:rPr lang="fr-FR" dirty="0" err="1"/>
              <a:t>BrAPi</a:t>
            </a:r>
            <a:r>
              <a:rPr lang="fr-FR" dirty="0"/>
              <a:t> </a:t>
            </a:r>
            <a:r>
              <a:rPr lang="fr-FR" dirty="0" err="1"/>
              <a:t>tools</a:t>
            </a:r>
            <a:endParaRPr lang="fr-FR" dirty="0"/>
          </a:p>
          <a:p>
            <a:pPr lvl="1">
              <a:lnSpc>
                <a:spcPct val="120000"/>
              </a:lnSpc>
            </a:pPr>
            <a:r>
              <a:rPr lang="fr-FR" dirty="0">
                <a:hlinkClick r:id="rId2"/>
              </a:rPr>
              <a:t>https://brapi.org/compatibleSoftware</a:t>
            </a:r>
            <a:r>
              <a:rPr lang="fr-FR" dirty="0"/>
              <a:t> 	</a:t>
            </a:r>
          </a:p>
          <a:p>
            <a:r>
              <a:rPr lang="fr-FR" dirty="0"/>
              <a:t>ELIXIR, EMPHASIS</a:t>
            </a:r>
          </a:p>
        </p:txBody>
      </p:sp>
      <p:pic>
        <p:nvPicPr>
          <p:cNvPr id="4" name="Image 3">
            <a:extLst>
              <a:ext uri="{FF2B5EF4-FFF2-40B4-BE49-F238E27FC236}">
                <a16:creationId xmlns:a16="http://schemas.microsoft.com/office/drawing/2014/main" id="{9A160109-E6AC-F667-E834-88A896694C8D}"/>
              </a:ext>
            </a:extLst>
          </p:cNvPr>
          <p:cNvPicPr>
            <a:picLocks noChangeAspect="1"/>
          </p:cNvPicPr>
          <p:nvPr/>
        </p:nvPicPr>
        <p:blipFill>
          <a:blip r:embed="rId3"/>
          <a:stretch>
            <a:fillRect/>
          </a:stretch>
        </p:blipFill>
        <p:spPr>
          <a:xfrm>
            <a:off x="5774148" y="1777282"/>
            <a:ext cx="6311489" cy="4570579"/>
          </a:xfrm>
          <a:prstGeom prst="rect">
            <a:avLst/>
          </a:prstGeom>
        </p:spPr>
      </p:pic>
    </p:spTree>
    <p:extLst>
      <p:ext uri="{BB962C8B-B14F-4D97-AF65-F5344CB8AC3E}">
        <p14:creationId xmlns:p14="http://schemas.microsoft.com/office/powerpoint/2010/main" val="1725288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2400" dirty="0"/>
              <a:t>MIAPPE </a:t>
            </a:r>
            <a:r>
              <a:rPr lang="fr-FR" sz="2400" dirty="0" err="1"/>
              <a:t>Specifications</a:t>
            </a:r>
            <a:endParaRPr lang="fr-FR" dirty="0"/>
          </a:p>
        </p:txBody>
      </p:sp>
      <p:sp>
        <p:nvSpPr>
          <p:cNvPr id="2" name="Espace réservé du texte 1">
            <a:extLst>
              <a:ext uri="{FF2B5EF4-FFF2-40B4-BE49-F238E27FC236}">
                <a16:creationId xmlns:a16="http://schemas.microsoft.com/office/drawing/2014/main" id="{C0C35888-A057-F21B-FCFD-F3C40372CC55}"/>
              </a:ext>
            </a:extLst>
          </p:cNvPr>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1"/>
          </p:nvPr>
        </p:nvSpPr>
        <p:spPr/>
        <p:txBody>
          <a:bodyPr/>
          <a:lstStyle/>
          <a:p>
            <a:fld id="{4F2FB34B-B982-584C-87D1-A762E7D52625}" type="slidenum">
              <a:rPr lang="fr-FR" smtClean="0">
                <a:solidFill>
                  <a:prstClr val="white"/>
                </a:solidFill>
              </a:rPr>
              <a:t>8</a:t>
            </a:fld>
            <a:endParaRPr lang="fr-FR" dirty="0">
              <a:solidFill>
                <a:prstClr val="white"/>
              </a:solidFill>
            </a:endParaRPr>
          </a:p>
        </p:txBody>
      </p:sp>
    </p:spTree>
    <p:extLst>
      <p:ext uri="{BB962C8B-B14F-4D97-AF65-F5344CB8AC3E}">
        <p14:creationId xmlns:p14="http://schemas.microsoft.com/office/powerpoint/2010/main" val="81933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3892AEDC-B248-6F3D-3352-2F34287D47FE}"/>
              </a:ext>
            </a:extLst>
          </p:cNvPr>
          <p:cNvSpPr>
            <a:spLocks noGrp="1"/>
          </p:cNvSpPr>
          <p:nvPr>
            <p:ph type="body" idx="4294967295"/>
          </p:nvPr>
        </p:nvSpPr>
        <p:spPr>
          <a:xfrm>
            <a:off x="1011382" y="4267200"/>
            <a:ext cx="10827692" cy="1777464"/>
          </a:xfrm>
        </p:spPr>
        <p:txBody>
          <a:bodyPr>
            <a:normAutofit fontScale="25000" lnSpcReduction="20000"/>
          </a:bodyPr>
          <a:lstStyle/>
          <a:p>
            <a:r>
              <a:rPr lang="fr-FR" dirty="0">
                <a:hlinkClick r:id="rId2"/>
              </a:rPr>
              <a:t>www.miappe.org</a:t>
            </a:r>
            <a:endParaRPr lang="fr-FR" dirty="0"/>
          </a:p>
          <a:p>
            <a:endParaRPr lang="fr-FR" dirty="0"/>
          </a:p>
          <a:p>
            <a:endParaRPr lang="fr-FR" dirty="0"/>
          </a:p>
          <a:p>
            <a:endParaRPr lang="fr-FR" dirty="0"/>
          </a:p>
          <a:p>
            <a:endParaRPr lang="fr-FR" dirty="0"/>
          </a:p>
          <a:p>
            <a:r>
              <a:rPr lang="fr-FR" dirty="0" err="1"/>
              <a:t>Githu</a:t>
            </a:r>
            <a:r>
              <a:rPr lang="fr-FR" dirty="0"/>
              <a:t>b </a:t>
            </a:r>
          </a:p>
          <a:p>
            <a:pPr lvl="1"/>
            <a:r>
              <a:rPr lang="fr-FR" dirty="0">
                <a:hlinkClick r:id="rId3"/>
              </a:rPr>
              <a:t>https://github.com/MIAPPE/MIAPPE/tree/master/MIAPPE_Checklist-Data-Model-v1.1</a:t>
            </a:r>
            <a:endParaRPr lang="fr-FR" dirty="0"/>
          </a:p>
          <a:p>
            <a:pPr lvl="1"/>
            <a:endParaRPr lang="fr-FR" dirty="0"/>
          </a:p>
        </p:txBody>
      </p:sp>
      <p:sp>
        <p:nvSpPr>
          <p:cNvPr id="4" name="Titre 3">
            <a:extLst>
              <a:ext uri="{FF2B5EF4-FFF2-40B4-BE49-F238E27FC236}">
                <a16:creationId xmlns:a16="http://schemas.microsoft.com/office/drawing/2014/main" id="{D879681A-CB5E-4603-F291-2023116EFD1E}"/>
              </a:ext>
            </a:extLst>
          </p:cNvPr>
          <p:cNvSpPr>
            <a:spLocks noGrp="1"/>
          </p:cNvSpPr>
          <p:nvPr>
            <p:ph type="title"/>
          </p:nvPr>
        </p:nvSpPr>
        <p:spPr/>
        <p:txBody>
          <a:bodyPr>
            <a:normAutofit fontScale="90000"/>
          </a:bodyPr>
          <a:lstStyle/>
          <a:p>
            <a:r>
              <a:rPr lang="fr-FR" sz="4400" dirty="0"/>
              <a:t>MIAPPE </a:t>
            </a:r>
            <a:r>
              <a:rPr lang="fr-FR" sz="4400" dirty="0" err="1"/>
              <a:t>Specifications</a:t>
            </a:r>
            <a:endParaRPr lang="fr-FR" sz="4400" dirty="0"/>
          </a:p>
        </p:txBody>
      </p:sp>
      <p:sp>
        <p:nvSpPr>
          <p:cNvPr id="9" name="Sous-titre 8">
            <a:extLst>
              <a:ext uri="{FF2B5EF4-FFF2-40B4-BE49-F238E27FC236}">
                <a16:creationId xmlns:a16="http://schemas.microsoft.com/office/drawing/2014/main" id="{626D3AFD-B0D2-F443-F298-613E348DB771}"/>
              </a:ext>
            </a:extLst>
          </p:cNvPr>
          <p:cNvSpPr>
            <a:spLocks noGrp="1"/>
          </p:cNvSpPr>
          <p:nvPr>
            <p:ph type="subTitle" idx="2"/>
          </p:nvPr>
        </p:nvSpPr>
        <p:spPr/>
        <p:txBody>
          <a:bodyPr>
            <a:normAutofit fontScale="92500" lnSpcReduction="10000"/>
          </a:bodyPr>
          <a:lstStyle/>
          <a:p>
            <a:endParaRPr lang="fr-FR"/>
          </a:p>
        </p:txBody>
      </p:sp>
      <p:pic>
        <p:nvPicPr>
          <p:cNvPr id="6" name="Image 5">
            <a:extLst>
              <a:ext uri="{FF2B5EF4-FFF2-40B4-BE49-F238E27FC236}">
                <a16:creationId xmlns:a16="http://schemas.microsoft.com/office/drawing/2014/main" id="{6A65D6EF-7DBB-D20D-25AD-93B03E740D05}"/>
              </a:ext>
            </a:extLst>
          </p:cNvPr>
          <p:cNvPicPr>
            <a:picLocks noChangeAspect="1"/>
          </p:cNvPicPr>
          <p:nvPr/>
        </p:nvPicPr>
        <p:blipFill>
          <a:blip r:embed="rId4"/>
          <a:stretch>
            <a:fillRect/>
          </a:stretch>
        </p:blipFill>
        <p:spPr>
          <a:xfrm>
            <a:off x="6679849" y="1129416"/>
            <a:ext cx="4279686" cy="1743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693D17FA-169F-7A57-AC13-6DB7818671F8}"/>
              </a:ext>
            </a:extLst>
          </p:cNvPr>
          <p:cNvPicPr>
            <a:picLocks noChangeAspect="1"/>
          </p:cNvPicPr>
          <p:nvPr/>
        </p:nvPicPr>
        <p:blipFill>
          <a:blip r:embed="rId5"/>
          <a:stretch>
            <a:fillRect/>
          </a:stretch>
        </p:blipFill>
        <p:spPr>
          <a:xfrm>
            <a:off x="518006" y="1272540"/>
            <a:ext cx="4800600" cy="16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C5611658-01A0-43DE-30B0-8C0DBC422593}"/>
              </a:ext>
            </a:extLst>
          </p:cNvPr>
          <p:cNvPicPr>
            <a:picLocks noChangeAspect="1"/>
          </p:cNvPicPr>
          <p:nvPr/>
        </p:nvPicPr>
        <p:blipFill>
          <a:blip r:embed="rId6"/>
          <a:stretch>
            <a:fillRect/>
          </a:stretch>
        </p:blipFill>
        <p:spPr>
          <a:xfrm>
            <a:off x="176716" y="4470942"/>
            <a:ext cx="3531843" cy="3871288"/>
          </a:xfrm>
          <a:prstGeom prst="rect">
            <a:avLst/>
          </a:prstGeom>
        </p:spPr>
      </p:pic>
      <p:pic>
        <p:nvPicPr>
          <p:cNvPr id="3" name="Image 2">
            <a:extLst>
              <a:ext uri="{FF2B5EF4-FFF2-40B4-BE49-F238E27FC236}">
                <a16:creationId xmlns:a16="http://schemas.microsoft.com/office/drawing/2014/main" id="{9D015F2F-F705-3FF6-9371-BB1FB786412C}"/>
              </a:ext>
            </a:extLst>
          </p:cNvPr>
          <p:cNvPicPr>
            <a:picLocks noChangeAspect="1"/>
          </p:cNvPicPr>
          <p:nvPr/>
        </p:nvPicPr>
        <p:blipFill>
          <a:blip r:embed="rId7"/>
          <a:stretch>
            <a:fillRect/>
          </a:stretch>
        </p:blipFill>
        <p:spPr>
          <a:xfrm>
            <a:off x="5241832" y="3094641"/>
            <a:ext cx="6874933" cy="37146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5160866"/>
      </p:ext>
    </p:extLst>
  </p:cSld>
  <p:clrMapOvr>
    <a:masterClrMapping/>
  </p:clrMapOvr>
</p:sld>
</file>

<file path=ppt/theme/theme1.xml><?xml version="1.0" encoding="utf-8"?>
<a:theme xmlns:a="http://schemas.openxmlformats.org/drawingml/2006/main" name="Presentation-INRAE-Panoramiqu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5F92528FC9C8488898B86D54615449" ma:contentTypeVersion="" ma:contentTypeDescription="Create a new document." ma:contentTypeScope="" ma:versionID="7dbc52a3c8f9feecfee7be38a12971d4">
  <xsd:schema xmlns:xsd="http://www.w3.org/2001/XMLSchema" xmlns:xs="http://www.w3.org/2001/XMLSchema" xmlns:p="http://schemas.microsoft.com/office/2006/metadata/properties" targetNamespace="http://schemas.microsoft.com/office/2006/metadata/properties" ma:root="true" ma:fieldsID="c3780fefa480425cdbae071994a9cb9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050AC3-DB97-485E-AD77-9D433B0887B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A9F833-7CEC-450C-A77D-BDD91096B6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D14EAC2-AD7C-46D9-9026-3DC78443F1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2830</TotalTime>
  <Words>3032</Words>
  <Application>Microsoft Macintosh PowerPoint</Application>
  <PresentationFormat>Grand écran</PresentationFormat>
  <Paragraphs>468</Paragraphs>
  <Slides>36</Slides>
  <Notes>27</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36</vt:i4>
      </vt:variant>
    </vt:vector>
  </HeadingPairs>
  <TitlesOfParts>
    <vt:vector size="51" baseType="lpstr">
      <vt:lpstr>Acumin Pro Medium</vt:lpstr>
      <vt:lpstr>Arial</vt:lpstr>
      <vt:lpstr>Calibri</vt:lpstr>
      <vt:lpstr>Calibri Light</vt:lpstr>
      <vt:lpstr>Corbel</vt:lpstr>
      <vt:lpstr>Helvetica Neue</vt:lpstr>
      <vt:lpstr>Noto Sans Symbols</vt:lpstr>
      <vt:lpstr>Raleway</vt:lpstr>
      <vt:lpstr>Rubik Light</vt:lpstr>
      <vt:lpstr>Symbol</vt:lpstr>
      <vt:lpstr>Times</vt:lpstr>
      <vt:lpstr>Trebuchet MS</vt:lpstr>
      <vt:lpstr>Wingdings</vt:lpstr>
      <vt:lpstr>Presentation-INRAE-Panoramique</vt:lpstr>
      <vt:lpstr>Office-Design</vt:lpstr>
      <vt:lpstr>Minimum Information for Plant Phenotyping Experiments (MIAPPE)</vt:lpstr>
      <vt:lpstr>Plant Data StandardS : Overview</vt:lpstr>
      <vt:lpstr>Plant Data standards </vt:lpstr>
      <vt:lpstr>Plant Structure Standard</vt:lpstr>
      <vt:lpstr>MIAPPE Implementations &amp; Technical Standards</vt:lpstr>
      <vt:lpstr>Phenotype Semantic Standard: Ontologies</vt:lpstr>
      <vt:lpstr>MIAPPE &amp; BrAPI ADOPTION </vt:lpstr>
      <vt:lpstr>MIAPPE Specifications</vt:lpstr>
      <vt:lpstr>MIAPPE Specifications</vt:lpstr>
      <vt:lpstr>MIAPPE Specifications</vt:lpstr>
      <vt:lpstr>MIAPPE Specifications</vt:lpstr>
      <vt:lpstr>MIAPPE overview</vt:lpstr>
      <vt:lpstr>Examples in MIAPPE</vt:lpstr>
      <vt:lpstr>Présentation PowerPoint</vt:lpstr>
      <vt:lpstr>Présentation PowerPoint</vt:lpstr>
      <vt:lpstr>Experimental design</vt:lpstr>
      <vt:lpstr>MIAPPE Data file</vt:lpstr>
      <vt:lpstr>Mandatory MIAPPE sections - Investigation</vt:lpstr>
      <vt:lpstr>Mandatory MIAPPE sections - Study</vt:lpstr>
      <vt:lpstr>Mandatory MIAPPE sections - Study Metadata</vt:lpstr>
      <vt:lpstr>Mandatory MIAPPE sections - Biological material</vt:lpstr>
      <vt:lpstr>Mandatory MIAPPE sections - Biological material</vt:lpstr>
      <vt:lpstr>Important MIAPPE sections - Observation Unit &amp; Samples</vt:lpstr>
      <vt:lpstr>Important MIAPPE sections - Observation Unit &amp; Samples</vt:lpstr>
      <vt:lpstr>Mandatory MIAPPE sections - Biological material</vt:lpstr>
      <vt:lpstr>Mandatory MIAPPE sections -Observed Variable</vt:lpstr>
      <vt:lpstr>Mandatory MIAPPE sections -Observed Variable</vt:lpstr>
      <vt:lpstr>Mandatory MIAPPE sections -Observed variable </vt:lpstr>
      <vt:lpstr>Other important sections</vt:lpstr>
      <vt:lpstr>Important MIAPPE section - Experimental Factor</vt:lpstr>
      <vt:lpstr>Important MIAPPE section - Event</vt:lpstr>
      <vt:lpstr>Important MIAPPE section - Environment</vt:lpstr>
      <vt:lpstr>Important MIAPPE sections - Data file</vt:lpstr>
      <vt:lpstr>MIAPPE Excel template</vt:lpstr>
      <vt:lpstr>Aknowledgments &amp; Questions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dc:creator>
  <cp:keywords>, docId:2CC68D860960A3E0A704EEFA014E717E</cp:keywords>
  <cp:lastModifiedBy>cyril.pommier</cp:lastModifiedBy>
  <cp:revision>78</cp:revision>
  <dcterms:created xsi:type="dcterms:W3CDTF">2019-12-11T10:12:20Z</dcterms:created>
  <dcterms:modified xsi:type="dcterms:W3CDTF">2024-12-08T17:48:33Z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0x010100CE5F92528FC9C8488898B86D54615449</vt:lpwstr>
  </property>
</Properties>
</file>