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12192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Libre Franklin"/>
      <p:regular r:id="rId46"/>
      <p:bold r:id="rId47"/>
      <p:italic r:id="rId48"/>
      <p:boldItalic r:id="rId49"/>
    </p:embeddedFont>
    <p:embeddedFont>
      <p:font typeface="Corbel"/>
      <p:regular r:id="rId50"/>
      <p:bold r:id="rId51"/>
      <p:italic r:id="rId52"/>
      <p:boldItalic r:id="rId53"/>
    </p:embeddedFont>
    <p:embeddedFont>
      <p:font typeface="Helvetica Neue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8" roundtripDataSignature="AMtx7mgPFeW+a/ZQ59Sk5dO7hMYB/MMX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B797C6-D51D-492F-B02C-2A05E8053F70}">
  <a:tblStyle styleId="{43B797C6-D51D-492F-B02C-2A05E8053F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Roboto-regular.fntdata"/><Relationship Id="rId41" Type="http://schemas.openxmlformats.org/officeDocument/2006/relationships/slide" Target="slides/slide35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LibreFranklin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ibreFranklin-italic.fntdata"/><Relationship Id="rId47" Type="http://schemas.openxmlformats.org/officeDocument/2006/relationships/font" Target="fonts/LibreFranklin-bold.fntdata"/><Relationship Id="rId49" Type="http://schemas.openxmlformats.org/officeDocument/2006/relationships/font" Target="fonts/LibreFranklin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rbel-bold.fntdata"/><Relationship Id="rId50" Type="http://schemas.openxmlformats.org/officeDocument/2006/relationships/font" Target="fonts/Corbel-regular.fntdata"/><Relationship Id="rId53" Type="http://schemas.openxmlformats.org/officeDocument/2006/relationships/font" Target="fonts/Corbel-boldItalic.fntdata"/><Relationship Id="rId52" Type="http://schemas.openxmlformats.org/officeDocument/2006/relationships/font" Target="fonts/Corbel-italic.fntdata"/><Relationship Id="rId11" Type="http://schemas.openxmlformats.org/officeDocument/2006/relationships/slide" Target="slides/slide5.xml"/><Relationship Id="rId55" Type="http://schemas.openxmlformats.org/officeDocument/2006/relationships/font" Target="fonts/HelveticaNeue-bold.fntdata"/><Relationship Id="rId10" Type="http://schemas.openxmlformats.org/officeDocument/2006/relationships/slide" Target="slides/slide4.xml"/><Relationship Id="rId54" Type="http://schemas.openxmlformats.org/officeDocument/2006/relationships/font" Target="fonts/HelveticaNeue-regular.fntdata"/><Relationship Id="rId13" Type="http://schemas.openxmlformats.org/officeDocument/2006/relationships/slide" Target="slides/slide7.xml"/><Relationship Id="rId57" Type="http://schemas.openxmlformats.org/officeDocument/2006/relationships/font" Target="fonts/HelveticaNeue-boldItalic.fntdata"/><Relationship Id="rId12" Type="http://schemas.openxmlformats.org/officeDocument/2006/relationships/slide" Target="slides/slide6.xml"/><Relationship Id="rId56" Type="http://schemas.openxmlformats.org/officeDocument/2006/relationships/font" Target="fonts/HelveticaNeue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b54f6e2c8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1b54f6e2c8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1b54f6e2c8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ba26280d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1ba26280d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1ba26280d2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ba26280d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ba26280d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1ba26280d2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ba26280d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1ba26280d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1ba26280d2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ba26280d2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1ba26280d2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1ba26280d2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ba26280d2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1ba26280d2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1ba26280d2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1ba26280d2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1ba26280d2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1ba26280d2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ba26280d2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1ba26280d2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1ba26280d2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ba26280d2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1ba26280d2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1ba26280d2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ba26280d2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ba26280d2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1ba26280d2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1ba26280d2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1ba26280d2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1ba26280d2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ba26280d2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ba26280d2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1ba26280d2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ba26280d2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1ba26280d2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31ba26280d2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1ba26280d2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1ba26280d2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31ba26280d2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ba26280d2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1ba26280d2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1ba26280d2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1ba26280d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1ba26280d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1ba26280d2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ba26280d2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1ba26280d2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31ba26280d2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1ba26280d2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1ba26280d2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31ba26280d2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ba26280d2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ba26280d2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31ba26280d2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ba26280d2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ba26280d2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1ba26280d2_0_2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b54f6e2c8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b54f6e2c8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1b54f6e2c8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1ba26280d2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1ba26280d2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1ba26280d2_0_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ba26280d2_0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ba26280d2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31ba26280d2_0_2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1ba26280d2_0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1ba26280d2_0_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31ba26280d2_0_2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1ba26280d2_0_3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1ba26280d2_0_3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31ba26280d2_0_3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ba26280d2_0_3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ba26280d2_0_3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31ba26280d2_0_3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b54f6e2c8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b54f6e2c8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1b54f6e2c8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54f6e2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b54f6e2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1b54f6e2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b54f6e2c8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b54f6e2c8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1b54f6e2c8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b54f6e2c8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b54f6e2c8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1b54f6e2c8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b54f6e2c8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b54f6e2c8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1b54f6e2c8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b54f6e2c8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b54f6e2c8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1b54f6e2c8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831850" y="2114026"/>
            <a:ext cx="10515600" cy="351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rgbClr val="E6E6E6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319f86579ca_0_13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319f86579ca_0_1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663" y="6308725"/>
            <a:ext cx="1455737" cy="4492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319f86579ca_0_1335"/>
          <p:cNvSpPr txBox="1"/>
          <p:nvPr>
            <p:ph idx="1" type="subTitle"/>
          </p:nvPr>
        </p:nvSpPr>
        <p:spPr>
          <a:xfrm>
            <a:off x="710072" y="1797029"/>
            <a:ext cx="8534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120"/>
              <a:buFont typeface="Arial"/>
              <a:buNone/>
              <a:defRPr b="0" i="0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g319f86579ca_0_1335"/>
          <p:cNvSpPr txBox="1"/>
          <p:nvPr>
            <p:ph type="ctrTitle"/>
          </p:nvPr>
        </p:nvSpPr>
        <p:spPr>
          <a:xfrm>
            <a:off x="711201" y="1040419"/>
            <a:ext cx="10363200" cy="6858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319f86579ca_0_1335"/>
          <p:cNvSpPr txBox="1"/>
          <p:nvPr>
            <p:ph idx="2" type="body"/>
          </p:nvPr>
        </p:nvSpPr>
        <p:spPr>
          <a:xfrm>
            <a:off x="711201" y="3851276"/>
            <a:ext cx="59838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 showMasterSp="0">
  <p:cSld name="18_Title Slide">
    <p:bg>
      <p:bgPr>
        <a:solidFill>
          <a:srgbClr val="E6E6E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319f86579ca_0_13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319f86579ca_0_1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663" y="6308725"/>
            <a:ext cx="1455737" cy="4492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19f86579ca_0_1341"/>
          <p:cNvSpPr txBox="1"/>
          <p:nvPr>
            <p:ph idx="1" type="subTitle"/>
          </p:nvPr>
        </p:nvSpPr>
        <p:spPr>
          <a:xfrm>
            <a:off x="710072" y="1797029"/>
            <a:ext cx="8534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120"/>
              <a:buFont typeface="Arial"/>
              <a:buNone/>
              <a:defRPr b="0" i="0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g319f86579ca_0_1341"/>
          <p:cNvSpPr txBox="1"/>
          <p:nvPr>
            <p:ph type="ctrTitle"/>
          </p:nvPr>
        </p:nvSpPr>
        <p:spPr>
          <a:xfrm>
            <a:off x="711201" y="1040419"/>
            <a:ext cx="10363200" cy="6858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319f86579ca_0_1341"/>
          <p:cNvSpPr txBox="1"/>
          <p:nvPr>
            <p:ph idx="2" type="body"/>
          </p:nvPr>
        </p:nvSpPr>
        <p:spPr>
          <a:xfrm>
            <a:off x="711201" y="3851276"/>
            <a:ext cx="59838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bg>
      <p:bgPr>
        <a:solidFill>
          <a:srgbClr val="E6E6E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19f86579ca_0_13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9f86579ca_0_1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663" y="6308725"/>
            <a:ext cx="1455737" cy="4492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19f86579ca_0_1347"/>
          <p:cNvSpPr txBox="1"/>
          <p:nvPr>
            <p:ph idx="1" type="subTitle"/>
          </p:nvPr>
        </p:nvSpPr>
        <p:spPr>
          <a:xfrm>
            <a:off x="710072" y="1797029"/>
            <a:ext cx="8534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120"/>
              <a:buFont typeface="Arial"/>
              <a:buNone/>
              <a:defRPr b="0" i="0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g319f86579ca_0_1347"/>
          <p:cNvSpPr txBox="1"/>
          <p:nvPr>
            <p:ph type="ctrTitle"/>
          </p:nvPr>
        </p:nvSpPr>
        <p:spPr>
          <a:xfrm>
            <a:off x="711201" y="1040419"/>
            <a:ext cx="10363200" cy="6858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319f86579ca_0_1347"/>
          <p:cNvSpPr txBox="1"/>
          <p:nvPr>
            <p:ph idx="2" type="body"/>
          </p:nvPr>
        </p:nvSpPr>
        <p:spPr>
          <a:xfrm>
            <a:off x="711201" y="3851276"/>
            <a:ext cx="59838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9f86579ca_0_1458"/>
          <p:cNvSpPr txBox="1"/>
          <p:nvPr>
            <p:ph idx="1" type="body"/>
          </p:nvPr>
        </p:nvSpPr>
        <p:spPr>
          <a:xfrm>
            <a:off x="341523" y="1037889"/>
            <a:ext cx="11508900" cy="5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b="0"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g319f86579ca_0_1458"/>
          <p:cNvSpPr txBox="1"/>
          <p:nvPr>
            <p:ph type="title"/>
          </p:nvPr>
        </p:nvSpPr>
        <p:spPr>
          <a:xfrm>
            <a:off x="341524" y="149638"/>
            <a:ext cx="106179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19f86579ca_0_145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>
  <p:cSld name="Inha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idx="10" type="dt"/>
          </p:nvPr>
        </p:nvSpPr>
        <p:spPr>
          <a:xfrm>
            <a:off x="399098" y="6356350"/>
            <a:ext cx="1150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1952625" y="6356350"/>
            <a:ext cx="8286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0595610" y="6356350"/>
            <a:ext cx="7581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" name="Google Shape;22;p6"/>
          <p:cNvSpPr txBox="1"/>
          <p:nvPr>
            <p:ph type="title"/>
          </p:nvPr>
        </p:nvSpPr>
        <p:spPr>
          <a:xfrm>
            <a:off x="399098" y="365125"/>
            <a:ext cx="10515600" cy="880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09B"/>
              </a:buClr>
              <a:buSzPts val="4000"/>
              <a:buFont typeface="Arial"/>
              <a:buNone/>
              <a:defRPr b="0" sz="4000">
                <a:solidFill>
                  <a:srgbClr val="00A0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/>
        </p:nvSpPr>
        <p:spPr>
          <a:xfrm>
            <a:off x="399098" y="1441954"/>
            <a:ext cx="1051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tzte-Seite">
  <p:cSld name="Letzte-Sei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395" y="5021718"/>
            <a:ext cx="205199" cy="2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395" y="5820900"/>
            <a:ext cx="205199" cy="2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/>
          <p:nvPr/>
        </p:nvSpPr>
        <p:spPr>
          <a:xfrm>
            <a:off x="841692" y="4870584"/>
            <a:ext cx="3732334" cy="1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https://www.phenet.eu/en</a:t>
            </a:r>
            <a:endParaRPr/>
          </a:p>
          <a:p>
            <a:pPr indent="0" lvl="0" marL="0" marR="0" rtl="0" algn="l">
              <a:lnSpc>
                <a:spcPct val="17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phenet_project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PHENET</a:t>
            </a:r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90090" y="5410021"/>
            <a:ext cx="217902" cy="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IXIR_logo.jpg" id="31" name="Google Shape;31;g319f86579ca_0_3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13484" y="5742879"/>
            <a:ext cx="1320800" cy="95319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319f86579ca_0_386"/>
          <p:cNvSpPr txBox="1"/>
          <p:nvPr>
            <p:ph type="title"/>
          </p:nvPr>
        </p:nvSpPr>
        <p:spPr>
          <a:xfrm>
            <a:off x="719403" y="332656"/>
            <a:ext cx="10871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319f86579ca_0_386"/>
          <p:cNvSpPr txBox="1"/>
          <p:nvPr>
            <p:ph idx="1" type="body"/>
          </p:nvPr>
        </p:nvSpPr>
        <p:spPr>
          <a:xfrm>
            <a:off x="711200" y="1525589"/>
            <a:ext cx="1087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19f86579ca_0_57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319f86579ca_0_57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g319f86579ca_0_5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319f86579ca_0_5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319f86579ca_0_5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19f86579ca_0_65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2AD46"/>
              </a:buClr>
              <a:buSzPts val="4400"/>
              <a:buNone/>
              <a:defRPr>
                <a:solidFill>
                  <a:srgbClr val="72AD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319f86579ca_0_6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>
                <a:solidFill>
                  <a:srgbClr val="EFEFEF"/>
                </a:solidFill>
              </a:defRPr>
            </a:lvl1pPr>
            <a:lvl2pPr lvl="1">
              <a:buNone/>
              <a:defRPr>
                <a:solidFill>
                  <a:srgbClr val="EFEFEF"/>
                </a:solidFill>
              </a:defRPr>
            </a:lvl2pPr>
            <a:lvl3pPr lvl="2">
              <a:buNone/>
              <a:defRPr>
                <a:solidFill>
                  <a:srgbClr val="EFEFEF"/>
                </a:solidFill>
              </a:defRPr>
            </a:lvl3pPr>
            <a:lvl4pPr lvl="3">
              <a:buNone/>
              <a:defRPr>
                <a:solidFill>
                  <a:srgbClr val="EFEFEF"/>
                </a:solidFill>
              </a:defRPr>
            </a:lvl4pPr>
            <a:lvl5pPr lvl="4">
              <a:buNone/>
              <a:defRPr>
                <a:solidFill>
                  <a:srgbClr val="EFEFEF"/>
                </a:solidFill>
              </a:defRPr>
            </a:lvl5pPr>
            <a:lvl6pPr lvl="5">
              <a:buNone/>
              <a:defRPr>
                <a:solidFill>
                  <a:srgbClr val="EFEFEF"/>
                </a:solidFill>
              </a:defRPr>
            </a:lvl6pPr>
            <a:lvl7pPr lvl="6">
              <a:buNone/>
              <a:defRPr>
                <a:solidFill>
                  <a:srgbClr val="EFEFEF"/>
                </a:solidFill>
              </a:defRPr>
            </a:lvl7pPr>
            <a:lvl8pPr lvl="7">
              <a:buNone/>
              <a:defRPr>
                <a:solidFill>
                  <a:srgbClr val="EFEFEF"/>
                </a:solidFill>
              </a:defRPr>
            </a:lvl8pPr>
            <a:lvl9pPr lvl="8">
              <a:buNone/>
              <a:defRPr>
                <a:solidFill>
                  <a:srgbClr val="EFEFE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19f86579ca_0_8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2AD46"/>
              </a:buClr>
              <a:buSzPts val="4400"/>
              <a:buNone/>
              <a:defRPr>
                <a:solidFill>
                  <a:srgbClr val="72AD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319f86579ca_0_82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g319f86579ca_0_8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>
                <a:solidFill>
                  <a:srgbClr val="F3F3F3"/>
                </a:solidFill>
              </a:defRPr>
            </a:lvl1pPr>
            <a:lvl2pPr lvl="1">
              <a:buNone/>
              <a:defRPr>
                <a:solidFill>
                  <a:srgbClr val="F3F3F3"/>
                </a:solidFill>
              </a:defRPr>
            </a:lvl2pPr>
            <a:lvl3pPr lvl="2">
              <a:buNone/>
              <a:defRPr>
                <a:solidFill>
                  <a:srgbClr val="F3F3F3"/>
                </a:solidFill>
              </a:defRPr>
            </a:lvl3pPr>
            <a:lvl4pPr lvl="3">
              <a:buNone/>
              <a:defRPr>
                <a:solidFill>
                  <a:srgbClr val="F3F3F3"/>
                </a:solidFill>
              </a:defRPr>
            </a:lvl4pPr>
            <a:lvl5pPr lvl="4">
              <a:buNone/>
              <a:defRPr>
                <a:solidFill>
                  <a:srgbClr val="F3F3F3"/>
                </a:solidFill>
              </a:defRPr>
            </a:lvl5pPr>
            <a:lvl6pPr lvl="5">
              <a:buNone/>
              <a:defRPr>
                <a:solidFill>
                  <a:srgbClr val="F3F3F3"/>
                </a:solidFill>
              </a:defRPr>
            </a:lvl6pPr>
            <a:lvl7pPr lvl="6">
              <a:buNone/>
              <a:defRPr>
                <a:solidFill>
                  <a:srgbClr val="F3F3F3"/>
                </a:solidFill>
              </a:defRPr>
            </a:lvl7pPr>
            <a:lvl8pPr lvl="7">
              <a:buNone/>
              <a:defRPr>
                <a:solidFill>
                  <a:srgbClr val="F3F3F3"/>
                </a:solidFill>
              </a:defRPr>
            </a:lvl8pPr>
            <a:lvl9pPr lvl="8">
              <a:buNone/>
              <a:defRPr>
                <a:solidFill>
                  <a:srgbClr val="F3F3F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EFEFEF"/>
                </a:solidFill>
              </a:rPr>
              <a:t>‹#›</a:t>
            </a:fld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E6E6E6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319f86579ca_0_13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225" y="0"/>
            <a:ext cx="12214226" cy="68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319f86579ca_0_1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663" y="6308725"/>
            <a:ext cx="1455737" cy="44926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319f86579ca_0_1325"/>
          <p:cNvSpPr txBox="1"/>
          <p:nvPr>
            <p:ph idx="1" type="subTitle"/>
          </p:nvPr>
        </p:nvSpPr>
        <p:spPr>
          <a:xfrm>
            <a:off x="710072" y="1797029"/>
            <a:ext cx="8534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120"/>
              <a:buFont typeface="Arial"/>
              <a:buNone/>
              <a:defRPr b="0" i="0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g319f86579ca_0_1325"/>
          <p:cNvSpPr txBox="1"/>
          <p:nvPr>
            <p:ph type="ctrTitle"/>
          </p:nvPr>
        </p:nvSpPr>
        <p:spPr>
          <a:xfrm>
            <a:off x="711201" y="1040419"/>
            <a:ext cx="10363200" cy="6858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19f86579ca_0_1325"/>
          <p:cNvSpPr txBox="1"/>
          <p:nvPr>
            <p:ph idx="2" type="body"/>
          </p:nvPr>
        </p:nvSpPr>
        <p:spPr>
          <a:xfrm>
            <a:off x="711201" y="3851276"/>
            <a:ext cx="59838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9f86579ca_0_1331"/>
          <p:cNvSpPr txBox="1"/>
          <p:nvPr>
            <p:ph type="title"/>
          </p:nvPr>
        </p:nvSpPr>
        <p:spPr>
          <a:xfrm>
            <a:off x="711200" y="304800"/>
            <a:ext cx="10871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19f86579ca_0_1331"/>
          <p:cNvSpPr txBox="1"/>
          <p:nvPr>
            <p:ph idx="1" type="body"/>
          </p:nvPr>
        </p:nvSpPr>
        <p:spPr>
          <a:xfrm>
            <a:off x="711200" y="1219200"/>
            <a:ext cx="5198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  <a:defRPr/>
            </a:lvl1pPr>
            <a:lvl2pPr indent="-368300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indent="-355600" lvl="4" marL="22860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g319f86579ca_0_1331"/>
          <p:cNvSpPr txBox="1"/>
          <p:nvPr>
            <p:ph idx="2" type="body"/>
          </p:nvPr>
        </p:nvSpPr>
        <p:spPr>
          <a:xfrm>
            <a:off x="6248400" y="1219200"/>
            <a:ext cx="533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  <a:defRPr/>
            </a:lvl1pPr>
            <a:lvl2pPr indent="-368300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indent="-355600" lvl="4" marL="22860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hyperlink" Target="https://rdmkit.elixir-europe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g"/><Relationship Id="rId4" Type="http://schemas.openxmlformats.org/officeDocument/2006/relationships/image" Target="../media/image39.jpg"/><Relationship Id="rId5" Type="http://schemas.openxmlformats.org/officeDocument/2006/relationships/hyperlink" Target="https://doi.org/10.1016/j.flora.2019.151504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ebi.ac.uk/ena/submit/webin" TargetMode="External"/><Relationship Id="rId4" Type="http://schemas.openxmlformats.org/officeDocument/2006/relationships/image" Target="../media/image56.png"/><Relationship Id="rId5" Type="http://schemas.openxmlformats.org/officeDocument/2006/relationships/image" Target="../media/image51.png"/><Relationship Id="rId6" Type="http://schemas.openxmlformats.org/officeDocument/2006/relationships/image" Target="../media/image54.png"/><Relationship Id="rId7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5.png"/><Relationship Id="rId4" Type="http://schemas.openxmlformats.org/officeDocument/2006/relationships/image" Target="../media/image6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5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hyperlink" Target="https://w3id.org/faircookbook/FCB061" TargetMode="External"/><Relationship Id="rId10" Type="http://schemas.openxmlformats.org/officeDocument/2006/relationships/image" Target="../media/image65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rdmkit.elixir-europe.org/plant_genomics_assembly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57.png"/><Relationship Id="rId5" Type="http://schemas.openxmlformats.org/officeDocument/2006/relationships/image" Target="../media/image68.png"/><Relationship Id="rId6" Type="http://schemas.openxmlformats.org/officeDocument/2006/relationships/image" Target="../media/image60.png"/><Relationship Id="rId7" Type="http://schemas.openxmlformats.org/officeDocument/2006/relationships/image" Target="../media/image64.png"/><Relationship Id="rId8" Type="http://schemas.openxmlformats.org/officeDocument/2006/relationships/image" Target="../media/image6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google.com/document/d/1swmaZa6aK6c3zWYw9uCrC0UmZ-I_uqDs56DxNJdylRs/edit?usp=sharing" TargetMode="External"/><Relationship Id="rId4" Type="http://schemas.openxmlformats.org/officeDocument/2006/relationships/image" Target="../media/image66.png"/><Relationship Id="rId5" Type="http://schemas.openxmlformats.org/officeDocument/2006/relationships/hyperlink" Target="https://www.ebi.ac.uk/ena/browser/suppor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22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type="title"/>
          </p:nvPr>
        </p:nvSpPr>
        <p:spPr>
          <a:xfrm>
            <a:off x="831850" y="2114026"/>
            <a:ext cx="10515600" cy="351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 sz="6200"/>
              <a:t>Sequence Data Management</a:t>
            </a:r>
            <a:endParaRPr sz="6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/>
              <a:t>Hands on Submission to EBI (ENA / BioSamples)</a:t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831850" y="5939675"/>
            <a:ext cx="277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Sebastian Beier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06/12/2024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500" y="607350"/>
            <a:ext cx="1546250" cy="3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7075" y="6184800"/>
            <a:ext cx="1537750" cy="4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96400" y="5957800"/>
            <a:ext cx="1195602" cy="9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b54f6e2c8_0_149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55" name="Google Shape;255;g31b54f6e2c8_0_149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European Nucleotide Archive (ENA)</a:t>
            </a:r>
            <a:endParaRPr/>
          </a:p>
        </p:txBody>
      </p:sp>
      <p:pic>
        <p:nvPicPr>
          <p:cNvPr id="256" name="Google Shape;256;g31b54f6e2c8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700" y="2443025"/>
            <a:ext cx="1883800" cy="18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1b54f6e2c8_0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6100" y="1179275"/>
            <a:ext cx="20097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1b54f6e2c8_0_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00" y="4274675"/>
            <a:ext cx="20097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1b54f6e2c8_0_149"/>
          <p:cNvPicPr preferRelativeResize="0"/>
          <p:nvPr/>
        </p:nvPicPr>
        <p:blipFill rotWithShape="1">
          <a:blip r:embed="rId6">
            <a:alphaModFix/>
          </a:blip>
          <a:srcRect b="28944" l="11243" r="10728" t="28910"/>
          <a:stretch/>
        </p:blipFill>
        <p:spPr>
          <a:xfrm>
            <a:off x="5055500" y="4116775"/>
            <a:ext cx="2081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1b54f6e2c8_0_149"/>
          <p:cNvSpPr txBox="1"/>
          <p:nvPr>
            <p:ph idx="4294967295" type="body"/>
          </p:nvPr>
        </p:nvSpPr>
        <p:spPr>
          <a:xfrm>
            <a:off x="7262400" y="1253400"/>
            <a:ext cx="4827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A repository of the world’s nucleotide data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Creators of tools for submission and retrieval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European node of INSDC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A basis for other tools</a:t>
            </a:r>
            <a:endParaRPr/>
          </a:p>
        </p:txBody>
      </p:sp>
      <p:sp>
        <p:nvSpPr>
          <p:cNvPr id="261" name="Google Shape;261;g31b54f6e2c8_0_149"/>
          <p:cNvSpPr/>
          <p:nvPr/>
        </p:nvSpPr>
        <p:spPr>
          <a:xfrm>
            <a:off x="2906650" y="4427075"/>
            <a:ext cx="1631700" cy="571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1b54f6e2c8_0_149"/>
          <p:cNvSpPr/>
          <p:nvPr/>
        </p:nvSpPr>
        <p:spPr>
          <a:xfrm rot="-3355107">
            <a:off x="1483533" y="2675325"/>
            <a:ext cx="1631772" cy="57163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1b54f6e2c8_0_149"/>
          <p:cNvSpPr/>
          <p:nvPr/>
        </p:nvSpPr>
        <p:spPr>
          <a:xfrm rot="3017331">
            <a:off x="4463672" y="2675350"/>
            <a:ext cx="1631666" cy="57159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ba26280d2_0_1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0" name="Google Shape;270;g31ba26280d2_0_1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Submitting Data: Why?</a:t>
            </a:r>
            <a:endParaRPr/>
          </a:p>
        </p:txBody>
      </p:sp>
      <p:sp>
        <p:nvSpPr>
          <p:cNvPr id="271" name="Google Shape;271;g31ba26280d2_0_1"/>
          <p:cNvSpPr txBox="1"/>
          <p:nvPr>
            <p:ph idx="4294967295" type="body"/>
          </p:nvPr>
        </p:nvSpPr>
        <p:spPr>
          <a:xfrm>
            <a:off x="711200" y="1143000"/>
            <a:ext cx="5725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All data in ENA is submitted by members of the research community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What motivates people to submit?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FAIR principles</a:t>
            </a:r>
            <a:endParaRPr/>
          </a:p>
          <a:p>
            <a:pPr indent="-234950" lvl="2" marL="89535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Char char="•"/>
            </a:pPr>
            <a:r>
              <a:rPr lang="de-DE">
                <a:solidFill>
                  <a:srgbClr val="595959"/>
                </a:solidFill>
              </a:rPr>
              <a:t>Reproducibility</a:t>
            </a:r>
            <a:endParaRPr/>
          </a:p>
          <a:p>
            <a:pPr indent="-234950" lvl="2" marL="89535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Char char="•"/>
            </a:pPr>
            <a:r>
              <a:rPr lang="de-DE">
                <a:solidFill>
                  <a:srgbClr val="595959"/>
                </a:solidFill>
              </a:rPr>
              <a:t>Reusability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3rd party access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Archival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b="1" lang="de-DE">
                <a:solidFill>
                  <a:srgbClr val="595959"/>
                </a:solidFill>
              </a:rPr>
              <a:t>Publication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MGnify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272" name="Google Shape;272;g31ba26280d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825" y="964725"/>
            <a:ext cx="4537975" cy="39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1ba26280d2_0_1"/>
          <p:cNvSpPr txBox="1"/>
          <p:nvPr/>
        </p:nvSpPr>
        <p:spPr>
          <a:xfrm>
            <a:off x="193775" y="6226125"/>
            <a:ext cx="826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chemeClr val="lt1"/>
                </a:solidFill>
              </a:rPr>
              <a:t>Image credit: </a:t>
            </a:r>
            <a:r>
              <a:rPr i="1" lang="de-DE" sz="1200">
                <a:solidFill>
                  <a:schemeClr val="lt1"/>
                </a:solidFill>
              </a:rPr>
              <a:t>The data lifecycle, from ELIXIR Europe </a:t>
            </a:r>
            <a:r>
              <a:rPr i="1" lang="de-DE" sz="1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https://rdmkit.elixir-europe.org/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ba26280d2_0_11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0" name="Google Shape;280;g31ba26280d2_0_11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New Discoveries from old Data</a:t>
            </a:r>
            <a:endParaRPr/>
          </a:p>
        </p:txBody>
      </p:sp>
      <p:pic>
        <p:nvPicPr>
          <p:cNvPr id="281" name="Google Shape;281;g31ba26280d2_0_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1480283"/>
            <a:ext cx="5199000" cy="3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1ba26280d2_0_11"/>
          <p:cNvSpPr txBox="1"/>
          <p:nvPr>
            <p:ph idx="4294967295" type="body"/>
          </p:nvPr>
        </p:nvSpPr>
        <p:spPr>
          <a:xfrm>
            <a:off x="5316225" y="1219200"/>
            <a:ext cx="5358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Polyomavirus – </a:t>
            </a:r>
            <a:r>
              <a:rPr i="1" lang="de-DE">
                <a:solidFill>
                  <a:srgbClr val="595959"/>
                </a:solidFill>
              </a:rPr>
              <a:t>“many tumours”</a:t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Buck </a:t>
            </a:r>
            <a:r>
              <a:rPr i="1" lang="de-DE">
                <a:solidFill>
                  <a:srgbClr val="595959"/>
                </a:solidFill>
              </a:rPr>
              <a:t>et al.</a:t>
            </a:r>
            <a:r>
              <a:rPr lang="de-DE">
                <a:solidFill>
                  <a:srgbClr val="595959"/>
                </a:solidFill>
              </a:rPr>
              <a:t> report discovery of new polyomaviruses in fish, cows, and sheep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Sequence searches against INSDC data identified more new species in the genomes of 7 invertebrates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Evidence that polyomavirus existed in the last common arthropod-vertebrate ancestor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83" name="Google Shape;283;g31ba26280d2_0_11"/>
          <p:cNvSpPr txBox="1"/>
          <p:nvPr/>
        </p:nvSpPr>
        <p:spPr>
          <a:xfrm>
            <a:off x="404400" y="6242225"/>
            <a:ext cx="8762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chemeClr val="lt1"/>
                </a:solidFill>
              </a:rPr>
              <a:t>Image credit: </a:t>
            </a:r>
            <a:r>
              <a:rPr i="1" lang="de-DE" sz="1200">
                <a:solidFill>
                  <a:schemeClr val="lt1"/>
                </a:solidFill>
              </a:rPr>
              <a:t>Cryo-EM structure of BK polyomavirus, PDBj</a:t>
            </a:r>
            <a:endParaRPr i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ba26280d2_0_20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90" name="Google Shape;290;g31ba26280d2_0_20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ENA Data Model</a:t>
            </a:r>
            <a:endParaRPr/>
          </a:p>
        </p:txBody>
      </p:sp>
      <p:sp>
        <p:nvSpPr>
          <p:cNvPr id="291" name="Google Shape;291;g31ba26280d2_0_20"/>
          <p:cNvSpPr txBox="1"/>
          <p:nvPr>
            <p:ph idx="4294967295" type="body"/>
          </p:nvPr>
        </p:nvSpPr>
        <p:spPr>
          <a:xfrm>
            <a:off x="711200" y="1525589"/>
            <a:ext cx="1087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13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/>
              <a:t>ENA stores huge amounts of data</a:t>
            </a:r>
            <a:endParaRPr/>
          </a:p>
          <a:p>
            <a:pPr indent="0" lvl="1" marL="355600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None/>
            </a:pPr>
            <a:r>
              <a:rPr lang="de-DE"/>
              <a:t>… from many users</a:t>
            </a:r>
            <a:endParaRPr/>
          </a:p>
          <a:p>
            <a:pPr indent="0" lvl="2" marL="66040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lang="de-DE"/>
              <a:t>… with samples from many taxa</a:t>
            </a:r>
            <a:endParaRPr/>
          </a:p>
          <a:p>
            <a:pPr indent="0" lvl="3" marL="912812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lang="de-DE"/>
              <a:t>… who use many different techniques</a:t>
            </a:r>
            <a:endParaRPr/>
          </a:p>
          <a:p>
            <a:pPr indent="0" lvl="4" marL="1165225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lang="de-DE"/>
              <a:t>… and sequence on many different platforms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/>
              <a:t>But they need to display data in a consistent manner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/>
              <a:t>A robust data model is the first step in achieving this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ba26280d2_0_27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98" name="Google Shape;298;g31ba26280d2_0_27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Data Tiers</a:t>
            </a:r>
            <a:endParaRPr/>
          </a:p>
        </p:txBody>
      </p:sp>
      <p:pic>
        <p:nvPicPr>
          <p:cNvPr descr="The ENA’s three-tiered data architecture" id="299" name="Google Shape;299;g31ba26280d2_0_27"/>
          <p:cNvPicPr preferRelativeResize="0"/>
          <p:nvPr/>
        </p:nvPicPr>
        <p:blipFill rotWithShape="1">
          <a:blip r:embed="rId3">
            <a:alphaModFix/>
          </a:blip>
          <a:srcRect b="4442" l="44815" r="9407" t="60212"/>
          <a:stretch/>
        </p:blipFill>
        <p:spPr>
          <a:xfrm>
            <a:off x="10494288" y="1425337"/>
            <a:ext cx="1415482" cy="109283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1ba26280d2_0_27"/>
          <p:cNvSpPr txBox="1"/>
          <p:nvPr>
            <p:ph idx="4294967295" type="body"/>
          </p:nvPr>
        </p:nvSpPr>
        <p:spPr>
          <a:xfrm>
            <a:off x="558799" y="685800"/>
            <a:ext cx="655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13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None/>
            </a:pPr>
            <a:r>
              <a:t/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Sequence data is organised into tiers: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b="1" lang="de-DE"/>
              <a:t>Reads:</a:t>
            </a:r>
            <a:r>
              <a:rPr lang="de-DE"/>
              <a:t> raw sequence data</a:t>
            </a:r>
            <a:endParaRPr/>
          </a:p>
          <a:p>
            <a:pPr indent="-1365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b="1" lang="de-DE"/>
              <a:t>Assemblies: </a:t>
            </a:r>
            <a:r>
              <a:rPr lang="de-DE"/>
              <a:t>reconstructions of </a:t>
            </a:r>
            <a:br>
              <a:rPr lang="de-DE"/>
            </a:br>
            <a:r>
              <a:rPr lang="de-DE"/>
              <a:t>actual replicons</a:t>
            </a:r>
            <a:endParaRPr/>
          </a:p>
          <a:p>
            <a:pPr indent="-1365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b="1" lang="de-DE"/>
              <a:t>Annotations: </a:t>
            </a:r>
            <a:r>
              <a:rPr lang="de-DE"/>
              <a:t>interpretations of biological function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b="1" lang="de-DE"/>
              <a:t>Annotation</a:t>
            </a:r>
            <a:r>
              <a:rPr lang="de-DE"/>
              <a:t> and </a:t>
            </a:r>
            <a:r>
              <a:rPr b="1" lang="de-DE"/>
              <a:t>assembly</a:t>
            </a:r>
            <a:r>
              <a:rPr lang="de-DE"/>
              <a:t> are frequently paired</a:t>
            </a:r>
            <a:endParaRPr b="1"/>
          </a:p>
        </p:txBody>
      </p:sp>
      <p:sp>
        <p:nvSpPr>
          <p:cNvPr id="301" name="Google Shape;301;g31ba26280d2_0_27"/>
          <p:cNvSpPr/>
          <p:nvPr/>
        </p:nvSpPr>
        <p:spPr>
          <a:xfrm rot="10800000">
            <a:off x="7889747" y="4053138"/>
            <a:ext cx="1415400" cy="14412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1ba26280d2_0_27"/>
          <p:cNvSpPr/>
          <p:nvPr/>
        </p:nvSpPr>
        <p:spPr>
          <a:xfrm rot="10800000">
            <a:off x="6476916" y="1170794"/>
            <a:ext cx="4242900" cy="1441200"/>
          </a:xfrm>
          <a:prstGeom prst="trapezoid">
            <a:avLst>
              <a:gd fmla="val 49040" name="adj"/>
            </a:avLst>
          </a:prstGeom>
          <a:solidFill>
            <a:srgbClr val="E1EF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1ba26280d2_0_27"/>
          <p:cNvSpPr/>
          <p:nvPr/>
        </p:nvSpPr>
        <p:spPr>
          <a:xfrm rot="10800000">
            <a:off x="7182423" y="2611968"/>
            <a:ext cx="2828400" cy="1441200"/>
          </a:xfrm>
          <a:prstGeom prst="trapezoid">
            <a:avLst>
              <a:gd fmla="val 49040" name="adj"/>
            </a:avLst>
          </a:prstGeom>
          <a:solidFill>
            <a:srgbClr val="A9D08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1ba26280d2_0_27"/>
          <p:cNvSpPr txBox="1"/>
          <p:nvPr/>
        </p:nvSpPr>
        <p:spPr>
          <a:xfrm>
            <a:off x="10654388" y="1170811"/>
            <a:ext cx="69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Reads</a:t>
            </a:r>
            <a:endParaRPr b="0" i="0" sz="24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g31ba26280d2_0_27"/>
          <p:cNvSpPr txBox="1"/>
          <p:nvPr/>
        </p:nvSpPr>
        <p:spPr>
          <a:xfrm>
            <a:off x="10010823" y="2611987"/>
            <a:ext cx="110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Assemblies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1ba26280d2_0_27"/>
          <p:cNvSpPr txBox="1"/>
          <p:nvPr/>
        </p:nvSpPr>
        <p:spPr>
          <a:xfrm>
            <a:off x="9310167" y="4053163"/>
            <a:ext cx="114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Annotations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ENA’s three-tiered data architecture" id="307" name="Google Shape;307;g31ba26280d2_0_27"/>
          <p:cNvPicPr preferRelativeResize="0"/>
          <p:nvPr/>
        </p:nvPicPr>
        <p:blipFill rotWithShape="1">
          <a:blip r:embed="rId3">
            <a:alphaModFix/>
          </a:blip>
          <a:srcRect b="68728" l="43408" r="10170" t="4752"/>
          <a:stretch/>
        </p:blipFill>
        <p:spPr>
          <a:xfrm>
            <a:off x="9139259" y="4609497"/>
            <a:ext cx="1395309" cy="79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ENA’s three-tiered data architecture" id="308" name="Google Shape;308;g31ba26280d2_0_27"/>
          <p:cNvPicPr preferRelativeResize="0"/>
          <p:nvPr/>
        </p:nvPicPr>
        <p:blipFill rotWithShape="1">
          <a:blip r:embed="rId3">
            <a:alphaModFix/>
          </a:blip>
          <a:srcRect b="50000" l="40520" r="16817" t="35091"/>
          <a:stretch/>
        </p:blipFill>
        <p:spPr>
          <a:xfrm>
            <a:off x="9836914" y="3033321"/>
            <a:ext cx="1828473" cy="63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ba26280d2_0_51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5" name="Google Shape;315;g31ba26280d2_0_51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Read Tier</a:t>
            </a:r>
            <a:endParaRPr/>
          </a:p>
        </p:txBody>
      </p:sp>
      <p:sp>
        <p:nvSpPr>
          <p:cNvPr id="316" name="Google Shape;316;g31ba26280d2_0_51"/>
          <p:cNvSpPr txBox="1"/>
          <p:nvPr>
            <p:ph idx="4294967295" type="body"/>
          </p:nvPr>
        </p:nvSpPr>
        <p:spPr>
          <a:xfrm>
            <a:off x="711200" y="1144589"/>
            <a:ext cx="1087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/>
              <a:t>A FASTQ file is an example of data from the read tier: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/>
              <a:t>But is it interesting?</a:t>
            </a:r>
            <a:endParaRPr/>
          </a:p>
        </p:txBody>
      </p:sp>
      <p:pic>
        <p:nvPicPr>
          <p:cNvPr id="317" name="Google Shape;317;g31ba26280d2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7675" y="1727325"/>
            <a:ext cx="7606600" cy="31921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ba26280d2_0_59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4" name="Google Shape;324;g31ba26280d2_0_59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Metadata Model</a:t>
            </a:r>
            <a:endParaRPr/>
          </a:p>
        </p:txBody>
      </p:sp>
      <p:sp>
        <p:nvSpPr>
          <p:cNvPr id="325" name="Google Shape;325;g31ba26280d2_0_59"/>
          <p:cNvSpPr txBox="1"/>
          <p:nvPr>
            <p:ph idx="4294967295" type="body"/>
          </p:nvPr>
        </p:nvSpPr>
        <p:spPr>
          <a:xfrm>
            <a:off x="711200" y="1525589"/>
            <a:ext cx="1087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Data without any context has no value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Metadata tells us how sequence data </a:t>
            </a:r>
            <a:br>
              <a:rPr lang="de-DE">
                <a:solidFill>
                  <a:srgbClr val="595959"/>
                </a:solidFill>
              </a:rPr>
            </a:br>
            <a:r>
              <a:rPr lang="de-DE">
                <a:solidFill>
                  <a:srgbClr val="595959"/>
                </a:solidFill>
              </a:rPr>
              <a:t>was produced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Makes it possible to compare datasets:</a:t>
            </a:r>
            <a:endParaRPr/>
          </a:p>
          <a:p>
            <a:pPr indent="0" lvl="2" marL="541337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i="1" lang="de-DE">
                <a:solidFill>
                  <a:srgbClr val="595959"/>
                </a:solidFill>
              </a:rPr>
              <a:t>“I want to see data from bacteria …</a:t>
            </a:r>
            <a:endParaRPr/>
          </a:p>
          <a:p>
            <a:pPr indent="0" lvl="3" marL="871537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i="1" lang="de-DE">
                <a:solidFill>
                  <a:srgbClr val="595959"/>
                </a:solidFill>
              </a:rPr>
              <a:t>… in the Atlantic Ocean …</a:t>
            </a:r>
            <a:endParaRPr/>
          </a:p>
          <a:p>
            <a:pPr indent="0" lvl="4" marL="1165225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i="1" lang="de-DE">
                <a:solidFill>
                  <a:srgbClr val="595959"/>
                </a:solidFill>
              </a:rPr>
              <a:t>… sampled between 50-100m …</a:t>
            </a:r>
            <a:endParaRPr/>
          </a:p>
          <a:p>
            <a:pPr indent="0" lvl="3" marL="871537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i="1" lang="de-DE">
                <a:solidFill>
                  <a:srgbClr val="595959"/>
                </a:solidFill>
              </a:rPr>
              <a:t>		… between April and July …</a:t>
            </a:r>
            <a:endParaRPr/>
          </a:p>
          <a:p>
            <a:pPr indent="0" lvl="3" marL="871537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SzPts val="2000"/>
              <a:buNone/>
            </a:pPr>
            <a:r>
              <a:rPr i="1" lang="de-DE">
                <a:solidFill>
                  <a:srgbClr val="595959"/>
                </a:solidFill>
              </a:rPr>
              <a:t>			… compared with the same from the Indian Ocean”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326" name="Google Shape;326;g31ba26280d2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0978" y="1542537"/>
            <a:ext cx="4903822" cy="2850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ba26280d2_0_67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3" name="Google Shape;333;g31ba26280d2_0_67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 Dataset </a:t>
            </a:r>
            <a:endParaRPr/>
          </a:p>
        </p:txBody>
      </p:sp>
      <p:sp>
        <p:nvSpPr>
          <p:cNvPr id="334" name="Google Shape;334;g31ba26280d2_0_67"/>
          <p:cNvSpPr txBox="1"/>
          <p:nvPr>
            <p:ph idx="4294967295" type="body"/>
          </p:nvPr>
        </p:nvSpPr>
        <p:spPr>
          <a:xfrm>
            <a:off x="5607700" y="533400"/>
            <a:ext cx="5210100" cy="5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Pamirian winterfat (</a:t>
            </a:r>
            <a:r>
              <a:rPr i="1" lang="de-DE"/>
              <a:t>Krascheninnikovia ceratoides)</a:t>
            </a:r>
            <a:r>
              <a:rPr lang="de-DE"/>
              <a:t> is a steppe and semi-desert plant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Two subspecies exist: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i="1" lang="de-DE"/>
              <a:t>lanata </a:t>
            </a:r>
            <a:r>
              <a:rPr lang="de-DE"/>
              <a:t>in  North America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i="1" lang="de-DE"/>
              <a:t>ceratoides </a:t>
            </a:r>
            <a:r>
              <a:rPr lang="de-DE"/>
              <a:t>in the Eurasian Steppe</a:t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A research group carried out phylogenetic and biogeographic analysis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Sequence data was made public via ENA</a:t>
            </a:r>
            <a:endParaRPr/>
          </a:p>
        </p:txBody>
      </p:sp>
      <p:pic>
        <p:nvPicPr>
          <p:cNvPr descr="A picture containing grass, outdoor, sky, nature&#10;&#10;Description automatically generated" id="335" name="Google Shape;335;g31ba26280d2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6517" y="2995669"/>
            <a:ext cx="2858278" cy="214370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0"/>
              </a:srgbClr>
            </a:outerShdw>
          </a:effectLst>
        </p:spPr>
      </p:pic>
      <p:pic>
        <p:nvPicPr>
          <p:cNvPr descr="A close up of a plant&#10;&#10;Description automatically generated with medium confidence" id="336" name="Google Shape;336;g31ba26280d2_0_67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94" y="1391505"/>
            <a:ext cx="3135000" cy="23514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0"/>
              </a:srgbClr>
            </a:outerShdw>
          </a:effectLst>
        </p:spPr>
      </p:pic>
      <p:sp>
        <p:nvSpPr>
          <p:cNvPr id="337" name="Google Shape;337;g31ba26280d2_0_67"/>
          <p:cNvSpPr txBox="1"/>
          <p:nvPr/>
        </p:nvSpPr>
        <p:spPr>
          <a:xfrm>
            <a:off x="404400" y="6242225"/>
            <a:ext cx="8762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chemeClr val="lt1"/>
                </a:solidFill>
              </a:rPr>
              <a:t>Image credit: </a:t>
            </a:r>
            <a:r>
              <a:rPr i="1" lang="de-DE" sz="1200">
                <a:solidFill>
                  <a:schemeClr val="lt1"/>
                </a:solidFill>
              </a:rPr>
              <a:t>Paper available at: </a:t>
            </a:r>
            <a:r>
              <a:rPr i="1" lang="de-DE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https://doi.org/10.1016/j.flora.2019.151504</a:t>
            </a:r>
            <a:endParaRPr i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1ba26280d2_0_77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44" name="Google Shape;344;g31ba26280d2_0_77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Example: Study</a:t>
            </a:r>
            <a:endParaRPr/>
          </a:p>
        </p:txBody>
      </p:sp>
      <p:sp>
        <p:nvSpPr>
          <p:cNvPr id="345" name="Google Shape;345;g31ba26280d2_0_77"/>
          <p:cNvSpPr/>
          <p:nvPr/>
        </p:nvSpPr>
        <p:spPr>
          <a:xfrm>
            <a:off x="5038438" y="1265831"/>
            <a:ext cx="1305600" cy="6810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PRJEB31888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31ba26280d2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500" y="44350"/>
            <a:ext cx="3047799" cy="17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1ba26280d2_0_84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53" name="Google Shape;353;g31ba26280d2_0_84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 Experimental Setup</a:t>
            </a:r>
            <a:endParaRPr/>
          </a:p>
        </p:txBody>
      </p:sp>
      <p:sp>
        <p:nvSpPr>
          <p:cNvPr id="354" name="Google Shape;354;g31ba26280d2_0_84"/>
          <p:cNvSpPr txBox="1"/>
          <p:nvPr>
            <p:ph idx="4294967295" type="body"/>
          </p:nvPr>
        </p:nvSpPr>
        <p:spPr>
          <a:xfrm>
            <a:off x="711200" y="1253412"/>
            <a:ext cx="10871100" cy="23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Samples were taken from many regions across the world, 189 plants in total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Each sample is individually logged in the database with important information such as its taxon, geographic origin, and ploidy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Samples of </a:t>
            </a:r>
            <a:r>
              <a:rPr i="1" lang="de-DE">
                <a:solidFill>
                  <a:srgbClr val="595959"/>
                </a:solidFill>
              </a:rPr>
              <a:t>Axyris hybrida </a:t>
            </a:r>
            <a:r>
              <a:rPr lang="de-DE">
                <a:solidFill>
                  <a:srgbClr val="595959"/>
                </a:solidFill>
              </a:rPr>
              <a:t>and </a:t>
            </a:r>
            <a:r>
              <a:rPr i="1" lang="de-DE">
                <a:solidFill>
                  <a:srgbClr val="595959"/>
                </a:solidFill>
              </a:rPr>
              <a:t>Ceratocarpus arenarius </a:t>
            </a:r>
            <a:r>
              <a:rPr lang="de-DE">
                <a:solidFill>
                  <a:srgbClr val="595959"/>
                </a:solidFill>
              </a:rPr>
              <a:t>were taken to function as outgroups</a:t>
            </a:r>
            <a:endParaRPr/>
          </a:p>
        </p:txBody>
      </p:sp>
      <p:pic>
        <p:nvPicPr>
          <p:cNvPr descr="Map&#10;&#10;Description automatically generated" id="355" name="Google Shape;355;g31ba26280d2_0_8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751" y="4157698"/>
            <a:ext cx="5261400" cy="17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399098" y="365125"/>
            <a:ext cx="10515600" cy="880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09B"/>
              </a:buClr>
              <a:buSzPts val="4000"/>
              <a:buFont typeface="Arial"/>
              <a:buNone/>
            </a:pPr>
            <a:r>
              <a:rPr lang="de-DE"/>
              <a:t>Scope</a:t>
            </a:r>
            <a:endParaRPr/>
          </a:p>
        </p:txBody>
      </p:sp>
      <p:sp>
        <p:nvSpPr>
          <p:cNvPr id="93" name="Google Shape;93;p2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1166" l="0" r="0" t="0"/>
          <a:stretch/>
        </p:blipFill>
        <p:spPr>
          <a:xfrm>
            <a:off x="399100" y="1154850"/>
            <a:ext cx="9666250" cy="47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1ba26280d2_0_92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2" name="Google Shape;362;g31ba26280d2_0_92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Example: Samples</a:t>
            </a:r>
            <a:endParaRPr/>
          </a:p>
        </p:txBody>
      </p:sp>
      <p:sp>
        <p:nvSpPr>
          <p:cNvPr id="363" name="Google Shape;363;g31ba26280d2_0_92"/>
          <p:cNvSpPr/>
          <p:nvPr/>
        </p:nvSpPr>
        <p:spPr>
          <a:xfrm>
            <a:off x="5038438" y="1265831"/>
            <a:ext cx="1305600" cy="681000"/>
          </a:xfrm>
          <a:prstGeom prst="roundRect">
            <a:avLst>
              <a:gd fmla="val 16667" name="adj"/>
            </a:avLst>
          </a:prstGeom>
          <a:solidFill>
            <a:srgbClr val="FFC000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PRJEB31888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31ba26280d2_0_92"/>
          <p:cNvSpPr/>
          <p:nvPr/>
        </p:nvSpPr>
        <p:spPr>
          <a:xfrm>
            <a:off x="6869864" y="5215931"/>
            <a:ext cx="1912200" cy="655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SAMEA8107423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 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Tajikistan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1ba26280d2_0_92"/>
          <p:cNvSpPr/>
          <p:nvPr/>
        </p:nvSpPr>
        <p:spPr>
          <a:xfrm>
            <a:off x="4717407" y="5215931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SAMEA8107381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Kazakhstan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1ba26280d2_0_92"/>
          <p:cNvSpPr/>
          <p:nvPr/>
        </p:nvSpPr>
        <p:spPr>
          <a:xfrm>
            <a:off x="2564949" y="5210536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Ceratocarpus arenarius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1ba26280d2_0_92"/>
          <p:cNvSpPr/>
          <p:nvPr/>
        </p:nvSpPr>
        <p:spPr>
          <a:xfrm>
            <a:off x="412491" y="5210535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SAMEA8107352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Axyris hybrida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Mongolia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1ba26280d2_0_92"/>
          <p:cNvSpPr/>
          <p:nvPr/>
        </p:nvSpPr>
        <p:spPr>
          <a:xfrm>
            <a:off x="9022321" y="5218629"/>
            <a:ext cx="1912200" cy="638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Kyrgyzstan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g31ba26280d2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500" y="44350"/>
            <a:ext cx="3047799" cy="17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ba26280d2_0_104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76" name="Google Shape;376;g31ba26280d2_0_104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 Sequencing Metadata</a:t>
            </a:r>
            <a:endParaRPr/>
          </a:p>
        </p:txBody>
      </p:sp>
      <p:sp>
        <p:nvSpPr>
          <p:cNvPr id="377" name="Google Shape;377;g31ba26280d2_0_104"/>
          <p:cNvSpPr txBox="1"/>
          <p:nvPr>
            <p:ph idx="4294967295" type="body"/>
          </p:nvPr>
        </p:nvSpPr>
        <p:spPr>
          <a:xfrm>
            <a:off x="6248400" y="1032768"/>
            <a:ext cx="5334000" cy="3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DNA was extracted from each of the samples 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None/>
            </a:pPr>
            <a:r>
              <a:t/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Two nuclear (ITS, ETS) and three chloroplast regions were amplified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Resulting DNA was sequenced on a HiSeq 2500</a:t>
            </a:r>
            <a:endParaRPr/>
          </a:p>
        </p:txBody>
      </p:sp>
      <p:pic>
        <p:nvPicPr>
          <p:cNvPr descr="A picture containing text, indoor&#10;&#10;Description automatically generated" id="378" name="Google Shape;378;g31ba26280d2_0_10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137" y="1219200"/>
            <a:ext cx="50232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1ba26280d2_0_112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85" name="Google Shape;385;g31ba26280d2_0_112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 Experiments</a:t>
            </a:r>
            <a:endParaRPr/>
          </a:p>
        </p:txBody>
      </p:sp>
      <p:sp>
        <p:nvSpPr>
          <p:cNvPr id="386" name="Google Shape;386;g31ba26280d2_0_112"/>
          <p:cNvSpPr/>
          <p:nvPr/>
        </p:nvSpPr>
        <p:spPr>
          <a:xfrm>
            <a:off x="5038438" y="1265831"/>
            <a:ext cx="1305600" cy="681000"/>
          </a:xfrm>
          <a:prstGeom prst="roundRect">
            <a:avLst>
              <a:gd fmla="val 16667" name="adj"/>
            </a:avLst>
          </a:prstGeom>
          <a:solidFill>
            <a:srgbClr val="FFC000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PRJEB31888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1ba26280d2_0_112"/>
          <p:cNvSpPr/>
          <p:nvPr/>
        </p:nvSpPr>
        <p:spPr>
          <a:xfrm>
            <a:off x="6869864" y="5215931"/>
            <a:ext cx="1912200" cy="6555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SAMEA8107423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 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Tajikistan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1ba26280d2_0_112"/>
          <p:cNvSpPr/>
          <p:nvPr/>
        </p:nvSpPr>
        <p:spPr>
          <a:xfrm>
            <a:off x="4717407" y="5215931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SAMEA8107381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Kazakhstan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31ba26280d2_0_112"/>
          <p:cNvSpPr/>
          <p:nvPr/>
        </p:nvSpPr>
        <p:spPr>
          <a:xfrm>
            <a:off x="2564949" y="5210536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Ceratocarpus arenarius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1ba26280d2_0_112"/>
          <p:cNvSpPr/>
          <p:nvPr/>
        </p:nvSpPr>
        <p:spPr>
          <a:xfrm>
            <a:off x="412491" y="5210535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SAMEA8107352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Axyris hybrida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Mongolia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g31ba26280d2_0_112"/>
          <p:cNvCxnSpPr>
            <a:stCxn id="392" idx="2"/>
            <a:endCxn id="387" idx="0"/>
          </p:cNvCxnSpPr>
          <p:nvPr/>
        </p:nvCxnSpPr>
        <p:spPr>
          <a:xfrm>
            <a:off x="7822537" y="4336893"/>
            <a:ext cx="3300" cy="87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3" name="Google Shape;393;g31ba26280d2_0_112"/>
          <p:cNvCxnSpPr>
            <a:stCxn id="394" idx="2"/>
            <a:endCxn id="388" idx="0"/>
          </p:cNvCxnSpPr>
          <p:nvPr/>
        </p:nvCxnSpPr>
        <p:spPr>
          <a:xfrm>
            <a:off x="5671804" y="4336908"/>
            <a:ext cx="1800" cy="87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5" name="Google Shape;395;g31ba26280d2_0_112"/>
          <p:cNvCxnSpPr>
            <a:stCxn id="396" idx="2"/>
            <a:endCxn id="389" idx="0"/>
          </p:cNvCxnSpPr>
          <p:nvPr/>
        </p:nvCxnSpPr>
        <p:spPr>
          <a:xfrm>
            <a:off x="3521078" y="4348500"/>
            <a:ext cx="0" cy="86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7" name="Google Shape;397;g31ba26280d2_0_112"/>
          <p:cNvCxnSpPr>
            <a:stCxn id="398" idx="2"/>
            <a:endCxn id="390" idx="0"/>
          </p:cNvCxnSpPr>
          <p:nvPr/>
        </p:nvCxnSpPr>
        <p:spPr>
          <a:xfrm flipH="1">
            <a:off x="1368627" y="4297200"/>
            <a:ext cx="13800" cy="91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2" name="Google Shape;392;g31ba26280d2_0_112"/>
          <p:cNvSpPr/>
          <p:nvPr/>
        </p:nvSpPr>
        <p:spPr>
          <a:xfrm>
            <a:off x="7018537" y="3417393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ERX5115045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1ba26280d2_0_112"/>
          <p:cNvSpPr/>
          <p:nvPr/>
        </p:nvSpPr>
        <p:spPr>
          <a:xfrm>
            <a:off x="2717078" y="3429000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1ba26280d2_0_112"/>
          <p:cNvSpPr/>
          <p:nvPr/>
        </p:nvSpPr>
        <p:spPr>
          <a:xfrm>
            <a:off x="4867804" y="3417408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ERX5115003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1ba26280d2_0_112"/>
          <p:cNvSpPr/>
          <p:nvPr/>
        </p:nvSpPr>
        <p:spPr>
          <a:xfrm>
            <a:off x="578427" y="3429000"/>
            <a:ext cx="1608000" cy="8682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31ba26280d2_0_112"/>
          <p:cNvSpPr/>
          <p:nvPr/>
        </p:nvSpPr>
        <p:spPr>
          <a:xfrm>
            <a:off x="9022321" y="5218629"/>
            <a:ext cx="1912200" cy="638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Kyrgyzstan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g31ba26280d2_0_112"/>
          <p:cNvCxnSpPr>
            <a:stCxn id="401" idx="2"/>
            <a:endCxn id="399" idx="0"/>
          </p:cNvCxnSpPr>
          <p:nvPr/>
        </p:nvCxnSpPr>
        <p:spPr>
          <a:xfrm>
            <a:off x="9978450" y="4336892"/>
            <a:ext cx="0" cy="88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1" name="Google Shape;401;g31ba26280d2_0_112"/>
          <p:cNvSpPr/>
          <p:nvPr/>
        </p:nvSpPr>
        <p:spPr>
          <a:xfrm>
            <a:off x="9174450" y="3417392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g31ba26280d2_0_112"/>
          <p:cNvCxnSpPr>
            <a:stCxn id="398" idx="3"/>
            <a:endCxn id="386" idx="1"/>
          </p:cNvCxnSpPr>
          <p:nvPr/>
        </p:nvCxnSpPr>
        <p:spPr>
          <a:xfrm flipH="1" rot="10800000">
            <a:off x="2186427" y="1606200"/>
            <a:ext cx="2852100" cy="2256900"/>
          </a:xfrm>
          <a:prstGeom prst="bentConnector3">
            <a:avLst>
              <a:gd fmla="val 9892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3" name="Google Shape;403;g31ba26280d2_0_112"/>
          <p:cNvCxnSpPr>
            <a:stCxn id="396" idx="3"/>
            <a:endCxn id="386" idx="1"/>
          </p:cNvCxnSpPr>
          <p:nvPr/>
        </p:nvCxnSpPr>
        <p:spPr>
          <a:xfrm flipH="1" rot="10800000">
            <a:off x="4325078" y="1606350"/>
            <a:ext cx="713400" cy="2282400"/>
          </a:xfrm>
          <a:prstGeom prst="bentConnector3">
            <a:avLst>
              <a:gd fmla="val 49997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4" name="Google Shape;404;g31ba26280d2_0_112"/>
          <p:cNvCxnSpPr>
            <a:stCxn id="392" idx="1"/>
            <a:endCxn id="386" idx="3"/>
          </p:cNvCxnSpPr>
          <p:nvPr/>
        </p:nvCxnSpPr>
        <p:spPr>
          <a:xfrm rot="10800000">
            <a:off x="6344137" y="1606443"/>
            <a:ext cx="674400" cy="2270700"/>
          </a:xfrm>
          <a:prstGeom prst="bentConnector3">
            <a:avLst>
              <a:gd fmla="val 35048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5" name="Google Shape;405;g31ba26280d2_0_112"/>
          <p:cNvCxnSpPr>
            <a:stCxn id="401" idx="1"/>
            <a:endCxn id="386" idx="3"/>
          </p:cNvCxnSpPr>
          <p:nvPr/>
        </p:nvCxnSpPr>
        <p:spPr>
          <a:xfrm rot="10800000">
            <a:off x="6343950" y="1606442"/>
            <a:ext cx="2830500" cy="2270700"/>
          </a:xfrm>
          <a:prstGeom prst="bentConnector3">
            <a:avLst>
              <a:gd fmla="val 10104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6" name="Google Shape;406;g31ba26280d2_0_112"/>
          <p:cNvCxnSpPr>
            <a:stCxn id="394" idx="3"/>
            <a:endCxn id="386" idx="2"/>
          </p:cNvCxnSpPr>
          <p:nvPr/>
        </p:nvCxnSpPr>
        <p:spPr>
          <a:xfrm rot="10800000">
            <a:off x="5691304" y="1946958"/>
            <a:ext cx="784500" cy="1930200"/>
          </a:xfrm>
          <a:prstGeom prst="bentConnector4">
            <a:avLst>
              <a:gd fmla="val -20796" name="adj1"/>
              <a:gd fmla="val 6191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07" name="Google Shape;407;g31ba26280d2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500" y="44350"/>
            <a:ext cx="3047799" cy="17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1ba26280d2_0_139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4" name="Google Shape;414;g31ba26280d2_0_139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 Sequencing Data</a:t>
            </a:r>
            <a:endParaRPr/>
          </a:p>
        </p:txBody>
      </p:sp>
      <p:sp>
        <p:nvSpPr>
          <p:cNvPr id="415" name="Google Shape;415;g31ba26280d2_0_139"/>
          <p:cNvSpPr txBox="1"/>
          <p:nvPr>
            <p:ph idx="4294967295" type="body"/>
          </p:nvPr>
        </p:nvSpPr>
        <p:spPr>
          <a:xfrm>
            <a:off x="6248400" y="1219200"/>
            <a:ext cx="533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The result of these 189 single-end experiments is 189 FASTQ files.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These are compressed and uploaded to a database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There, they undergo processing and wait to be made public</a:t>
            </a:r>
            <a:endParaRPr/>
          </a:p>
        </p:txBody>
      </p:sp>
      <p:pic>
        <p:nvPicPr>
          <p:cNvPr id="416" name="Google Shape;416;g31ba26280d2_0_13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2303967"/>
            <a:ext cx="5199000" cy="21819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ba26280d2_0_147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23" name="Google Shape;423;g31ba26280d2_0_147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 Runs</a:t>
            </a:r>
            <a:endParaRPr/>
          </a:p>
        </p:txBody>
      </p:sp>
      <p:sp>
        <p:nvSpPr>
          <p:cNvPr id="424" name="Google Shape;424;g31ba26280d2_0_147"/>
          <p:cNvSpPr/>
          <p:nvPr/>
        </p:nvSpPr>
        <p:spPr>
          <a:xfrm>
            <a:off x="5038438" y="1265831"/>
            <a:ext cx="1305600" cy="681000"/>
          </a:xfrm>
          <a:prstGeom prst="roundRect">
            <a:avLst>
              <a:gd fmla="val 16667" name="adj"/>
            </a:avLst>
          </a:prstGeom>
          <a:solidFill>
            <a:srgbClr val="FFC000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PRJEB31888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31ba26280d2_0_147"/>
          <p:cNvSpPr/>
          <p:nvPr/>
        </p:nvSpPr>
        <p:spPr>
          <a:xfrm>
            <a:off x="6869864" y="5215931"/>
            <a:ext cx="1912200" cy="6555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SAMEA8107423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 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Tajikistan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1ba26280d2_0_147"/>
          <p:cNvSpPr/>
          <p:nvPr/>
        </p:nvSpPr>
        <p:spPr>
          <a:xfrm>
            <a:off x="7043361" y="2191493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ERR5325982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P067_I0587.fastq.gz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1ba26280d2_0_147"/>
          <p:cNvSpPr/>
          <p:nvPr/>
        </p:nvSpPr>
        <p:spPr>
          <a:xfrm>
            <a:off x="4717407" y="5215931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SAMEA8107381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Kazakhstan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1ba26280d2_0_147"/>
          <p:cNvSpPr/>
          <p:nvPr/>
        </p:nvSpPr>
        <p:spPr>
          <a:xfrm>
            <a:off x="2564949" y="5210536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Ceratocarpus arenarius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1ba26280d2_0_147"/>
          <p:cNvSpPr/>
          <p:nvPr/>
        </p:nvSpPr>
        <p:spPr>
          <a:xfrm>
            <a:off x="412491" y="5210535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SAMEA8107352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Axyris hybrida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Mongolia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1ba26280d2_0_147"/>
          <p:cNvSpPr/>
          <p:nvPr/>
        </p:nvSpPr>
        <p:spPr>
          <a:xfrm>
            <a:off x="4899072" y="2198074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P030_I0287.fastq.gz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1ba26280d2_0_147"/>
          <p:cNvSpPr/>
          <p:nvPr/>
        </p:nvSpPr>
        <p:spPr>
          <a:xfrm>
            <a:off x="2748861" y="2151221"/>
            <a:ext cx="1537500" cy="5790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Ceratocarpus_P228_I1599.fastq.gz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1ba26280d2_0_147"/>
          <p:cNvSpPr/>
          <p:nvPr/>
        </p:nvSpPr>
        <p:spPr>
          <a:xfrm>
            <a:off x="617772" y="2198755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Axyris.fastq.gz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g31ba26280d2_0_147"/>
          <p:cNvCxnSpPr>
            <a:stCxn id="434" idx="2"/>
            <a:endCxn id="425" idx="0"/>
          </p:cNvCxnSpPr>
          <p:nvPr/>
        </p:nvCxnSpPr>
        <p:spPr>
          <a:xfrm>
            <a:off x="7822537" y="4348493"/>
            <a:ext cx="3300" cy="86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5" name="Google Shape;435;g31ba26280d2_0_147"/>
          <p:cNvCxnSpPr>
            <a:stCxn id="436" idx="2"/>
            <a:endCxn id="427" idx="0"/>
          </p:cNvCxnSpPr>
          <p:nvPr/>
        </p:nvCxnSpPr>
        <p:spPr>
          <a:xfrm>
            <a:off x="5666629" y="4348508"/>
            <a:ext cx="6900" cy="86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7" name="Google Shape;437;g31ba26280d2_0_147"/>
          <p:cNvCxnSpPr>
            <a:stCxn id="438" idx="2"/>
            <a:endCxn id="428" idx="0"/>
          </p:cNvCxnSpPr>
          <p:nvPr/>
        </p:nvCxnSpPr>
        <p:spPr>
          <a:xfrm>
            <a:off x="3521078" y="4348500"/>
            <a:ext cx="0" cy="86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9" name="Google Shape;439;g31ba26280d2_0_147"/>
          <p:cNvCxnSpPr>
            <a:stCxn id="440" idx="2"/>
            <a:endCxn id="429" idx="0"/>
          </p:cNvCxnSpPr>
          <p:nvPr/>
        </p:nvCxnSpPr>
        <p:spPr>
          <a:xfrm flipH="1">
            <a:off x="1368627" y="4297200"/>
            <a:ext cx="13800" cy="91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4" name="Google Shape;434;g31ba26280d2_0_147"/>
          <p:cNvSpPr/>
          <p:nvPr/>
        </p:nvSpPr>
        <p:spPr>
          <a:xfrm>
            <a:off x="7018537" y="3428993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ERX5115045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1ba26280d2_0_147"/>
          <p:cNvSpPr/>
          <p:nvPr/>
        </p:nvSpPr>
        <p:spPr>
          <a:xfrm>
            <a:off x="2717078" y="3429000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31ba26280d2_0_147"/>
          <p:cNvSpPr/>
          <p:nvPr/>
        </p:nvSpPr>
        <p:spPr>
          <a:xfrm>
            <a:off x="4862629" y="3429008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ERX5115003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1ba26280d2_0_147"/>
          <p:cNvSpPr/>
          <p:nvPr/>
        </p:nvSpPr>
        <p:spPr>
          <a:xfrm>
            <a:off x="578427" y="3429000"/>
            <a:ext cx="1608000" cy="8682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" name="Google Shape;441;g31ba26280d2_0_147"/>
          <p:cNvCxnSpPr>
            <a:stCxn id="426" idx="2"/>
            <a:endCxn id="434" idx="0"/>
          </p:cNvCxnSpPr>
          <p:nvPr/>
        </p:nvCxnSpPr>
        <p:spPr>
          <a:xfrm>
            <a:off x="7812111" y="2634293"/>
            <a:ext cx="10500" cy="79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2" name="Google Shape;442;g31ba26280d2_0_147"/>
          <p:cNvCxnSpPr>
            <a:stCxn id="430" idx="2"/>
            <a:endCxn id="436" idx="0"/>
          </p:cNvCxnSpPr>
          <p:nvPr/>
        </p:nvCxnSpPr>
        <p:spPr>
          <a:xfrm flipH="1">
            <a:off x="5666622" y="2640874"/>
            <a:ext cx="1200" cy="78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3" name="Google Shape;443;g31ba26280d2_0_147"/>
          <p:cNvCxnSpPr>
            <a:stCxn id="431" idx="2"/>
            <a:endCxn id="438" idx="0"/>
          </p:cNvCxnSpPr>
          <p:nvPr/>
        </p:nvCxnSpPr>
        <p:spPr>
          <a:xfrm>
            <a:off x="3517611" y="2730221"/>
            <a:ext cx="3600" cy="69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4" name="Google Shape;444;g31ba26280d2_0_147"/>
          <p:cNvCxnSpPr>
            <a:stCxn id="432" idx="2"/>
            <a:endCxn id="440" idx="0"/>
          </p:cNvCxnSpPr>
          <p:nvPr/>
        </p:nvCxnSpPr>
        <p:spPr>
          <a:xfrm flipH="1">
            <a:off x="1382322" y="2641555"/>
            <a:ext cx="4200" cy="78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5" name="Google Shape;445;g31ba26280d2_0_147"/>
          <p:cNvSpPr/>
          <p:nvPr/>
        </p:nvSpPr>
        <p:spPr>
          <a:xfrm>
            <a:off x="9022321" y="5218629"/>
            <a:ext cx="1912200" cy="6384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Kyrgyzstan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31ba26280d2_0_147"/>
          <p:cNvSpPr/>
          <p:nvPr/>
        </p:nvSpPr>
        <p:spPr>
          <a:xfrm>
            <a:off x="9209623" y="2192404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P025_I0219.fastq.gz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g31ba26280d2_0_147"/>
          <p:cNvCxnSpPr>
            <a:stCxn id="448" idx="2"/>
            <a:endCxn id="445" idx="0"/>
          </p:cNvCxnSpPr>
          <p:nvPr/>
        </p:nvCxnSpPr>
        <p:spPr>
          <a:xfrm>
            <a:off x="9978450" y="4336892"/>
            <a:ext cx="0" cy="88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8" name="Google Shape;448;g31ba26280d2_0_147"/>
          <p:cNvSpPr/>
          <p:nvPr/>
        </p:nvSpPr>
        <p:spPr>
          <a:xfrm>
            <a:off x="9174450" y="3417392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>
              <a:alpha val="49410"/>
            </a:srgbClr>
          </a:solidFill>
          <a:ln cap="flat" cmpd="sng" w="12700">
            <a:solidFill>
              <a:schemeClr val="dk1">
                <a:alpha val="9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g31ba26280d2_0_147"/>
          <p:cNvCxnSpPr>
            <a:stCxn id="446" idx="2"/>
            <a:endCxn id="448" idx="0"/>
          </p:cNvCxnSpPr>
          <p:nvPr/>
        </p:nvCxnSpPr>
        <p:spPr>
          <a:xfrm>
            <a:off x="9978373" y="2635204"/>
            <a:ext cx="0" cy="78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0" name="Google Shape;450;g31ba26280d2_0_147"/>
          <p:cNvCxnSpPr>
            <a:stCxn id="440" idx="3"/>
            <a:endCxn id="424" idx="1"/>
          </p:cNvCxnSpPr>
          <p:nvPr/>
        </p:nvCxnSpPr>
        <p:spPr>
          <a:xfrm flipH="1" rot="10800000">
            <a:off x="2186427" y="1606200"/>
            <a:ext cx="2852100" cy="2256900"/>
          </a:xfrm>
          <a:prstGeom prst="bentConnector3">
            <a:avLst>
              <a:gd fmla="val 12550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1" name="Google Shape;451;g31ba26280d2_0_147"/>
          <p:cNvCxnSpPr>
            <a:stCxn id="438" idx="3"/>
            <a:endCxn id="424" idx="1"/>
          </p:cNvCxnSpPr>
          <p:nvPr/>
        </p:nvCxnSpPr>
        <p:spPr>
          <a:xfrm flipH="1" rot="10800000">
            <a:off x="4325078" y="1606350"/>
            <a:ext cx="713400" cy="2282400"/>
          </a:xfrm>
          <a:prstGeom prst="bentConnector3">
            <a:avLst>
              <a:gd fmla="val 49997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2" name="Google Shape;452;g31ba26280d2_0_147"/>
          <p:cNvCxnSpPr>
            <a:stCxn id="434" idx="1"/>
            <a:endCxn id="424" idx="3"/>
          </p:cNvCxnSpPr>
          <p:nvPr/>
        </p:nvCxnSpPr>
        <p:spPr>
          <a:xfrm rot="10800000">
            <a:off x="6344137" y="1606343"/>
            <a:ext cx="674400" cy="2282400"/>
          </a:xfrm>
          <a:prstGeom prst="bentConnector3">
            <a:avLst>
              <a:gd fmla="val 50007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3" name="Google Shape;453;g31ba26280d2_0_147"/>
          <p:cNvCxnSpPr>
            <a:stCxn id="448" idx="1"/>
            <a:endCxn id="424" idx="3"/>
          </p:cNvCxnSpPr>
          <p:nvPr/>
        </p:nvCxnSpPr>
        <p:spPr>
          <a:xfrm rot="10800000">
            <a:off x="6343950" y="1606442"/>
            <a:ext cx="2830500" cy="2270700"/>
          </a:xfrm>
          <a:prstGeom prst="bentConnector3">
            <a:avLst>
              <a:gd fmla="val 8914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4" name="Google Shape;454;g31ba26280d2_0_147"/>
          <p:cNvCxnSpPr>
            <a:stCxn id="436" idx="3"/>
            <a:endCxn id="424" idx="2"/>
          </p:cNvCxnSpPr>
          <p:nvPr/>
        </p:nvCxnSpPr>
        <p:spPr>
          <a:xfrm rot="10800000">
            <a:off x="5691229" y="1946858"/>
            <a:ext cx="779400" cy="1941900"/>
          </a:xfrm>
          <a:prstGeom prst="bentConnector4">
            <a:avLst>
              <a:gd fmla="val -20515" name="adj1"/>
              <a:gd fmla="val 90055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55" name="Google Shape;455;g31ba26280d2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500" y="44350"/>
            <a:ext cx="3047799" cy="17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ba26280d2_0_184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62" name="Google Shape;462;g31ba26280d2_0_184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Example: Complete Submission Plan</a:t>
            </a:r>
            <a:endParaRPr/>
          </a:p>
        </p:txBody>
      </p:sp>
      <p:sp>
        <p:nvSpPr>
          <p:cNvPr id="463" name="Google Shape;463;g31ba26280d2_0_184"/>
          <p:cNvSpPr/>
          <p:nvPr/>
        </p:nvSpPr>
        <p:spPr>
          <a:xfrm>
            <a:off x="5038438" y="1265831"/>
            <a:ext cx="1305600" cy="6810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PRJEB31888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1ba26280d2_0_184"/>
          <p:cNvSpPr/>
          <p:nvPr/>
        </p:nvSpPr>
        <p:spPr>
          <a:xfrm>
            <a:off x="6869864" y="5215931"/>
            <a:ext cx="1912200" cy="655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SAMEA8107423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 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Tajikistan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1ba26280d2_0_184"/>
          <p:cNvSpPr/>
          <p:nvPr/>
        </p:nvSpPr>
        <p:spPr>
          <a:xfrm>
            <a:off x="7043361" y="2267693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ERR5325982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P067_I0587.fastq.gz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31ba26280d2_0_184"/>
          <p:cNvSpPr/>
          <p:nvPr/>
        </p:nvSpPr>
        <p:spPr>
          <a:xfrm>
            <a:off x="4717407" y="5215931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SAMEA8107381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Kazakhstan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1ba26280d2_0_184"/>
          <p:cNvSpPr/>
          <p:nvPr/>
        </p:nvSpPr>
        <p:spPr>
          <a:xfrm>
            <a:off x="2564949" y="5210536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Ceratocarpus arenarius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1ba26280d2_0_184"/>
          <p:cNvSpPr/>
          <p:nvPr/>
        </p:nvSpPr>
        <p:spPr>
          <a:xfrm>
            <a:off x="412491" y="5210535"/>
            <a:ext cx="1912200" cy="689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SAMEA8107352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Axyris hybrida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Mongolia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1ba26280d2_0_184"/>
          <p:cNvSpPr/>
          <p:nvPr/>
        </p:nvSpPr>
        <p:spPr>
          <a:xfrm>
            <a:off x="4899072" y="2274274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P030_I0287.fastq.gz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1ba26280d2_0_184"/>
          <p:cNvSpPr/>
          <p:nvPr/>
        </p:nvSpPr>
        <p:spPr>
          <a:xfrm>
            <a:off x="2748861" y="2227421"/>
            <a:ext cx="1537500" cy="5790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Ceratocarpus_P228_I1599.fastq.gz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1ba26280d2_0_184"/>
          <p:cNvSpPr/>
          <p:nvPr/>
        </p:nvSpPr>
        <p:spPr>
          <a:xfrm>
            <a:off x="617772" y="2274955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Axyris.fastq.gz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2" name="Google Shape;472;g31ba26280d2_0_184"/>
          <p:cNvCxnSpPr>
            <a:stCxn id="473" idx="2"/>
            <a:endCxn id="464" idx="0"/>
          </p:cNvCxnSpPr>
          <p:nvPr/>
        </p:nvCxnSpPr>
        <p:spPr>
          <a:xfrm>
            <a:off x="7812187" y="4336893"/>
            <a:ext cx="13800" cy="87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4" name="Google Shape;474;g31ba26280d2_0_184"/>
          <p:cNvCxnSpPr>
            <a:stCxn id="475" idx="2"/>
            <a:endCxn id="466" idx="0"/>
          </p:cNvCxnSpPr>
          <p:nvPr/>
        </p:nvCxnSpPr>
        <p:spPr>
          <a:xfrm>
            <a:off x="5667899" y="4348500"/>
            <a:ext cx="5700" cy="86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6" name="Google Shape;476;g31ba26280d2_0_184"/>
          <p:cNvCxnSpPr>
            <a:stCxn id="477" idx="2"/>
            <a:endCxn id="467" idx="0"/>
          </p:cNvCxnSpPr>
          <p:nvPr/>
        </p:nvCxnSpPr>
        <p:spPr>
          <a:xfrm>
            <a:off x="3521078" y="4348500"/>
            <a:ext cx="0" cy="86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8" name="Google Shape;478;g31ba26280d2_0_184"/>
          <p:cNvCxnSpPr>
            <a:stCxn id="479" idx="2"/>
            <a:endCxn id="468" idx="0"/>
          </p:cNvCxnSpPr>
          <p:nvPr/>
        </p:nvCxnSpPr>
        <p:spPr>
          <a:xfrm flipH="1">
            <a:off x="1368627" y="4297200"/>
            <a:ext cx="13800" cy="91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3" name="Google Shape;473;g31ba26280d2_0_184"/>
          <p:cNvSpPr/>
          <p:nvPr/>
        </p:nvSpPr>
        <p:spPr>
          <a:xfrm>
            <a:off x="7008187" y="3417393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ERX5115045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1ba26280d2_0_184"/>
          <p:cNvSpPr/>
          <p:nvPr/>
        </p:nvSpPr>
        <p:spPr>
          <a:xfrm>
            <a:off x="2717078" y="3429000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1ba26280d2_0_184"/>
          <p:cNvSpPr/>
          <p:nvPr/>
        </p:nvSpPr>
        <p:spPr>
          <a:xfrm>
            <a:off x="4863899" y="3429000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ERX5115003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1ba26280d2_0_184"/>
          <p:cNvSpPr/>
          <p:nvPr/>
        </p:nvSpPr>
        <p:spPr>
          <a:xfrm>
            <a:off x="578427" y="3429000"/>
            <a:ext cx="1608000" cy="8682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g31ba26280d2_0_184"/>
          <p:cNvCxnSpPr>
            <a:stCxn id="465" idx="2"/>
            <a:endCxn id="473" idx="0"/>
          </p:cNvCxnSpPr>
          <p:nvPr/>
        </p:nvCxnSpPr>
        <p:spPr>
          <a:xfrm>
            <a:off x="7812111" y="2710493"/>
            <a:ext cx="0" cy="70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1" name="Google Shape;481;g31ba26280d2_0_184"/>
          <p:cNvCxnSpPr>
            <a:stCxn id="469" idx="2"/>
            <a:endCxn id="475" idx="0"/>
          </p:cNvCxnSpPr>
          <p:nvPr/>
        </p:nvCxnSpPr>
        <p:spPr>
          <a:xfrm>
            <a:off x="5667822" y="2717074"/>
            <a:ext cx="0" cy="71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2" name="Google Shape;482;g31ba26280d2_0_184"/>
          <p:cNvCxnSpPr>
            <a:stCxn id="470" idx="2"/>
            <a:endCxn id="477" idx="0"/>
          </p:cNvCxnSpPr>
          <p:nvPr/>
        </p:nvCxnSpPr>
        <p:spPr>
          <a:xfrm>
            <a:off x="3517611" y="2806421"/>
            <a:ext cx="3600" cy="62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3" name="Google Shape;483;g31ba26280d2_0_184"/>
          <p:cNvCxnSpPr>
            <a:stCxn id="471" idx="2"/>
            <a:endCxn id="479" idx="0"/>
          </p:cNvCxnSpPr>
          <p:nvPr/>
        </p:nvCxnSpPr>
        <p:spPr>
          <a:xfrm flipH="1">
            <a:off x="1382322" y="2717755"/>
            <a:ext cx="4200" cy="7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4" name="Google Shape;484;g31ba26280d2_0_184"/>
          <p:cNvSpPr/>
          <p:nvPr/>
        </p:nvSpPr>
        <p:spPr>
          <a:xfrm>
            <a:off x="9022321" y="5218629"/>
            <a:ext cx="1912200" cy="6384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- SAMEA8107356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Krascheninnikovia ceratoides</a:t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Kyrgyzstan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31ba26280d2_0_184"/>
          <p:cNvSpPr/>
          <p:nvPr/>
        </p:nvSpPr>
        <p:spPr>
          <a:xfrm>
            <a:off x="9209623" y="2268604"/>
            <a:ext cx="1537500" cy="442800"/>
          </a:xfrm>
          <a:prstGeom prst="roundRect">
            <a:avLst>
              <a:gd fmla="val 16667" name="adj"/>
            </a:avLst>
          </a:prstGeom>
          <a:solidFill>
            <a:srgbClr val="5B9BD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- ERR5325915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P025_I0219.fastq.gz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g31ba26280d2_0_184"/>
          <p:cNvCxnSpPr>
            <a:stCxn id="487" idx="2"/>
            <a:endCxn id="484" idx="0"/>
          </p:cNvCxnSpPr>
          <p:nvPr/>
        </p:nvCxnSpPr>
        <p:spPr>
          <a:xfrm>
            <a:off x="9978450" y="4336892"/>
            <a:ext cx="0" cy="88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7" name="Google Shape;487;g31ba26280d2_0_184"/>
          <p:cNvSpPr/>
          <p:nvPr/>
        </p:nvSpPr>
        <p:spPr>
          <a:xfrm>
            <a:off x="9174450" y="3417392"/>
            <a:ext cx="1608000" cy="9195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de-DE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 - ERX5114978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RAD-Seq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Illumina HiSeq 2500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g31ba26280d2_0_184"/>
          <p:cNvCxnSpPr>
            <a:stCxn id="485" idx="2"/>
            <a:endCxn id="487" idx="0"/>
          </p:cNvCxnSpPr>
          <p:nvPr/>
        </p:nvCxnSpPr>
        <p:spPr>
          <a:xfrm>
            <a:off x="9978373" y="2711404"/>
            <a:ext cx="0" cy="70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9" name="Google Shape;489;g31ba26280d2_0_184"/>
          <p:cNvCxnSpPr>
            <a:stCxn id="479" idx="3"/>
            <a:endCxn id="463" idx="1"/>
          </p:cNvCxnSpPr>
          <p:nvPr/>
        </p:nvCxnSpPr>
        <p:spPr>
          <a:xfrm flipH="1" rot="10800000">
            <a:off x="2186427" y="1606200"/>
            <a:ext cx="2852100" cy="2256900"/>
          </a:xfrm>
          <a:prstGeom prst="bentConnector3">
            <a:avLst>
              <a:gd fmla="val 9892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0" name="Google Shape;490;g31ba26280d2_0_184"/>
          <p:cNvCxnSpPr>
            <a:stCxn id="477" idx="3"/>
            <a:endCxn id="463" idx="1"/>
          </p:cNvCxnSpPr>
          <p:nvPr/>
        </p:nvCxnSpPr>
        <p:spPr>
          <a:xfrm flipH="1" rot="10800000">
            <a:off x="4325078" y="1606350"/>
            <a:ext cx="713400" cy="2282400"/>
          </a:xfrm>
          <a:prstGeom prst="bentConnector3">
            <a:avLst>
              <a:gd fmla="val 49997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1" name="Google Shape;491;g31ba26280d2_0_184"/>
          <p:cNvCxnSpPr>
            <a:stCxn id="473" idx="1"/>
            <a:endCxn id="463" idx="3"/>
          </p:cNvCxnSpPr>
          <p:nvPr/>
        </p:nvCxnSpPr>
        <p:spPr>
          <a:xfrm rot="10800000">
            <a:off x="6343987" y="1606443"/>
            <a:ext cx="664200" cy="2270700"/>
          </a:xfrm>
          <a:prstGeom prst="bentConnector3">
            <a:avLst>
              <a:gd fmla="val 28954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2" name="Google Shape;492;g31ba26280d2_0_184"/>
          <p:cNvCxnSpPr>
            <a:stCxn id="487" idx="1"/>
            <a:endCxn id="463" idx="3"/>
          </p:cNvCxnSpPr>
          <p:nvPr/>
        </p:nvCxnSpPr>
        <p:spPr>
          <a:xfrm rot="10800000">
            <a:off x="6343950" y="1606442"/>
            <a:ext cx="2830500" cy="2270700"/>
          </a:xfrm>
          <a:prstGeom prst="bentConnector3">
            <a:avLst>
              <a:gd fmla="val 10104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3" name="Google Shape;493;g31ba26280d2_0_184"/>
          <p:cNvCxnSpPr>
            <a:stCxn id="475" idx="3"/>
            <a:endCxn id="463" idx="2"/>
          </p:cNvCxnSpPr>
          <p:nvPr/>
        </p:nvCxnSpPr>
        <p:spPr>
          <a:xfrm rot="10800000">
            <a:off x="5691299" y="1946850"/>
            <a:ext cx="780600" cy="1941900"/>
          </a:xfrm>
          <a:prstGeom prst="bentConnector4">
            <a:avLst>
              <a:gd fmla="val -30505" name="adj1"/>
              <a:gd fmla="val 85282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94" name="Google Shape;494;g31ba26280d2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500" y="44350"/>
            <a:ext cx="3047799" cy="17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ba26280d2_0_230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01" name="Google Shape;501;g31ba26280d2_0_230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How to submit to ENA</a:t>
            </a:r>
            <a:endParaRPr/>
          </a:p>
        </p:txBody>
      </p:sp>
      <p:sp>
        <p:nvSpPr>
          <p:cNvPr id="502" name="Google Shape;502;g31ba26280d2_0_230"/>
          <p:cNvSpPr txBox="1"/>
          <p:nvPr>
            <p:ph idx="4294967295" type="body"/>
          </p:nvPr>
        </p:nvSpPr>
        <p:spPr>
          <a:xfrm>
            <a:off x="711200" y="1296989"/>
            <a:ext cx="1087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There are three submissions routes</a:t>
            </a:r>
            <a:endParaRPr/>
          </a:p>
          <a:p>
            <a:pPr indent="-354012" lvl="0" marL="35401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‘</a:t>
            </a:r>
            <a:r>
              <a:rPr i="1" lang="de-DE">
                <a:solidFill>
                  <a:srgbClr val="595959"/>
                </a:solidFill>
              </a:rPr>
              <a:t>Interactive Submission</a:t>
            </a:r>
            <a:r>
              <a:rPr lang="de-DE">
                <a:solidFill>
                  <a:srgbClr val="595959"/>
                </a:solidFill>
              </a:rPr>
              <a:t>’:</a:t>
            </a:r>
            <a:endParaRPr/>
          </a:p>
          <a:p>
            <a:pPr indent="-276225" lvl="1" marL="63182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Use your browser to fill out web forms describing your work</a:t>
            </a:r>
            <a:endParaRPr/>
          </a:p>
          <a:p>
            <a:pPr indent="-354012" lvl="0" marL="35401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‘</a:t>
            </a:r>
            <a:r>
              <a:rPr i="1" lang="de-DE">
                <a:solidFill>
                  <a:srgbClr val="595959"/>
                </a:solidFill>
              </a:rPr>
              <a:t>Programmatic Submission</a:t>
            </a:r>
            <a:r>
              <a:rPr lang="de-DE">
                <a:solidFill>
                  <a:srgbClr val="595959"/>
                </a:solidFill>
              </a:rPr>
              <a:t>’:</a:t>
            </a:r>
            <a:endParaRPr/>
          </a:p>
          <a:p>
            <a:pPr indent="-276225" lvl="1" marL="63182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Describe your work in XML documents, submit them to ENA using cURL</a:t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‘</a:t>
            </a:r>
            <a:r>
              <a:rPr i="1" lang="de-DE">
                <a:solidFill>
                  <a:srgbClr val="595959"/>
                </a:solidFill>
              </a:rPr>
              <a:t>Webin-CLI</a:t>
            </a:r>
            <a:r>
              <a:rPr lang="de-DE">
                <a:solidFill>
                  <a:srgbClr val="595959"/>
                </a:solidFill>
              </a:rPr>
              <a:t>’:</a:t>
            </a:r>
            <a:endParaRPr/>
          </a:p>
          <a:p>
            <a:pPr indent="-276225" lvl="1" marL="63182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Smart new submission interface, made in-house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1ba26280d2_0_237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09" name="Google Shape;509;g31ba26280d2_0_237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Interactive Submission</a:t>
            </a:r>
            <a:endParaRPr/>
          </a:p>
        </p:txBody>
      </p:sp>
      <p:sp>
        <p:nvSpPr>
          <p:cNvPr id="510" name="Google Shape;510;g31ba26280d2_0_237"/>
          <p:cNvSpPr txBox="1"/>
          <p:nvPr>
            <p:ph idx="4294967295" type="body"/>
          </p:nvPr>
        </p:nvSpPr>
        <p:spPr>
          <a:xfrm>
            <a:off x="711199" y="1219200"/>
            <a:ext cx="414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13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Register your objects using your browser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Familiar and largely accessible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Prepare spreadsheets for bigger submissions</a:t>
            </a:r>
            <a:endParaRPr/>
          </a:p>
        </p:txBody>
      </p:sp>
      <p:sp>
        <p:nvSpPr>
          <p:cNvPr id="511" name="Google Shape;511;g31ba26280d2_0_237"/>
          <p:cNvSpPr txBox="1"/>
          <p:nvPr/>
        </p:nvSpPr>
        <p:spPr>
          <a:xfrm>
            <a:off x="4925950" y="5594050"/>
            <a:ext cx="46509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</a:pPr>
            <a:r>
              <a:rPr b="0" i="1" lang="de-DE" sz="14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Available at: </a:t>
            </a:r>
            <a:r>
              <a:rPr i="1" lang="de-DE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https://www.ebi.ac.uk/ena/submit/webin</a:t>
            </a:r>
            <a:endParaRPr b="0" i="1" sz="14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12" name="Google Shape;512;g31ba26280d2_0_237"/>
          <p:cNvPicPr preferRelativeResize="0"/>
          <p:nvPr/>
        </p:nvPicPr>
        <p:blipFill rotWithShape="1">
          <a:blip r:embed="rId4">
            <a:alphaModFix/>
          </a:blip>
          <a:srcRect b="12468" l="0" r="0" t="8915"/>
          <a:stretch/>
        </p:blipFill>
        <p:spPr>
          <a:xfrm>
            <a:off x="4971350" y="1214725"/>
            <a:ext cx="6812652" cy="33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31ba26280d2_0_237"/>
          <p:cNvPicPr preferRelativeResize="0"/>
          <p:nvPr/>
        </p:nvPicPr>
        <p:blipFill rotWithShape="1">
          <a:blip r:embed="rId5">
            <a:alphaModFix/>
          </a:blip>
          <a:srcRect b="10793" l="0" r="0" t="22494"/>
          <a:stretch/>
        </p:blipFill>
        <p:spPr>
          <a:xfrm>
            <a:off x="4954300" y="1520900"/>
            <a:ext cx="6812652" cy="284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31ba26280d2_0_237"/>
          <p:cNvPicPr preferRelativeResize="0"/>
          <p:nvPr/>
        </p:nvPicPr>
        <p:blipFill rotWithShape="1">
          <a:blip r:embed="rId6">
            <a:alphaModFix/>
          </a:blip>
          <a:srcRect b="25608" l="0" r="0" t="15331"/>
          <a:stretch/>
        </p:blipFill>
        <p:spPr>
          <a:xfrm>
            <a:off x="4964050" y="1525875"/>
            <a:ext cx="6812652" cy="25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31ba26280d2_0_237"/>
          <p:cNvPicPr preferRelativeResize="0"/>
          <p:nvPr/>
        </p:nvPicPr>
        <p:blipFill rotWithShape="1">
          <a:blip r:embed="rId7">
            <a:alphaModFix/>
          </a:blip>
          <a:srcRect b="17352" l="0" r="0" t="9117"/>
          <a:stretch/>
        </p:blipFill>
        <p:spPr>
          <a:xfrm>
            <a:off x="4988375" y="1756375"/>
            <a:ext cx="6812652" cy="313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ba26280d2_0_306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22" name="Google Shape;522;g31ba26280d2_0_306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Checklists</a:t>
            </a:r>
            <a:endParaRPr/>
          </a:p>
        </p:txBody>
      </p:sp>
      <p:pic>
        <p:nvPicPr>
          <p:cNvPr id="523" name="Google Shape;523;g31ba26280d2_0_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450" y="1029913"/>
            <a:ext cx="8387201" cy="47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ba26280d2_0_249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0" name="Google Shape;530;g31ba26280d2_0_249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Programmatic Submission</a:t>
            </a:r>
            <a:endParaRPr/>
          </a:p>
        </p:txBody>
      </p:sp>
      <p:sp>
        <p:nvSpPr>
          <p:cNvPr id="531" name="Google Shape;531;g31ba26280d2_0_249"/>
          <p:cNvSpPr txBox="1"/>
          <p:nvPr>
            <p:ph idx="4294967295" type="body"/>
          </p:nvPr>
        </p:nvSpPr>
        <p:spPr>
          <a:xfrm>
            <a:off x="711200" y="1219200"/>
            <a:ext cx="72798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Prepare an XML (or JSON) file describing your submission</a:t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Send this to ENA via HTTPS</a:t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Example cURL command: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</p:txBody>
      </p:sp>
      <p:pic>
        <p:nvPicPr>
          <p:cNvPr id="532" name="Google Shape;532;g31ba26280d2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029" y="377372"/>
            <a:ext cx="3815370" cy="453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31ba26280d2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1829" y="2131219"/>
            <a:ext cx="1828800" cy="11557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  <p:sp>
        <p:nvSpPr>
          <p:cNvPr id="534" name="Google Shape;534;g31ba26280d2_0_249"/>
          <p:cNvSpPr txBox="1"/>
          <p:nvPr/>
        </p:nvSpPr>
        <p:spPr>
          <a:xfrm>
            <a:off x="1564650" y="4808625"/>
            <a:ext cx="4807200" cy="10869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curl -u username:password -X POST 'https://wwwdev.ebi.ac.uk/ena/dev/submit/webin-v2/submit' \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-H 'Accept: application/json' \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-H 'Content-Type: application/json' \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-T 'submission file name'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5" name="Google Shape;535;g31ba26280d2_0_249"/>
          <p:cNvSpPr txBox="1"/>
          <p:nvPr/>
        </p:nvSpPr>
        <p:spPr>
          <a:xfrm>
            <a:off x="1564650" y="3687425"/>
            <a:ext cx="4807200" cy="98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curl -u username:password -X POST 'https://wwwdev.ebi.ac.uk/ena/dev/submit/webin-v2/submit' \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-H 'Accept: application/xml' \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-H 'Content-Type: application/xml' \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-T 'submission file name'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b54f6e2c8_0_99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1" name="Google Shape;101;g31b54f6e2c8_0_99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Current Submission Process</a:t>
            </a:r>
            <a:endParaRPr/>
          </a:p>
        </p:txBody>
      </p:sp>
      <p:cxnSp>
        <p:nvCxnSpPr>
          <p:cNvPr id="102" name="Google Shape;102;g31b54f6e2c8_0_99"/>
          <p:cNvCxnSpPr/>
          <p:nvPr/>
        </p:nvCxnSpPr>
        <p:spPr>
          <a:xfrm>
            <a:off x="223400" y="1112775"/>
            <a:ext cx="0" cy="420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03" name="Google Shape;103;g31b54f6e2c8_0_99"/>
          <p:cNvCxnSpPr/>
          <p:nvPr/>
        </p:nvCxnSpPr>
        <p:spPr>
          <a:xfrm flipH="1" rot="10800000">
            <a:off x="223400" y="5509975"/>
            <a:ext cx="8226900" cy="1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g31b54f6e2c8_0_99"/>
          <p:cNvSpPr txBox="1"/>
          <p:nvPr/>
        </p:nvSpPr>
        <p:spPr>
          <a:xfrm>
            <a:off x="7685475" y="5491100"/>
            <a:ext cx="790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g31b54f6e2c8_0_99"/>
          <p:cNvSpPr txBox="1"/>
          <p:nvPr/>
        </p:nvSpPr>
        <p:spPr>
          <a:xfrm>
            <a:off x="302025" y="1496100"/>
            <a:ext cx="2060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Data management effort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31b54f6e2c8_0_99"/>
          <p:cNvSpPr/>
          <p:nvPr/>
        </p:nvSpPr>
        <p:spPr>
          <a:xfrm>
            <a:off x="414050" y="4704600"/>
            <a:ext cx="10218300" cy="597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Bespoke Project [Meta] data management: planning, collection, storage, validation, brokering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31b54f6e2c8_0_99"/>
          <p:cNvSpPr/>
          <p:nvPr/>
        </p:nvSpPr>
        <p:spPr>
          <a:xfrm>
            <a:off x="8595350" y="4026100"/>
            <a:ext cx="2037000" cy="597900"/>
          </a:xfrm>
          <a:prstGeom prst="rect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planning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g31b54f6e2c8_0_99"/>
          <p:cNvSpPr/>
          <p:nvPr/>
        </p:nvSpPr>
        <p:spPr>
          <a:xfrm>
            <a:off x="8595350" y="3340300"/>
            <a:ext cx="2037000" cy="597900"/>
          </a:xfrm>
          <a:prstGeom prst="rect">
            <a:avLst/>
          </a:prstGeom>
          <a:solidFill>
            <a:srgbClr val="02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collection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g31b54f6e2c8_0_99"/>
          <p:cNvSpPr/>
          <p:nvPr/>
        </p:nvSpPr>
        <p:spPr>
          <a:xfrm>
            <a:off x="8595350" y="2654500"/>
            <a:ext cx="2037000" cy="5979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upload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g31b54f6e2c8_0_99"/>
          <p:cNvSpPr/>
          <p:nvPr/>
        </p:nvSpPr>
        <p:spPr>
          <a:xfrm>
            <a:off x="8595350" y="1968700"/>
            <a:ext cx="2037000" cy="5979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validation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g31b54f6e2c8_0_99"/>
          <p:cNvSpPr/>
          <p:nvPr/>
        </p:nvSpPr>
        <p:spPr>
          <a:xfrm>
            <a:off x="8595350" y="1282900"/>
            <a:ext cx="2037000" cy="597900"/>
          </a:xfrm>
          <a:prstGeom prst="rect">
            <a:avLst/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brokering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" name="Google Shape;112;g31b54f6e2c8_0_99"/>
          <p:cNvCxnSpPr/>
          <p:nvPr/>
        </p:nvCxnSpPr>
        <p:spPr>
          <a:xfrm flipH="1" rot="10800000">
            <a:off x="414050" y="4509667"/>
            <a:ext cx="7571700" cy="77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3" name="Google Shape;113;g31b54f6e2c8_0_99"/>
          <p:cNvCxnSpPr/>
          <p:nvPr/>
        </p:nvCxnSpPr>
        <p:spPr>
          <a:xfrm flipH="1" rot="10800000">
            <a:off x="8037200" y="1304800"/>
            <a:ext cx="356700" cy="310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4" name="Google Shape;114;g31b54f6e2c8_0_99"/>
          <p:cNvSpPr txBox="1"/>
          <p:nvPr/>
        </p:nvSpPr>
        <p:spPr>
          <a:xfrm>
            <a:off x="449950" y="2801150"/>
            <a:ext cx="22959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“Geekiest” person in the lab sets up data management system (probably in excel)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5" name="Google Shape;115;g31b54f6e2c8_0_99"/>
          <p:cNvCxnSpPr/>
          <p:nvPr/>
        </p:nvCxnSpPr>
        <p:spPr>
          <a:xfrm flipH="1">
            <a:off x="574075" y="3864950"/>
            <a:ext cx="387900" cy="5277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g31b54f6e2c8_0_99"/>
          <p:cNvSpPr txBox="1"/>
          <p:nvPr/>
        </p:nvSpPr>
        <p:spPr>
          <a:xfrm>
            <a:off x="3475550" y="3942525"/>
            <a:ext cx="2466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3 years of data generation...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31b54f6e2c8_0_99"/>
          <p:cNvSpPr txBox="1"/>
          <p:nvPr/>
        </p:nvSpPr>
        <p:spPr>
          <a:xfrm>
            <a:off x="6470125" y="3091038"/>
            <a:ext cx="12567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Paper published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8" name="Google Shape;118;g31b54f6e2c8_0_99"/>
          <p:cNvCxnSpPr>
            <a:stCxn id="117" idx="2"/>
          </p:cNvCxnSpPr>
          <p:nvPr/>
        </p:nvCxnSpPr>
        <p:spPr>
          <a:xfrm>
            <a:off x="7098475" y="3688938"/>
            <a:ext cx="737100" cy="610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g31b54f6e2c8_0_99"/>
          <p:cNvSpPr txBox="1"/>
          <p:nvPr/>
        </p:nvSpPr>
        <p:spPr>
          <a:xfrm>
            <a:off x="4665500" y="1799525"/>
            <a:ext cx="2295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Comply with community standards as per journal requirements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0" name="Google Shape;120;g31b54f6e2c8_0_99"/>
          <p:cNvCxnSpPr>
            <a:stCxn id="119" idx="3"/>
          </p:cNvCxnSpPr>
          <p:nvPr/>
        </p:nvCxnSpPr>
        <p:spPr>
          <a:xfrm>
            <a:off x="6961400" y="2180525"/>
            <a:ext cx="1122000" cy="164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1" name="Google Shape;121;g31b54f6e2c8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300" y="1553700"/>
            <a:ext cx="597900" cy="5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1ba26280d2_0_262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42" name="Google Shape;542;g31ba26280d2_0_262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Webin-CLI Submission</a:t>
            </a:r>
            <a:endParaRPr/>
          </a:p>
        </p:txBody>
      </p:sp>
      <p:sp>
        <p:nvSpPr>
          <p:cNvPr id="543" name="Google Shape;543;g31ba26280d2_0_262"/>
          <p:cNvSpPr txBox="1"/>
          <p:nvPr>
            <p:ph idx="4294967295" type="body"/>
          </p:nvPr>
        </p:nvSpPr>
        <p:spPr>
          <a:xfrm>
            <a:off x="711200" y="1296989"/>
            <a:ext cx="1087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Submit your data in a single step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Pre-submission validation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>
                <a:solidFill>
                  <a:srgbClr val="595959"/>
                </a:solidFill>
              </a:rPr>
              <a:t>Confidence that your submission has worked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Describe your submission in a manifest file:</a:t>
            </a:r>
            <a:endParaRPr/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17113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Only way to submit assembly data</a:t>
            </a:r>
            <a:endParaRPr/>
          </a:p>
        </p:txBody>
      </p:sp>
      <p:pic>
        <p:nvPicPr>
          <p:cNvPr id="544" name="Google Shape;544;g31ba26280d2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7213" y="3392214"/>
            <a:ext cx="2667000" cy="18669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  <p:pic>
        <p:nvPicPr>
          <p:cNvPr id="545" name="Google Shape;545;g31ba26280d2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1882" y="2194014"/>
            <a:ext cx="4543919" cy="23964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  <p:cxnSp>
        <p:nvCxnSpPr>
          <p:cNvPr id="546" name="Google Shape;546;g31ba26280d2_0_262"/>
          <p:cNvCxnSpPr>
            <a:endCxn id="545" idx="1"/>
          </p:cNvCxnSpPr>
          <p:nvPr/>
        </p:nvCxnSpPr>
        <p:spPr>
          <a:xfrm flipH="1" rot="10800000">
            <a:off x="5084282" y="3392214"/>
            <a:ext cx="2487600" cy="1751400"/>
          </a:xfrm>
          <a:prstGeom prst="straightConnector1">
            <a:avLst/>
          </a:prstGeom>
          <a:noFill/>
          <a:ln cap="flat" cmpd="sng" w="9525">
            <a:solidFill>
              <a:srgbClr val="DE001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7" name="Google Shape;547;g31ba26280d2_0_262"/>
          <p:cNvCxnSpPr/>
          <p:nvPr/>
        </p:nvCxnSpPr>
        <p:spPr>
          <a:xfrm>
            <a:off x="3536950" y="5200650"/>
            <a:ext cx="1547400" cy="0"/>
          </a:xfrm>
          <a:prstGeom prst="straightConnector1">
            <a:avLst/>
          </a:prstGeom>
          <a:noFill/>
          <a:ln cap="flat" cmpd="sng" w="9525">
            <a:solidFill>
              <a:srgbClr val="DE001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8" name="Google Shape;548;g31ba26280d2_0_262"/>
          <p:cNvSpPr/>
          <p:nvPr/>
        </p:nvSpPr>
        <p:spPr>
          <a:xfrm>
            <a:off x="3536950" y="5060950"/>
            <a:ext cx="1547400" cy="139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1ba26280d2_0_274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55" name="Google Shape;555;g31ba26280d2_0_274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Webin-CLI: Options</a:t>
            </a:r>
            <a:endParaRPr/>
          </a:p>
        </p:txBody>
      </p:sp>
      <p:sp>
        <p:nvSpPr>
          <p:cNvPr id="556" name="Google Shape;556;g31ba26280d2_0_274"/>
          <p:cNvSpPr txBox="1"/>
          <p:nvPr>
            <p:ph idx="4294967295" type="body"/>
          </p:nvPr>
        </p:nvSpPr>
        <p:spPr>
          <a:xfrm>
            <a:off x="711200" y="1220800"/>
            <a:ext cx="10871100" cy="4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de-DE">
                <a:solidFill>
                  <a:srgbClr val="595959"/>
                </a:solidFill>
              </a:rPr>
              <a:t>Required options: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-context 		- the type of data to be submitted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-manifest		- location of file describing the submission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-username		- your Webin username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-password		- your Webin password</a:t>
            </a:r>
            <a:endParaRPr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2880"/>
              <a:buChar char="•"/>
            </a:pPr>
            <a:r>
              <a:rPr lang="de-DE"/>
              <a:t>Other options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-submit		- instruction to submit the data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-validate		- instruction to just validate without submitting</a:t>
            </a:r>
            <a:endParaRPr/>
          </a:p>
          <a:p>
            <a:pPr indent="-276225" lvl="1" marL="631825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SzPts val="2200"/>
              <a:buChar char="•"/>
            </a:pPr>
            <a:r>
              <a:rPr lang="de-DE"/>
              <a:t>-test		- use the test server, submission is forgotten after 24 hours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1ba26280d2_0_281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63" name="Google Shape;563;g31ba26280d2_0_281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Webin-CLI: Anatomy of a Command</a:t>
            </a:r>
            <a:endParaRPr/>
          </a:p>
        </p:txBody>
      </p:sp>
      <p:sp>
        <p:nvSpPr>
          <p:cNvPr id="564" name="Google Shape;564;g31ba26280d2_0_281"/>
          <p:cNvSpPr txBox="1"/>
          <p:nvPr/>
        </p:nvSpPr>
        <p:spPr>
          <a:xfrm>
            <a:off x="373391" y="2767242"/>
            <a:ext cx="1982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</a:pPr>
            <a:r>
              <a:rPr b="0" i="0" lang="de-DE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Invoke the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1ba26280d2_0_281"/>
          <p:cNvSpPr txBox="1"/>
          <p:nvPr/>
        </p:nvSpPr>
        <p:spPr>
          <a:xfrm>
            <a:off x="4675065" y="1803972"/>
            <a:ext cx="19824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</a:pPr>
            <a:r>
              <a:rPr b="0" i="0" lang="de-DE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of submission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31ba26280d2_0_281"/>
          <p:cNvSpPr txBox="1"/>
          <p:nvPr/>
        </p:nvSpPr>
        <p:spPr>
          <a:xfrm>
            <a:off x="2393408" y="2270272"/>
            <a:ext cx="2189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</a:pPr>
            <a:r>
              <a:rPr b="0" i="0" lang="de-DE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Location of manifest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31ba26280d2_0_281"/>
          <p:cNvSpPr txBox="1"/>
          <p:nvPr/>
        </p:nvSpPr>
        <p:spPr>
          <a:xfrm>
            <a:off x="8926822" y="1334547"/>
            <a:ext cx="1934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</a:pPr>
            <a:r>
              <a:rPr b="0" i="0" lang="de-DE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Validate the files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31ba26280d2_0_281"/>
          <p:cNvSpPr txBox="1"/>
          <p:nvPr/>
        </p:nvSpPr>
        <p:spPr>
          <a:xfrm>
            <a:off x="6774834" y="1553570"/>
            <a:ext cx="2189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</a:pPr>
            <a:r>
              <a:rPr b="0" i="0" lang="de-DE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9" name="Google Shape;569;g31ba26280d2_0_281"/>
          <p:cNvCxnSpPr>
            <a:stCxn id="564" idx="2"/>
          </p:cNvCxnSpPr>
          <p:nvPr/>
        </p:nvCxnSpPr>
        <p:spPr>
          <a:xfrm>
            <a:off x="1364591" y="3101142"/>
            <a:ext cx="1607100" cy="12453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0" name="Google Shape;570;g31ba26280d2_0_281"/>
          <p:cNvCxnSpPr>
            <a:stCxn id="566" idx="2"/>
          </p:cNvCxnSpPr>
          <p:nvPr/>
        </p:nvCxnSpPr>
        <p:spPr>
          <a:xfrm>
            <a:off x="3488108" y="2604172"/>
            <a:ext cx="727800" cy="17424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1" name="Google Shape;571;g31ba26280d2_0_281"/>
          <p:cNvCxnSpPr>
            <a:stCxn id="565" idx="2"/>
          </p:cNvCxnSpPr>
          <p:nvPr/>
        </p:nvCxnSpPr>
        <p:spPr>
          <a:xfrm>
            <a:off x="5666265" y="2400372"/>
            <a:ext cx="598500" cy="1914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2" name="Google Shape;572;g31ba26280d2_0_281"/>
          <p:cNvCxnSpPr>
            <a:stCxn id="567" idx="2"/>
          </p:cNvCxnSpPr>
          <p:nvPr/>
        </p:nvCxnSpPr>
        <p:spPr>
          <a:xfrm>
            <a:off x="9894022" y="1668447"/>
            <a:ext cx="275100" cy="2712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3" name="Google Shape;573;g31ba26280d2_0_281"/>
          <p:cNvCxnSpPr>
            <a:stCxn id="568" idx="2"/>
          </p:cNvCxnSpPr>
          <p:nvPr/>
        </p:nvCxnSpPr>
        <p:spPr>
          <a:xfrm flipH="1">
            <a:off x="7586934" y="1887470"/>
            <a:ext cx="282600" cy="24591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4" name="Google Shape;574;g31ba26280d2_0_281"/>
          <p:cNvCxnSpPr>
            <a:stCxn id="568" idx="2"/>
          </p:cNvCxnSpPr>
          <p:nvPr/>
        </p:nvCxnSpPr>
        <p:spPr>
          <a:xfrm>
            <a:off x="7869534" y="1887470"/>
            <a:ext cx="1198200" cy="24273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75" name="Google Shape;575;g31ba26280d2_0_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188" y="4410289"/>
            <a:ext cx="10412279" cy="1524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g31ba26280d2_0_281"/>
          <p:cNvCxnSpPr/>
          <p:nvPr/>
        </p:nvCxnSpPr>
        <p:spPr>
          <a:xfrm>
            <a:off x="2695575" y="4562689"/>
            <a:ext cx="705000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577" name="Google Shape;577;g31ba26280d2_0_281"/>
          <p:cNvCxnSpPr/>
          <p:nvPr/>
        </p:nvCxnSpPr>
        <p:spPr>
          <a:xfrm>
            <a:off x="3543300" y="4562689"/>
            <a:ext cx="2009700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578" name="Google Shape;578;g31ba26280d2_0_281"/>
          <p:cNvCxnSpPr/>
          <p:nvPr/>
        </p:nvCxnSpPr>
        <p:spPr>
          <a:xfrm>
            <a:off x="5721819" y="4562689"/>
            <a:ext cx="935700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579" name="Google Shape;579;g31ba26280d2_0_281"/>
          <p:cNvCxnSpPr/>
          <p:nvPr/>
        </p:nvCxnSpPr>
        <p:spPr>
          <a:xfrm>
            <a:off x="6882206" y="4572428"/>
            <a:ext cx="1347300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580" name="Google Shape;580;g31ba26280d2_0_281"/>
          <p:cNvCxnSpPr/>
          <p:nvPr/>
        </p:nvCxnSpPr>
        <p:spPr>
          <a:xfrm>
            <a:off x="8383897" y="4572428"/>
            <a:ext cx="1350600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581" name="Google Shape;581;g31ba26280d2_0_281"/>
          <p:cNvCxnSpPr/>
          <p:nvPr/>
        </p:nvCxnSpPr>
        <p:spPr>
          <a:xfrm flipH="1" rot="10800000">
            <a:off x="9894020" y="4572342"/>
            <a:ext cx="631200" cy="30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sp>
        <p:nvSpPr>
          <p:cNvPr id="582" name="Google Shape;582;g31ba26280d2_0_281"/>
          <p:cNvSpPr txBox="1"/>
          <p:nvPr/>
        </p:nvSpPr>
        <p:spPr>
          <a:xfrm>
            <a:off x="404400" y="6242225"/>
            <a:ext cx="8762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chemeClr val="lt1"/>
                </a:solidFill>
              </a:rPr>
              <a:t>Image credit: Sam Holt (ENA)</a:t>
            </a:r>
            <a:endParaRPr i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1ba26280d2_0_333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9" name="Google Shape;589;g31ba26280d2_0_333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More Information</a:t>
            </a:r>
            <a:endParaRPr/>
          </a:p>
        </p:txBody>
      </p:sp>
      <p:sp>
        <p:nvSpPr>
          <p:cNvPr id="590" name="Google Shape;590;g31ba26280d2_0_333"/>
          <p:cNvSpPr txBox="1"/>
          <p:nvPr>
            <p:ph idx="4294967295" type="body"/>
          </p:nvPr>
        </p:nvSpPr>
        <p:spPr>
          <a:xfrm>
            <a:off x="341524" y="1037900"/>
            <a:ext cx="6922200" cy="5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D20"/>
              </a:buClr>
              <a:buSzPts val="2400"/>
              <a:buChar char="●"/>
            </a:pPr>
            <a:r>
              <a:rPr lang="de-DE" sz="2400"/>
              <a:t>FONDUE ELIXIR Implementation Study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D20"/>
              </a:buClr>
              <a:buSzPts val="2400"/>
              <a:buChar char="●"/>
            </a:pPr>
            <a:r>
              <a:rPr lang="de-DE" sz="2400"/>
              <a:t>Biological Material identification (                       )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D20"/>
              </a:buClr>
              <a:buSzPts val="2400"/>
              <a:buChar char="●"/>
            </a:pPr>
            <a:r>
              <a:rPr lang="de-DE" sz="2400"/>
              <a:t>EMBL-EBI Repositories involved:</a:t>
            </a:r>
            <a:endParaRPr sz="2400"/>
          </a:p>
          <a:p>
            <a:pPr indent="-355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t/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t/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D20"/>
              </a:buClr>
              <a:buSzPts val="2400"/>
              <a:buChar char="●"/>
            </a:pPr>
            <a:r>
              <a:rPr lang="de-DE" sz="2400"/>
              <a:t>Detailed step-by-step submission process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D20"/>
              </a:buClr>
              <a:buSzPts val="2400"/>
              <a:buChar char="●"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D20"/>
              </a:buClr>
              <a:buSzPts val="2400"/>
              <a:buChar char="●"/>
            </a:pPr>
            <a:r>
              <a:rPr lang="de-DE" sz="2400"/>
              <a:t>Used in </a:t>
            </a:r>
            <a:endParaRPr sz="2400"/>
          </a:p>
          <a:p>
            <a:pPr indent="-355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t/>
            </a:r>
            <a:endParaRPr sz="2000"/>
          </a:p>
        </p:txBody>
      </p:sp>
      <p:sp>
        <p:nvSpPr>
          <p:cNvPr id="591" name="Google Shape;591;g31ba26280d2_0_333"/>
          <p:cNvSpPr txBox="1"/>
          <p:nvPr/>
        </p:nvSpPr>
        <p:spPr>
          <a:xfrm>
            <a:off x="7150900" y="5467075"/>
            <a:ext cx="384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100" u="sng">
                <a:solidFill>
                  <a:schemeClr val="hlink"/>
                </a:solidFill>
                <a:hlinkClick r:id="rId3"/>
              </a:rPr>
              <a:t>https://rdmkit.elixir-europe.org/plant_genomics_assembly</a:t>
            </a:r>
            <a:r>
              <a:rPr lang="de-DE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g31ba26280d2_0_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900" y="1134050"/>
            <a:ext cx="3778725" cy="43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31ba26280d2_0_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700" y="5086077"/>
            <a:ext cx="1362775" cy="4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31ba26280d2_0_3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1700" y="2403075"/>
            <a:ext cx="2032875" cy="4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31ba26280d2_0_3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1700" y="2844025"/>
            <a:ext cx="1525697" cy="4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g31ba26280d2_0_3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1700" y="3284975"/>
            <a:ext cx="3848279" cy="4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g31ba26280d2_0_3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9975" y="1548174"/>
            <a:ext cx="1362775" cy="36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31ba26280d2_0_3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58100" y="459812"/>
            <a:ext cx="1847853" cy="586338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g31ba26280d2_0_333"/>
          <p:cNvSpPr txBox="1"/>
          <p:nvPr/>
        </p:nvSpPr>
        <p:spPr>
          <a:xfrm>
            <a:off x="3324563" y="4157063"/>
            <a:ext cx="31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11"/>
              </a:rPr>
              <a:t>https://w3id.org/faircookbook/FCB061</a:t>
            </a:r>
            <a:endParaRPr/>
          </a:p>
        </p:txBody>
      </p:sp>
      <p:pic>
        <p:nvPicPr>
          <p:cNvPr id="600" name="Google Shape;600;g31ba26280d2_0_3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1675" y="4225375"/>
            <a:ext cx="2325748" cy="2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6" name="Google Shape;606;p3"/>
          <p:cNvSpPr txBox="1"/>
          <p:nvPr/>
        </p:nvSpPr>
        <p:spPr>
          <a:xfrm>
            <a:off x="5453425" y="2820375"/>
            <a:ext cx="4730400" cy="1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attention!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1ba26280d2_0_350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13" name="Google Shape;613;g31ba26280d2_0_350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Hands on Exercise</a:t>
            </a:r>
            <a:endParaRPr/>
          </a:p>
        </p:txBody>
      </p:sp>
      <p:sp>
        <p:nvSpPr>
          <p:cNvPr id="614" name="Google Shape;614;g31ba26280d2_0_350"/>
          <p:cNvSpPr txBox="1"/>
          <p:nvPr>
            <p:ph idx="4294967295" type="body"/>
          </p:nvPr>
        </p:nvSpPr>
        <p:spPr>
          <a:xfrm>
            <a:off x="6538125" y="1808925"/>
            <a:ext cx="5334000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Instructions are linked from GoogleDoc:</a:t>
            </a:r>
            <a:br>
              <a:rPr lang="de-DE"/>
            </a:br>
            <a:r>
              <a:rPr lang="de-DE" sz="1600" u="sng">
                <a:solidFill>
                  <a:schemeClr val="hlink"/>
                </a:solidFill>
                <a:hlinkClick r:id="rId3"/>
              </a:rPr>
              <a:t>ENA Data Submission Practical</a:t>
            </a:r>
            <a:r>
              <a:rPr lang="de-DE" sz="1600"/>
              <a:t> </a:t>
            </a:r>
            <a:endParaRPr sz="1600"/>
          </a:p>
          <a:p>
            <a:pPr indent="-354012" lvl="0" marL="354012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/>
              <a:t>This must be completed in a single day</a:t>
            </a:r>
            <a:endParaRPr/>
          </a:p>
        </p:txBody>
      </p:sp>
      <p:pic>
        <p:nvPicPr>
          <p:cNvPr id="615" name="Google Shape;615;g31ba26280d2_0_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799950"/>
            <a:ext cx="5943599" cy="24896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6" name="Google Shape;616;g31ba26280d2_0_350"/>
          <p:cNvSpPr txBox="1"/>
          <p:nvPr/>
        </p:nvSpPr>
        <p:spPr>
          <a:xfrm>
            <a:off x="2579050" y="4409125"/>
            <a:ext cx="67653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4012" lvl="0" marL="354012" rtl="0" algn="l"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comments, questions, or concerns you may have after the talk can be sent to our helpdesk: </a:t>
            </a:r>
            <a:r>
              <a:rPr lang="de-DE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https://www.ebi.ac.uk/ena/browser/support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31ba26280d2_0_350"/>
          <p:cNvSpPr txBox="1"/>
          <p:nvPr/>
        </p:nvSpPr>
        <p:spPr>
          <a:xfrm>
            <a:off x="5703750" y="389875"/>
            <a:ext cx="6108300" cy="83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200"/>
              <a:t>https://shorturl.at/4DcE1</a:t>
            </a:r>
            <a:endParaRPr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b54f6e2c8_0_126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8" name="Google Shape;128;g31b54f6e2c8_0_126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Better Submission Process</a:t>
            </a:r>
            <a:endParaRPr/>
          </a:p>
        </p:txBody>
      </p:sp>
      <p:sp>
        <p:nvSpPr>
          <p:cNvPr id="129" name="Google Shape;129;g31b54f6e2c8_0_126"/>
          <p:cNvSpPr/>
          <p:nvPr/>
        </p:nvSpPr>
        <p:spPr>
          <a:xfrm>
            <a:off x="434450" y="4508700"/>
            <a:ext cx="10239900" cy="597900"/>
          </a:xfrm>
          <a:prstGeom prst="rect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planning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31b54f6e2c8_0_126"/>
          <p:cNvSpPr/>
          <p:nvPr/>
        </p:nvSpPr>
        <p:spPr>
          <a:xfrm>
            <a:off x="2457911" y="3822900"/>
            <a:ext cx="8216400" cy="597900"/>
          </a:xfrm>
          <a:prstGeom prst="rect">
            <a:avLst/>
          </a:prstGeom>
          <a:solidFill>
            <a:srgbClr val="02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collection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g31b54f6e2c8_0_126"/>
          <p:cNvSpPr/>
          <p:nvPr/>
        </p:nvSpPr>
        <p:spPr>
          <a:xfrm>
            <a:off x="4422281" y="3137100"/>
            <a:ext cx="6252000" cy="5979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upload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31b54f6e2c8_0_126"/>
          <p:cNvSpPr/>
          <p:nvPr/>
        </p:nvSpPr>
        <p:spPr>
          <a:xfrm>
            <a:off x="6386652" y="2451300"/>
            <a:ext cx="4287900" cy="5979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validation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31b54f6e2c8_0_126"/>
          <p:cNvSpPr/>
          <p:nvPr/>
        </p:nvSpPr>
        <p:spPr>
          <a:xfrm>
            <a:off x="8202928" y="1765500"/>
            <a:ext cx="2471100" cy="597900"/>
          </a:xfrm>
          <a:prstGeom prst="rect">
            <a:avLst/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[Meta] data brokering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Google Shape;134;g31b54f6e2c8_0_126"/>
          <p:cNvCxnSpPr/>
          <p:nvPr/>
        </p:nvCxnSpPr>
        <p:spPr>
          <a:xfrm>
            <a:off x="223400" y="1112775"/>
            <a:ext cx="0" cy="420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35" name="Google Shape;135;g31b54f6e2c8_0_126"/>
          <p:cNvCxnSpPr/>
          <p:nvPr/>
        </p:nvCxnSpPr>
        <p:spPr>
          <a:xfrm flipH="1" rot="10800000">
            <a:off x="223400" y="5299275"/>
            <a:ext cx="9136800" cy="1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g31b54f6e2c8_0_126"/>
          <p:cNvSpPr txBox="1"/>
          <p:nvPr/>
        </p:nvSpPr>
        <p:spPr>
          <a:xfrm>
            <a:off x="8544325" y="5348450"/>
            <a:ext cx="790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31b54f6e2c8_0_126"/>
          <p:cNvSpPr txBox="1"/>
          <p:nvPr/>
        </p:nvSpPr>
        <p:spPr>
          <a:xfrm>
            <a:off x="302025" y="1292900"/>
            <a:ext cx="2060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Data management effort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8" name="Google Shape;138;g31b54f6e2c8_0_126"/>
          <p:cNvCxnSpPr/>
          <p:nvPr/>
        </p:nvCxnSpPr>
        <p:spPr>
          <a:xfrm flipH="1" rot="10800000">
            <a:off x="449950" y="1365250"/>
            <a:ext cx="8751300" cy="2901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9" name="Google Shape;139;g31b54f6e2c8_0_126"/>
          <p:cNvSpPr txBox="1"/>
          <p:nvPr/>
        </p:nvSpPr>
        <p:spPr>
          <a:xfrm>
            <a:off x="367625" y="2589325"/>
            <a:ext cx="1695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Adopt community standards at project start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31b54f6e2c8_0_126"/>
          <p:cNvSpPr txBox="1"/>
          <p:nvPr/>
        </p:nvSpPr>
        <p:spPr>
          <a:xfrm>
            <a:off x="3437025" y="1720950"/>
            <a:ext cx="1695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Use existing data resources as data is generated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g31b54f6e2c8_0_126"/>
          <p:cNvSpPr txBox="1"/>
          <p:nvPr/>
        </p:nvSpPr>
        <p:spPr>
          <a:xfrm>
            <a:off x="6304700" y="803325"/>
            <a:ext cx="1695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Helvetica Neue"/>
                <a:ea typeface="Helvetica Neue"/>
                <a:cs typeface="Helvetica Neue"/>
                <a:sym typeface="Helvetica Neue"/>
              </a:rPr>
              <a:t>“One click” brokering / release of data upon publication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2" name="Google Shape;142;g31b54f6e2c8_0_126"/>
          <p:cNvCxnSpPr/>
          <p:nvPr/>
        </p:nvCxnSpPr>
        <p:spPr>
          <a:xfrm flipH="1">
            <a:off x="574450" y="3631200"/>
            <a:ext cx="520800" cy="5580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g31b54f6e2c8_0_126"/>
          <p:cNvCxnSpPr>
            <a:stCxn id="140" idx="2"/>
          </p:cNvCxnSpPr>
          <p:nvPr/>
        </p:nvCxnSpPr>
        <p:spPr>
          <a:xfrm>
            <a:off x="4284975" y="2482950"/>
            <a:ext cx="168000" cy="3720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g31b54f6e2c8_0_126"/>
          <p:cNvCxnSpPr>
            <a:stCxn id="141" idx="3"/>
          </p:cNvCxnSpPr>
          <p:nvPr/>
        </p:nvCxnSpPr>
        <p:spPr>
          <a:xfrm>
            <a:off x="8000600" y="1184325"/>
            <a:ext cx="812400" cy="119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5" name="Google Shape;145;g31b54f6e2c8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175" y="394125"/>
            <a:ext cx="790200" cy="7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54f6e2c8_0_0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2" name="Google Shape;152;g31b54f6e2c8_0_0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Motivation: Linking of Data Sets (FONDUE)</a:t>
            </a:r>
            <a:endParaRPr/>
          </a:p>
        </p:txBody>
      </p:sp>
      <p:pic>
        <p:nvPicPr>
          <p:cNvPr id="153" name="Google Shape;153;g31b54f6e2c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661" y="1686901"/>
            <a:ext cx="527774" cy="5039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g31b54f6e2c8_0_0"/>
          <p:cNvCxnSpPr>
            <a:stCxn id="153" idx="2"/>
            <a:endCxn id="155" idx="0"/>
          </p:cNvCxnSpPr>
          <p:nvPr/>
        </p:nvCxnSpPr>
        <p:spPr>
          <a:xfrm>
            <a:off x="5322549" y="2190843"/>
            <a:ext cx="0" cy="8019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5" name="Google Shape;155;g31b54f6e2c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843" y="2992826"/>
            <a:ext cx="1257397" cy="24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1b54f6e2c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3937" y="3569224"/>
            <a:ext cx="841666" cy="271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g31b54f6e2c8_0_0"/>
          <p:cNvCxnSpPr>
            <a:stCxn id="153" idx="2"/>
            <a:endCxn id="156" idx="0"/>
          </p:cNvCxnSpPr>
          <p:nvPr/>
        </p:nvCxnSpPr>
        <p:spPr>
          <a:xfrm flipH="1">
            <a:off x="3734649" y="2190843"/>
            <a:ext cx="1587900" cy="13785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g31b54f6e2c8_0_0"/>
          <p:cNvCxnSpPr>
            <a:stCxn id="153" idx="2"/>
            <a:endCxn id="159" idx="0"/>
          </p:cNvCxnSpPr>
          <p:nvPr/>
        </p:nvCxnSpPr>
        <p:spPr>
          <a:xfrm>
            <a:off x="5322549" y="2190843"/>
            <a:ext cx="1566000" cy="13785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g31b54f6e2c8_0_0"/>
          <p:cNvCxnSpPr>
            <a:stCxn id="155" idx="2"/>
            <a:endCxn id="156" idx="3"/>
          </p:cNvCxnSpPr>
          <p:nvPr/>
        </p:nvCxnSpPr>
        <p:spPr>
          <a:xfrm flipH="1">
            <a:off x="4155542" y="3237711"/>
            <a:ext cx="1167000" cy="4671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1" name="Google Shape;161;g31b54f6e2c8_0_0"/>
          <p:cNvCxnSpPr>
            <a:stCxn id="155" idx="2"/>
            <a:endCxn id="159" idx="1"/>
          </p:cNvCxnSpPr>
          <p:nvPr/>
        </p:nvCxnSpPr>
        <p:spPr>
          <a:xfrm>
            <a:off x="5322542" y="3237711"/>
            <a:ext cx="1200900" cy="4671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2" name="Google Shape;162;g31b54f6e2c8_0_0"/>
          <p:cNvCxnSpPr>
            <a:stCxn id="156" idx="3"/>
            <a:endCxn id="159" idx="1"/>
          </p:cNvCxnSpPr>
          <p:nvPr/>
        </p:nvCxnSpPr>
        <p:spPr>
          <a:xfrm>
            <a:off x="4155603" y="3704930"/>
            <a:ext cx="2367600" cy="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159" name="Google Shape;159;g31b54f6e2c8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3313" y="3569227"/>
            <a:ext cx="730318" cy="2714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g31b54f6e2c8_0_0"/>
          <p:cNvCxnSpPr>
            <a:stCxn id="155" idx="2"/>
          </p:cNvCxnSpPr>
          <p:nvPr/>
        </p:nvCxnSpPr>
        <p:spPr>
          <a:xfrm>
            <a:off x="5322542" y="3237711"/>
            <a:ext cx="5100" cy="11334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g31b54f6e2c8_0_0"/>
          <p:cNvCxnSpPr>
            <a:stCxn id="159" idx="2"/>
          </p:cNvCxnSpPr>
          <p:nvPr/>
        </p:nvCxnSpPr>
        <p:spPr>
          <a:xfrm flipH="1">
            <a:off x="5322471" y="3840630"/>
            <a:ext cx="1566000" cy="5829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g31b54f6e2c8_0_0"/>
          <p:cNvCxnSpPr>
            <a:stCxn id="156" idx="2"/>
          </p:cNvCxnSpPr>
          <p:nvPr/>
        </p:nvCxnSpPr>
        <p:spPr>
          <a:xfrm>
            <a:off x="3734770" y="3840635"/>
            <a:ext cx="1587900" cy="5829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g31b54f6e2c8_0_0"/>
          <p:cNvSpPr/>
          <p:nvPr/>
        </p:nvSpPr>
        <p:spPr>
          <a:xfrm>
            <a:off x="3313936" y="4029353"/>
            <a:ext cx="3939600" cy="205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Indexing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7" name="Google Shape;167;g31b54f6e2c8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5345" y="4274655"/>
            <a:ext cx="878286" cy="20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1b54f6e2c8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4038" y="2356525"/>
            <a:ext cx="1059490" cy="2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1b54f6e2c8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6329" y="4455314"/>
            <a:ext cx="648214" cy="35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1b54f6e2c8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00387" y="5249013"/>
            <a:ext cx="900089" cy="27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1b54f6e2c8_0_0"/>
          <p:cNvSpPr txBox="1"/>
          <p:nvPr/>
        </p:nvSpPr>
        <p:spPr>
          <a:xfrm>
            <a:off x="799225" y="4608800"/>
            <a:ext cx="22692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latin typeface="Corbel"/>
                <a:ea typeface="Corbel"/>
                <a:cs typeface="Corbel"/>
                <a:sym typeface="Corbel"/>
              </a:rPr>
              <a:t>Repositories for phenotypic information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72" name="Google Shape;172;g31b54f6e2c8_0_0"/>
          <p:cNvCxnSpPr>
            <a:stCxn id="169" idx="3"/>
            <a:endCxn id="173" idx="1"/>
          </p:cNvCxnSpPr>
          <p:nvPr/>
        </p:nvCxnSpPr>
        <p:spPr>
          <a:xfrm>
            <a:off x="3674543" y="4632154"/>
            <a:ext cx="1279200" cy="42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g31b54f6e2c8_0_0"/>
          <p:cNvCxnSpPr>
            <a:stCxn id="170" idx="3"/>
          </p:cNvCxnSpPr>
          <p:nvPr/>
        </p:nvCxnSpPr>
        <p:spPr>
          <a:xfrm flipH="1" rot="10800000">
            <a:off x="3800476" y="4631114"/>
            <a:ext cx="1128600" cy="7536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5" name="Google Shape;175;g31b54f6e2c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129" y="5132759"/>
            <a:ext cx="527774" cy="5039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g31b54f6e2c8_0_0"/>
          <p:cNvCxnSpPr>
            <a:stCxn id="175" idx="0"/>
          </p:cNvCxnSpPr>
          <p:nvPr/>
        </p:nvCxnSpPr>
        <p:spPr>
          <a:xfrm flipH="1" rot="10800000">
            <a:off x="5319016" y="4838459"/>
            <a:ext cx="3600" cy="294300"/>
          </a:xfrm>
          <a:prstGeom prst="straightConnector1">
            <a:avLst/>
          </a:prstGeom>
          <a:noFill/>
          <a:ln cap="flat" cmpd="sng" w="9525">
            <a:solidFill>
              <a:srgbClr val="2F589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g31b54f6e2c8_0_0"/>
          <p:cNvSpPr/>
          <p:nvPr/>
        </p:nvSpPr>
        <p:spPr>
          <a:xfrm>
            <a:off x="2799800" y="1721000"/>
            <a:ext cx="582900" cy="2265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1b54f6e2c8_0_0"/>
          <p:cNvSpPr txBox="1"/>
          <p:nvPr/>
        </p:nvSpPr>
        <p:spPr>
          <a:xfrm>
            <a:off x="972400" y="2601650"/>
            <a:ext cx="16191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latin typeface="Corbel"/>
                <a:ea typeface="Corbel"/>
                <a:cs typeface="Corbel"/>
                <a:sym typeface="Corbel"/>
              </a:rPr>
              <a:t>Data registration &amp; submission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g31b54f6e2c8_0_0"/>
          <p:cNvSpPr/>
          <p:nvPr/>
        </p:nvSpPr>
        <p:spPr>
          <a:xfrm>
            <a:off x="6128295" y="4423601"/>
            <a:ext cx="557100" cy="121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1b54f6e2c8_0_0"/>
          <p:cNvSpPr txBox="1"/>
          <p:nvPr/>
        </p:nvSpPr>
        <p:spPr>
          <a:xfrm>
            <a:off x="6937475" y="4753750"/>
            <a:ext cx="1495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Data discovery &amp; retrieval</a:t>
            </a:r>
            <a:endParaRPr sz="20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3" name="Google Shape;173;g31b54f6e2c8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53875" y="4440975"/>
            <a:ext cx="710710" cy="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1b54f6e2c8_0_0"/>
          <p:cNvSpPr txBox="1"/>
          <p:nvPr/>
        </p:nvSpPr>
        <p:spPr>
          <a:xfrm>
            <a:off x="8273725" y="1830650"/>
            <a:ext cx="3425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latin typeface="Corbel"/>
                <a:ea typeface="Corbel"/>
                <a:cs typeface="Corbel"/>
                <a:sym typeface="Corbel"/>
              </a:rPr>
              <a:t>BioSamples metadata hub of experimental material (implicitly used by other EMBL-EBI repos like ENA, EVA)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g31b54f6e2c8_0_0"/>
          <p:cNvSpPr txBox="1"/>
          <p:nvPr/>
        </p:nvSpPr>
        <p:spPr>
          <a:xfrm>
            <a:off x="454925" y="1033300"/>
            <a:ext cx="10708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de-D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FAIR-ification of Plant Genotyping Data and its linking to Phenotyping using ELIXIR Platforms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31b54f6e2c8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473586" y="3495761"/>
            <a:ext cx="1025967" cy="127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b54f6e2c8_0_37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0" name="Google Shape;190;g31b54f6e2c8_0_37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EBI Meta Data</a:t>
            </a:r>
            <a:endParaRPr/>
          </a:p>
        </p:txBody>
      </p:sp>
      <p:grpSp>
        <p:nvGrpSpPr>
          <p:cNvPr id="191" name="Google Shape;191;g31b54f6e2c8_0_37"/>
          <p:cNvGrpSpPr/>
          <p:nvPr/>
        </p:nvGrpSpPr>
        <p:grpSpPr>
          <a:xfrm>
            <a:off x="6881606" y="944117"/>
            <a:ext cx="4708492" cy="4511804"/>
            <a:chOff x="5915875" y="0"/>
            <a:chExt cx="3078049" cy="3120412"/>
          </a:xfrm>
        </p:grpSpPr>
        <p:pic>
          <p:nvPicPr>
            <p:cNvPr id="192" name="Google Shape;192;g31b54f6e2c8_0_37"/>
            <p:cNvPicPr preferRelativeResize="0"/>
            <p:nvPr/>
          </p:nvPicPr>
          <p:blipFill rotWithShape="1">
            <a:blip r:embed="rId3">
              <a:alphaModFix/>
            </a:blip>
            <a:srcRect b="0" l="0" r="54348" t="71966"/>
            <a:stretch/>
          </p:blipFill>
          <p:spPr>
            <a:xfrm>
              <a:off x="5915875" y="1910288"/>
              <a:ext cx="3078049" cy="1210125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93" name="Google Shape;193;g31b54f6e2c8_0_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46088" y="0"/>
              <a:ext cx="2412126" cy="1544325"/>
            </a:xfrm>
            <a:prstGeom prst="rect">
              <a:avLst/>
            </a:prstGeom>
            <a:noFill/>
            <a:ln>
              <a:noFill/>
            </a:ln>
            <a:effectLst>
              <a:outerShdw blurRad="371475" rotWithShape="0" algn="bl" dir="5400000" dist="19050">
                <a:srgbClr val="000000">
                  <a:alpha val="8000"/>
                </a:srgbClr>
              </a:outerShdw>
            </a:effectLst>
          </p:spPr>
        </p:pic>
        <p:sp>
          <p:nvSpPr>
            <p:cNvPr id="194" name="Google Shape;194;g31b54f6e2c8_0_37"/>
            <p:cNvSpPr/>
            <p:nvPr/>
          </p:nvSpPr>
          <p:spPr>
            <a:xfrm>
              <a:off x="6446100" y="1094925"/>
              <a:ext cx="1317600" cy="4146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" name="Google Shape;195;g31b54f6e2c8_0_37"/>
            <p:cNvCxnSpPr/>
            <p:nvPr/>
          </p:nvCxnSpPr>
          <p:spPr>
            <a:xfrm flipH="1">
              <a:off x="5936425" y="1538375"/>
              <a:ext cx="526200" cy="3564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g31b54f6e2c8_0_37"/>
            <p:cNvCxnSpPr/>
            <p:nvPr/>
          </p:nvCxnSpPr>
          <p:spPr>
            <a:xfrm>
              <a:off x="7769700" y="1512925"/>
              <a:ext cx="415800" cy="364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97" name="Google Shape;197;g31b54f6e2c8_0_37"/>
          <p:cNvSpPr/>
          <p:nvPr/>
        </p:nvSpPr>
        <p:spPr>
          <a:xfrm>
            <a:off x="4731367" y="4540867"/>
            <a:ext cx="1245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1b54f6e2c8_0_37"/>
          <p:cNvSpPr/>
          <p:nvPr/>
        </p:nvSpPr>
        <p:spPr>
          <a:xfrm>
            <a:off x="4686000" y="3691600"/>
            <a:ext cx="1245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g31b54f6e2c8_0_37"/>
          <p:cNvPicPr preferRelativeResize="0"/>
          <p:nvPr/>
        </p:nvPicPr>
        <p:blipFill rotWithShape="1">
          <a:blip r:embed="rId4">
            <a:alphaModFix/>
          </a:blip>
          <a:srcRect b="0" l="26932" r="0" t="15839"/>
          <a:stretch/>
        </p:blipFill>
        <p:spPr>
          <a:xfrm>
            <a:off x="465733" y="1541867"/>
            <a:ext cx="6335002" cy="398486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1b54f6e2c8_0_37"/>
          <p:cNvSpPr txBox="1"/>
          <p:nvPr/>
        </p:nvSpPr>
        <p:spPr>
          <a:xfrm>
            <a:off x="33667" y="6233567"/>
            <a:ext cx="1022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300">
                <a:solidFill>
                  <a:schemeClr val="lt1"/>
                </a:solidFill>
              </a:rPr>
              <a:t>Image credit: https://techdifferences.com/difference-between-data-and-metadata.html</a:t>
            </a:r>
            <a:endParaRPr i="1" sz="1300">
              <a:solidFill>
                <a:schemeClr val="lt1"/>
              </a:solidFill>
            </a:endParaRPr>
          </a:p>
        </p:txBody>
      </p:sp>
      <p:pic>
        <p:nvPicPr>
          <p:cNvPr id="201" name="Google Shape;201;g31b54f6e2c8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4193" y="2125051"/>
            <a:ext cx="1257397" cy="24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b54f6e2c8_0_54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8" name="Google Shape;208;g31b54f6e2c8_0_54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Sample relationships</a:t>
            </a:r>
            <a:endParaRPr/>
          </a:p>
        </p:txBody>
      </p:sp>
      <p:pic>
        <p:nvPicPr>
          <p:cNvPr id="209" name="Google Shape;209;g31b54f6e2c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3" y="1918933"/>
            <a:ext cx="5635235" cy="31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1b54f6e2c8_0_54"/>
          <p:cNvSpPr txBox="1"/>
          <p:nvPr/>
        </p:nvSpPr>
        <p:spPr>
          <a:xfrm>
            <a:off x="118267" y="6258233"/>
            <a:ext cx="1043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chemeClr val="lt1"/>
                </a:solidFill>
              </a:rPr>
              <a:t>Image credit: https://www.taconic.com/taconic-insights/oncology-immuno-oncology/patient-derived-xenografts-a-critical-tool-for-oncology-research.html</a:t>
            </a:r>
            <a:endParaRPr i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CCCCCC"/>
              </a:solidFill>
            </a:endParaRPr>
          </a:p>
        </p:txBody>
      </p:sp>
      <p:sp>
        <p:nvSpPr>
          <p:cNvPr id="211" name="Google Shape;211;g31b54f6e2c8_0_54"/>
          <p:cNvSpPr txBox="1"/>
          <p:nvPr/>
        </p:nvSpPr>
        <p:spPr>
          <a:xfrm>
            <a:off x="458617" y="5200900"/>
            <a:ext cx="561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i="1" lang="de-DE" sz="1600">
                <a:solidFill>
                  <a:srgbClr val="155B54"/>
                </a:solidFill>
              </a:rPr>
              <a:t>https://www.ebi.ac.uk/biosamples/docs/guides/relationships</a:t>
            </a:r>
            <a:endParaRPr i="1" sz="1600">
              <a:solidFill>
                <a:srgbClr val="155B54"/>
              </a:solidFill>
            </a:endParaRPr>
          </a:p>
        </p:txBody>
      </p:sp>
      <p:pic>
        <p:nvPicPr>
          <p:cNvPr id="212" name="Google Shape;212;g31b54f6e2c8_0_54"/>
          <p:cNvPicPr preferRelativeResize="0"/>
          <p:nvPr/>
        </p:nvPicPr>
        <p:blipFill rotWithShape="1">
          <a:blip r:embed="rId4">
            <a:alphaModFix/>
          </a:blip>
          <a:srcRect b="5388" l="0" r="36648" t="2818"/>
          <a:stretch/>
        </p:blipFill>
        <p:spPr>
          <a:xfrm>
            <a:off x="6731375" y="1381700"/>
            <a:ext cx="3971026" cy="43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b54f6e2c8_0_65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9" name="Google Shape;219;g31b54f6e2c8_0_65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Search across Repositories</a:t>
            </a:r>
            <a:endParaRPr/>
          </a:p>
        </p:txBody>
      </p:sp>
      <p:grpSp>
        <p:nvGrpSpPr>
          <p:cNvPr id="220" name="Google Shape;220;g31b54f6e2c8_0_65"/>
          <p:cNvGrpSpPr/>
          <p:nvPr/>
        </p:nvGrpSpPr>
        <p:grpSpPr>
          <a:xfrm>
            <a:off x="1588481" y="2700039"/>
            <a:ext cx="8634884" cy="3209511"/>
            <a:chOff x="1648602" y="1948878"/>
            <a:chExt cx="6476325" cy="2407193"/>
          </a:xfrm>
        </p:grpSpPr>
        <p:cxnSp>
          <p:nvCxnSpPr>
            <p:cNvPr id="221" name="Google Shape;221;g31b54f6e2c8_0_65"/>
            <p:cNvCxnSpPr>
              <a:stCxn id="222" idx="0"/>
              <a:endCxn id="223" idx="2"/>
            </p:cNvCxnSpPr>
            <p:nvPr/>
          </p:nvCxnSpPr>
          <p:spPr>
            <a:xfrm flipH="1" rot="10800000">
              <a:off x="5867505" y="2714755"/>
              <a:ext cx="13800" cy="691200"/>
            </a:xfrm>
            <a:prstGeom prst="straightConnector1">
              <a:avLst/>
            </a:prstGeom>
            <a:noFill/>
            <a:ln cap="flat" cmpd="sng" w="19050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4" name="Google Shape;224;g31b54f6e2c8_0_65"/>
            <p:cNvCxnSpPr/>
            <p:nvPr/>
          </p:nvCxnSpPr>
          <p:spPr>
            <a:xfrm>
              <a:off x="3803199" y="3816401"/>
              <a:ext cx="1058700" cy="11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25" name="Google Shape;225;g31b54f6e2c8_0_65"/>
            <p:cNvGrpSpPr/>
            <p:nvPr/>
          </p:nvGrpSpPr>
          <p:grpSpPr>
            <a:xfrm>
              <a:off x="1648602" y="1948878"/>
              <a:ext cx="6476325" cy="2407193"/>
              <a:chOff x="77100" y="2220125"/>
              <a:chExt cx="3918159" cy="1452128"/>
            </a:xfrm>
          </p:grpSpPr>
          <p:sp>
            <p:nvSpPr>
              <p:cNvPr id="226" name="Google Shape;226;g31b54f6e2c8_0_65"/>
              <p:cNvSpPr/>
              <p:nvPr/>
            </p:nvSpPr>
            <p:spPr>
              <a:xfrm>
                <a:off x="280225" y="3106125"/>
                <a:ext cx="1073400" cy="5544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900">
                    <a:solidFill>
                      <a:schemeClr val="dk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Viral sample</a:t>
                </a:r>
                <a:endParaRPr sz="19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27" name="Google Shape;227;g31b54f6e2c8_0_65"/>
              <p:cNvSpPr/>
              <p:nvPr/>
            </p:nvSpPr>
            <p:spPr>
              <a:xfrm>
                <a:off x="280225" y="2220125"/>
                <a:ext cx="1179600" cy="462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9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Viral genome data</a:t>
                </a:r>
                <a:endParaRPr sz="19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22" name="Google Shape;222;g31b54f6e2c8_0_65"/>
              <p:cNvSpPr/>
              <p:nvPr/>
            </p:nvSpPr>
            <p:spPr>
              <a:xfrm>
                <a:off x="2048125" y="3099100"/>
                <a:ext cx="1162800" cy="5544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900">
                    <a:solidFill>
                      <a:schemeClr val="dk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 sample</a:t>
                </a:r>
                <a:endParaRPr sz="19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228" name="Google Shape;228;g31b54f6e2c8_0_65"/>
              <p:cNvCxnSpPr>
                <a:stCxn id="226" idx="0"/>
              </p:cNvCxnSpPr>
              <p:nvPr/>
            </p:nvCxnSpPr>
            <p:spPr>
              <a:xfrm rot="10800000">
                <a:off x="811525" y="2708925"/>
                <a:ext cx="5400" cy="397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29" name="Google Shape;229;g31b54f6e2c8_0_65"/>
              <p:cNvSpPr txBox="1"/>
              <p:nvPr/>
            </p:nvSpPr>
            <p:spPr>
              <a:xfrm>
                <a:off x="1331773" y="3106128"/>
                <a:ext cx="988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de-DE" sz="1900">
                    <a:solidFill>
                      <a:schemeClr val="dk2"/>
                    </a:solidFill>
                    <a:latin typeface="Helvetica Neue"/>
                    <a:ea typeface="Helvetica Neue"/>
                    <a:cs typeface="Helvetica Neue"/>
                    <a:sym typeface="Helvetica Neue"/>
                    <a:extLst>
                      <a:ext uri="http://customooxmlschemas.google.com/">
                        <go:slidesCustomData xmlns:go="http://customooxmlschemas.google.com/" textRoundtripDataId="0"/>
                      </a:ext>
                    </a:extLst>
                  </a:rPr>
                  <a:t>derived from</a:t>
                </a:r>
                <a:endParaRPr i="1" sz="19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0" name="Google Shape;230;g31b54f6e2c8_0_65"/>
              <p:cNvSpPr txBox="1"/>
              <p:nvPr/>
            </p:nvSpPr>
            <p:spPr>
              <a:xfrm>
                <a:off x="2609300" y="2708925"/>
                <a:ext cx="695700" cy="80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rPr i="1" lang="de-DE" sz="1900">
                    <a:solidFill>
                      <a:srgbClr val="98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external links</a:t>
                </a:r>
                <a:endParaRPr i="1" sz="1900">
                  <a:solidFill>
                    <a:srgbClr val="98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i="1" sz="1900">
                  <a:solidFill>
                    <a:srgbClr val="98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1" sz="1900">
                  <a:solidFill>
                    <a:srgbClr val="98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1" name="Google Shape;231;g31b54f6e2c8_0_65"/>
              <p:cNvSpPr txBox="1"/>
              <p:nvPr/>
            </p:nvSpPr>
            <p:spPr>
              <a:xfrm>
                <a:off x="77100" y="2696600"/>
                <a:ext cx="695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de-DE" sz="19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external links</a:t>
                </a:r>
                <a:endParaRPr i="1" sz="19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232" name="Google Shape;232;g31b54f6e2c8_0_6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171783" y="2531145"/>
                <a:ext cx="402000" cy="40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g31b54f6e2c8_0_65"/>
              <p:cNvSpPr/>
              <p:nvPr/>
            </p:nvSpPr>
            <p:spPr>
              <a:xfrm>
                <a:off x="2048125" y="2220125"/>
                <a:ext cx="1179600" cy="462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900">
                    <a:solidFill>
                      <a:srgbClr val="85200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 immunotyping data</a:t>
                </a:r>
                <a:endParaRPr sz="1900">
                  <a:solidFill>
                    <a:srgbClr val="85200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233" name="Google Shape;233;g31b54f6e2c8_0_65"/>
              <p:cNvPicPr preferRelativeResize="0"/>
              <p:nvPr/>
            </p:nvPicPr>
            <p:blipFill rotWithShape="1">
              <a:blip r:embed="rId4">
                <a:alphaModFix/>
              </a:blip>
              <a:srcRect b="0" l="-12190" r="12189" t="0"/>
              <a:stretch/>
            </p:blipFill>
            <p:spPr>
              <a:xfrm>
                <a:off x="3009882" y="2473531"/>
                <a:ext cx="985377" cy="41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g31b54f6e2c8_0_6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40873" y="3442535"/>
                <a:ext cx="735964" cy="2297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g31b54f6e2c8_0_6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825948" y="3442536"/>
                <a:ext cx="735944" cy="2297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6" name="Google Shape;236;g31b54f6e2c8_0_65"/>
          <p:cNvSpPr txBox="1"/>
          <p:nvPr/>
        </p:nvSpPr>
        <p:spPr>
          <a:xfrm>
            <a:off x="373633" y="1379367"/>
            <a:ext cx="111168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900">
                <a:solidFill>
                  <a:schemeClr val="dk1"/>
                </a:solidFill>
              </a:rPr>
              <a:t>           As a researcher, I want to find the immunotyping data of all lung samples from </a:t>
            </a:r>
            <a:r>
              <a:rPr b="1" lang="de-DE" sz="1900">
                <a:solidFill>
                  <a:schemeClr val="dk1"/>
                </a:solidFill>
              </a:rPr>
              <a:t>COVID19 patients</a:t>
            </a:r>
            <a:r>
              <a:rPr lang="de-DE" sz="1900">
                <a:solidFill>
                  <a:schemeClr val="dk1"/>
                </a:solidFill>
              </a:rPr>
              <a:t> and corresponding genome sequencing data of the </a:t>
            </a:r>
            <a:r>
              <a:rPr b="1" lang="de-DE" sz="1900">
                <a:solidFill>
                  <a:schemeClr val="dk1"/>
                </a:solidFill>
              </a:rPr>
              <a:t>viral isolate</a:t>
            </a:r>
            <a:r>
              <a:rPr lang="de-DE" sz="1900">
                <a:solidFill>
                  <a:schemeClr val="dk1"/>
                </a:solidFill>
              </a:rPr>
              <a:t>, to study how the immune systems response to viral infection.</a:t>
            </a:r>
            <a:endParaRPr sz="1900"/>
          </a:p>
        </p:txBody>
      </p:sp>
      <p:pic>
        <p:nvPicPr>
          <p:cNvPr id="237" name="Google Shape;237;g31b54f6e2c8_0_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900" y="1194433"/>
            <a:ext cx="661267" cy="66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b54f6e2c8_0_89"/>
          <p:cNvSpPr txBox="1"/>
          <p:nvPr>
            <p:ph idx="12" type="sldNum"/>
          </p:nvPr>
        </p:nvSpPr>
        <p:spPr>
          <a:xfrm>
            <a:off x="10595610" y="6356350"/>
            <a:ext cx="75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4" name="Google Shape;244;g31b54f6e2c8_0_89"/>
          <p:cNvSpPr txBox="1"/>
          <p:nvPr>
            <p:ph type="title"/>
          </p:nvPr>
        </p:nvSpPr>
        <p:spPr>
          <a:xfrm>
            <a:off x="399098" y="365125"/>
            <a:ext cx="10515600" cy="88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MIAPPE in BioSamples</a:t>
            </a:r>
            <a:endParaRPr/>
          </a:p>
        </p:txBody>
      </p:sp>
      <p:sp>
        <p:nvSpPr>
          <p:cNvPr id="245" name="Google Shape;245;g31b54f6e2c8_0_89"/>
          <p:cNvSpPr txBox="1"/>
          <p:nvPr/>
        </p:nvSpPr>
        <p:spPr>
          <a:xfrm>
            <a:off x="146200" y="6049033"/>
            <a:ext cx="1189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300">
                <a:solidFill>
                  <a:schemeClr val="lt1"/>
                </a:solidFill>
              </a:rPr>
              <a:t>BioSamples MIAPPE checklist: </a:t>
            </a:r>
            <a:endParaRPr i="1"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300">
                <a:solidFill>
                  <a:schemeClr val="lt1"/>
                </a:solidFill>
              </a:rPr>
              <a:t>https://www.ebi.ac.uk/biosamples/schemas/certification/plant-miappe.json</a:t>
            </a:r>
            <a:endParaRPr b="1" i="1" sz="1300">
              <a:solidFill>
                <a:schemeClr val="lt1"/>
              </a:solidFill>
            </a:endParaRPr>
          </a:p>
        </p:txBody>
      </p:sp>
      <p:pic>
        <p:nvPicPr>
          <p:cNvPr id="246" name="Google Shape;246;g31b54f6e2c8_0_89"/>
          <p:cNvPicPr preferRelativeResize="0"/>
          <p:nvPr/>
        </p:nvPicPr>
        <p:blipFill rotWithShape="1">
          <a:blip r:embed="rId3">
            <a:alphaModFix/>
          </a:blip>
          <a:srcRect b="14126" l="0" r="58444" t="0"/>
          <a:stretch/>
        </p:blipFill>
        <p:spPr>
          <a:xfrm>
            <a:off x="7473333" y="291800"/>
            <a:ext cx="4006536" cy="46570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Google Shape;247;g31b54f6e2c8_0_89"/>
          <p:cNvGraphicFramePr/>
          <p:nvPr/>
        </p:nvGraphicFramePr>
        <p:xfrm>
          <a:off x="688367" y="2008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{43B797C6-D51D-492F-B02C-2A05E8053F70}</a:tableStyleId>
              </a:tblPr>
              <a:tblGrid>
                <a:gridCol w="4240075"/>
                <a:gridCol w="2275125"/>
              </a:tblGrid>
              <a:tr h="52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700"/>
                        <a:t>Attributes</a:t>
                      </a:r>
                      <a:endParaRPr b="1" sz="27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700"/>
                        <a:t>Cardinality</a:t>
                      </a:r>
                      <a:endParaRPr b="1" sz="2700"/>
                    </a:p>
                  </a:txBody>
                  <a:tcPr marT="121900" marB="121900" marR="121900" marL="121900"/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Organism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Mandatory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Sample name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900">
                          <a:solidFill>
                            <a:schemeClr val="dk1"/>
                          </a:solidFill>
                        </a:rPr>
                        <a:t>Mandatory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Material source latitude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Recommended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Biological material ploidy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90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...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900"/>
                        <a:t>...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  <p:sp>
        <p:nvSpPr>
          <p:cNvPr id="248" name="Google Shape;248;g31b54f6e2c8_0_89"/>
          <p:cNvSpPr txBox="1"/>
          <p:nvPr/>
        </p:nvSpPr>
        <p:spPr>
          <a:xfrm>
            <a:off x="488650" y="1406975"/>
            <a:ext cx="6984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Subset of attributes for sample identification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2023-05-10T05:53:34Z</dcterms:created>
  <dc:creator>Uhorczuk, Sonja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0x010100650CA5DD27EA4649BABC161BA032C04B</vt:lpwstr>
  </property>
</Properties>
</file>