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y="6858000" cx="12192000"/>
  <p:notesSz cx="6858000" cy="9144000"/>
  <p:embeddedFontLst>
    <p:embeddedFont>
      <p:font typeface="Roboto"/>
      <p:regular r:id="rId42"/>
      <p:bold r:id="rId43"/>
      <p:italic r:id="rId44"/>
      <p:boldItalic r:id="rId45"/>
    </p:embeddedFont>
    <p:embeddedFont>
      <p:font typeface="Libre Franklin"/>
      <p:regular r:id="rId46"/>
      <p:bold r:id="rId47"/>
      <p:italic r:id="rId48"/>
      <p:boldItalic r:id="rId49"/>
    </p:embeddedFont>
    <p:embeddedFont>
      <p:font typeface="Corbel"/>
      <p:regular r:id="rId50"/>
      <p:bold r:id="rId51"/>
      <p:italic r:id="rId52"/>
      <p:boldItalic r:id="rId53"/>
    </p:embeddedFont>
    <p:embeddedFont>
      <p:font typeface="Helvetica Neue"/>
      <p:regular r:id="rId54"/>
      <p:bold r:id="rId55"/>
      <p:italic r:id="rId56"/>
      <p:boldItalic r:id="rId5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58" roundtripDataSignature="AMtx7mgPFeW+a/ZQ59Sk5dO7hMYB/MMXv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3B797C6-D51D-492F-B02C-2A05E8053F70}">
  <a:tblStyle styleId="{43B797C6-D51D-492F-B02C-2A05E8053F7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font" Target="fonts/Roboto-regular.fntdata"/><Relationship Id="rId41" Type="http://schemas.openxmlformats.org/officeDocument/2006/relationships/slide" Target="slides/slide35.xml"/><Relationship Id="rId44" Type="http://schemas.openxmlformats.org/officeDocument/2006/relationships/font" Target="fonts/Roboto-italic.fntdata"/><Relationship Id="rId43" Type="http://schemas.openxmlformats.org/officeDocument/2006/relationships/font" Target="fonts/Roboto-bold.fntdata"/><Relationship Id="rId46" Type="http://schemas.openxmlformats.org/officeDocument/2006/relationships/font" Target="fonts/LibreFranklin-regular.fntdata"/><Relationship Id="rId45" Type="http://schemas.openxmlformats.org/officeDocument/2006/relationships/font" Target="fonts/Roboto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font" Target="fonts/LibreFranklin-italic.fntdata"/><Relationship Id="rId47" Type="http://schemas.openxmlformats.org/officeDocument/2006/relationships/font" Target="fonts/LibreFranklin-bold.fntdata"/><Relationship Id="rId49" Type="http://schemas.openxmlformats.org/officeDocument/2006/relationships/font" Target="fonts/LibreFranklin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Corbel-bold.fntdata"/><Relationship Id="rId50" Type="http://schemas.openxmlformats.org/officeDocument/2006/relationships/font" Target="fonts/Corbel-regular.fntdata"/><Relationship Id="rId53" Type="http://schemas.openxmlformats.org/officeDocument/2006/relationships/font" Target="fonts/Corbel-boldItalic.fntdata"/><Relationship Id="rId52" Type="http://schemas.openxmlformats.org/officeDocument/2006/relationships/font" Target="fonts/Corbel-italic.fntdata"/><Relationship Id="rId11" Type="http://schemas.openxmlformats.org/officeDocument/2006/relationships/slide" Target="slides/slide5.xml"/><Relationship Id="rId55" Type="http://schemas.openxmlformats.org/officeDocument/2006/relationships/font" Target="fonts/HelveticaNeue-bold.fntdata"/><Relationship Id="rId10" Type="http://schemas.openxmlformats.org/officeDocument/2006/relationships/slide" Target="slides/slide4.xml"/><Relationship Id="rId54" Type="http://schemas.openxmlformats.org/officeDocument/2006/relationships/font" Target="fonts/HelveticaNeue-regular.fntdata"/><Relationship Id="rId13" Type="http://schemas.openxmlformats.org/officeDocument/2006/relationships/slide" Target="slides/slide7.xml"/><Relationship Id="rId57" Type="http://schemas.openxmlformats.org/officeDocument/2006/relationships/font" Target="fonts/HelveticaNeue-boldItalic.fntdata"/><Relationship Id="rId12" Type="http://schemas.openxmlformats.org/officeDocument/2006/relationships/slide" Target="slides/slide6.xml"/><Relationship Id="rId56" Type="http://schemas.openxmlformats.org/officeDocument/2006/relationships/font" Target="fonts/HelveticaNeue-italic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58" Type="http://customschemas.google.com/relationships/presentationmetadata" Target="meta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de-DE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1b54f6e2c8_0_1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31b54f6e2c8_0_14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g31b54f6e2c8_0_14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1ba26280d2_0_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1ba26280d2_0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g31ba26280d2_0_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1ba26280d2_0_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31ba26280d2_0_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g31ba26280d2_0_1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1ba26280d2_0_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31ba26280d2_0_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g31ba26280d2_0_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1ba26280d2_0_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1ba26280d2_0_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g31ba26280d2_0_2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1ba26280d2_0_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1ba26280d2_0_5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g31ba26280d2_0_5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1ba26280d2_0_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31ba26280d2_0_5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g31ba26280d2_0_5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1ba26280d2_0_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31ba26280d2_0_6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g31ba26280d2_0_6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1ba26280d2_0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31ba26280d2_0_7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g31ba26280d2_0_7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1ba26280d2_0_8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31ba26280d2_0_8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g31ba26280d2_0_8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1ba26280d2_0_9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31ba26280d2_0_9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g31ba26280d2_0_9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31ba26280d2_0_10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31ba26280d2_0_10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g31ba26280d2_0_10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31ba26280d2_0_1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31ba26280d2_0_1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g31ba26280d2_0_1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31ba26280d2_0_1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31ba26280d2_0_13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g31ba26280d2_0_13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31ba26280d2_0_1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31ba26280d2_0_14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g31ba26280d2_0_14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31ba26280d2_0_18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31ba26280d2_0_18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9" name="Google Shape;459;g31ba26280d2_0_18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31ba26280d2_0_2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g31ba26280d2_0_23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" name="Google Shape;498;g31ba26280d2_0_23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31ba26280d2_0_2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5" name="Google Shape;505;g31ba26280d2_0_23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g31ba26280d2_0_23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31ba26280d2_0_30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31ba26280d2_0_30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g31ba26280d2_0_30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31ba26280d2_0_2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31ba26280d2_0_24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g31ba26280d2_0_24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1b54f6e2c8_0_9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1b54f6e2c8_0_9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g31b54f6e2c8_0_9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31ba26280d2_0_2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31ba26280d2_0_26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9" name="Google Shape;539;g31ba26280d2_0_26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g31ba26280d2_0_27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1" name="Google Shape;551;g31ba26280d2_0_27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g31ba26280d2_0_27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31ba26280d2_0_28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g31ba26280d2_0_28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" name="Google Shape;560;g31ba26280d2_0_28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g31ba26280d2_0_3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5" name="Google Shape;585;g31ba26280d2_0_33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6" name="Google Shape;586;g31ba26280d2_0_33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g31ba26280d2_0_3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9" name="Google Shape;609;g31ba26280d2_0_35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0" name="Google Shape;610;g31ba26280d2_0_35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1b54f6e2c8_0_1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1b54f6e2c8_0_1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g31b54f6e2c8_0_12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1b54f6e2c8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1b54f6e2c8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g31b54f6e2c8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1b54f6e2c8_0_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1b54f6e2c8_0_3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g31b54f6e2c8_0_3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1b54f6e2c8_0_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1b54f6e2c8_0_5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g31b54f6e2c8_0_5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1b54f6e2c8_0_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1b54f6e2c8_0_6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g31b54f6e2c8_0_6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1b54f6e2c8_0_8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31b54f6e2c8_0_8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g31b54f6e2c8_0_8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0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4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4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4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1.png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4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">
  <p:cSld name="Titel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/>
          <p:nvPr>
            <p:ph type="title"/>
          </p:nvPr>
        </p:nvSpPr>
        <p:spPr>
          <a:xfrm>
            <a:off x="831850" y="2114026"/>
            <a:ext cx="10515600" cy="3514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5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>
              <a:buNone/>
              <a:defRPr sz="1300">
                <a:solidFill>
                  <a:schemeClr val="dk1"/>
                </a:solidFill>
              </a:defRPr>
            </a:lvl1pPr>
            <a:lvl2pPr lvl="1">
              <a:buNone/>
              <a:defRPr sz="1300">
                <a:solidFill>
                  <a:schemeClr val="dk1"/>
                </a:solidFill>
              </a:defRPr>
            </a:lvl2pPr>
            <a:lvl3pPr lvl="2">
              <a:buNone/>
              <a:defRPr sz="1300">
                <a:solidFill>
                  <a:schemeClr val="dk1"/>
                </a:solidFill>
              </a:defRPr>
            </a:lvl3pPr>
            <a:lvl4pPr lvl="3">
              <a:buNone/>
              <a:defRPr sz="1300">
                <a:solidFill>
                  <a:schemeClr val="dk1"/>
                </a:solidFill>
              </a:defRPr>
            </a:lvl4pPr>
            <a:lvl5pPr lvl="4">
              <a:buNone/>
              <a:defRPr sz="1300">
                <a:solidFill>
                  <a:schemeClr val="dk1"/>
                </a:solidFill>
              </a:defRPr>
            </a:lvl5pPr>
            <a:lvl6pPr lvl="5">
              <a:buNone/>
              <a:defRPr sz="1300">
                <a:solidFill>
                  <a:schemeClr val="dk1"/>
                </a:solidFill>
              </a:defRPr>
            </a:lvl6pPr>
            <a:lvl7pPr lvl="6">
              <a:buNone/>
              <a:defRPr sz="1300">
                <a:solidFill>
                  <a:schemeClr val="dk1"/>
                </a:solidFill>
              </a:defRPr>
            </a:lvl7pPr>
            <a:lvl8pPr lvl="7">
              <a:buNone/>
              <a:defRPr sz="1300">
                <a:solidFill>
                  <a:schemeClr val="dk1"/>
                </a:solidFill>
              </a:defRPr>
            </a:lvl8pPr>
            <a:lvl9pPr lvl="8">
              <a:buNone/>
              <a:defRPr sz="1300"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 showMasterSp="0">
  <p:cSld name="1_Title Slide">
    <p:bg>
      <p:bgPr>
        <a:solidFill>
          <a:srgbClr val="E6E6E6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g319f86579ca_0_13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g319f86579ca_0_13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126663" y="6308725"/>
            <a:ext cx="1455737" cy="449263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g319f86579ca_0_1335"/>
          <p:cNvSpPr txBox="1"/>
          <p:nvPr>
            <p:ph idx="1" type="subTitle"/>
          </p:nvPr>
        </p:nvSpPr>
        <p:spPr>
          <a:xfrm>
            <a:off x="710072" y="1797029"/>
            <a:ext cx="8534400" cy="6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3120"/>
              <a:buFont typeface="Arial"/>
              <a:buNone/>
              <a:defRPr b="0" i="0" sz="2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4pPr>
            <a:lvl5pPr lvl="4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1" name="Google Shape;61;g319f86579ca_0_1335"/>
          <p:cNvSpPr txBox="1"/>
          <p:nvPr>
            <p:ph type="ctrTitle"/>
          </p:nvPr>
        </p:nvSpPr>
        <p:spPr>
          <a:xfrm>
            <a:off x="711201" y="1040419"/>
            <a:ext cx="10363200" cy="685800"/>
          </a:xfrm>
          <a:prstGeom prst="rect">
            <a:avLst/>
          </a:prstGeom>
          <a:noFill/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g319f86579ca_0_1335"/>
          <p:cNvSpPr txBox="1"/>
          <p:nvPr>
            <p:ph idx="2" type="body"/>
          </p:nvPr>
        </p:nvSpPr>
        <p:spPr>
          <a:xfrm>
            <a:off x="711201" y="3851276"/>
            <a:ext cx="5983800" cy="6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880"/>
              <a:buNone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_Title Slide" showMasterSp="0">
  <p:cSld name="18_Title Slide">
    <p:bg>
      <p:bgPr>
        <a:solidFill>
          <a:srgbClr val="E6E6E6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g319f86579ca_0_13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g319f86579ca_0_13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126663" y="6308725"/>
            <a:ext cx="1455737" cy="449263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g319f86579ca_0_1341"/>
          <p:cNvSpPr txBox="1"/>
          <p:nvPr>
            <p:ph idx="1" type="subTitle"/>
          </p:nvPr>
        </p:nvSpPr>
        <p:spPr>
          <a:xfrm>
            <a:off x="710072" y="1797029"/>
            <a:ext cx="8534400" cy="6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3120"/>
              <a:buFont typeface="Arial"/>
              <a:buNone/>
              <a:defRPr b="0" i="0" sz="2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4pPr>
            <a:lvl5pPr lvl="4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g319f86579ca_0_1341"/>
          <p:cNvSpPr txBox="1"/>
          <p:nvPr>
            <p:ph type="ctrTitle"/>
          </p:nvPr>
        </p:nvSpPr>
        <p:spPr>
          <a:xfrm>
            <a:off x="711201" y="1040419"/>
            <a:ext cx="10363200" cy="685800"/>
          </a:xfrm>
          <a:prstGeom prst="rect">
            <a:avLst/>
          </a:prstGeom>
          <a:noFill/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g319f86579ca_0_1341"/>
          <p:cNvSpPr txBox="1"/>
          <p:nvPr>
            <p:ph idx="2" type="body"/>
          </p:nvPr>
        </p:nvSpPr>
        <p:spPr>
          <a:xfrm>
            <a:off x="711201" y="3851276"/>
            <a:ext cx="5983800" cy="6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880"/>
              <a:buNone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 showMasterSp="0">
  <p:cSld name="9_Title Slide">
    <p:bg>
      <p:bgPr>
        <a:solidFill>
          <a:srgbClr val="E6E6E6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g319f86579ca_0_13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g319f86579ca_0_13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126663" y="6308725"/>
            <a:ext cx="1455737" cy="449263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g319f86579ca_0_1347"/>
          <p:cNvSpPr txBox="1"/>
          <p:nvPr>
            <p:ph idx="1" type="subTitle"/>
          </p:nvPr>
        </p:nvSpPr>
        <p:spPr>
          <a:xfrm>
            <a:off x="710072" y="1797029"/>
            <a:ext cx="8534400" cy="6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3120"/>
              <a:buFont typeface="Arial"/>
              <a:buNone/>
              <a:defRPr b="0" i="0" sz="2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4pPr>
            <a:lvl5pPr lvl="4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73" name="Google Shape;73;g319f86579ca_0_1347"/>
          <p:cNvSpPr txBox="1"/>
          <p:nvPr>
            <p:ph type="ctrTitle"/>
          </p:nvPr>
        </p:nvSpPr>
        <p:spPr>
          <a:xfrm>
            <a:off x="711201" y="1040419"/>
            <a:ext cx="10363200" cy="685800"/>
          </a:xfrm>
          <a:prstGeom prst="rect">
            <a:avLst/>
          </a:prstGeom>
          <a:noFill/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g319f86579ca_0_1347"/>
          <p:cNvSpPr txBox="1"/>
          <p:nvPr>
            <p:ph idx="2" type="body"/>
          </p:nvPr>
        </p:nvSpPr>
        <p:spPr>
          <a:xfrm>
            <a:off x="711201" y="3851276"/>
            <a:ext cx="5983800" cy="6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880"/>
              <a:buNone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re et contenu">
  <p:cSld name="1_Titre et contenu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19f86579ca_0_1458"/>
          <p:cNvSpPr txBox="1"/>
          <p:nvPr>
            <p:ph idx="1" type="body"/>
          </p:nvPr>
        </p:nvSpPr>
        <p:spPr>
          <a:xfrm>
            <a:off x="341523" y="1037889"/>
            <a:ext cx="11508900" cy="51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A3A6"/>
              </a:buClr>
              <a:buSzPts val="2400"/>
              <a:buChar char="•"/>
              <a:defRPr b="0" sz="2400"/>
            </a:lvl1pPr>
            <a:lvl2pPr indent="-3683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g319f86579ca_0_1458"/>
          <p:cNvSpPr txBox="1"/>
          <p:nvPr>
            <p:ph type="title"/>
          </p:nvPr>
        </p:nvSpPr>
        <p:spPr>
          <a:xfrm>
            <a:off x="341524" y="149638"/>
            <a:ext cx="10617900" cy="88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68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A3A6"/>
              </a:buClr>
              <a:buSzPts val="3000"/>
              <a:buFont typeface="Calibri"/>
              <a:buChar char="•"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g319f86579ca_0_1458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alt">
  <p:cSld name="Inhal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6"/>
          <p:cNvSpPr txBox="1"/>
          <p:nvPr>
            <p:ph idx="10" type="dt"/>
          </p:nvPr>
        </p:nvSpPr>
        <p:spPr>
          <a:xfrm>
            <a:off x="399098" y="6356350"/>
            <a:ext cx="11506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6"/>
          <p:cNvSpPr txBox="1"/>
          <p:nvPr>
            <p:ph idx="11" type="ftr"/>
          </p:nvPr>
        </p:nvSpPr>
        <p:spPr>
          <a:xfrm>
            <a:off x="1952625" y="6356350"/>
            <a:ext cx="82867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6"/>
          <p:cNvSpPr txBox="1"/>
          <p:nvPr>
            <p:ph idx="12" type="sldNum"/>
          </p:nvPr>
        </p:nvSpPr>
        <p:spPr>
          <a:xfrm>
            <a:off x="10595610" y="6356350"/>
            <a:ext cx="75819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22" name="Google Shape;22;p6"/>
          <p:cNvSpPr txBox="1"/>
          <p:nvPr>
            <p:ph type="title"/>
          </p:nvPr>
        </p:nvSpPr>
        <p:spPr>
          <a:xfrm>
            <a:off x="399098" y="365125"/>
            <a:ext cx="10515600" cy="8807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A09B"/>
              </a:buClr>
              <a:buSzPts val="4000"/>
              <a:buFont typeface="Arial"/>
              <a:buNone/>
              <a:defRPr b="0" sz="4000">
                <a:solidFill>
                  <a:srgbClr val="00A09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6"/>
          <p:cNvSpPr txBox="1"/>
          <p:nvPr/>
        </p:nvSpPr>
        <p:spPr>
          <a:xfrm>
            <a:off x="399098" y="1441954"/>
            <a:ext cx="10515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tzte-Seite">
  <p:cSld name="Letzte-Seit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4395" y="5021718"/>
            <a:ext cx="205199" cy="205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4395" y="5820900"/>
            <a:ext cx="205199" cy="20519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7"/>
          <p:cNvSpPr/>
          <p:nvPr/>
        </p:nvSpPr>
        <p:spPr>
          <a:xfrm>
            <a:off x="841692" y="4870584"/>
            <a:ext cx="3732334" cy="1803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755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https://www.phenet.eu/en</a:t>
            </a:r>
            <a:endParaRPr/>
          </a:p>
          <a:p>
            <a:pPr indent="0" lvl="0" marL="0" marR="0" rtl="0" algn="l">
              <a:lnSpc>
                <a:spcPct val="1755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phenet_project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755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PHENET</a:t>
            </a:r>
            <a:endParaRPr/>
          </a:p>
        </p:txBody>
      </p:sp>
      <p:pic>
        <p:nvPicPr>
          <p:cNvPr id="28" name="Google Shape;28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490090" y="5410021"/>
            <a:ext cx="217902" cy="2052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7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>
              <a:buNone/>
              <a:defRPr sz="1300">
                <a:solidFill>
                  <a:schemeClr val="dk1"/>
                </a:solidFill>
              </a:defRPr>
            </a:lvl1pPr>
            <a:lvl2pPr lvl="1">
              <a:buNone/>
              <a:defRPr sz="1300">
                <a:solidFill>
                  <a:schemeClr val="dk1"/>
                </a:solidFill>
              </a:defRPr>
            </a:lvl2pPr>
            <a:lvl3pPr lvl="2">
              <a:buNone/>
              <a:defRPr sz="1300">
                <a:solidFill>
                  <a:schemeClr val="dk1"/>
                </a:solidFill>
              </a:defRPr>
            </a:lvl3pPr>
            <a:lvl4pPr lvl="3">
              <a:buNone/>
              <a:defRPr sz="1300">
                <a:solidFill>
                  <a:schemeClr val="dk1"/>
                </a:solidFill>
              </a:defRPr>
            </a:lvl4pPr>
            <a:lvl5pPr lvl="4">
              <a:buNone/>
              <a:defRPr sz="1300">
                <a:solidFill>
                  <a:schemeClr val="dk1"/>
                </a:solidFill>
              </a:defRPr>
            </a:lvl5pPr>
            <a:lvl6pPr lvl="5">
              <a:buNone/>
              <a:defRPr sz="1300">
                <a:solidFill>
                  <a:schemeClr val="dk1"/>
                </a:solidFill>
              </a:defRPr>
            </a:lvl6pPr>
            <a:lvl7pPr lvl="6">
              <a:buNone/>
              <a:defRPr sz="1300">
                <a:solidFill>
                  <a:schemeClr val="dk1"/>
                </a:solidFill>
              </a:defRPr>
            </a:lvl7pPr>
            <a:lvl8pPr lvl="7">
              <a:buNone/>
              <a:defRPr sz="1300">
                <a:solidFill>
                  <a:schemeClr val="dk1"/>
                </a:solidFill>
              </a:defRPr>
            </a:lvl8pPr>
            <a:lvl9pPr lvl="8">
              <a:buNone/>
              <a:defRPr sz="1300"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LIXIR_logo.jpg" id="31" name="Google Shape;31;g319f86579ca_0_3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513484" y="5742879"/>
            <a:ext cx="1320800" cy="953198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g319f86579ca_0_386"/>
          <p:cNvSpPr txBox="1"/>
          <p:nvPr>
            <p:ph type="title"/>
          </p:nvPr>
        </p:nvSpPr>
        <p:spPr>
          <a:xfrm>
            <a:off x="719403" y="332656"/>
            <a:ext cx="108711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g319f86579ca_0_386"/>
          <p:cNvSpPr txBox="1"/>
          <p:nvPr>
            <p:ph idx="1" type="body"/>
          </p:nvPr>
        </p:nvSpPr>
        <p:spPr>
          <a:xfrm>
            <a:off x="711200" y="1525589"/>
            <a:ext cx="108711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folie" type="title">
  <p:cSld name="TITLE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319f86579ca_0_570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g319f86579ca_0_570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7" name="Google Shape;37;g319f86579ca_0_570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g319f86579ca_0_570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g319f86579ca_0_570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319f86579ca_0_653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72AD46"/>
              </a:buClr>
              <a:buSzPts val="4400"/>
              <a:buNone/>
              <a:defRPr>
                <a:solidFill>
                  <a:srgbClr val="72AD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g319f86579ca_0_653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>
            <a:lvl1pPr lvl="0">
              <a:buNone/>
              <a:defRPr>
                <a:solidFill>
                  <a:srgbClr val="EFEFEF"/>
                </a:solidFill>
              </a:defRPr>
            </a:lvl1pPr>
            <a:lvl2pPr lvl="1">
              <a:buNone/>
              <a:defRPr>
                <a:solidFill>
                  <a:srgbClr val="EFEFEF"/>
                </a:solidFill>
              </a:defRPr>
            </a:lvl2pPr>
            <a:lvl3pPr lvl="2">
              <a:buNone/>
              <a:defRPr>
                <a:solidFill>
                  <a:srgbClr val="EFEFEF"/>
                </a:solidFill>
              </a:defRPr>
            </a:lvl3pPr>
            <a:lvl4pPr lvl="3">
              <a:buNone/>
              <a:defRPr>
                <a:solidFill>
                  <a:srgbClr val="EFEFEF"/>
                </a:solidFill>
              </a:defRPr>
            </a:lvl4pPr>
            <a:lvl5pPr lvl="4">
              <a:buNone/>
              <a:defRPr>
                <a:solidFill>
                  <a:srgbClr val="EFEFEF"/>
                </a:solidFill>
              </a:defRPr>
            </a:lvl5pPr>
            <a:lvl6pPr lvl="5">
              <a:buNone/>
              <a:defRPr>
                <a:solidFill>
                  <a:srgbClr val="EFEFEF"/>
                </a:solidFill>
              </a:defRPr>
            </a:lvl6pPr>
            <a:lvl7pPr lvl="6">
              <a:buNone/>
              <a:defRPr>
                <a:solidFill>
                  <a:srgbClr val="EFEFEF"/>
                </a:solidFill>
              </a:defRPr>
            </a:lvl7pPr>
            <a:lvl8pPr lvl="7">
              <a:buNone/>
              <a:defRPr>
                <a:solidFill>
                  <a:srgbClr val="EFEFEF"/>
                </a:solidFill>
              </a:defRPr>
            </a:lvl8pPr>
            <a:lvl9pPr lvl="8">
              <a:buNone/>
              <a:defRPr>
                <a:solidFill>
                  <a:srgbClr val="EFEFE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319f86579ca_0_828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72AD46"/>
              </a:buClr>
              <a:buSzPts val="4400"/>
              <a:buNone/>
              <a:defRPr>
                <a:solidFill>
                  <a:srgbClr val="72AD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g319f86579ca_0_828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indent="-381000" lvl="1" marL="91440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indent="-355600" lvl="2" marL="137160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indent="-342900" lvl="3" marL="182880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g319f86579ca_0_828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>
            <a:lvl1pPr lvl="0">
              <a:buNone/>
              <a:defRPr>
                <a:solidFill>
                  <a:srgbClr val="F3F3F3"/>
                </a:solidFill>
              </a:defRPr>
            </a:lvl1pPr>
            <a:lvl2pPr lvl="1">
              <a:buNone/>
              <a:defRPr>
                <a:solidFill>
                  <a:srgbClr val="F3F3F3"/>
                </a:solidFill>
              </a:defRPr>
            </a:lvl2pPr>
            <a:lvl3pPr lvl="2">
              <a:buNone/>
              <a:defRPr>
                <a:solidFill>
                  <a:srgbClr val="F3F3F3"/>
                </a:solidFill>
              </a:defRPr>
            </a:lvl3pPr>
            <a:lvl4pPr lvl="3">
              <a:buNone/>
              <a:defRPr>
                <a:solidFill>
                  <a:srgbClr val="F3F3F3"/>
                </a:solidFill>
              </a:defRPr>
            </a:lvl4pPr>
            <a:lvl5pPr lvl="4">
              <a:buNone/>
              <a:defRPr>
                <a:solidFill>
                  <a:srgbClr val="F3F3F3"/>
                </a:solidFill>
              </a:defRPr>
            </a:lvl5pPr>
            <a:lvl6pPr lvl="5">
              <a:buNone/>
              <a:defRPr>
                <a:solidFill>
                  <a:srgbClr val="F3F3F3"/>
                </a:solidFill>
              </a:defRPr>
            </a:lvl6pPr>
            <a:lvl7pPr lvl="6">
              <a:buNone/>
              <a:defRPr>
                <a:solidFill>
                  <a:srgbClr val="F3F3F3"/>
                </a:solidFill>
              </a:defRPr>
            </a:lvl7pPr>
            <a:lvl8pPr lvl="7">
              <a:buNone/>
              <a:defRPr>
                <a:solidFill>
                  <a:srgbClr val="F3F3F3"/>
                </a:solidFill>
              </a:defRPr>
            </a:lvl8pPr>
            <a:lvl9pPr lvl="8">
              <a:buNone/>
              <a:defRPr>
                <a:solidFill>
                  <a:srgbClr val="F3F3F3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>
                <a:solidFill>
                  <a:srgbClr val="EFEFEF"/>
                </a:solidFill>
              </a:rPr>
              <a:t>‹#›</a:t>
            </a:fld>
            <a:endParaRPr>
              <a:solidFill>
                <a:srgbClr val="EFEFE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bg>
      <p:bgPr>
        <a:solidFill>
          <a:srgbClr val="E6E6E6"/>
        </a:solid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g319f86579ca_0_13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2225" y="0"/>
            <a:ext cx="12214226" cy="6870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g319f86579ca_0_13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126663" y="6308725"/>
            <a:ext cx="1455737" cy="449263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g319f86579ca_0_1325"/>
          <p:cNvSpPr txBox="1"/>
          <p:nvPr>
            <p:ph idx="1" type="subTitle"/>
          </p:nvPr>
        </p:nvSpPr>
        <p:spPr>
          <a:xfrm>
            <a:off x="710072" y="1797029"/>
            <a:ext cx="8534400" cy="6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3120"/>
              <a:buFont typeface="Arial"/>
              <a:buNone/>
              <a:defRPr b="0" i="0" sz="2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4pPr>
            <a:lvl5pPr lvl="4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g319f86579ca_0_1325"/>
          <p:cNvSpPr txBox="1"/>
          <p:nvPr>
            <p:ph type="ctrTitle"/>
          </p:nvPr>
        </p:nvSpPr>
        <p:spPr>
          <a:xfrm>
            <a:off x="711201" y="1040419"/>
            <a:ext cx="10363200" cy="685800"/>
          </a:xfrm>
          <a:prstGeom prst="rect">
            <a:avLst/>
          </a:prstGeom>
          <a:noFill/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g319f86579ca_0_1325"/>
          <p:cNvSpPr txBox="1"/>
          <p:nvPr>
            <p:ph idx="2" type="body"/>
          </p:nvPr>
        </p:nvSpPr>
        <p:spPr>
          <a:xfrm>
            <a:off x="711201" y="3851276"/>
            <a:ext cx="5983800" cy="6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880"/>
              <a:buNone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>
  <p:cSld name="1_Title and Conten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19f86579ca_0_1331"/>
          <p:cNvSpPr txBox="1"/>
          <p:nvPr>
            <p:ph type="title"/>
          </p:nvPr>
        </p:nvSpPr>
        <p:spPr>
          <a:xfrm>
            <a:off x="711200" y="304800"/>
            <a:ext cx="108711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g319f86579ca_0_1331"/>
          <p:cNvSpPr txBox="1"/>
          <p:nvPr>
            <p:ph idx="1" type="body"/>
          </p:nvPr>
        </p:nvSpPr>
        <p:spPr>
          <a:xfrm>
            <a:off x="711200" y="1219200"/>
            <a:ext cx="51984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1148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880"/>
              <a:buChar char="•"/>
              <a:defRPr/>
            </a:lvl1pPr>
            <a:lvl2pPr indent="-368300" lvl="1" marL="91440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chemeClr val="accent1"/>
              </a:buClr>
              <a:buSzPts val="2200"/>
              <a:buChar char="•"/>
              <a:defRPr/>
            </a:lvl2pPr>
            <a:lvl3pPr indent="-355600" lvl="2" marL="137160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indent="-355600" lvl="3" marL="182880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4pPr>
            <a:lvl5pPr indent="-355600" lvl="4" marL="228600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g319f86579ca_0_1331"/>
          <p:cNvSpPr txBox="1"/>
          <p:nvPr>
            <p:ph idx="2" type="body"/>
          </p:nvPr>
        </p:nvSpPr>
        <p:spPr>
          <a:xfrm>
            <a:off x="6248400" y="1219200"/>
            <a:ext cx="53340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1148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880"/>
              <a:buChar char="•"/>
              <a:defRPr/>
            </a:lvl1pPr>
            <a:lvl2pPr indent="-368300" lvl="1" marL="91440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chemeClr val="accent1"/>
              </a:buClr>
              <a:buSzPts val="2200"/>
              <a:buChar char="•"/>
              <a:defRPr/>
            </a:lvl2pPr>
            <a:lvl3pPr indent="-355600" lvl="2" marL="137160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indent="-355600" lvl="3" marL="182880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4pPr>
            <a:lvl5pPr indent="-355600" lvl="4" marL="228600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7.png"/><Relationship Id="rId4" Type="http://schemas.openxmlformats.org/officeDocument/2006/relationships/image" Target="../media/image32.png"/><Relationship Id="rId5" Type="http://schemas.openxmlformats.org/officeDocument/2006/relationships/image" Target="../media/image31.png"/><Relationship Id="rId6" Type="http://schemas.openxmlformats.org/officeDocument/2006/relationships/image" Target="../media/image3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5.png"/><Relationship Id="rId4" Type="http://schemas.openxmlformats.org/officeDocument/2006/relationships/hyperlink" Target="https://rdmkit.elixir-europe.org/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6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2.jpg"/><Relationship Id="rId4" Type="http://schemas.openxmlformats.org/officeDocument/2006/relationships/image" Target="../media/image39.jpg"/><Relationship Id="rId5" Type="http://schemas.openxmlformats.org/officeDocument/2006/relationships/hyperlink" Target="https://doi.org/10.1016/j.flora.2019.151504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www.ebi.ac.uk/ena/submit/webin" TargetMode="External"/><Relationship Id="rId4" Type="http://schemas.openxmlformats.org/officeDocument/2006/relationships/image" Target="../media/image56.png"/><Relationship Id="rId5" Type="http://schemas.openxmlformats.org/officeDocument/2006/relationships/image" Target="../media/image51.png"/><Relationship Id="rId6" Type="http://schemas.openxmlformats.org/officeDocument/2006/relationships/image" Target="../media/image54.png"/><Relationship Id="rId7" Type="http://schemas.openxmlformats.org/officeDocument/2006/relationships/image" Target="../media/image48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5.png"/><Relationship Id="rId4" Type="http://schemas.openxmlformats.org/officeDocument/2006/relationships/image" Target="../media/image6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2.png"/><Relationship Id="rId4" Type="http://schemas.openxmlformats.org/officeDocument/2006/relationships/image" Target="../media/image58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9.png"/></Relationships>
</file>

<file path=ppt/slides/_rels/slide33.xml.rels><?xml version="1.0" encoding="UTF-8" standalone="yes"?><Relationships xmlns="http://schemas.openxmlformats.org/package/2006/relationships"><Relationship Id="rId11" Type="http://schemas.openxmlformats.org/officeDocument/2006/relationships/hyperlink" Target="https://w3id.org/faircookbook/FCB061" TargetMode="External"/><Relationship Id="rId10" Type="http://schemas.openxmlformats.org/officeDocument/2006/relationships/image" Target="../media/image65.png"/><Relationship Id="rId1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hyperlink" Target="https://rdmkit.elixir-europe.org/plant_genomics_assembly" TargetMode="External"/><Relationship Id="rId4" Type="http://schemas.openxmlformats.org/officeDocument/2006/relationships/image" Target="../media/image67.png"/><Relationship Id="rId9" Type="http://schemas.openxmlformats.org/officeDocument/2006/relationships/image" Target="../media/image57.png"/><Relationship Id="rId5" Type="http://schemas.openxmlformats.org/officeDocument/2006/relationships/image" Target="../media/image68.png"/><Relationship Id="rId6" Type="http://schemas.openxmlformats.org/officeDocument/2006/relationships/image" Target="../media/image60.png"/><Relationship Id="rId7" Type="http://schemas.openxmlformats.org/officeDocument/2006/relationships/image" Target="../media/image64.png"/><Relationship Id="rId8" Type="http://schemas.openxmlformats.org/officeDocument/2006/relationships/image" Target="../media/image61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hyperlink" Target="https://docs.google.com/document/d/1swmaZa6aK6c3zWYw9uCrC0UmZ-I_uqDs56DxNJdylRs/edit?usp=sharing" TargetMode="External"/><Relationship Id="rId4" Type="http://schemas.openxmlformats.org/officeDocument/2006/relationships/image" Target="../media/image66.png"/><Relationship Id="rId5" Type="http://schemas.openxmlformats.org/officeDocument/2006/relationships/hyperlink" Target="https://www.ebi.ac.uk/ena/browser/support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37.png"/><Relationship Id="rId10" Type="http://schemas.openxmlformats.org/officeDocument/2006/relationships/image" Target="../media/image22.png"/><Relationship Id="rId1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Relationship Id="rId4" Type="http://schemas.openxmlformats.org/officeDocument/2006/relationships/image" Target="../media/image17.png"/><Relationship Id="rId9" Type="http://schemas.openxmlformats.org/officeDocument/2006/relationships/image" Target="../media/image19.png"/><Relationship Id="rId5" Type="http://schemas.openxmlformats.org/officeDocument/2006/relationships/image" Target="../media/image23.png"/><Relationship Id="rId6" Type="http://schemas.openxmlformats.org/officeDocument/2006/relationships/image" Target="../media/image30.png"/><Relationship Id="rId7" Type="http://schemas.openxmlformats.org/officeDocument/2006/relationships/image" Target="../media/image18.png"/><Relationship Id="rId8" Type="http://schemas.openxmlformats.org/officeDocument/2006/relationships/image" Target="../media/image2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9.png"/><Relationship Id="rId4" Type="http://schemas.openxmlformats.org/officeDocument/2006/relationships/image" Target="../media/image53.png"/><Relationship Id="rId5" Type="http://schemas.openxmlformats.org/officeDocument/2006/relationships/image" Target="../media/image1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5.jpg"/><Relationship Id="rId4" Type="http://schemas.openxmlformats.org/officeDocument/2006/relationships/image" Target="../media/image4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26.png"/><Relationship Id="rId6" Type="http://schemas.openxmlformats.org/officeDocument/2006/relationships/image" Target="../media/image3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"/>
          <p:cNvSpPr txBox="1"/>
          <p:nvPr>
            <p:ph type="title"/>
          </p:nvPr>
        </p:nvSpPr>
        <p:spPr>
          <a:xfrm>
            <a:off x="831850" y="2114026"/>
            <a:ext cx="10515600" cy="3514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de-DE" sz="6200"/>
              <a:t>Sequence Data Management</a:t>
            </a:r>
            <a:endParaRPr sz="6200"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de-DE"/>
              <a:t>Hands on Submission to EBI (ENA / BioSamples)</a:t>
            </a:r>
            <a:endParaRPr/>
          </a:p>
        </p:txBody>
      </p:sp>
      <p:sp>
        <p:nvSpPr>
          <p:cNvPr id="84" name="Google Shape;84;p1"/>
          <p:cNvSpPr txBox="1"/>
          <p:nvPr/>
        </p:nvSpPr>
        <p:spPr>
          <a:xfrm>
            <a:off x="831850" y="5939675"/>
            <a:ext cx="27717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Sebastian Beier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06/12/2024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5" name="Google Shape;85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34500" y="607350"/>
            <a:ext cx="1546250" cy="32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27075" y="6184800"/>
            <a:ext cx="1537750" cy="44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996400" y="5957800"/>
            <a:ext cx="1195602" cy="90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1b54f6e2c8_0_149"/>
          <p:cNvSpPr txBox="1"/>
          <p:nvPr>
            <p:ph idx="12" type="sldNum"/>
          </p:nvPr>
        </p:nvSpPr>
        <p:spPr>
          <a:xfrm>
            <a:off x="10595610" y="6356350"/>
            <a:ext cx="7581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255" name="Google Shape;255;g31b54f6e2c8_0_149"/>
          <p:cNvSpPr txBox="1"/>
          <p:nvPr>
            <p:ph type="title"/>
          </p:nvPr>
        </p:nvSpPr>
        <p:spPr>
          <a:xfrm>
            <a:off x="399098" y="365125"/>
            <a:ext cx="10515600" cy="88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European Nucleotide Archive (ENA)</a:t>
            </a:r>
            <a:endParaRPr/>
          </a:p>
        </p:txBody>
      </p:sp>
      <p:pic>
        <p:nvPicPr>
          <p:cNvPr id="256" name="Google Shape;256;g31b54f6e2c8_0_1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14700" y="2443025"/>
            <a:ext cx="1883800" cy="189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g31b54f6e2c8_0_1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86100" y="1179275"/>
            <a:ext cx="2009775" cy="1123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g31b54f6e2c8_0_1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7800" y="4274675"/>
            <a:ext cx="2009775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g31b54f6e2c8_0_149"/>
          <p:cNvPicPr preferRelativeResize="0"/>
          <p:nvPr/>
        </p:nvPicPr>
        <p:blipFill rotWithShape="1">
          <a:blip r:embed="rId6">
            <a:alphaModFix/>
          </a:blip>
          <a:srcRect b="28944" l="11243" r="10728" t="28910"/>
          <a:stretch/>
        </p:blipFill>
        <p:spPr>
          <a:xfrm>
            <a:off x="5055500" y="4116775"/>
            <a:ext cx="2081000" cy="1123950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g31b54f6e2c8_0_149"/>
          <p:cNvSpPr txBox="1"/>
          <p:nvPr>
            <p:ph idx="4294967295" type="body"/>
          </p:nvPr>
        </p:nvSpPr>
        <p:spPr>
          <a:xfrm>
            <a:off x="7262400" y="1253400"/>
            <a:ext cx="4827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54012" lvl="0" marL="35401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80"/>
              <a:buChar char="•"/>
            </a:pPr>
            <a:r>
              <a:rPr lang="de-DE"/>
              <a:t>A repository of the world’s nucleotide data</a:t>
            </a:r>
            <a:endParaRPr/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Clr>
                <a:schemeClr val="accent1"/>
              </a:buClr>
              <a:buSzPts val="2880"/>
              <a:buChar char="•"/>
            </a:pPr>
            <a:r>
              <a:rPr lang="de-DE"/>
              <a:t>Creators of tools for submission and retrieval</a:t>
            </a:r>
            <a:endParaRPr/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Clr>
                <a:schemeClr val="accent1"/>
              </a:buClr>
              <a:buSzPts val="2880"/>
              <a:buChar char="•"/>
            </a:pPr>
            <a:r>
              <a:rPr lang="de-DE"/>
              <a:t>European node of INSDC</a:t>
            </a:r>
            <a:endParaRPr/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Clr>
                <a:schemeClr val="accent1"/>
              </a:buClr>
              <a:buSzPts val="2880"/>
              <a:buChar char="•"/>
            </a:pPr>
            <a:r>
              <a:rPr lang="de-DE"/>
              <a:t>A basis for other tools</a:t>
            </a:r>
            <a:endParaRPr/>
          </a:p>
        </p:txBody>
      </p:sp>
      <p:sp>
        <p:nvSpPr>
          <p:cNvPr id="261" name="Google Shape;261;g31b54f6e2c8_0_149"/>
          <p:cNvSpPr/>
          <p:nvPr/>
        </p:nvSpPr>
        <p:spPr>
          <a:xfrm>
            <a:off x="2906650" y="4427075"/>
            <a:ext cx="1631700" cy="5715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g31b54f6e2c8_0_149"/>
          <p:cNvSpPr/>
          <p:nvPr/>
        </p:nvSpPr>
        <p:spPr>
          <a:xfrm rot="-3355107">
            <a:off x="1483533" y="2675325"/>
            <a:ext cx="1631772" cy="571633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g31b54f6e2c8_0_149"/>
          <p:cNvSpPr/>
          <p:nvPr/>
        </p:nvSpPr>
        <p:spPr>
          <a:xfrm rot="3017331">
            <a:off x="4463672" y="2675350"/>
            <a:ext cx="1631666" cy="571596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1ba26280d2_0_1"/>
          <p:cNvSpPr txBox="1"/>
          <p:nvPr>
            <p:ph idx="12" type="sldNum"/>
          </p:nvPr>
        </p:nvSpPr>
        <p:spPr>
          <a:xfrm>
            <a:off x="10595610" y="6356350"/>
            <a:ext cx="7581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270" name="Google Shape;270;g31ba26280d2_0_1"/>
          <p:cNvSpPr txBox="1"/>
          <p:nvPr>
            <p:ph type="title"/>
          </p:nvPr>
        </p:nvSpPr>
        <p:spPr>
          <a:xfrm>
            <a:off x="399098" y="365125"/>
            <a:ext cx="10515600" cy="88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Submitting Data: Why?</a:t>
            </a:r>
            <a:endParaRPr/>
          </a:p>
        </p:txBody>
      </p:sp>
      <p:sp>
        <p:nvSpPr>
          <p:cNvPr id="271" name="Google Shape;271;g31ba26280d2_0_1"/>
          <p:cNvSpPr txBox="1"/>
          <p:nvPr>
            <p:ph idx="4294967295" type="body"/>
          </p:nvPr>
        </p:nvSpPr>
        <p:spPr>
          <a:xfrm>
            <a:off x="711200" y="1143000"/>
            <a:ext cx="57252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54012" lvl="0" marL="35401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All data in ENA is submitted by members of the research community</a:t>
            </a:r>
            <a:endParaRPr/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Clr>
                <a:schemeClr val="accent1"/>
              </a:buClr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What motivates people to submit?</a:t>
            </a:r>
            <a:endParaRPr/>
          </a:p>
          <a:p>
            <a:pPr indent="-276225" lvl="1" marL="631825" rtl="0" algn="l">
              <a:lnSpc>
                <a:spcPct val="100000"/>
              </a:lnSpc>
              <a:spcBef>
                <a:spcPts val="1015"/>
              </a:spcBef>
              <a:spcAft>
                <a:spcPts val="0"/>
              </a:spcAft>
              <a:buSzPts val="2200"/>
              <a:buChar char="•"/>
            </a:pPr>
            <a:r>
              <a:rPr lang="de-DE">
                <a:solidFill>
                  <a:srgbClr val="595959"/>
                </a:solidFill>
              </a:rPr>
              <a:t>FAIR principles</a:t>
            </a:r>
            <a:endParaRPr/>
          </a:p>
          <a:p>
            <a:pPr indent="-234950" lvl="2" marL="895350" rtl="0" algn="l">
              <a:lnSpc>
                <a:spcPct val="100000"/>
              </a:lnSpc>
              <a:spcBef>
                <a:spcPts val="975"/>
              </a:spcBef>
              <a:spcAft>
                <a:spcPts val="0"/>
              </a:spcAft>
              <a:buSzPts val="2000"/>
              <a:buChar char="•"/>
            </a:pPr>
            <a:r>
              <a:rPr lang="de-DE">
                <a:solidFill>
                  <a:srgbClr val="595959"/>
                </a:solidFill>
              </a:rPr>
              <a:t>Reproducibility</a:t>
            </a:r>
            <a:endParaRPr/>
          </a:p>
          <a:p>
            <a:pPr indent="-234950" lvl="2" marL="895350" rtl="0" algn="l">
              <a:lnSpc>
                <a:spcPct val="100000"/>
              </a:lnSpc>
              <a:spcBef>
                <a:spcPts val="975"/>
              </a:spcBef>
              <a:spcAft>
                <a:spcPts val="0"/>
              </a:spcAft>
              <a:buSzPts val="2000"/>
              <a:buChar char="•"/>
            </a:pPr>
            <a:r>
              <a:rPr lang="de-DE">
                <a:solidFill>
                  <a:srgbClr val="595959"/>
                </a:solidFill>
              </a:rPr>
              <a:t>Reusability</a:t>
            </a:r>
            <a:endParaRPr/>
          </a:p>
          <a:p>
            <a:pPr indent="-276225" lvl="1" marL="631825" rtl="0" algn="l">
              <a:lnSpc>
                <a:spcPct val="100000"/>
              </a:lnSpc>
              <a:spcBef>
                <a:spcPts val="1015"/>
              </a:spcBef>
              <a:spcAft>
                <a:spcPts val="0"/>
              </a:spcAft>
              <a:buSzPts val="2200"/>
              <a:buChar char="•"/>
            </a:pPr>
            <a:r>
              <a:rPr lang="de-DE">
                <a:solidFill>
                  <a:srgbClr val="595959"/>
                </a:solidFill>
              </a:rPr>
              <a:t>3rd party access</a:t>
            </a:r>
            <a:endParaRPr/>
          </a:p>
          <a:p>
            <a:pPr indent="-276225" lvl="1" marL="631825" rtl="0" algn="l">
              <a:lnSpc>
                <a:spcPct val="100000"/>
              </a:lnSpc>
              <a:spcBef>
                <a:spcPts val="1015"/>
              </a:spcBef>
              <a:spcAft>
                <a:spcPts val="0"/>
              </a:spcAft>
              <a:buSzPts val="2200"/>
              <a:buChar char="•"/>
            </a:pPr>
            <a:r>
              <a:rPr lang="de-DE">
                <a:solidFill>
                  <a:srgbClr val="595959"/>
                </a:solidFill>
              </a:rPr>
              <a:t>Archival</a:t>
            </a:r>
            <a:endParaRPr/>
          </a:p>
          <a:p>
            <a:pPr indent="-276225" lvl="1" marL="631825" rtl="0" algn="l">
              <a:lnSpc>
                <a:spcPct val="100000"/>
              </a:lnSpc>
              <a:spcBef>
                <a:spcPts val="1015"/>
              </a:spcBef>
              <a:spcAft>
                <a:spcPts val="0"/>
              </a:spcAft>
              <a:buSzPts val="2200"/>
              <a:buChar char="•"/>
            </a:pPr>
            <a:r>
              <a:rPr b="1" lang="de-DE">
                <a:solidFill>
                  <a:srgbClr val="595959"/>
                </a:solidFill>
              </a:rPr>
              <a:t>Publication</a:t>
            </a:r>
            <a:endParaRPr/>
          </a:p>
          <a:p>
            <a:pPr indent="-276225" lvl="1" marL="631825" rtl="0" algn="l">
              <a:lnSpc>
                <a:spcPct val="100000"/>
              </a:lnSpc>
              <a:spcBef>
                <a:spcPts val="1015"/>
              </a:spcBef>
              <a:spcAft>
                <a:spcPts val="0"/>
              </a:spcAft>
              <a:buSzPts val="2200"/>
              <a:buChar char="•"/>
            </a:pPr>
            <a:r>
              <a:rPr lang="de-DE">
                <a:solidFill>
                  <a:srgbClr val="595959"/>
                </a:solidFill>
              </a:rPr>
              <a:t>MGnify</a:t>
            </a:r>
            <a:endParaRPr>
              <a:solidFill>
                <a:srgbClr val="595959"/>
              </a:solidFill>
            </a:endParaRPr>
          </a:p>
        </p:txBody>
      </p:sp>
      <p:pic>
        <p:nvPicPr>
          <p:cNvPr id="272" name="Google Shape;272;g31ba26280d2_0_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42825" y="964725"/>
            <a:ext cx="4537975" cy="3913375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g31ba26280d2_0_1"/>
          <p:cNvSpPr txBox="1"/>
          <p:nvPr/>
        </p:nvSpPr>
        <p:spPr>
          <a:xfrm>
            <a:off x="193775" y="6226125"/>
            <a:ext cx="8265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de-DE" sz="1200">
                <a:solidFill>
                  <a:schemeClr val="lt1"/>
                </a:solidFill>
              </a:rPr>
              <a:t>Image credit: </a:t>
            </a:r>
            <a:r>
              <a:rPr i="1" lang="de-DE" sz="1200">
                <a:solidFill>
                  <a:schemeClr val="lt1"/>
                </a:solidFill>
              </a:rPr>
              <a:t>The data lifecycle, from ELIXIR Europe </a:t>
            </a:r>
            <a:r>
              <a:rPr i="1" lang="de-DE" sz="1200" u="sng">
                <a:solidFill>
                  <a:schemeClr val="lt1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https://rdmkit.elixir-europe.org/</a:t>
            </a:r>
            <a:endParaRPr sz="1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1ba26280d2_0_11"/>
          <p:cNvSpPr txBox="1"/>
          <p:nvPr>
            <p:ph idx="12" type="sldNum"/>
          </p:nvPr>
        </p:nvSpPr>
        <p:spPr>
          <a:xfrm>
            <a:off x="10595610" y="6356350"/>
            <a:ext cx="7581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280" name="Google Shape;280;g31ba26280d2_0_11"/>
          <p:cNvSpPr txBox="1"/>
          <p:nvPr>
            <p:ph type="title"/>
          </p:nvPr>
        </p:nvSpPr>
        <p:spPr>
          <a:xfrm>
            <a:off x="399098" y="365125"/>
            <a:ext cx="10515600" cy="88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New Discoveries from old Data</a:t>
            </a:r>
            <a:endParaRPr/>
          </a:p>
        </p:txBody>
      </p:sp>
      <p:pic>
        <p:nvPicPr>
          <p:cNvPr id="281" name="Google Shape;281;g31ba26280d2_0_11"/>
          <p:cNvPicPr preferRelativeResize="0"/>
          <p:nvPr>
            <p:ph idx="4294967295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400" y="1480283"/>
            <a:ext cx="5199000" cy="38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g31ba26280d2_0_11"/>
          <p:cNvSpPr txBox="1"/>
          <p:nvPr>
            <p:ph idx="4294967295" type="body"/>
          </p:nvPr>
        </p:nvSpPr>
        <p:spPr>
          <a:xfrm>
            <a:off x="5316225" y="1219200"/>
            <a:ext cx="53583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54012" lvl="0" marL="35401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Polyomavirus – </a:t>
            </a:r>
            <a:r>
              <a:rPr i="1" lang="de-DE">
                <a:solidFill>
                  <a:srgbClr val="595959"/>
                </a:solidFill>
              </a:rPr>
              <a:t>“many tumours”</a:t>
            </a:r>
            <a:endParaRPr>
              <a:solidFill>
                <a:srgbClr val="595959"/>
              </a:solidFill>
            </a:endParaRPr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Clr>
                <a:schemeClr val="accent1"/>
              </a:buClr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Buck </a:t>
            </a:r>
            <a:r>
              <a:rPr i="1" lang="de-DE">
                <a:solidFill>
                  <a:srgbClr val="595959"/>
                </a:solidFill>
              </a:rPr>
              <a:t>et al.</a:t>
            </a:r>
            <a:r>
              <a:rPr lang="de-DE">
                <a:solidFill>
                  <a:srgbClr val="595959"/>
                </a:solidFill>
              </a:rPr>
              <a:t> report discovery of new polyomaviruses in fish, cows, and sheep</a:t>
            </a:r>
            <a:endParaRPr/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Clr>
                <a:schemeClr val="accent1"/>
              </a:buClr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Sequence searches against INSDC data identified more new species in the genomes of 7 invertebrates</a:t>
            </a:r>
            <a:endParaRPr/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Clr>
                <a:schemeClr val="accent1"/>
              </a:buClr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Evidence that polyomavirus existed in the last common arthropod-vertebrate ancestor</a:t>
            </a:r>
            <a:endParaRPr/>
          </a:p>
          <a:p>
            <a:pPr indent="-17113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Clr>
                <a:schemeClr val="accent1"/>
              </a:buClr>
              <a:buSzPts val="2880"/>
              <a:buNone/>
            </a:pPr>
            <a:r>
              <a:t/>
            </a:r>
            <a:endParaRPr>
              <a:solidFill>
                <a:srgbClr val="595959"/>
              </a:solidFill>
            </a:endParaRPr>
          </a:p>
        </p:txBody>
      </p:sp>
      <p:sp>
        <p:nvSpPr>
          <p:cNvPr id="283" name="Google Shape;283;g31ba26280d2_0_11"/>
          <p:cNvSpPr txBox="1"/>
          <p:nvPr/>
        </p:nvSpPr>
        <p:spPr>
          <a:xfrm>
            <a:off x="404400" y="6242225"/>
            <a:ext cx="87621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de-DE" sz="1200">
                <a:solidFill>
                  <a:schemeClr val="lt1"/>
                </a:solidFill>
              </a:rPr>
              <a:t>Image credit: </a:t>
            </a:r>
            <a:r>
              <a:rPr i="1" lang="de-DE" sz="1200">
                <a:solidFill>
                  <a:schemeClr val="lt1"/>
                </a:solidFill>
              </a:rPr>
              <a:t>Cryo-EM structure of BK polyomavirus, PDBj</a:t>
            </a:r>
            <a:endParaRPr i="1" sz="1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1ba26280d2_0_20"/>
          <p:cNvSpPr txBox="1"/>
          <p:nvPr>
            <p:ph idx="12" type="sldNum"/>
          </p:nvPr>
        </p:nvSpPr>
        <p:spPr>
          <a:xfrm>
            <a:off x="10595610" y="6356350"/>
            <a:ext cx="7581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290" name="Google Shape;290;g31ba26280d2_0_20"/>
          <p:cNvSpPr txBox="1"/>
          <p:nvPr>
            <p:ph type="title"/>
          </p:nvPr>
        </p:nvSpPr>
        <p:spPr>
          <a:xfrm>
            <a:off x="399098" y="365125"/>
            <a:ext cx="10515600" cy="88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The ENA Data Model</a:t>
            </a:r>
            <a:endParaRPr/>
          </a:p>
        </p:txBody>
      </p:sp>
      <p:sp>
        <p:nvSpPr>
          <p:cNvPr id="291" name="Google Shape;291;g31ba26280d2_0_20"/>
          <p:cNvSpPr txBox="1"/>
          <p:nvPr>
            <p:ph idx="4294967295" type="body"/>
          </p:nvPr>
        </p:nvSpPr>
        <p:spPr>
          <a:xfrm>
            <a:off x="711200" y="1525589"/>
            <a:ext cx="108711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71132" lvl="0" marL="35401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80"/>
              <a:buNone/>
            </a:pPr>
            <a:r>
              <a:t/>
            </a:r>
            <a:endParaRPr/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SzPts val="2880"/>
              <a:buChar char="•"/>
            </a:pPr>
            <a:r>
              <a:rPr lang="de-DE"/>
              <a:t>ENA stores huge amounts of data</a:t>
            </a:r>
            <a:endParaRPr/>
          </a:p>
          <a:p>
            <a:pPr indent="0" lvl="1" marL="355600" rtl="0" algn="l">
              <a:lnSpc>
                <a:spcPct val="100000"/>
              </a:lnSpc>
              <a:spcBef>
                <a:spcPts val="1015"/>
              </a:spcBef>
              <a:spcAft>
                <a:spcPts val="0"/>
              </a:spcAft>
              <a:buSzPts val="2200"/>
              <a:buNone/>
            </a:pPr>
            <a:r>
              <a:rPr lang="de-DE"/>
              <a:t>… from many users</a:t>
            </a:r>
            <a:endParaRPr/>
          </a:p>
          <a:p>
            <a:pPr indent="0" lvl="2" marL="660400" rtl="0" algn="l">
              <a:lnSpc>
                <a:spcPct val="100000"/>
              </a:lnSpc>
              <a:spcBef>
                <a:spcPts val="975"/>
              </a:spcBef>
              <a:spcAft>
                <a:spcPts val="0"/>
              </a:spcAft>
              <a:buSzPts val="2000"/>
              <a:buNone/>
            </a:pPr>
            <a:r>
              <a:rPr lang="de-DE"/>
              <a:t>… with samples from many taxa</a:t>
            </a:r>
            <a:endParaRPr/>
          </a:p>
          <a:p>
            <a:pPr indent="0" lvl="3" marL="912812" rtl="0" algn="l">
              <a:lnSpc>
                <a:spcPct val="100000"/>
              </a:lnSpc>
              <a:spcBef>
                <a:spcPts val="975"/>
              </a:spcBef>
              <a:spcAft>
                <a:spcPts val="0"/>
              </a:spcAft>
              <a:buSzPts val="2000"/>
              <a:buNone/>
            </a:pPr>
            <a:r>
              <a:rPr lang="de-DE"/>
              <a:t>… who use many different techniques</a:t>
            </a:r>
            <a:endParaRPr/>
          </a:p>
          <a:p>
            <a:pPr indent="0" lvl="4" marL="1165225" rtl="0" algn="l">
              <a:lnSpc>
                <a:spcPct val="100000"/>
              </a:lnSpc>
              <a:spcBef>
                <a:spcPts val="975"/>
              </a:spcBef>
              <a:spcAft>
                <a:spcPts val="0"/>
              </a:spcAft>
              <a:buSzPts val="2000"/>
              <a:buNone/>
            </a:pPr>
            <a:r>
              <a:rPr lang="de-DE"/>
              <a:t>… and sequence on many different platforms</a:t>
            </a:r>
            <a:endParaRPr/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SzPts val="2880"/>
              <a:buChar char="•"/>
            </a:pPr>
            <a:r>
              <a:rPr lang="de-DE"/>
              <a:t>But they need to display data in a consistent manner</a:t>
            </a:r>
            <a:endParaRPr/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SzPts val="2880"/>
              <a:buChar char="•"/>
            </a:pPr>
            <a:r>
              <a:rPr lang="de-DE"/>
              <a:t>A robust data model is the first step in achieving this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1ba26280d2_0_27"/>
          <p:cNvSpPr txBox="1"/>
          <p:nvPr>
            <p:ph idx="12" type="sldNum"/>
          </p:nvPr>
        </p:nvSpPr>
        <p:spPr>
          <a:xfrm>
            <a:off x="10595610" y="6356350"/>
            <a:ext cx="7581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298" name="Google Shape;298;g31ba26280d2_0_27"/>
          <p:cNvSpPr txBox="1"/>
          <p:nvPr>
            <p:ph type="title"/>
          </p:nvPr>
        </p:nvSpPr>
        <p:spPr>
          <a:xfrm>
            <a:off x="399098" y="365125"/>
            <a:ext cx="10515600" cy="88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Data Tiers</a:t>
            </a:r>
            <a:endParaRPr/>
          </a:p>
        </p:txBody>
      </p:sp>
      <p:pic>
        <p:nvPicPr>
          <p:cNvPr descr="The ENA’s three-tiered data architecture" id="299" name="Google Shape;299;g31ba26280d2_0_27"/>
          <p:cNvPicPr preferRelativeResize="0"/>
          <p:nvPr/>
        </p:nvPicPr>
        <p:blipFill rotWithShape="1">
          <a:blip r:embed="rId3">
            <a:alphaModFix/>
          </a:blip>
          <a:srcRect b="4442" l="44815" r="9407" t="60212"/>
          <a:stretch/>
        </p:blipFill>
        <p:spPr>
          <a:xfrm>
            <a:off x="10494288" y="1425337"/>
            <a:ext cx="1415482" cy="1092838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g31ba26280d2_0_27"/>
          <p:cNvSpPr txBox="1"/>
          <p:nvPr>
            <p:ph idx="4294967295" type="body"/>
          </p:nvPr>
        </p:nvSpPr>
        <p:spPr>
          <a:xfrm>
            <a:off x="558799" y="685800"/>
            <a:ext cx="655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71132" lvl="0" marL="35401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80"/>
              <a:buNone/>
            </a:pPr>
            <a:r>
              <a:t/>
            </a:r>
            <a:endParaRPr/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Clr>
                <a:schemeClr val="accent1"/>
              </a:buClr>
              <a:buSzPts val="2880"/>
              <a:buChar char="•"/>
            </a:pPr>
            <a:r>
              <a:rPr lang="de-DE"/>
              <a:t>Sequence data is organised into tiers:</a:t>
            </a:r>
            <a:endParaRPr/>
          </a:p>
          <a:p>
            <a:pPr indent="-276225" lvl="1" marL="631825" rtl="0" algn="l">
              <a:lnSpc>
                <a:spcPct val="100000"/>
              </a:lnSpc>
              <a:spcBef>
                <a:spcPts val="1015"/>
              </a:spcBef>
              <a:spcAft>
                <a:spcPts val="0"/>
              </a:spcAft>
              <a:buSzPts val="2200"/>
              <a:buChar char="•"/>
            </a:pPr>
            <a:r>
              <a:rPr b="1" lang="de-DE"/>
              <a:t>Reads:</a:t>
            </a:r>
            <a:r>
              <a:rPr lang="de-DE"/>
              <a:t> raw sequence data</a:t>
            </a:r>
            <a:endParaRPr/>
          </a:p>
          <a:p>
            <a:pPr indent="-136525" lvl="1" marL="631825" rtl="0" algn="l">
              <a:lnSpc>
                <a:spcPct val="100000"/>
              </a:lnSpc>
              <a:spcBef>
                <a:spcPts val="1015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 b="1"/>
          </a:p>
          <a:p>
            <a:pPr indent="-276225" lvl="1" marL="631825" rtl="0" algn="l">
              <a:lnSpc>
                <a:spcPct val="100000"/>
              </a:lnSpc>
              <a:spcBef>
                <a:spcPts val="1015"/>
              </a:spcBef>
              <a:spcAft>
                <a:spcPts val="0"/>
              </a:spcAft>
              <a:buSzPts val="2200"/>
              <a:buChar char="•"/>
            </a:pPr>
            <a:r>
              <a:rPr b="1" lang="de-DE"/>
              <a:t>Assemblies: </a:t>
            </a:r>
            <a:r>
              <a:rPr lang="de-DE"/>
              <a:t>reconstructions of </a:t>
            </a:r>
            <a:br>
              <a:rPr lang="de-DE"/>
            </a:br>
            <a:r>
              <a:rPr lang="de-DE"/>
              <a:t>actual replicons</a:t>
            </a:r>
            <a:endParaRPr/>
          </a:p>
          <a:p>
            <a:pPr indent="-136525" lvl="1" marL="631825" rtl="0" algn="l">
              <a:lnSpc>
                <a:spcPct val="100000"/>
              </a:lnSpc>
              <a:spcBef>
                <a:spcPts val="1015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 b="1"/>
          </a:p>
          <a:p>
            <a:pPr indent="-276225" lvl="1" marL="631825" rtl="0" algn="l">
              <a:lnSpc>
                <a:spcPct val="100000"/>
              </a:lnSpc>
              <a:spcBef>
                <a:spcPts val="1015"/>
              </a:spcBef>
              <a:spcAft>
                <a:spcPts val="0"/>
              </a:spcAft>
              <a:buSzPts val="2200"/>
              <a:buChar char="•"/>
            </a:pPr>
            <a:r>
              <a:rPr b="1" lang="de-DE"/>
              <a:t>Annotations: </a:t>
            </a:r>
            <a:r>
              <a:rPr lang="de-DE"/>
              <a:t>interpretations of biological function</a:t>
            </a:r>
            <a:endParaRPr/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Clr>
                <a:schemeClr val="accent1"/>
              </a:buClr>
              <a:buSzPts val="2880"/>
              <a:buChar char="•"/>
            </a:pPr>
            <a:r>
              <a:rPr b="1" lang="de-DE"/>
              <a:t>Annotation</a:t>
            </a:r>
            <a:r>
              <a:rPr lang="de-DE"/>
              <a:t> and </a:t>
            </a:r>
            <a:r>
              <a:rPr b="1" lang="de-DE"/>
              <a:t>assembly</a:t>
            </a:r>
            <a:r>
              <a:rPr lang="de-DE"/>
              <a:t> are frequently paired</a:t>
            </a:r>
            <a:endParaRPr b="1"/>
          </a:p>
        </p:txBody>
      </p:sp>
      <p:sp>
        <p:nvSpPr>
          <p:cNvPr id="301" name="Google Shape;301;g31ba26280d2_0_27"/>
          <p:cNvSpPr/>
          <p:nvPr/>
        </p:nvSpPr>
        <p:spPr>
          <a:xfrm rot="10800000">
            <a:off x="7889747" y="4053138"/>
            <a:ext cx="1415400" cy="14412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t/>
            </a:r>
            <a:endParaRPr b="0" i="0" sz="5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g31ba26280d2_0_27"/>
          <p:cNvSpPr/>
          <p:nvPr/>
        </p:nvSpPr>
        <p:spPr>
          <a:xfrm rot="10800000">
            <a:off x="6476916" y="1170794"/>
            <a:ext cx="4242900" cy="1441200"/>
          </a:xfrm>
          <a:prstGeom prst="trapezoid">
            <a:avLst>
              <a:gd fmla="val 49040" name="adj"/>
            </a:avLst>
          </a:prstGeom>
          <a:solidFill>
            <a:srgbClr val="E1EFD7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t/>
            </a:r>
            <a:endParaRPr b="0" i="0" sz="5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g31ba26280d2_0_27"/>
          <p:cNvSpPr/>
          <p:nvPr/>
        </p:nvSpPr>
        <p:spPr>
          <a:xfrm rot="10800000">
            <a:off x="7182423" y="2611968"/>
            <a:ext cx="2828400" cy="1441200"/>
          </a:xfrm>
          <a:prstGeom prst="trapezoid">
            <a:avLst>
              <a:gd fmla="val 49040" name="adj"/>
            </a:avLst>
          </a:prstGeom>
          <a:solidFill>
            <a:srgbClr val="A9D08B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t/>
            </a:r>
            <a:endParaRPr b="0" i="0" sz="5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g31ba26280d2_0_27"/>
          <p:cNvSpPr txBox="1"/>
          <p:nvPr/>
        </p:nvSpPr>
        <p:spPr>
          <a:xfrm>
            <a:off x="10654388" y="1170811"/>
            <a:ext cx="696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de-DE" sz="1400" u="none" cap="none" strike="noStrike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Reads</a:t>
            </a:r>
            <a:endParaRPr b="0" i="0" sz="2400" u="none" cap="none" strike="noStrike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5" name="Google Shape;305;g31ba26280d2_0_27"/>
          <p:cNvSpPr txBox="1"/>
          <p:nvPr/>
        </p:nvSpPr>
        <p:spPr>
          <a:xfrm>
            <a:off x="10010823" y="2611987"/>
            <a:ext cx="1103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de-DE" sz="1400" u="none" cap="none" strike="noStrike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Assemblies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g31ba26280d2_0_27"/>
          <p:cNvSpPr txBox="1"/>
          <p:nvPr/>
        </p:nvSpPr>
        <p:spPr>
          <a:xfrm>
            <a:off x="9310167" y="4053163"/>
            <a:ext cx="1143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de-DE" sz="1400" u="none" cap="none" strike="noStrike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Annotations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The ENA’s three-tiered data architecture" id="307" name="Google Shape;307;g31ba26280d2_0_27"/>
          <p:cNvPicPr preferRelativeResize="0"/>
          <p:nvPr/>
        </p:nvPicPr>
        <p:blipFill rotWithShape="1">
          <a:blip r:embed="rId3">
            <a:alphaModFix/>
          </a:blip>
          <a:srcRect b="68728" l="43408" r="10170" t="4752"/>
          <a:stretch/>
        </p:blipFill>
        <p:spPr>
          <a:xfrm>
            <a:off x="9139259" y="4609497"/>
            <a:ext cx="1395309" cy="7971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e ENA’s three-tiered data architecture" id="308" name="Google Shape;308;g31ba26280d2_0_27"/>
          <p:cNvPicPr preferRelativeResize="0"/>
          <p:nvPr/>
        </p:nvPicPr>
        <p:blipFill rotWithShape="1">
          <a:blip r:embed="rId3">
            <a:alphaModFix/>
          </a:blip>
          <a:srcRect b="50000" l="40520" r="16817" t="35091"/>
          <a:stretch/>
        </p:blipFill>
        <p:spPr>
          <a:xfrm>
            <a:off x="9836914" y="3033321"/>
            <a:ext cx="1828473" cy="6389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1ba26280d2_0_51"/>
          <p:cNvSpPr txBox="1"/>
          <p:nvPr>
            <p:ph idx="12" type="sldNum"/>
          </p:nvPr>
        </p:nvSpPr>
        <p:spPr>
          <a:xfrm>
            <a:off x="10595610" y="6356350"/>
            <a:ext cx="7581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315" name="Google Shape;315;g31ba26280d2_0_51"/>
          <p:cNvSpPr txBox="1"/>
          <p:nvPr>
            <p:ph type="title"/>
          </p:nvPr>
        </p:nvSpPr>
        <p:spPr>
          <a:xfrm>
            <a:off x="399098" y="365125"/>
            <a:ext cx="10515600" cy="88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Read Tier</a:t>
            </a:r>
            <a:endParaRPr/>
          </a:p>
        </p:txBody>
      </p:sp>
      <p:sp>
        <p:nvSpPr>
          <p:cNvPr id="316" name="Google Shape;316;g31ba26280d2_0_51"/>
          <p:cNvSpPr txBox="1"/>
          <p:nvPr>
            <p:ph idx="4294967295" type="body"/>
          </p:nvPr>
        </p:nvSpPr>
        <p:spPr>
          <a:xfrm>
            <a:off x="711200" y="1144589"/>
            <a:ext cx="108711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54012" lvl="0" marL="35401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80"/>
              <a:buChar char="•"/>
            </a:pPr>
            <a:r>
              <a:rPr lang="de-DE"/>
              <a:t>A FASTQ file is an example of data from the read tier:</a:t>
            </a:r>
            <a:endParaRPr/>
          </a:p>
          <a:p>
            <a:pPr indent="-17113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SzPts val="2880"/>
              <a:buNone/>
            </a:pPr>
            <a:r>
              <a:t/>
            </a:r>
            <a:endParaRPr/>
          </a:p>
          <a:p>
            <a:pPr indent="-17113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SzPts val="2880"/>
              <a:buNone/>
            </a:pPr>
            <a:r>
              <a:t/>
            </a:r>
            <a:endParaRPr/>
          </a:p>
          <a:p>
            <a:pPr indent="-17113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SzPts val="2880"/>
              <a:buNone/>
            </a:pPr>
            <a:r>
              <a:t/>
            </a:r>
            <a:endParaRPr/>
          </a:p>
          <a:p>
            <a:pPr indent="-17113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SzPts val="2880"/>
              <a:buNone/>
            </a:pPr>
            <a:r>
              <a:t/>
            </a:r>
            <a:endParaRPr/>
          </a:p>
          <a:p>
            <a:pPr indent="-17113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SzPts val="288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SzPts val="2880"/>
              <a:buNone/>
            </a:pPr>
            <a:r>
              <a:t/>
            </a:r>
            <a:endParaRPr/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SzPts val="2880"/>
              <a:buChar char="•"/>
            </a:pPr>
            <a:r>
              <a:rPr lang="de-DE"/>
              <a:t>But is it interesting?</a:t>
            </a:r>
            <a:endParaRPr/>
          </a:p>
        </p:txBody>
      </p:sp>
      <p:pic>
        <p:nvPicPr>
          <p:cNvPr id="317" name="Google Shape;317;g31ba26280d2_0_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17675" y="1727325"/>
            <a:ext cx="7606600" cy="3192150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31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1ba26280d2_0_59"/>
          <p:cNvSpPr txBox="1"/>
          <p:nvPr>
            <p:ph idx="12" type="sldNum"/>
          </p:nvPr>
        </p:nvSpPr>
        <p:spPr>
          <a:xfrm>
            <a:off x="10595610" y="6356350"/>
            <a:ext cx="7581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324" name="Google Shape;324;g31ba26280d2_0_59"/>
          <p:cNvSpPr txBox="1"/>
          <p:nvPr>
            <p:ph type="title"/>
          </p:nvPr>
        </p:nvSpPr>
        <p:spPr>
          <a:xfrm>
            <a:off x="399098" y="365125"/>
            <a:ext cx="10515600" cy="88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Metadata Model</a:t>
            </a:r>
            <a:endParaRPr/>
          </a:p>
        </p:txBody>
      </p:sp>
      <p:sp>
        <p:nvSpPr>
          <p:cNvPr id="325" name="Google Shape;325;g31ba26280d2_0_59"/>
          <p:cNvSpPr txBox="1"/>
          <p:nvPr>
            <p:ph idx="4294967295" type="body"/>
          </p:nvPr>
        </p:nvSpPr>
        <p:spPr>
          <a:xfrm>
            <a:off x="711200" y="1525589"/>
            <a:ext cx="108711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54012" lvl="0" marL="35401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Data without any context has no value</a:t>
            </a:r>
            <a:endParaRPr/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Metadata tells us how sequence data </a:t>
            </a:r>
            <a:br>
              <a:rPr lang="de-DE">
                <a:solidFill>
                  <a:srgbClr val="595959"/>
                </a:solidFill>
              </a:rPr>
            </a:br>
            <a:r>
              <a:rPr lang="de-DE">
                <a:solidFill>
                  <a:srgbClr val="595959"/>
                </a:solidFill>
              </a:rPr>
              <a:t>was produced</a:t>
            </a:r>
            <a:endParaRPr/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Makes it possible to compare datasets:</a:t>
            </a:r>
            <a:endParaRPr/>
          </a:p>
          <a:p>
            <a:pPr indent="0" lvl="2" marL="541337" rtl="0" algn="l">
              <a:lnSpc>
                <a:spcPct val="100000"/>
              </a:lnSpc>
              <a:spcBef>
                <a:spcPts val="975"/>
              </a:spcBef>
              <a:spcAft>
                <a:spcPts val="0"/>
              </a:spcAft>
              <a:buSzPts val="2000"/>
              <a:buNone/>
            </a:pPr>
            <a:r>
              <a:rPr i="1" lang="de-DE">
                <a:solidFill>
                  <a:srgbClr val="595959"/>
                </a:solidFill>
              </a:rPr>
              <a:t>“I want to see data from bacteria …</a:t>
            </a:r>
            <a:endParaRPr/>
          </a:p>
          <a:p>
            <a:pPr indent="0" lvl="3" marL="871537" rtl="0" algn="l">
              <a:lnSpc>
                <a:spcPct val="100000"/>
              </a:lnSpc>
              <a:spcBef>
                <a:spcPts val="975"/>
              </a:spcBef>
              <a:spcAft>
                <a:spcPts val="0"/>
              </a:spcAft>
              <a:buSzPts val="2000"/>
              <a:buNone/>
            </a:pPr>
            <a:r>
              <a:rPr i="1" lang="de-DE">
                <a:solidFill>
                  <a:srgbClr val="595959"/>
                </a:solidFill>
              </a:rPr>
              <a:t>… in the Atlantic Ocean …</a:t>
            </a:r>
            <a:endParaRPr/>
          </a:p>
          <a:p>
            <a:pPr indent="0" lvl="4" marL="1165225" rtl="0" algn="l">
              <a:lnSpc>
                <a:spcPct val="100000"/>
              </a:lnSpc>
              <a:spcBef>
                <a:spcPts val="975"/>
              </a:spcBef>
              <a:spcAft>
                <a:spcPts val="0"/>
              </a:spcAft>
              <a:buSzPts val="2000"/>
              <a:buNone/>
            </a:pPr>
            <a:r>
              <a:rPr i="1" lang="de-DE">
                <a:solidFill>
                  <a:srgbClr val="595959"/>
                </a:solidFill>
              </a:rPr>
              <a:t>… sampled between 50-100m …</a:t>
            </a:r>
            <a:endParaRPr/>
          </a:p>
          <a:p>
            <a:pPr indent="0" lvl="3" marL="871537" rtl="0" algn="l">
              <a:lnSpc>
                <a:spcPct val="100000"/>
              </a:lnSpc>
              <a:spcBef>
                <a:spcPts val="975"/>
              </a:spcBef>
              <a:spcAft>
                <a:spcPts val="0"/>
              </a:spcAft>
              <a:buSzPts val="2000"/>
              <a:buNone/>
            </a:pPr>
            <a:r>
              <a:rPr i="1" lang="de-DE">
                <a:solidFill>
                  <a:srgbClr val="595959"/>
                </a:solidFill>
              </a:rPr>
              <a:t>		… between April and July …</a:t>
            </a:r>
            <a:endParaRPr/>
          </a:p>
          <a:p>
            <a:pPr indent="0" lvl="3" marL="871537" rtl="0" algn="l">
              <a:lnSpc>
                <a:spcPct val="100000"/>
              </a:lnSpc>
              <a:spcBef>
                <a:spcPts val="975"/>
              </a:spcBef>
              <a:spcAft>
                <a:spcPts val="0"/>
              </a:spcAft>
              <a:buSzPts val="2000"/>
              <a:buNone/>
            </a:pPr>
            <a:r>
              <a:rPr i="1" lang="de-DE">
                <a:solidFill>
                  <a:srgbClr val="595959"/>
                </a:solidFill>
              </a:rPr>
              <a:t>			… compared with the same from the Indian Ocean”</a:t>
            </a:r>
            <a:endParaRPr/>
          </a:p>
          <a:p>
            <a:pPr indent="-17113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SzPts val="2880"/>
              <a:buNone/>
            </a:pPr>
            <a:r>
              <a:t/>
            </a:r>
            <a:endParaRPr>
              <a:solidFill>
                <a:srgbClr val="595959"/>
              </a:solidFill>
            </a:endParaRPr>
          </a:p>
        </p:txBody>
      </p:sp>
      <p:pic>
        <p:nvPicPr>
          <p:cNvPr id="326" name="Google Shape;326;g31ba26280d2_0_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30978" y="1542537"/>
            <a:ext cx="4903822" cy="28504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1ba26280d2_0_67"/>
          <p:cNvSpPr txBox="1"/>
          <p:nvPr>
            <p:ph idx="12" type="sldNum"/>
          </p:nvPr>
        </p:nvSpPr>
        <p:spPr>
          <a:xfrm>
            <a:off x="10595610" y="6356350"/>
            <a:ext cx="7581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333" name="Google Shape;333;g31ba26280d2_0_67"/>
          <p:cNvSpPr txBox="1"/>
          <p:nvPr>
            <p:ph type="title"/>
          </p:nvPr>
        </p:nvSpPr>
        <p:spPr>
          <a:xfrm>
            <a:off x="399098" y="365125"/>
            <a:ext cx="10515600" cy="88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Example Dataset </a:t>
            </a:r>
            <a:endParaRPr/>
          </a:p>
        </p:txBody>
      </p:sp>
      <p:sp>
        <p:nvSpPr>
          <p:cNvPr id="334" name="Google Shape;334;g31ba26280d2_0_67"/>
          <p:cNvSpPr txBox="1"/>
          <p:nvPr>
            <p:ph idx="4294967295" type="body"/>
          </p:nvPr>
        </p:nvSpPr>
        <p:spPr>
          <a:xfrm>
            <a:off x="5607700" y="533400"/>
            <a:ext cx="5210100" cy="526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54012" lvl="0" marL="35401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80"/>
              <a:buChar char="•"/>
            </a:pPr>
            <a:r>
              <a:rPr lang="de-DE"/>
              <a:t>Pamirian winterfat (</a:t>
            </a:r>
            <a:r>
              <a:rPr i="1" lang="de-DE"/>
              <a:t>Krascheninnikovia ceratoides)</a:t>
            </a:r>
            <a:r>
              <a:rPr lang="de-DE"/>
              <a:t> is a steppe and semi-desert plant</a:t>
            </a:r>
            <a:endParaRPr/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Clr>
                <a:schemeClr val="accent1"/>
              </a:buClr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Two subspecies exist:</a:t>
            </a:r>
            <a:endParaRPr/>
          </a:p>
          <a:p>
            <a:pPr indent="-276225" lvl="1" marL="631825" rtl="0" algn="l">
              <a:lnSpc>
                <a:spcPct val="100000"/>
              </a:lnSpc>
              <a:spcBef>
                <a:spcPts val="1015"/>
              </a:spcBef>
              <a:spcAft>
                <a:spcPts val="0"/>
              </a:spcAft>
              <a:buSzPts val="2200"/>
              <a:buChar char="•"/>
            </a:pPr>
            <a:r>
              <a:rPr i="1" lang="de-DE"/>
              <a:t>lanata </a:t>
            </a:r>
            <a:r>
              <a:rPr lang="de-DE"/>
              <a:t>in  North America</a:t>
            </a:r>
            <a:endParaRPr/>
          </a:p>
          <a:p>
            <a:pPr indent="-276225" lvl="1" marL="631825" rtl="0" algn="l">
              <a:lnSpc>
                <a:spcPct val="100000"/>
              </a:lnSpc>
              <a:spcBef>
                <a:spcPts val="1015"/>
              </a:spcBef>
              <a:spcAft>
                <a:spcPts val="0"/>
              </a:spcAft>
              <a:buSzPts val="2200"/>
              <a:buChar char="•"/>
            </a:pPr>
            <a:r>
              <a:rPr i="1" lang="de-DE"/>
              <a:t>ceratoides </a:t>
            </a:r>
            <a:r>
              <a:rPr lang="de-DE"/>
              <a:t>in the Eurasian Steppe</a:t>
            </a:r>
            <a:endParaRPr>
              <a:solidFill>
                <a:srgbClr val="595959"/>
              </a:solidFill>
            </a:endParaRPr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Clr>
                <a:schemeClr val="accent1"/>
              </a:buClr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A research group carried out phylogenetic and biogeographic analysis</a:t>
            </a:r>
            <a:endParaRPr/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Clr>
                <a:schemeClr val="accent1"/>
              </a:buClr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Sequence data was made public via ENA</a:t>
            </a:r>
            <a:endParaRPr/>
          </a:p>
        </p:txBody>
      </p:sp>
      <p:pic>
        <p:nvPicPr>
          <p:cNvPr descr="A picture containing grass, outdoor, sky, nature&#10;&#10;Description automatically generated" id="335" name="Google Shape;335;g31ba26280d2_0_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6517" y="2995669"/>
            <a:ext cx="2858278" cy="2143709"/>
          </a:xfrm>
          <a:prstGeom prst="rect">
            <a:avLst/>
          </a:prstGeom>
          <a:noFill/>
          <a:ln>
            <a:noFill/>
          </a:ln>
          <a:effectLst>
            <a:outerShdw blurRad="190500" rotWithShape="0" algn="tl">
              <a:srgbClr val="000000">
                <a:alpha val="69410"/>
              </a:srgbClr>
            </a:outerShdw>
          </a:effectLst>
        </p:spPr>
      </p:pic>
      <p:pic>
        <p:nvPicPr>
          <p:cNvPr descr="A close up of a plant&#10;&#10;Description automatically generated with medium confidence" id="336" name="Google Shape;336;g31ba26280d2_0_67"/>
          <p:cNvPicPr preferRelativeResize="0"/>
          <p:nvPr>
            <p:ph idx="4294967295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6294" y="1391505"/>
            <a:ext cx="3135000" cy="235140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>
              <a:srgbClr val="000000">
                <a:alpha val="69410"/>
              </a:srgbClr>
            </a:outerShdw>
          </a:effectLst>
        </p:spPr>
      </p:pic>
      <p:sp>
        <p:nvSpPr>
          <p:cNvPr id="337" name="Google Shape;337;g31ba26280d2_0_67"/>
          <p:cNvSpPr txBox="1"/>
          <p:nvPr/>
        </p:nvSpPr>
        <p:spPr>
          <a:xfrm>
            <a:off x="404400" y="6242225"/>
            <a:ext cx="87621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de-DE" sz="1200">
                <a:solidFill>
                  <a:schemeClr val="lt1"/>
                </a:solidFill>
              </a:rPr>
              <a:t>Image credit: </a:t>
            </a:r>
            <a:r>
              <a:rPr i="1" lang="de-DE" sz="1200">
                <a:solidFill>
                  <a:schemeClr val="lt1"/>
                </a:solidFill>
              </a:rPr>
              <a:t>Paper available at: </a:t>
            </a:r>
            <a:r>
              <a:rPr i="1" lang="de-DE" sz="1200" u="sng">
                <a:solidFill>
                  <a:schemeClr val="lt1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https://doi.org/10.1016/j.flora.2019.151504</a:t>
            </a:r>
            <a:endParaRPr i="1" sz="1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1ba26280d2_0_77"/>
          <p:cNvSpPr txBox="1"/>
          <p:nvPr>
            <p:ph idx="12" type="sldNum"/>
          </p:nvPr>
        </p:nvSpPr>
        <p:spPr>
          <a:xfrm>
            <a:off x="10595610" y="6356350"/>
            <a:ext cx="7581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344" name="Google Shape;344;g31ba26280d2_0_77"/>
          <p:cNvSpPr txBox="1"/>
          <p:nvPr>
            <p:ph type="title"/>
          </p:nvPr>
        </p:nvSpPr>
        <p:spPr>
          <a:xfrm>
            <a:off x="399098" y="365125"/>
            <a:ext cx="10515600" cy="88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Example: Study</a:t>
            </a:r>
            <a:endParaRPr/>
          </a:p>
        </p:txBody>
      </p:sp>
      <p:sp>
        <p:nvSpPr>
          <p:cNvPr id="345" name="Google Shape;345;g31ba26280d2_0_77"/>
          <p:cNvSpPr/>
          <p:nvPr/>
        </p:nvSpPr>
        <p:spPr>
          <a:xfrm>
            <a:off x="5038438" y="1265831"/>
            <a:ext cx="1305600" cy="681000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de-DE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STUDY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de-DE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PRJEB31888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6" name="Google Shape;346;g31ba26280d2_0_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07500" y="44350"/>
            <a:ext cx="3047799" cy="177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1ba26280d2_0_84"/>
          <p:cNvSpPr txBox="1"/>
          <p:nvPr>
            <p:ph idx="12" type="sldNum"/>
          </p:nvPr>
        </p:nvSpPr>
        <p:spPr>
          <a:xfrm>
            <a:off x="10595610" y="6356350"/>
            <a:ext cx="7581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353" name="Google Shape;353;g31ba26280d2_0_84"/>
          <p:cNvSpPr txBox="1"/>
          <p:nvPr>
            <p:ph type="title"/>
          </p:nvPr>
        </p:nvSpPr>
        <p:spPr>
          <a:xfrm>
            <a:off x="399098" y="365125"/>
            <a:ext cx="10515600" cy="88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Example Experimental Setup</a:t>
            </a:r>
            <a:endParaRPr/>
          </a:p>
        </p:txBody>
      </p:sp>
      <p:sp>
        <p:nvSpPr>
          <p:cNvPr id="354" name="Google Shape;354;g31ba26280d2_0_84"/>
          <p:cNvSpPr txBox="1"/>
          <p:nvPr>
            <p:ph idx="4294967295" type="body"/>
          </p:nvPr>
        </p:nvSpPr>
        <p:spPr>
          <a:xfrm>
            <a:off x="711200" y="1253412"/>
            <a:ext cx="10871100" cy="23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54012" lvl="0" marL="35401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Samples were taken from many regions across the world, 189 plants in total</a:t>
            </a:r>
            <a:endParaRPr/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Clr>
                <a:schemeClr val="accent1"/>
              </a:buClr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Each sample is individually logged in the database with important information such as its taxon, geographic origin, and ploidy</a:t>
            </a:r>
            <a:endParaRPr/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Clr>
                <a:schemeClr val="accent1"/>
              </a:buClr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Samples of </a:t>
            </a:r>
            <a:r>
              <a:rPr i="1" lang="de-DE">
                <a:solidFill>
                  <a:srgbClr val="595959"/>
                </a:solidFill>
              </a:rPr>
              <a:t>Axyris hybrida </a:t>
            </a:r>
            <a:r>
              <a:rPr lang="de-DE">
                <a:solidFill>
                  <a:srgbClr val="595959"/>
                </a:solidFill>
              </a:rPr>
              <a:t>and </a:t>
            </a:r>
            <a:r>
              <a:rPr i="1" lang="de-DE">
                <a:solidFill>
                  <a:srgbClr val="595959"/>
                </a:solidFill>
              </a:rPr>
              <a:t>Ceratocarpus arenarius </a:t>
            </a:r>
            <a:r>
              <a:rPr lang="de-DE">
                <a:solidFill>
                  <a:srgbClr val="595959"/>
                </a:solidFill>
              </a:rPr>
              <a:t>were taken to function as outgroups</a:t>
            </a:r>
            <a:endParaRPr/>
          </a:p>
        </p:txBody>
      </p:sp>
      <p:pic>
        <p:nvPicPr>
          <p:cNvPr descr="Map&#10;&#10;Description automatically generated" id="355" name="Google Shape;355;g31ba26280d2_0_84"/>
          <p:cNvPicPr preferRelativeResize="0"/>
          <p:nvPr>
            <p:ph idx="4294967295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10751" y="4157698"/>
            <a:ext cx="5261400" cy="175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"/>
          <p:cNvSpPr txBox="1"/>
          <p:nvPr>
            <p:ph type="title"/>
          </p:nvPr>
        </p:nvSpPr>
        <p:spPr>
          <a:xfrm>
            <a:off x="399098" y="365125"/>
            <a:ext cx="10515600" cy="8807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A09B"/>
              </a:buClr>
              <a:buSzPts val="4000"/>
              <a:buFont typeface="Arial"/>
              <a:buNone/>
            </a:pPr>
            <a:r>
              <a:rPr lang="de-DE"/>
              <a:t>Scope</a:t>
            </a:r>
            <a:endParaRPr/>
          </a:p>
        </p:txBody>
      </p:sp>
      <p:sp>
        <p:nvSpPr>
          <p:cNvPr id="93" name="Google Shape;93;p2"/>
          <p:cNvSpPr txBox="1"/>
          <p:nvPr>
            <p:ph idx="12" type="sldNum"/>
          </p:nvPr>
        </p:nvSpPr>
        <p:spPr>
          <a:xfrm>
            <a:off x="10595610" y="6356350"/>
            <a:ext cx="7581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pic>
        <p:nvPicPr>
          <p:cNvPr id="94" name="Google Shape;94;p2"/>
          <p:cNvPicPr preferRelativeResize="0"/>
          <p:nvPr/>
        </p:nvPicPr>
        <p:blipFill rotWithShape="1">
          <a:blip r:embed="rId3">
            <a:alphaModFix/>
          </a:blip>
          <a:srcRect b="1166" l="0" r="0" t="0"/>
          <a:stretch/>
        </p:blipFill>
        <p:spPr>
          <a:xfrm>
            <a:off x="399100" y="1154850"/>
            <a:ext cx="9666250" cy="473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1ba26280d2_0_92"/>
          <p:cNvSpPr txBox="1"/>
          <p:nvPr>
            <p:ph idx="12" type="sldNum"/>
          </p:nvPr>
        </p:nvSpPr>
        <p:spPr>
          <a:xfrm>
            <a:off x="10595610" y="6356350"/>
            <a:ext cx="7581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362" name="Google Shape;362;g31ba26280d2_0_92"/>
          <p:cNvSpPr txBox="1"/>
          <p:nvPr>
            <p:ph type="title"/>
          </p:nvPr>
        </p:nvSpPr>
        <p:spPr>
          <a:xfrm>
            <a:off x="399098" y="365125"/>
            <a:ext cx="10515600" cy="88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Example: Samples</a:t>
            </a:r>
            <a:endParaRPr/>
          </a:p>
        </p:txBody>
      </p:sp>
      <p:sp>
        <p:nvSpPr>
          <p:cNvPr id="363" name="Google Shape;363;g31ba26280d2_0_92"/>
          <p:cNvSpPr/>
          <p:nvPr/>
        </p:nvSpPr>
        <p:spPr>
          <a:xfrm>
            <a:off x="5038438" y="1265831"/>
            <a:ext cx="1305600" cy="681000"/>
          </a:xfrm>
          <a:prstGeom prst="roundRect">
            <a:avLst>
              <a:gd fmla="val 16667" name="adj"/>
            </a:avLst>
          </a:prstGeom>
          <a:solidFill>
            <a:srgbClr val="FFC000">
              <a:alpha val="49410"/>
            </a:srgbClr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de-DE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STUDY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de-DE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PRJEB31888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g31ba26280d2_0_92"/>
          <p:cNvSpPr/>
          <p:nvPr/>
        </p:nvSpPr>
        <p:spPr>
          <a:xfrm>
            <a:off x="6869864" y="5215931"/>
            <a:ext cx="1912200" cy="655500"/>
          </a:xfrm>
          <a:prstGeom prst="roundRect">
            <a:avLst>
              <a:gd fmla="val 16667" name="adj"/>
            </a:avLst>
          </a:prstGeom>
          <a:solidFill>
            <a:srgbClr val="70AD47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de-DE" sz="10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Sample - SAMEA8107423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de-DE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Krascheninnikovia ceratoides </a:t>
            </a:r>
            <a:endParaRPr b="0" i="1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de-D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Tajikistan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g31ba26280d2_0_92"/>
          <p:cNvSpPr/>
          <p:nvPr/>
        </p:nvSpPr>
        <p:spPr>
          <a:xfrm>
            <a:off x="4717407" y="5215931"/>
            <a:ext cx="1912200" cy="689400"/>
          </a:xfrm>
          <a:prstGeom prst="roundRect">
            <a:avLst>
              <a:gd fmla="val 16667" name="adj"/>
            </a:avLst>
          </a:prstGeom>
          <a:solidFill>
            <a:srgbClr val="70AD47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de-DE" sz="10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Sample - SAMEA8107381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de-DE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Krascheninnikovia ceratoides</a:t>
            </a:r>
            <a:r>
              <a:rPr b="0" i="1" lang="de-D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de-D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Kazakhstan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g31ba26280d2_0_92"/>
          <p:cNvSpPr/>
          <p:nvPr/>
        </p:nvSpPr>
        <p:spPr>
          <a:xfrm>
            <a:off x="2564949" y="5210536"/>
            <a:ext cx="1912200" cy="689400"/>
          </a:xfrm>
          <a:prstGeom prst="roundRect">
            <a:avLst>
              <a:gd fmla="val 16667" name="adj"/>
            </a:avLst>
          </a:prstGeom>
          <a:solidFill>
            <a:srgbClr val="70AD47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de-DE" sz="10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Sample - SAMEA8107353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de-D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Ceratocarpus arenarius</a:t>
            </a:r>
            <a:endParaRPr b="0" i="1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de-D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Russia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g31ba26280d2_0_92"/>
          <p:cNvSpPr/>
          <p:nvPr/>
        </p:nvSpPr>
        <p:spPr>
          <a:xfrm>
            <a:off x="412491" y="5210535"/>
            <a:ext cx="1912200" cy="689400"/>
          </a:xfrm>
          <a:prstGeom prst="roundRect">
            <a:avLst>
              <a:gd fmla="val 16667" name="adj"/>
            </a:avLst>
          </a:prstGeom>
          <a:solidFill>
            <a:srgbClr val="70AD47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de-DE" sz="10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Sample - SAMEA8107352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de-D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Axyris hybrida</a:t>
            </a:r>
            <a:endParaRPr b="0" i="1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de-D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Mongolia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g31ba26280d2_0_92"/>
          <p:cNvSpPr/>
          <p:nvPr/>
        </p:nvSpPr>
        <p:spPr>
          <a:xfrm>
            <a:off x="9022321" y="5218629"/>
            <a:ext cx="1912200" cy="638400"/>
          </a:xfrm>
          <a:prstGeom prst="roundRect">
            <a:avLst>
              <a:gd fmla="val 16667" name="adj"/>
            </a:avLst>
          </a:prstGeom>
          <a:solidFill>
            <a:srgbClr val="70AD47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de-DE" sz="10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Sample - SAMEA8107356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de-DE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Krascheninnikovia ceratoides</a:t>
            </a:r>
            <a:endParaRPr b="0" i="1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de-DE" sz="1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Kyrgyzstan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9" name="Google Shape;369;g31ba26280d2_0_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07500" y="44350"/>
            <a:ext cx="3047799" cy="177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31ba26280d2_0_104"/>
          <p:cNvSpPr txBox="1"/>
          <p:nvPr>
            <p:ph idx="12" type="sldNum"/>
          </p:nvPr>
        </p:nvSpPr>
        <p:spPr>
          <a:xfrm>
            <a:off x="10595610" y="6356350"/>
            <a:ext cx="7581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376" name="Google Shape;376;g31ba26280d2_0_104"/>
          <p:cNvSpPr txBox="1"/>
          <p:nvPr>
            <p:ph type="title"/>
          </p:nvPr>
        </p:nvSpPr>
        <p:spPr>
          <a:xfrm>
            <a:off x="399098" y="365125"/>
            <a:ext cx="10515600" cy="88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Example Sequencing Metadata</a:t>
            </a:r>
            <a:endParaRPr/>
          </a:p>
        </p:txBody>
      </p:sp>
      <p:sp>
        <p:nvSpPr>
          <p:cNvPr id="377" name="Google Shape;377;g31ba26280d2_0_104"/>
          <p:cNvSpPr txBox="1"/>
          <p:nvPr>
            <p:ph idx="4294967295" type="body"/>
          </p:nvPr>
        </p:nvSpPr>
        <p:spPr>
          <a:xfrm>
            <a:off x="6248400" y="1032768"/>
            <a:ext cx="5334000" cy="3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54012" lvl="0" marL="35401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DNA was extracted from each of the samples </a:t>
            </a:r>
            <a:endParaRPr/>
          </a:p>
          <a:p>
            <a:pPr indent="-17113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Clr>
                <a:schemeClr val="accent1"/>
              </a:buClr>
              <a:buSzPts val="2880"/>
              <a:buNone/>
            </a:pPr>
            <a:r>
              <a:t/>
            </a:r>
            <a:endParaRPr/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Clr>
                <a:schemeClr val="accent1"/>
              </a:buClr>
              <a:buSzPts val="2880"/>
              <a:buChar char="•"/>
            </a:pPr>
            <a:r>
              <a:rPr lang="de-DE"/>
              <a:t>Two nuclear (ITS, ETS) and three chloroplast regions were amplified</a:t>
            </a:r>
            <a:endParaRPr/>
          </a:p>
          <a:p>
            <a:pPr indent="-17113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Clr>
                <a:schemeClr val="accent1"/>
              </a:buClr>
              <a:buSzPts val="2880"/>
              <a:buNone/>
            </a:pPr>
            <a:r>
              <a:t/>
            </a:r>
            <a:endParaRPr>
              <a:solidFill>
                <a:srgbClr val="595959"/>
              </a:solidFill>
            </a:endParaRPr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Clr>
                <a:schemeClr val="accent1"/>
              </a:buClr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Resulting DNA was sequenced on a HiSeq 2500</a:t>
            </a:r>
            <a:endParaRPr/>
          </a:p>
        </p:txBody>
      </p:sp>
      <p:pic>
        <p:nvPicPr>
          <p:cNvPr descr="A picture containing text, indoor&#10;&#10;Description automatically generated" id="378" name="Google Shape;378;g31ba26280d2_0_104"/>
          <p:cNvPicPr preferRelativeResize="0"/>
          <p:nvPr>
            <p:ph idx="4294967295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137" y="1219200"/>
            <a:ext cx="5023200" cy="43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31ba26280d2_0_112"/>
          <p:cNvSpPr txBox="1"/>
          <p:nvPr>
            <p:ph idx="12" type="sldNum"/>
          </p:nvPr>
        </p:nvSpPr>
        <p:spPr>
          <a:xfrm>
            <a:off x="10595610" y="6356350"/>
            <a:ext cx="7581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385" name="Google Shape;385;g31ba26280d2_0_112"/>
          <p:cNvSpPr txBox="1"/>
          <p:nvPr>
            <p:ph type="title"/>
          </p:nvPr>
        </p:nvSpPr>
        <p:spPr>
          <a:xfrm>
            <a:off x="399098" y="365125"/>
            <a:ext cx="10515600" cy="88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Example Experiments</a:t>
            </a:r>
            <a:endParaRPr/>
          </a:p>
        </p:txBody>
      </p:sp>
      <p:sp>
        <p:nvSpPr>
          <p:cNvPr id="386" name="Google Shape;386;g31ba26280d2_0_112"/>
          <p:cNvSpPr/>
          <p:nvPr/>
        </p:nvSpPr>
        <p:spPr>
          <a:xfrm>
            <a:off x="5038438" y="1265831"/>
            <a:ext cx="1305600" cy="681000"/>
          </a:xfrm>
          <a:prstGeom prst="roundRect">
            <a:avLst>
              <a:gd fmla="val 16667" name="adj"/>
            </a:avLst>
          </a:prstGeom>
          <a:solidFill>
            <a:srgbClr val="FFC000">
              <a:alpha val="49410"/>
            </a:srgbClr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de-DE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STUDY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de-DE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PRJEB31888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g31ba26280d2_0_112"/>
          <p:cNvSpPr/>
          <p:nvPr/>
        </p:nvSpPr>
        <p:spPr>
          <a:xfrm>
            <a:off x="6869864" y="5215931"/>
            <a:ext cx="1912200" cy="655500"/>
          </a:xfrm>
          <a:prstGeom prst="roundRect">
            <a:avLst>
              <a:gd fmla="val 16667" name="adj"/>
            </a:avLst>
          </a:prstGeom>
          <a:solidFill>
            <a:srgbClr val="70AD47">
              <a:alpha val="49410"/>
            </a:srgbClr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de-DE" sz="10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Sample - SAMEA8107423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de-DE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Krascheninnikovia ceratoides </a:t>
            </a:r>
            <a:endParaRPr b="0" i="1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de-D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Tajikistan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g31ba26280d2_0_112"/>
          <p:cNvSpPr/>
          <p:nvPr/>
        </p:nvSpPr>
        <p:spPr>
          <a:xfrm>
            <a:off x="4717407" y="5215931"/>
            <a:ext cx="1912200" cy="689400"/>
          </a:xfrm>
          <a:prstGeom prst="roundRect">
            <a:avLst>
              <a:gd fmla="val 16667" name="adj"/>
            </a:avLst>
          </a:prstGeom>
          <a:solidFill>
            <a:srgbClr val="70AD47">
              <a:alpha val="49410"/>
            </a:srgbClr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de-DE" sz="10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Sample - SAMEA8107381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de-DE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Krascheninnikovia ceratoides</a:t>
            </a:r>
            <a:r>
              <a:rPr b="0" i="1" lang="de-D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de-D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Kazakhstan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g31ba26280d2_0_112"/>
          <p:cNvSpPr/>
          <p:nvPr/>
        </p:nvSpPr>
        <p:spPr>
          <a:xfrm>
            <a:off x="2564949" y="5210536"/>
            <a:ext cx="1912200" cy="689400"/>
          </a:xfrm>
          <a:prstGeom prst="roundRect">
            <a:avLst>
              <a:gd fmla="val 16667" name="adj"/>
            </a:avLst>
          </a:prstGeom>
          <a:solidFill>
            <a:srgbClr val="70AD47">
              <a:alpha val="49410"/>
            </a:srgbClr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de-DE" sz="10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Sample - SAMEA8107353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de-D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Ceratocarpus arenarius</a:t>
            </a:r>
            <a:endParaRPr b="0" i="1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de-D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Russia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g31ba26280d2_0_112"/>
          <p:cNvSpPr/>
          <p:nvPr/>
        </p:nvSpPr>
        <p:spPr>
          <a:xfrm>
            <a:off x="412491" y="5210535"/>
            <a:ext cx="1912200" cy="689400"/>
          </a:xfrm>
          <a:prstGeom prst="roundRect">
            <a:avLst>
              <a:gd fmla="val 16667" name="adj"/>
            </a:avLst>
          </a:prstGeom>
          <a:solidFill>
            <a:srgbClr val="70AD47">
              <a:alpha val="49410"/>
            </a:srgbClr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de-DE" sz="10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Sample - SAMEA8107352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de-D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Axyris hybrida</a:t>
            </a:r>
            <a:endParaRPr b="0" i="1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de-D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Mongolia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91" name="Google Shape;391;g31ba26280d2_0_112"/>
          <p:cNvCxnSpPr>
            <a:stCxn id="392" idx="2"/>
            <a:endCxn id="387" idx="0"/>
          </p:cNvCxnSpPr>
          <p:nvPr/>
        </p:nvCxnSpPr>
        <p:spPr>
          <a:xfrm>
            <a:off x="7822537" y="4336893"/>
            <a:ext cx="3300" cy="8790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93" name="Google Shape;393;g31ba26280d2_0_112"/>
          <p:cNvCxnSpPr>
            <a:stCxn id="394" idx="2"/>
            <a:endCxn id="388" idx="0"/>
          </p:cNvCxnSpPr>
          <p:nvPr/>
        </p:nvCxnSpPr>
        <p:spPr>
          <a:xfrm>
            <a:off x="5671804" y="4336908"/>
            <a:ext cx="1800" cy="8790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95" name="Google Shape;395;g31ba26280d2_0_112"/>
          <p:cNvCxnSpPr>
            <a:stCxn id="396" idx="2"/>
            <a:endCxn id="389" idx="0"/>
          </p:cNvCxnSpPr>
          <p:nvPr/>
        </p:nvCxnSpPr>
        <p:spPr>
          <a:xfrm>
            <a:off x="3521078" y="4348500"/>
            <a:ext cx="0" cy="8619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97" name="Google Shape;397;g31ba26280d2_0_112"/>
          <p:cNvCxnSpPr>
            <a:stCxn id="398" idx="2"/>
            <a:endCxn id="390" idx="0"/>
          </p:cNvCxnSpPr>
          <p:nvPr/>
        </p:nvCxnSpPr>
        <p:spPr>
          <a:xfrm flipH="1">
            <a:off x="1368627" y="4297200"/>
            <a:ext cx="13800" cy="913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392" name="Google Shape;392;g31ba26280d2_0_112"/>
          <p:cNvSpPr/>
          <p:nvPr/>
        </p:nvSpPr>
        <p:spPr>
          <a:xfrm>
            <a:off x="7018537" y="3417393"/>
            <a:ext cx="1608000" cy="919500"/>
          </a:xfrm>
          <a:prstGeom prst="roundRect">
            <a:avLst>
              <a:gd fmla="val 16667" name="adj"/>
            </a:avLst>
          </a:prstGeom>
          <a:solidFill>
            <a:srgbClr val="70AD47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de-DE" sz="1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Experiment - ERX5115045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RAD-Seq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Single-End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Illumina HiSeq 2500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g31ba26280d2_0_112"/>
          <p:cNvSpPr/>
          <p:nvPr/>
        </p:nvSpPr>
        <p:spPr>
          <a:xfrm>
            <a:off x="2717078" y="3429000"/>
            <a:ext cx="1608000" cy="919500"/>
          </a:xfrm>
          <a:prstGeom prst="roundRect">
            <a:avLst>
              <a:gd fmla="val 16667" name="adj"/>
            </a:avLst>
          </a:prstGeom>
          <a:solidFill>
            <a:srgbClr val="70AD47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de-DE" sz="1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Experiment - ERX5114975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RAD-Seq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Single-End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Illumina HiSeq 2500</a:t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g31ba26280d2_0_112"/>
          <p:cNvSpPr/>
          <p:nvPr/>
        </p:nvSpPr>
        <p:spPr>
          <a:xfrm>
            <a:off x="4867804" y="3417408"/>
            <a:ext cx="1608000" cy="919500"/>
          </a:xfrm>
          <a:prstGeom prst="roundRect">
            <a:avLst>
              <a:gd fmla="val 16667" name="adj"/>
            </a:avLst>
          </a:prstGeom>
          <a:solidFill>
            <a:srgbClr val="70AD47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de-DE" sz="1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Experiment - ERX5115003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RAD-Seq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Single-End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Illumina HiSeq 2500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g31ba26280d2_0_112"/>
          <p:cNvSpPr/>
          <p:nvPr/>
        </p:nvSpPr>
        <p:spPr>
          <a:xfrm>
            <a:off x="578427" y="3429000"/>
            <a:ext cx="1608000" cy="868200"/>
          </a:xfrm>
          <a:prstGeom prst="roundRect">
            <a:avLst>
              <a:gd fmla="val 16667" name="adj"/>
            </a:avLst>
          </a:prstGeom>
          <a:solidFill>
            <a:srgbClr val="70AD47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de-DE" sz="10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Experiment - ERX5114974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RAD-Seq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Single-End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Illumina HiSeq 2500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g31ba26280d2_0_112"/>
          <p:cNvSpPr/>
          <p:nvPr/>
        </p:nvSpPr>
        <p:spPr>
          <a:xfrm>
            <a:off x="9022321" y="5218629"/>
            <a:ext cx="1912200" cy="638400"/>
          </a:xfrm>
          <a:prstGeom prst="roundRect">
            <a:avLst>
              <a:gd fmla="val 16667" name="adj"/>
            </a:avLst>
          </a:prstGeom>
          <a:solidFill>
            <a:srgbClr val="70AD47">
              <a:alpha val="49410"/>
            </a:srgbClr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de-DE" sz="10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Sample - SAMEA8107356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de-DE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Krascheninnikovia ceratoides</a:t>
            </a:r>
            <a:endParaRPr b="0" i="1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de-DE" sz="1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Kyrgyzstan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00" name="Google Shape;400;g31ba26280d2_0_112"/>
          <p:cNvCxnSpPr>
            <a:stCxn id="401" idx="2"/>
            <a:endCxn id="399" idx="0"/>
          </p:cNvCxnSpPr>
          <p:nvPr/>
        </p:nvCxnSpPr>
        <p:spPr>
          <a:xfrm>
            <a:off x="9978450" y="4336892"/>
            <a:ext cx="0" cy="881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401" name="Google Shape;401;g31ba26280d2_0_112"/>
          <p:cNvSpPr/>
          <p:nvPr/>
        </p:nvSpPr>
        <p:spPr>
          <a:xfrm>
            <a:off x="9174450" y="3417392"/>
            <a:ext cx="1608000" cy="919500"/>
          </a:xfrm>
          <a:prstGeom prst="roundRect">
            <a:avLst>
              <a:gd fmla="val 16667" name="adj"/>
            </a:avLst>
          </a:prstGeom>
          <a:solidFill>
            <a:srgbClr val="70AD47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de-DE" sz="1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Experiment - ERX5114978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RAD-Seq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Single-End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Illumina HiSeq 2500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02" name="Google Shape;402;g31ba26280d2_0_112"/>
          <p:cNvCxnSpPr>
            <a:stCxn id="398" idx="3"/>
            <a:endCxn id="386" idx="1"/>
          </p:cNvCxnSpPr>
          <p:nvPr/>
        </p:nvCxnSpPr>
        <p:spPr>
          <a:xfrm flipH="1" rot="10800000">
            <a:off x="2186427" y="1606200"/>
            <a:ext cx="2852100" cy="2256900"/>
          </a:xfrm>
          <a:prstGeom prst="bentConnector3">
            <a:avLst>
              <a:gd fmla="val 9892" name="adj1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03" name="Google Shape;403;g31ba26280d2_0_112"/>
          <p:cNvCxnSpPr>
            <a:stCxn id="396" idx="3"/>
            <a:endCxn id="386" idx="1"/>
          </p:cNvCxnSpPr>
          <p:nvPr/>
        </p:nvCxnSpPr>
        <p:spPr>
          <a:xfrm flipH="1" rot="10800000">
            <a:off x="4325078" y="1606350"/>
            <a:ext cx="713400" cy="2282400"/>
          </a:xfrm>
          <a:prstGeom prst="bentConnector3">
            <a:avLst>
              <a:gd fmla="val 49997" name="adj1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04" name="Google Shape;404;g31ba26280d2_0_112"/>
          <p:cNvCxnSpPr>
            <a:stCxn id="392" idx="1"/>
            <a:endCxn id="386" idx="3"/>
          </p:cNvCxnSpPr>
          <p:nvPr/>
        </p:nvCxnSpPr>
        <p:spPr>
          <a:xfrm rot="10800000">
            <a:off x="6344137" y="1606443"/>
            <a:ext cx="674400" cy="2270700"/>
          </a:xfrm>
          <a:prstGeom prst="bentConnector3">
            <a:avLst>
              <a:gd fmla="val 35048" name="adj1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05" name="Google Shape;405;g31ba26280d2_0_112"/>
          <p:cNvCxnSpPr>
            <a:stCxn id="401" idx="1"/>
            <a:endCxn id="386" idx="3"/>
          </p:cNvCxnSpPr>
          <p:nvPr/>
        </p:nvCxnSpPr>
        <p:spPr>
          <a:xfrm rot="10800000">
            <a:off x="6343950" y="1606442"/>
            <a:ext cx="2830500" cy="2270700"/>
          </a:xfrm>
          <a:prstGeom prst="bentConnector3">
            <a:avLst>
              <a:gd fmla="val 10104" name="adj1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06" name="Google Shape;406;g31ba26280d2_0_112"/>
          <p:cNvCxnSpPr>
            <a:stCxn id="394" idx="3"/>
            <a:endCxn id="386" idx="2"/>
          </p:cNvCxnSpPr>
          <p:nvPr/>
        </p:nvCxnSpPr>
        <p:spPr>
          <a:xfrm rot="10800000">
            <a:off x="5691304" y="1946958"/>
            <a:ext cx="784500" cy="1930200"/>
          </a:xfrm>
          <a:prstGeom prst="bentConnector4">
            <a:avLst>
              <a:gd fmla="val -20796" name="adj1"/>
              <a:gd fmla="val 61913" name="adj2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id="407" name="Google Shape;407;g31ba26280d2_0_1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07500" y="44350"/>
            <a:ext cx="3047799" cy="177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31ba26280d2_0_139"/>
          <p:cNvSpPr txBox="1"/>
          <p:nvPr>
            <p:ph idx="12" type="sldNum"/>
          </p:nvPr>
        </p:nvSpPr>
        <p:spPr>
          <a:xfrm>
            <a:off x="10595610" y="6356350"/>
            <a:ext cx="7581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414" name="Google Shape;414;g31ba26280d2_0_139"/>
          <p:cNvSpPr txBox="1"/>
          <p:nvPr>
            <p:ph type="title"/>
          </p:nvPr>
        </p:nvSpPr>
        <p:spPr>
          <a:xfrm>
            <a:off x="399098" y="365125"/>
            <a:ext cx="10515600" cy="88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Example Sequencing Data</a:t>
            </a:r>
            <a:endParaRPr/>
          </a:p>
        </p:txBody>
      </p:sp>
      <p:sp>
        <p:nvSpPr>
          <p:cNvPr id="415" name="Google Shape;415;g31ba26280d2_0_139"/>
          <p:cNvSpPr txBox="1"/>
          <p:nvPr>
            <p:ph idx="4294967295" type="body"/>
          </p:nvPr>
        </p:nvSpPr>
        <p:spPr>
          <a:xfrm>
            <a:off x="6248400" y="1219200"/>
            <a:ext cx="53340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80"/>
              <a:buNone/>
            </a:pPr>
            <a:r>
              <a:t/>
            </a:r>
            <a:endParaRPr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SzPts val="2880"/>
              <a:buNone/>
            </a:pPr>
            <a:r>
              <a:t/>
            </a:r>
            <a:endParaRPr>
              <a:solidFill>
                <a:srgbClr val="595959"/>
              </a:solidFill>
            </a:endParaRPr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Clr>
                <a:schemeClr val="accent1"/>
              </a:buClr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The result of these 189 single-end experiments is 189 FASTQ files.</a:t>
            </a:r>
            <a:endParaRPr/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Clr>
                <a:schemeClr val="accent1"/>
              </a:buClr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These are compressed and uploaded to a database</a:t>
            </a:r>
            <a:endParaRPr/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Clr>
                <a:schemeClr val="accent1"/>
              </a:buClr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There, they undergo processing and wait to be made public</a:t>
            </a:r>
            <a:endParaRPr/>
          </a:p>
        </p:txBody>
      </p:sp>
      <p:pic>
        <p:nvPicPr>
          <p:cNvPr id="416" name="Google Shape;416;g31ba26280d2_0_139"/>
          <p:cNvPicPr preferRelativeResize="0"/>
          <p:nvPr>
            <p:ph idx="4294967295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1200" y="2303967"/>
            <a:ext cx="5199000" cy="2181900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310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31ba26280d2_0_147"/>
          <p:cNvSpPr txBox="1"/>
          <p:nvPr>
            <p:ph idx="12" type="sldNum"/>
          </p:nvPr>
        </p:nvSpPr>
        <p:spPr>
          <a:xfrm>
            <a:off x="10595610" y="6356350"/>
            <a:ext cx="7581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423" name="Google Shape;423;g31ba26280d2_0_147"/>
          <p:cNvSpPr txBox="1"/>
          <p:nvPr>
            <p:ph type="title"/>
          </p:nvPr>
        </p:nvSpPr>
        <p:spPr>
          <a:xfrm>
            <a:off x="399098" y="365125"/>
            <a:ext cx="10515600" cy="88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Example Runs</a:t>
            </a:r>
            <a:endParaRPr/>
          </a:p>
        </p:txBody>
      </p:sp>
      <p:sp>
        <p:nvSpPr>
          <p:cNvPr id="424" name="Google Shape;424;g31ba26280d2_0_147"/>
          <p:cNvSpPr/>
          <p:nvPr/>
        </p:nvSpPr>
        <p:spPr>
          <a:xfrm>
            <a:off x="5038438" y="1265831"/>
            <a:ext cx="1305600" cy="681000"/>
          </a:xfrm>
          <a:prstGeom prst="roundRect">
            <a:avLst>
              <a:gd fmla="val 16667" name="adj"/>
            </a:avLst>
          </a:prstGeom>
          <a:solidFill>
            <a:srgbClr val="FFC000">
              <a:alpha val="49410"/>
            </a:srgbClr>
          </a:solidFill>
          <a:ln cap="flat" cmpd="sng" w="12700">
            <a:solidFill>
              <a:schemeClr val="dk1">
                <a:alpha val="9451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de-DE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STUDY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de-DE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PRJEB31888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g31ba26280d2_0_147"/>
          <p:cNvSpPr/>
          <p:nvPr/>
        </p:nvSpPr>
        <p:spPr>
          <a:xfrm>
            <a:off x="6869864" y="5215931"/>
            <a:ext cx="1912200" cy="655500"/>
          </a:xfrm>
          <a:prstGeom prst="roundRect">
            <a:avLst>
              <a:gd fmla="val 16667" name="adj"/>
            </a:avLst>
          </a:prstGeom>
          <a:solidFill>
            <a:srgbClr val="70AD47">
              <a:alpha val="49410"/>
            </a:srgbClr>
          </a:solidFill>
          <a:ln cap="flat" cmpd="sng" w="12700">
            <a:solidFill>
              <a:schemeClr val="dk1">
                <a:alpha val="9451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de-DE" sz="10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Sample - SAMEA8107423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de-DE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Krascheninnikovia ceratoides </a:t>
            </a:r>
            <a:endParaRPr b="0" i="1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de-D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Tajikistan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g31ba26280d2_0_147"/>
          <p:cNvSpPr/>
          <p:nvPr/>
        </p:nvSpPr>
        <p:spPr>
          <a:xfrm>
            <a:off x="7043361" y="2191493"/>
            <a:ext cx="1537500" cy="442800"/>
          </a:xfrm>
          <a:prstGeom prst="roundRect">
            <a:avLst>
              <a:gd fmla="val 16667" name="adj"/>
            </a:avLst>
          </a:prstGeom>
          <a:solidFill>
            <a:srgbClr val="5B9BD5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de-DE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Run - ERR5325982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de-DE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P067_I0587.fastq.gz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g31ba26280d2_0_147"/>
          <p:cNvSpPr/>
          <p:nvPr/>
        </p:nvSpPr>
        <p:spPr>
          <a:xfrm>
            <a:off x="4717407" y="5215931"/>
            <a:ext cx="1912200" cy="689400"/>
          </a:xfrm>
          <a:prstGeom prst="roundRect">
            <a:avLst>
              <a:gd fmla="val 16667" name="adj"/>
            </a:avLst>
          </a:prstGeom>
          <a:solidFill>
            <a:srgbClr val="70AD47">
              <a:alpha val="49410"/>
            </a:srgbClr>
          </a:solidFill>
          <a:ln cap="flat" cmpd="sng" w="12700">
            <a:solidFill>
              <a:schemeClr val="dk1">
                <a:alpha val="9451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de-DE" sz="10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Sample - SAMEA8107381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de-DE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Krascheninnikovia ceratoides</a:t>
            </a:r>
            <a:r>
              <a:rPr b="0" i="1" lang="de-D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de-D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Kazakhstan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g31ba26280d2_0_147"/>
          <p:cNvSpPr/>
          <p:nvPr/>
        </p:nvSpPr>
        <p:spPr>
          <a:xfrm>
            <a:off x="2564949" y="5210536"/>
            <a:ext cx="1912200" cy="689400"/>
          </a:xfrm>
          <a:prstGeom prst="roundRect">
            <a:avLst>
              <a:gd fmla="val 16667" name="adj"/>
            </a:avLst>
          </a:prstGeom>
          <a:solidFill>
            <a:srgbClr val="70AD47">
              <a:alpha val="49410"/>
            </a:srgbClr>
          </a:solidFill>
          <a:ln cap="flat" cmpd="sng" w="12700">
            <a:solidFill>
              <a:schemeClr val="dk1">
                <a:alpha val="9451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de-DE" sz="10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Sample - SAMEA8107353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de-D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Ceratocarpus arenarius</a:t>
            </a:r>
            <a:endParaRPr b="0" i="1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de-D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Russia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g31ba26280d2_0_147"/>
          <p:cNvSpPr/>
          <p:nvPr/>
        </p:nvSpPr>
        <p:spPr>
          <a:xfrm>
            <a:off x="412491" y="5210535"/>
            <a:ext cx="1912200" cy="689400"/>
          </a:xfrm>
          <a:prstGeom prst="roundRect">
            <a:avLst>
              <a:gd fmla="val 16667" name="adj"/>
            </a:avLst>
          </a:prstGeom>
          <a:solidFill>
            <a:srgbClr val="70AD47">
              <a:alpha val="49410"/>
            </a:srgbClr>
          </a:solidFill>
          <a:ln cap="flat" cmpd="sng" w="12700">
            <a:solidFill>
              <a:schemeClr val="dk1">
                <a:alpha val="9451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de-DE" sz="10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Sample - SAMEA8107352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de-D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Axyris hybrida</a:t>
            </a:r>
            <a:endParaRPr b="0" i="1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de-D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Mongolia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g31ba26280d2_0_147"/>
          <p:cNvSpPr/>
          <p:nvPr/>
        </p:nvSpPr>
        <p:spPr>
          <a:xfrm>
            <a:off x="4899072" y="2198074"/>
            <a:ext cx="1537500" cy="442800"/>
          </a:xfrm>
          <a:prstGeom prst="roundRect">
            <a:avLst>
              <a:gd fmla="val 16667" name="adj"/>
            </a:avLst>
          </a:prstGeom>
          <a:solidFill>
            <a:srgbClr val="5B9BD5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de-DE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Run - ERR5325940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de-DE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P030_I0287.fastq.gz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g31ba26280d2_0_147"/>
          <p:cNvSpPr/>
          <p:nvPr/>
        </p:nvSpPr>
        <p:spPr>
          <a:xfrm>
            <a:off x="2748861" y="2151221"/>
            <a:ext cx="1537500" cy="579000"/>
          </a:xfrm>
          <a:prstGeom prst="roundRect">
            <a:avLst>
              <a:gd fmla="val 16667" name="adj"/>
            </a:avLst>
          </a:prstGeom>
          <a:solidFill>
            <a:srgbClr val="5B9BD5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de-DE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Run - ERR5325912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de-DE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Ceratocarpus_P228_I1599.fastq.gz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g31ba26280d2_0_147"/>
          <p:cNvSpPr/>
          <p:nvPr/>
        </p:nvSpPr>
        <p:spPr>
          <a:xfrm>
            <a:off x="617772" y="2198755"/>
            <a:ext cx="1537500" cy="442800"/>
          </a:xfrm>
          <a:prstGeom prst="roundRect">
            <a:avLst>
              <a:gd fmla="val 16667" name="adj"/>
            </a:avLst>
          </a:prstGeom>
          <a:solidFill>
            <a:srgbClr val="5B9BD5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de-DE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Run - ERR5325911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de-DE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Axyris.fastq.gz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33" name="Google Shape;433;g31ba26280d2_0_147"/>
          <p:cNvCxnSpPr>
            <a:stCxn id="434" idx="2"/>
            <a:endCxn id="425" idx="0"/>
          </p:cNvCxnSpPr>
          <p:nvPr/>
        </p:nvCxnSpPr>
        <p:spPr>
          <a:xfrm>
            <a:off x="7822537" y="4348493"/>
            <a:ext cx="3300" cy="8673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435" name="Google Shape;435;g31ba26280d2_0_147"/>
          <p:cNvCxnSpPr>
            <a:stCxn id="436" idx="2"/>
            <a:endCxn id="427" idx="0"/>
          </p:cNvCxnSpPr>
          <p:nvPr/>
        </p:nvCxnSpPr>
        <p:spPr>
          <a:xfrm>
            <a:off x="5666629" y="4348508"/>
            <a:ext cx="6900" cy="8673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437" name="Google Shape;437;g31ba26280d2_0_147"/>
          <p:cNvCxnSpPr>
            <a:stCxn id="438" idx="2"/>
            <a:endCxn id="428" idx="0"/>
          </p:cNvCxnSpPr>
          <p:nvPr/>
        </p:nvCxnSpPr>
        <p:spPr>
          <a:xfrm>
            <a:off x="3521078" y="4348500"/>
            <a:ext cx="0" cy="8619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439" name="Google Shape;439;g31ba26280d2_0_147"/>
          <p:cNvCxnSpPr>
            <a:stCxn id="440" idx="2"/>
            <a:endCxn id="429" idx="0"/>
          </p:cNvCxnSpPr>
          <p:nvPr/>
        </p:nvCxnSpPr>
        <p:spPr>
          <a:xfrm flipH="1">
            <a:off x="1368627" y="4297200"/>
            <a:ext cx="13800" cy="913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434" name="Google Shape;434;g31ba26280d2_0_147"/>
          <p:cNvSpPr/>
          <p:nvPr/>
        </p:nvSpPr>
        <p:spPr>
          <a:xfrm>
            <a:off x="7018537" y="3428993"/>
            <a:ext cx="1608000" cy="919500"/>
          </a:xfrm>
          <a:prstGeom prst="roundRect">
            <a:avLst>
              <a:gd fmla="val 16667" name="adj"/>
            </a:avLst>
          </a:prstGeom>
          <a:solidFill>
            <a:srgbClr val="70AD47">
              <a:alpha val="49410"/>
            </a:srgbClr>
          </a:solidFill>
          <a:ln cap="flat" cmpd="sng" w="12700">
            <a:solidFill>
              <a:schemeClr val="dk1">
                <a:alpha val="9451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de-DE" sz="1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Experiment - ERX5115045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RAD-Seq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Single-End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Illumina HiSeq 2500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g31ba26280d2_0_147"/>
          <p:cNvSpPr/>
          <p:nvPr/>
        </p:nvSpPr>
        <p:spPr>
          <a:xfrm>
            <a:off x="2717078" y="3429000"/>
            <a:ext cx="1608000" cy="919500"/>
          </a:xfrm>
          <a:prstGeom prst="roundRect">
            <a:avLst>
              <a:gd fmla="val 16667" name="adj"/>
            </a:avLst>
          </a:prstGeom>
          <a:solidFill>
            <a:srgbClr val="70AD47">
              <a:alpha val="49410"/>
            </a:srgbClr>
          </a:solidFill>
          <a:ln cap="flat" cmpd="sng" w="12700">
            <a:solidFill>
              <a:schemeClr val="dk1">
                <a:alpha val="9451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de-DE" sz="1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Experiment - ERX5114975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RAD-Seq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Single-End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Illumina HiSeq 2500</a:t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g31ba26280d2_0_147"/>
          <p:cNvSpPr/>
          <p:nvPr/>
        </p:nvSpPr>
        <p:spPr>
          <a:xfrm>
            <a:off x="4862629" y="3429008"/>
            <a:ext cx="1608000" cy="919500"/>
          </a:xfrm>
          <a:prstGeom prst="roundRect">
            <a:avLst>
              <a:gd fmla="val 16667" name="adj"/>
            </a:avLst>
          </a:prstGeom>
          <a:solidFill>
            <a:srgbClr val="70AD47">
              <a:alpha val="49410"/>
            </a:srgbClr>
          </a:solidFill>
          <a:ln cap="flat" cmpd="sng" w="12700">
            <a:solidFill>
              <a:schemeClr val="dk1">
                <a:alpha val="9451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de-DE" sz="1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Experiment - ERX5115003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RAD-Seq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Single-End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Illumina HiSeq 2500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g31ba26280d2_0_147"/>
          <p:cNvSpPr/>
          <p:nvPr/>
        </p:nvSpPr>
        <p:spPr>
          <a:xfrm>
            <a:off x="578427" y="3429000"/>
            <a:ext cx="1608000" cy="868200"/>
          </a:xfrm>
          <a:prstGeom prst="roundRect">
            <a:avLst>
              <a:gd fmla="val 16667" name="adj"/>
            </a:avLst>
          </a:prstGeom>
          <a:solidFill>
            <a:srgbClr val="70AD47">
              <a:alpha val="49410"/>
            </a:srgbClr>
          </a:solidFill>
          <a:ln cap="flat" cmpd="sng" w="12700">
            <a:solidFill>
              <a:schemeClr val="dk1">
                <a:alpha val="9451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de-DE" sz="10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Experiment - ERX5114974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RAD-Seq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Single-End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Illumina HiSeq 2500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41" name="Google Shape;441;g31ba26280d2_0_147"/>
          <p:cNvCxnSpPr>
            <a:stCxn id="426" idx="2"/>
            <a:endCxn id="434" idx="0"/>
          </p:cNvCxnSpPr>
          <p:nvPr/>
        </p:nvCxnSpPr>
        <p:spPr>
          <a:xfrm>
            <a:off x="7812111" y="2634293"/>
            <a:ext cx="10500" cy="794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442" name="Google Shape;442;g31ba26280d2_0_147"/>
          <p:cNvCxnSpPr>
            <a:stCxn id="430" idx="2"/>
            <a:endCxn id="436" idx="0"/>
          </p:cNvCxnSpPr>
          <p:nvPr/>
        </p:nvCxnSpPr>
        <p:spPr>
          <a:xfrm flipH="1">
            <a:off x="5666622" y="2640874"/>
            <a:ext cx="1200" cy="7881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443" name="Google Shape;443;g31ba26280d2_0_147"/>
          <p:cNvCxnSpPr>
            <a:stCxn id="431" idx="2"/>
            <a:endCxn id="438" idx="0"/>
          </p:cNvCxnSpPr>
          <p:nvPr/>
        </p:nvCxnSpPr>
        <p:spPr>
          <a:xfrm>
            <a:off x="3517611" y="2730221"/>
            <a:ext cx="3600" cy="698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444" name="Google Shape;444;g31ba26280d2_0_147"/>
          <p:cNvCxnSpPr>
            <a:stCxn id="432" idx="2"/>
            <a:endCxn id="440" idx="0"/>
          </p:cNvCxnSpPr>
          <p:nvPr/>
        </p:nvCxnSpPr>
        <p:spPr>
          <a:xfrm flipH="1">
            <a:off x="1382322" y="2641555"/>
            <a:ext cx="4200" cy="7875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445" name="Google Shape;445;g31ba26280d2_0_147"/>
          <p:cNvSpPr/>
          <p:nvPr/>
        </p:nvSpPr>
        <p:spPr>
          <a:xfrm>
            <a:off x="9022321" y="5218629"/>
            <a:ext cx="1912200" cy="638400"/>
          </a:xfrm>
          <a:prstGeom prst="roundRect">
            <a:avLst>
              <a:gd fmla="val 16667" name="adj"/>
            </a:avLst>
          </a:prstGeom>
          <a:solidFill>
            <a:srgbClr val="70AD47">
              <a:alpha val="49410"/>
            </a:srgbClr>
          </a:solidFill>
          <a:ln cap="flat" cmpd="sng" w="12700">
            <a:solidFill>
              <a:schemeClr val="dk1">
                <a:alpha val="9451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de-DE" sz="10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Sample - SAMEA8107356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de-DE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Krascheninnikovia ceratoides</a:t>
            </a:r>
            <a:endParaRPr b="0" i="1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de-DE" sz="1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Kyrgyzstan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g31ba26280d2_0_147"/>
          <p:cNvSpPr/>
          <p:nvPr/>
        </p:nvSpPr>
        <p:spPr>
          <a:xfrm>
            <a:off x="9209623" y="2192404"/>
            <a:ext cx="1537500" cy="442800"/>
          </a:xfrm>
          <a:prstGeom prst="roundRect">
            <a:avLst>
              <a:gd fmla="val 16667" name="adj"/>
            </a:avLst>
          </a:prstGeom>
          <a:solidFill>
            <a:srgbClr val="5B9BD5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de-DE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Run - ERR5325915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de-DE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P025_I0219.fastq.gz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47" name="Google Shape;447;g31ba26280d2_0_147"/>
          <p:cNvCxnSpPr>
            <a:stCxn id="448" idx="2"/>
            <a:endCxn id="445" idx="0"/>
          </p:cNvCxnSpPr>
          <p:nvPr/>
        </p:nvCxnSpPr>
        <p:spPr>
          <a:xfrm>
            <a:off x="9978450" y="4336892"/>
            <a:ext cx="0" cy="881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448" name="Google Shape;448;g31ba26280d2_0_147"/>
          <p:cNvSpPr/>
          <p:nvPr/>
        </p:nvSpPr>
        <p:spPr>
          <a:xfrm>
            <a:off x="9174450" y="3417392"/>
            <a:ext cx="1608000" cy="919500"/>
          </a:xfrm>
          <a:prstGeom prst="roundRect">
            <a:avLst>
              <a:gd fmla="val 16667" name="adj"/>
            </a:avLst>
          </a:prstGeom>
          <a:solidFill>
            <a:srgbClr val="70AD47">
              <a:alpha val="49410"/>
            </a:srgbClr>
          </a:solidFill>
          <a:ln cap="flat" cmpd="sng" w="12700">
            <a:solidFill>
              <a:schemeClr val="dk1">
                <a:alpha val="9451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de-DE" sz="1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Experiment - ERX5114978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RAD-Seq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Single-End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Illumina HiSeq 2500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49" name="Google Shape;449;g31ba26280d2_0_147"/>
          <p:cNvCxnSpPr>
            <a:stCxn id="446" idx="2"/>
            <a:endCxn id="448" idx="0"/>
          </p:cNvCxnSpPr>
          <p:nvPr/>
        </p:nvCxnSpPr>
        <p:spPr>
          <a:xfrm>
            <a:off x="9978373" y="2635204"/>
            <a:ext cx="0" cy="7821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450" name="Google Shape;450;g31ba26280d2_0_147"/>
          <p:cNvCxnSpPr>
            <a:stCxn id="440" idx="3"/>
            <a:endCxn id="424" idx="1"/>
          </p:cNvCxnSpPr>
          <p:nvPr/>
        </p:nvCxnSpPr>
        <p:spPr>
          <a:xfrm flipH="1" rot="10800000">
            <a:off x="2186427" y="1606200"/>
            <a:ext cx="2852100" cy="2256900"/>
          </a:xfrm>
          <a:prstGeom prst="bentConnector3">
            <a:avLst>
              <a:gd fmla="val 12550" name="adj1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51" name="Google Shape;451;g31ba26280d2_0_147"/>
          <p:cNvCxnSpPr>
            <a:stCxn id="438" idx="3"/>
            <a:endCxn id="424" idx="1"/>
          </p:cNvCxnSpPr>
          <p:nvPr/>
        </p:nvCxnSpPr>
        <p:spPr>
          <a:xfrm flipH="1" rot="10800000">
            <a:off x="4325078" y="1606350"/>
            <a:ext cx="713400" cy="2282400"/>
          </a:xfrm>
          <a:prstGeom prst="bentConnector3">
            <a:avLst>
              <a:gd fmla="val 49997" name="adj1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52" name="Google Shape;452;g31ba26280d2_0_147"/>
          <p:cNvCxnSpPr>
            <a:stCxn id="434" idx="1"/>
            <a:endCxn id="424" idx="3"/>
          </p:cNvCxnSpPr>
          <p:nvPr/>
        </p:nvCxnSpPr>
        <p:spPr>
          <a:xfrm rot="10800000">
            <a:off x="6344137" y="1606343"/>
            <a:ext cx="674400" cy="2282400"/>
          </a:xfrm>
          <a:prstGeom prst="bentConnector3">
            <a:avLst>
              <a:gd fmla="val 50007" name="adj1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53" name="Google Shape;453;g31ba26280d2_0_147"/>
          <p:cNvCxnSpPr>
            <a:stCxn id="448" idx="1"/>
            <a:endCxn id="424" idx="3"/>
          </p:cNvCxnSpPr>
          <p:nvPr/>
        </p:nvCxnSpPr>
        <p:spPr>
          <a:xfrm rot="10800000">
            <a:off x="6343950" y="1606442"/>
            <a:ext cx="2830500" cy="2270700"/>
          </a:xfrm>
          <a:prstGeom prst="bentConnector3">
            <a:avLst>
              <a:gd fmla="val 8914" name="adj1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54" name="Google Shape;454;g31ba26280d2_0_147"/>
          <p:cNvCxnSpPr>
            <a:stCxn id="436" idx="3"/>
            <a:endCxn id="424" idx="2"/>
          </p:cNvCxnSpPr>
          <p:nvPr/>
        </p:nvCxnSpPr>
        <p:spPr>
          <a:xfrm rot="10800000">
            <a:off x="5691229" y="1946858"/>
            <a:ext cx="779400" cy="1941900"/>
          </a:xfrm>
          <a:prstGeom prst="bentConnector4">
            <a:avLst>
              <a:gd fmla="val -20515" name="adj1"/>
              <a:gd fmla="val 90055" name="adj2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id="455" name="Google Shape;455;g31ba26280d2_0_1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07500" y="44350"/>
            <a:ext cx="3047799" cy="177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1ba26280d2_0_184"/>
          <p:cNvSpPr txBox="1"/>
          <p:nvPr>
            <p:ph idx="12" type="sldNum"/>
          </p:nvPr>
        </p:nvSpPr>
        <p:spPr>
          <a:xfrm>
            <a:off x="10595610" y="6356350"/>
            <a:ext cx="7581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462" name="Google Shape;462;g31ba26280d2_0_184"/>
          <p:cNvSpPr txBox="1"/>
          <p:nvPr>
            <p:ph type="title"/>
          </p:nvPr>
        </p:nvSpPr>
        <p:spPr>
          <a:xfrm>
            <a:off x="399098" y="365125"/>
            <a:ext cx="10515600" cy="88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Example: Complete Submission Plan</a:t>
            </a:r>
            <a:endParaRPr/>
          </a:p>
        </p:txBody>
      </p:sp>
      <p:sp>
        <p:nvSpPr>
          <p:cNvPr id="463" name="Google Shape;463;g31ba26280d2_0_184"/>
          <p:cNvSpPr/>
          <p:nvPr/>
        </p:nvSpPr>
        <p:spPr>
          <a:xfrm>
            <a:off x="5038438" y="1265831"/>
            <a:ext cx="1305600" cy="681000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de-DE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STUDY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de-DE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PRJEB31888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g31ba26280d2_0_184"/>
          <p:cNvSpPr/>
          <p:nvPr/>
        </p:nvSpPr>
        <p:spPr>
          <a:xfrm>
            <a:off x="6869864" y="5215931"/>
            <a:ext cx="1912200" cy="655500"/>
          </a:xfrm>
          <a:prstGeom prst="roundRect">
            <a:avLst>
              <a:gd fmla="val 16667" name="adj"/>
            </a:avLst>
          </a:prstGeom>
          <a:solidFill>
            <a:srgbClr val="70AD47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de-DE" sz="10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Sample - SAMEA8107423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de-DE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Krascheninnikovia ceratoides </a:t>
            </a:r>
            <a:endParaRPr b="0" i="1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de-D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Tajikistan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g31ba26280d2_0_184"/>
          <p:cNvSpPr/>
          <p:nvPr/>
        </p:nvSpPr>
        <p:spPr>
          <a:xfrm>
            <a:off x="7043361" y="2267693"/>
            <a:ext cx="1537500" cy="442800"/>
          </a:xfrm>
          <a:prstGeom prst="roundRect">
            <a:avLst>
              <a:gd fmla="val 16667" name="adj"/>
            </a:avLst>
          </a:prstGeom>
          <a:solidFill>
            <a:srgbClr val="5B9BD5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de-DE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Run - ERR5325982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de-DE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P067_I0587.fastq.gz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g31ba26280d2_0_184"/>
          <p:cNvSpPr/>
          <p:nvPr/>
        </p:nvSpPr>
        <p:spPr>
          <a:xfrm>
            <a:off x="4717407" y="5215931"/>
            <a:ext cx="1912200" cy="689400"/>
          </a:xfrm>
          <a:prstGeom prst="roundRect">
            <a:avLst>
              <a:gd fmla="val 16667" name="adj"/>
            </a:avLst>
          </a:prstGeom>
          <a:solidFill>
            <a:srgbClr val="70AD47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de-DE" sz="10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Sample - SAMEA8107381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de-DE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Krascheninnikovia ceratoides</a:t>
            </a:r>
            <a:r>
              <a:rPr b="0" i="1" lang="de-D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de-D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Kazakhstan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g31ba26280d2_0_184"/>
          <p:cNvSpPr/>
          <p:nvPr/>
        </p:nvSpPr>
        <p:spPr>
          <a:xfrm>
            <a:off x="2564949" y="5210536"/>
            <a:ext cx="1912200" cy="689400"/>
          </a:xfrm>
          <a:prstGeom prst="roundRect">
            <a:avLst>
              <a:gd fmla="val 16667" name="adj"/>
            </a:avLst>
          </a:prstGeom>
          <a:solidFill>
            <a:srgbClr val="70AD47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de-DE" sz="10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Sample - SAMEA8107353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de-D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Ceratocarpus arenarius</a:t>
            </a:r>
            <a:endParaRPr b="0" i="1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de-D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Russia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g31ba26280d2_0_184"/>
          <p:cNvSpPr/>
          <p:nvPr/>
        </p:nvSpPr>
        <p:spPr>
          <a:xfrm>
            <a:off x="412491" y="5210535"/>
            <a:ext cx="1912200" cy="689400"/>
          </a:xfrm>
          <a:prstGeom prst="roundRect">
            <a:avLst>
              <a:gd fmla="val 16667" name="adj"/>
            </a:avLst>
          </a:prstGeom>
          <a:solidFill>
            <a:srgbClr val="70AD47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de-DE" sz="10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Sample - SAMEA8107352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de-D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Axyris hybrida</a:t>
            </a:r>
            <a:endParaRPr b="0" i="1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de-DE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Mongolia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g31ba26280d2_0_184"/>
          <p:cNvSpPr/>
          <p:nvPr/>
        </p:nvSpPr>
        <p:spPr>
          <a:xfrm>
            <a:off x="4899072" y="2274274"/>
            <a:ext cx="1537500" cy="442800"/>
          </a:xfrm>
          <a:prstGeom prst="roundRect">
            <a:avLst>
              <a:gd fmla="val 16667" name="adj"/>
            </a:avLst>
          </a:prstGeom>
          <a:solidFill>
            <a:srgbClr val="5B9BD5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de-DE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Run - ERR5325940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de-DE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P030_I0287.fastq.gz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g31ba26280d2_0_184"/>
          <p:cNvSpPr/>
          <p:nvPr/>
        </p:nvSpPr>
        <p:spPr>
          <a:xfrm>
            <a:off x="2748861" y="2227421"/>
            <a:ext cx="1537500" cy="579000"/>
          </a:xfrm>
          <a:prstGeom prst="roundRect">
            <a:avLst>
              <a:gd fmla="val 16667" name="adj"/>
            </a:avLst>
          </a:prstGeom>
          <a:solidFill>
            <a:srgbClr val="5B9BD5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de-DE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Run - ERR5325912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de-DE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Ceratocarpus_P228_I1599.fastq.gz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g31ba26280d2_0_184"/>
          <p:cNvSpPr/>
          <p:nvPr/>
        </p:nvSpPr>
        <p:spPr>
          <a:xfrm>
            <a:off x="617772" y="2274955"/>
            <a:ext cx="1537500" cy="442800"/>
          </a:xfrm>
          <a:prstGeom prst="roundRect">
            <a:avLst>
              <a:gd fmla="val 16667" name="adj"/>
            </a:avLst>
          </a:prstGeom>
          <a:solidFill>
            <a:srgbClr val="5B9BD5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de-DE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Run - ERR5325911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de-DE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Axyris.fastq.gz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72" name="Google Shape;472;g31ba26280d2_0_184"/>
          <p:cNvCxnSpPr>
            <a:stCxn id="473" idx="2"/>
            <a:endCxn id="464" idx="0"/>
          </p:cNvCxnSpPr>
          <p:nvPr/>
        </p:nvCxnSpPr>
        <p:spPr>
          <a:xfrm>
            <a:off x="7812187" y="4336893"/>
            <a:ext cx="13800" cy="8790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474" name="Google Shape;474;g31ba26280d2_0_184"/>
          <p:cNvCxnSpPr>
            <a:stCxn id="475" idx="2"/>
            <a:endCxn id="466" idx="0"/>
          </p:cNvCxnSpPr>
          <p:nvPr/>
        </p:nvCxnSpPr>
        <p:spPr>
          <a:xfrm>
            <a:off x="5667899" y="4348500"/>
            <a:ext cx="5700" cy="8673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476" name="Google Shape;476;g31ba26280d2_0_184"/>
          <p:cNvCxnSpPr>
            <a:stCxn id="477" idx="2"/>
            <a:endCxn id="467" idx="0"/>
          </p:cNvCxnSpPr>
          <p:nvPr/>
        </p:nvCxnSpPr>
        <p:spPr>
          <a:xfrm>
            <a:off x="3521078" y="4348500"/>
            <a:ext cx="0" cy="8619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478" name="Google Shape;478;g31ba26280d2_0_184"/>
          <p:cNvCxnSpPr>
            <a:stCxn id="479" idx="2"/>
            <a:endCxn id="468" idx="0"/>
          </p:cNvCxnSpPr>
          <p:nvPr/>
        </p:nvCxnSpPr>
        <p:spPr>
          <a:xfrm flipH="1">
            <a:off x="1368627" y="4297200"/>
            <a:ext cx="13800" cy="913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473" name="Google Shape;473;g31ba26280d2_0_184"/>
          <p:cNvSpPr/>
          <p:nvPr/>
        </p:nvSpPr>
        <p:spPr>
          <a:xfrm>
            <a:off x="7008187" y="3417393"/>
            <a:ext cx="1608000" cy="919500"/>
          </a:xfrm>
          <a:prstGeom prst="roundRect">
            <a:avLst>
              <a:gd fmla="val 16667" name="adj"/>
            </a:avLst>
          </a:prstGeom>
          <a:solidFill>
            <a:srgbClr val="70AD47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de-DE" sz="1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Experiment - ERX5115045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RAD-Seq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Single-End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Illumina HiSeq 2500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g31ba26280d2_0_184"/>
          <p:cNvSpPr/>
          <p:nvPr/>
        </p:nvSpPr>
        <p:spPr>
          <a:xfrm>
            <a:off x="2717078" y="3429000"/>
            <a:ext cx="1608000" cy="919500"/>
          </a:xfrm>
          <a:prstGeom prst="roundRect">
            <a:avLst>
              <a:gd fmla="val 16667" name="adj"/>
            </a:avLst>
          </a:prstGeom>
          <a:solidFill>
            <a:srgbClr val="70AD47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de-DE" sz="1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Experiment - ERX5114975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RAD-Seq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Single-End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Illumina HiSeq 2500</a:t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g31ba26280d2_0_184"/>
          <p:cNvSpPr/>
          <p:nvPr/>
        </p:nvSpPr>
        <p:spPr>
          <a:xfrm>
            <a:off x="4863899" y="3429000"/>
            <a:ext cx="1608000" cy="919500"/>
          </a:xfrm>
          <a:prstGeom prst="roundRect">
            <a:avLst>
              <a:gd fmla="val 16667" name="adj"/>
            </a:avLst>
          </a:prstGeom>
          <a:solidFill>
            <a:srgbClr val="70AD47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de-DE" sz="1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Experiment - ERX5115003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RAD-Seq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Single-End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Illumina HiSeq 2500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g31ba26280d2_0_184"/>
          <p:cNvSpPr/>
          <p:nvPr/>
        </p:nvSpPr>
        <p:spPr>
          <a:xfrm>
            <a:off x="578427" y="3429000"/>
            <a:ext cx="1608000" cy="868200"/>
          </a:xfrm>
          <a:prstGeom prst="roundRect">
            <a:avLst>
              <a:gd fmla="val 16667" name="adj"/>
            </a:avLst>
          </a:prstGeom>
          <a:solidFill>
            <a:srgbClr val="70AD47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de-DE" sz="10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Experiment - ERX5114974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RAD-Seq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Single-End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Illumina HiSeq 2500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80" name="Google Shape;480;g31ba26280d2_0_184"/>
          <p:cNvCxnSpPr>
            <a:stCxn id="465" idx="2"/>
            <a:endCxn id="473" idx="0"/>
          </p:cNvCxnSpPr>
          <p:nvPr/>
        </p:nvCxnSpPr>
        <p:spPr>
          <a:xfrm>
            <a:off x="7812111" y="2710493"/>
            <a:ext cx="0" cy="7068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481" name="Google Shape;481;g31ba26280d2_0_184"/>
          <p:cNvCxnSpPr>
            <a:stCxn id="469" idx="2"/>
            <a:endCxn id="475" idx="0"/>
          </p:cNvCxnSpPr>
          <p:nvPr/>
        </p:nvCxnSpPr>
        <p:spPr>
          <a:xfrm>
            <a:off x="5667822" y="2717074"/>
            <a:ext cx="0" cy="7119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482" name="Google Shape;482;g31ba26280d2_0_184"/>
          <p:cNvCxnSpPr>
            <a:stCxn id="470" idx="2"/>
            <a:endCxn id="477" idx="0"/>
          </p:cNvCxnSpPr>
          <p:nvPr/>
        </p:nvCxnSpPr>
        <p:spPr>
          <a:xfrm>
            <a:off x="3517611" y="2806421"/>
            <a:ext cx="3600" cy="6225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483" name="Google Shape;483;g31ba26280d2_0_184"/>
          <p:cNvCxnSpPr>
            <a:stCxn id="471" idx="2"/>
            <a:endCxn id="479" idx="0"/>
          </p:cNvCxnSpPr>
          <p:nvPr/>
        </p:nvCxnSpPr>
        <p:spPr>
          <a:xfrm flipH="1">
            <a:off x="1382322" y="2717755"/>
            <a:ext cx="4200" cy="7113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484" name="Google Shape;484;g31ba26280d2_0_184"/>
          <p:cNvSpPr/>
          <p:nvPr/>
        </p:nvSpPr>
        <p:spPr>
          <a:xfrm>
            <a:off x="9022321" y="5218629"/>
            <a:ext cx="1912200" cy="638400"/>
          </a:xfrm>
          <a:prstGeom prst="roundRect">
            <a:avLst>
              <a:gd fmla="val 16667" name="adj"/>
            </a:avLst>
          </a:prstGeom>
          <a:solidFill>
            <a:srgbClr val="70AD47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de-DE" sz="10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Sample - SAMEA8107356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de-DE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Krascheninnikovia ceratoides</a:t>
            </a:r>
            <a:endParaRPr b="0" i="1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de-DE" sz="1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Kyrgyzstan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g31ba26280d2_0_184"/>
          <p:cNvSpPr/>
          <p:nvPr/>
        </p:nvSpPr>
        <p:spPr>
          <a:xfrm>
            <a:off x="9209623" y="2268604"/>
            <a:ext cx="1537500" cy="442800"/>
          </a:xfrm>
          <a:prstGeom prst="roundRect">
            <a:avLst>
              <a:gd fmla="val 16667" name="adj"/>
            </a:avLst>
          </a:prstGeom>
          <a:solidFill>
            <a:srgbClr val="5B9BD5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de-DE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Run - ERR5325915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de-DE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P025_I0219.fastq.gz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86" name="Google Shape;486;g31ba26280d2_0_184"/>
          <p:cNvCxnSpPr>
            <a:stCxn id="487" idx="2"/>
            <a:endCxn id="484" idx="0"/>
          </p:cNvCxnSpPr>
          <p:nvPr/>
        </p:nvCxnSpPr>
        <p:spPr>
          <a:xfrm>
            <a:off x="9978450" y="4336892"/>
            <a:ext cx="0" cy="881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487" name="Google Shape;487;g31ba26280d2_0_184"/>
          <p:cNvSpPr/>
          <p:nvPr/>
        </p:nvSpPr>
        <p:spPr>
          <a:xfrm>
            <a:off x="9174450" y="3417392"/>
            <a:ext cx="1608000" cy="919500"/>
          </a:xfrm>
          <a:prstGeom prst="roundRect">
            <a:avLst>
              <a:gd fmla="val 16667" name="adj"/>
            </a:avLst>
          </a:prstGeom>
          <a:solidFill>
            <a:srgbClr val="70AD47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de-DE" sz="1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Experiment - ERX5114978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RAD-Seq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Single-End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DE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Illumina HiSeq 2500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88" name="Google Shape;488;g31ba26280d2_0_184"/>
          <p:cNvCxnSpPr>
            <a:stCxn id="485" idx="2"/>
            <a:endCxn id="487" idx="0"/>
          </p:cNvCxnSpPr>
          <p:nvPr/>
        </p:nvCxnSpPr>
        <p:spPr>
          <a:xfrm>
            <a:off x="9978373" y="2711404"/>
            <a:ext cx="0" cy="7059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489" name="Google Shape;489;g31ba26280d2_0_184"/>
          <p:cNvCxnSpPr>
            <a:stCxn id="479" idx="3"/>
            <a:endCxn id="463" idx="1"/>
          </p:cNvCxnSpPr>
          <p:nvPr/>
        </p:nvCxnSpPr>
        <p:spPr>
          <a:xfrm flipH="1" rot="10800000">
            <a:off x="2186427" y="1606200"/>
            <a:ext cx="2852100" cy="2256900"/>
          </a:xfrm>
          <a:prstGeom prst="bentConnector3">
            <a:avLst>
              <a:gd fmla="val 9892" name="adj1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90" name="Google Shape;490;g31ba26280d2_0_184"/>
          <p:cNvCxnSpPr>
            <a:stCxn id="477" idx="3"/>
            <a:endCxn id="463" idx="1"/>
          </p:cNvCxnSpPr>
          <p:nvPr/>
        </p:nvCxnSpPr>
        <p:spPr>
          <a:xfrm flipH="1" rot="10800000">
            <a:off x="4325078" y="1606350"/>
            <a:ext cx="713400" cy="2282400"/>
          </a:xfrm>
          <a:prstGeom prst="bentConnector3">
            <a:avLst>
              <a:gd fmla="val 49997" name="adj1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91" name="Google Shape;491;g31ba26280d2_0_184"/>
          <p:cNvCxnSpPr>
            <a:stCxn id="473" idx="1"/>
            <a:endCxn id="463" idx="3"/>
          </p:cNvCxnSpPr>
          <p:nvPr/>
        </p:nvCxnSpPr>
        <p:spPr>
          <a:xfrm rot="10800000">
            <a:off x="6343987" y="1606443"/>
            <a:ext cx="664200" cy="2270700"/>
          </a:xfrm>
          <a:prstGeom prst="bentConnector3">
            <a:avLst>
              <a:gd fmla="val 28954" name="adj1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92" name="Google Shape;492;g31ba26280d2_0_184"/>
          <p:cNvCxnSpPr>
            <a:stCxn id="487" idx="1"/>
            <a:endCxn id="463" idx="3"/>
          </p:cNvCxnSpPr>
          <p:nvPr/>
        </p:nvCxnSpPr>
        <p:spPr>
          <a:xfrm rot="10800000">
            <a:off x="6343950" y="1606442"/>
            <a:ext cx="2830500" cy="2270700"/>
          </a:xfrm>
          <a:prstGeom prst="bentConnector3">
            <a:avLst>
              <a:gd fmla="val 10104" name="adj1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93" name="Google Shape;493;g31ba26280d2_0_184"/>
          <p:cNvCxnSpPr>
            <a:stCxn id="475" idx="3"/>
            <a:endCxn id="463" idx="2"/>
          </p:cNvCxnSpPr>
          <p:nvPr/>
        </p:nvCxnSpPr>
        <p:spPr>
          <a:xfrm rot="10800000">
            <a:off x="5691299" y="1946850"/>
            <a:ext cx="780600" cy="1941900"/>
          </a:xfrm>
          <a:prstGeom prst="bentConnector4">
            <a:avLst>
              <a:gd fmla="val -30505" name="adj1"/>
              <a:gd fmla="val 85282" name="adj2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id="494" name="Google Shape;494;g31ba26280d2_0_1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07500" y="44350"/>
            <a:ext cx="3047799" cy="177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31ba26280d2_0_230"/>
          <p:cNvSpPr txBox="1"/>
          <p:nvPr>
            <p:ph idx="12" type="sldNum"/>
          </p:nvPr>
        </p:nvSpPr>
        <p:spPr>
          <a:xfrm>
            <a:off x="10595610" y="6356350"/>
            <a:ext cx="7581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501" name="Google Shape;501;g31ba26280d2_0_230"/>
          <p:cNvSpPr txBox="1"/>
          <p:nvPr>
            <p:ph type="title"/>
          </p:nvPr>
        </p:nvSpPr>
        <p:spPr>
          <a:xfrm>
            <a:off x="399098" y="365125"/>
            <a:ext cx="10515600" cy="88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How to submit to ENA</a:t>
            </a:r>
            <a:endParaRPr/>
          </a:p>
        </p:txBody>
      </p:sp>
      <p:sp>
        <p:nvSpPr>
          <p:cNvPr id="502" name="Google Shape;502;g31ba26280d2_0_230"/>
          <p:cNvSpPr txBox="1"/>
          <p:nvPr>
            <p:ph idx="4294967295" type="body"/>
          </p:nvPr>
        </p:nvSpPr>
        <p:spPr>
          <a:xfrm>
            <a:off x="711200" y="1296989"/>
            <a:ext cx="108711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54012" lvl="0" marL="354012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There are three submissions routes</a:t>
            </a:r>
            <a:endParaRPr/>
          </a:p>
          <a:p>
            <a:pPr indent="-354012" lvl="0" marL="354012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‘</a:t>
            </a:r>
            <a:r>
              <a:rPr i="1" lang="de-DE">
                <a:solidFill>
                  <a:srgbClr val="595959"/>
                </a:solidFill>
              </a:rPr>
              <a:t>Interactive Submission</a:t>
            </a:r>
            <a:r>
              <a:rPr lang="de-DE">
                <a:solidFill>
                  <a:srgbClr val="595959"/>
                </a:solidFill>
              </a:rPr>
              <a:t>’:</a:t>
            </a:r>
            <a:endParaRPr/>
          </a:p>
          <a:p>
            <a:pPr indent="-276225" lvl="1" marL="631825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200"/>
              <a:buChar char="•"/>
            </a:pPr>
            <a:r>
              <a:rPr lang="de-DE">
                <a:solidFill>
                  <a:srgbClr val="595959"/>
                </a:solidFill>
              </a:rPr>
              <a:t>Use your browser to fill out web forms describing your work</a:t>
            </a:r>
            <a:endParaRPr/>
          </a:p>
          <a:p>
            <a:pPr indent="-354012" lvl="0" marL="354012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‘</a:t>
            </a:r>
            <a:r>
              <a:rPr i="1" lang="de-DE">
                <a:solidFill>
                  <a:srgbClr val="595959"/>
                </a:solidFill>
              </a:rPr>
              <a:t>Programmatic Submission</a:t>
            </a:r>
            <a:r>
              <a:rPr lang="de-DE">
                <a:solidFill>
                  <a:srgbClr val="595959"/>
                </a:solidFill>
              </a:rPr>
              <a:t>’:</a:t>
            </a:r>
            <a:endParaRPr/>
          </a:p>
          <a:p>
            <a:pPr indent="-276225" lvl="1" marL="631825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200"/>
              <a:buChar char="•"/>
            </a:pPr>
            <a:r>
              <a:rPr lang="de-DE">
                <a:solidFill>
                  <a:srgbClr val="595959"/>
                </a:solidFill>
              </a:rPr>
              <a:t>Describe your work in XML documents, submit them to ENA using cURL</a:t>
            </a:r>
            <a:endParaRPr>
              <a:solidFill>
                <a:srgbClr val="595959"/>
              </a:solidFill>
            </a:endParaRPr>
          </a:p>
          <a:p>
            <a:pPr indent="-354012" lvl="0" marL="354012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‘</a:t>
            </a:r>
            <a:r>
              <a:rPr i="1" lang="de-DE">
                <a:solidFill>
                  <a:srgbClr val="595959"/>
                </a:solidFill>
              </a:rPr>
              <a:t>Webin-CLI</a:t>
            </a:r>
            <a:r>
              <a:rPr lang="de-DE">
                <a:solidFill>
                  <a:srgbClr val="595959"/>
                </a:solidFill>
              </a:rPr>
              <a:t>’:</a:t>
            </a:r>
            <a:endParaRPr/>
          </a:p>
          <a:p>
            <a:pPr indent="-276225" lvl="1" marL="631825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200"/>
              <a:buChar char="•"/>
            </a:pPr>
            <a:r>
              <a:rPr lang="de-DE">
                <a:solidFill>
                  <a:srgbClr val="595959"/>
                </a:solidFill>
              </a:rPr>
              <a:t>Smart new submission interface, made in-house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31ba26280d2_0_237"/>
          <p:cNvSpPr txBox="1"/>
          <p:nvPr>
            <p:ph idx="12" type="sldNum"/>
          </p:nvPr>
        </p:nvSpPr>
        <p:spPr>
          <a:xfrm>
            <a:off x="10595610" y="6356350"/>
            <a:ext cx="7581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509" name="Google Shape;509;g31ba26280d2_0_237"/>
          <p:cNvSpPr txBox="1"/>
          <p:nvPr>
            <p:ph type="title"/>
          </p:nvPr>
        </p:nvSpPr>
        <p:spPr>
          <a:xfrm>
            <a:off x="399098" y="365125"/>
            <a:ext cx="10515600" cy="88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Interactive Submission</a:t>
            </a:r>
            <a:endParaRPr/>
          </a:p>
        </p:txBody>
      </p:sp>
      <p:sp>
        <p:nvSpPr>
          <p:cNvPr id="510" name="Google Shape;510;g31ba26280d2_0_237"/>
          <p:cNvSpPr txBox="1"/>
          <p:nvPr>
            <p:ph idx="4294967295" type="body"/>
          </p:nvPr>
        </p:nvSpPr>
        <p:spPr>
          <a:xfrm>
            <a:off x="711199" y="1219200"/>
            <a:ext cx="41460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71132" lvl="0" marL="35401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80"/>
              <a:buNone/>
            </a:pPr>
            <a:r>
              <a:t/>
            </a:r>
            <a:endParaRPr>
              <a:solidFill>
                <a:srgbClr val="595959"/>
              </a:solidFill>
            </a:endParaRPr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Register your objects using your browser</a:t>
            </a:r>
            <a:endParaRPr/>
          </a:p>
          <a:p>
            <a:pPr indent="-17113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SzPts val="2880"/>
              <a:buNone/>
            </a:pPr>
            <a:r>
              <a:t/>
            </a:r>
            <a:endParaRPr>
              <a:solidFill>
                <a:srgbClr val="595959"/>
              </a:solidFill>
            </a:endParaRPr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Familiar and largely accessible</a:t>
            </a:r>
            <a:endParaRPr/>
          </a:p>
          <a:p>
            <a:pPr indent="-17113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SzPts val="2880"/>
              <a:buNone/>
            </a:pPr>
            <a:r>
              <a:t/>
            </a:r>
            <a:endParaRPr>
              <a:solidFill>
                <a:srgbClr val="595959"/>
              </a:solidFill>
            </a:endParaRPr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Prepare spreadsheets for bigger submissions</a:t>
            </a:r>
            <a:endParaRPr/>
          </a:p>
        </p:txBody>
      </p:sp>
      <p:sp>
        <p:nvSpPr>
          <p:cNvPr id="511" name="Google Shape;511;g31ba26280d2_0_237"/>
          <p:cNvSpPr txBox="1"/>
          <p:nvPr/>
        </p:nvSpPr>
        <p:spPr>
          <a:xfrm>
            <a:off x="4925950" y="5594050"/>
            <a:ext cx="4650900" cy="34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Arial"/>
              <a:buNone/>
            </a:pPr>
            <a:r>
              <a:rPr b="0" i="1" lang="de-DE" sz="1400" u="none" cap="none" strike="noStrike">
                <a:solidFill>
                  <a:srgbClr val="595959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Available at: </a:t>
            </a:r>
            <a:r>
              <a:rPr i="1" lang="de-DE" u="sng">
                <a:solidFill>
                  <a:schemeClr val="hlink"/>
                </a:solidFill>
                <a:latin typeface="Libre Franklin"/>
                <a:ea typeface="Libre Franklin"/>
                <a:cs typeface="Libre Franklin"/>
                <a:sym typeface="Libre Franklin"/>
                <a:hlinkClick r:id="rId3"/>
              </a:rPr>
              <a:t>https://www.ebi.ac.uk/ena/submit/webin</a:t>
            </a:r>
            <a:endParaRPr b="0" i="1" sz="1400" u="none" cap="none" strike="noStrike">
              <a:solidFill>
                <a:srgbClr val="595959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512" name="Google Shape;512;g31ba26280d2_0_237"/>
          <p:cNvPicPr preferRelativeResize="0"/>
          <p:nvPr/>
        </p:nvPicPr>
        <p:blipFill rotWithShape="1">
          <a:blip r:embed="rId4">
            <a:alphaModFix/>
          </a:blip>
          <a:srcRect b="12468" l="0" r="0" t="8915"/>
          <a:stretch/>
        </p:blipFill>
        <p:spPr>
          <a:xfrm>
            <a:off x="4971350" y="1214725"/>
            <a:ext cx="6812652" cy="3347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g31ba26280d2_0_237"/>
          <p:cNvPicPr preferRelativeResize="0"/>
          <p:nvPr/>
        </p:nvPicPr>
        <p:blipFill rotWithShape="1">
          <a:blip r:embed="rId5">
            <a:alphaModFix/>
          </a:blip>
          <a:srcRect b="10793" l="0" r="0" t="22494"/>
          <a:stretch/>
        </p:blipFill>
        <p:spPr>
          <a:xfrm>
            <a:off x="4954300" y="1520900"/>
            <a:ext cx="6812652" cy="2840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g31ba26280d2_0_237"/>
          <p:cNvPicPr preferRelativeResize="0"/>
          <p:nvPr/>
        </p:nvPicPr>
        <p:blipFill rotWithShape="1">
          <a:blip r:embed="rId6">
            <a:alphaModFix/>
          </a:blip>
          <a:srcRect b="25608" l="0" r="0" t="15331"/>
          <a:stretch/>
        </p:blipFill>
        <p:spPr>
          <a:xfrm>
            <a:off x="4964050" y="1525875"/>
            <a:ext cx="6812652" cy="2514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g31ba26280d2_0_237"/>
          <p:cNvPicPr preferRelativeResize="0"/>
          <p:nvPr/>
        </p:nvPicPr>
        <p:blipFill rotWithShape="1">
          <a:blip r:embed="rId7">
            <a:alphaModFix/>
          </a:blip>
          <a:srcRect b="17352" l="0" r="0" t="9117"/>
          <a:stretch/>
        </p:blipFill>
        <p:spPr>
          <a:xfrm>
            <a:off x="4988375" y="1756375"/>
            <a:ext cx="6812652" cy="31308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31ba26280d2_0_306"/>
          <p:cNvSpPr txBox="1"/>
          <p:nvPr>
            <p:ph idx="12" type="sldNum"/>
          </p:nvPr>
        </p:nvSpPr>
        <p:spPr>
          <a:xfrm>
            <a:off x="10595610" y="6356350"/>
            <a:ext cx="7581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522" name="Google Shape;522;g31ba26280d2_0_306"/>
          <p:cNvSpPr txBox="1"/>
          <p:nvPr>
            <p:ph type="title"/>
          </p:nvPr>
        </p:nvSpPr>
        <p:spPr>
          <a:xfrm>
            <a:off x="399098" y="365125"/>
            <a:ext cx="10515600" cy="88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Checklists</a:t>
            </a:r>
            <a:endParaRPr/>
          </a:p>
        </p:txBody>
      </p:sp>
      <p:pic>
        <p:nvPicPr>
          <p:cNvPr id="523" name="Google Shape;523;g31ba26280d2_0_3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7450" y="1029913"/>
            <a:ext cx="8387201" cy="479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ba26280d2_0_249"/>
          <p:cNvSpPr txBox="1"/>
          <p:nvPr>
            <p:ph idx="12" type="sldNum"/>
          </p:nvPr>
        </p:nvSpPr>
        <p:spPr>
          <a:xfrm>
            <a:off x="10595610" y="6356350"/>
            <a:ext cx="7581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530" name="Google Shape;530;g31ba26280d2_0_249"/>
          <p:cNvSpPr txBox="1"/>
          <p:nvPr>
            <p:ph type="title"/>
          </p:nvPr>
        </p:nvSpPr>
        <p:spPr>
          <a:xfrm>
            <a:off x="399098" y="365125"/>
            <a:ext cx="10515600" cy="88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Programmatic Submission</a:t>
            </a:r>
            <a:endParaRPr/>
          </a:p>
        </p:txBody>
      </p:sp>
      <p:sp>
        <p:nvSpPr>
          <p:cNvPr id="531" name="Google Shape;531;g31ba26280d2_0_249"/>
          <p:cNvSpPr txBox="1"/>
          <p:nvPr>
            <p:ph idx="4294967295" type="body"/>
          </p:nvPr>
        </p:nvSpPr>
        <p:spPr>
          <a:xfrm>
            <a:off x="711200" y="1219200"/>
            <a:ext cx="7279800" cy="32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54012" lvl="0" marL="35401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Prepare an XML (or JSON) file describing your submission</a:t>
            </a:r>
            <a:endParaRPr>
              <a:solidFill>
                <a:srgbClr val="595959"/>
              </a:solidFill>
            </a:endParaRPr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Send this to ENA via HTTPS</a:t>
            </a:r>
            <a:endParaRPr>
              <a:solidFill>
                <a:srgbClr val="595959"/>
              </a:solidFill>
            </a:endParaRPr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Example cURL command: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SzPts val="2880"/>
              <a:buNone/>
            </a:pPr>
            <a:r>
              <a:t/>
            </a:r>
            <a:endParaRPr/>
          </a:p>
          <a:p>
            <a:pPr indent="-17113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SzPts val="2880"/>
              <a:buNone/>
            </a:pPr>
            <a:r>
              <a:t/>
            </a:r>
            <a:endParaRPr/>
          </a:p>
          <a:p>
            <a:pPr indent="-17113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SzPts val="2880"/>
              <a:buNone/>
            </a:pPr>
            <a:r>
              <a:t/>
            </a:r>
            <a:endParaRPr/>
          </a:p>
        </p:txBody>
      </p:sp>
      <p:pic>
        <p:nvPicPr>
          <p:cNvPr id="532" name="Google Shape;532;g31ba26280d2_0_2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48029" y="377372"/>
            <a:ext cx="3815370" cy="4535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g31ba26280d2_0_2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31829" y="2131219"/>
            <a:ext cx="1828800" cy="1155700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310"/>
              </a:srgbClr>
            </a:outerShdw>
          </a:effectLst>
        </p:spPr>
      </p:pic>
      <p:sp>
        <p:nvSpPr>
          <p:cNvPr id="534" name="Google Shape;534;g31ba26280d2_0_249"/>
          <p:cNvSpPr txBox="1"/>
          <p:nvPr/>
        </p:nvSpPr>
        <p:spPr>
          <a:xfrm>
            <a:off x="1564650" y="4808625"/>
            <a:ext cx="4807200" cy="1086900"/>
          </a:xfrm>
          <a:prstGeom prst="rect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1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curl -u username:password -X POST 'https://wwwdev.ebi.ac.uk/ena/dev/submit/webin-v2/submit' \</a:t>
            </a:r>
            <a:endParaRPr sz="110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1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-H 'Accept: application/json' \</a:t>
            </a:r>
            <a:endParaRPr sz="110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1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-H 'Content-Type: application/json' \</a:t>
            </a:r>
            <a:endParaRPr sz="110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1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-T 'submission file name'</a:t>
            </a:r>
            <a:endParaRPr sz="110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535" name="Google Shape;535;g31ba26280d2_0_249"/>
          <p:cNvSpPr txBox="1"/>
          <p:nvPr/>
        </p:nvSpPr>
        <p:spPr>
          <a:xfrm>
            <a:off x="1564650" y="3687425"/>
            <a:ext cx="4807200" cy="9873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1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curl -u username:password -X POST 'https://wwwdev.ebi.ac.uk/ena/dev/submit/webin-v2/submit' \</a:t>
            </a:r>
            <a:endParaRPr sz="110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1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-H 'Accept: application/xml' \</a:t>
            </a:r>
            <a:endParaRPr sz="110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1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-H 'Content-Type: application/xml' \</a:t>
            </a:r>
            <a:endParaRPr sz="110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1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-T 'submission file name'</a:t>
            </a:r>
            <a:endParaRPr sz="110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1b54f6e2c8_0_99"/>
          <p:cNvSpPr txBox="1"/>
          <p:nvPr>
            <p:ph idx="12" type="sldNum"/>
          </p:nvPr>
        </p:nvSpPr>
        <p:spPr>
          <a:xfrm>
            <a:off x="10595610" y="6356350"/>
            <a:ext cx="7581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101" name="Google Shape;101;g31b54f6e2c8_0_99"/>
          <p:cNvSpPr txBox="1"/>
          <p:nvPr>
            <p:ph type="title"/>
          </p:nvPr>
        </p:nvSpPr>
        <p:spPr>
          <a:xfrm>
            <a:off x="399098" y="365125"/>
            <a:ext cx="10515600" cy="88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Current Submission Process</a:t>
            </a:r>
            <a:endParaRPr/>
          </a:p>
        </p:txBody>
      </p:sp>
      <p:cxnSp>
        <p:nvCxnSpPr>
          <p:cNvPr id="102" name="Google Shape;102;g31b54f6e2c8_0_99"/>
          <p:cNvCxnSpPr/>
          <p:nvPr/>
        </p:nvCxnSpPr>
        <p:spPr>
          <a:xfrm>
            <a:off x="223400" y="1112775"/>
            <a:ext cx="0" cy="4204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stealth"/>
            <a:tailEnd len="med" w="med" type="none"/>
          </a:ln>
        </p:spPr>
      </p:cxnSp>
      <p:cxnSp>
        <p:nvCxnSpPr>
          <p:cNvPr id="103" name="Google Shape;103;g31b54f6e2c8_0_99"/>
          <p:cNvCxnSpPr/>
          <p:nvPr/>
        </p:nvCxnSpPr>
        <p:spPr>
          <a:xfrm flipH="1" rot="10800000">
            <a:off x="223400" y="5509975"/>
            <a:ext cx="8226900" cy="10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04" name="Google Shape;104;g31b54f6e2c8_0_99"/>
          <p:cNvSpPr txBox="1"/>
          <p:nvPr/>
        </p:nvSpPr>
        <p:spPr>
          <a:xfrm>
            <a:off x="7685475" y="5491100"/>
            <a:ext cx="790500" cy="3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500">
                <a:latin typeface="Helvetica Neue"/>
                <a:ea typeface="Helvetica Neue"/>
                <a:cs typeface="Helvetica Neue"/>
                <a:sym typeface="Helvetica Neue"/>
              </a:rPr>
              <a:t>Time</a:t>
            </a:r>
            <a:endParaRPr sz="15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5" name="Google Shape;105;g31b54f6e2c8_0_99"/>
          <p:cNvSpPr txBox="1"/>
          <p:nvPr/>
        </p:nvSpPr>
        <p:spPr>
          <a:xfrm>
            <a:off x="302025" y="1496100"/>
            <a:ext cx="2060400" cy="3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500">
                <a:latin typeface="Helvetica Neue"/>
                <a:ea typeface="Helvetica Neue"/>
                <a:cs typeface="Helvetica Neue"/>
                <a:sym typeface="Helvetica Neue"/>
              </a:rPr>
              <a:t>Data management effort</a:t>
            </a:r>
            <a:endParaRPr sz="15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6" name="Google Shape;106;g31b54f6e2c8_0_99"/>
          <p:cNvSpPr/>
          <p:nvPr/>
        </p:nvSpPr>
        <p:spPr>
          <a:xfrm>
            <a:off x="414050" y="4704600"/>
            <a:ext cx="10218300" cy="5979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Bespoke Project [Meta] data management: planning, collection, storage, validation, brokering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7" name="Google Shape;107;g31b54f6e2c8_0_99"/>
          <p:cNvSpPr/>
          <p:nvPr/>
        </p:nvSpPr>
        <p:spPr>
          <a:xfrm>
            <a:off x="8595350" y="4026100"/>
            <a:ext cx="2037000" cy="597900"/>
          </a:xfrm>
          <a:prstGeom prst="rect">
            <a:avLst/>
          </a:prstGeom>
          <a:solidFill>
            <a:srgbClr val="155B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[Meta] data planning</a:t>
            </a:r>
            <a:endParaRPr sz="15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8" name="Google Shape;108;g31b54f6e2c8_0_99"/>
          <p:cNvSpPr/>
          <p:nvPr/>
        </p:nvSpPr>
        <p:spPr>
          <a:xfrm>
            <a:off x="8595350" y="3340300"/>
            <a:ext cx="2037000" cy="597900"/>
          </a:xfrm>
          <a:prstGeom prst="rect">
            <a:avLst/>
          </a:prstGeom>
          <a:solidFill>
            <a:srgbClr val="02656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[Meta] data collection</a:t>
            </a:r>
            <a:endParaRPr sz="15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9" name="Google Shape;109;g31b54f6e2c8_0_99"/>
          <p:cNvSpPr/>
          <p:nvPr/>
        </p:nvSpPr>
        <p:spPr>
          <a:xfrm>
            <a:off x="8595350" y="2654500"/>
            <a:ext cx="2037000" cy="597900"/>
          </a:xfrm>
          <a:prstGeom prst="rect">
            <a:avLst/>
          </a:prstGeom>
          <a:solidFill>
            <a:srgbClr val="1B78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[Meta] data upload</a:t>
            </a:r>
            <a:endParaRPr sz="15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0" name="Google Shape;110;g31b54f6e2c8_0_99"/>
          <p:cNvSpPr/>
          <p:nvPr/>
        </p:nvSpPr>
        <p:spPr>
          <a:xfrm>
            <a:off x="8595350" y="1968700"/>
            <a:ext cx="2037000" cy="597900"/>
          </a:xfrm>
          <a:prstGeom prst="rect">
            <a:avLst/>
          </a:prstGeom>
          <a:solidFill>
            <a:srgbClr val="1F88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[Meta] data validation</a:t>
            </a:r>
            <a:endParaRPr sz="15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1" name="Google Shape;111;g31b54f6e2c8_0_99"/>
          <p:cNvSpPr/>
          <p:nvPr/>
        </p:nvSpPr>
        <p:spPr>
          <a:xfrm>
            <a:off x="8595350" y="1282900"/>
            <a:ext cx="2037000" cy="597900"/>
          </a:xfrm>
          <a:prstGeom prst="rect">
            <a:avLst/>
          </a:prstGeom>
          <a:solidFill>
            <a:srgbClr val="249C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[Meta] data brokering</a:t>
            </a:r>
            <a:endParaRPr sz="15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12" name="Google Shape;112;g31b54f6e2c8_0_99"/>
          <p:cNvCxnSpPr/>
          <p:nvPr/>
        </p:nvCxnSpPr>
        <p:spPr>
          <a:xfrm flipH="1" rot="10800000">
            <a:off x="414050" y="4509667"/>
            <a:ext cx="7571700" cy="77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cxnSp>
      <p:cxnSp>
        <p:nvCxnSpPr>
          <p:cNvPr id="113" name="Google Shape;113;g31b54f6e2c8_0_99"/>
          <p:cNvCxnSpPr/>
          <p:nvPr/>
        </p:nvCxnSpPr>
        <p:spPr>
          <a:xfrm flipH="1" rot="10800000">
            <a:off x="8037200" y="1304800"/>
            <a:ext cx="356700" cy="31032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114" name="Google Shape;114;g31b54f6e2c8_0_99"/>
          <p:cNvSpPr txBox="1"/>
          <p:nvPr/>
        </p:nvSpPr>
        <p:spPr>
          <a:xfrm>
            <a:off x="449950" y="2801150"/>
            <a:ext cx="2295900" cy="99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500">
                <a:latin typeface="Helvetica Neue"/>
                <a:ea typeface="Helvetica Neue"/>
                <a:cs typeface="Helvetica Neue"/>
                <a:sym typeface="Helvetica Neue"/>
              </a:rPr>
              <a:t>“Geekiest” person in the lab sets up data management system (probably in excel)</a:t>
            </a:r>
            <a:endParaRPr sz="15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115" name="Google Shape;115;g31b54f6e2c8_0_99"/>
          <p:cNvCxnSpPr/>
          <p:nvPr/>
        </p:nvCxnSpPr>
        <p:spPr>
          <a:xfrm flipH="1">
            <a:off x="574075" y="3864950"/>
            <a:ext cx="387900" cy="527700"/>
          </a:xfrm>
          <a:prstGeom prst="straightConnector1">
            <a:avLst/>
          </a:prstGeom>
          <a:noFill/>
          <a:ln cap="flat" cmpd="sng" w="28575">
            <a:solidFill>
              <a:srgbClr val="CC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16" name="Google Shape;116;g31b54f6e2c8_0_99"/>
          <p:cNvSpPr txBox="1"/>
          <p:nvPr/>
        </p:nvSpPr>
        <p:spPr>
          <a:xfrm>
            <a:off x="3475550" y="3942525"/>
            <a:ext cx="2466900" cy="3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500">
                <a:latin typeface="Helvetica Neue"/>
                <a:ea typeface="Helvetica Neue"/>
                <a:cs typeface="Helvetica Neue"/>
                <a:sym typeface="Helvetica Neue"/>
              </a:rPr>
              <a:t>3 years of data generation...</a:t>
            </a:r>
            <a:endParaRPr sz="15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7" name="Google Shape;117;g31b54f6e2c8_0_99"/>
          <p:cNvSpPr txBox="1"/>
          <p:nvPr/>
        </p:nvSpPr>
        <p:spPr>
          <a:xfrm>
            <a:off x="6470125" y="3091038"/>
            <a:ext cx="1256700" cy="59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500">
                <a:latin typeface="Helvetica Neue"/>
                <a:ea typeface="Helvetica Neue"/>
                <a:cs typeface="Helvetica Neue"/>
                <a:sym typeface="Helvetica Neue"/>
              </a:rPr>
              <a:t>Paper published</a:t>
            </a:r>
            <a:endParaRPr sz="15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118" name="Google Shape;118;g31b54f6e2c8_0_99"/>
          <p:cNvCxnSpPr>
            <a:stCxn id="117" idx="2"/>
          </p:cNvCxnSpPr>
          <p:nvPr/>
        </p:nvCxnSpPr>
        <p:spPr>
          <a:xfrm>
            <a:off x="7098475" y="3688938"/>
            <a:ext cx="737100" cy="610500"/>
          </a:xfrm>
          <a:prstGeom prst="straightConnector1">
            <a:avLst/>
          </a:prstGeom>
          <a:noFill/>
          <a:ln cap="flat" cmpd="sng" w="28575">
            <a:solidFill>
              <a:srgbClr val="CC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19" name="Google Shape;119;g31b54f6e2c8_0_99"/>
          <p:cNvSpPr txBox="1"/>
          <p:nvPr/>
        </p:nvSpPr>
        <p:spPr>
          <a:xfrm>
            <a:off x="4665500" y="1799525"/>
            <a:ext cx="22959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500">
                <a:latin typeface="Helvetica Neue"/>
                <a:ea typeface="Helvetica Neue"/>
                <a:cs typeface="Helvetica Neue"/>
                <a:sym typeface="Helvetica Neue"/>
              </a:rPr>
              <a:t>Comply with community standards as per journal requirements</a:t>
            </a:r>
            <a:endParaRPr sz="15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120" name="Google Shape;120;g31b54f6e2c8_0_99"/>
          <p:cNvCxnSpPr>
            <a:stCxn id="119" idx="3"/>
          </p:cNvCxnSpPr>
          <p:nvPr/>
        </p:nvCxnSpPr>
        <p:spPr>
          <a:xfrm>
            <a:off x="6961400" y="2180525"/>
            <a:ext cx="1122000" cy="164100"/>
          </a:xfrm>
          <a:prstGeom prst="straightConnector1">
            <a:avLst/>
          </a:prstGeom>
          <a:noFill/>
          <a:ln cap="flat" cmpd="sng" w="28575">
            <a:solidFill>
              <a:srgbClr val="CC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21" name="Google Shape;121;g31b54f6e2c8_0_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01300" y="1553700"/>
            <a:ext cx="597900" cy="59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31ba26280d2_0_262"/>
          <p:cNvSpPr txBox="1"/>
          <p:nvPr>
            <p:ph idx="12" type="sldNum"/>
          </p:nvPr>
        </p:nvSpPr>
        <p:spPr>
          <a:xfrm>
            <a:off x="10595610" y="6356350"/>
            <a:ext cx="7581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542" name="Google Shape;542;g31ba26280d2_0_262"/>
          <p:cNvSpPr txBox="1"/>
          <p:nvPr>
            <p:ph type="title"/>
          </p:nvPr>
        </p:nvSpPr>
        <p:spPr>
          <a:xfrm>
            <a:off x="399098" y="365125"/>
            <a:ext cx="10515600" cy="88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Webin-CLI Submission</a:t>
            </a:r>
            <a:endParaRPr/>
          </a:p>
        </p:txBody>
      </p:sp>
      <p:sp>
        <p:nvSpPr>
          <p:cNvPr id="543" name="Google Shape;543;g31ba26280d2_0_262"/>
          <p:cNvSpPr txBox="1"/>
          <p:nvPr>
            <p:ph idx="4294967295" type="body"/>
          </p:nvPr>
        </p:nvSpPr>
        <p:spPr>
          <a:xfrm>
            <a:off x="711200" y="1296989"/>
            <a:ext cx="108711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54012" lvl="0" marL="35401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Submit your data in a single step</a:t>
            </a:r>
            <a:endParaRPr/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Pre-submission validation</a:t>
            </a:r>
            <a:endParaRPr/>
          </a:p>
          <a:p>
            <a:pPr indent="-276225" lvl="1" marL="631825" rtl="0" algn="l">
              <a:lnSpc>
                <a:spcPct val="100000"/>
              </a:lnSpc>
              <a:spcBef>
                <a:spcPts val="1015"/>
              </a:spcBef>
              <a:spcAft>
                <a:spcPts val="0"/>
              </a:spcAft>
              <a:buSzPts val="2200"/>
              <a:buChar char="•"/>
            </a:pPr>
            <a:r>
              <a:rPr lang="de-DE">
                <a:solidFill>
                  <a:srgbClr val="595959"/>
                </a:solidFill>
              </a:rPr>
              <a:t>Confidence that your submission has worked</a:t>
            </a:r>
            <a:endParaRPr/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Describe your submission in a manifest file:</a:t>
            </a:r>
            <a:endParaRPr/>
          </a:p>
          <a:p>
            <a:pPr indent="-17113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SzPts val="2880"/>
              <a:buNone/>
            </a:pPr>
            <a:r>
              <a:t/>
            </a:r>
            <a:endParaRPr>
              <a:solidFill>
                <a:srgbClr val="595959"/>
              </a:solidFill>
            </a:endParaRPr>
          </a:p>
          <a:p>
            <a:pPr indent="-17113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SzPts val="2880"/>
              <a:buNone/>
            </a:pPr>
            <a:r>
              <a:t/>
            </a:r>
            <a:endParaRPr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SzPts val="2880"/>
              <a:buNone/>
            </a:pPr>
            <a:r>
              <a:t/>
            </a:r>
            <a:endParaRPr>
              <a:solidFill>
                <a:srgbClr val="595959"/>
              </a:solidFill>
            </a:endParaRPr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Only way to submit assembly data</a:t>
            </a:r>
            <a:endParaRPr/>
          </a:p>
        </p:txBody>
      </p:sp>
      <p:pic>
        <p:nvPicPr>
          <p:cNvPr id="544" name="Google Shape;544;g31ba26280d2_0_2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67213" y="3392214"/>
            <a:ext cx="2667000" cy="1866900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310"/>
              </a:srgbClr>
            </a:outerShdw>
          </a:effectLst>
        </p:spPr>
      </p:pic>
      <p:pic>
        <p:nvPicPr>
          <p:cNvPr id="545" name="Google Shape;545;g31ba26280d2_0_2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1882" y="2194014"/>
            <a:ext cx="4543919" cy="2396400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310"/>
              </a:srgbClr>
            </a:outerShdw>
          </a:effectLst>
        </p:spPr>
      </p:pic>
      <p:cxnSp>
        <p:nvCxnSpPr>
          <p:cNvPr id="546" name="Google Shape;546;g31ba26280d2_0_262"/>
          <p:cNvCxnSpPr>
            <a:endCxn id="545" idx="1"/>
          </p:cNvCxnSpPr>
          <p:nvPr/>
        </p:nvCxnSpPr>
        <p:spPr>
          <a:xfrm flipH="1" rot="10800000">
            <a:off x="5084282" y="3392214"/>
            <a:ext cx="2487600" cy="1751400"/>
          </a:xfrm>
          <a:prstGeom prst="straightConnector1">
            <a:avLst/>
          </a:prstGeom>
          <a:noFill/>
          <a:ln cap="flat" cmpd="sng" w="9525">
            <a:solidFill>
              <a:srgbClr val="DE0014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47" name="Google Shape;547;g31ba26280d2_0_262"/>
          <p:cNvCxnSpPr/>
          <p:nvPr/>
        </p:nvCxnSpPr>
        <p:spPr>
          <a:xfrm>
            <a:off x="3536950" y="5200650"/>
            <a:ext cx="1547400" cy="0"/>
          </a:xfrm>
          <a:prstGeom prst="straightConnector1">
            <a:avLst/>
          </a:prstGeom>
          <a:noFill/>
          <a:ln cap="flat" cmpd="sng" w="9525">
            <a:solidFill>
              <a:srgbClr val="DE001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48" name="Google Shape;548;g31ba26280d2_0_262"/>
          <p:cNvSpPr/>
          <p:nvPr/>
        </p:nvSpPr>
        <p:spPr>
          <a:xfrm>
            <a:off x="3536950" y="5060950"/>
            <a:ext cx="1547400" cy="139800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t/>
            </a:r>
            <a:endParaRPr b="0" i="0" sz="5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31ba26280d2_0_274"/>
          <p:cNvSpPr txBox="1"/>
          <p:nvPr>
            <p:ph idx="12" type="sldNum"/>
          </p:nvPr>
        </p:nvSpPr>
        <p:spPr>
          <a:xfrm>
            <a:off x="10595610" y="6356350"/>
            <a:ext cx="7581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555" name="Google Shape;555;g31ba26280d2_0_274"/>
          <p:cNvSpPr txBox="1"/>
          <p:nvPr>
            <p:ph type="title"/>
          </p:nvPr>
        </p:nvSpPr>
        <p:spPr>
          <a:xfrm>
            <a:off x="399098" y="365125"/>
            <a:ext cx="10515600" cy="88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Webin-CLI: Options</a:t>
            </a:r>
            <a:endParaRPr/>
          </a:p>
        </p:txBody>
      </p:sp>
      <p:sp>
        <p:nvSpPr>
          <p:cNvPr id="556" name="Google Shape;556;g31ba26280d2_0_274"/>
          <p:cNvSpPr txBox="1"/>
          <p:nvPr>
            <p:ph idx="4294967295" type="body"/>
          </p:nvPr>
        </p:nvSpPr>
        <p:spPr>
          <a:xfrm>
            <a:off x="711200" y="1220800"/>
            <a:ext cx="10871100" cy="454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54012" lvl="0" marL="35401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80"/>
              <a:buChar char="•"/>
            </a:pPr>
            <a:r>
              <a:rPr lang="de-DE">
                <a:solidFill>
                  <a:srgbClr val="595959"/>
                </a:solidFill>
              </a:rPr>
              <a:t>Required options:</a:t>
            </a:r>
            <a:endParaRPr/>
          </a:p>
          <a:p>
            <a:pPr indent="-276225" lvl="1" marL="631825" rtl="0" algn="l">
              <a:lnSpc>
                <a:spcPct val="100000"/>
              </a:lnSpc>
              <a:spcBef>
                <a:spcPts val="1015"/>
              </a:spcBef>
              <a:spcAft>
                <a:spcPts val="0"/>
              </a:spcAft>
              <a:buSzPts val="2200"/>
              <a:buChar char="•"/>
            </a:pPr>
            <a:r>
              <a:rPr lang="de-DE"/>
              <a:t>-context 		- the type of data to be submitted</a:t>
            </a:r>
            <a:endParaRPr/>
          </a:p>
          <a:p>
            <a:pPr indent="-276225" lvl="1" marL="631825" rtl="0" algn="l">
              <a:lnSpc>
                <a:spcPct val="100000"/>
              </a:lnSpc>
              <a:spcBef>
                <a:spcPts val="1015"/>
              </a:spcBef>
              <a:spcAft>
                <a:spcPts val="0"/>
              </a:spcAft>
              <a:buSzPts val="2200"/>
              <a:buChar char="•"/>
            </a:pPr>
            <a:r>
              <a:rPr lang="de-DE"/>
              <a:t>-manifest		- location of file describing the submission</a:t>
            </a:r>
            <a:endParaRPr/>
          </a:p>
          <a:p>
            <a:pPr indent="-276225" lvl="1" marL="631825" rtl="0" algn="l">
              <a:lnSpc>
                <a:spcPct val="100000"/>
              </a:lnSpc>
              <a:spcBef>
                <a:spcPts val="1015"/>
              </a:spcBef>
              <a:spcAft>
                <a:spcPts val="0"/>
              </a:spcAft>
              <a:buSzPts val="2200"/>
              <a:buChar char="•"/>
            </a:pPr>
            <a:r>
              <a:rPr lang="de-DE"/>
              <a:t>-username		- your Webin username</a:t>
            </a:r>
            <a:endParaRPr/>
          </a:p>
          <a:p>
            <a:pPr indent="-276225" lvl="1" marL="631825" rtl="0" algn="l">
              <a:lnSpc>
                <a:spcPct val="100000"/>
              </a:lnSpc>
              <a:spcBef>
                <a:spcPts val="1015"/>
              </a:spcBef>
              <a:spcAft>
                <a:spcPts val="0"/>
              </a:spcAft>
              <a:buSzPts val="2200"/>
              <a:buChar char="•"/>
            </a:pPr>
            <a:r>
              <a:rPr lang="de-DE"/>
              <a:t>-password		- your Webin password</a:t>
            </a:r>
            <a:endParaRPr/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SzPts val="2880"/>
              <a:buChar char="•"/>
            </a:pPr>
            <a:r>
              <a:rPr lang="de-DE"/>
              <a:t>Other options</a:t>
            </a:r>
            <a:endParaRPr/>
          </a:p>
          <a:p>
            <a:pPr indent="-276225" lvl="1" marL="631825" rtl="0" algn="l">
              <a:lnSpc>
                <a:spcPct val="100000"/>
              </a:lnSpc>
              <a:spcBef>
                <a:spcPts val="1015"/>
              </a:spcBef>
              <a:spcAft>
                <a:spcPts val="0"/>
              </a:spcAft>
              <a:buSzPts val="2200"/>
              <a:buChar char="•"/>
            </a:pPr>
            <a:r>
              <a:rPr lang="de-DE"/>
              <a:t>-submit		- instruction to submit the data</a:t>
            </a:r>
            <a:endParaRPr/>
          </a:p>
          <a:p>
            <a:pPr indent="-276225" lvl="1" marL="631825" rtl="0" algn="l">
              <a:lnSpc>
                <a:spcPct val="100000"/>
              </a:lnSpc>
              <a:spcBef>
                <a:spcPts val="1015"/>
              </a:spcBef>
              <a:spcAft>
                <a:spcPts val="0"/>
              </a:spcAft>
              <a:buSzPts val="2200"/>
              <a:buChar char="•"/>
            </a:pPr>
            <a:r>
              <a:rPr lang="de-DE"/>
              <a:t>-validate		- instruction to just validate without submitting</a:t>
            </a:r>
            <a:endParaRPr/>
          </a:p>
          <a:p>
            <a:pPr indent="-276225" lvl="1" marL="631825" rtl="0" algn="l">
              <a:lnSpc>
                <a:spcPct val="100000"/>
              </a:lnSpc>
              <a:spcBef>
                <a:spcPts val="1015"/>
              </a:spcBef>
              <a:spcAft>
                <a:spcPts val="0"/>
              </a:spcAft>
              <a:buSzPts val="2200"/>
              <a:buChar char="•"/>
            </a:pPr>
            <a:r>
              <a:rPr lang="de-DE"/>
              <a:t>-test		- use the test server, submission is forgotten after 24 hours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g31ba26280d2_0_281"/>
          <p:cNvSpPr txBox="1"/>
          <p:nvPr>
            <p:ph idx="12" type="sldNum"/>
          </p:nvPr>
        </p:nvSpPr>
        <p:spPr>
          <a:xfrm>
            <a:off x="10595610" y="6356350"/>
            <a:ext cx="7581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563" name="Google Shape;563;g31ba26280d2_0_281"/>
          <p:cNvSpPr txBox="1"/>
          <p:nvPr>
            <p:ph type="title"/>
          </p:nvPr>
        </p:nvSpPr>
        <p:spPr>
          <a:xfrm>
            <a:off x="399098" y="365125"/>
            <a:ext cx="10515600" cy="88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Webin-CLI: Anatomy of a Command</a:t>
            </a:r>
            <a:endParaRPr/>
          </a:p>
        </p:txBody>
      </p:sp>
      <p:sp>
        <p:nvSpPr>
          <p:cNvPr id="564" name="Google Shape;564;g31ba26280d2_0_281"/>
          <p:cNvSpPr txBox="1"/>
          <p:nvPr/>
        </p:nvSpPr>
        <p:spPr>
          <a:xfrm>
            <a:off x="373391" y="2767242"/>
            <a:ext cx="1982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Arial"/>
              <a:buNone/>
            </a:pPr>
            <a:r>
              <a:rPr b="0" i="0" lang="de-DE" sz="1800" u="none" cap="none" strike="noStrike">
                <a:solidFill>
                  <a:srgbClr val="7F7F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Invoke the program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g31ba26280d2_0_281"/>
          <p:cNvSpPr txBox="1"/>
          <p:nvPr/>
        </p:nvSpPr>
        <p:spPr>
          <a:xfrm>
            <a:off x="4675065" y="1803972"/>
            <a:ext cx="1982400" cy="5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Arial"/>
              <a:buNone/>
            </a:pPr>
            <a:r>
              <a:rPr b="0" i="0" lang="de-DE" sz="1800" u="none" cap="none" strike="noStrike">
                <a:solidFill>
                  <a:srgbClr val="7F7F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Type of submission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g31ba26280d2_0_281"/>
          <p:cNvSpPr txBox="1"/>
          <p:nvPr/>
        </p:nvSpPr>
        <p:spPr>
          <a:xfrm>
            <a:off x="2393408" y="2270272"/>
            <a:ext cx="2189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Arial"/>
              <a:buNone/>
            </a:pPr>
            <a:r>
              <a:rPr b="0" i="0" lang="de-DE" sz="1800" u="none" cap="none" strike="noStrike">
                <a:solidFill>
                  <a:srgbClr val="7F7F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Location of manifest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g31ba26280d2_0_281"/>
          <p:cNvSpPr txBox="1"/>
          <p:nvPr/>
        </p:nvSpPr>
        <p:spPr>
          <a:xfrm>
            <a:off x="8926822" y="1334547"/>
            <a:ext cx="1934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Arial"/>
              <a:buNone/>
            </a:pPr>
            <a:r>
              <a:rPr b="0" i="0" lang="de-DE" sz="1800" u="none" cap="none" strike="noStrike">
                <a:solidFill>
                  <a:srgbClr val="7F7F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Validate the files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g31ba26280d2_0_281"/>
          <p:cNvSpPr txBox="1"/>
          <p:nvPr/>
        </p:nvSpPr>
        <p:spPr>
          <a:xfrm>
            <a:off x="6774834" y="1553570"/>
            <a:ext cx="2189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Arial"/>
              <a:buNone/>
            </a:pPr>
            <a:r>
              <a:rPr b="0" i="0" lang="de-DE" sz="1800" u="none" cap="none" strike="noStrike">
                <a:solidFill>
                  <a:srgbClr val="7F7F7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Login details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69" name="Google Shape;569;g31ba26280d2_0_281"/>
          <p:cNvCxnSpPr>
            <a:stCxn id="564" idx="2"/>
          </p:cNvCxnSpPr>
          <p:nvPr/>
        </p:nvCxnSpPr>
        <p:spPr>
          <a:xfrm>
            <a:off x="1364591" y="3101142"/>
            <a:ext cx="1607100" cy="1245300"/>
          </a:xfrm>
          <a:prstGeom prst="straightConnector1">
            <a:avLst/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70" name="Google Shape;570;g31ba26280d2_0_281"/>
          <p:cNvCxnSpPr>
            <a:stCxn id="566" idx="2"/>
          </p:cNvCxnSpPr>
          <p:nvPr/>
        </p:nvCxnSpPr>
        <p:spPr>
          <a:xfrm>
            <a:off x="3488108" y="2604172"/>
            <a:ext cx="727800" cy="1742400"/>
          </a:xfrm>
          <a:prstGeom prst="straightConnector1">
            <a:avLst/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71" name="Google Shape;571;g31ba26280d2_0_281"/>
          <p:cNvCxnSpPr>
            <a:stCxn id="565" idx="2"/>
          </p:cNvCxnSpPr>
          <p:nvPr/>
        </p:nvCxnSpPr>
        <p:spPr>
          <a:xfrm>
            <a:off x="5666265" y="2400372"/>
            <a:ext cx="598500" cy="1914600"/>
          </a:xfrm>
          <a:prstGeom prst="straightConnector1">
            <a:avLst/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72" name="Google Shape;572;g31ba26280d2_0_281"/>
          <p:cNvCxnSpPr>
            <a:stCxn id="567" idx="2"/>
          </p:cNvCxnSpPr>
          <p:nvPr/>
        </p:nvCxnSpPr>
        <p:spPr>
          <a:xfrm>
            <a:off x="9894022" y="1668447"/>
            <a:ext cx="275100" cy="2712600"/>
          </a:xfrm>
          <a:prstGeom prst="straightConnector1">
            <a:avLst/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73" name="Google Shape;573;g31ba26280d2_0_281"/>
          <p:cNvCxnSpPr>
            <a:stCxn id="568" idx="2"/>
          </p:cNvCxnSpPr>
          <p:nvPr/>
        </p:nvCxnSpPr>
        <p:spPr>
          <a:xfrm flipH="1">
            <a:off x="7586934" y="1887470"/>
            <a:ext cx="282600" cy="2459100"/>
          </a:xfrm>
          <a:prstGeom prst="straightConnector1">
            <a:avLst/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74" name="Google Shape;574;g31ba26280d2_0_281"/>
          <p:cNvCxnSpPr>
            <a:stCxn id="568" idx="2"/>
          </p:cNvCxnSpPr>
          <p:nvPr/>
        </p:nvCxnSpPr>
        <p:spPr>
          <a:xfrm>
            <a:off x="7869534" y="1887470"/>
            <a:ext cx="1198200" cy="2427300"/>
          </a:xfrm>
          <a:prstGeom prst="straightConnector1">
            <a:avLst/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id="575" name="Google Shape;575;g31ba26280d2_0_2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6188" y="4410289"/>
            <a:ext cx="10412279" cy="152421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76" name="Google Shape;576;g31ba26280d2_0_281"/>
          <p:cNvCxnSpPr/>
          <p:nvPr/>
        </p:nvCxnSpPr>
        <p:spPr>
          <a:xfrm>
            <a:off x="2695575" y="4562689"/>
            <a:ext cx="705000" cy="0"/>
          </a:xfrm>
          <a:prstGeom prst="straightConnector1">
            <a:avLst/>
          </a:prstGeom>
          <a:noFill/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</p:cxnSp>
      <p:cxnSp>
        <p:nvCxnSpPr>
          <p:cNvPr id="577" name="Google Shape;577;g31ba26280d2_0_281"/>
          <p:cNvCxnSpPr/>
          <p:nvPr/>
        </p:nvCxnSpPr>
        <p:spPr>
          <a:xfrm>
            <a:off x="3543300" y="4562689"/>
            <a:ext cx="2009700" cy="0"/>
          </a:xfrm>
          <a:prstGeom prst="straightConnector1">
            <a:avLst/>
          </a:prstGeom>
          <a:noFill/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</p:cxnSp>
      <p:cxnSp>
        <p:nvCxnSpPr>
          <p:cNvPr id="578" name="Google Shape;578;g31ba26280d2_0_281"/>
          <p:cNvCxnSpPr/>
          <p:nvPr/>
        </p:nvCxnSpPr>
        <p:spPr>
          <a:xfrm>
            <a:off x="5721819" y="4562689"/>
            <a:ext cx="935700" cy="0"/>
          </a:xfrm>
          <a:prstGeom prst="straightConnector1">
            <a:avLst/>
          </a:prstGeom>
          <a:noFill/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</p:cxnSp>
      <p:cxnSp>
        <p:nvCxnSpPr>
          <p:cNvPr id="579" name="Google Shape;579;g31ba26280d2_0_281"/>
          <p:cNvCxnSpPr/>
          <p:nvPr/>
        </p:nvCxnSpPr>
        <p:spPr>
          <a:xfrm>
            <a:off x="6882206" y="4572428"/>
            <a:ext cx="1347300" cy="0"/>
          </a:xfrm>
          <a:prstGeom prst="straightConnector1">
            <a:avLst/>
          </a:prstGeom>
          <a:noFill/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</p:cxnSp>
      <p:cxnSp>
        <p:nvCxnSpPr>
          <p:cNvPr id="580" name="Google Shape;580;g31ba26280d2_0_281"/>
          <p:cNvCxnSpPr/>
          <p:nvPr/>
        </p:nvCxnSpPr>
        <p:spPr>
          <a:xfrm>
            <a:off x="8383897" y="4572428"/>
            <a:ext cx="1350600" cy="0"/>
          </a:xfrm>
          <a:prstGeom prst="straightConnector1">
            <a:avLst/>
          </a:prstGeom>
          <a:noFill/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</p:cxnSp>
      <p:cxnSp>
        <p:nvCxnSpPr>
          <p:cNvPr id="581" name="Google Shape;581;g31ba26280d2_0_281"/>
          <p:cNvCxnSpPr/>
          <p:nvPr/>
        </p:nvCxnSpPr>
        <p:spPr>
          <a:xfrm flipH="1" rot="10800000">
            <a:off x="9894020" y="4572342"/>
            <a:ext cx="631200" cy="300"/>
          </a:xfrm>
          <a:prstGeom prst="straightConnector1">
            <a:avLst/>
          </a:prstGeom>
          <a:noFill/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</p:cxnSp>
      <p:sp>
        <p:nvSpPr>
          <p:cNvPr id="582" name="Google Shape;582;g31ba26280d2_0_281"/>
          <p:cNvSpPr txBox="1"/>
          <p:nvPr/>
        </p:nvSpPr>
        <p:spPr>
          <a:xfrm>
            <a:off x="404400" y="6242225"/>
            <a:ext cx="87621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de-DE" sz="1200">
                <a:solidFill>
                  <a:schemeClr val="lt1"/>
                </a:solidFill>
              </a:rPr>
              <a:t>Image credit: Sam Holt (ENA)</a:t>
            </a:r>
            <a:endParaRPr i="1" sz="1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31ba26280d2_0_333"/>
          <p:cNvSpPr txBox="1"/>
          <p:nvPr>
            <p:ph idx="12" type="sldNum"/>
          </p:nvPr>
        </p:nvSpPr>
        <p:spPr>
          <a:xfrm>
            <a:off x="10595610" y="6356350"/>
            <a:ext cx="7581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589" name="Google Shape;589;g31ba26280d2_0_333"/>
          <p:cNvSpPr txBox="1"/>
          <p:nvPr>
            <p:ph type="title"/>
          </p:nvPr>
        </p:nvSpPr>
        <p:spPr>
          <a:xfrm>
            <a:off x="399098" y="365125"/>
            <a:ext cx="10515600" cy="88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More Information</a:t>
            </a:r>
            <a:endParaRPr/>
          </a:p>
        </p:txBody>
      </p:sp>
      <p:sp>
        <p:nvSpPr>
          <p:cNvPr id="590" name="Google Shape;590;g31ba26280d2_0_333"/>
          <p:cNvSpPr txBox="1"/>
          <p:nvPr>
            <p:ph idx="4294967295" type="body"/>
          </p:nvPr>
        </p:nvSpPr>
        <p:spPr>
          <a:xfrm>
            <a:off x="341524" y="1037900"/>
            <a:ext cx="6922200" cy="51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10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47D20"/>
              </a:buClr>
              <a:buSzPts val="2400"/>
              <a:buChar char="●"/>
            </a:pPr>
            <a:r>
              <a:rPr lang="de-DE" sz="2400"/>
              <a:t>FONDUE ELIXIR Implementation Study</a:t>
            </a:r>
            <a:endParaRPr sz="2400"/>
          </a:p>
          <a:p>
            <a:pPr indent="-3810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47D20"/>
              </a:buClr>
              <a:buSzPts val="2400"/>
              <a:buChar char="●"/>
            </a:pPr>
            <a:r>
              <a:rPr lang="de-DE" sz="2400"/>
              <a:t>Biological Material identification (                       )</a:t>
            </a:r>
            <a:endParaRPr sz="2400"/>
          </a:p>
          <a:p>
            <a:pPr indent="-3810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47D20"/>
              </a:buClr>
              <a:buSzPts val="2400"/>
              <a:buChar char="●"/>
            </a:pPr>
            <a:r>
              <a:rPr lang="de-DE" sz="2400"/>
              <a:t>EMBL-EBI Repositories involved:</a:t>
            </a:r>
            <a:endParaRPr sz="2400"/>
          </a:p>
          <a:p>
            <a:pPr indent="-355600" lvl="1" marL="9144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Char char="○"/>
            </a:pPr>
            <a:r>
              <a:t/>
            </a:r>
            <a:endParaRPr sz="2000"/>
          </a:p>
          <a:p>
            <a:pPr indent="-355600" lvl="1" marL="9144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Char char="○"/>
            </a:pPr>
            <a:r>
              <a:t/>
            </a:r>
            <a:endParaRPr sz="2000"/>
          </a:p>
          <a:p>
            <a:pPr indent="-355600" lvl="1" marL="9144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Char char="○"/>
            </a:pPr>
            <a:r>
              <a:t/>
            </a:r>
            <a:endParaRPr sz="2000"/>
          </a:p>
          <a:p>
            <a:pPr indent="-3810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47D20"/>
              </a:buClr>
              <a:buSzPts val="2400"/>
              <a:buChar char="●"/>
            </a:pPr>
            <a:r>
              <a:rPr lang="de-DE" sz="2400"/>
              <a:t>Detailed step-by-step submission process </a:t>
            </a:r>
            <a:endParaRPr sz="2400"/>
          </a:p>
          <a:p>
            <a:pPr indent="-3810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47D20"/>
              </a:buClr>
              <a:buSzPts val="2400"/>
              <a:buChar char="●"/>
            </a:pPr>
            <a:r>
              <a:t/>
            </a:r>
            <a:endParaRPr sz="2400"/>
          </a:p>
          <a:p>
            <a:pPr indent="-3810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47D20"/>
              </a:buClr>
              <a:buSzPts val="2400"/>
              <a:buChar char="●"/>
            </a:pPr>
            <a:r>
              <a:rPr lang="de-DE" sz="2400"/>
              <a:t>Used in </a:t>
            </a:r>
            <a:endParaRPr sz="2400"/>
          </a:p>
          <a:p>
            <a:pPr indent="-355600" lvl="1" marL="9144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Char char="○"/>
            </a:pPr>
            <a:r>
              <a:t/>
            </a:r>
            <a:endParaRPr sz="2000"/>
          </a:p>
        </p:txBody>
      </p:sp>
      <p:sp>
        <p:nvSpPr>
          <p:cNvPr id="591" name="Google Shape;591;g31ba26280d2_0_333"/>
          <p:cNvSpPr txBox="1"/>
          <p:nvPr/>
        </p:nvSpPr>
        <p:spPr>
          <a:xfrm>
            <a:off x="7150900" y="5467075"/>
            <a:ext cx="3848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de-DE" sz="1100" u="sng">
                <a:solidFill>
                  <a:schemeClr val="hlink"/>
                </a:solidFill>
                <a:hlinkClick r:id="rId3"/>
              </a:rPr>
              <a:t>https://rdmkit.elixir-europe.org/plant_genomics_assembly</a:t>
            </a:r>
            <a:r>
              <a:rPr lang="de-DE" sz="1100"/>
              <a:t> 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2" name="Google Shape;592;g31ba26280d2_0_3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79900" y="1134050"/>
            <a:ext cx="3778725" cy="433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" name="Google Shape;593;g31ba26280d2_0_3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91700" y="5086077"/>
            <a:ext cx="1362775" cy="49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4" name="Google Shape;594;g31ba26280d2_0_3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91700" y="2403075"/>
            <a:ext cx="2032875" cy="44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5" name="Google Shape;595;g31ba26280d2_0_33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291700" y="2844025"/>
            <a:ext cx="1525697" cy="44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6" name="Google Shape;596;g31ba26280d2_0_33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91700" y="3284975"/>
            <a:ext cx="3848279" cy="44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7" name="Google Shape;597;g31ba26280d2_0_33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139975" y="1548174"/>
            <a:ext cx="1362775" cy="365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8" name="Google Shape;598;g31ba26280d2_0_33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758100" y="459812"/>
            <a:ext cx="1847853" cy="586338"/>
          </a:xfrm>
          <a:prstGeom prst="rect">
            <a:avLst/>
          </a:prstGeom>
          <a:noFill/>
          <a:ln>
            <a:noFill/>
          </a:ln>
        </p:spPr>
      </p:pic>
      <p:sp>
        <p:nvSpPr>
          <p:cNvPr id="599" name="Google Shape;599;g31ba26280d2_0_333"/>
          <p:cNvSpPr txBox="1"/>
          <p:nvPr/>
        </p:nvSpPr>
        <p:spPr>
          <a:xfrm>
            <a:off x="3324563" y="4157063"/>
            <a:ext cx="3177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u="sng">
                <a:solidFill>
                  <a:schemeClr val="hlink"/>
                </a:solidFill>
                <a:hlinkClick r:id="rId11"/>
              </a:rPr>
              <a:t>https://w3id.org/faircookbook/FCB061</a:t>
            </a:r>
            <a:endParaRPr/>
          </a:p>
        </p:txBody>
      </p:sp>
      <p:pic>
        <p:nvPicPr>
          <p:cNvPr id="600" name="Google Shape;600;g31ba26280d2_0_33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91675" y="4225375"/>
            <a:ext cx="2325748" cy="263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3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606" name="Google Shape;606;p3"/>
          <p:cNvSpPr txBox="1"/>
          <p:nvPr/>
        </p:nvSpPr>
        <p:spPr>
          <a:xfrm>
            <a:off x="5453425" y="2820375"/>
            <a:ext cx="4730400" cy="17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4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Thank you for attention!</a:t>
            </a:r>
            <a:endParaRPr b="1" sz="4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g31ba26280d2_0_350"/>
          <p:cNvSpPr txBox="1"/>
          <p:nvPr>
            <p:ph idx="12" type="sldNum"/>
          </p:nvPr>
        </p:nvSpPr>
        <p:spPr>
          <a:xfrm>
            <a:off x="10595610" y="6356350"/>
            <a:ext cx="7581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613" name="Google Shape;613;g31ba26280d2_0_350"/>
          <p:cNvSpPr txBox="1"/>
          <p:nvPr>
            <p:ph type="title"/>
          </p:nvPr>
        </p:nvSpPr>
        <p:spPr>
          <a:xfrm>
            <a:off x="399098" y="365125"/>
            <a:ext cx="10515600" cy="88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Hands on Exercise</a:t>
            </a:r>
            <a:endParaRPr/>
          </a:p>
        </p:txBody>
      </p:sp>
      <p:sp>
        <p:nvSpPr>
          <p:cNvPr id="614" name="Google Shape;614;g31ba26280d2_0_350"/>
          <p:cNvSpPr txBox="1"/>
          <p:nvPr>
            <p:ph idx="4294967295" type="body"/>
          </p:nvPr>
        </p:nvSpPr>
        <p:spPr>
          <a:xfrm>
            <a:off x="6538125" y="1808925"/>
            <a:ext cx="5334000" cy="269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Clr>
                <a:schemeClr val="accent1"/>
              </a:buClr>
              <a:buSzPts val="2880"/>
              <a:buChar char="•"/>
            </a:pPr>
            <a:r>
              <a:rPr lang="de-DE"/>
              <a:t>Instructions are linked from GoogleDoc:</a:t>
            </a:r>
            <a:br>
              <a:rPr lang="de-DE"/>
            </a:br>
            <a:r>
              <a:rPr lang="de-DE" sz="1600" u="sng">
                <a:solidFill>
                  <a:schemeClr val="hlink"/>
                </a:solidFill>
                <a:hlinkClick r:id="rId3"/>
              </a:rPr>
              <a:t>ENA Data Submission Practical</a:t>
            </a:r>
            <a:r>
              <a:rPr lang="de-DE" sz="1600"/>
              <a:t> </a:t>
            </a:r>
            <a:endParaRPr sz="1600"/>
          </a:p>
          <a:p>
            <a:pPr indent="-354012" lvl="0" marL="354012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Clr>
                <a:schemeClr val="accent1"/>
              </a:buClr>
              <a:buSzPts val="2880"/>
              <a:buChar char="•"/>
            </a:pPr>
            <a:r>
              <a:rPr lang="de-DE"/>
              <a:t>This must be completed in a single day</a:t>
            </a:r>
            <a:endParaRPr/>
          </a:p>
        </p:txBody>
      </p:sp>
      <p:pic>
        <p:nvPicPr>
          <p:cNvPr id="615" name="Google Shape;615;g31ba26280d2_0_3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4800" y="1799950"/>
            <a:ext cx="5943599" cy="248966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16" name="Google Shape;616;g31ba26280d2_0_350"/>
          <p:cNvSpPr txBox="1"/>
          <p:nvPr/>
        </p:nvSpPr>
        <p:spPr>
          <a:xfrm>
            <a:off x="2579050" y="4409125"/>
            <a:ext cx="6765300" cy="14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4012" lvl="0" marL="354012" rtl="0" algn="l">
              <a:spcBef>
                <a:spcPts val="1055"/>
              </a:spcBef>
              <a:spcAft>
                <a:spcPts val="0"/>
              </a:spcAft>
              <a:buClr>
                <a:schemeClr val="accent1"/>
              </a:buClr>
              <a:buSzPts val="2880"/>
              <a:buChar char="•"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Any comments, questions, or concerns you may have after the talk can be sent to our helpdesk: </a:t>
            </a:r>
            <a:r>
              <a:rPr lang="de-DE" sz="2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https://www.ebi.ac.uk/ena/browser/support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g31ba26280d2_0_350"/>
          <p:cNvSpPr txBox="1"/>
          <p:nvPr/>
        </p:nvSpPr>
        <p:spPr>
          <a:xfrm>
            <a:off x="5703750" y="389875"/>
            <a:ext cx="6108300" cy="8313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4200"/>
              <a:t>https://shorturl.at/4DcE1</a:t>
            </a:r>
            <a:endParaRPr sz="4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1b54f6e2c8_0_126"/>
          <p:cNvSpPr txBox="1"/>
          <p:nvPr>
            <p:ph idx="12" type="sldNum"/>
          </p:nvPr>
        </p:nvSpPr>
        <p:spPr>
          <a:xfrm>
            <a:off x="10595610" y="6356350"/>
            <a:ext cx="7581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128" name="Google Shape;128;g31b54f6e2c8_0_126"/>
          <p:cNvSpPr txBox="1"/>
          <p:nvPr>
            <p:ph type="title"/>
          </p:nvPr>
        </p:nvSpPr>
        <p:spPr>
          <a:xfrm>
            <a:off x="399098" y="365125"/>
            <a:ext cx="10515600" cy="88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Better Submission Process</a:t>
            </a:r>
            <a:endParaRPr/>
          </a:p>
        </p:txBody>
      </p:sp>
      <p:sp>
        <p:nvSpPr>
          <p:cNvPr id="129" name="Google Shape;129;g31b54f6e2c8_0_126"/>
          <p:cNvSpPr/>
          <p:nvPr/>
        </p:nvSpPr>
        <p:spPr>
          <a:xfrm>
            <a:off x="434450" y="4508700"/>
            <a:ext cx="10239900" cy="597900"/>
          </a:xfrm>
          <a:prstGeom prst="rect">
            <a:avLst/>
          </a:prstGeom>
          <a:solidFill>
            <a:srgbClr val="155B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[Meta] data planning</a:t>
            </a:r>
            <a:endParaRPr sz="15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0" name="Google Shape;130;g31b54f6e2c8_0_126"/>
          <p:cNvSpPr/>
          <p:nvPr/>
        </p:nvSpPr>
        <p:spPr>
          <a:xfrm>
            <a:off x="2457911" y="3822900"/>
            <a:ext cx="8216400" cy="597900"/>
          </a:xfrm>
          <a:prstGeom prst="rect">
            <a:avLst/>
          </a:prstGeom>
          <a:solidFill>
            <a:srgbClr val="02656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[Meta] data collection</a:t>
            </a:r>
            <a:endParaRPr sz="15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1" name="Google Shape;131;g31b54f6e2c8_0_126"/>
          <p:cNvSpPr/>
          <p:nvPr/>
        </p:nvSpPr>
        <p:spPr>
          <a:xfrm>
            <a:off x="4422281" y="3137100"/>
            <a:ext cx="6252000" cy="597900"/>
          </a:xfrm>
          <a:prstGeom prst="rect">
            <a:avLst/>
          </a:prstGeom>
          <a:solidFill>
            <a:srgbClr val="1B78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[Meta] data upload</a:t>
            </a:r>
            <a:endParaRPr sz="15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2" name="Google Shape;132;g31b54f6e2c8_0_126"/>
          <p:cNvSpPr/>
          <p:nvPr/>
        </p:nvSpPr>
        <p:spPr>
          <a:xfrm>
            <a:off x="6386652" y="2451300"/>
            <a:ext cx="4287900" cy="597900"/>
          </a:xfrm>
          <a:prstGeom prst="rect">
            <a:avLst/>
          </a:prstGeom>
          <a:solidFill>
            <a:srgbClr val="1F88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[Meta] data validation</a:t>
            </a:r>
            <a:endParaRPr sz="15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" name="Google Shape;133;g31b54f6e2c8_0_126"/>
          <p:cNvSpPr/>
          <p:nvPr/>
        </p:nvSpPr>
        <p:spPr>
          <a:xfrm>
            <a:off x="8202928" y="1765500"/>
            <a:ext cx="2471100" cy="597900"/>
          </a:xfrm>
          <a:prstGeom prst="rect">
            <a:avLst/>
          </a:prstGeom>
          <a:solidFill>
            <a:srgbClr val="249C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[Meta] data brokering</a:t>
            </a:r>
            <a:endParaRPr sz="15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34" name="Google Shape;134;g31b54f6e2c8_0_126"/>
          <p:cNvCxnSpPr/>
          <p:nvPr/>
        </p:nvCxnSpPr>
        <p:spPr>
          <a:xfrm>
            <a:off x="223400" y="1112775"/>
            <a:ext cx="0" cy="4204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stealth"/>
            <a:tailEnd len="med" w="med" type="none"/>
          </a:ln>
        </p:spPr>
      </p:cxnSp>
      <p:cxnSp>
        <p:nvCxnSpPr>
          <p:cNvPr id="135" name="Google Shape;135;g31b54f6e2c8_0_126"/>
          <p:cNvCxnSpPr/>
          <p:nvPr/>
        </p:nvCxnSpPr>
        <p:spPr>
          <a:xfrm flipH="1" rot="10800000">
            <a:off x="223400" y="5299275"/>
            <a:ext cx="9136800" cy="180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36" name="Google Shape;136;g31b54f6e2c8_0_126"/>
          <p:cNvSpPr txBox="1"/>
          <p:nvPr/>
        </p:nvSpPr>
        <p:spPr>
          <a:xfrm>
            <a:off x="8544325" y="5348450"/>
            <a:ext cx="790500" cy="3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500">
                <a:latin typeface="Helvetica Neue"/>
                <a:ea typeface="Helvetica Neue"/>
                <a:cs typeface="Helvetica Neue"/>
                <a:sym typeface="Helvetica Neue"/>
              </a:rPr>
              <a:t>Time</a:t>
            </a:r>
            <a:endParaRPr sz="15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7" name="Google Shape;137;g31b54f6e2c8_0_126"/>
          <p:cNvSpPr txBox="1"/>
          <p:nvPr/>
        </p:nvSpPr>
        <p:spPr>
          <a:xfrm>
            <a:off x="302025" y="1292900"/>
            <a:ext cx="2060400" cy="3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500">
                <a:latin typeface="Helvetica Neue"/>
                <a:ea typeface="Helvetica Neue"/>
                <a:cs typeface="Helvetica Neue"/>
                <a:sym typeface="Helvetica Neue"/>
              </a:rPr>
              <a:t>Data management effort</a:t>
            </a:r>
            <a:endParaRPr sz="15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138" name="Google Shape;138;g31b54f6e2c8_0_126"/>
          <p:cNvCxnSpPr/>
          <p:nvPr/>
        </p:nvCxnSpPr>
        <p:spPr>
          <a:xfrm flipH="1" rot="10800000">
            <a:off x="449950" y="1365250"/>
            <a:ext cx="8751300" cy="29016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139" name="Google Shape;139;g31b54f6e2c8_0_126"/>
          <p:cNvSpPr txBox="1"/>
          <p:nvPr/>
        </p:nvSpPr>
        <p:spPr>
          <a:xfrm>
            <a:off x="367625" y="2589325"/>
            <a:ext cx="16959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500">
                <a:latin typeface="Helvetica Neue"/>
                <a:ea typeface="Helvetica Neue"/>
                <a:cs typeface="Helvetica Neue"/>
                <a:sym typeface="Helvetica Neue"/>
              </a:rPr>
              <a:t>Adopt community standards at project start</a:t>
            </a:r>
            <a:endParaRPr sz="15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0" name="Google Shape;140;g31b54f6e2c8_0_126"/>
          <p:cNvSpPr txBox="1"/>
          <p:nvPr/>
        </p:nvSpPr>
        <p:spPr>
          <a:xfrm>
            <a:off x="3437025" y="1720950"/>
            <a:ext cx="16959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500">
                <a:latin typeface="Helvetica Neue"/>
                <a:ea typeface="Helvetica Neue"/>
                <a:cs typeface="Helvetica Neue"/>
                <a:sym typeface="Helvetica Neue"/>
              </a:rPr>
              <a:t>Use existing data resources as data is generated</a:t>
            </a:r>
            <a:endParaRPr sz="15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1" name="Google Shape;141;g31b54f6e2c8_0_126"/>
          <p:cNvSpPr txBox="1"/>
          <p:nvPr/>
        </p:nvSpPr>
        <p:spPr>
          <a:xfrm>
            <a:off x="6304700" y="803325"/>
            <a:ext cx="16959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500">
                <a:latin typeface="Helvetica Neue"/>
                <a:ea typeface="Helvetica Neue"/>
                <a:cs typeface="Helvetica Neue"/>
                <a:sym typeface="Helvetica Neue"/>
              </a:rPr>
              <a:t>“One click” brokering / release of data upon publication</a:t>
            </a:r>
            <a:endParaRPr sz="15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142" name="Google Shape;142;g31b54f6e2c8_0_126"/>
          <p:cNvCxnSpPr/>
          <p:nvPr/>
        </p:nvCxnSpPr>
        <p:spPr>
          <a:xfrm flipH="1">
            <a:off x="574450" y="3631200"/>
            <a:ext cx="520800" cy="558000"/>
          </a:xfrm>
          <a:prstGeom prst="straightConnector1">
            <a:avLst/>
          </a:prstGeom>
          <a:noFill/>
          <a:ln cap="flat" cmpd="sng" w="28575">
            <a:solidFill>
              <a:srgbClr val="CC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3" name="Google Shape;143;g31b54f6e2c8_0_126"/>
          <p:cNvCxnSpPr>
            <a:stCxn id="140" idx="2"/>
          </p:cNvCxnSpPr>
          <p:nvPr/>
        </p:nvCxnSpPr>
        <p:spPr>
          <a:xfrm>
            <a:off x="4284975" y="2482950"/>
            <a:ext cx="168000" cy="372000"/>
          </a:xfrm>
          <a:prstGeom prst="straightConnector1">
            <a:avLst/>
          </a:prstGeom>
          <a:noFill/>
          <a:ln cap="flat" cmpd="sng" w="28575">
            <a:solidFill>
              <a:srgbClr val="CC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4" name="Google Shape;144;g31b54f6e2c8_0_126"/>
          <p:cNvCxnSpPr>
            <a:stCxn id="141" idx="3"/>
          </p:cNvCxnSpPr>
          <p:nvPr/>
        </p:nvCxnSpPr>
        <p:spPr>
          <a:xfrm>
            <a:off x="8000600" y="1184325"/>
            <a:ext cx="812400" cy="119100"/>
          </a:xfrm>
          <a:prstGeom prst="straightConnector1">
            <a:avLst/>
          </a:prstGeom>
          <a:noFill/>
          <a:ln cap="flat" cmpd="sng" w="28575">
            <a:solidFill>
              <a:srgbClr val="CC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45" name="Google Shape;145;g31b54f6e2c8_0_1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5175" y="394125"/>
            <a:ext cx="790200" cy="79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1b54f6e2c8_0_0"/>
          <p:cNvSpPr txBox="1"/>
          <p:nvPr>
            <p:ph idx="12" type="sldNum"/>
          </p:nvPr>
        </p:nvSpPr>
        <p:spPr>
          <a:xfrm>
            <a:off x="10595610" y="6356350"/>
            <a:ext cx="7581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152" name="Google Shape;152;g31b54f6e2c8_0_0"/>
          <p:cNvSpPr txBox="1"/>
          <p:nvPr>
            <p:ph type="title"/>
          </p:nvPr>
        </p:nvSpPr>
        <p:spPr>
          <a:xfrm>
            <a:off x="399098" y="365125"/>
            <a:ext cx="10515600" cy="88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Motivation: Linking of Data Sets (FONDUE)</a:t>
            </a:r>
            <a:endParaRPr/>
          </a:p>
        </p:txBody>
      </p:sp>
      <p:pic>
        <p:nvPicPr>
          <p:cNvPr id="153" name="Google Shape;153;g31b54f6e2c8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58661" y="1686901"/>
            <a:ext cx="527774" cy="50394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4" name="Google Shape;154;g31b54f6e2c8_0_0"/>
          <p:cNvCxnSpPr>
            <a:stCxn id="153" idx="2"/>
            <a:endCxn id="155" idx="0"/>
          </p:cNvCxnSpPr>
          <p:nvPr/>
        </p:nvCxnSpPr>
        <p:spPr>
          <a:xfrm>
            <a:off x="5322549" y="2190843"/>
            <a:ext cx="0" cy="801900"/>
          </a:xfrm>
          <a:prstGeom prst="straightConnector1">
            <a:avLst/>
          </a:prstGeom>
          <a:noFill/>
          <a:ln cap="flat" cmpd="sng" w="9525">
            <a:solidFill>
              <a:srgbClr val="2F5897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55" name="Google Shape;155;g31b54f6e2c8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93843" y="2992826"/>
            <a:ext cx="1257397" cy="244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g31b54f6e2c8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13937" y="3569224"/>
            <a:ext cx="841666" cy="2714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7" name="Google Shape;157;g31b54f6e2c8_0_0"/>
          <p:cNvCxnSpPr>
            <a:stCxn id="153" idx="2"/>
            <a:endCxn id="156" idx="0"/>
          </p:cNvCxnSpPr>
          <p:nvPr/>
        </p:nvCxnSpPr>
        <p:spPr>
          <a:xfrm flipH="1">
            <a:off x="3734649" y="2190843"/>
            <a:ext cx="1587900" cy="1378500"/>
          </a:xfrm>
          <a:prstGeom prst="straightConnector1">
            <a:avLst/>
          </a:prstGeom>
          <a:noFill/>
          <a:ln cap="flat" cmpd="sng" w="9525">
            <a:solidFill>
              <a:srgbClr val="2F5897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8" name="Google Shape;158;g31b54f6e2c8_0_0"/>
          <p:cNvCxnSpPr>
            <a:stCxn id="153" idx="2"/>
            <a:endCxn id="159" idx="0"/>
          </p:cNvCxnSpPr>
          <p:nvPr/>
        </p:nvCxnSpPr>
        <p:spPr>
          <a:xfrm>
            <a:off x="5322549" y="2190843"/>
            <a:ext cx="1566000" cy="1378500"/>
          </a:xfrm>
          <a:prstGeom prst="straightConnector1">
            <a:avLst/>
          </a:prstGeom>
          <a:noFill/>
          <a:ln cap="flat" cmpd="sng" w="9525">
            <a:solidFill>
              <a:srgbClr val="2F5897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0" name="Google Shape;160;g31b54f6e2c8_0_0"/>
          <p:cNvCxnSpPr>
            <a:stCxn id="155" idx="2"/>
            <a:endCxn id="156" idx="3"/>
          </p:cNvCxnSpPr>
          <p:nvPr/>
        </p:nvCxnSpPr>
        <p:spPr>
          <a:xfrm flipH="1">
            <a:off x="4155542" y="3237711"/>
            <a:ext cx="1167000" cy="467100"/>
          </a:xfrm>
          <a:prstGeom prst="straightConnector1">
            <a:avLst/>
          </a:prstGeom>
          <a:noFill/>
          <a:ln cap="flat" cmpd="sng" w="9525">
            <a:solidFill>
              <a:srgbClr val="2F5897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61" name="Google Shape;161;g31b54f6e2c8_0_0"/>
          <p:cNvCxnSpPr>
            <a:stCxn id="155" idx="2"/>
            <a:endCxn id="159" idx="1"/>
          </p:cNvCxnSpPr>
          <p:nvPr/>
        </p:nvCxnSpPr>
        <p:spPr>
          <a:xfrm>
            <a:off x="5322542" y="3237711"/>
            <a:ext cx="1200900" cy="467100"/>
          </a:xfrm>
          <a:prstGeom prst="straightConnector1">
            <a:avLst/>
          </a:prstGeom>
          <a:noFill/>
          <a:ln cap="flat" cmpd="sng" w="9525">
            <a:solidFill>
              <a:srgbClr val="2F5897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62" name="Google Shape;162;g31b54f6e2c8_0_0"/>
          <p:cNvCxnSpPr>
            <a:stCxn id="156" idx="3"/>
            <a:endCxn id="159" idx="1"/>
          </p:cNvCxnSpPr>
          <p:nvPr/>
        </p:nvCxnSpPr>
        <p:spPr>
          <a:xfrm>
            <a:off x="4155603" y="3704930"/>
            <a:ext cx="2367600" cy="0"/>
          </a:xfrm>
          <a:prstGeom prst="straightConnector1">
            <a:avLst/>
          </a:prstGeom>
          <a:noFill/>
          <a:ln cap="flat" cmpd="sng" w="9525">
            <a:solidFill>
              <a:srgbClr val="2F5897"/>
            </a:solidFill>
            <a:prstDash val="solid"/>
            <a:round/>
            <a:headEnd len="med" w="med" type="triangle"/>
            <a:tailEnd len="med" w="med" type="triangle"/>
          </a:ln>
        </p:spPr>
      </p:cxnSp>
      <p:pic>
        <p:nvPicPr>
          <p:cNvPr id="159" name="Google Shape;159;g31b54f6e2c8_0_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23313" y="3569227"/>
            <a:ext cx="730318" cy="27140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3" name="Google Shape;163;g31b54f6e2c8_0_0"/>
          <p:cNvCxnSpPr>
            <a:stCxn id="155" idx="2"/>
          </p:cNvCxnSpPr>
          <p:nvPr/>
        </p:nvCxnSpPr>
        <p:spPr>
          <a:xfrm>
            <a:off x="5322542" y="3237711"/>
            <a:ext cx="5100" cy="1133400"/>
          </a:xfrm>
          <a:prstGeom prst="straightConnector1">
            <a:avLst/>
          </a:prstGeom>
          <a:noFill/>
          <a:ln cap="flat" cmpd="sng" w="9525">
            <a:solidFill>
              <a:srgbClr val="2F5897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4" name="Google Shape;164;g31b54f6e2c8_0_0"/>
          <p:cNvCxnSpPr>
            <a:stCxn id="159" idx="2"/>
          </p:cNvCxnSpPr>
          <p:nvPr/>
        </p:nvCxnSpPr>
        <p:spPr>
          <a:xfrm flipH="1">
            <a:off x="5322471" y="3840630"/>
            <a:ext cx="1566000" cy="582900"/>
          </a:xfrm>
          <a:prstGeom prst="straightConnector1">
            <a:avLst/>
          </a:prstGeom>
          <a:noFill/>
          <a:ln cap="flat" cmpd="sng" w="9525">
            <a:solidFill>
              <a:srgbClr val="2F5897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5" name="Google Shape;165;g31b54f6e2c8_0_0"/>
          <p:cNvCxnSpPr>
            <a:stCxn id="156" idx="2"/>
          </p:cNvCxnSpPr>
          <p:nvPr/>
        </p:nvCxnSpPr>
        <p:spPr>
          <a:xfrm>
            <a:off x="3734770" y="3840635"/>
            <a:ext cx="1587900" cy="582900"/>
          </a:xfrm>
          <a:prstGeom prst="straightConnector1">
            <a:avLst/>
          </a:prstGeom>
          <a:noFill/>
          <a:ln cap="flat" cmpd="sng" w="9525">
            <a:solidFill>
              <a:srgbClr val="2F5897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6" name="Google Shape;166;g31b54f6e2c8_0_0"/>
          <p:cNvSpPr/>
          <p:nvPr/>
        </p:nvSpPr>
        <p:spPr>
          <a:xfrm>
            <a:off x="3313936" y="4029353"/>
            <a:ext cx="3939600" cy="2055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Indexing</a:t>
            </a:r>
            <a:endParaRPr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67" name="Google Shape;167;g31b54f6e2c8_0_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75345" y="4274655"/>
            <a:ext cx="878286" cy="205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g31b54f6e2c8_0_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194038" y="2356525"/>
            <a:ext cx="1059490" cy="27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g31b54f6e2c8_0_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26329" y="4455314"/>
            <a:ext cx="648214" cy="353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g31b54f6e2c8_0_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900387" y="5249013"/>
            <a:ext cx="900089" cy="271403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g31b54f6e2c8_0_0"/>
          <p:cNvSpPr txBox="1"/>
          <p:nvPr/>
        </p:nvSpPr>
        <p:spPr>
          <a:xfrm>
            <a:off x="799225" y="4608800"/>
            <a:ext cx="2269200" cy="75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>
                <a:latin typeface="Corbel"/>
                <a:ea typeface="Corbel"/>
                <a:cs typeface="Corbel"/>
                <a:sym typeface="Corbel"/>
              </a:rPr>
              <a:t>Repositories for phenotypic information</a:t>
            </a:r>
            <a:endParaRPr sz="2000">
              <a:latin typeface="Corbel"/>
              <a:ea typeface="Corbel"/>
              <a:cs typeface="Corbel"/>
              <a:sym typeface="Corbel"/>
            </a:endParaRPr>
          </a:p>
        </p:txBody>
      </p:sp>
      <p:cxnSp>
        <p:nvCxnSpPr>
          <p:cNvPr id="172" name="Google Shape;172;g31b54f6e2c8_0_0"/>
          <p:cNvCxnSpPr>
            <a:stCxn id="169" idx="3"/>
            <a:endCxn id="173" idx="1"/>
          </p:cNvCxnSpPr>
          <p:nvPr/>
        </p:nvCxnSpPr>
        <p:spPr>
          <a:xfrm>
            <a:off x="3674543" y="4632154"/>
            <a:ext cx="1279200" cy="4200"/>
          </a:xfrm>
          <a:prstGeom prst="straightConnector1">
            <a:avLst/>
          </a:prstGeom>
          <a:noFill/>
          <a:ln cap="flat" cmpd="sng" w="9525">
            <a:solidFill>
              <a:srgbClr val="2F5897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74" name="Google Shape;174;g31b54f6e2c8_0_0"/>
          <p:cNvCxnSpPr>
            <a:stCxn id="170" idx="3"/>
          </p:cNvCxnSpPr>
          <p:nvPr/>
        </p:nvCxnSpPr>
        <p:spPr>
          <a:xfrm flipH="1" rot="10800000">
            <a:off x="3800476" y="4631114"/>
            <a:ext cx="1128600" cy="753600"/>
          </a:xfrm>
          <a:prstGeom prst="straightConnector1">
            <a:avLst/>
          </a:prstGeom>
          <a:noFill/>
          <a:ln cap="flat" cmpd="sng" w="9525">
            <a:solidFill>
              <a:srgbClr val="2F5897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75" name="Google Shape;175;g31b54f6e2c8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55129" y="5132759"/>
            <a:ext cx="527774" cy="50394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6" name="Google Shape;176;g31b54f6e2c8_0_0"/>
          <p:cNvCxnSpPr>
            <a:stCxn id="175" idx="0"/>
          </p:cNvCxnSpPr>
          <p:nvPr/>
        </p:nvCxnSpPr>
        <p:spPr>
          <a:xfrm flipH="1" rot="10800000">
            <a:off x="5319016" y="4838459"/>
            <a:ext cx="3600" cy="294300"/>
          </a:xfrm>
          <a:prstGeom prst="straightConnector1">
            <a:avLst/>
          </a:prstGeom>
          <a:noFill/>
          <a:ln cap="flat" cmpd="sng" w="9525">
            <a:solidFill>
              <a:srgbClr val="2F5897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77" name="Google Shape;177;g31b54f6e2c8_0_0"/>
          <p:cNvSpPr/>
          <p:nvPr/>
        </p:nvSpPr>
        <p:spPr>
          <a:xfrm>
            <a:off x="2799800" y="1721000"/>
            <a:ext cx="582900" cy="2265300"/>
          </a:xfrm>
          <a:prstGeom prst="leftBrace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g31b54f6e2c8_0_0"/>
          <p:cNvSpPr txBox="1"/>
          <p:nvPr/>
        </p:nvSpPr>
        <p:spPr>
          <a:xfrm>
            <a:off x="972400" y="2601650"/>
            <a:ext cx="16191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>
                <a:latin typeface="Corbel"/>
                <a:ea typeface="Corbel"/>
                <a:cs typeface="Corbel"/>
                <a:sym typeface="Corbel"/>
              </a:rPr>
              <a:t>Data registration &amp; submission</a:t>
            </a:r>
            <a:endParaRPr sz="20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9" name="Google Shape;179;g31b54f6e2c8_0_0"/>
          <p:cNvSpPr/>
          <p:nvPr/>
        </p:nvSpPr>
        <p:spPr>
          <a:xfrm>
            <a:off x="6128295" y="4423601"/>
            <a:ext cx="557100" cy="1212900"/>
          </a:xfrm>
          <a:prstGeom prst="rightBrace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g31b54f6e2c8_0_0"/>
          <p:cNvSpPr txBox="1"/>
          <p:nvPr/>
        </p:nvSpPr>
        <p:spPr>
          <a:xfrm>
            <a:off x="6937475" y="4753750"/>
            <a:ext cx="1495200" cy="5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Data discovery &amp; retrieval</a:t>
            </a:r>
            <a:endParaRPr sz="2000">
              <a:solidFill>
                <a:srgbClr val="000000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73" name="Google Shape;173;g31b54f6e2c8_0_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953875" y="4440975"/>
            <a:ext cx="710710" cy="3909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g31b54f6e2c8_0_0"/>
          <p:cNvSpPr txBox="1"/>
          <p:nvPr/>
        </p:nvSpPr>
        <p:spPr>
          <a:xfrm>
            <a:off x="8273725" y="1830650"/>
            <a:ext cx="3425700" cy="19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>
                <a:latin typeface="Corbel"/>
                <a:ea typeface="Corbel"/>
                <a:cs typeface="Corbel"/>
                <a:sym typeface="Corbel"/>
              </a:rPr>
              <a:t>BioSamples metadata hub of experimental material (implicitly used by other EMBL-EBI repos like ENA, EVA)</a:t>
            </a:r>
            <a:endParaRPr sz="2000"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82" name="Google Shape;182;g31b54f6e2c8_0_0"/>
          <p:cNvSpPr txBox="1"/>
          <p:nvPr/>
        </p:nvSpPr>
        <p:spPr>
          <a:xfrm>
            <a:off x="454925" y="1033300"/>
            <a:ext cx="107082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de-DE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FAIR-ification of Plant Genotyping Data and its linking to Phenotyping using ELIXIR Platforms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3" name="Google Shape;183;g31b54f6e2c8_0_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9473586" y="3495761"/>
            <a:ext cx="1025967" cy="12726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1b54f6e2c8_0_37"/>
          <p:cNvSpPr txBox="1"/>
          <p:nvPr>
            <p:ph idx="12" type="sldNum"/>
          </p:nvPr>
        </p:nvSpPr>
        <p:spPr>
          <a:xfrm>
            <a:off x="10595610" y="6356350"/>
            <a:ext cx="7581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190" name="Google Shape;190;g31b54f6e2c8_0_37"/>
          <p:cNvSpPr txBox="1"/>
          <p:nvPr>
            <p:ph type="title"/>
          </p:nvPr>
        </p:nvSpPr>
        <p:spPr>
          <a:xfrm>
            <a:off x="399098" y="365125"/>
            <a:ext cx="10515600" cy="88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EBI Meta Data</a:t>
            </a:r>
            <a:endParaRPr/>
          </a:p>
        </p:txBody>
      </p:sp>
      <p:grpSp>
        <p:nvGrpSpPr>
          <p:cNvPr id="191" name="Google Shape;191;g31b54f6e2c8_0_37"/>
          <p:cNvGrpSpPr/>
          <p:nvPr/>
        </p:nvGrpSpPr>
        <p:grpSpPr>
          <a:xfrm>
            <a:off x="6881606" y="944117"/>
            <a:ext cx="4708492" cy="4511804"/>
            <a:chOff x="5915875" y="0"/>
            <a:chExt cx="3078049" cy="3120412"/>
          </a:xfrm>
        </p:grpSpPr>
        <p:pic>
          <p:nvPicPr>
            <p:cNvPr id="192" name="Google Shape;192;g31b54f6e2c8_0_37"/>
            <p:cNvPicPr preferRelativeResize="0"/>
            <p:nvPr/>
          </p:nvPicPr>
          <p:blipFill rotWithShape="1">
            <a:blip r:embed="rId3">
              <a:alphaModFix/>
            </a:blip>
            <a:srcRect b="0" l="0" r="54348" t="71966"/>
            <a:stretch/>
          </p:blipFill>
          <p:spPr>
            <a:xfrm>
              <a:off x="5915875" y="1910288"/>
              <a:ext cx="3078049" cy="1210125"/>
            </a:xfrm>
            <a:prstGeom prst="rect">
              <a:avLst/>
            </a:prstGeom>
            <a:noFill/>
            <a:ln>
              <a:noFill/>
            </a:ln>
            <a:effectLst>
              <a:outerShdw blurRad="1714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193" name="Google Shape;193;g31b54f6e2c8_0_3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446088" y="0"/>
              <a:ext cx="2412126" cy="1544325"/>
            </a:xfrm>
            <a:prstGeom prst="rect">
              <a:avLst/>
            </a:prstGeom>
            <a:noFill/>
            <a:ln>
              <a:noFill/>
            </a:ln>
            <a:effectLst>
              <a:outerShdw blurRad="371475" rotWithShape="0" algn="bl" dir="5400000" dist="19050">
                <a:srgbClr val="000000">
                  <a:alpha val="8000"/>
                </a:srgbClr>
              </a:outerShdw>
            </a:effectLst>
          </p:spPr>
        </p:pic>
        <p:sp>
          <p:nvSpPr>
            <p:cNvPr id="194" name="Google Shape;194;g31b54f6e2c8_0_37"/>
            <p:cNvSpPr/>
            <p:nvPr/>
          </p:nvSpPr>
          <p:spPr>
            <a:xfrm>
              <a:off x="6446100" y="1094925"/>
              <a:ext cx="1317600" cy="414600"/>
            </a:xfrm>
            <a:prstGeom prst="rect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95" name="Google Shape;195;g31b54f6e2c8_0_37"/>
            <p:cNvCxnSpPr/>
            <p:nvPr/>
          </p:nvCxnSpPr>
          <p:spPr>
            <a:xfrm flipH="1">
              <a:off x="5936425" y="1538375"/>
              <a:ext cx="526200" cy="356400"/>
            </a:xfrm>
            <a:prstGeom prst="straightConnector1">
              <a:avLst/>
            </a:prstGeom>
            <a:noFill/>
            <a:ln cap="flat" cmpd="sng" w="9525">
              <a:solidFill>
                <a:schemeClr val="accent2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196" name="Google Shape;196;g31b54f6e2c8_0_37"/>
            <p:cNvCxnSpPr/>
            <p:nvPr/>
          </p:nvCxnSpPr>
          <p:spPr>
            <a:xfrm>
              <a:off x="7769700" y="1512925"/>
              <a:ext cx="415800" cy="364800"/>
            </a:xfrm>
            <a:prstGeom prst="straightConnector1">
              <a:avLst/>
            </a:prstGeom>
            <a:noFill/>
            <a:ln cap="flat" cmpd="sng" w="9525">
              <a:solidFill>
                <a:schemeClr val="accent2"/>
              </a:solidFill>
              <a:prstDash val="dot"/>
              <a:round/>
              <a:headEnd len="med" w="med" type="none"/>
              <a:tailEnd len="med" w="med" type="none"/>
            </a:ln>
          </p:spPr>
        </p:cxnSp>
      </p:grpSp>
      <p:sp>
        <p:nvSpPr>
          <p:cNvPr id="197" name="Google Shape;197;g31b54f6e2c8_0_37"/>
          <p:cNvSpPr/>
          <p:nvPr/>
        </p:nvSpPr>
        <p:spPr>
          <a:xfrm>
            <a:off x="4731367" y="4540867"/>
            <a:ext cx="124500" cy="407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g31b54f6e2c8_0_37"/>
          <p:cNvSpPr/>
          <p:nvPr/>
        </p:nvSpPr>
        <p:spPr>
          <a:xfrm>
            <a:off x="4686000" y="3691600"/>
            <a:ext cx="124500" cy="407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9" name="Google Shape;199;g31b54f6e2c8_0_37"/>
          <p:cNvPicPr preferRelativeResize="0"/>
          <p:nvPr/>
        </p:nvPicPr>
        <p:blipFill rotWithShape="1">
          <a:blip r:embed="rId4">
            <a:alphaModFix/>
          </a:blip>
          <a:srcRect b="0" l="26932" r="0" t="15839"/>
          <a:stretch/>
        </p:blipFill>
        <p:spPr>
          <a:xfrm>
            <a:off x="465733" y="1541867"/>
            <a:ext cx="6335002" cy="3984866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g31b54f6e2c8_0_37"/>
          <p:cNvSpPr txBox="1"/>
          <p:nvPr/>
        </p:nvSpPr>
        <p:spPr>
          <a:xfrm>
            <a:off x="33667" y="6233567"/>
            <a:ext cx="102291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de-DE" sz="1300">
                <a:solidFill>
                  <a:schemeClr val="lt1"/>
                </a:solidFill>
              </a:rPr>
              <a:t>Image credit: https://techdifferences.com/difference-between-data-and-metadata.html</a:t>
            </a:r>
            <a:endParaRPr i="1" sz="1300">
              <a:solidFill>
                <a:schemeClr val="lt1"/>
              </a:solidFill>
            </a:endParaRPr>
          </a:p>
        </p:txBody>
      </p:sp>
      <p:pic>
        <p:nvPicPr>
          <p:cNvPr id="201" name="Google Shape;201;g31b54f6e2c8_0_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24193" y="2125051"/>
            <a:ext cx="1257397" cy="2448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1b54f6e2c8_0_54"/>
          <p:cNvSpPr txBox="1"/>
          <p:nvPr>
            <p:ph idx="12" type="sldNum"/>
          </p:nvPr>
        </p:nvSpPr>
        <p:spPr>
          <a:xfrm>
            <a:off x="10595610" y="6356350"/>
            <a:ext cx="7581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208" name="Google Shape;208;g31b54f6e2c8_0_54"/>
          <p:cNvSpPr txBox="1"/>
          <p:nvPr>
            <p:ph type="title"/>
          </p:nvPr>
        </p:nvSpPr>
        <p:spPr>
          <a:xfrm>
            <a:off x="399098" y="365125"/>
            <a:ext cx="10515600" cy="88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Sample relationships</a:t>
            </a:r>
            <a:endParaRPr/>
          </a:p>
        </p:txBody>
      </p:sp>
      <p:pic>
        <p:nvPicPr>
          <p:cNvPr id="209" name="Google Shape;209;g31b54f6e2c8_0_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583" y="1918933"/>
            <a:ext cx="5635235" cy="31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g31b54f6e2c8_0_54"/>
          <p:cNvSpPr txBox="1"/>
          <p:nvPr/>
        </p:nvSpPr>
        <p:spPr>
          <a:xfrm>
            <a:off x="118267" y="6258233"/>
            <a:ext cx="10436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de-DE" sz="1200">
                <a:solidFill>
                  <a:schemeClr val="lt1"/>
                </a:solidFill>
              </a:rPr>
              <a:t>Image credit: https://www.taconic.com/taconic-insights/oncology-immuno-oncology/patient-derived-xenografts-a-critical-tool-for-oncology-research.html</a:t>
            </a:r>
            <a:endParaRPr i="1" sz="1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rgbClr val="CCCCCC"/>
              </a:solidFill>
            </a:endParaRPr>
          </a:p>
        </p:txBody>
      </p:sp>
      <p:sp>
        <p:nvSpPr>
          <p:cNvPr id="211" name="Google Shape;211;g31b54f6e2c8_0_54"/>
          <p:cNvSpPr txBox="1"/>
          <p:nvPr/>
        </p:nvSpPr>
        <p:spPr>
          <a:xfrm>
            <a:off x="458617" y="5200900"/>
            <a:ext cx="5612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i="1" lang="de-DE" sz="1600">
                <a:solidFill>
                  <a:srgbClr val="155B54"/>
                </a:solidFill>
              </a:rPr>
              <a:t>https://www.ebi.ac.uk/biosamples/docs/guides/relationships</a:t>
            </a:r>
            <a:endParaRPr i="1" sz="1600">
              <a:solidFill>
                <a:srgbClr val="155B54"/>
              </a:solidFill>
            </a:endParaRPr>
          </a:p>
        </p:txBody>
      </p:sp>
      <p:pic>
        <p:nvPicPr>
          <p:cNvPr id="212" name="Google Shape;212;g31b54f6e2c8_0_54"/>
          <p:cNvPicPr preferRelativeResize="0"/>
          <p:nvPr/>
        </p:nvPicPr>
        <p:blipFill rotWithShape="1">
          <a:blip r:embed="rId4">
            <a:alphaModFix/>
          </a:blip>
          <a:srcRect b="5388" l="0" r="36648" t="2818"/>
          <a:stretch/>
        </p:blipFill>
        <p:spPr>
          <a:xfrm>
            <a:off x="6731375" y="1381700"/>
            <a:ext cx="3971026" cy="4315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1b54f6e2c8_0_65"/>
          <p:cNvSpPr txBox="1"/>
          <p:nvPr>
            <p:ph idx="12" type="sldNum"/>
          </p:nvPr>
        </p:nvSpPr>
        <p:spPr>
          <a:xfrm>
            <a:off x="10595610" y="6356350"/>
            <a:ext cx="7581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219" name="Google Shape;219;g31b54f6e2c8_0_65"/>
          <p:cNvSpPr txBox="1"/>
          <p:nvPr>
            <p:ph type="title"/>
          </p:nvPr>
        </p:nvSpPr>
        <p:spPr>
          <a:xfrm>
            <a:off x="399098" y="365125"/>
            <a:ext cx="10515600" cy="88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Search across Repositories</a:t>
            </a:r>
            <a:endParaRPr/>
          </a:p>
        </p:txBody>
      </p:sp>
      <p:grpSp>
        <p:nvGrpSpPr>
          <p:cNvPr id="220" name="Google Shape;220;g31b54f6e2c8_0_65"/>
          <p:cNvGrpSpPr/>
          <p:nvPr/>
        </p:nvGrpSpPr>
        <p:grpSpPr>
          <a:xfrm>
            <a:off x="1588481" y="2700039"/>
            <a:ext cx="8634884" cy="3209511"/>
            <a:chOff x="1648602" y="1948878"/>
            <a:chExt cx="6476325" cy="2407193"/>
          </a:xfrm>
        </p:grpSpPr>
        <p:cxnSp>
          <p:nvCxnSpPr>
            <p:cNvPr id="221" name="Google Shape;221;g31b54f6e2c8_0_65"/>
            <p:cNvCxnSpPr>
              <a:stCxn id="222" idx="0"/>
              <a:endCxn id="223" idx="2"/>
            </p:cNvCxnSpPr>
            <p:nvPr/>
          </p:nvCxnSpPr>
          <p:spPr>
            <a:xfrm flipH="1" rot="10800000">
              <a:off x="5867505" y="2714755"/>
              <a:ext cx="13800" cy="691200"/>
            </a:xfrm>
            <a:prstGeom prst="straightConnector1">
              <a:avLst/>
            </a:prstGeom>
            <a:noFill/>
            <a:ln cap="flat" cmpd="sng" w="19050">
              <a:solidFill>
                <a:srgbClr val="98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24" name="Google Shape;224;g31b54f6e2c8_0_65"/>
            <p:cNvCxnSpPr/>
            <p:nvPr/>
          </p:nvCxnSpPr>
          <p:spPr>
            <a:xfrm>
              <a:off x="3803199" y="3816401"/>
              <a:ext cx="1058700" cy="114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grpSp>
          <p:nvGrpSpPr>
            <p:cNvPr id="225" name="Google Shape;225;g31b54f6e2c8_0_65"/>
            <p:cNvGrpSpPr/>
            <p:nvPr/>
          </p:nvGrpSpPr>
          <p:grpSpPr>
            <a:xfrm>
              <a:off x="1648602" y="1948878"/>
              <a:ext cx="6476325" cy="2407193"/>
              <a:chOff x="77100" y="2220125"/>
              <a:chExt cx="3918159" cy="1452128"/>
            </a:xfrm>
          </p:grpSpPr>
          <p:sp>
            <p:nvSpPr>
              <p:cNvPr id="226" name="Google Shape;226;g31b54f6e2c8_0_65"/>
              <p:cNvSpPr/>
              <p:nvPr/>
            </p:nvSpPr>
            <p:spPr>
              <a:xfrm>
                <a:off x="280225" y="3106125"/>
                <a:ext cx="1073400" cy="554400"/>
              </a:xfrm>
              <a:prstGeom prst="ellipse">
                <a:avLst/>
              </a:prstGeom>
              <a:noFill/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de-DE" sz="1900">
                    <a:solidFill>
                      <a:schemeClr val="dk2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Viral sample</a:t>
                </a:r>
                <a:endParaRPr sz="1900">
                  <a:solidFill>
                    <a:schemeClr val="dk2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sp>
            <p:nvSpPr>
              <p:cNvPr id="227" name="Google Shape;227;g31b54f6e2c8_0_65"/>
              <p:cNvSpPr/>
              <p:nvPr/>
            </p:nvSpPr>
            <p:spPr>
              <a:xfrm>
                <a:off x="280225" y="2220125"/>
                <a:ext cx="1179600" cy="462000"/>
              </a:xfrm>
              <a:prstGeom prst="roundRect">
                <a:avLst>
                  <a:gd fmla="val 16667" name="adj"/>
                </a:avLst>
              </a:prstGeom>
              <a:noFill/>
              <a:ln cap="flat" cmpd="sng" w="19050">
                <a:solidFill>
                  <a:schemeClr val="accen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de-DE" sz="1900">
                    <a:solidFill>
                      <a:schemeClr val="accent1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Viral genome data</a:t>
                </a:r>
                <a:endParaRPr sz="1900">
                  <a:solidFill>
                    <a:schemeClr val="accent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sp>
            <p:nvSpPr>
              <p:cNvPr id="222" name="Google Shape;222;g31b54f6e2c8_0_65"/>
              <p:cNvSpPr/>
              <p:nvPr/>
            </p:nvSpPr>
            <p:spPr>
              <a:xfrm>
                <a:off x="2048125" y="3099100"/>
                <a:ext cx="1162800" cy="554400"/>
              </a:xfrm>
              <a:prstGeom prst="ellipse">
                <a:avLst/>
              </a:prstGeom>
              <a:noFill/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de-DE" sz="1900">
                    <a:solidFill>
                      <a:schemeClr val="dk2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Human sample</a:t>
                </a:r>
                <a:endParaRPr sz="1900">
                  <a:solidFill>
                    <a:schemeClr val="dk2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cxnSp>
            <p:nvCxnSpPr>
              <p:cNvPr id="228" name="Google Shape;228;g31b54f6e2c8_0_65"/>
              <p:cNvCxnSpPr>
                <a:stCxn id="226" idx="0"/>
              </p:cNvCxnSpPr>
              <p:nvPr/>
            </p:nvCxnSpPr>
            <p:spPr>
              <a:xfrm rot="10800000">
                <a:off x="811525" y="2708925"/>
                <a:ext cx="5400" cy="3972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accent1"/>
                </a:solidFill>
                <a:prstDash val="solid"/>
                <a:round/>
                <a:headEnd len="med" w="med" type="none"/>
                <a:tailEnd len="med" w="med" type="triangle"/>
              </a:ln>
            </p:spPr>
          </p:cxnSp>
          <p:sp>
            <p:nvSpPr>
              <p:cNvPr id="229" name="Google Shape;229;g31b54f6e2c8_0_65"/>
              <p:cNvSpPr txBox="1"/>
              <p:nvPr/>
            </p:nvSpPr>
            <p:spPr>
              <a:xfrm>
                <a:off x="1331773" y="3106128"/>
                <a:ext cx="988800" cy="33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i="1" lang="de-DE" sz="1900">
                    <a:solidFill>
                      <a:schemeClr val="dk2"/>
                    </a:solidFill>
                    <a:latin typeface="Helvetica Neue"/>
                    <a:ea typeface="Helvetica Neue"/>
                    <a:cs typeface="Helvetica Neue"/>
                    <a:sym typeface="Helvetica Neue"/>
                    <a:extLst>
                      <a:ext uri="http://customooxmlschemas.google.com/">
                        <go:slidesCustomData xmlns:go="http://customooxmlschemas.google.com/" textRoundtripDataId="0"/>
                      </a:ext>
                    </a:extLst>
                  </a:rPr>
                  <a:t>derived from</a:t>
                </a:r>
                <a:endParaRPr i="1" sz="1900">
                  <a:solidFill>
                    <a:schemeClr val="dk2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sp>
            <p:nvSpPr>
              <p:cNvPr id="230" name="Google Shape;230;g31b54f6e2c8_0_65"/>
              <p:cNvSpPr txBox="1"/>
              <p:nvPr/>
            </p:nvSpPr>
            <p:spPr>
              <a:xfrm>
                <a:off x="2609300" y="2708925"/>
                <a:ext cx="695700" cy="80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121900" lIns="121900" spcFirstLastPara="1" rIns="121900" wrap="square" tIns="1219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500"/>
                  <a:buFont typeface="Arial"/>
                  <a:buNone/>
                </a:pPr>
                <a:r>
                  <a:rPr i="1" lang="de-DE" sz="1900">
                    <a:solidFill>
                      <a:srgbClr val="980000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external links</a:t>
                </a:r>
                <a:endParaRPr i="1" sz="1900">
                  <a:solidFill>
                    <a:srgbClr val="980000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500"/>
                  <a:buFont typeface="Arial"/>
                  <a:buNone/>
                </a:pPr>
                <a:r>
                  <a:t/>
                </a:r>
                <a:endParaRPr i="1" sz="1900">
                  <a:solidFill>
                    <a:srgbClr val="980000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i="1" sz="1900">
                  <a:solidFill>
                    <a:srgbClr val="980000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sp>
            <p:nvSpPr>
              <p:cNvPr id="231" name="Google Shape;231;g31b54f6e2c8_0_65"/>
              <p:cNvSpPr txBox="1"/>
              <p:nvPr/>
            </p:nvSpPr>
            <p:spPr>
              <a:xfrm>
                <a:off x="77100" y="2696600"/>
                <a:ext cx="695700" cy="492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121900" lIns="121900" spcFirstLastPara="1" rIns="121900" wrap="square" tIns="121900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i="1" lang="de-DE" sz="1900">
                    <a:solidFill>
                      <a:schemeClr val="accent1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external links</a:t>
                </a:r>
                <a:endParaRPr i="1" sz="1900">
                  <a:solidFill>
                    <a:schemeClr val="accent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pic>
            <p:nvPicPr>
              <p:cNvPr id="232" name="Google Shape;232;g31b54f6e2c8_0_65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1171783" y="2531145"/>
                <a:ext cx="402000" cy="402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23" name="Google Shape;223;g31b54f6e2c8_0_65"/>
              <p:cNvSpPr/>
              <p:nvPr/>
            </p:nvSpPr>
            <p:spPr>
              <a:xfrm>
                <a:off x="2048125" y="2220125"/>
                <a:ext cx="1179600" cy="462000"/>
              </a:xfrm>
              <a:prstGeom prst="roundRect">
                <a:avLst>
                  <a:gd fmla="val 16667" name="adj"/>
                </a:avLst>
              </a:prstGeom>
              <a:noFill/>
              <a:ln cap="flat" cmpd="sng" w="19050">
                <a:solidFill>
                  <a:srgbClr val="98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de-DE" sz="1900">
                    <a:solidFill>
                      <a:srgbClr val="85200C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Human immunotyping data</a:t>
                </a:r>
                <a:endParaRPr sz="1900">
                  <a:solidFill>
                    <a:srgbClr val="85200C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pic>
            <p:nvPicPr>
              <p:cNvPr id="233" name="Google Shape;233;g31b54f6e2c8_0_65"/>
              <p:cNvPicPr preferRelativeResize="0"/>
              <p:nvPr/>
            </p:nvPicPr>
            <p:blipFill rotWithShape="1">
              <a:blip r:embed="rId4">
                <a:alphaModFix/>
              </a:blip>
              <a:srcRect b="0" l="-12190" r="12189" t="0"/>
              <a:stretch/>
            </p:blipFill>
            <p:spPr>
              <a:xfrm>
                <a:off x="3009882" y="2473531"/>
                <a:ext cx="985377" cy="417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4" name="Google Shape;234;g31b54f6e2c8_0_65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940873" y="3442535"/>
                <a:ext cx="735964" cy="22971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5" name="Google Shape;235;g31b54f6e2c8_0_65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2825948" y="3442536"/>
                <a:ext cx="735944" cy="22971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36" name="Google Shape;236;g31b54f6e2c8_0_65"/>
          <p:cNvSpPr txBox="1"/>
          <p:nvPr/>
        </p:nvSpPr>
        <p:spPr>
          <a:xfrm>
            <a:off x="373633" y="1379367"/>
            <a:ext cx="11116800" cy="12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de-DE" sz="1900">
                <a:solidFill>
                  <a:schemeClr val="dk1"/>
                </a:solidFill>
              </a:rPr>
              <a:t>           As a researcher, I want to find the immunotyping data of all lung samples from </a:t>
            </a:r>
            <a:r>
              <a:rPr b="1" lang="de-DE" sz="1900">
                <a:solidFill>
                  <a:schemeClr val="dk1"/>
                </a:solidFill>
              </a:rPr>
              <a:t>COVID19 patients</a:t>
            </a:r>
            <a:r>
              <a:rPr lang="de-DE" sz="1900">
                <a:solidFill>
                  <a:schemeClr val="dk1"/>
                </a:solidFill>
              </a:rPr>
              <a:t> and corresponding genome sequencing data of the </a:t>
            </a:r>
            <a:r>
              <a:rPr b="1" lang="de-DE" sz="1900">
                <a:solidFill>
                  <a:schemeClr val="dk1"/>
                </a:solidFill>
              </a:rPr>
              <a:t>viral isolate</a:t>
            </a:r>
            <a:r>
              <a:rPr lang="de-DE" sz="1900">
                <a:solidFill>
                  <a:schemeClr val="dk1"/>
                </a:solidFill>
              </a:rPr>
              <a:t>, to study how the immune systems response to viral infection.</a:t>
            </a:r>
            <a:endParaRPr sz="1900"/>
          </a:p>
        </p:txBody>
      </p:sp>
      <p:pic>
        <p:nvPicPr>
          <p:cNvPr id="237" name="Google Shape;237;g31b54f6e2c8_0_6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8900" y="1194433"/>
            <a:ext cx="661267" cy="6612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1b54f6e2c8_0_89"/>
          <p:cNvSpPr txBox="1"/>
          <p:nvPr>
            <p:ph idx="12" type="sldNum"/>
          </p:nvPr>
        </p:nvSpPr>
        <p:spPr>
          <a:xfrm>
            <a:off x="10595610" y="6356350"/>
            <a:ext cx="7581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244" name="Google Shape;244;g31b54f6e2c8_0_89"/>
          <p:cNvSpPr txBox="1"/>
          <p:nvPr>
            <p:ph type="title"/>
          </p:nvPr>
        </p:nvSpPr>
        <p:spPr>
          <a:xfrm>
            <a:off x="399098" y="365125"/>
            <a:ext cx="10515600" cy="880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MIAPPE in BioSamples</a:t>
            </a:r>
            <a:endParaRPr/>
          </a:p>
        </p:txBody>
      </p:sp>
      <p:sp>
        <p:nvSpPr>
          <p:cNvPr id="245" name="Google Shape;245;g31b54f6e2c8_0_89"/>
          <p:cNvSpPr txBox="1"/>
          <p:nvPr/>
        </p:nvSpPr>
        <p:spPr>
          <a:xfrm>
            <a:off x="146200" y="6049033"/>
            <a:ext cx="11899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de-DE" sz="1300">
                <a:solidFill>
                  <a:schemeClr val="lt1"/>
                </a:solidFill>
              </a:rPr>
              <a:t>BioSamples MIAPPE checklist: </a:t>
            </a:r>
            <a:endParaRPr i="1" sz="13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de-DE" sz="1300">
                <a:solidFill>
                  <a:schemeClr val="lt1"/>
                </a:solidFill>
              </a:rPr>
              <a:t>https://www.ebi.ac.uk/biosamples/schemas/certification/plant-miappe.json</a:t>
            </a:r>
            <a:endParaRPr b="1" i="1" sz="1300">
              <a:solidFill>
                <a:schemeClr val="lt1"/>
              </a:solidFill>
            </a:endParaRPr>
          </a:p>
        </p:txBody>
      </p:sp>
      <p:pic>
        <p:nvPicPr>
          <p:cNvPr id="246" name="Google Shape;246;g31b54f6e2c8_0_89"/>
          <p:cNvPicPr preferRelativeResize="0"/>
          <p:nvPr/>
        </p:nvPicPr>
        <p:blipFill rotWithShape="1">
          <a:blip r:embed="rId3">
            <a:alphaModFix/>
          </a:blip>
          <a:srcRect b="14126" l="0" r="58444" t="0"/>
          <a:stretch/>
        </p:blipFill>
        <p:spPr>
          <a:xfrm>
            <a:off x="7473333" y="291800"/>
            <a:ext cx="4006536" cy="465703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47" name="Google Shape;247;g31b54f6e2c8_0_89"/>
          <p:cNvGraphicFramePr/>
          <p:nvPr/>
        </p:nvGraphicFramePr>
        <p:xfrm>
          <a:off x="688367" y="200818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{43B797C6-D51D-492F-B02C-2A05E8053F70}</a:tableStyleId>
              </a:tblPr>
              <a:tblGrid>
                <a:gridCol w="4240075"/>
                <a:gridCol w="2275125"/>
              </a:tblGrid>
              <a:tr h="528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de-DE" sz="2700"/>
                        <a:t>Attributes</a:t>
                      </a:r>
                      <a:endParaRPr b="1" sz="2700"/>
                    </a:p>
                  </a:txBody>
                  <a:tcPr marT="121900" marB="121900" marR="121900" marL="1219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de-DE" sz="2700"/>
                        <a:t>Cardinality</a:t>
                      </a:r>
                      <a:endParaRPr b="1" sz="2700"/>
                    </a:p>
                  </a:txBody>
                  <a:tcPr marT="121900" marB="121900" marR="121900" marL="121900"/>
                </a:tc>
              </a:tr>
              <a:tr h="528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900"/>
                        <a:t>Organism</a:t>
                      </a:r>
                      <a:endParaRPr sz="1900"/>
                    </a:p>
                  </a:txBody>
                  <a:tcPr marT="121900" marB="121900" marR="121900" marL="1219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900"/>
                        <a:t>Mandatory</a:t>
                      </a:r>
                      <a:endParaRPr sz="1900"/>
                    </a:p>
                  </a:txBody>
                  <a:tcPr marT="121900" marB="121900" marR="121900" marL="121900"/>
                </a:tc>
              </a:tr>
              <a:tr h="508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900"/>
                        <a:t>Sample name</a:t>
                      </a:r>
                      <a:endParaRPr sz="1900"/>
                    </a:p>
                  </a:txBody>
                  <a:tcPr marT="121900" marB="121900" marR="121900" marL="1219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rPr lang="de-DE" sz="1900">
                          <a:solidFill>
                            <a:schemeClr val="dk1"/>
                          </a:solidFill>
                        </a:rPr>
                        <a:t>Mandatory</a:t>
                      </a:r>
                      <a:endParaRPr sz="1900"/>
                    </a:p>
                  </a:txBody>
                  <a:tcPr marT="121900" marB="121900" marR="121900" marL="121900"/>
                </a:tc>
              </a:tr>
              <a:tr h="508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900"/>
                        <a:t>Material source latitude</a:t>
                      </a:r>
                      <a:endParaRPr sz="1900"/>
                    </a:p>
                  </a:txBody>
                  <a:tcPr marT="121900" marB="121900" marR="121900" marL="1219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900"/>
                        <a:t>Recommended</a:t>
                      </a:r>
                      <a:endParaRPr sz="1900"/>
                    </a:p>
                  </a:txBody>
                  <a:tcPr marT="121900" marB="121900" marR="121900" marL="121900"/>
                </a:tc>
              </a:tr>
              <a:tr h="508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900"/>
                        <a:t>Biological material ploidy</a:t>
                      </a:r>
                      <a:endParaRPr sz="1900"/>
                    </a:p>
                  </a:txBody>
                  <a:tcPr marT="121900" marB="121900" marR="121900" marL="1219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rPr lang="de-DE" sz="1900">
                          <a:solidFill>
                            <a:schemeClr val="dk1"/>
                          </a:solidFill>
                        </a:rPr>
                        <a:t>Recommended</a:t>
                      </a:r>
                      <a:endParaRPr sz="1900"/>
                    </a:p>
                  </a:txBody>
                  <a:tcPr marT="121900" marB="121900" marR="121900" marL="121900"/>
                </a:tc>
              </a:tr>
              <a:tr h="508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900"/>
                        <a:t>...</a:t>
                      </a:r>
                      <a:endParaRPr sz="1900"/>
                    </a:p>
                  </a:txBody>
                  <a:tcPr marT="121900" marB="121900" marR="121900" marL="1219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900"/>
                        <a:t>...</a:t>
                      </a:r>
                      <a:endParaRPr sz="1900"/>
                    </a:p>
                  </a:txBody>
                  <a:tcPr marT="121900" marB="121900" marR="121900" marL="121900"/>
                </a:tc>
              </a:tr>
            </a:tbl>
          </a:graphicData>
        </a:graphic>
      </p:graphicFrame>
      <p:sp>
        <p:nvSpPr>
          <p:cNvPr id="248" name="Google Shape;248;g31b54f6e2c8_0_89"/>
          <p:cNvSpPr txBox="1"/>
          <p:nvPr/>
        </p:nvSpPr>
        <p:spPr>
          <a:xfrm>
            <a:off x="488650" y="1406975"/>
            <a:ext cx="69846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Subset of attributes for sample identification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2023-05-10T05:53:34Z</dcterms:created>
  <dc:creator>Uhorczuk, Sonja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0x010100650CA5DD27EA4649BABC161BA032C04B</vt:lpwstr>
  </property>
</Properties>
</file>