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 id="2147483744" r:id="rId5"/>
  </p:sldMasterIdLst>
  <p:notesMasterIdLst>
    <p:notesMasterId r:id="rId30"/>
  </p:notesMasterIdLst>
  <p:sldIdLst>
    <p:sldId id="436" r:id="rId6"/>
    <p:sldId id="437" r:id="rId7"/>
    <p:sldId id="438" r:id="rId8"/>
    <p:sldId id="290" r:id="rId9"/>
    <p:sldId id="291" r:id="rId10"/>
    <p:sldId id="294" r:id="rId11"/>
    <p:sldId id="296" r:id="rId12"/>
    <p:sldId id="297" r:id="rId13"/>
    <p:sldId id="298" r:id="rId14"/>
    <p:sldId id="299" r:id="rId15"/>
    <p:sldId id="300" r:id="rId16"/>
    <p:sldId id="289" r:id="rId17"/>
    <p:sldId id="288" r:id="rId18"/>
    <p:sldId id="271" r:id="rId19"/>
    <p:sldId id="282" r:id="rId20"/>
    <p:sldId id="283" r:id="rId21"/>
    <p:sldId id="272" r:id="rId22"/>
    <p:sldId id="286" r:id="rId23"/>
    <p:sldId id="273" r:id="rId24"/>
    <p:sldId id="274" r:id="rId25"/>
    <p:sldId id="278" r:id="rId26"/>
    <p:sldId id="279" r:id="rId27"/>
    <p:sldId id="280" r:id="rId28"/>
    <p:sldId id="30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A6"/>
    <a:srgbClr val="2756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15"/>
    <p:restoredTop sz="94694"/>
  </p:normalViewPr>
  <p:slideViewPr>
    <p:cSldViewPr snapToGrid="0">
      <p:cViewPr varScale="1">
        <p:scale>
          <a:sx n="110" d="100"/>
          <a:sy n="110" d="100"/>
        </p:scale>
        <p:origin x="200" y="416"/>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777DD-D904-2146-BB92-829E04C4AD81}" type="datetimeFigureOut">
              <a:rPr lang="fr-FR" smtClean="0"/>
              <a:t>02/12/2024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Click to change the mask text styles</a:t>
            </a:r>
          </a:p>
          <a:p>
            <a:pPr lvl="1"/>
            <a:r>
              <a:rPr lang="fr-FR"/>
              <a:t>Second level</a:t>
            </a:r>
          </a:p>
          <a:p>
            <a:pPr lvl="2"/>
            <a:r>
              <a:rPr lang="fr-FR"/>
              <a:t>Third level</a:t>
            </a:r>
          </a:p>
          <a:p>
            <a:pPr lvl="3"/>
            <a:r>
              <a:rPr lang="fr-FR"/>
              <a:t>Fourth level</a:t>
            </a:r>
          </a:p>
          <a:p>
            <a:pPr lvl="4"/>
            <a:r>
              <a:rPr lang="fr-FR"/>
              <a:t>Fifth level</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48D5A-0F68-6840-8712-1BCB262F44D7}" type="slidenum">
              <a:rPr lang="fr-FR" smtClean="0"/>
              <a:t>‹N°›</a:t>
            </a:fld>
            <a:endParaRPr lang="fr-FR"/>
          </a:p>
        </p:txBody>
      </p:sp>
    </p:spTree>
    <p:extLst>
      <p:ext uri="{BB962C8B-B14F-4D97-AF65-F5344CB8AC3E}">
        <p14:creationId xmlns:p14="http://schemas.microsoft.com/office/powerpoint/2010/main" val="884507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31a13bc3efd_2_0:notes"/>
          <p:cNvSpPr txBox="1">
            <a:spLocks noGrp="1"/>
          </p:cNvSpPr>
          <p:nvPr>
            <p:ph type="body" idx="1"/>
          </p:nvPr>
        </p:nvSpPr>
        <p:spPr>
          <a:xfrm>
            <a:off x="685800" y="5867400"/>
            <a:ext cx="54864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92" name="Google Shape;992;g31a13bc3efd_2_0:notes"/>
          <p:cNvSpPr>
            <a:spLocks noGrp="1" noRot="1" noChangeAspect="1"/>
          </p:cNvSpPr>
          <p:nvPr>
            <p:ph type="sldImg" idx="2"/>
          </p:nvPr>
        </p:nvSpPr>
        <p:spPr>
          <a:xfrm>
            <a:off x="-228600" y="1524000"/>
            <a:ext cx="7315200" cy="4114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hyperlink" Target="https://www.phenet.eu/en/contact"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hyperlink" Target="https://www.phenet.eu/en/contact"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Master" Target="../slideMasters/slideMaster2.xml"/><Relationship Id="rId4" Type="http://schemas.openxmlformats.org/officeDocument/2006/relationships/image" Target="../media/image3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 Version 2">
    <p:bg>
      <p:bgPr>
        <a:solidFill>
          <a:srgbClr val="00A3A6"/>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8F33C8C-4663-47F8-AAC2-AA7669DF2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852" y="1272218"/>
            <a:ext cx="1546667" cy="417778"/>
          </a:xfrm>
          <a:prstGeom prst="rect">
            <a:avLst/>
          </a:prstGeom>
        </p:spPr>
      </p:pic>
      <p:pic>
        <p:nvPicPr>
          <p:cNvPr id="5" name="Image 4">
            <a:extLst>
              <a:ext uri="{FF2B5EF4-FFF2-40B4-BE49-F238E27FC236}">
                <a16:creationId xmlns:a16="http://schemas.microsoft.com/office/drawing/2014/main" id="{4405A067-B49C-4F11-A938-80BC29FEE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 y="2837638"/>
            <a:ext cx="4076190" cy="2790476"/>
          </a:xfrm>
          <a:prstGeom prst="rect">
            <a:avLst/>
          </a:prstGeom>
        </p:spPr>
      </p:pic>
      <p:pic>
        <p:nvPicPr>
          <p:cNvPr id="6" name="Image 5">
            <a:extLst>
              <a:ext uri="{FF2B5EF4-FFF2-40B4-BE49-F238E27FC236}">
                <a16:creationId xmlns:a16="http://schemas.microsoft.com/office/drawing/2014/main" id="{EC5A9449-A06C-4EA1-A540-CB2DC3C493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315" y="2825325"/>
            <a:ext cx="314286" cy="428572"/>
          </a:xfrm>
          <a:prstGeom prst="rect">
            <a:avLst/>
          </a:prstGeom>
        </p:spPr>
      </p:pic>
      <p:sp>
        <p:nvSpPr>
          <p:cNvPr id="7" name="Rectangle 6">
            <a:extLst>
              <a:ext uri="{FF2B5EF4-FFF2-40B4-BE49-F238E27FC236}">
                <a16:creationId xmlns:a16="http://schemas.microsoft.com/office/drawing/2014/main" id="{0A9A26A8-F041-4097-AF69-174D33070FC9}"/>
              </a:ext>
            </a:extLst>
          </p:cNvPr>
          <p:cNvSpPr/>
          <p:nvPr/>
        </p:nvSpPr>
        <p:spPr>
          <a:xfrm>
            <a:off x="0" y="5994603"/>
            <a:ext cx="12192000" cy="864524"/>
          </a:xfrm>
          <a:prstGeom prst="rect">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2401843" y="2767207"/>
            <a:ext cx="9144000" cy="1057708"/>
          </a:xfrm>
          <a:prstGeom prst="rect">
            <a:avLst/>
          </a:prstGeom>
        </p:spPr>
        <p:txBody>
          <a:bodyPr anchor="t" anchorCtr="0">
            <a:normAutofit/>
          </a:bodyPr>
          <a:lstStyle>
            <a:lvl1pPr marL="0" indent="0" algn="l">
              <a:buFontTx/>
              <a:buNone/>
              <a:defRPr sz="3600">
                <a:solidFill>
                  <a:schemeClr val="bg1"/>
                </a:solidFill>
              </a:defRPr>
            </a:lvl1pPr>
          </a:lstStyle>
          <a:p>
            <a:r>
              <a:rPr lang="fr-FR"/>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2401843" y="3634445"/>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Tree>
    <p:extLst>
      <p:ext uri="{BB962C8B-B14F-4D97-AF65-F5344CB8AC3E}">
        <p14:creationId xmlns:p14="http://schemas.microsoft.com/office/powerpoint/2010/main" val="1627948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8429" y="365132"/>
            <a:ext cx="1755371" cy="5811839"/>
          </a:xfrm>
          <a:prstGeom prst="rect">
            <a:avLst/>
          </a:prstGeo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10" y="365132"/>
            <a:ext cx="8241047" cy="5811839"/>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Subtitle 2">
            <a:extLst>
              <a:ext uri="{FF2B5EF4-FFF2-40B4-BE49-F238E27FC236}">
                <a16:creationId xmlns:a16="http://schemas.microsoft.com/office/drawing/2014/main" id="{F0C85A8C-AE66-4CB1-AC77-8A0677F197D5}"/>
              </a:ext>
            </a:extLst>
          </p:cNvPr>
          <p:cNvSpPr>
            <a:spLocks noGrp="1"/>
          </p:cNvSpPr>
          <p:nvPr>
            <p:ph type="subTitle" idx="10"/>
          </p:nvPr>
        </p:nvSpPr>
        <p:spPr>
          <a:xfrm rot="5400000">
            <a:off x="6626017" y="2818371"/>
            <a:ext cx="5811839" cy="90535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Tree>
    <p:extLst>
      <p:ext uri="{BB962C8B-B14F-4D97-AF65-F5344CB8AC3E}">
        <p14:creationId xmlns:p14="http://schemas.microsoft.com/office/powerpoint/2010/main" val="15951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 Full width">
  <p:cSld name="Text - Full width">
    <p:spTree>
      <p:nvGrpSpPr>
        <p:cNvPr id="1" name="Shape 90"/>
        <p:cNvGrpSpPr/>
        <p:nvPr/>
      </p:nvGrpSpPr>
      <p:grpSpPr>
        <a:xfrm>
          <a:off x="0" y="0"/>
          <a:ext cx="0" cy="0"/>
          <a:chOff x="0" y="0"/>
          <a:chExt cx="0" cy="0"/>
        </a:xfrm>
      </p:grpSpPr>
      <p:sp>
        <p:nvSpPr>
          <p:cNvPr id="91" name="Google Shape;91;p10"/>
          <p:cNvSpPr txBox="1">
            <a:spLocks noGrp="1"/>
          </p:cNvSpPr>
          <p:nvPr>
            <p:ph type="title"/>
          </p:nvPr>
        </p:nvSpPr>
        <p:spPr>
          <a:xfrm>
            <a:off x="155575" y="0"/>
            <a:ext cx="7678100" cy="5492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80BB"/>
              </a:buClr>
              <a:buSzPts val="2400"/>
              <a:buFont typeface="Calibri"/>
              <a:buNone/>
              <a:defRPr sz="2400" b="0" i="0" u="none" strike="noStrike" cap="none">
                <a:solidFill>
                  <a:srgbClr val="0080B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92" name="Google Shape;92;p10"/>
          <p:cNvCxnSpPr/>
          <p:nvPr/>
        </p:nvCxnSpPr>
        <p:spPr>
          <a:xfrm>
            <a:off x="155575" y="549275"/>
            <a:ext cx="11880850" cy="0"/>
          </a:xfrm>
          <a:prstGeom prst="straightConnector1">
            <a:avLst/>
          </a:prstGeom>
          <a:noFill/>
          <a:ln w="25400" cap="flat" cmpd="sng">
            <a:solidFill>
              <a:srgbClr val="0080BB"/>
            </a:solidFill>
            <a:prstDash val="solid"/>
            <a:miter lim="800000"/>
            <a:headEnd type="none" w="sm" len="sm"/>
            <a:tailEnd type="none" w="sm" len="sm"/>
          </a:ln>
        </p:spPr>
      </p:cxnSp>
      <p:pic>
        <p:nvPicPr>
          <p:cNvPr id="93" name="Google Shape;93;p10"/>
          <p:cNvPicPr preferRelativeResize="0"/>
          <p:nvPr/>
        </p:nvPicPr>
        <p:blipFill rotWithShape="1">
          <a:blip r:embed="rId2">
            <a:alphaModFix amt="50000"/>
          </a:blip>
          <a:srcRect l="45110" t="11988" r="4203" b="75136"/>
          <a:stretch/>
        </p:blipFill>
        <p:spPr>
          <a:xfrm>
            <a:off x="8974316" y="0"/>
            <a:ext cx="3377939" cy="549275"/>
          </a:xfrm>
          <a:prstGeom prst="rect">
            <a:avLst/>
          </a:prstGeom>
          <a:noFill/>
          <a:ln>
            <a:noFill/>
          </a:ln>
        </p:spPr>
      </p:pic>
      <p:pic>
        <p:nvPicPr>
          <p:cNvPr id="94" name="Google Shape;94;p10"/>
          <p:cNvPicPr preferRelativeResize="0"/>
          <p:nvPr/>
        </p:nvPicPr>
        <p:blipFill rotWithShape="1">
          <a:blip r:embed="rId3">
            <a:alphaModFix/>
          </a:blip>
          <a:srcRect/>
          <a:stretch/>
        </p:blipFill>
        <p:spPr>
          <a:xfrm>
            <a:off x="1331846" y="6309806"/>
            <a:ext cx="610350" cy="428616"/>
          </a:xfrm>
          <a:prstGeom prst="rect">
            <a:avLst/>
          </a:prstGeom>
          <a:noFill/>
          <a:ln>
            <a:noFill/>
          </a:ln>
        </p:spPr>
      </p:pic>
      <p:pic>
        <p:nvPicPr>
          <p:cNvPr id="95" name="Google Shape;95;p10"/>
          <p:cNvPicPr preferRelativeResize="0"/>
          <p:nvPr/>
        </p:nvPicPr>
        <p:blipFill rotWithShape="1">
          <a:blip r:embed="rId4">
            <a:alphaModFix/>
          </a:blip>
          <a:srcRect/>
          <a:stretch/>
        </p:blipFill>
        <p:spPr>
          <a:xfrm>
            <a:off x="155575" y="6262055"/>
            <a:ext cx="1052052" cy="524118"/>
          </a:xfrm>
          <a:prstGeom prst="rect">
            <a:avLst/>
          </a:prstGeom>
          <a:noFill/>
          <a:ln>
            <a:noFill/>
          </a:ln>
        </p:spPr>
      </p:pic>
      <p:sp>
        <p:nvSpPr>
          <p:cNvPr id="96" name="Google Shape;96;p10"/>
          <p:cNvSpPr txBox="1"/>
          <p:nvPr/>
        </p:nvSpPr>
        <p:spPr>
          <a:xfrm>
            <a:off x="11426076" y="6381797"/>
            <a:ext cx="61034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fr-FR" sz="1800" b="0" i="0" u="none" strike="noStrike" cap="none">
                <a:solidFill>
                  <a:srgbClr val="0080BB"/>
                </a:solidFill>
                <a:latin typeface="Calibri"/>
                <a:ea typeface="Calibri"/>
                <a:cs typeface="Calibri"/>
                <a:sym typeface="Calibri"/>
              </a:rPr>
              <a:t>‹N°›</a:t>
            </a:fld>
            <a:endParaRPr sz="1800" b="0" i="0" u="none" strike="noStrike" cap="none">
              <a:solidFill>
                <a:srgbClr val="0080BB"/>
              </a:solidFill>
              <a:latin typeface="Calibri"/>
              <a:ea typeface="Calibri"/>
              <a:cs typeface="Calibri"/>
              <a:sym typeface="Calibri"/>
            </a:endParaRPr>
          </a:p>
        </p:txBody>
      </p:sp>
      <p:sp>
        <p:nvSpPr>
          <p:cNvPr id="97" name="Google Shape;97;p10"/>
          <p:cNvSpPr txBox="1">
            <a:spLocks noGrp="1"/>
          </p:cNvSpPr>
          <p:nvPr>
            <p:ph type="body" idx="1"/>
          </p:nvPr>
        </p:nvSpPr>
        <p:spPr>
          <a:xfrm>
            <a:off x="155575" y="836600"/>
            <a:ext cx="11880900" cy="5290800"/>
          </a:xfrm>
          <a:prstGeom prst="rect">
            <a:avLst/>
          </a:prstGeom>
          <a:noFill/>
          <a:ln>
            <a:noFill/>
          </a:ln>
        </p:spPr>
        <p:txBody>
          <a:bodyPr spcFirstLastPara="1" wrap="square" lIns="91425" tIns="45700" rIns="91425" bIns="45700" anchor="t" anchorCtr="0">
            <a:noAutofit/>
          </a:bodyPr>
          <a:lstStyle>
            <a:lvl1pPr marL="457200" marR="0" lvl="0" indent="-370840" algn="l" rtl="0">
              <a:lnSpc>
                <a:spcPct val="90000"/>
              </a:lnSpc>
              <a:spcBef>
                <a:spcPts val="1000"/>
              </a:spcBef>
              <a:spcAft>
                <a:spcPts val="0"/>
              </a:spcAft>
              <a:buClr>
                <a:srgbClr val="0080BB"/>
              </a:buClr>
              <a:buSzPts val="2240"/>
              <a:buFont typeface="Noto Sans Symbols"/>
              <a:buChar char="▪"/>
              <a:defRPr sz="2800" b="0" i="0" u="none" strike="noStrike" cap="none">
                <a:solidFill>
                  <a:schemeClr val="dk1"/>
                </a:solidFill>
                <a:latin typeface="Calibri"/>
                <a:ea typeface="Calibri"/>
                <a:cs typeface="Calibri"/>
                <a:sym typeface="Calibri"/>
              </a:defRPr>
            </a:lvl1pPr>
            <a:lvl2pPr marL="914400" marR="0" lvl="1" indent="-350519" algn="l" rtl="0">
              <a:lnSpc>
                <a:spcPct val="90000"/>
              </a:lnSpc>
              <a:spcBef>
                <a:spcPts val="500"/>
              </a:spcBef>
              <a:spcAft>
                <a:spcPts val="0"/>
              </a:spcAft>
              <a:buClr>
                <a:srgbClr val="0080BB"/>
              </a:buClr>
              <a:buSzPts val="192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500"/>
              </a:spcBef>
              <a:spcAft>
                <a:spcPts val="0"/>
              </a:spcAft>
              <a:buClr>
                <a:srgbClr val="0080BB"/>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20039" algn="l" rtl="0">
              <a:lnSpc>
                <a:spcPct val="90000"/>
              </a:lnSpc>
              <a:spcBef>
                <a:spcPts val="500"/>
              </a:spcBef>
              <a:spcAft>
                <a:spcPts val="0"/>
              </a:spcAft>
              <a:buClr>
                <a:srgbClr val="0080BB"/>
              </a:buClr>
              <a:buSzPts val="1440"/>
              <a:buFont typeface="Noto Sans Symbols"/>
              <a:buChar char="▪"/>
              <a:defRPr sz="1800" b="0" i="0" u="none" strike="noStrike" cap="none">
                <a:solidFill>
                  <a:schemeClr val="dk1"/>
                </a:solidFill>
                <a:latin typeface="Calibri"/>
                <a:ea typeface="Calibri"/>
                <a:cs typeface="Calibri"/>
                <a:sym typeface="Calibri"/>
              </a:defRPr>
            </a:lvl4pPr>
            <a:lvl5pPr marL="2286000" marR="0" lvl="4" indent="-320039" algn="l" rtl="0">
              <a:lnSpc>
                <a:spcPct val="90000"/>
              </a:lnSpc>
              <a:spcBef>
                <a:spcPts val="500"/>
              </a:spcBef>
              <a:spcAft>
                <a:spcPts val="0"/>
              </a:spcAft>
              <a:buClr>
                <a:srgbClr val="0080BB"/>
              </a:buClr>
              <a:buSzPts val="144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8" name="Google Shape;98;p10"/>
          <p:cNvPicPr preferRelativeResize="0"/>
          <p:nvPr/>
        </p:nvPicPr>
        <p:blipFill rotWithShape="1">
          <a:blip r:embed="rId5">
            <a:alphaModFix/>
          </a:blip>
          <a:srcRect/>
          <a:stretch/>
        </p:blipFill>
        <p:spPr>
          <a:xfrm>
            <a:off x="2066415" y="6282764"/>
            <a:ext cx="1458063" cy="482700"/>
          </a:xfrm>
          <a:prstGeom prst="rect">
            <a:avLst/>
          </a:prstGeom>
          <a:noFill/>
          <a:ln>
            <a:noFill/>
          </a:ln>
        </p:spPr>
      </p:pic>
      <p:pic>
        <p:nvPicPr>
          <p:cNvPr id="99" name="Google Shape;99;p10"/>
          <p:cNvPicPr preferRelativeResize="0"/>
          <p:nvPr/>
        </p:nvPicPr>
        <p:blipFill rotWithShape="1">
          <a:blip r:embed="rId6">
            <a:alphaModFix/>
          </a:blip>
          <a:srcRect/>
          <a:stretch/>
        </p:blipFill>
        <p:spPr>
          <a:xfrm>
            <a:off x="3648697" y="6308252"/>
            <a:ext cx="1481027" cy="431725"/>
          </a:xfrm>
          <a:prstGeom prst="rect">
            <a:avLst/>
          </a:prstGeom>
          <a:noFill/>
          <a:ln>
            <a:noFill/>
          </a:ln>
        </p:spPr>
      </p:pic>
      <p:pic>
        <p:nvPicPr>
          <p:cNvPr id="100" name="Google Shape;100;p10"/>
          <p:cNvPicPr preferRelativeResize="0"/>
          <p:nvPr/>
        </p:nvPicPr>
        <p:blipFill rotWithShape="1">
          <a:blip r:embed="rId7">
            <a:alphaModFix/>
          </a:blip>
          <a:srcRect/>
          <a:stretch/>
        </p:blipFill>
        <p:spPr>
          <a:xfrm>
            <a:off x="6789665" y="6231223"/>
            <a:ext cx="1411521" cy="585781"/>
          </a:xfrm>
          <a:prstGeom prst="rect">
            <a:avLst/>
          </a:prstGeom>
          <a:noFill/>
          <a:ln>
            <a:noFill/>
          </a:ln>
        </p:spPr>
      </p:pic>
      <p:pic>
        <p:nvPicPr>
          <p:cNvPr id="101" name="Google Shape;101;p10"/>
          <p:cNvPicPr preferRelativeResize="0"/>
          <p:nvPr/>
        </p:nvPicPr>
        <p:blipFill rotWithShape="1">
          <a:blip r:embed="rId8">
            <a:alphaModFix/>
          </a:blip>
          <a:srcRect/>
          <a:stretch/>
        </p:blipFill>
        <p:spPr>
          <a:xfrm>
            <a:off x="5253943" y="6288756"/>
            <a:ext cx="1411502" cy="470717"/>
          </a:xfrm>
          <a:prstGeom prst="rect">
            <a:avLst/>
          </a:prstGeom>
          <a:noFill/>
          <a:ln>
            <a:noFill/>
          </a:ln>
        </p:spPr>
      </p:pic>
    </p:spTree>
    <p:extLst>
      <p:ext uri="{BB962C8B-B14F-4D97-AF65-F5344CB8AC3E}">
        <p14:creationId xmlns:p14="http://schemas.microsoft.com/office/powerpoint/2010/main" val="3428715192"/>
      </p:ext>
    </p:extLst>
  </p:cSld>
  <p:clrMapOvr>
    <a:masterClrMapping/>
  </p:clrMapOvr>
  <p:extLst>
    <p:ext uri="{DCECCB84-F9BA-43D5-87BE-67443E8EF086}">
      <p15:sldGuideLst xmlns:p15="http://schemas.microsoft.com/office/powerpoint/2012/main">
        <p15:guide id="1" orient="horz" pos="52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75"/>
        <p:cNvGrpSpPr/>
        <p:nvPr/>
      </p:nvGrpSpPr>
      <p:grpSpPr>
        <a:xfrm>
          <a:off x="0" y="0"/>
          <a:ext cx="0" cy="0"/>
          <a:chOff x="0" y="0"/>
          <a:chExt cx="0" cy="0"/>
        </a:xfrm>
      </p:grpSpPr>
      <p:pic>
        <p:nvPicPr>
          <p:cNvPr id="76" name="Google Shape;76;p8"/>
          <p:cNvPicPr preferRelativeResize="0"/>
          <p:nvPr/>
        </p:nvPicPr>
        <p:blipFill rotWithShape="1">
          <a:blip r:embed="rId2">
            <a:alphaModFix/>
          </a:blip>
          <a:srcRect/>
          <a:stretch/>
        </p:blipFill>
        <p:spPr>
          <a:xfrm>
            <a:off x="1331846" y="6309806"/>
            <a:ext cx="610350" cy="428616"/>
          </a:xfrm>
          <a:prstGeom prst="rect">
            <a:avLst/>
          </a:prstGeom>
          <a:noFill/>
          <a:ln>
            <a:noFill/>
          </a:ln>
        </p:spPr>
      </p:pic>
      <p:pic>
        <p:nvPicPr>
          <p:cNvPr id="77" name="Google Shape;77;p8"/>
          <p:cNvPicPr preferRelativeResize="0"/>
          <p:nvPr/>
        </p:nvPicPr>
        <p:blipFill rotWithShape="1">
          <a:blip r:embed="rId3">
            <a:alphaModFix/>
          </a:blip>
          <a:srcRect/>
          <a:stretch/>
        </p:blipFill>
        <p:spPr>
          <a:xfrm>
            <a:off x="155575" y="6262055"/>
            <a:ext cx="1052052" cy="524118"/>
          </a:xfrm>
          <a:prstGeom prst="rect">
            <a:avLst/>
          </a:prstGeom>
          <a:noFill/>
          <a:ln>
            <a:noFill/>
          </a:ln>
        </p:spPr>
      </p:pic>
      <p:sp>
        <p:nvSpPr>
          <p:cNvPr id="78" name="Google Shape;78;p8"/>
          <p:cNvSpPr txBox="1"/>
          <p:nvPr/>
        </p:nvSpPr>
        <p:spPr>
          <a:xfrm>
            <a:off x="11426076" y="6381797"/>
            <a:ext cx="610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fr-FR" sz="1800" b="0" i="0" u="none" strike="noStrike" cap="none">
                <a:solidFill>
                  <a:srgbClr val="0080BB"/>
                </a:solidFill>
                <a:latin typeface="Calibri"/>
                <a:ea typeface="Calibri"/>
                <a:cs typeface="Calibri"/>
                <a:sym typeface="Calibri"/>
              </a:rPr>
              <a:t>‹N°›</a:t>
            </a:fld>
            <a:endParaRPr sz="1800" b="0" i="0" u="none" strike="noStrike" cap="none">
              <a:solidFill>
                <a:srgbClr val="0080BB"/>
              </a:solidFill>
              <a:latin typeface="Calibri"/>
              <a:ea typeface="Calibri"/>
              <a:cs typeface="Calibri"/>
              <a:sym typeface="Calibri"/>
            </a:endParaRPr>
          </a:p>
        </p:txBody>
      </p:sp>
      <p:pic>
        <p:nvPicPr>
          <p:cNvPr id="79" name="Google Shape;79;p8"/>
          <p:cNvPicPr preferRelativeResize="0"/>
          <p:nvPr/>
        </p:nvPicPr>
        <p:blipFill rotWithShape="1">
          <a:blip r:embed="rId4">
            <a:alphaModFix/>
          </a:blip>
          <a:srcRect l="39046"/>
          <a:stretch/>
        </p:blipFill>
        <p:spPr>
          <a:xfrm>
            <a:off x="7974013" y="1143903"/>
            <a:ext cx="4062412" cy="4265872"/>
          </a:xfrm>
          <a:prstGeom prst="rect">
            <a:avLst/>
          </a:prstGeom>
          <a:noFill/>
          <a:ln>
            <a:noFill/>
          </a:ln>
        </p:spPr>
      </p:pic>
      <p:sp>
        <p:nvSpPr>
          <p:cNvPr id="80" name="Google Shape;80;p8"/>
          <p:cNvSpPr txBox="1">
            <a:spLocks noGrp="1"/>
          </p:cNvSpPr>
          <p:nvPr>
            <p:ph type="ctrTitle"/>
          </p:nvPr>
        </p:nvSpPr>
        <p:spPr>
          <a:xfrm>
            <a:off x="155575" y="2083039"/>
            <a:ext cx="6248400" cy="2387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80BB"/>
              </a:buClr>
              <a:buSzPts val="5000"/>
              <a:buFont typeface="Calibri"/>
              <a:buNone/>
              <a:defRPr sz="5000" b="0" i="0" u="none" strike="noStrike" cap="none">
                <a:solidFill>
                  <a:srgbClr val="0080B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1" name="Google Shape;81;p8"/>
          <p:cNvPicPr preferRelativeResize="0"/>
          <p:nvPr/>
        </p:nvPicPr>
        <p:blipFill rotWithShape="1">
          <a:blip r:embed="rId5">
            <a:alphaModFix/>
          </a:blip>
          <a:srcRect/>
          <a:stretch/>
        </p:blipFill>
        <p:spPr>
          <a:xfrm>
            <a:off x="2066415" y="6282764"/>
            <a:ext cx="1458063" cy="482700"/>
          </a:xfrm>
          <a:prstGeom prst="rect">
            <a:avLst/>
          </a:prstGeom>
          <a:noFill/>
          <a:ln>
            <a:noFill/>
          </a:ln>
        </p:spPr>
      </p:pic>
      <p:pic>
        <p:nvPicPr>
          <p:cNvPr id="82" name="Google Shape;82;p8"/>
          <p:cNvPicPr preferRelativeResize="0"/>
          <p:nvPr/>
        </p:nvPicPr>
        <p:blipFill rotWithShape="1">
          <a:blip r:embed="rId6">
            <a:alphaModFix/>
          </a:blip>
          <a:srcRect/>
          <a:stretch/>
        </p:blipFill>
        <p:spPr>
          <a:xfrm>
            <a:off x="3648697" y="6308252"/>
            <a:ext cx="1481027" cy="431725"/>
          </a:xfrm>
          <a:prstGeom prst="rect">
            <a:avLst/>
          </a:prstGeom>
          <a:noFill/>
          <a:ln>
            <a:noFill/>
          </a:ln>
        </p:spPr>
      </p:pic>
      <p:pic>
        <p:nvPicPr>
          <p:cNvPr id="83" name="Google Shape;83;p8"/>
          <p:cNvPicPr preferRelativeResize="0"/>
          <p:nvPr/>
        </p:nvPicPr>
        <p:blipFill rotWithShape="1">
          <a:blip r:embed="rId7">
            <a:alphaModFix/>
          </a:blip>
          <a:srcRect/>
          <a:stretch/>
        </p:blipFill>
        <p:spPr>
          <a:xfrm>
            <a:off x="6789665" y="6231223"/>
            <a:ext cx="1411521" cy="585781"/>
          </a:xfrm>
          <a:prstGeom prst="rect">
            <a:avLst/>
          </a:prstGeom>
          <a:noFill/>
          <a:ln>
            <a:noFill/>
          </a:ln>
        </p:spPr>
      </p:pic>
      <p:pic>
        <p:nvPicPr>
          <p:cNvPr id="84" name="Google Shape;84;p8"/>
          <p:cNvPicPr preferRelativeResize="0"/>
          <p:nvPr/>
        </p:nvPicPr>
        <p:blipFill rotWithShape="1">
          <a:blip r:embed="rId8">
            <a:alphaModFix/>
          </a:blip>
          <a:srcRect/>
          <a:stretch/>
        </p:blipFill>
        <p:spPr>
          <a:xfrm>
            <a:off x="5253943" y="6288756"/>
            <a:ext cx="1411502" cy="470717"/>
          </a:xfrm>
          <a:prstGeom prst="rect">
            <a:avLst/>
          </a:prstGeom>
          <a:noFill/>
          <a:ln>
            <a:noFill/>
          </a:ln>
        </p:spPr>
      </p:pic>
    </p:spTree>
    <p:extLst>
      <p:ext uri="{BB962C8B-B14F-4D97-AF65-F5344CB8AC3E}">
        <p14:creationId xmlns:p14="http://schemas.microsoft.com/office/powerpoint/2010/main" val="3911791079"/>
      </p:ext>
    </p:extLst>
  </p:cSld>
  <p:clrMapOvr>
    <a:masterClrMapping/>
  </p:clrMapOvr>
  <p:extLst>
    <p:ext uri="{DCECCB84-F9BA-43D5-87BE-67443E8EF086}">
      <p15:sldGuideLst xmlns:p15="http://schemas.microsoft.com/office/powerpoint/2012/main">
        <p15:guide id="1" orient="horz" pos="5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ise en page personnalisée 1">
  <p:cSld name="Mise en page personnalisée 1">
    <p:spTree>
      <p:nvGrpSpPr>
        <p:cNvPr id="1" name="Shape 119"/>
        <p:cNvGrpSpPr/>
        <p:nvPr/>
      </p:nvGrpSpPr>
      <p:grpSpPr>
        <a:xfrm>
          <a:off x="0" y="0"/>
          <a:ext cx="0" cy="0"/>
          <a:chOff x="0" y="0"/>
          <a:chExt cx="0" cy="0"/>
        </a:xfrm>
      </p:grpSpPr>
      <p:pic>
        <p:nvPicPr>
          <p:cNvPr id="120" name="Google Shape;120;g11d42595d11_0_633"/>
          <p:cNvPicPr preferRelativeResize="0"/>
          <p:nvPr/>
        </p:nvPicPr>
        <p:blipFill rotWithShape="1">
          <a:blip r:embed="rId2">
            <a:alphaModFix/>
          </a:blip>
          <a:srcRect/>
          <a:stretch/>
        </p:blipFill>
        <p:spPr>
          <a:xfrm>
            <a:off x="1339602" y="6309809"/>
            <a:ext cx="610350" cy="428616"/>
          </a:xfrm>
          <a:prstGeom prst="rect">
            <a:avLst/>
          </a:prstGeom>
          <a:noFill/>
          <a:ln>
            <a:noFill/>
          </a:ln>
        </p:spPr>
      </p:pic>
      <p:pic>
        <p:nvPicPr>
          <p:cNvPr id="121" name="Google Shape;121;g11d42595d11_0_633"/>
          <p:cNvPicPr preferRelativeResize="0"/>
          <p:nvPr/>
        </p:nvPicPr>
        <p:blipFill rotWithShape="1">
          <a:blip r:embed="rId3">
            <a:alphaModFix/>
          </a:blip>
          <a:srcRect/>
          <a:stretch/>
        </p:blipFill>
        <p:spPr>
          <a:xfrm>
            <a:off x="155575" y="6240383"/>
            <a:ext cx="1052052" cy="524118"/>
          </a:xfrm>
          <a:prstGeom prst="rect">
            <a:avLst/>
          </a:prstGeom>
          <a:noFill/>
          <a:ln>
            <a:noFill/>
          </a:ln>
        </p:spPr>
      </p:pic>
      <p:pic>
        <p:nvPicPr>
          <p:cNvPr id="122" name="Google Shape;122;g11d42595d11_0_633"/>
          <p:cNvPicPr preferRelativeResize="0"/>
          <p:nvPr/>
        </p:nvPicPr>
        <p:blipFill>
          <a:blip r:embed="rId4">
            <a:alphaModFix/>
          </a:blip>
          <a:stretch>
            <a:fillRect/>
          </a:stretch>
        </p:blipFill>
        <p:spPr>
          <a:xfrm>
            <a:off x="2172275" y="6282764"/>
            <a:ext cx="1458063" cy="482700"/>
          </a:xfrm>
          <a:prstGeom prst="rect">
            <a:avLst/>
          </a:prstGeom>
          <a:noFill/>
          <a:ln>
            <a:noFill/>
          </a:ln>
        </p:spPr>
      </p:pic>
      <p:pic>
        <p:nvPicPr>
          <p:cNvPr id="123" name="Google Shape;123;g11d42595d11_0_633"/>
          <p:cNvPicPr preferRelativeResize="0"/>
          <p:nvPr/>
        </p:nvPicPr>
        <p:blipFill>
          <a:blip r:embed="rId5">
            <a:alphaModFix/>
          </a:blip>
          <a:stretch>
            <a:fillRect/>
          </a:stretch>
        </p:blipFill>
        <p:spPr>
          <a:xfrm>
            <a:off x="3719271" y="6308239"/>
            <a:ext cx="1481027" cy="431725"/>
          </a:xfrm>
          <a:prstGeom prst="rect">
            <a:avLst/>
          </a:prstGeom>
          <a:noFill/>
          <a:ln>
            <a:noFill/>
          </a:ln>
        </p:spPr>
      </p:pic>
      <p:pic>
        <p:nvPicPr>
          <p:cNvPr id="124" name="Google Shape;124;g11d42595d11_0_633"/>
          <p:cNvPicPr preferRelativeResize="0"/>
          <p:nvPr/>
        </p:nvPicPr>
        <p:blipFill>
          <a:blip r:embed="rId6">
            <a:alphaModFix/>
          </a:blip>
          <a:stretch>
            <a:fillRect/>
          </a:stretch>
        </p:blipFill>
        <p:spPr>
          <a:xfrm>
            <a:off x="6789665" y="6231223"/>
            <a:ext cx="1411521" cy="585781"/>
          </a:xfrm>
          <a:prstGeom prst="rect">
            <a:avLst/>
          </a:prstGeom>
          <a:noFill/>
          <a:ln>
            <a:noFill/>
          </a:ln>
        </p:spPr>
      </p:pic>
      <p:pic>
        <p:nvPicPr>
          <p:cNvPr id="125" name="Google Shape;125;g11d42595d11_0_633"/>
          <p:cNvPicPr preferRelativeResize="0"/>
          <p:nvPr/>
        </p:nvPicPr>
        <p:blipFill>
          <a:blip r:embed="rId7">
            <a:alphaModFix/>
          </a:blip>
          <a:stretch>
            <a:fillRect/>
          </a:stretch>
        </p:blipFill>
        <p:spPr>
          <a:xfrm>
            <a:off x="5289230" y="6267075"/>
            <a:ext cx="1411502" cy="470717"/>
          </a:xfrm>
          <a:prstGeom prst="rect">
            <a:avLst/>
          </a:prstGeom>
          <a:noFill/>
          <a:ln>
            <a:noFill/>
          </a:ln>
        </p:spPr>
      </p:pic>
      <p:sp>
        <p:nvSpPr>
          <p:cNvPr id="126" name="Google Shape;126;g11d42595d11_0_633"/>
          <p:cNvSpPr txBox="1"/>
          <p:nvPr/>
        </p:nvSpPr>
        <p:spPr>
          <a:xfrm>
            <a:off x="11426076" y="6381797"/>
            <a:ext cx="610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fr-FR" sz="1800" b="0" i="0" u="none" strike="noStrike" cap="none">
                <a:solidFill>
                  <a:srgbClr val="0080BB"/>
                </a:solidFill>
                <a:latin typeface="Calibri"/>
                <a:ea typeface="Calibri"/>
                <a:cs typeface="Calibri"/>
                <a:sym typeface="Calibri"/>
              </a:rPr>
              <a:t>‹N°›</a:t>
            </a:fld>
            <a:endParaRPr sz="1800" b="0" i="0" u="none" strike="noStrike" cap="none">
              <a:solidFill>
                <a:srgbClr val="0080BB"/>
              </a:solidFill>
              <a:latin typeface="Calibri"/>
              <a:ea typeface="Calibri"/>
              <a:cs typeface="Calibri"/>
              <a:sym typeface="Calibri"/>
            </a:endParaRPr>
          </a:p>
        </p:txBody>
      </p:sp>
    </p:spTree>
    <p:extLst>
      <p:ext uri="{BB962C8B-B14F-4D97-AF65-F5344CB8AC3E}">
        <p14:creationId xmlns:p14="http://schemas.microsoft.com/office/powerpoint/2010/main" val="10740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103445" y="1916833"/>
            <a:ext cx="10363200" cy="648072"/>
          </a:xfrm>
        </p:spPr>
        <p:txBody>
          <a:bodyPr anchor="t"/>
          <a:lstStyle>
            <a:lvl1pPr algn="l">
              <a:defRPr sz="2400" b="1" cap="all"/>
            </a:lvl1pPr>
          </a:lstStyle>
          <a:p>
            <a:r>
              <a:rPr lang="fr-FR"/>
              <a:t>Cliquez et modifiez le titre</a:t>
            </a:r>
            <a:endParaRPr lang="fr-FR" dirty="0"/>
          </a:p>
        </p:txBody>
      </p:sp>
      <p:sp>
        <p:nvSpPr>
          <p:cNvPr id="3" name="Espace réservé du texte 2"/>
          <p:cNvSpPr>
            <a:spLocks noGrp="1"/>
          </p:cNvSpPr>
          <p:nvPr>
            <p:ph type="body" idx="1"/>
          </p:nvPr>
        </p:nvSpPr>
        <p:spPr>
          <a:xfrm>
            <a:off x="1007435" y="3429000"/>
            <a:ext cx="10561173" cy="2592288"/>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fr-FR"/>
              <a:t>Cliquez pour modifier les styles du texte du masque</a:t>
            </a:r>
          </a:p>
        </p:txBody>
      </p:sp>
      <p:sp>
        <p:nvSpPr>
          <p:cNvPr id="11" name="Espace réservé du numéro de diapositive 4"/>
          <p:cNvSpPr>
            <a:spLocks noGrp="1"/>
          </p:cNvSpPr>
          <p:nvPr>
            <p:ph type="sldNum" sz="quarter" idx="11"/>
          </p:nvPr>
        </p:nvSpPr>
        <p:spPr>
          <a:xfrm>
            <a:off x="9347200" y="6381334"/>
            <a:ext cx="2844800" cy="216023"/>
          </a:xfrm>
          <a:prstGeom prst="rect">
            <a:avLst/>
          </a:prstGeom>
        </p:spPr>
        <p:txBody>
          <a:bodyPr/>
          <a:lstStyle>
            <a:lvl1pPr algn="r">
              <a:defRPr sz="1400">
                <a:solidFill>
                  <a:schemeClr val="bg1"/>
                </a:solidFill>
              </a:defRPr>
            </a:lvl1pPr>
          </a:lstStyle>
          <a:p>
            <a:fld id="{4F2FB34B-B982-584C-87D1-A762E7D52625}" type="slidenum">
              <a:rPr lang="fr-FR" smtClean="0">
                <a:solidFill>
                  <a:prstClr val="white"/>
                </a:solidFill>
              </a:rPr>
              <a:pPr/>
              <a:t>‹N°›</a:t>
            </a:fld>
            <a:endParaRPr lang="fr-FR" dirty="0">
              <a:solidFill>
                <a:prstClr val="white"/>
              </a:solidFill>
            </a:endParaRPr>
          </a:p>
        </p:txBody>
      </p:sp>
      <p:grpSp>
        <p:nvGrpSpPr>
          <p:cNvPr id="6" name="Grouper 5"/>
          <p:cNvGrpSpPr/>
          <p:nvPr userDrawn="1"/>
        </p:nvGrpSpPr>
        <p:grpSpPr>
          <a:xfrm>
            <a:off x="3215680" y="2604505"/>
            <a:ext cx="8976320" cy="752475"/>
            <a:chOff x="2411760" y="2604504"/>
            <a:chExt cx="6732240" cy="752475"/>
          </a:xfrm>
        </p:grpSpPr>
        <p:pic>
          <p:nvPicPr>
            <p:cNvPr id="7" name="Picture 4"/>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7951155" y="2604504"/>
              <a:ext cx="1192845" cy="752475"/>
            </a:xfrm>
            <a:prstGeom prst="rect">
              <a:avLst/>
            </a:prstGeom>
            <a:noFill/>
            <a:ln w="9525">
              <a:noFill/>
              <a:miter lim="800000"/>
              <a:headEnd/>
              <a:tailEnd/>
            </a:ln>
          </p:spPr>
        </p:pic>
        <p:pic>
          <p:nvPicPr>
            <p:cNvPr id="6146" name="Picture 2" descr="ésultat de recherche d'images pour &quot;big data&quot;"/>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411760" y="2604504"/>
              <a:ext cx="2121024" cy="7524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tps://inra-dam-front-resources-cdn.brainsonic.com/ressources/afile/162073-99714-picture_original-2131-0"/>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4504318" y="2607796"/>
              <a:ext cx="2160240" cy="74589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bre Gène, Arbre De Vie, Evolution"/>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664558" y="2605446"/>
              <a:ext cx="1291818" cy="7505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6942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456" y="1440503"/>
            <a:ext cx="10556384" cy="4316503"/>
          </a:xfrm>
          <a:prstGeom prst="rect">
            <a:avLst/>
          </a:prstGeom>
        </p:spPr>
        <p:txBody>
          <a:bodyPr/>
          <a:lstStyle>
            <a:lvl1pPr>
              <a:defRPr sz="2400" b="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Title 1">
            <a:extLst>
              <a:ext uri="{FF2B5EF4-FFF2-40B4-BE49-F238E27FC236}">
                <a16:creationId xmlns:a16="http://schemas.microsoft.com/office/drawing/2014/main" id="{640F9627-3E1A-4004-ABFB-AFCBC126ED3C}"/>
              </a:ext>
            </a:extLst>
          </p:cNvPr>
          <p:cNvSpPr>
            <a:spLocks noGrp="1"/>
          </p:cNvSpPr>
          <p:nvPr>
            <p:ph type="title"/>
          </p:nvPr>
        </p:nvSpPr>
        <p:spPr>
          <a:xfrm>
            <a:off x="645459" y="0"/>
            <a:ext cx="10314076"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10" name="Subtitle 2">
            <a:extLst>
              <a:ext uri="{FF2B5EF4-FFF2-40B4-BE49-F238E27FC236}">
                <a16:creationId xmlns:a16="http://schemas.microsoft.com/office/drawing/2014/main" id="{EA145E71-E6DC-460B-BD9E-537A5B24AA29}"/>
              </a:ext>
            </a:extLst>
          </p:cNvPr>
          <p:cNvSpPr>
            <a:spLocks noGrp="1"/>
          </p:cNvSpPr>
          <p:nvPr>
            <p:ph type="subTitle" idx="10"/>
          </p:nvPr>
        </p:nvSpPr>
        <p:spPr>
          <a:xfrm>
            <a:off x="645459" y="761484"/>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595787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no footer">
  <p:cSld name="Title - no footer">
    <p:spTree>
      <p:nvGrpSpPr>
        <p:cNvPr id="1" name="Shape 77"/>
        <p:cNvGrpSpPr/>
        <p:nvPr/>
      </p:nvGrpSpPr>
      <p:grpSpPr>
        <a:xfrm>
          <a:off x="0" y="0"/>
          <a:ext cx="0" cy="0"/>
          <a:chOff x="0" y="0"/>
          <a:chExt cx="0" cy="0"/>
        </a:xfrm>
      </p:grpSpPr>
      <p:sp>
        <p:nvSpPr>
          <p:cNvPr id="78" name="Google Shape;78;g11d42595d11_0_591"/>
          <p:cNvSpPr txBox="1">
            <a:spLocks noGrp="1"/>
          </p:cNvSpPr>
          <p:nvPr>
            <p:ph type="title"/>
          </p:nvPr>
        </p:nvSpPr>
        <p:spPr>
          <a:xfrm>
            <a:off x="155575" y="0"/>
            <a:ext cx="7678200" cy="5493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80BB"/>
              </a:buClr>
              <a:buSzPts val="2400"/>
              <a:buFont typeface="Calibri"/>
              <a:buNone/>
              <a:defRPr sz="2400" b="0" i="0" u="none" strike="noStrike" cap="none">
                <a:solidFill>
                  <a:srgbClr val="0080B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79" name="Google Shape;79;g11d42595d11_0_591"/>
          <p:cNvCxnSpPr/>
          <p:nvPr/>
        </p:nvCxnSpPr>
        <p:spPr>
          <a:xfrm>
            <a:off x="155575" y="549275"/>
            <a:ext cx="11880900" cy="0"/>
          </a:xfrm>
          <a:prstGeom prst="straightConnector1">
            <a:avLst/>
          </a:prstGeom>
          <a:noFill/>
          <a:ln w="25400" cap="flat" cmpd="sng">
            <a:solidFill>
              <a:srgbClr val="0080BB"/>
            </a:solidFill>
            <a:prstDash val="solid"/>
            <a:miter lim="800000"/>
            <a:headEnd type="none" w="sm" len="sm"/>
            <a:tailEnd type="none" w="sm" len="sm"/>
          </a:ln>
        </p:spPr>
      </p:cxnSp>
      <p:pic>
        <p:nvPicPr>
          <p:cNvPr id="80" name="Google Shape;80;g11d42595d11_0_591"/>
          <p:cNvPicPr preferRelativeResize="0"/>
          <p:nvPr/>
        </p:nvPicPr>
        <p:blipFill rotWithShape="1">
          <a:blip r:embed="rId2">
            <a:alphaModFix amt="50000"/>
          </a:blip>
          <a:srcRect l="45110" t="11988" r="4204" b="75136"/>
          <a:stretch/>
        </p:blipFill>
        <p:spPr>
          <a:xfrm>
            <a:off x="8974316" y="0"/>
            <a:ext cx="3377939" cy="549273"/>
          </a:xfrm>
          <a:prstGeom prst="rect">
            <a:avLst/>
          </a:prstGeom>
          <a:noFill/>
          <a:ln>
            <a:noFill/>
          </a:ln>
        </p:spPr>
      </p:pic>
      <p:sp>
        <p:nvSpPr>
          <p:cNvPr id="81" name="Google Shape;81;g11d42595d11_0_591"/>
          <p:cNvSpPr txBox="1"/>
          <p:nvPr/>
        </p:nvSpPr>
        <p:spPr>
          <a:xfrm>
            <a:off x="11426076" y="6381797"/>
            <a:ext cx="610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fr-FR" sz="1800" b="0" i="0" u="none" strike="noStrike" cap="none">
                <a:solidFill>
                  <a:srgbClr val="0080BB"/>
                </a:solidFill>
                <a:latin typeface="Calibri"/>
                <a:ea typeface="Calibri"/>
                <a:cs typeface="Calibri"/>
                <a:sym typeface="Calibri"/>
              </a:rPr>
              <a:t>‹N°›</a:t>
            </a:fld>
            <a:endParaRPr sz="1800" b="0" i="0" u="none" strike="noStrike" cap="none">
              <a:solidFill>
                <a:srgbClr val="0080BB"/>
              </a:solidFill>
              <a:latin typeface="Calibri"/>
              <a:ea typeface="Calibri"/>
              <a:cs typeface="Calibri"/>
              <a:sym typeface="Calibri"/>
            </a:endParaRPr>
          </a:p>
        </p:txBody>
      </p:sp>
    </p:spTree>
    <p:extLst>
      <p:ext uri="{BB962C8B-B14F-4D97-AF65-F5344CB8AC3E}">
        <p14:creationId xmlns:p14="http://schemas.microsoft.com/office/powerpoint/2010/main" val="3177934437"/>
      </p:ext>
    </p:extLst>
  </p:cSld>
  <p:clrMapOvr>
    <a:masterClrMapping/>
  </p:clrMapOvr>
  <p:extLst>
    <p:ext uri="{DCECCB84-F9BA-43D5-87BE-67443E8EF086}">
      <p15:sldGuideLst xmlns:p15="http://schemas.microsoft.com/office/powerpoint/2012/main">
        <p15:guide id="1" orient="horz" pos="34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259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9360363" y="6597352"/>
            <a:ext cx="2844800" cy="288032"/>
          </a:xfrm>
          <a:prstGeom prst="rect">
            <a:avLst/>
          </a:prstGeom>
        </p:spPr>
        <p:txBody>
          <a:bodyPr/>
          <a:lstStyle>
            <a:lvl1pPr algn="r">
              <a:defRPr sz="1600">
                <a:solidFill>
                  <a:schemeClr val="bg1"/>
                </a:solidFill>
              </a:defRPr>
            </a:lvl1pPr>
          </a:lstStyle>
          <a:p>
            <a:r>
              <a:rPr lang="fr-FR"/>
              <a:t>18 September 2018</a:t>
            </a:r>
            <a:endParaRPr lang="fr-FR" dirty="0"/>
          </a:p>
        </p:txBody>
      </p:sp>
      <p:sp>
        <p:nvSpPr>
          <p:cNvPr id="5" name="Espace réservé du numéro de diapositive 4"/>
          <p:cNvSpPr>
            <a:spLocks noGrp="1"/>
          </p:cNvSpPr>
          <p:nvPr>
            <p:ph type="sldNum" sz="quarter" idx="11"/>
          </p:nvPr>
        </p:nvSpPr>
        <p:spPr>
          <a:xfrm>
            <a:off x="9347200" y="6381330"/>
            <a:ext cx="2844800" cy="216023"/>
          </a:xfrm>
          <a:prstGeom prst="rect">
            <a:avLst/>
          </a:prstGeom>
        </p:spPr>
        <p:txBody>
          <a:bodyPr/>
          <a:lstStyle>
            <a:lvl1pPr algn="r">
              <a:defRPr sz="1600">
                <a:solidFill>
                  <a:schemeClr val="bg1"/>
                </a:solidFill>
              </a:defRPr>
            </a:lvl1pPr>
          </a:lstStyle>
          <a:p>
            <a:fld id="{8534B11E-6926-4AED-BE15-6DFFBFCE64FB}" type="slidenum">
              <a:rPr lang="fr-FR" smtClean="0"/>
              <a:pPr/>
              <a:t>‹N°›</a:t>
            </a:fld>
            <a:endParaRPr lang="fr-FR" dirty="0"/>
          </a:p>
        </p:txBody>
      </p:sp>
    </p:spTree>
    <p:extLst>
      <p:ext uri="{BB962C8B-B14F-4D97-AF65-F5344CB8AC3E}">
        <p14:creationId xmlns:p14="http://schemas.microsoft.com/office/powerpoint/2010/main" val="2551131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slide with logo">
    <p:spTree>
      <p:nvGrpSpPr>
        <p:cNvPr id="1" name=""/>
        <p:cNvGrpSpPr/>
        <p:nvPr/>
      </p:nvGrpSpPr>
      <p:grpSpPr>
        <a:xfrm>
          <a:off x="0" y="0"/>
          <a:ext cx="0" cy="0"/>
          <a:chOff x="0" y="0"/>
          <a:chExt cx="0" cy="0"/>
        </a:xfrm>
      </p:grpSpPr>
      <p:sp>
        <p:nvSpPr>
          <p:cNvPr id="9" name="Rectangle 8"/>
          <p:cNvSpPr/>
          <p:nvPr userDrawn="1"/>
        </p:nvSpPr>
        <p:spPr>
          <a:xfrm>
            <a:off x="10406240" y="6377472"/>
            <a:ext cx="1785761" cy="480529"/>
          </a:xfrm>
          <a:prstGeom prst="rect">
            <a:avLst/>
          </a:prstGeom>
          <a:gradFill flip="none" rotWithShape="1">
            <a:gsLst>
              <a:gs pos="100000">
                <a:schemeClr val="bg1"/>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ioversity FINAL out copy.gi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70679" y="6446075"/>
            <a:ext cx="541347" cy="353914"/>
          </a:xfrm>
          <a:prstGeom prst="rect">
            <a:avLst/>
          </a:prstGeom>
        </p:spPr>
      </p:pic>
      <p:sp>
        <p:nvSpPr>
          <p:cNvPr id="10" name="Rectangle 9"/>
          <p:cNvSpPr/>
          <p:nvPr userDrawn="1"/>
        </p:nvSpPr>
        <p:spPr>
          <a:xfrm>
            <a:off x="6773080" y="6357450"/>
            <a:ext cx="5418920" cy="18000"/>
          </a:xfrm>
          <a:prstGeom prst="rect">
            <a:avLst/>
          </a:prstGeom>
          <a:gradFill flip="none" rotWithShape="1">
            <a:gsLst>
              <a:gs pos="27000">
                <a:srgbClr val="003580"/>
              </a:gs>
              <a:gs pos="0">
                <a:srgbClr val="FF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97696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70" y="1023731"/>
            <a:ext cx="11986590" cy="5257798"/>
          </a:xfrm>
          <a:prstGeom prst="rect">
            <a:avLst/>
          </a:prstGeom>
        </p:spPr>
        <p:txBody>
          <a:bodyPr/>
          <a:lstStyle>
            <a:lvl1pPr>
              <a:defRPr sz="2400" b="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itle 1">
            <a:extLst>
              <a:ext uri="{FF2B5EF4-FFF2-40B4-BE49-F238E27FC236}">
                <a16:creationId xmlns:a16="http://schemas.microsoft.com/office/drawing/2014/main" id="{640F9627-3E1A-4004-ABFB-AFCBC126ED3C}"/>
              </a:ext>
            </a:extLst>
          </p:cNvPr>
          <p:cNvSpPr>
            <a:spLocks noGrp="1"/>
          </p:cNvSpPr>
          <p:nvPr>
            <p:ph type="title"/>
          </p:nvPr>
        </p:nvSpPr>
        <p:spPr>
          <a:xfrm>
            <a:off x="119270" y="1"/>
            <a:ext cx="11986591" cy="576470"/>
          </a:xfrm>
          <a:prstGeom prst="rect">
            <a:avLst/>
          </a:prstGeom>
        </p:spPr>
        <p:txBody>
          <a:bodyPr anchor="ctr" anchorCtr="0">
            <a:normAutofit/>
          </a:bodyPr>
          <a:lstStyle>
            <a:lvl1pPr>
              <a:defRPr sz="3000"/>
            </a:lvl1pPr>
          </a:lstStyle>
          <a:p>
            <a:r>
              <a:rPr lang="fr-FR"/>
              <a:t>Modifiez le style du titre</a:t>
            </a:r>
            <a:endParaRPr lang="en-US" dirty="0"/>
          </a:p>
        </p:txBody>
      </p:sp>
      <p:sp>
        <p:nvSpPr>
          <p:cNvPr id="10" name="Subtitle 2">
            <a:extLst>
              <a:ext uri="{FF2B5EF4-FFF2-40B4-BE49-F238E27FC236}">
                <a16:creationId xmlns:a16="http://schemas.microsoft.com/office/drawing/2014/main" id="{EA145E71-E6DC-460B-BD9E-537A5B24AA29}"/>
              </a:ext>
            </a:extLst>
          </p:cNvPr>
          <p:cNvSpPr>
            <a:spLocks noGrp="1"/>
          </p:cNvSpPr>
          <p:nvPr>
            <p:ph type="subTitle" idx="10"/>
          </p:nvPr>
        </p:nvSpPr>
        <p:spPr>
          <a:xfrm>
            <a:off x="119270" y="576471"/>
            <a:ext cx="11986591" cy="44725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Tree>
    <p:extLst>
      <p:ext uri="{BB962C8B-B14F-4D97-AF65-F5344CB8AC3E}">
        <p14:creationId xmlns:p14="http://schemas.microsoft.com/office/powerpoint/2010/main" val="1279840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16"/>
        <p:cNvGrpSpPr/>
        <p:nvPr/>
      </p:nvGrpSpPr>
      <p:grpSpPr>
        <a:xfrm>
          <a:off x="0" y="0"/>
          <a:ext cx="0" cy="0"/>
          <a:chOff x="0" y="0"/>
          <a:chExt cx="0" cy="0"/>
        </a:xfrm>
      </p:grpSpPr>
      <p:sp>
        <p:nvSpPr>
          <p:cNvPr id="20" name="Google Shape;20;p23"/>
          <p:cNvSpPr txBox="1">
            <a:spLocks noGrp="1"/>
          </p:cNvSpPr>
          <p:nvPr>
            <p:ph type="ctrTitle"/>
          </p:nvPr>
        </p:nvSpPr>
        <p:spPr>
          <a:xfrm>
            <a:off x="1524000" y="1381308"/>
            <a:ext cx="9144000" cy="1677600"/>
          </a:xfrm>
          <a:prstGeom prst="rect">
            <a:avLst/>
          </a:prstGeom>
          <a:noFill/>
          <a:ln>
            <a:noFill/>
          </a:ln>
        </p:spPr>
        <p:txBody>
          <a:bodyPr spcFirstLastPara="1" wrap="square" lIns="91425" tIns="45700" rIns="91425" bIns="45700" anchor="ctr" anchorCtr="0">
            <a:normAutofit/>
          </a:bodyPr>
          <a:lstStyle>
            <a:lvl1pPr lvl="0" algn="ctr">
              <a:lnSpc>
                <a:spcPct val="108800"/>
              </a:lnSpc>
              <a:spcBef>
                <a:spcPts val="0"/>
              </a:spcBef>
              <a:spcAft>
                <a:spcPts val="0"/>
              </a:spcAft>
              <a:buClr>
                <a:srgbClr val="69981B"/>
              </a:buClr>
              <a:buSzPts val="5000"/>
              <a:buFont typeface="Trebuchet MS"/>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subTitle" idx="1"/>
          </p:nvPr>
        </p:nvSpPr>
        <p:spPr>
          <a:xfrm>
            <a:off x="1524000" y="3262172"/>
            <a:ext cx="9144000" cy="1655700"/>
          </a:xfrm>
          <a:prstGeom prst="rect">
            <a:avLst/>
          </a:prstGeom>
          <a:noFill/>
          <a:ln>
            <a:noFill/>
          </a:ln>
        </p:spPr>
        <p:txBody>
          <a:bodyPr spcFirstLastPara="1" wrap="square" lIns="91425" tIns="45700" rIns="91425" bIns="45700" anchor="t" anchorCtr="0">
            <a:normAutofit/>
          </a:bodyPr>
          <a:lstStyle>
            <a:lvl1pPr lvl="0" algn="ctr">
              <a:lnSpc>
                <a:spcPct val="132500"/>
              </a:lnSpc>
              <a:spcBef>
                <a:spcPts val="1000"/>
              </a:spcBef>
              <a:spcAft>
                <a:spcPts val="0"/>
              </a:spcAft>
              <a:buSzPts val="2400"/>
              <a:buNone/>
              <a:defRPr sz="2400">
                <a:solidFill>
                  <a:srgbClr val="7F7F7F"/>
                </a:solidFill>
              </a:defRPr>
            </a:lvl1pPr>
            <a:lvl2pPr lvl="1" algn="ctr">
              <a:lnSpc>
                <a:spcPct val="159000"/>
              </a:lnSpc>
              <a:spcBef>
                <a:spcPts val="500"/>
              </a:spcBef>
              <a:spcAft>
                <a:spcPts val="0"/>
              </a:spcAft>
              <a:buSzPts val="2000"/>
              <a:buNone/>
              <a:defRPr sz="2000"/>
            </a:lvl2pPr>
            <a:lvl3pPr lvl="2" algn="ctr">
              <a:lnSpc>
                <a:spcPct val="176666"/>
              </a:lnSpc>
              <a:spcBef>
                <a:spcPts val="500"/>
              </a:spcBef>
              <a:spcAft>
                <a:spcPts val="0"/>
              </a:spcAft>
              <a:buSzPts val="1800"/>
              <a:buNone/>
              <a:defRPr sz="1800"/>
            </a:lvl3pPr>
            <a:lvl4pPr lvl="3" algn="ctr">
              <a:lnSpc>
                <a:spcPct val="198750"/>
              </a:lnSpc>
              <a:spcBef>
                <a:spcPts val="500"/>
              </a:spcBef>
              <a:spcAft>
                <a:spcPts val="0"/>
              </a:spcAft>
              <a:buSzPts val="1600"/>
              <a:buNone/>
              <a:defRPr sz="1600"/>
            </a:lvl4pPr>
            <a:lvl5pPr lvl="4" algn="ctr">
              <a:lnSpc>
                <a:spcPct val="19875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561958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act">
  <p:cSld name="Contact">
    <p:bg>
      <p:bgPr>
        <a:solidFill>
          <a:schemeClr val="lt1"/>
        </a:solidFill>
        <a:effectLst/>
      </p:bgPr>
    </p:bg>
    <p:spTree>
      <p:nvGrpSpPr>
        <p:cNvPr id="1" name="Shape 62"/>
        <p:cNvGrpSpPr/>
        <p:nvPr/>
      </p:nvGrpSpPr>
      <p:grpSpPr>
        <a:xfrm>
          <a:off x="0" y="0"/>
          <a:ext cx="0" cy="0"/>
          <a:chOff x="0" y="0"/>
          <a:chExt cx="0" cy="0"/>
        </a:xfrm>
      </p:grpSpPr>
      <p:sp>
        <p:nvSpPr>
          <p:cNvPr id="63" name="Google Shape;63;p40"/>
          <p:cNvSpPr/>
          <p:nvPr/>
        </p:nvSpPr>
        <p:spPr>
          <a:xfrm>
            <a:off x="100" y="5462300"/>
            <a:ext cx="12192000" cy="139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pic>
        <p:nvPicPr>
          <p:cNvPr id="64" name="Google Shape;64;p40"/>
          <p:cNvPicPr preferRelativeResize="0"/>
          <p:nvPr/>
        </p:nvPicPr>
        <p:blipFill rotWithShape="1">
          <a:blip r:embed="rId2">
            <a:alphaModFix/>
          </a:blip>
          <a:srcRect l="7415" b="40992"/>
          <a:stretch/>
        </p:blipFill>
        <p:spPr>
          <a:xfrm>
            <a:off x="0" y="3935896"/>
            <a:ext cx="5854150" cy="2950092"/>
          </a:xfrm>
          <a:prstGeom prst="rect">
            <a:avLst/>
          </a:prstGeom>
          <a:noFill/>
          <a:ln>
            <a:noFill/>
          </a:ln>
        </p:spPr>
      </p:pic>
      <p:sp>
        <p:nvSpPr>
          <p:cNvPr id="65" name="Google Shape;65;p40"/>
          <p:cNvSpPr txBox="1">
            <a:spLocks noGrp="1"/>
          </p:cNvSpPr>
          <p:nvPr>
            <p:ph type="ctrTitle"/>
          </p:nvPr>
        </p:nvSpPr>
        <p:spPr>
          <a:xfrm>
            <a:off x="2050800" y="476225"/>
            <a:ext cx="8203200" cy="786600"/>
          </a:xfrm>
          <a:prstGeom prst="rect">
            <a:avLst/>
          </a:prstGeom>
          <a:noFill/>
          <a:ln>
            <a:noFill/>
          </a:ln>
        </p:spPr>
        <p:txBody>
          <a:bodyPr spcFirstLastPara="1" wrap="square" lIns="0" tIns="0" rIns="0" bIns="0" anchor="ctr" anchorCtr="0">
            <a:noAutofit/>
          </a:bodyPr>
          <a:lstStyle>
            <a:lvl1pPr lvl="0" algn="l">
              <a:lnSpc>
                <a:spcPct val="151111"/>
              </a:lnSpc>
              <a:spcBef>
                <a:spcPts val="0"/>
              </a:spcBef>
              <a:spcAft>
                <a:spcPts val="0"/>
              </a:spcAft>
              <a:buClr>
                <a:srgbClr val="787878"/>
              </a:buClr>
              <a:buSzPts val="2800"/>
              <a:buFont typeface="Trebuchet MS"/>
              <a:buNone/>
              <a:defRPr sz="2800">
                <a:solidFill>
                  <a:srgbClr val="787878"/>
                </a:solidFill>
              </a:defRPr>
            </a:lvl1pPr>
            <a:lvl2pPr lvl="1" algn="l">
              <a:lnSpc>
                <a:spcPct val="100000"/>
              </a:lnSpc>
              <a:spcBef>
                <a:spcPts val="0"/>
              </a:spcBef>
              <a:spcAft>
                <a:spcPts val="0"/>
              </a:spcAft>
              <a:buClr>
                <a:srgbClr val="787878"/>
              </a:buClr>
              <a:buSzPts val="600"/>
              <a:buNone/>
              <a:defRPr sz="1000">
                <a:solidFill>
                  <a:srgbClr val="787878"/>
                </a:solidFill>
              </a:defRPr>
            </a:lvl2pPr>
            <a:lvl3pPr lvl="2" algn="l">
              <a:lnSpc>
                <a:spcPct val="100000"/>
              </a:lnSpc>
              <a:spcBef>
                <a:spcPts val="0"/>
              </a:spcBef>
              <a:spcAft>
                <a:spcPts val="0"/>
              </a:spcAft>
              <a:buClr>
                <a:srgbClr val="787878"/>
              </a:buClr>
              <a:buSzPts val="600"/>
              <a:buNone/>
              <a:defRPr sz="1000">
                <a:solidFill>
                  <a:srgbClr val="787878"/>
                </a:solidFill>
              </a:defRPr>
            </a:lvl3pPr>
            <a:lvl4pPr lvl="3" algn="l">
              <a:lnSpc>
                <a:spcPct val="100000"/>
              </a:lnSpc>
              <a:spcBef>
                <a:spcPts val="0"/>
              </a:spcBef>
              <a:spcAft>
                <a:spcPts val="0"/>
              </a:spcAft>
              <a:buClr>
                <a:srgbClr val="787878"/>
              </a:buClr>
              <a:buSzPts val="600"/>
              <a:buNone/>
              <a:defRPr sz="1000">
                <a:solidFill>
                  <a:srgbClr val="787878"/>
                </a:solidFill>
              </a:defRPr>
            </a:lvl4pPr>
            <a:lvl5pPr lvl="4" algn="l">
              <a:lnSpc>
                <a:spcPct val="100000"/>
              </a:lnSpc>
              <a:spcBef>
                <a:spcPts val="0"/>
              </a:spcBef>
              <a:spcAft>
                <a:spcPts val="0"/>
              </a:spcAft>
              <a:buClr>
                <a:srgbClr val="787878"/>
              </a:buClr>
              <a:buSzPts val="600"/>
              <a:buNone/>
              <a:defRPr sz="1000">
                <a:solidFill>
                  <a:srgbClr val="787878"/>
                </a:solidFill>
              </a:defRPr>
            </a:lvl5pPr>
            <a:lvl6pPr lvl="5" algn="l">
              <a:lnSpc>
                <a:spcPct val="100000"/>
              </a:lnSpc>
              <a:spcBef>
                <a:spcPts val="0"/>
              </a:spcBef>
              <a:spcAft>
                <a:spcPts val="0"/>
              </a:spcAft>
              <a:buClr>
                <a:srgbClr val="787878"/>
              </a:buClr>
              <a:buSzPts val="600"/>
              <a:buNone/>
              <a:defRPr sz="1000">
                <a:solidFill>
                  <a:srgbClr val="787878"/>
                </a:solidFill>
              </a:defRPr>
            </a:lvl6pPr>
            <a:lvl7pPr lvl="6" algn="l">
              <a:lnSpc>
                <a:spcPct val="100000"/>
              </a:lnSpc>
              <a:spcBef>
                <a:spcPts val="0"/>
              </a:spcBef>
              <a:spcAft>
                <a:spcPts val="0"/>
              </a:spcAft>
              <a:buClr>
                <a:srgbClr val="787878"/>
              </a:buClr>
              <a:buSzPts val="600"/>
              <a:buNone/>
              <a:defRPr sz="1000">
                <a:solidFill>
                  <a:srgbClr val="787878"/>
                </a:solidFill>
              </a:defRPr>
            </a:lvl7pPr>
            <a:lvl8pPr lvl="7" algn="l">
              <a:lnSpc>
                <a:spcPct val="100000"/>
              </a:lnSpc>
              <a:spcBef>
                <a:spcPts val="0"/>
              </a:spcBef>
              <a:spcAft>
                <a:spcPts val="0"/>
              </a:spcAft>
              <a:buClr>
                <a:srgbClr val="787878"/>
              </a:buClr>
              <a:buSzPts val="600"/>
              <a:buNone/>
              <a:defRPr sz="1000">
                <a:solidFill>
                  <a:srgbClr val="787878"/>
                </a:solidFill>
              </a:defRPr>
            </a:lvl8pPr>
            <a:lvl9pPr lvl="8" algn="l">
              <a:lnSpc>
                <a:spcPct val="100000"/>
              </a:lnSpc>
              <a:spcBef>
                <a:spcPts val="0"/>
              </a:spcBef>
              <a:spcAft>
                <a:spcPts val="0"/>
              </a:spcAft>
              <a:buClr>
                <a:srgbClr val="787878"/>
              </a:buClr>
              <a:buSzPts val="600"/>
              <a:buNone/>
              <a:defRPr sz="1000">
                <a:solidFill>
                  <a:srgbClr val="787878"/>
                </a:solidFill>
              </a:defRPr>
            </a:lvl9pPr>
          </a:lstStyle>
          <a:p>
            <a:endParaRPr/>
          </a:p>
        </p:txBody>
      </p:sp>
      <p:pic>
        <p:nvPicPr>
          <p:cNvPr id="66" name="Google Shape;66;p40"/>
          <p:cNvPicPr preferRelativeResize="0"/>
          <p:nvPr/>
        </p:nvPicPr>
        <p:blipFill rotWithShape="1">
          <a:blip r:embed="rId3">
            <a:alphaModFix/>
          </a:blip>
          <a:srcRect/>
          <a:stretch/>
        </p:blipFill>
        <p:spPr>
          <a:xfrm>
            <a:off x="-3" y="6245500"/>
            <a:ext cx="564769" cy="571918"/>
          </a:xfrm>
          <a:prstGeom prst="rect">
            <a:avLst/>
          </a:prstGeom>
          <a:noFill/>
          <a:ln>
            <a:noFill/>
          </a:ln>
        </p:spPr>
      </p:pic>
      <p:pic>
        <p:nvPicPr>
          <p:cNvPr id="67" name="Google Shape;67;p40"/>
          <p:cNvPicPr preferRelativeResize="0"/>
          <p:nvPr/>
        </p:nvPicPr>
        <p:blipFill rotWithShape="1">
          <a:blip r:embed="rId4">
            <a:alphaModFix/>
          </a:blip>
          <a:srcRect/>
          <a:stretch/>
        </p:blipFill>
        <p:spPr>
          <a:xfrm>
            <a:off x="8577935" y="5746592"/>
            <a:ext cx="3071405" cy="426872"/>
          </a:xfrm>
          <a:prstGeom prst="rect">
            <a:avLst/>
          </a:prstGeom>
          <a:noFill/>
          <a:ln>
            <a:noFill/>
          </a:ln>
        </p:spPr>
      </p:pic>
      <p:sp>
        <p:nvSpPr>
          <p:cNvPr id="68" name="Google Shape;68;p40"/>
          <p:cNvSpPr/>
          <p:nvPr/>
        </p:nvSpPr>
        <p:spPr>
          <a:xfrm>
            <a:off x="281400" y="4997628"/>
            <a:ext cx="3732300" cy="1164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500" b="0" i="0" u="none" strike="noStrike" cap="none">
                <a:solidFill>
                  <a:srgbClr val="333333"/>
                </a:solidFill>
                <a:latin typeface="Rubik Light"/>
                <a:ea typeface="Rubik Light"/>
                <a:cs typeface="Rubik Light"/>
                <a:sym typeface="Rubik Light"/>
              </a:rPr>
              <a:t>emphasis@fz-juelich.de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a:solidFill>
                  <a:srgbClr val="333333"/>
                </a:solidFill>
                <a:latin typeface="Rubik Light"/>
                <a:ea typeface="Rubik Light"/>
                <a:cs typeface="Rubik Light"/>
                <a:sym typeface="Rubik Light"/>
              </a:rPr>
              <a:t>https://</a:t>
            </a:r>
            <a:r>
              <a:rPr lang="de-DE" sz="1500" b="0" i="0" u="none" strike="noStrike" cap="none">
                <a:solidFill>
                  <a:srgbClr val="333333"/>
                </a:solidFill>
                <a:latin typeface="Rubik Light"/>
                <a:ea typeface="Rubik Light"/>
                <a:cs typeface="Rubik Light"/>
                <a:sym typeface="Rubik Light"/>
              </a:rPr>
              <a:t>emphasis.plant-phenotyping.eu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b="0" i="0" u="none" strike="noStrike" cap="none">
                <a:solidFill>
                  <a:srgbClr val="333333"/>
                </a:solidFill>
                <a:latin typeface="Rubik Light"/>
                <a:ea typeface="Rubik Light"/>
                <a:cs typeface="Rubik Light"/>
                <a:sym typeface="Rubik Light"/>
              </a:rPr>
              <a:t>EMPHASIS_EU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b="0" i="0" u="none" strike="noStrike" cap="none">
                <a:solidFill>
                  <a:srgbClr val="333333"/>
                </a:solidFill>
                <a:latin typeface="Rubik Light"/>
                <a:ea typeface="Rubik Light"/>
                <a:cs typeface="Rubik Light"/>
                <a:sym typeface="Rubik Light"/>
              </a:rPr>
              <a:t>EMPHASIS.EU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b="0" i="0" u="none" strike="noStrike" cap="none">
                <a:solidFill>
                  <a:srgbClr val="333333"/>
                </a:solidFill>
                <a:latin typeface="Rubik Light"/>
                <a:ea typeface="Rubik Light"/>
                <a:cs typeface="Rubik Light"/>
                <a:sym typeface="Rubik Light"/>
              </a:rPr>
              <a:t>EMPHASIS on Plant Phenomics</a:t>
            </a:r>
            <a:endParaRPr sz="1100" b="0" i="0" u="none" strike="noStrike" cap="none">
              <a:solidFill>
                <a:srgbClr val="333333"/>
              </a:solidFill>
              <a:latin typeface="Arial"/>
              <a:ea typeface="Arial"/>
              <a:cs typeface="Arial"/>
              <a:sym typeface="Arial"/>
            </a:endParaRPr>
          </a:p>
        </p:txBody>
      </p:sp>
      <p:sp>
        <p:nvSpPr>
          <p:cNvPr id="69" name="Google Shape;69;p40"/>
          <p:cNvSpPr/>
          <p:nvPr/>
        </p:nvSpPr>
        <p:spPr>
          <a:xfrm>
            <a:off x="629892" y="6515326"/>
            <a:ext cx="3026400" cy="184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1200"/>
              <a:buFont typeface="Rubik Light"/>
              <a:buNone/>
            </a:pPr>
            <a:r>
              <a:rPr lang="de-DE" sz="1100" i="0" u="none" strike="noStrike" cap="none">
                <a:solidFill>
                  <a:schemeClr val="dk1"/>
                </a:solidFill>
                <a:latin typeface="Rubik Light"/>
                <a:ea typeface="Rubik Light"/>
                <a:cs typeface="Rubik Light"/>
                <a:sym typeface="Rubik Light"/>
              </a:rPr>
              <a:t>EMPHASIS is an ESFRI-listed project.</a:t>
            </a:r>
            <a:endParaRPr sz="1100" i="0" u="none" strike="noStrike" cap="none">
              <a:solidFill>
                <a:schemeClr val="dk1"/>
              </a:solidFill>
              <a:latin typeface="Trebuchet MS"/>
              <a:ea typeface="Trebuchet MS"/>
              <a:cs typeface="Trebuchet MS"/>
              <a:sym typeface="Trebuchet MS"/>
            </a:endParaRPr>
          </a:p>
        </p:txBody>
      </p:sp>
      <p:sp>
        <p:nvSpPr>
          <p:cNvPr id="70" name="Google Shape;70;p40"/>
          <p:cNvSpPr/>
          <p:nvPr/>
        </p:nvSpPr>
        <p:spPr>
          <a:xfrm>
            <a:off x="3439103" y="6441325"/>
            <a:ext cx="3026400" cy="3693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100" i="0" u="none" strike="noStrike" cap="none">
                <a:solidFill>
                  <a:schemeClr val="dk1"/>
                </a:solidFill>
                <a:latin typeface="Rubik Light"/>
                <a:ea typeface="Rubik Light"/>
                <a:cs typeface="Rubik Light"/>
                <a:sym typeface="Rubik Light"/>
              </a:rPr>
              <a:t>EMPHASIS-PREP is funded by the </a:t>
            </a:r>
            <a:br>
              <a:rPr lang="de-DE" sz="1100" i="0" u="none" strike="noStrike" cap="none">
                <a:solidFill>
                  <a:schemeClr val="dk1"/>
                </a:solidFill>
                <a:latin typeface="Rubik Light"/>
                <a:ea typeface="Rubik Light"/>
                <a:cs typeface="Rubik Light"/>
                <a:sym typeface="Rubik Light"/>
              </a:rPr>
            </a:br>
            <a:r>
              <a:rPr lang="de-DE" sz="1100" i="0" u="none" strike="noStrike" cap="none">
                <a:solidFill>
                  <a:schemeClr val="dk1"/>
                </a:solidFill>
                <a:latin typeface="Rubik Light"/>
                <a:ea typeface="Rubik Light"/>
                <a:cs typeface="Rubik Light"/>
                <a:sym typeface="Rubik Light"/>
              </a:rPr>
              <a:t>European Union (Grant Agreement: 739514).</a:t>
            </a:r>
            <a:endParaRPr sz="1100" i="0" u="none" strike="noStrike" cap="none">
              <a:solidFill>
                <a:schemeClr val="dk1"/>
              </a:solidFill>
            </a:endParaRPr>
          </a:p>
        </p:txBody>
      </p:sp>
      <p:pic>
        <p:nvPicPr>
          <p:cNvPr id="71" name="Google Shape;71;p40"/>
          <p:cNvPicPr preferRelativeResize="0"/>
          <p:nvPr/>
        </p:nvPicPr>
        <p:blipFill rotWithShape="1">
          <a:blip r:embed="rId5">
            <a:alphaModFix/>
          </a:blip>
          <a:srcRect r="-1947" b="-8861"/>
          <a:stretch/>
        </p:blipFill>
        <p:spPr>
          <a:xfrm>
            <a:off x="0" y="46827"/>
            <a:ext cx="2417033" cy="367159"/>
          </a:xfrm>
          <a:prstGeom prst="rect">
            <a:avLst/>
          </a:prstGeom>
          <a:noFill/>
          <a:ln>
            <a:noFill/>
          </a:ln>
        </p:spPr>
      </p:pic>
      <p:pic>
        <p:nvPicPr>
          <p:cNvPr id="72" name="Google Shape;72;p40"/>
          <p:cNvPicPr preferRelativeResize="0"/>
          <p:nvPr/>
        </p:nvPicPr>
        <p:blipFill rotWithShape="1">
          <a:blip r:embed="rId6">
            <a:alphaModFix/>
          </a:blip>
          <a:srcRect/>
          <a:stretch/>
        </p:blipFill>
        <p:spPr>
          <a:xfrm>
            <a:off x="10886174" y="-1"/>
            <a:ext cx="1206432" cy="834887"/>
          </a:xfrm>
          <a:prstGeom prst="rect">
            <a:avLst/>
          </a:prstGeom>
          <a:noFill/>
          <a:ln>
            <a:noFill/>
          </a:ln>
        </p:spPr>
      </p:pic>
      <p:pic>
        <p:nvPicPr>
          <p:cNvPr id="73" name="Google Shape;73;p40"/>
          <p:cNvPicPr preferRelativeResize="0"/>
          <p:nvPr/>
        </p:nvPicPr>
        <p:blipFill>
          <a:blip r:embed="rId7">
            <a:alphaModFix/>
          </a:blip>
          <a:stretch>
            <a:fillRect/>
          </a:stretch>
        </p:blipFill>
        <p:spPr>
          <a:xfrm>
            <a:off x="8698025" y="215775"/>
            <a:ext cx="3394574" cy="6577198"/>
          </a:xfrm>
          <a:prstGeom prst="rect">
            <a:avLst/>
          </a:prstGeom>
          <a:noFill/>
          <a:ln>
            <a:noFill/>
          </a:ln>
        </p:spPr>
      </p:pic>
      <p:grpSp>
        <p:nvGrpSpPr>
          <p:cNvPr id="74" name="Google Shape;74;p40"/>
          <p:cNvGrpSpPr/>
          <p:nvPr/>
        </p:nvGrpSpPr>
        <p:grpSpPr>
          <a:xfrm>
            <a:off x="1" y="4998466"/>
            <a:ext cx="205214" cy="1165051"/>
            <a:chOff x="654402" y="2701991"/>
            <a:chExt cx="205214" cy="1165051"/>
          </a:xfrm>
        </p:grpSpPr>
        <p:pic>
          <p:nvPicPr>
            <p:cNvPr id="75" name="Google Shape;75;p40"/>
            <p:cNvPicPr preferRelativeResize="0"/>
            <p:nvPr/>
          </p:nvPicPr>
          <p:blipFill rotWithShape="1">
            <a:blip r:embed="rId8">
              <a:alphaModFix/>
            </a:blip>
            <a:srcRect/>
            <a:stretch/>
          </p:blipFill>
          <p:spPr>
            <a:xfrm>
              <a:off x="654403" y="2929918"/>
              <a:ext cx="205200" cy="205200"/>
            </a:xfrm>
            <a:prstGeom prst="rect">
              <a:avLst/>
            </a:prstGeom>
            <a:noFill/>
            <a:ln>
              <a:noFill/>
            </a:ln>
          </p:spPr>
        </p:pic>
        <p:pic>
          <p:nvPicPr>
            <p:cNvPr id="76" name="Google Shape;76;p40"/>
            <p:cNvPicPr preferRelativeResize="0"/>
            <p:nvPr/>
          </p:nvPicPr>
          <p:blipFill rotWithShape="1">
            <a:blip r:embed="rId9">
              <a:alphaModFix/>
            </a:blip>
            <a:srcRect/>
            <a:stretch/>
          </p:blipFill>
          <p:spPr>
            <a:xfrm>
              <a:off x="654415" y="3177610"/>
              <a:ext cx="205200" cy="172800"/>
            </a:xfrm>
            <a:prstGeom prst="rect">
              <a:avLst/>
            </a:prstGeom>
            <a:noFill/>
            <a:ln>
              <a:noFill/>
            </a:ln>
          </p:spPr>
        </p:pic>
        <p:pic>
          <p:nvPicPr>
            <p:cNvPr id="77" name="Google Shape;77;p40"/>
            <p:cNvPicPr preferRelativeResize="0"/>
            <p:nvPr/>
          </p:nvPicPr>
          <p:blipFill rotWithShape="1">
            <a:blip r:embed="rId10">
              <a:alphaModFix/>
            </a:blip>
            <a:srcRect/>
            <a:stretch/>
          </p:blipFill>
          <p:spPr>
            <a:xfrm>
              <a:off x="654415" y="3661842"/>
              <a:ext cx="205200" cy="205200"/>
            </a:xfrm>
            <a:prstGeom prst="rect">
              <a:avLst/>
            </a:prstGeom>
            <a:noFill/>
            <a:ln>
              <a:noFill/>
            </a:ln>
          </p:spPr>
        </p:pic>
        <p:pic>
          <p:nvPicPr>
            <p:cNvPr id="78" name="Google Shape;78;p40"/>
            <p:cNvPicPr preferRelativeResize="0"/>
            <p:nvPr/>
          </p:nvPicPr>
          <p:blipFill rotWithShape="1">
            <a:blip r:embed="rId11">
              <a:alphaModFix/>
            </a:blip>
            <a:srcRect/>
            <a:stretch/>
          </p:blipFill>
          <p:spPr>
            <a:xfrm>
              <a:off x="654401" y="2701991"/>
              <a:ext cx="205198" cy="164159"/>
            </a:xfrm>
            <a:prstGeom prst="rect">
              <a:avLst/>
            </a:prstGeom>
            <a:noFill/>
            <a:ln>
              <a:noFill/>
            </a:ln>
          </p:spPr>
        </p:pic>
        <p:pic>
          <p:nvPicPr>
            <p:cNvPr id="79" name="Google Shape;79;p40"/>
            <p:cNvPicPr preferRelativeResize="0"/>
            <p:nvPr/>
          </p:nvPicPr>
          <p:blipFill rotWithShape="1">
            <a:blip r:embed="rId12">
              <a:alphaModFix/>
            </a:blip>
            <a:srcRect/>
            <a:stretch/>
          </p:blipFill>
          <p:spPr>
            <a:xfrm>
              <a:off x="654415" y="3392886"/>
              <a:ext cx="205200" cy="205200"/>
            </a:xfrm>
            <a:prstGeom prst="rect">
              <a:avLst/>
            </a:prstGeom>
            <a:noFill/>
            <a:ln>
              <a:noFill/>
            </a:ln>
          </p:spPr>
        </p:pic>
      </p:grpSp>
      <p:pic>
        <p:nvPicPr>
          <p:cNvPr id="80" name="Google Shape;80;p40"/>
          <p:cNvPicPr preferRelativeResize="0"/>
          <p:nvPr/>
        </p:nvPicPr>
        <p:blipFill rotWithShape="1">
          <a:blip r:embed="rId13">
            <a:alphaModFix/>
          </a:blip>
          <a:srcRect/>
          <a:stretch/>
        </p:blipFill>
        <p:spPr>
          <a:xfrm>
            <a:off x="6508622" y="6290614"/>
            <a:ext cx="767014" cy="520010"/>
          </a:xfrm>
          <a:prstGeom prst="rect">
            <a:avLst/>
          </a:prstGeom>
          <a:noFill/>
          <a:ln>
            <a:noFill/>
          </a:ln>
        </p:spPr>
      </p:pic>
      <p:sp>
        <p:nvSpPr>
          <p:cNvPr id="81" name="Google Shape;81;p40"/>
          <p:cNvSpPr/>
          <p:nvPr/>
        </p:nvSpPr>
        <p:spPr>
          <a:xfrm>
            <a:off x="7318700" y="6435550"/>
            <a:ext cx="4773900" cy="369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100">
                <a:solidFill>
                  <a:schemeClr val="dk1"/>
                </a:solidFill>
                <a:latin typeface="Rubik Light"/>
                <a:ea typeface="Rubik Light"/>
                <a:cs typeface="Rubik Light"/>
                <a:sym typeface="Rubik Light"/>
              </a:rPr>
              <a:t>PHENET has received funding from the European Union’s Horizon Europe research and innovation programme under grant agreement N° 101094587</a:t>
            </a:r>
            <a:endParaRPr sz="1100" i="0" u="none" strike="noStrike" cap="none">
              <a:solidFill>
                <a:schemeClr val="dk1"/>
              </a:solidFill>
            </a:endParaRPr>
          </a:p>
        </p:txBody>
      </p:sp>
      <p:sp>
        <p:nvSpPr>
          <p:cNvPr id="82" name="Google Shape;82;p40"/>
          <p:cNvSpPr/>
          <p:nvPr/>
        </p:nvSpPr>
        <p:spPr>
          <a:xfrm>
            <a:off x="9073998" y="5429525"/>
            <a:ext cx="3117900" cy="1164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500" u="sng">
                <a:solidFill>
                  <a:schemeClr val="hlink"/>
                </a:solidFill>
                <a:latin typeface="Rubik Light"/>
                <a:ea typeface="Rubik Light"/>
                <a:cs typeface="Rubik Light"/>
                <a:sym typeface="Rubik Light"/>
                <a:hlinkClick r:id="rId14"/>
              </a:rPr>
              <a:t>https://www.phenet.eu/en/contact</a:t>
            </a:r>
            <a:endParaRPr sz="1500">
              <a:solidFill>
                <a:srgbClr val="333333"/>
              </a:solidFill>
              <a:latin typeface="Rubik Light"/>
              <a:ea typeface="Rubik Light"/>
              <a:cs typeface="Rubik Light"/>
              <a:sym typeface="Rubik Light"/>
            </a:endParaRPr>
          </a:p>
          <a:p>
            <a:pPr marL="0" marR="0" lvl="0" indent="0" algn="l" rtl="0">
              <a:lnSpc>
                <a:spcPct val="100000"/>
              </a:lnSpc>
              <a:spcBef>
                <a:spcPts val="0"/>
              </a:spcBef>
              <a:spcAft>
                <a:spcPts val="0"/>
              </a:spcAft>
              <a:buClr>
                <a:srgbClr val="000000"/>
              </a:buClr>
              <a:buSzPts val="1800"/>
              <a:buFont typeface="Arial"/>
              <a:buNone/>
            </a:pPr>
            <a:r>
              <a:rPr lang="de-DE" sz="1500">
                <a:solidFill>
                  <a:srgbClr val="333333"/>
                </a:solidFill>
                <a:latin typeface="Rubik Light"/>
                <a:ea typeface="Rubik Light"/>
                <a:cs typeface="Rubik Light"/>
                <a:sym typeface="Rubik Light"/>
              </a:rPr>
              <a:t>https://www.phenet.eu/</a:t>
            </a:r>
            <a:r>
              <a:rPr lang="de-DE" sz="1500" b="0" i="0" u="none" strike="noStrike" cap="none">
                <a:solidFill>
                  <a:srgbClr val="333333"/>
                </a:solidFill>
                <a:latin typeface="Rubik Light"/>
                <a:ea typeface="Rubik Light"/>
                <a:cs typeface="Rubik Light"/>
                <a:sym typeface="Rubik Light"/>
              </a:rPr>
              <a:t>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a:solidFill>
                  <a:srgbClr val="333333"/>
                </a:solidFill>
                <a:latin typeface="Rubik Light"/>
                <a:ea typeface="Rubik Light"/>
                <a:cs typeface="Rubik Light"/>
                <a:sym typeface="Rubik Light"/>
              </a:rPr>
              <a:t>PHENET</a:t>
            </a:r>
            <a:r>
              <a:rPr lang="de-DE" sz="1500" b="0" i="0" u="none" strike="noStrike" cap="none">
                <a:solidFill>
                  <a:srgbClr val="333333"/>
                </a:solidFill>
                <a:latin typeface="Rubik Light"/>
                <a:ea typeface="Rubik Light"/>
                <a:cs typeface="Rubik Light"/>
                <a:sym typeface="Rubik Light"/>
              </a:rPr>
              <a:t>_</a:t>
            </a:r>
            <a:r>
              <a:rPr lang="de-DE" sz="1500">
                <a:solidFill>
                  <a:srgbClr val="333333"/>
                </a:solidFill>
                <a:latin typeface="Rubik Light"/>
                <a:ea typeface="Rubik Light"/>
                <a:cs typeface="Rubik Light"/>
                <a:sym typeface="Rubik Light"/>
              </a:rPr>
              <a:t>PROJECT</a:t>
            </a:r>
            <a:r>
              <a:rPr lang="de-DE" sz="1500" b="0" i="0" u="none" strike="noStrike" cap="none">
                <a:solidFill>
                  <a:srgbClr val="333333"/>
                </a:solidFill>
                <a:latin typeface="Rubik Light"/>
                <a:ea typeface="Rubik Light"/>
                <a:cs typeface="Rubik Light"/>
                <a:sym typeface="Rubik Light"/>
              </a:rPr>
              <a:t>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a:solidFill>
                  <a:srgbClr val="333333"/>
                </a:solidFill>
                <a:latin typeface="Rubik Light"/>
                <a:ea typeface="Rubik Light"/>
                <a:cs typeface="Rubik Light"/>
                <a:sym typeface="Rubik Light"/>
              </a:rPr>
              <a:t>PHENET</a:t>
            </a:r>
            <a:endParaRPr sz="1100" b="0" i="0" u="none" strike="noStrike" cap="none">
              <a:solidFill>
                <a:srgbClr val="333333"/>
              </a:solidFill>
              <a:latin typeface="Arial"/>
              <a:ea typeface="Arial"/>
              <a:cs typeface="Arial"/>
              <a:sym typeface="Arial"/>
            </a:endParaRPr>
          </a:p>
        </p:txBody>
      </p:sp>
      <p:grpSp>
        <p:nvGrpSpPr>
          <p:cNvPr id="83" name="Google Shape;83;p40"/>
          <p:cNvGrpSpPr/>
          <p:nvPr/>
        </p:nvGrpSpPr>
        <p:grpSpPr>
          <a:xfrm>
            <a:off x="8792589" y="5430366"/>
            <a:ext cx="205214" cy="936451"/>
            <a:chOff x="654402" y="2701991"/>
            <a:chExt cx="205214" cy="936451"/>
          </a:xfrm>
        </p:grpSpPr>
        <p:pic>
          <p:nvPicPr>
            <p:cNvPr id="84" name="Google Shape;84;p40"/>
            <p:cNvPicPr preferRelativeResize="0"/>
            <p:nvPr/>
          </p:nvPicPr>
          <p:blipFill rotWithShape="1">
            <a:blip r:embed="rId8">
              <a:alphaModFix/>
            </a:blip>
            <a:srcRect/>
            <a:stretch/>
          </p:blipFill>
          <p:spPr>
            <a:xfrm>
              <a:off x="654403" y="2929918"/>
              <a:ext cx="205200" cy="205200"/>
            </a:xfrm>
            <a:prstGeom prst="rect">
              <a:avLst/>
            </a:prstGeom>
            <a:noFill/>
            <a:ln>
              <a:noFill/>
            </a:ln>
          </p:spPr>
        </p:pic>
        <p:pic>
          <p:nvPicPr>
            <p:cNvPr id="85" name="Google Shape;85;p40"/>
            <p:cNvPicPr preferRelativeResize="0"/>
            <p:nvPr/>
          </p:nvPicPr>
          <p:blipFill rotWithShape="1">
            <a:blip r:embed="rId9">
              <a:alphaModFix/>
            </a:blip>
            <a:srcRect/>
            <a:stretch/>
          </p:blipFill>
          <p:spPr>
            <a:xfrm>
              <a:off x="654415" y="3177610"/>
              <a:ext cx="205200" cy="172800"/>
            </a:xfrm>
            <a:prstGeom prst="rect">
              <a:avLst/>
            </a:prstGeom>
            <a:noFill/>
            <a:ln>
              <a:noFill/>
            </a:ln>
          </p:spPr>
        </p:pic>
        <p:pic>
          <p:nvPicPr>
            <p:cNvPr id="86" name="Google Shape;86;p40"/>
            <p:cNvPicPr preferRelativeResize="0"/>
            <p:nvPr/>
          </p:nvPicPr>
          <p:blipFill rotWithShape="1">
            <a:blip r:embed="rId10">
              <a:alphaModFix/>
            </a:blip>
            <a:srcRect/>
            <a:stretch/>
          </p:blipFill>
          <p:spPr>
            <a:xfrm>
              <a:off x="654415" y="3433242"/>
              <a:ext cx="205200" cy="205200"/>
            </a:xfrm>
            <a:prstGeom prst="rect">
              <a:avLst/>
            </a:prstGeom>
            <a:noFill/>
            <a:ln>
              <a:noFill/>
            </a:ln>
          </p:spPr>
        </p:pic>
        <p:pic>
          <p:nvPicPr>
            <p:cNvPr id="87" name="Google Shape;87;p40"/>
            <p:cNvPicPr preferRelativeResize="0"/>
            <p:nvPr/>
          </p:nvPicPr>
          <p:blipFill rotWithShape="1">
            <a:blip r:embed="rId11">
              <a:alphaModFix/>
            </a:blip>
            <a:srcRect/>
            <a:stretch/>
          </p:blipFill>
          <p:spPr>
            <a:xfrm>
              <a:off x="654401" y="2701991"/>
              <a:ext cx="205198" cy="164159"/>
            </a:xfrm>
            <a:prstGeom prst="rect">
              <a:avLst/>
            </a:prstGeom>
            <a:noFill/>
            <a:ln>
              <a:noFill/>
            </a:ln>
          </p:spPr>
        </p:pic>
      </p:grpSp>
    </p:spTree>
    <p:extLst>
      <p:ext uri="{BB962C8B-B14F-4D97-AF65-F5344CB8AC3E}">
        <p14:creationId xmlns:p14="http://schemas.microsoft.com/office/powerpoint/2010/main" val="2018779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bg>
      <p:bgPr>
        <a:solidFill>
          <a:schemeClr val="lt1"/>
        </a:solidFill>
        <a:effectLst/>
      </p:bgPr>
    </p:bg>
    <p:spTree>
      <p:nvGrpSpPr>
        <p:cNvPr id="1" name="Shape 16"/>
        <p:cNvGrpSpPr/>
        <p:nvPr/>
      </p:nvGrpSpPr>
      <p:grpSpPr>
        <a:xfrm>
          <a:off x="0" y="0"/>
          <a:ext cx="0" cy="0"/>
          <a:chOff x="0" y="0"/>
          <a:chExt cx="0" cy="0"/>
        </a:xfrm>
      </p:grpSpPr>
      <p:sp>
        <p:nvSpPr>
          <p:cNvPr id="17" name="Google Shape;17;p23"/>
          <p:cNvSpPr/>
          <p:nvPr/>
        </p:nvSpPr>
        <p:spPr>
          <a:xfrm>
            <a:off x="0" y="6125475"/>
            <a:ext cx="12139500" cy="760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pic>
        <p:nvPicPr>
          <p:cNvPr id="18" name="Google Shape;18;p23"/>
          <p:cNvPicPr preferRelativeResize="0"/>
          <p:nvPr/>
        </p:nvPicPr>
        <p:blipFill>
          <a:blip r:embed="rId2">
            <a:alphaModFix/>
          </a:blip>
          <a:stretch>
            <a:fillRect/>
          </a:stretch>
        </p:blipFill>
        <p:spPr>
          <a:xfrm>
            <a:off x="8621825" y="53455"/>
            <a:ext cx="3517675" cy="6815718"/>
          </a:xfrm>
          <a:prstGeom prst="rect">
            <a:avLst/>
          </a:prstGeom>
          <a:noFill/>
          <a:ln>
            <a:noFill/>
          </a:ln>
        </p:spPr>
      </p:pic>
      <p:pic>
        <p:nvPicPr>
          <p:cNvPr id="19" name="Google Shape;19;p23"/>
          <p:cNvPicPr preferRelativeResize="0"/>
          <p:nvPr/>
        </p:nvPicPr>
        <p:blipFill rotWithShape="1">
          <a:blip r:embed="rId3">
            <a:alphaModFix/>
          </a:blip>
          <a:srcRect l="7415" b="40992"/>
          <a:stretch/>
        </p:blipFill>
        <p:spPr>
          <a:xfrm>
            <a:off x="0" y="3935896"/>
            <a:ext cx="5854148" cy="2950093"/>
          </a:xfrm>
          <a:prstGeom prst="rect">
            <a:avLst/>
          </a:prstGeom>
          <a:noFill/>
          <a:ln>
            <a:noFill/>
          </a:ln>
        </p:spPr>
      </p:pic>
      <p:sp>
        <p:nvSpPr>
          <p:cNvPr id="20" name="Google Shape;20;p23"/>
          <p:cNvSpPr txBox="1">
            <a:spLocks noGrp="1"/>
          </p:cNvSpPr>
          <p:nvPr>
            <p:ph type="ctrTitle"/>
          </p:nvPr>
        </p:nvSpPr>
        <p:spPr>
          <a:xfrm>
            <a:off x="1524000" y="1381308"/>
            <a:ext cx="9144000" cy="1677600"/>
          </a:xfrm>
          <a:prstGeom prst="rect">
            <a:avLst/>
          </a:prstGeom>
          <a:noFill/>
          <a:ln>
            <a:noFill/>
          </a:ln>
        </p:spPr>
        <p:txBody>
          <a:bodyPr spcFirstLastPara="1" wrap="square" lIns="91425" tIns="45700" rIns="91425" bIns="45700" anchor="ctr" anchorCtr="0">
            <a:normAutofit/>
          </a:bodyPr>
          <a:lstStyle>
            <a:lvl1pPr lvl="0" algn="ctr">
              <a:lnSpc>
                <a:spcPct val="108800"/>
              </a:lnSpc>
              <a:spcBef>
                <a:spcPts val="0"/>
              </a:spcBef>
              <a:spcAft>
                <a:spcPts val="0"/>
              </a:spcAft>
              <a:buClr>
                <a:srgbClr val="69981B"/>
              </a:buClr>
              <a:buSzPts val="5000"/>
              <a:buFont typeface="Trebuchet MS"/>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subTitle" idx="1"/>
          </p:nvPr>
        </p:nvSpPr>
        <p:spPr>
          <a:xfrm>
            <a:off x="1524000" y="3262172"/>
            <a:ext cx="9144000" cy="1655700"/>
          </a:xfrm>
          <a:prstGeom prst="rect">
            <a:avLst/>
          </a:prstGeom>
          <a:noFill/>
          <a:ln>
            <a:noFill/>
          </a:ln>
        </p:spPr>
        <p:txBody>
          <a:bodyPr spcFirstLastPara="1" wrap="square" lIns="91425" tIns="45700" rIns="91425" bIns="45700" anchor="t" anchorCtr="0">
            <a:normAutofit/>
          </a:bodyPr>
          <a:lstStyle>
            <a:lvl1pPr lvl="0" algn="ctr">
              <a:lnSpc>
                <a:spcPct val="132500"/>
              </a:lnSpc>
              <a:spcBef>
                <a:spcPts val="1000"/>
              </a:spcBef>
              <a:spcAft>
                <a:spcPts val="0"/>
              </a:spcAft>
              <a:buSzPts val="2400"/>
              <a:buNone/>
              <a:defRPr sz="2400">
                <a:solidFill>
                  <a:srgbClr val="7F7F7F"/>
                </a:solidFill>
              </a:defRPr>
            </a:lvl1pPr>
            <a:lvl2pPr lvl="1" algn="ctr">
              <a:lnSpc>
                <a:spcPct val="159000"/>
              </a:lnSpc>
              <a:spcBef>
                <a:spcPts val="500"/>
              </a:spcBef>
              <a:spcAft>
                <a:spcPts val="0"/>
              </a:spcAft>
              <a:buSzPts val="2000"/>
              <a:buNone/>
              <a:defRPr sz="2000"/>
            </a:lvl2pPr>
            <a:lvl3pPr lvl="2" algn="ctr">
              <a:lnSpc>
                <a:spcPct val="176666"/>
              </a:lnSpc>
              <a:spcBef>
                <a:spcPts val="500"/>
              </a:spcBef>
              <a:spcAft>
                <a:spcPts val="0"/>
              </a:spcAft>
              <a:buSzPts val="1800"/>
              <a:buNone/>
              <a:defRPr sz="1800"/>
            </a:lvl3pPr>
            <a:lvl4pPr lvl="3" algn="ctr">
              <a:lnSpc>
                <a:spcPct val="198750"/>
              </a:lnSpc>
              <a:spcBef>
                <a:spcPts val="500"/>
              </a:spcBef>
              <a:spcAft>
                <a:spcPts val="0"/>
              </a:spcAft>
              <a:buSzPts val="1600"/>
              <a:buNone/>
              <a:defRPr sz="1600"/>
            </a:lvl4pPr>
            <a:lvl5pPr lvl="4" algn="ctr">
              <a:lnSpc>
                <a:spcPct val="19875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2" name="Google Shape;22;p23"/>
          <p:cNvPicPr preferRelativeResize="0"/>
          <p:nvPr/>
        </p:nvPicPr>
        <p:blipFill rotWithShape="1">
          <a:blip r:embed="rId4">
            <a:alphaModFix/>
          </a:blip>
          <a:srcRect r="-1947" b="-8861"/>
          <a:stretch/>
        </p:blipFill>
        <p:spPr>
          <a:xfrm>
            <a:off x="0" y="321340"/>
            <a:ext cx="2417033" cy="367159"/>
          </a:xfrm>
          <a:prstGeom prst="rect">
            <a:avLst/>
          </a:prstGeom>
          <a:noFill/>
          <a:ln>
            <a:noFill/>
          </a:ln>
        </p:spPr>
      </p:pic>
      <p:pic>
        <p:nvPicPr>
          <p:cNvPr id="23" name="Google Shape;23;p23"/>
          <p:cNvPicPr preferRelativeResize="0"/>
          <p:nvPr/>
        </p:nvPicPr>
        <p:blipFill rotWithShape="1">
          <a:blip r:embed="rId5">
            <a:alphaModFix/>
          </a:blip>
          <a:srcRect/>
          <a:stretch/>
        </p:blipFill>
        <p:spPr>
          <a:xfrm>
            <a:off x="10933074" y="447099"/>
            <a:ext cx="1206432" cy="834887"/>
          </a:xfrm>
          <a:prstGeom prst="rect">
            <a:avLst/>
          </a:prstGeom>
          <a:noFill/>
          <a:ln>
            <a:noFill/>
          </a:ln>
        </p:spPr>
      </p:pic>
      <p:sp>
        <p:nvSpPr>
          <p:cNvPr id="24" name="Google Shape;24;p23"/>
          <p:cNvSpPr txBox="1"/>
          <p:nvPr/>
        </p:nvSpPr>
        <p:spPr>
          <a:xfrm>
            <a:off x="6096000" y="-3325"/>
            <a:ext cx="6096000" cy="572434"/>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None/>
            </a:pPr>
            <a:r>
              <a:rPr lang="de-DE" sz="1400" dirty="0">
                <a:solidFill>
                  <a:schemeClr val="dk2"/>
                </a:solidFill>
                <a:latin typeface="Calibri"/>
                <a:ea typeface="Calibri"/>
                <a:cs typeface="Calibri"/>
                <a:sym typeface="Calibri"/>
              </a:rPr>
              <a:t>TOOLS AND METHODS FOR EXTENDED PLANT PHENOTYPING AND ENVIROTYPING SERVICES OF EUROPEAN RESEARCH INFRASTRUCTURES</a:t>
            </a:r>
            <a:endParaRPr sz="1400" dirty="0">
              <a:solidFill>
                <a:schemeClr val="dk2"/>
              </a:solidFill>
            </a:endParaRPr>
          </a:p>
        </p:txBody>
      </p:sp>
      <p:sp>
        <p:nvSpPr>
          <p:cNvPr id="25" name="Google Shape;25;p23"/>
          <p:cNvSpPr txBox="1"/>
          <p:nvPr/>
        </p:nvSpPr>
        <p:spPr>
          <a:xfrm>
            <a:off x="0" y="0"/>
            <a:ext cx="4862945" cy="378535"/>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de-DE" sz="1400" dirty="0">
                <a:solidFill>
                  <a:schemeClr val="dk2"/>
                </a:solidFill>
                <a:latin typeface="Calibri"/>
                <a:ea typeface="Calibri"/>
                <a:cs typeface="Calibri"/>
                <a:sym typeface="Calibri"/>
              </a:rPr>
              <a:t>EUROPEAN INFRASTRUCTURE FOR PLANT PHENOTYPING</a:t>
            </a:r>
            <a:endParaRPr sz="1400" dirty="0">
              <a:solidFill>
                <a:schemeClr val="dk2"/>
              </a:solidFill>
            </a:endParaRPr>
          </a:p>
        </p:txBody>
      </p:sp>
    </p:spTree>
    <p:extLst>
      <p:ext uri="{BB962C8B-B14F-4D97-AF65-F5344CB8AC3E}">
        <p14:creationId xmlns:p14="http://schemas.microsoft.com/office/powerpoint/2010/main" val="594964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re et contenu 1" preserve="1">
  <p:cSld name="1_Titre et contenu 1">
    <p:spTree>
      <p:nvGrpSpPr>
        <p:cNvPr id="1" name="Shape 32"/>
        <p:cNvGrpSpPr/>
        <p:nvPr/>
      </p:nvGrpSpPr>
      <p:grpSpPr>
        <a:xfrm>
          <a:off x="0" y="0"/>
          <a:ext cx="0" cy="0"/>
          <a:chOff x="0" y="0"/>
          <a:chExt cx="0" cy="0"/>
        </a:xfrm>
      </p:grpSpPr>
      <p:sp>
        <p:nvSpPr>
          <p:cNvPr id="33" name="Google Shape;33;g312de6aadf8_1_578"/>
          <p:cNvSpPr txBox="1">
            <a:spLocks noGrp="1"/>
          </p:cNvSpPr>
          <p:nvPr>
            <p:ph type="body" idx="1"/>
          </p:nvPr>
        </p:nvSpPr>
        <p:spPr>
          <a:xfrm>
            <a:off x="105878" y="885525"/>
            <a:ext cx="11733300" cy="51591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00A3A6"/>
              </a:buClr>
              <a:buSzPts val="2400"/>
              <a:buChar char="•"/>
              <a:defRPr sz="2400" b="0"/>
            </a:lvl1pPr>
            <a:lvl2pPr marL="914400" lvl="1" indent="-368300" algn="l">
              <a:lnSpc>
                <a:spcPct val="90000"/>
              </a:lnSpc>
              <a:spcBef>
                <a:spcPts val="500"/>
              </a:spcBef>
              <a:spcAft>
                <a:spcPts val="0"/>
              </a:spcAft>
              <a:buClr>
                <a:schemeClr val="dk1"/>
              </a:buClr>
              <a:buSzPts val="2200"/>
              <a:buChar char="•"/>
              <a:defRPr sz="2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4" name="Google Shape;34;g312de6aadf8_1_578"/>
          <p:cNvSpPr txBox="1">
            <a:spLocks noGrp="1"/>
          </p:cNvSpPr>
          <p:nvPr>
            <p:ph type="title"/>
          </p:nvPr>
        </p:nvSpPr>
        <p:spPr>
          <a:xfrm>
            <a:off x="721896" y="0"/>
            <a:ext cx="10237500" cy="510000"/>
          </a:xfrm>
          <a:prstGeom prst="rect">
            <a:avLst/>
          </a:prstGeom>
          <a:noFill/>
          <a:ln>
            <a:noFill/>
          </a:ln>
        </p:spPr>
        <p:txBody>
          <a:bodyPr spcFirstLastPara="1" wrap="square" lIns="0" tIns="46800" rIns="91425" bIns="45700" anchor="ctr" anchorCtr="0">
            <a:normAutofit/>
          </a:bodyPr>
          <a:lstStyle>
            <a:lvl1pPr marL="0" lvl="0" indent="0" algn="l">
              <a:lnSpc>
                <a:spcPct val="90000"/>
              </a:lnSpc>
              <a:spcBef>
                <a:spcPts val="0"/>
              </a:spcBef>
              <a:spcAft>
                <a:spcPts val="0"/>
              </a:spcAft>
              <a:buClr>
                <a:srgbClr val="00A3A6"/>
              </a:buClr>
              <a:buSzPts val="3000"/>
              <a:buFont typeface="Arial" panose="020B0604020202020204" pitchFamily="34" charset="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g312de6aadf8_1_578"/>
          <p:cNvSpPr txBox="1">
            <a:spLocks noGrp="1"/>
          </p:cNvSpPr>
          <p:nvPr>
            <p:ph type="subTitle" idx="2"/>
          </p:nvPr>
        </p:nvSpPr>
        <p:spPr>
          <a:xfrm>
            <a:off x="721896" y="510139"/>
            <a:ext cx="10237500" cy="375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275662"/>
              </a:buClr>
              <a:buSzPts val="2000"/>
              <a:buNone/>
              <a:defRPr sz="20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426242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re et contenu" preserve="1" userDrawn="1">
  <p:cSld name="1_Titre et contenu">
    <p:spTree>
      <p:nvGrpSpPr>
        <p:cNvPr id="1" name="Shape 26"/>
        <p:cNvGrpSpPr/>
        <p:nvPr/>
      </p:nvGrpSpPr>
      <p:grpSpPr>
        <a:xfrm>
          <a:off x="0" y="0"/>
          <a:ext cx="0" cy="0"/>
          <a:chOff x="0" y="0"/>
          <a:chExt cx="0" cy="0"/>
        </a:xfrm>
      </p:grpSpPr>
      <p:sp>
        <p:nvSpPr>
          <p:cNvPr id="28" name="Google Shape;28;p11"/>
          <p:cNvSpPr txBox="1">
            <a:spLocks noGrp="1"/>
          </p:cNvSpPr>
          <p:nvPr>
            <p:ph type="title"/>
          </p:nvPr>
        </p:nvSpPr>
        <p:spPr>
          <a:xfrm>
            <a:off x="721896" y="0"/>
            <a:ext cx="10237640" cy="510139"/>
          </a:xfrm>
          <a:prstGeom prst="rect">
            <a:avLst/>
          </a:prstGeom>
          <a:noFill/>
          <a:ln>
            <a:noFill/>
          </a:ln>
        </p:spPr>
        <p:txBody>
          <a:bodyPr spcFirstLastPara="1" wrap="square" lIns="91425" tIns="45700" rIns="91425" bIns="45700" anchor="ctr" anchorCtr="0">
            <a:normAutofit/>
          </a:bodyPr>
          <a:lstStyle>
            <a:lvl1pPr lvl="0" algn="l">
              <a:lnSpc>
                <a:spcPct val="126250"/>
              </a:lnSpc>
              <a:spcBef>
                <a:spcPts val="0"/>
              </a:spcBef>
              <a:spcAft>
                <a:spcPts val="0"/>
              </a:spcAft>
              <a:buSzPts val="32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
          <p:cNvSpPr txBox="1">
            <a:spLocks noGrp="1"/>
          </p:cNvSpPr>
          <p:nvPr>
            <p:ph type="subTitle" idx="2"/>
          </p:nvPr>
        </p:nvSpPr>
        <p:spPr>
          <a:xfrm>
            <a:off x="721896" y="510139"/>
            <a:ext cx="10237639" cy="37538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2200"/>
              <a:buNone/>
              <a:defRPr sz="2000">
                <a:solidFill>
                  <a:srgbClr val="275662"/>
                </a:solidFill>
              </a:defRPr>
            </a:lvl1pPr>
            <a:lvl2pPr lvl="1" algn="ctr">
              <a:lnSpc>
                <a:spcPct val="159000"/>
              </a:lnSpc>
              <a:spcBef>
                <a:spcPts val="500"/>
              </a:spcBef>
              <a:spcAft>
                <a:spcPts val="0"/>
              </a:spcAft>
              <a:buSzPts val="2000"/>
              <a:buNone/>
              <a:defRPr sz="2000"/>
            </a:lvl2pPr>
            <a:lvl3pPr lvl="2" algn="ctr">
              <a:lnSpc>
                <a:spcPct val="176666"/>
              </a:lnSpc>
              <a:spcBef>
                <a:spcPts val="500"/>
              </a:spcBef>
              <a:spcAft>
                <a:spcPts val="0"/>
              </a:spcAft>
              <a:buSzPts val="1800"/>
              <a:buNone/>
              <a:defRPr sz="1800"/>
            </a:lvl3pPr>
            <a:lvl4pPr lvl="3" algn="ctr">
              <a:lnSpc>
                <a:spcPct val="198750"/>
              </a:lnSpc>
              <a:spcBef>
                <a:spcPts val="500"/>
              </a:spcBef>
              <a:spcAft>
                <a:spcPts val="0"/>
              </a:spcAft>
              <a:buSzPts val="1600"/>
              <a:buNone/>
              <a:defRPr sz="1600"/>
            </a:lvl4pPr>
            <a:lvl5pPr lvl="4" algn="ctr">
              <a:lnSpc>
                <a:spcPct val="198750"/>
              </a:lnSpc>
              <a:spcBef>
                <a:spcPts val="500"/>
              </a:spcBef>
              <a:spcAft>
                <a:spcPts val="0"/>
              </a:spcAft>
              <a:buSzPts val="16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dirty="0"/>
          </a:p>
        </p:txBody>
      </p:sp>
      <p:sp>
        <p:nvSpPr>
          <p:cNvPr id="7" name="Espace réservé du texte 6">
            <a:extLst>
              <a:ext uri="{FF2B5EF4-FFF2-40B4-BE49-F238E27FC236}">
                <a16:creationId xmlns:a16="http://schemas.microsoft.com/office/drawing/2014/main" id="{20F2A3FB-1FAC-6A64-EA04-D3018544202D}"/>
              </a:ext>
            </a:extLst>
          </p:cNvPr>
          <p:cNvSpPr>
            <a:spLocks noGrp="1"/>
          </p:cNvSpPr>
          <p:nvPr>
            <p:ph type="body" sz="quarter" idx="10"/>
          </p:nvPr>
        </p:nvSpPr>
        <p:spPr>
          <a:xfrm>
            <a:off x="106363" y="885825"/>
            <a:ext cx="11780837" cy="5418138"/>
          </a:xfrm>
        </p:spPr>
        <p:txBody>
          <a:bodyPr/>
          <a:lstStyle>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883735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103445" y="1916833"/>
            <a:ext cx="10363200" cy="648072"/>
          </a:xfrm>
        </p:spPr>
        <p:txBody>
          <a:bodyPr anchor="t"/>
          <a:lstStyle>
            <a:lvl1pPr algn="l">
              <a:defRPr sz="2400" b="1" cap="all"/>
            </a:lvl1pPr>
          </a:lstStyle>
          <a:p>
            <a:r>
              <a:rPr lang="fr-FR"/>
              <a:t>Cliquez et modifiez le titre</a:t>
            </a:r>
            <a:endParaRPr lang="fr-FR" dirty="0"/>
          </a:p>
        </p:txBody>
      </p:sp>
      <p:sp>
        <p:nvSpPr>
          <p:cNvPr id="3" name="Espace réservé du texte 2"/>
          <p:cNvSpPr>
            <a:spLocks noGrp="1"/>
          </p:cNvSpPr>
          <p:nvPr>
            <p:ph type="body" idx="1"/>
          </p:nvPr>
        </p:nvSpPr>
        <p:spPr>
          <a:xfrm>
            <a:off x="1007435" y="3429000"/>
            <a:ext cx="10561173" cy="2592288"/>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fr-FR"/>
              <a:t>Cliquez pour modifier les styles du texte du masque</a:t>
            </a:r>
          </a:p>
        </p:txBody>
      </p:sp>
      <p:sp>
        <p:nvSpPr>
          <p:cNvPr id="11" name="Espace réservé du numéro de diapositive 4"/>
          <p:cNvSpPr>
            <a:spLocks noGrp="1"/>
          </p:cNvSpPr>
          <p:nvPr>
            <p:ph type="sldNum" sz="quarter" idx="11"/>
          </p:nvPr>
        </p:nvSpPr>
        <p:spPr>
          <a:xfrm>
            <a:off x="9347200" y="6381334"/>
            <a:ext cx="2844800" cy="216023"/>
          </a:xfrm>
          <a:prstGeom prst="rect">
            <a:avLst/>
          </a:prstGeom>
        </p:spPr>
        <p:txBody>
          <a:bodyPr/>
          <a:lstStyle>
            <a:lvl1pPr algn="r">
              <a:defRPr sz="1400">
                <a:solidFill>
                  <a:schemeClr val="bg1"/>
                </a:solidFill>
              </a:defRPr>
            </a:lvl1pPr>
          </a:lstStyle>
          <a:p>
            <a:fld id="{4F2FB34B-B982-584C-87D1-A762E7D52625}" type="slidenum">
              <a:rPr lang="fr-FR" smtClean="0">
                <a:solidFill>
                  <a:prstClr val="white"/>
                </a:solidFill>
              </a:rPr>
              <a:pPr/>
              <a:t>‹N°›</a:t>
            </a:fld>
            <a:endParaRPr lang="fr-FR" dirty="0">
              <a:solidFill>
                <a:prstClr val="white"/>
              </a:solidFill>
            </a:endParaRPr>
          </a:p>
        </p:txBody>
      </p:sp>
      <p:grpSp>
        <p:nvGrpSpPr>
          <p:cNvPr id="6" name="Grouper 5"/>
          <p:cNvGrpSpPr/>
          <p:nvPr userDrawn="1"/>
        </p:nvGrpSpPr>
        <p:grpSpPr>
          <a:xfrm>
            <a:off x="3215680" y="2604505"/>
            <a:ext cx="8976320" cy="752475"/>
            <a:chOff x="2411760" y="2604504"/>
            <a:chExt cx="6732240" cy="752475"/>
          </a:xfrm>
        </p:grpSpPr>
        <p:pic>
          <p:nvPicPr>
            <p:cNvPr id="7" name="Picture 4"/>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7951155" y="2604504"/>
              <a:ext cx="1192845" cy="752475"/>
            </a:xfrm>
            <a:prstGeom prst="rect">
              <a:avLst/>
            </a:prstGeom>
            <a:noFill/>
            <a:ln w="9525">
              <a:noFill/>
              <a:miter lim="800000"/>
              <a:headEnd/>
              <a:tailEnd/>
            </a:ln>
          </p:spPr>
        </p:pic>
        <p:pic>
          <p:nvPicPr>
            <p:cNvPr id="6146" name="Picture 2" descr="ésultat de recherche d'images pour &quot;big data&quot;"/>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411760" y="2604504"/>
              <a:ext cx="2121024" cy="7524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tps://inra-dam-front-resources-cdn.brainsonic.com/ressources/afile/162073-99714-picture_original-2131-0"/>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4504318" y="2607796"/>
              <a:ext cx="2160240" cy="74589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bre Gène, Arbre De Vie, Evolution"/>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664558" y="2605446"/>
              <a:ext cx="1291818" cy="7505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83462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re seul" preserve="1">
  <p:cSld name="1_Titre seul">
    <p:spTree>
      <p:nvGrpSpPr>
        <p:cNvPr id="1" name="Shape 30"/>
        <p:cNvGrpSpPr/>
        <p:nvPr/>
      </p:nvGrpSpPr>
      <p:grpSpPr>
        <a:xfrm>
          <a:off x="0" y="0"/>
          <a:ext cx="0" cy="0"/>
          <a:chOff x="0" y="0"/>
          <a:chExt cx="0" cy="0"/>
        </a:xfrm>
      </p:grpSpPr>
      <p:sp>
        <p:nvSpPr>
          <p:cNvPr id="31" name="Google Shape;31;p12"/>
          <p:cNvSpPr txBox="1">
            <a:spLocks noGrp="1"/>
          </p:cNvSpPr>
          <p:nvPr>
            <p:ph type="title"/>
          </p:nvPr>
        </p:nvSpPr>
        <p:spPr>
          <a:xfrm>
            <a:off x="743192" y="149638"/>
            <a:ext cx="10216343" cy="888251"/>
          </a:xfrm>
          <a:prstGeom prst="rect">
            <a:avLst/>
          </a:prstGeom>
          <a:noFill/>
          <a:ln>
            <a:noFill/>
          </a:ln>
        </p:spPr>
        <p:txBody>
          <a:bodyPr spcFirstLastPara="1" wrap="square" lIns="91425" tIns="45700" rIns="91425" bIns="45700" anchor="ctr" anchorCtr="0">
            <a:normAutofit/>
          </a:bodyPr>
          <a:lstStyle>
            <a:lvl1pPr lvl="0" algn="l">
              <a:lnSpc>
                <a:spcPct val="126250"/>
              </a:lnSpc>
              <a:spcBef>
                <a:spcPts val="0"/>
              </a:spcBef>
              <a:spcAft>
                <a:spcPts val="0"/>
              </a:spcAft>
              <a:buSzPts val="32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37289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Vide" type="blank" preserve="1">
  <p:cSld name="Vide">
    <p:spTree>
      <p:nvGrpSpPr>
        <p:cNvPr id="1" name="Shape 36"/>
        <p:cNvGrpSpPr/>
        <p:nvPr/>
      </p:nvGrpSpPr>
      <p:grpSpPr>
        <a:xfrm>
          <a:off x="0" y="0"/>
          <a:ext cx="0" cy="0"/>
          <a:chOff x="0" y="0"/>
          <a:chExt cx="0" cy="0"/>
        </a:xfrm>
      </p:grpSpPr>
      <p:sp>
        <p:nvSpPr>
          <p:cNvPr id="37" name="Google Shape;37;p1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1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13"/>
          <p:cNvSpPr txBox="1">
            <a:spLocks noGrp="1"/>
          </p:cNvSpPr>
          <p:nvPr>
            <p:ph type="sldNum" idx="12"/>
          </p:nvPr>
        </p:nvSpPr>
        <p:spPr>
          <a:xfrm>
            <a:off x="10513655" y="6021401"/>
            <a:ext cx="1496646" cy="333375"/>
          </a:xfrm>
          <a:prstGeom prst="rect">
            <a:avLst/>
          </a:prstGeom>
          <a:noFill/>
          <a:ln>
            <a:noFill/>
          </a:ln>
        </p:spPr>
        <p:txBody>
          <a:bodyPr spcFirstLastPara="1" wrap="square" lIns="107275" tIns="53625" rIns="107275" bIns="53625" anchor="t" anchorCtr="0">
            <a:noAutofit/>
          </a:bodyPr>
          <a:lstStyle>
            <a:lvl1pPr marL="0" marR="0" lvl="0" indent="0" algn="r">
              <a:lnSpc>
                <a:spcPct val="100000"/>
              </a:lnSpc>
              <a:spcBef>
                <a:spcPts val="0"/>
              </a:spcBef>
              <a:spcAft>
                <a:spcPts val="0"/>
              </a:spcAft>
              <a:buClr>
                <a:srgbClr val="000000"/>
              </a:buClr>
              <a:buSzPts val="1000"/>
              <a:buFont typeface="Arial"/>
              <a:buNone/>
              <a:defRPr sz="1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a:t>
            </a:fld>
            <a:endParaRPr/>
          </a:p>
        </p:txBody>
      </p:sp>
    </p:spTree>
    <p:extLst>
      <p:ext uri="{BB962C8B-B14F-4D97-AF65-F5344CB8AC3E}">
        <p14:creationId xmlns:p14="http://schemas.microsoft.com/office/powerpoint/2010/main" val="4208106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re et contenu 2" preserve="1">
  <p:cSld name="1_Titre et contenu 2">
    <p:spTree>
      <p:nvGrpSpPr>
        <p:cNvPr id="1" name="Shape 40"/>
        <p:cNvGrpSpPr/>
        <p:nvPr/>
      </p:nvGrpSpPr>
      <p:grpSpPr>
        <a:xfrm>
          <a:off x="0" y="0"/>
          <a:ext cx="0" cy="0"/>
          <a:chOff x="0" y="0"/>
          <a:chExt cx="0" cy="0"/>
        </a:xfrm>
      </p:grpSpPr>
      <p:sp>
        <p:nvSpPr>
          <p:cNvPr id="41" name="Google Shape;41;g312de6aadf8_1_582"/>
          <p:cNvSpPr txBox="1">
            <a:spLocks noGrp="1"/>
          </p:cNvSpPr>
          <p:nvPr>
            <p:ph type="body" idx="1"/>
          </p:nvPr>
        </p:nvSpPr>
        <p:spPr>
          <a:xfrm>
            <a:off x="341523" y="1037889"/>
            <a:ext cx="11508900" cy="5120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00A3A6"/>
              </a:buClr>
              <a:buSzPts val="2400"/>
              <a:buChar char="•"/>
              <a:defRPr sz="2400" b="0"/>
            </a:lvl1pPr>
            <a:lvl2pPr marL="914400" lvl="1" indent="-368300" algn="l">
              <a:lnSpc>
                <a:spcPct val="90000"/>
              </a:lnSpc>
              <a:spcBef>
                <a:spcPts val="500"/>
              </a:spcBef>
              <a:spcAft>
                <a:spcPts val="0"/>
              </a:spcAft>
              <a:buClr>
                <a:schemeClr val="dk1"/>
              </a:buClr>
              <a:buSzPts val="2200"/>
              <a:buChar char="•"/>
              <a:defRPr sz="2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g312de6aadf8_1_582"/>
          <p:cNvSpPr txBox="1">
            <a:spLocks noGrp="1"/>
          </p:cNvSpPr>
          <p:nvPr>
            <p:ph type="title"/>
          </p:nvPr>
        </p:nvSpPr>
        <p:spPr>
          <a:xfrm>
            <a:off x="341524" y="149638"/>
            <a:ext cx="10617900" cy="888300"/>
          </a:xfrm>
          <a:prstGeom prst="rect">
            <a:avLst/>
          </a:prstGeom>
          <a:noFill/>
          <a:ln>
            <a:noFill/>
          </a:ln>
        </p:spPr>
        <p:txBody>
          <a:bodyPr spcFirstLastPara="1" wrap="square" lIns="0" tIns="46800" rIns="91425" bIns="45700" anchor="ctr" anchorCtr="0">
            <a:normAutofit/>
          </a:bodyPr>
          <a:lstStyle>
            <a:lvl1pPr lvl="0" algn="l">
              <a:lnSpc>
                <a:spcPct val="90000"/>
              </a:lnSpc>
              <a:spcBef>
                <a:spcPts val="0"/>
              </a:spcBef>
              <a:spcAft>
                <a:spcPts val="0"/>
              </a:spcAft>
              <a:buClr>
                <a:srgbClr val="00A3A6"/>
              </a:buClr>
              <a:buSzPts val="3000"/>
              <a:buFont typeface="Calibri"/>
              <a:buChar char="•"/>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 name="Google Shape;43;g312de6aadf8_1_582"/>
          <p:cNvPicPr preferRelativeResize="0"/>
          <p:nvPr/>
        </p:nvPicPr>
        <p:blipFill rotWithShape="1">
          <a:blip r:embed="rId2">
            <a:alphaModFix/>
          </a:blip>
          <a:srcRect/>
          <a:stretch/>
        </p:blipFill>
        <p:spPr>
          <a:xfrm>
            <a:off x="10881326" y="3213"/>
            <a:ext cx="1310674" cy="212947"/>
          </a:xfrm>
          <a:prstGeom prst="rect">
            <a:avLst/>
          </a:prstGeom>
          <a:noFill/>
          <a:ln>
            <a:noFill/>
          </a:ln>
        </p:spPr>
      </p:pic>
      <p:pic>
        <p:nvPicPr>
          <p:cNvPr id="44" name="Google Shape;44;g312de6aadf8_1_582" descr="elixir_1_RZ_mac.eps"/>
          <p:cNvPicPr preferRelativeResize="0"/>
          <p:nvPr/>
        </p:nvPicPr>
        <p:blipFill rotWithShape="1">
          <a:blip r:embed="rId3">
            <a:alphaModFix/>
          </a:blip>
          <a:srcRect/>
          <a:stretch/>
        </p:blipFill>
        <p:spPr>
          <a:xfrm>
            <a:off x="11624413" y="216160"/>
            <a:ext cx="567588" cy="483766"/>
          </a:xfrm>
          <a:prstGeom prst="rect">
            <a:avLst/>
          </a:prstGeom>
          <a:noFill/>
          <a:ln>
            <a:noFill/>
          </a:ln>
        </p:spPr>
      </p:pic>
    </p:spTree>
    <p:extLst>
      <p:ext uri="{BB962C8B-B14F-4D97-AF65-F5344CB8AC3E}">
        <p14:creationId xmlns:p14="http://schemas.microsoft.com/office/powerpoint/2010/main" val="1907808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age classique" preserve="1">
  <p:cSld name="Page classique">
    <p:spTree>
      <p:nvGrpSpPr>
        <p:cNvPr id="1" name="Shape 45"/>
        <p:cNvGrpSpPr/>
        <p:nvPr/>
      </p:nvGrpSpPr>
      <p:grpSpPr>
        <a:xfrm>
          <a:off x="0" y="0"/>
          <a:ext cx="0" cy="0"/>
          <a:chOff x="0" y="0"/>
          <a:chExt cx="0" cy="0"/>
        </a:xfrm>
      </p:grpSpPr>
      <p:sp>
        <p:nvSpPr>
          <p:cNvPr id="46" name="Google Shape;46;g312de6aadf8_3_15"/>
          <p:cNvSpPr txBox="1">
            <a:spLocks noGrp="1"/>
          </p:cNvSpPr>
          <p:nvPr>
            <p:ph type="title"/>
          </p:nvPr>
        </p:nvSpPr>
        <p:spPr>
          <a:xfrm>
            <a:off x="743192" y="1"/>
            <a:ext cx="10216343" cy="457200"/>
          </a:xfrm>
          <a:prstGeom prst="rect">
            <a:avLst/>
          </a:prstGeom>
          <a:noFill/>
          <a:ln>
            <a:noFill/>
          </a:ln>
        </p:spPr>
        <p:txBody>
          <a:bodyPr spcFirstLastPara="1" wrap="square" lIns="0" tIns="46800" rIns="91425" bIns="45700" anchor="ctr" anchorCtr="0">
            <a:normAutofit/>
          </a:bodyPr>
          <a:lstStyle>
            <a:lvl1pPr lvl="0" algn="l">
              <a:lnSpc>
                <a:spcPct val="90000"/>
              </a:lnSpc>
              <a:spcBef>
                <a:spcPts val="0"/>
              </a:spcBef>
              <a:spcAft>
                <a:spcPts val="0"/>
              </a:spcAft>
              <a:buClr>
                <a:srgbClr val="00A3A6"/>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g312de6aadf8_3_15"/>
          <p:cNvSpPr txBox="1">
            <a:spLocks noGrp="1"/>
          </p:cNvSpPr>
          <p:nvPr>
            <p:ph type="body" idx="1"/>
          </p:nvPr>
        </p:nvSpPr>
        <p:spPr>
          <a:xfrm>
            <a:off x="138896" y="870416"/>
            <a:ext cx="11864051" cy="52178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g312de6aadf8_3_15"/>
          <p:cNvSpPr txBox="1">
            <a:spLocks noGrp="1"/>
          </p:cNvSpPr>
          <p:nvPr>
            <p:ph type="subTitle" idx="2"/>
          </p:nvPr>
        </p:nvSpPr>
        <p:spPr>
          <a:xfrm>
            <a:off x="743192" y="505814"/>
            <a:ext cx="9680171" cy="31598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275662"/>
              </a:buClr>
              <a:buSzPts val="2000"/>
              <a:buNone/>
              <a:defRPr sz="20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520067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69" y="576471"/>
            <a:ext cx="11986591" cy="5705058"/>
          </a:xfrm>
          <a:prstGeom prst="rect">
            <a:avLst/>
          </a:prstGeom>
        </p:spPr>
        <p:txBody>
          <a:bodyPr/>
          <a:lstStyle>
            <a:lvl1pPr>
              <a:defRPr sz="2400" b="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itle 1">
            <a:extLst>
              <a:ext uri="{FF2B5EF4-FFF2-40B4-BE49-F238E27FC236}">
                <a16:creationId xmlns:a16="http://schemas.microsoft.com/office/drawing/2014/main" id="{640F9627-3E1A-4004-ABFB-AFCBC126ED3C}"/>
              </a:ext>
            </a:extLst>
          </p:cNvPr>
          <p:cNvSpPr>
            <a:spLocks noGrp="1"/>
          </p:cNvSpPr>
          <p:nvPr>
            <p:ph type="title"/>
          </p:nvPr>
        </p:nvSpPr>
        <p:spPr>
          <a:xfrm>
            <a:off x="119270" y="1"/>
            <a:ext cx="11986591" cy="576470"/>
          </a:xfrm>
          <a:prstGeom prst="rect">
            <a:avLst/>
          </a:prstGeom>
        </p:spPr>
        <p:txBody>
          <a:bodyPr anchor="ctr" anchorCtr="0">
            <a:normAutofit/>
          </a:bodyPr>
          <a:lstStyle>
            <a:lvl1pPr>
              <a:defRPr sz="3000"/>
            </a:lvl1pPr>
          </a:lstStyle>
          <a:p>
            <a:r>
              <a:rPr lang="fr-FR"/>
              <a:t>Modifiez le style du titre</a:t>
            </a:r>
            <a:endParaRPr lang="en-US" dirty="0"/>
          </a:p>
        </p:txBody>
      </p:sp>
    </p:spTree>
    <p:extLst>
      <p:ext uri="{BB962C8B-B14F-4D97-AF65-F5344CB8AC3E}">
        <p14:creationId xmlns:p14="http://schemas.microsoft.com/office/powerpoint/2010/main" val="787441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ubtitle + enumeration" preserve="1">
  <p:cSld name="Title, subtitle + enumeration">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504000" y="503999"/>
            <a:ext cx="11185200" cy="612000"/>
          </a:xfrm>
          <a:prstGeom prst="rect">
            <a:avLst/>
          </a:prstGeom>
          <a:noFill/>
          <a:ln>
            <a:noFill/>
          </a:ln>
        </p:spPr>
        <p:txBody>
          <a:bodyPr spcFirstLastPara="1" wrap="square" lIns="91425" tIns="45700" rIns="91425" bIns="45700" anchor="t" anchorCtr="0">
            <a:noAutofit/>
          </a:bodyPr>
          <a:lstStyle>
            <a:lvl1pPr lvl="0" algn="l">
              <a:lnSpc>
                <a:spcPct val="224444"/>
              </a:lnSpc>
              <a:spcBef>
                <a:spcPts val="0"/>
              </a:spcBef>
              <a:spcAft>
                <a:spcPts val="0"/>
              </a:spcAft>
              <a:buClr>
                <a:srgbClr val="69981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10758388" y="6413558"/>
            <a:ext cx="1028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t>‹N°›</a:t>
            </a:fld>
            <a:endParaRPr/>
          </a:p>
        </p:txBody>
      </p:sp>
      <p:sp>
        <p:nvSpPr>
          <p:cNvPr id="52" name="Google Shape;52;p25"/>
          <p:cNvSpPr txBox="1">
            <a:spLocks noGrp="1"/>
          </p:cNvSpPr>
          <p:nvPr>
            <p:ph type="body" idx="1"/>
          </p:nvPr>
        </p:nvSpPr>
        <p:spPr>
          <a:xfrm>
            <a:off x="503250" y="1116007"/>
            <a:ext cx="11185500" cy="4404600"/>
          </a:xfrm>
          <a:prstGeom prst="rect">
            <a:avLst/>
          </a:prstGeom>
          <a:noFill/>
          <a:ln>
            <a:noFill/>
          </a:ln>
        </p:spPr>
        <p:txBody>
          <a:bodyPr spcFirstLastPara="1" wrap="square" lIns="91425" tIns="45700" rIns="91425" bIns="45700" anchor="t" anchorCtr="0">
            <a:noAutofit/>
          </a:bodyPr>
          <a:lstStyle>
            <a:lvl1pPr marL="457200" lvl="0" indent="-228600" algn="l">
              <a:lnSpc>
                <a:spcPct val="144545"/>
              </a:lnSpc>
              <a:spcBef>
                <a:spcPts val="1000"/>
              </a:spcBef>
              <a:spcAft>
                <a:spcPts val="0"/>
              </a:spcAft>
              <a:buSzPts val="2200"/>
              <a:buNone/>
              <a:defRPr cap="none">
                <a:solidFill>
                  <a:schemeClr val="accent4"/>
                </a:solidFill>
              </a:defRPr>
            </a:lvl1pPr>
            <a:lvl2pPr marL="914400" lvl="1" indent="-228600" algn="l">
              <a:lnSpc>
                <a:spcPct val="159000"/>
              </a:lnSpc>
              <a:spcBef>
                <a:spcPts val="500"/>
              </a:spcBef>
              <a:spcAft>
                <a:spcPts val="0"/>
              </a:spcAft>
              <a:buSzPts val="2000"/>
              <a:buNone/>
              <a:defRPr/>
            </a:lvl2pPr>
            <a:lvl3pPr marL="1371600" lvl="2" indent="-228600" algn="l">
              <a:lnSpc>
                <a:spcPct val="176666"/>
              </a:lnSpc>
              <a:spcBef>
                <a:spcPts val="500"/>
              </a:spcBef>
              <a:spcAft>
                <a:spcPts val="0"/>
              </a:spcAft>
              <a:buSzPts val="1800"/>
              <a:buNone/>
              <a:defRPr/>
            </a:lvl3pPr>
            <a:lvl4pPr marL="1828800" lvl="3" indent="-228600" algn="l">
              <a:lnSpc>
                <a:spcPct val="198750"/>
              </a:lnSpc>
              <a:spcBef>
                <a:spcPts val="500"/>
              </a:spcBef>
              <a:spcAft>
                <a:spcPts val="0"/>
              </a:spcAft>
              <a:buSzPts val="1600"/>
              <a:buNone/>
              <a:defRPr/>
            </a:lvl4pPr>
            <a:lvl5pPr marL="2286000" lvl="4" indent="-228600" algn="l">
              <a:lnSpc>
                <a:spcPct val="198750"/>
              </a:lnSpc>
              <a:spcBef>
                <a:spcPts val="500"/>
              </a:spcBef>
              <a:spcAft>
                <a:spcPts val="0"/>
              </a:spcAft>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5"/>
          <p:cNvSpPr txBox="1">
            <a:spLocks noGrp="1"/>
          </p:cNvSpPr>
          <p:nvPr>
            <p:ph type="body" idx="2"/>
          </p:nvPr>
        </p:nvSpPr>
        <p:spPr>
          <a:xfrm>
            <a:off x="503238" y="5914768"/>
            <a:ext cx="11185500" cy="204900"/>
          </a:xfrm>
          <a:prstGeom prst="rect">
            <a:avLst/>
          </a:prstGeom>
          <a:noFill/>
          <a:ln>
            <a:noFill/>
          </a:ln>
        </p:spPr>
        <p:txBody>
          <a:bodyPr spcFirstLastPara="1" wrap="square" lIns="90000" tIns="0" rIns="0" bIns="0" anchor="t" anchorCtr="0">
            <a:noAutofit/>
          </a:bodyPr>
          <a:lstStyle>
            <a:lvl1pPr marL="457200" lvl="0" indent="-228600" algn="l">
              <a:lnSpc>
                <a:spcPct val="153333"/>
              </a:lnSpc>
              <a:spcBef>
                <a:spcPts val="1000"/>
              </a:spcBef>
              <a:spcAft>
                <a:spcPts val="0"/>
              </a:spcAft>
              <a:buSzPts val="900"/>
              <a:buNone/>
              <a:defRPr sz="900">
                <a:solidFill>
                  <a:schemeClr val="dk1"/>
                </a:solidFill>
              </a:defRPr>
            </a:lvl1pPr>
            <a:lvl2pPr marL="914400" lvl="1" indent="-228600" algn="l">
              <a:lnSpc>
                <a:spcPct val="353333"/>
              </a:lnSpc>
              <a:spcBef>
                <a:spcPts val="500"/>
              </a:spcBef>
              <a:spcAft>
                <a:spcPts val="0"/>
              </a:spcAft>
              <a:buSzPts val="900"/>
              <a:buNone/>
              <a:defRPr sz="900">
                <a:solidFill>
                  <a:schemeClr val="dk1"/>
                </a:solidFill>
              </a:defRPr>
            </a:lvl2pPr>
            <a:lvl3pPr marL="1371600" lvl="2" indent="-228600" algn="l">
              <a:lnSpc>
                <a:spcPct val="353333"/>
              </a:lnSpc>
              <a:spcBef>
                <a:spcPts val="500"/>
              </a:spcBef>
              <a:spcAft>
                <a:spcPts val="0"/>
              </a:spcAft>
              <a:buSzPts val="900"/>
              <a:buNone/>
              <a:defRPr sz="900">
                <a:solidFill>
                  <a:schemeClr val="dk1"/>
                </a:solidFill>
              </a:defRPr>
            </a:lvl3pPr>
            <a:lvl4pPr marL="1828800" lvl="3" indent="-228600" algn="l">
              <a:lnSpc>
                <a:spcPct val="353333"/>
              </a:lnSpc>
              <a:spcBef>
                <a:spcPts val="500"/>
              </a:spcBef>
              <a:spcAft>
                <a:spcPts val="0"/>
              </a:spcAft>
              <a:buSzPts val="900"/>
              <a:buNone/>
              <a:defRPr sz="900">
                <a:solidFill>
                  <a:schemeClr val="dk1"/>
                </a:solidFill>
              </a:defRPr>
            </a:lvl4pPr>
            <a:lvl5pPr marL="2286000" lvl="4" indent="-228600" algn="l">
              <a:lnSpc>
                <a:spcPct val="353333"/>
              </a:lnSpc>
              <a:spcBef>
                <a:spcPts val="500"/>
              </a:spcBef>
              <a:spcAft>
                <a:spcPts val="0"/>
              </a:spcAft>
              <a:buSzPts val="900"/>
              <a:buNone/>
              <a:defRPr sz="9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69366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Content" type="obj" preserve="1">
  <p:cSld name="Title, Content">
    <p:spTree>
      <p:nvGrpSpPr>
        <p:cNvPr id="1" name="Shape 54"/>
        <p:cNvGrpSpPr/>
        <p:nvPr/>
      </p:nvGrpSpPr>
      <p:grpSpPr>
        <a:xfrm>
          <a:off x="0" y="0"/>
          <a:ext cx="0" cy="0"/>
          <a:chOff x="0" y="0"/>
          <a:chExt cx="0" cy="0"/>
        </a:xfrm>
      </p:grpSpPr>
      <p:sp>
        <p:nvSpPr>
          <p:cNvPr id="55" name="Google Shape;55;g29ce55ff2c7_0_99"/>
          <p:cNvSpPr txBox="1">
            <a:spLocks noGrp="1"/>
          </p:cNvSpPr>
          <p:nvPr>
            <p:ph type="title"/>
          </p:nvPr>
        </p:nvSpPr>
        <p:spPr>
          <a:xfrm>
            <a:off x="978516" y="512083"/>
            <a:ext cx="10233000" cy="776700"/>
          </a:xfrm>
          <a:prstGeom prst="rect">
            <a:avLst/>
          </a:prstGeom>
          <a:noFill/>
          <a:ln>
            <a:noFill/>
          </a:ln>
        </p:spPr>
        <p:txBody>
          <a:bodyPr spcFirstLastPara="1" wrap="square" lIns="0" tIns="0" rIns="0" bIns="0" anchor="ctr" anchorCtr="0">
            <a:normAutofit/>
          </a:bodyPr>
          <a:lstStyle>
            <a:lvl1pPr lvl="0" algn="l">
              <a:lnSpc>
                <a:spcPct val="126250"/>
              </a:lnSpc>
              <a:spcBef>
                <a:spcPts val="0"/>
              </a:spcBef>
              <a:spcAft>
                <a:spcPts val="0"/>
              </a:spcAft>
              <a:buSzPts val="3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29ce55ff2c7_0_99"/>
          <p:cNvSpPr txBox="1">
            <a:spLocks noGrp="1"/>
          </p:cNvSpPr>
          <p:nvPr>
            <p:ph type="body" idx="1"/>
          </p:nvPr>
        </p:nvSpPr>
        <p:spPr>
          <a:xfrm>
            <a:off x="978516" y="1415336"/>
            <a:ext cx="10233000" cy="2699100"/>
          </a:xfrm>
          <a:prstGeom prst="rect">
            <a:avLst/>
          </a:prstGeom>
          <a:noFill/>
          <a:ln>
            <a:noFill/>
          </a:ln>
        </p:spPr>
        <p:txBody>
          <a:bodyPr spcFirstLastPara="1" wrap="square" lIns="0" tIns="0" rIns="0" bIns="0" anchor="t" anchorCtr="0">
            <a:normAutofit/>
          </a:bodyPr>
          <a:lstStyle>
            <a:lvl1pPr marL="457200" lvl="0" indent="-228600" algn="l">
              <a:lnSpc>
                <a:spcPct val="144545"/>
              </a:lnSpc>
              <a:spcBef>
                <a:spcPts val="1000"/>
              </a:spcBef>
              <a:spcAft>
                <a:spcPts val="0"/>
              </a:spcAft>
              <a:buSzPts val="2200"/>
              <a:buNone/>
              <a:defRPr/>
            </a:lvl1pPr>
            <a:lvl2pPr marL="914400" lvl="1" indent="-228600" algn="l">
              <a:lnSpc>
                <a:spcPct val="159000"/>
              </a:lnSpc>
              <a:spcBef>
                <a:spcPts val="500"/>
              </a:spcBef>
              <a:spcAft>
                <a:spcPts val="0"/>
              </a:spcAft>
              <a:buSzPts val="2000"/>
              <a:buNone/>
              <a:defRPr/>
            </a:lvl2pPr>
            <a:lvl3pPr marL="1371600" lvl="2" indent="-228600" algn="l">
              <a:lnSpc>
                <a:spcPct val="176666"/>
              </a:lnSpc>
              <a:spcBef>
                <a:spcPts val="500"/>
              </a:spcBef>
              <a:spcAft>
                <a:spcPts val="0"/>
              </a:spcAft>
              <a:buSzPts val="1800"/>
              <a:buNone/>
              <a:defRPr/>
            </a:lvl3pPr>
            <a:lvl4pPr marL="1828800" lvl="3" indent="-228600" algn="l">
              <a:lnSpc>
                <a:spcPct val="198750"/>
              </a:lnSpc>
              <a:spcBef>
                <a:spcPts val="500"/>
              </a:spcBef>
              <a:spcAft>
                <a:spcPts val="0"/>
              </a:spcAft>
              <a:buSzPts val="1600"/>
              <a:buNone/>
              <a:defRPr/>
            </a:lvl4pPr>
            <a:lvl5pPr marL="2286000" lvl="4" indent="-228600" algn="l">
              <a:lnSpc>
                <a:spcPct val="198750"/>
              </a:lnSpc>
              <a:spcBef>
                <a:spcPts val="500"/>
              </a:spcBef>
              <a:spcAft>
                <a:spcPts val="0"/>
              </a:spcAft>
              <a:buSzPts val="1600"/>
              <a:buNone/>
              <a:defRPr/>
            </a:lvl5pPr>
            <a:lvl6pPr marL="2743200" lvl="5" indent="-228600" algn="l">
              <a:lnSpc>
                <a:spcPct val="90000"/>
              </a:lnSpc>
              <a:spcBef>
                <a:spcPts val="500"/>
              </a:spcBef>
              <a:spcAft>
                <a:spcPts val="0"/>
              </a:spcAft>
              <a:buSzPts val="1800"/>
              <a:buNone/>
              <a:defRPr/>
            </a:lvl6pPr>
            <a:lvl7pPr marL="3200400" lvl="6" indent="-228600" algn="l">
              <a:lnSpc>
                <a:spcPct val="90000"/>
              </a:lnSpc>
              <a:spcBef>
                <a:spcPts val="500"/>
              </a:spcBef>
              <a:spcAft>
                <a:spcPts val="0"/>
              </a:spcAft>
              <a:buSzPts val="1800"/>
              <a:buNone/>
              <a:defRPr/>
            </a:lvl7pPr>
            <a:lvl8pPr marL="3657600" lvl="7" indent="-228600" algn="l">
              <a:lnSpc>
                <a:spcPct val="90000"/>
              </a:lnSpc>
              <a:spcBef>
                <a:spcPts val="500"/>
              </a:spcBef>
              <a:spcAft>
                <a:spcPts val="0"/>
              </a:spcAft>
              <a:buSzPts val="1800"/>
              <a:buNone/>
              <a:defRPr/>
            </a:lvl8pPr>
            <a:lvl9pPr marL="4114800" lvl="8" indent="-228600" algn="l">
              <a:lnSpc>
                <a:spcPct val="90000"/>
              </a:lnSpc>
              <a:spcBef>
                <a:spcPts val="500"/>
              </a:spcBef>
              <a:spcAft>
                <a:spcPts val="0"/>
              </a:spcAft>
              <a:buSzPts val="1800"/>
              <a:buNone/>
              <a:defRPr/>
            </a:lvl9pPr>
          </a:lstStyle>
          <a:p>
            <a:endParaRPr/>
          </a:p>
        </p:txBody>
      </p:sp>
    </p:spTree>
    <p:extLst>
      <p:ext uri="{BB962C8B-B14F-4D97-AF65-F5344CB8AC3E}">
        <p14:creationId xmlns:p14="http://schemas.microsoft.com/office/powerpoint/2010/main" val="3004784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2 lines + enumeration" preserve="1">
  <p:cSld name="Title 2 lines + enumeration">
    <p:spTree>
      <p:nvGrpSpPr>
        <p:cNvPr id="1" name="Shape 57"/>
        <p:cNvGrpSpPr/>
        <p:nvPr/>
      </p:nvGrpSpPr>
      <p:grpSpPr>
        <a:xfrm>
          <a:off x="0" y="0"/>
          <a:ext cx="0" cy="0"/>
          <a:chOff x="0" y="0"/>
          <a:chExt cx="0" cy="0"/>
        </a:xfrm>
      </p:grpSpPr>
      <p:sp>
        <p:nvSpPr>
          <p:cNvPr id="58" name="Google Shape;58;p24"/>
          <p:cNvSpPr txBox="1">
            <a:spLocks noGrp="1"/>
          </p:cNvSpPr>
          <p:nvPr>
            <p:ph type="sldNum" idx="12"/>
          </p:nvPr>
        </p:nvSpPr>
        <p:spPr>
          <a:xfrm>
            <a:off x="10758388" y="6413558"/>
            <a:ext cx="1028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t>‹N°›</a:t>
            </a:fld>
            <a:endParaRPr/>
          </a:p>
        </p:txBody>
      </p:sp>
      <p:sp>
        <p:nvSpPr>
          <p:cNvPr id="59" name="Google Shape;59;p24"/>
          <p:cNvSpPr txBox="1">
            <a:spLocks noGrp="1"/>
          </p:cNvSpPr>
          <p:nvPr>
            <p:ph type="body" idx="1"/>
          </p:nvPr>
        </p:nvSpPr>
        <p:spPr>
          <a:xfrm>
            <a:off x="503238" y="1660878"/>
            <a:ext cx="11185500" cy="3960000"/>
          </a:xfrm>
          <a:prstGeom prst="rect">
            <a:avLst/>
          </a:prstGeom>
          <a:noFill/>
          <a:ln>
            <a:noFill/>
          </a:ln>
        </p:spPr>
        <p:txBody>
          <a:bodyPr spcFirstLastPara="1" wrap="square" lIns="91425" tIns="45700" rIns="91425" bIns="45700" anchor="t" anchorCtr="0">
            <a:normAutofit/>
          </a:bodyPr>
          <a:lstStyle>
            <a:lvl1pPr marL="457200" lvl="0" indent="-342900" algn="l">
              <a:lnSpc>
                <a:spcPct val="176666"/>
              </a:lnSpc>
              <a:spcBef>
                <a:spcPts val="1000"/>
              </a:spcBef>
              <a:spcAft>
                <a:spcPts val="0"/>
              </a:spcAft>
              <a:buSzPts val="1800"/>
              <a:buChar char="•"/>
              <a:defRPr/>
            </a:lvl1pPr>
            <a:lvl2pPr marL="914400" lvl="1" indent="-342900" algn="l">
              <a:lnSpc>
                <a:spcPct val="176666"/>
              </a:lnSpc>
              <a:spcBef>
                <a:spcPts val="500"/>
              </a:spcBef>
              <a:spcAft>
                <a:spcPts val="0"/>
              </a:spcAft>
              <a:buSzPts val="1800"/>
              <a:buChar char="•"/>
              <a:defRPr/>
            </a:lvl2pPr>
            <a:lvl3pPr marL="1371600" lvl="2" indent="-342900" algn="l">
              <a:lnSpc>
                <a:spcPct val="176666"/>
              </a:lnSpc>
              <a:spcBef>
                <a:spcPts val="500"/>
              </a:spcBef>
              <a:spcAft>
                <a:spcPts val="0"/>
              </a:spcAft>
              <a:buSzPts val="1800"/>
              <a:buChar char="•"/>
              <a:defRPr/>
            </a:lvl3pPr>
            <a:lvl4pPr marL="1828800" lvl="3" indent="-342900" algn="l">
              <a:lnSpc>
                <a:spcPct val="176666"/>
              </a:lnSpc>
              <a:spcBef>
                <a:spcPts val="500"/>
              </a:spcBef>
              <a:spcAft>
                <a:spcPts val="0"/>
              </a:spcAft>
              <a:buSzPts val="1800"/>
              <a:buChar char="•"/>
              <a:defRPr/>
            </a:lvl4pPr>
            <a:lvl5pPr marL="2286000" lvl="4" indent="-342900" algn="l">
              <a:lnSpc>
                <a:spcPct val="176666"/>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4"/>
          <p:cNvSpPr txBox="1">
            <a:spLocks noGrp="1"/>
          </p:cNvSpPr>
          <p:nvPr>
            <p:ph type="body" idx="2"/>
          </p:nvPr>
        </p:nvSpPr>
        <p:spPr>
          <a:xfrm>
            <a:off x="503238" y="5914768"/>
            <a:ext cx="11185500" cy="204900"/>
          </a:xfrm>
          <a:prstGeom prst="rect">
            <a:avLst/>
          </a:prstGeom>
          <a:noFill/>
          <a:ln>
            <a:noFill/>
          </a:ln>
        </p:spPr>
        <p:txBody>
          <a:bodyPr spcFirstLastPara="1" wrap="square" lIns="90000" tIns="0" rIns="0" bIns="0" anchor="t" anchorCtr="0">
            <a:noAutofit/>
          </a:bodyPr>
          <a:lstStyle>
            <a:lvl1pPr marL="457200" lvl="0" indent="-228600" algn="l">
              <a:lnSpc>
                <a:spcPct val="153333"/>
              </a:lnSpc>
              <a:spcBef>
                <a:spcPts val="1000"/>
              </a:spcBef>
              <a:spcAft>
                <a:spcPts val="0"/>
              </a:spcAft>
              <a:buSzPts val="900"/>
              <a:buNone/>
              <a:defRPr sz="900">
                <a:solidFill>
                  <a:schemeClr val="dk1"/>
                </a:solidFill>
              </a:defRPr>
            </a:lvl1pPr>
            <a:lvl2pPr marL="914400" lvl="1" indent="-228600" algn="l">
              <a:lnSpc>
                <a:spcPct val="353333"/>
              </a:lnSpc>
              <a:spcBef>
                <a:spcPts val="500"/>
              </a:spcBef>
              <a:spcAft>
                <a:spcPts val="0"/>
              </a:spcAft>
              <a:buSzPts val="900"/>
              <a:buNone/>
              <a:defRPr sz="900">
                <a:solidFill>
                  <a:schemeClr val="dk1"/>
                </a:solidFill>
              </a:defRPr>
            </a:lvl2pPr>
            <a:lvl3pPr marL="1371600" lvl="2" indent="-228600" algn="l">
              <a:lnSpc>
                <a:spcPct val="353333"/>
              </a:lnSpc>
              <a:spcBef>
                <a:spcPts val="500"/>
              </a:spcBef>
              <a:spcAft>
                <a:spcPts val="0"/>
              </a:spcAft>
              <a:buSzPts val="900"/>
              <a:buNone/>
              <a:defRPr sz="900">
                <a:solidFill>
                  <a:schemeClr val="dk1"/>
                </a:solidFill>
              </a:defRPr>
            </a:lvl3pPr>
            <a:lvl4pPr marL="1828800" lvl="3" indent="-228600" algn="l">
              <a:lnSpc>
                <a:spcPct val="353333"/>
              </a:lnSpc>
              <a:spcBef>
                <a:spcPts val="500"/>
              </a:spcBef>
              <a:spcAft>
                <a:spcPts val="0"/>
              </a:spcAft>
              <a:buSzPts val="900"/>
              <a:buNone/>
              <a:defRPr sz="900">
                <a:solidFill>
                  <a:schemeClr val="dk1"/>
                </a:solidFill>
              </a:defRPr>
            </a:lvl4pPr>
            <a:lvl5pPr marL="2286000" lvl="4" indent="-228600" algn="l">
              <a:lnSpc>
                <a:spcPct val="353333"/>
              </a:lnSpc>
              <a:spcBef>
                <a:spcPts val="500"/>
              </a:spcBef>
              <a:spcAft>
                <a:spcPts val="0"/>
              </a:spcAft>
              <a:buSzPts val="900"/>
              <a:buNone/>
              <a:defRPr sz="9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4"/>
          <p:cNvSpPr txBox="1">
            <a:spLocks noGrp="1"/>
          </p:cNvSpPr>
          <p:nvPr>
            <p:ph type="title"/>
          </p:nvPr>
        </p:nvSpPr>
        <p:spPr>
          <a:xfrm>
            <a:off x="318051" y="179859"/>
            <a:ext cx="11559209" cy="558142"/>
          </a:xfrm>
          <a:prstGeom prst="rect">
            <a:avLst/>
          </a:prstGeom>
          <a:noFill/>
          <a:ln>
            <a:noFill/>
          </a:ln>
        </p:spPr>
        <p:txBody>
          <a:bodyPr spcFirstLastPara="1" wrap="square" lIns="91425" tIns="45700" rIns="91425" bIns="45700" anchor="t" anchorCtr="0">
            <a:normAutofit/>
          </a:bodyPr>
          <a:lstStyle>
            <a:lvl1pPr lvl="0" algn="l">
              <a:lnSpc>
                <a:spcPct val="126250"/>
              </a:lnSpc>
              <a:spcBef>
                <a:spcPts val="0"/>
              </a:spcBef>
              <a:spcAft>
                <a:spcPts val="0"/>
              </a:spcAft>
              <a:buSzPts val="3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17077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act" preserve="1">
  <p:cSld name="Contact">
    <p:bg>
      <p:bgPr>
        <a:solidFill>
          <a:schemeClr val="lt1"/>
        </a:solidFill>
        <a:effectLst/>
      </p:bgPr>
    </p:bg>
    <p:spTree>
      <p:nvGrpSpPr>
        <p:cNvPr id="1" name="Shape 62"/>
        <p:cNvGrpSpPr/>
        <p:nvPr/>
      </p:nvGrpSpPr>
      <p:grpSpPr>
        <a:xfrm>
          <a:off x="0" y="0"/>
          <a:ext cx="0" cy="0"/>
          <a:chOff x="0" y="0"/>
          <a:chExt cx="0" cy="0"/>
        </a:xfrm>
      </p:grpSpPr>
      <p:sp>
        <p:nvSpPr>
          <p:cNvPr id="63" name="Google Shape;63;p40"/>
          <p:cNvSpPr/>
          <p:nvPr/>
        </p:nvSpPr>
        <p:spPr>
          <a:xfrm>
            <a:off x="100" y="5462300"/>
            <a:ext cx="12192000" cy="139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pic>
        <p:nvPicPr>
          <p:cNvPr id="64" name="Google Shape;64;p40"/>
          <p:cNvPicPr preferRelativeResize="0"/>
          <p:nvPr/>
        </p:nvPicPr>
        <p:blipFill rotWithShape="1">
          <a:blip r:embed="rId2">
            <a:alphaModFix/>
          </a:blip>
          <a:srcRect l="7415" b="40992"/>
          <a:stretch/>
        </p:blipFill>
        <p:spPr>
          <a:xfrm>
            <a:off x="0" y="3935896"/>
            <a:ext cx="5854150" cy="2950092"/>
          </a:xfrm>
          <a:prstGeom prst="rect">
            <a:avLst/>
          </a:prstGeom>
          <a:noFill/>
          <a:ln>
            <a:noFill/>
          </a:ln>
        </p:spPr>
      </p:pic>
      <p:sp>
        <p:nvSpPr>
          <p:cNvPr id="65" name="Google Shape;65;p40"/>
          <p:cNvSpPr txBox="1">
            <a:spLocks noGrp="1"/>
          </p:cNvSpPr>
          <p:nvPr>
            <p:ph type="ctrTitle"/>
          </p:nvPr>
        </p:nvSpPr>
        <p:spPr>
          <a:xfrm>
            <a:off x="2050800" y="476225"/>
            <a:ext cx="8203200" cy="786600"/>
          </a:xfrm>
          <a:prstGeom prst="rect">
            <a:avLst/>
          </a:prstGeom>
          <a:noFill/>
          <a:ln>
            <a:noFill/>
          </a:ln>
        </p:spPr>
        <p:txBody>
          <a:bodyPr spcFirstLastPara="1" wrap="square" lIns="0" tIns="0" rIns="0" bIns="0" anchor="ctr" anchorCtr="0">
            <a:noAutofit/>
          </a:bodyPr>
          <a:lstStyle>
            <a:lvl1pPr lvl="0" algn="l">
              <a:lnSpc>
                <a:spcPct val="151111"/>
              </a:lnSpc>
              <a:spcBef>
                <a:spcPts val="0"/>
              </a:spcBef>
              <a:spcAft>
                <a:spcPts val="0"/>
              </a:spcAft>
              <a:buClr>
                <a:srgbClr val="787878"/>
              </a:buClr>
              <a:buSzPts val="2800"/>
              <a:buFont typeface="Trebuchet MS"/>
              <a:buNone/>
              <a:defRPr sz="2800">
                <a:solidFill>
                  <a:srgbClr val="787878"/>
                </a:solidFill>
              </a:defRPr>
            </a:lvl1pPr>
            <a:lvl2pPr lvl="1" algn="l">
              <a:lnSpc>
                <a:spcPct val="100000"/>
              </a:lnSpc>
              <a:spcBef>
                <a:spcPts val="0"/>
              </a:spcBef>
              <a:spcAft>
                <a:spcPts val="0"/>
              </a:spcAft>
              <a:buClr>
                <a:srgbClr val="787878"/>
              </a:buClr>
              <a:buSzPts val="600"/>
              <a:buNone/>
              <a:defRPr sz="1000">
                <a:solidFill>
                  <a:srgbClr val="787878"/>
                </a:solidFill>
              </a:defRPr>
            </a:lvl2pPr>
            <a:lvl3pPr lvl="2" algn="l">
              <a:lnSpc>
                <a:spcPct val="100000"/>
              </a:lnSpc>
              <a:spcBef>
                <a:spcPts val="0"/>
              </a:spcBef>
              <a:spcAft>
                <a:spcPts val="0"/>
              </a:spcAft>
              <a:buClr>
                <a:srgbClr val="787878"/>
              </a:buClr>
              <a:buSzPts val="600"/>
              <a:buNone/>
              <a:defRPr sz="1000">
                <a:solidFill>
                  <a:srgbClr val="787878"/>
                </a:solidFill>
              </a:defRPr>
            </a:lvl3pPr>
            <a:lvl4pPr lvl="3" algn="l">
              <a:lnSpc>
                <a:spcPct val="100000"/>
              </a:lnSpc>
              <a:spcBef>
                <a:spcPts val="0"/>
              </a:spcBef>
              <a:spcAft>
                <a:spcPts val="0"/>
              </a:spcAft>
              <a:buClr>
                <a:srgbClr val="787878"/>
              </a:buClr>
              <a:buSzPts val="600"/>
              <a:buNone/>
              <a:defRPr sz="1000">
                <a:solidFill>
                  <a:srgbClr val="787878"/>
                </a:solidFill>
              </a:defRPr>
            </a:lvl4pPr>
            <a:lvl5pPr lvl="4" algn="l">
              <a:lnSpc>
                <a:spcPct val="100000"/>
              </a:lnSpc>
              <a:spcBef>
                <a:spcPts val="0"/>
              </a:spcBef>
              <a:spcAft>
                <a:spcPts val="0"/>
              </a:spcAft>
              <a:buClr>
                <a:srgbClr val="787878"/>
              </a:buClr>
              <a:buSzPts val="600"/>
              <a:buNone/>
              <a:defRPr sz="1000">
                <a:solidFill>
                  <a:srgbClr val="787878"/>
                </a:solidFill>
              </a:defRPr>
            </a:lvl5pPr>
            <a:lvl6pPr lvl="5" algn="l">
              <a:lnSpc>
                <a:spcPct val="100000"/>
              </a:lnSpc>
              <a:spcBef>
                <a:spcPts val="0"/>
              </a:spcBef>
              <a:spcAft>
                <a:spcPts val="0"/>
              </a:spcAft>
              <a:buClr>
                <a:srgbClr val="787878"/>
              </a:buClr>
              <a:buSzPts val="600"/>
              <a:buNone/>
              <a:defRPr sz="1000">
                <a:solidFill>
                  <a:srgbClr val="787878"/>
                </a:solidFill>
              </a:defRPr>
            </a:lvl6pPr>
            <a:lvl7pPr lvl="6" algn="l">
              <a:lnSpc>
                <a:spcPct val="100000"/>
              </a:lnSpc>
              <a:spcBef>
                <a:spcPts val="0"/>
              </a:spcBef>
              <a:spcAft>
                <a:spcPts val="0"/>
              </a:spcAft>
              <a:buClr>
                <a:srgbClr val="787878"/>
              </a:buClr>
              <a:buSzPts val="600"/>
              <a:buNone/>
              <a:defRPr sz="1000">
                <a:solidFill>
                  <a:srgbClr val="787878"/>
                </a:solidFill>
              </a:defRPr>
            </a:lvl7pPr>
            <a:lvl8pPr lvl="7" algn="l">
              <a:lnSpc>
                <a:spcPct val="100000"/>
              </a:lnSpc>
              <a:spcBef>
                <a:spcPts val="0"/>
              </a:spcBef>
              <a:spcAft>
                <a:spcPts val="0"/>
              </a:spcAft>
              <a:buClr>
                <a:srgbClr val="787878"/>
              </a:buClr>
              <a:buSzPts val="600"/>
              <a:buNone/>
              <a:defRPr sz="1000">
                <a:solidFill>
                  <a:srgbClr val="787878"/>
                </a:solidFill>
              </a:defRPr>
            </a:lvl8pPr>
            <a:lvl9pPr lvl="8" algn="l">
              <a:lnSpc>
                <a:spcPct val="100000"/>
              </a:lnSpc>
              <a:spcBef>
                <a:spcPts val="0"/>
              </a:spcBef>
              <a:spcAft>
                <a:spcPts val="0"/>
              </a:spcAft>
              <a:buClr>
                <a:srgbClr val="787878"/>
              </a:buClr>
              <a:buSzPts val="600"/>
              <a:buNone/>
              <a:defRPr sz="1000">
                <a:solidFill>
                  <a:srgbClr val="787878"/>
                </a:solidFill>
              </a:defRPr>
            </a:lvl9pPr>
          </a:lstStyle>
          <a:p>
            <a:endParaRPr/>
          </a:p>
        </p:txBody>
      </p:sp>
      <p:pic>
        <p:nvPicPr>
          <p:cNvPr id="66" name="Google Shape;66;p40"/>
          <p:cNvPicPr preferRelativeResize="0"/>
          <p:nvPr/>
        </p:nvPicPr>
        <p:blipFill rotWithShape="1">
          <a:blip r:embed="rId3">
            <a:alphaModFix/>
          </a:blip>
          <a:srcRect/>
          <a:stretch/>
        </p:blipFill>
        <p:spPr>
          <a:xfrm>
            <a:off x="-3" y="6245500"/>
            <a:ext cx="564769" cy="571918"/>
          </a:xfrm>
          <a:prstGeom prst="rect">
            <a:avLst/>
          </a:prstGeom>
          <a:noFill/>
          <a:ln>
            <a:noFill/>
          </a:ln>
        </p:spPr>
      </p:pic>
      <p:pic>
        <p:nvPicPr>
          <p:cNvPr id="67" name="Google Shape;67;p40"/>
          <p:cNvPicPr preferRelativeResize="0"/>
          <p:nvPr/>
        </p:nvPicPr>
        <p:blipFill rotWithShape="1">
          <a:blip r:embed="rId4">
            <a:alphaModFix/>
          </a:blip>
          <a:srcRect/>
          <a:stretch/>
        </p:blipFill>
        <p:spPr>
          <a:xfrm>
            <a:off x="8577935" y="5746592"/>
            <a:ext cx="3071405" cy="426872"/>
          </a:xfrm>
          <a:prstGeom prst="rect">
            <a:avLst/>
          </a:prstGeom>
          <a:noFill/>
          <a:ln>
            <a:noFill/>
          </a:ln>
        </p:spPr>
      </p:pic>
      <p:sp>
        <p:nvSpPr>
          <p:cNvPr id="68" name="Google Shape;68;p40"/>
          <p:cNvSpPr/>
          <p:nvPr/>
        </p:nvSpPr>
        <p:spPr>
          <a:xfrm>
            <a:off x="281400" y="4997628"/>
            <a:ext cx="3732300" cy="1164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500" b="0" i="0" u="none" strike="noStrike" cap="none">
                <a:solidFill>
                  <a:srgbClr val="333333"/>
                </a:solidFill>
                <a:latin typeface="Rubik Light"/>
                <a:ea typeface="Rubik Light"/>
                <a:cs typeface="Rubik Light"/>
                <a:sym typeface="Rubik Light"/>
              </a:rPr>
              <a:t>emphasis@fz-juelich.de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a:solidFill>
                  <a:srgbClr val="333333"/>
                </a:solidFill>
                <a:latin typeface="Rubik Light"/>
                <a:ea typeface="Rubik Light"/>
                <a:cs typeface="Rubik Light"/>
                <a:sym typeface="Rubik Light"/>
              </a:rPr>
              <a:t>https://</a:t>
            </a:r>
            <a:r>
              <a:rPr lang="de-DE" sz="1500" b="0" i="0" u="none" strike="noStrike" cap="none">
                <a:solidFill>
                  <a:srgbClr val="333333"/>
                </a:solidFill>
                <a:latin typeface="Rubik Light"/>
                <a:ea typeface="Rubik Light"/>
                <a:cs typeface="Rubik Light"/>
                <a:sym typeface="Rubik Light"/>
              </a:rPr>
              <a:t>emphasis.plant-phenotyping.eu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b="0" i="0" u="none" strike="noStrike" cap="none">
                <a:solidFill>
                  <a:srgbClr val="333333"/>
                </a:solidFill>
                <a:latin typeface="Rubik Light"/>
                <a:ea typeface="Rubik Light"/>
                <a:cs typeface="Rubik Light"/>
                <a:sym typeface="Rubik Light"/>
              </a:rPr>
              <a:t>EMPHASIS_EU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b="0" i="0" u="none" strike="noStrike" cap="none">
                <a:solidFill>
                  <a:srgbClr val="333333"/>
                </a:solidFill>
                <a:latin typeface="Rubik Light"/>
                <a:ea typeface="Rubik Light"/>
                <a:cs typeface="Rubik Light"/>
                <a:sym typeface="Rubik Light"/>
              </a:rPr>
              <a:t>EMPHASIS.EU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b="0" i="0" u="none" strike="noStrike" cap="none">
                <a:solidFill>
                  <a:srgbClr val="333333"/>
                </a:solidFill>
                <a:latin typeface="Rubik Light"/>
                <a:ea typeface="Rubik Light"/>
                <a:cs typeface="Rubik Light"/>
                <a:sym typeface="Rubik Light"/>
              </a:rPr>
              <a:t>EMPHASIS on Plant Phenomics</a:t>
            </a:r>
            <a:endParaRPr sz="1100" b="0" i="0" u="none" strike="noStrike" cap="none">
              <a:solidFill>
                <a:srgbClr val="333333"/>
              </a:solidFill>
              <a:latin typeface="Arial"/>
              <a:ea typeface="Arial"/>
              <a:cs typeface="Arial"/>
              <a:sym typeface="Arial"/>
            </a:endParaRPr>
          </a:p>
        </p:txBody>
      </p:sp>
      <p:sp>
        <p:nvSpPr>
          <p:cNvPr id="69" name="Google Shape;69;p40"/>
          <p:cNvSpPr/>
          <p:nvPr/>
        </p:nvSpPr>
        <p:spPr>
          <a:xfrm>
            <a:off x="629892" y="6515326"/>
            <a:ext cx="3026400" cy="184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1200"/>
              <a:buFont typeface="Rubik Light"/>
              <a:buNone/>
            </a:pPr>
            <a:r>
              <a:rPr lang="de-DE" sz="1100" i="0" u="none" strike="noStrike" cap="none">
                <a:solidFill>
                  <a:schemeClr val="dk1"/>
                </a:solidFill>
                <a:latin typeface="Rubik Light"/>
                <a:ea typeface="Rubik Light"/>
                <a:cs typeface="Rubik Light"/>
                <a:sym typeface="Rubik Light"/>
              </a:rPr>
              <a:t>EMPHASIS is an ESFRI-listed project.</a:t>
            </a:r>
            <a:endParaRPr sz="1100" i="0" u="none" strike="noStrike" cap="none">
              <a:solidFill>
                <a:schemeClr val="dk1"/>
              </a:solidFill>
              <a:latin typeface="Trebuchet MS"/>
              <a:ea typeface="Trebuchet MS"/>
              <a:cs typeface="Trebuchet MS"/>
              <a:sym typeface="Trebuchet MS"/>
            </a:endParaRPr>
          </a:p>
        </p:txBody>
      </p:sp>
      <p:sp>
        <p:nvSpPr>
          <p:cNvPr id="70" name="Google Shape;70;p40"/>
          <p:cNvSpPr/>
          <p:nvPr/>
        </p:nvSpPr>
        <p:spPr>
          <a:xfrm>
            <a:off x="3439103" y="6441325"/>
            <a:ext cx="3026400" cy="3693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100" i="0" u="none" strike="noStrike" cap="none">
                <a:solidFill>
                  <a:schemeClr val="dk1"/>
                </a:solidFill>
                <a:latin typeface="Rubik Light"/>
                <a:ea typeface="Rubik Light"/>
                <a:cs typeface="Rubik Light"/>
                <a:sym typeface="Rubik Light"/>
              </a:rPr>
              <a:t>EMPHASIS-PREP is funded by the </a:t>
            </a:r>
            <a:br>
              <a:rPr lang="de-DE" sz="1100" i="0" u="none" strike="noStrike" cap="none">
                <a:solidFill>
                  <a:schemeClr val="dk1"/>
                </a:solidFill>
                <a:latin typeface="Rubik Light"/>
                <a:ea typeface="Rubik Light"/>
                <a:cs typeface="Rubik Light"/>
                <a:sym typeface="Rubik Light"/>
              </a:rPr>
            </a:br>
            <a:r>
              <a:rPr lang="de-DE" sz="1100" i="0" u="none" strike="noStrike" cap="none">
                <a:solidFill>
                  <a:schemeClr val="dk1"/>
                </a:solidFill>
                <a:latin typeface="Rubik Light"/>
                <a:ea typeface="Rubik Light"/>
                <a:cs typeface="Rubik Light"/>
                <a:sym typeface="Rubik Light"/>
              </a:rPr>
              <a:t>European Union (Grant Agreement: 739514).</a:t>
            </a:r>
            <a:endParaRPr sz="1100" i="0" u="none" strike="noStrike" cap="none">
              <a:solidFill>
                <a:schemeClr val="dk1"/>
              </a:solidFill>
            </a:endParaRPr>
          </a:p>
        </p:txBody>
      </p:sp>
      <p:pic>
        <p:nvPicPr>
          <p:cNvPr id="71" name="Google Shape;71;p40"/>
          <p:cNvPicPr preferRelativeResize="0"/>
          <p:nvPr/>
        </p:nvPicPr>
        <p:blipFill rotWithShape="1">
          <a:blip r:embed="rId5">
            <a:alphaModFix/>
          </a:blip>
          <a:srcRect r="-1947" b="-8861"/>
          <a:stretch/>
        </p:blipFill>
        <p:spPr>
          <a:xfrm>
            <a:off x="0" y="46827"/>
            <a:ext cx="2417033" cy="367159"/>
          </a:xfrm>
          <a:prstGeom prst="rect">
            <a:avLst/>
          </a:prstGeom>
          <a:noFill/>
          <a:ln>
            <a:noFill/>
          </a:ln>
        </p:spPr>
      </p:pic>
      <p:pic>
        <p:nvPicPr>
          <p:cNvPr id="72" name="Google Shape;72;p40"/>
          <p:cNvPicPr preferRelativeResize="0"/>
          <p:nvPr/>
        </p:nvPicPr>
        <p:blipFill rotWithShape="1">
          <a:blip r:embed="rId6">
            <a:alphaModFix/>
          </a:blip>
          <a:srcRect/>
          <a:stretch/>
        </p:blipFill>
        <p:spPr>
          <a:xfrm>
            <a:off x="10886174" y="-1"/>
            <a:ext cx="1206432" cy="834887"/>
          </a:xfrm>
          <a:prstGeom prst="rect">
            <a:avLst/>
          </a:prstGeom>
          <a:noFill/>
          <a:ln>
            <a:noFill/>
          </a:ln>
        </p:spPr>
      </p:pic>
      <p:pic>
        <p:nvPicPr>
          <p:cNvPr id="73" name="Google Shape;73;p40"/>
          <p:cNvPicPr preferRelativeResize="0"/>
          <p:nvPr/>
        </p:nvPicPr>
        <p:blipFill>
          <a:blip r:embed="rId7">
            <a:alphaModFix/>
          </a:blip>
          <a:stretch>
            <a:fillRect/>
          </a:stretch>
        </p:blipFill>
        <p:spPr>
          <a:xfrm>
            <a:off x="8698025" y="215775"/>
            <a:ext cx="3394574" cy="6577198"/>
          </a:xfrm>
          <a:prstGeom prst="rect">
            <a:avLst/>
          </a:prstGeom>
          <a:noFill/>
          <a:ln>
            <a:noFill/>
          </a:ln>
        </p:spPr>
      </p:pic>
      <p:grpSp>
        <p:nvGrpSpPr>
          <p:cNvPr id="74" name="Google Shape;74;p40"/>
          <p:cNvGrpSpPr/>
          <p:nvPr/>
        </p:nvGrpSpPr>
        <p:grpSpPr>
          <a:xfrm>
            <a:off x="1" y="4998466"/>
            <a:ext cx="205214" cy="1165051"/>
            <a:chOff x="654402" y="2701991"/>
            <a:chExt cx="205214" cy="1165051"/>
          </a:xfrm>
        </p:grpSpPr>
        <p:pic>
          <p:nvPicPr>
            <p:cNvPr id="75" name="Google Shape;75;p40"/>
            <p:cNvPicPr preferRelativeResize="0"/>
            <p:nvPr/>
          </p:nvPicPr>
          <p:blipFill rotWithShape="1">
            <a:blip r:embed="rId8">
              <a:alphaModFix/>
            </a:blip>
            <a:srcRect/>
            <a:stretch/>
          </p:blipFill>
          <p:spPr>
            <a:xfrm>
              <a:off x="654403" y="2929918"/>
              <a:ext cx="205200" cy="205200"/>
            </a:xfrm>
            <a:prstGeom prst="rect">
              <a:avLst/>
            </a:prstGeom>
            <a:noFill/>
            <a:ln>
              <a:noFill/>
            </a:ln>
          </p:spPr>
        </p:pic>
        <p:pic>
          <p:nvPicPr>
            <p:cNvPr id="76" name="Google Shape;76;p40"/>
            <p:cNvPicPr preferRelativeResize="0"/>
            <p:nvPr/>
          </p:nvPicPr>
          <p:blipFill rotWithShape="1">
            <a:blip r:embed="rId9">
              <a:alphaModFix/>
            </a:blip>
            <a:srcRect/>
            <a:stretch/>
          </p:blipFill>
          <p:spPr>
            <a:xfrm>
              <a:off x="654415" y="3177610"/>
              <a:ext cx="205200" cy="172800"/>
            </a:xfrm>
            <a:prstGeom prst="rect">
              <a:avLst/>
            </a:prstGeom>
            <a:noFill/>
            <a:ln>
              <a:noFill/>
            </a:ln>
          </p:spPr>
        </p:pic>
        <p:pic>
          <p:nvPicPr>
            <p:cNvPr id="77" name="Google Shape;77;p40"/>
            <p:cNvPicPr preferRelativeResize="0"/>
            <p:nvPr/>
          </p:nvPicPr>
          <p:blipFill rotWithShape="1">
            <a:blip r:embed="rId10">
              <a:alphaModFix/>
            </a:blip>
            <a:srcRect/>
            <a:stretch/>
          </p:blipFill>
          <p:spPr>
            <a:xfrm>
              <a:off x="654415" y="3661842"/>
              <a:ext cx="205200" cy="205200"/>
            </a:xfrm>
            <a:prstGeom prst="rect">
              <a:avLst/>
            </a:prstGeom>
            <a:noFill/>
            <a:ln>
              <a:noFill/>
            </a:ln>
          </p:spPr>
        </p:pic>
        <p:pic>
          <p:nvPicPr>
            <p:cNvPr id="78" name="Google Shape;78;p40"/>
            <p:cNvPicPr preferRelativeResize="0"/>
            <p:nvPr/>
          </p:nvPicPr>
          <p:blipFill rotWithShape="1">
            <a:blip r:embed="rId11">
              <a:alphaModFix/>
            </a:blip>
            <a:srcRect/>
            <a:stretch/>
          </p:blipFill>
          <p:spPr>
            <a:xfrm>
              <a:off x="654401" y="2701991"/>
              <a:ext cx="205198" cy="164159"/>
            </a:xfrm>
            <a:prstGeom prst="rect">
              <a:avLst/>
            </a:prstGeom>
            <a:noFill/>
            <a:ln>
              <a:noFill/>
            </a:ln>
          </p:spPr>
        </p:pic>
        <p:pic>
          <p:nvPicPr>
            <p:cNvPr id="79" name="Google Shape;79;p40"/>
            <p:cNvPicPr preferRelativeResize="0"/>
            <p:nvPr/>
          </p:nvPicPr>
          <p:blipFill rotWithShape="1">
            <a:blip r:embed="rId12">
              <a:alphaModFix/>
            </a:blip>
            <a:srcRect/>
            <a:stretch/>
          </p:blipFill>
          <p:spPr>
            <a:xfrm>
              <a:off x="654415" y="3392886"/>
              <a:ext cx="205200" cy="205200"/>
            </a:xfrm>
            <a:prstGeom prst="rect">
              <a:avLst/>
            </a:prstGeom>
            <a:noFill/>
            <a:ln>
              <a:noFill/>
            </a:ln>
          </p:spPr>
        </p:pic>
      </p:grpSp>
      <p:pic>
        <p:nvPicPr>
          <p:cNvPr id="80" name="Google Shape;80;p40"/>
          <p:cNvPicPr preferRelativeResize="0"/>
          <p:nvPr/>
        </p:nvPicPr>
        <p:blipFill rotWithShape="1">
          <a:blip r:embed="rId13">
            <a:alphaModFix/>
          </a:blip>
          <a:srcRect/>
          <a:stretch/>
        </p:blipFill>
        <p:spPr>
          <a:xfrm>
            <a:off x="6508622" y="6290614"/>
            <a:ext cx="767014" cy="520010"/>
          </a:xfrm>
          <a:prstGeom prst="rect">
            <a:avLst/>
          </a:prstGeom>
          <a:noFill/>
          <a:ln>
            <a:noFill/>
          </a:ln>
        </p:spPr>
      </p:pic>
      <p:sp>
        <p:nvSpPr>
          <p:cNvPr id="81" name="Google Shape;81;p40"/>
          <p:cNvSpPr/>
          <p:nvPr/>
        </p:nvSpPr>
        <p:spPr>
          <a:xfrm>
            <a:off x="7318700" y="6435550"/>
            <a:ext cx="4773900" cy="369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100">
                <a:solidFill>
                  <a:schemeClr val="dk1"/>
                </a:solidFill>
                <a:latin typeface="Rubik Light"/>
                <a:ea typeface="Rubik Light"/>
                <a:cs typeface="Rubik Light"/>
                <a:sym typeface="Rubik Light"/>
              </a:rPr>
              <a:t>PHENET has received funding from the European Union’s Horizon Europe research and innovation programme under grant agreement N° 101094587</a:t>
            </a:r>
            <a:endParaRPr sz="1100" i="0" u="none" strike="noStrike" cap="none">
              <a:solidFill>
                <a:schemeClr val="dk1"/>
              </a:solidFill>
            </a:endParaRPr>
          </a:p>
        </p:txBody>
      </p:sp>
      <p:sp>
        <p:nvSpPr>
          <p:cNvPr id="82" name="Google Shape;82;p40"/>
          <p:cNvSpPr/>
          <p:nvPr/>
        </p:nvSpPr>
        <p:spPr>
          <a:xfrm>
            <a:off x="9073998" y="5429525"/>
            <a:ext cx="3117900" cy="1164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500" u="sng">
                <a:solidFill>
                  <a:schemeClr val="hlink"/>
                </a:solidFill>
                <a:latin typeface="Rubik Light"/>
                <a:ea typeface="Rubik Light"/>
                <a:cs typeface="Rubik Light"/>
                <a:sym typeface="Rubik Light"/>
                <a:hlinkClick r:id="rId14"/>
              </a:rPr>
              <a:t>https://www.phenet.eu/en/contact</a:t>
            </a:r>
            <a:endParaRPr sz="1500">
              <a:solidFill>
                <a:srgbClr val="333333"/>
              </a:solidFill>
              <a:latin typeface="Rubik Light"/>
              <a:ea typeface="Rubik Light"/>
              <a:cs typeface="Rubik Light"/>
              <a:sym typeface="Rubik Light"/>
            </a:endParaRPr>
          </a:p>
          <a:p>
            <a:pPr marL="0" marR="0" lvl="0" indent="0" algn="l" rtl="0">
              <a:lnSpc>
                <a:spcPct val="100000"/>
              </a:lnSpc>
              <a:spcBef>
                <a:spcPts val="0"/>
              </a:spcBef>
              <a:spcAft>
                <a:spcPts val="0"/>
              </a:spcAft>
              <a:buClr>
                <a:srgbClr val="000000"/>
              </a:buClr>
              <a:buSzPts val="1800"/>
              <a:buFont typeface="Arial"/>
              <a:buNone/>
            </a:pPr>
            <a:r>
              <a:rPr lang="de-DE" sz="1500">
                <a:solidFill>
                  <a:srgbClr val="333333"/>
                </a:solidFill>
                <a:latin typeface="Rubik Light"/>
                <a:ea typeface="Rubik Light"/>
                <a:cs typeface="Rubik Light"/>
                <a:sym typeface="Rubik Light"/>
              </a:rPr>
              <a:t>https://www.phenet.eu/</a:t>
            </a:r>
            <a:r>
              <a:rPr lang="de-DE" sz="1500" b="0" i="0" u="none" strike="noStrike" cap="none">
                <a:solidFill>
                  <a:srgbClr val="333333"/>
                </a:solidFill>
                <a:latin typeface="Rubik Light"/>
                <a:ea typeface="Rubik Light"/>
                <a:cs typeface="Rubik Light"/>
                <a:sym typeface="Rubik Light"/>
              </a:rPr>
              <a:t>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a:solidFill>
                  <a:srgbClr val="333333"/>
                </a:solidFill>
                <a:latin typeface="Rubik Light"/>
                <a:ea typeface="Rubik Light"/>
                <a:cs typeface="Rubik Light"/>
                <a:sym typeface="Rubik Light"/>
              </a:rPr>
              <a:t>PHENET</a:t>
            </a:r>
            <a:r>
              <a:rPr lang="de-DE" sz="1500" b="0" i="0" u="none" strike="noStrike" cap="none">
                <a:solidFill>
                  <a:srgbClr val="333333"/>
                </a:solidFill>
                <a:latin typeface="Rubik Light"/>
                <a:ea typeface="Rubik Light"/>
                <a:cs typeface="Rubik Light"/>
                <a:sym typeface="Rubik Light"/>
              </a:rPr>
              <a:t>_</a:t>
            </a:r>
            <a:r>
              <a:rPr lang="de-DE" sz="1500">
                <a:solidFill>
                  <a:srgbClr val="333333"/>
                </a:solidFill>
                <a:latin typeface="Rubik Light"/>
                <a:ea typeface="Rubik Light"/>
                <a:cs typeface="Rubik Light"/>
                <a:sym typeface="Rubik Light"/>
              </a:rPr>
              <a:t>PROJECT</a:t>
            </a:r>
            <a:r>
              <a:rPr lang="de-DE" sz="1500" b="0" i="0" u="none" strike="noStrike" cap="none">
                <a:solidFill>
                  <a:srgbClr val="333333"/>
                </a:solidFill>
                <a:latin typeface="Rubik Light"/>
                <a:ea typeface="Rubik Light"/>
                <a:cs typeface="Rubik Light"/>
                <a:sym typeface="Rubik Light"/>
              </a:rPr>
              <a:t>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a:solidFill>
                  <a:srgbClr val="333333"/>
                </a:solidFill>
                <a:latin typeface="Rubik Light"/>
                <a:ea typeface="Rubik Light"/>
                <a:cs typeface="Rubik Light"/>
                <a:sym typeface="Rubik Light"/>
              </a:rPr>
              <a:t>PHENET</a:t>
            </a:r>
            <a:endParaRPr sz="1100" b="0" i="0" u="none" strike="noStrike" cap="none">
              <a:solidFill>
                <a:srgbClr val="333333"/>
              </a:solidFill>
              <a:latin typeface="Arial"/>
              <a:ea typeface="Arial"/>
              <a:cs typeface="Arial"/>
              <a:sym typeface="Arial"/>
            </a:endParaRPr>
          </a:p>
        </p:txBody>
      </p:sp>
      <p:grpSp>
        <p:nvGrpSpPr>
          <p:cNvPr id="83" name="Google Shape;83;p40"/>
          <p:cNvGrpSpPr/>
          <p:nvPr/>
        </p:nvGrpSpPr>
        <p:grpSpPr>
          <a:xfrm>
            <a:off x="8792589" y="5430366"/>
            <a:ext cx="205214" cy="936451"/>
            <a:chOff x="654402" y="2701991"/>
            <a:chExt cx="205214" cy="936451"/>
          </a:xfrm>
        </p:grpSpPr>
        <p:pic>
          <p:nvPicPr>
            <p:cNvPr id="84" name="Google Shape;84;p40"/>
            <p:cNvPicPr preferRelativeResize="0"/>
            <p:nvPr/>
          </p:nvPicPr>
          <p:blipFill rotWithShape="1">
            <a:blip r:embed="rId8">
              <a:alphaModFix/>
            </a:blip>
            <a:srcRect/>
            <a:stretch/>
          </p:blipFill>
          <p:spPr>
            <a:xfrm>
              <a:off x="654403" y="2929918"/>
              <a:ext cx="205200" cy="205200"/>
            </a:xfrm>
            <a:prstGeom prst="rect">
              <a:avLst/>
            </a:prstGeom>
            <a:noFill/>
            <a:ln>
              <a:noFill/>
            </a:ln>
          </p:spPr>
        </p:pic>
        <p:pic>
          <p:nvPicPr>
            <p:cNvPr id="85" name="Google Shape;85;p40"/>
            <p:cNvPicPr preferRelativeResize="0"/>
            <p:nvPr/>
          </p:nvPicPr>
          <p:blipFill rotWithShape="1">
            <a:blip r:embed="rId9">
              <a:alphaModFix/>
            </a:blip>
            <a:srcRect/>
            <a:stretch/>
          </p:blipFill>
          <p:spPr>
            <a:xfrm>
              <a:off x="654415" y="3177610"/>
              <a:ext cx="205200" cy="172800"/>
            </a:xfrm>
            <a:prstGeom prst="rect">
              <a:avLst/>
            </a:prstGeom>
            <a:noFill/>
            <a:ln>
              <a:noFill/>
            </a:ln>
          </p:spPr>
        </p:pic>
        <p:pic>
          <p:nvPicPr>
            <p:cNvPr id="86" name="Google Shape;86;p40"/>
            <p:cNvPicPr preferRelativeResize="0"/>
            <p:nvPr/>
          </p:nvPicPr>
          <p:blipFill rotWithShape="1">
            <a:blip r:embed="rId10">
              <a:alphaModFix/>
            </a:blip>
            <a:srcRect/>
            <a:stretch/>
          </p:blipFill>
          <p:spPr>
            <a:xfrm>
              <a:off x="654415" y="3433242"/>
              <a:ext cx="205200" cy="205200"/>
            </a:xfrm>
            <a:prstGeom prst="rect">
              <a:avLst/>
            </a:prstGeom>
            <a:noFill/>
            <a:ln>
              <a:noFill/>
            </a:ln>
          </p:spPr>
        </p:pic>
        <p:pic>
          <p:nvPicPr>
            <p:cNvPr id="87" name="Google Shape;87;p40"/>
            <p:cNvPicPr preferRelativeResize="0"/>
            <p:nvPr/>
          </p:nvPicPr>
          <p:blipFill rotWithShape="1">
            <a:blip r:embed="rId11">
              <a:alphaModFix/>
            </a:blip>
            <a:srcRect/>
            <a:stretch/>
          </p:blipFill>
          <p:spPr>
            <a:xfrm>
              <a:off x="654401" y="2701991"/>
              <a:ext cx="205198" cy="164159"/>
            </a:xfrm>
            <a:prstGeom prst="rect">
              <a:avLst/>
            </a:prstGeom>
            <a:noFill/>
            <a:ln>
              <a:noFill/>
            </a:ln>
          </p:spPr>
        </p:pic>
      </p:grpSp>
    </p:spTree>
    <p:extLst>
      <p:ext uri="{BB962C8B-B14F-4D97-AF65-F5344CB8AC3E}">
        <p14:creationId xmlns:p14="http://schemas.microsoft.com/office/powerpoint/2010/main" val="14551890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re et contenu" preserve="1">
  <p:cSld name="Titre et contenu">
    <p:spTree>
      <p:nvGrpSpPr>
        <p:cNvPr id="1" name="Shape 88"/>
        <p:cNvGrpSpPr/>
        <p:nvPr/>
      </p:nvGrpSpPr>
      <p:grpSpPr>
        <a:xfrm>
          <a:off x="0" y="0"/>
          <a:ext cx="0" cy="0"/>
          <a:chOff x="0" y="0"/>
          <a:chExt cx="0" cy="0"/>
        </a:xfrm>
      </p:grpSpPr>
      <p:sp>
        <p:nvSpPr>
          <p:cNvPr id="89" name="Google Shape;89;g31a13bc3efd_0_9"/>
          <p:cNvSpPr txBox="1">
            <a:spLocks noGrp="1"/>
          </p:cNvSpPr>
          <p:nvPr>
            <p:ph type="body" idx="1"/>
          </p:nvPr>
        </p:nvSpPr>
        <p:spPr>
          <a:xfrm>
            <a:off x="743192" y="1233487"/>
            <a:ext cx="10753484" cy="46557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00A3A6"/>
              </a:buClr>
              <a:buSzPts val="2400"/>
              <a:buChar char="•"/>
              <a:defRPr sz="2400" b="0"/>
            </a:lvl1pPr>
            <a:lvl2pPr marL="914400" lvl="1" indent="-368300" algn="l">
              <a:lnSpc>
                <a:spcPct val="90000"/>
              </a:lnSpc>
              <a:spcBef>
                <a:spcPts val="500"/>
              </a:spcBef>
              <a:spcAft>
                <a:spcPts val="0"/>
              </a:spcAft>
              <a:buClr>
                <a:schemeClr val="dk1"/>
              </a:buClr>
              <a:buSzPts val="2200"/>
              <a:buChar char="•"/>
              <a:defRPr sz="2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g31a13bc3efd_0_9"/>
          <p:cNvSpPr txBox="1">
            <a:spLocks noGrp="1"/>
          </p:cNvSpPr>
          <p:nvPr>
            <p:ph type="title"/>
          </p:nvPr>
        </p:nvSpPr>
        <p:spPr>
          <a:xfrm>
            <a:off x="743192" y="149638"/>
            <a:ext cx="10753484" cy="888251"/>
          </a:xfrm>
          <a:prstGeom prst="rect">
            <a:avLst/>
          </a:prstGeom>
          <a:noFill/>
          <a:ln>
            <a:noFill/>
          </a:ln>
        </p:spPr>
        <p:txBody>
          <a:bodyPr spcFirstLastPara="1" wrap="square" lIns="0" tIns="46800" rIns="91425" bIns="45700" anchor="ctr" anchorCtr="0">
            <a:normAutofit/>
          </a:bodyPr>
          <a:lstStyle>
            <a:lvl1pPr lvl="0" algn="l">
              <a:lnSpc>
                <a:spcPct val="90000"/>
              </a:lnSpc>
              <a:spcBef>
                <a:spcPts val="0"/>
              </a:spcBef>
              <a:spcAft>
                <a:spcPts val="0"/>
              </a:spcAft>
              <a:buClr>
                <a:srgbClr val="00A3A6"/>
              </a:buClr>
              <a:buSzPts val="3000"/>
              <a:buFont typeface="Calibri"/>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65179085"/>
      </p:ext>
    </p:extLst>
  </p:cSld>
  <p:clrMapOvr>
    <a:masterClrMapping/>
  </p:clrMapOvr>
  <p:extLst>
    <p:ext uri="{DCECCB84-F9BA-43D5-87BE-67443E8EF086}">
      <p15:sldGuideLst xmlns:p15="http://schemas.microsoft.com/office/powerpoint/2012/main">
        <p15:guide id="1" orient="horz" pos="777">
          <p15:clr>
            <a:srgbClr val="FBAE40"/>
          </p15:clr>
        </p15:guide>
        <p15:guide id="2" pos="724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re seul" preserve="1">
  <p:cSld name="Titre seul">
    <p:spTree>
      <p:nvGrpSpPr>
        <p:cNvPr id="1" name="Shape 91"/>
        <p:cNvGrpSpPr/>
        <p:nvPr/>
      </p:nvGrpSpPr>
      <p:grpSpPr>
        <a:xfrm>
          <a:off x="0" y="0"/>
          <a:ext cx="0" cy="0"/>
          <a:chOff x="0" y="0"/>
          <a:chExt cx="0" cy="0"/>
        </a:xfrm>
      </p:grpSpPr>
      <p:sp>
        <p:nvSpPr>
          <p:cNvPr id="92" name="Google Shape;92;g31a13bc3efd_0_44"/>
          <p:cNvSpPr txBox="1">
            <a:spLocks noGrp="1"/>
          </p:cNvSpPr>
          <p:nvPr>
            <p:ph type="title"/>
          </p:nvPr>
        </p:nvSpPr>
        <p:spPr>
          <a:xfrm>
            <a:off x="743192" y="149638"/>
            <a:ext cx="10754185" cy="888251"/>
          </a:xfrm>
          <a:prstGeom prst="rect">
            <a:avLst/>
          </a:prstGeom>
          <a:noFill/>
          <a:ln>
            <a:noFill/>
          </a:ln>
        </p:spPr>
        <p:txBody>
          <a:bodyPr spcFirstLastPara="1" wrap="square" lIns="0" tIns="46800" rIns="91425" bIns="45700" anchor="ctr" anchorCtr="0">
            <a:normAutofit/>
          </a:bodyPr>
          <a:lstStyle>
            <a:lvl1pPr lvl="0" algn="l">
              <a:lnSpc>
                <a:spcPct val="90000"/>
              </a:lnSpc>
              <a:spcBef>
                <a:spcPts val="0"/>
              </a:spcBef>
              <a:spcAft>
                <a:spcPts val="0"/>
              </a:spcAft>
              <a:buClr>
                <a:srgbClr val="00A3A6"/>
              </a:buClr>
              <a:buSzPts val="3000"/>
              <a:buFont typeface="Calibri"/>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1166803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re section" preserve="1">
  <p:cSld name="Titre section">
    <p:bg>
      <p:bgPr>
        <a:solidFill>
          <a:schemeClr val="lt1"/>
        </a:solidFill>
        <a:effectLst/>
      </p:bgPr>
    </p:bg>
    <p:spTree>
      <p:nvGrpSpPr>
        <p:cNvPr id="1" name="Shape 93"/>
        <p:cNvGrpSpPr/>
        <p:nvPr/>
      </p:nvGrpSpPr>
      <p:grpSpPr>
        <a:xfrm>
          <a:off x="0" y="0"/>
          <a:ext cx="0" cy="0"/>
          <a:chOff x="0" y="0"/>
          <a:chExt cx="0" cy="0"/>
        </a:xfrm>
      </p:grpSpPr>
      <p:pic>
        <p:nvPicPr>
          <p:cNvPr id="94" name="Google Shape;94;g31a13bc3efd_0_131"/>
          <p:cNvPicPr preferRelativeResize="0"/>
          <p:nvPr/>
        </p:nvPicPr>
        <p:blipFill rotWithShape="1">
          <a:blip r:embed="rId2">
            <a:alphaModFix/>
          </a:blip>
          <a:srcRect/>
          <a:stretch/>
        </p:blipFill>
        <p:spPr>
          <a:xfrm>
            <a:off x="1869308" y="2418921"/>
            <a:ext cx="314325" cy="428625"/>
          </a:xfrm>
          <a:prstGeom prst="rect">
            <a:avLst/>
          </a:prstGeom>
          <a:noFill/>
          <a:ln>
            <a:noFill/>
          </a:ln>
        </p:spPr>
      </p:pic>
      <p:sp>
        <p:nvSpPr>
          <p:cNvPr id="95" name="Google Shape;95;g31a13bc3efd_0_131"/>
          <p:cNvSpPr txBox="1">
            <a:spLocks noGrp="1"/>
          </p:cNvSpPr>
          <p:nvPr>
            <p:ph type="ctrTitle"/>
          </p:nvPr>
        </p:nvSpPr>
        <p:spPr>
          <a:xfrm>
            <a:off x="2401843" y="2323859"/>
            <a:ext cx="9144000" cy="1057708"/>
          </a:xfrm>
          <a:prstGeom prst="rect">
            <a:avLst/>
          </a:prstGeom>
          <a:noFill/>
          <a:ln>
            <a:noFill/>
          </a:ln>
        </p:spPr>
        <p:txBody>
          <a:bodyPr spcFirstLastPara="1" wrap="square" lIns="0" tIns="46800" rIns="91425" bIns="45700" anchor="t" anchorCtr="0">
            <a:normAutofit/>
          </a:bodyPr>
          <a:lstStyle>
            <a:lvl1pPr lvl="0" algn="l">
              <a:lnSpc>
                <a:spcPct val="90000"/>
              </a:lnSpc>
              <a:spcBef>
                <a:spcPts val="0"/>
              </a:spcBef>
              <a:spcAft>
                <a:spcPts val="0"/>
              </a:spcAft>
              <a:buClr>
                <a:srgbClr val="00A3A6"/>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g31a13bc3efd_0_131"/>
          <p:cNvSpPr txBox="1">
            <a:spLocks noGrp="1"/>
          </p:cNvSpPr>
          <p:nvPr>
            <p:ph type="subTitle" idx="1"/>
          </p:nvPr>
        </p:nvSpPr>
        <p:spPr>
          <a:xfrm>
            <a:off x="2401843" y="3191097"/>
            <a:ext cx="9144000" cy="654923"/>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275662"/>
              </a:buClr>
              <a:buSzPts val="2400"/>
              <a:buNone/>
              <a:defRPr sz="24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420372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Diapositive de titre - Version 1" preserve="1">
  <p:cSld name="Diapositive de titre - Version 1">
    <p:bg>
      <p:bgPr>
        <a:solidFill>
          <a:schemeClr val="lt1"/>
        </a:solidFill>
        <a:effectLst/>
      </p:bgPr>
    </p:bg>
    <p:spTree>
      <p:nvGrpSpPr>
        <p:cNvPr id="1" name="Shape 97"/>
        <p:cNvGrpSpPr/>
        <p:nvPr/>
      </p:nvGrpSpPr>
      <p:grpSpPr>
        <a:xfrm>
          <a:off x="0" y="0"/>
          <a:ext cx="0" cy="0"/>
          <a:chOff x="0" y="0"/>
          <a:chExt cx="0" cy="0"/>
        </a:xfrm>
      </p:grpSpPr>
      <p:pic>
        <p:nvPicPr>
          <p:cNvPr id="98" name="Google Shape;98;g31a13bc3efd_0_328"/>
          <p:cNvPicPr preferRelativeResize="0"/>
          <p:nvPr/>
        </p:nvPicPr>
        <p:blipFill rotWithShape="1">
          <a:blip r:embed="rId2">
            <a:alphaModFix/>
          </a:blip>
          <a:srcRect/>
          <a:stretch/>
        </p:blipFill>
        <p:spPr>
          <a:xfrm>
            <a:off x="0" y="2394290"/>
            <a:ext cx="4076700" cy="2790825"/>
          </a:xfrm>
          <a:prstGeom prst="rect">
            <a:avLst/>
          </a:prstGeom>
          <a:noFill/>
          <a:ln>
            <a:noFill/>
          </a:ln>
        </p:spPr>
      </p:pic>
      <p:pic>
        <p:nvPicPr>
          <p:cNvPr id="99" name="Google Shape;99;g31a13bc3efd_0_328"/>
          <p:cNvPicPr preferRelativeResize="0"/>
          <p:nvPr/>
        </p:nvPicPr>
        <p:blipFill rotWithShape="1">
          <a:blip r:embed="rId3">
            <a:alphaModFix/>
          </a:blip>
          <a:srcRect/>
          <a:stretch/>
        </p:blipFill>
        <p:spPr>
          <a:xfrm>
            <a:off x="1869308" y="2418921"/>
            <a:ext cx="314325" cy="428625"/>
          </a:xfrm>
          <a:prstGeom prst="rect">
            <a:avLst/>
          </a:prstGeom>
          <a:noFill/>
          <a:ln>
            <a:noFill/>
          </a:ln>
        </p:spPr>
      </p:pic>
      <p:sp>
        <p:nvSpPr>
          <p:cNvPr id="100" name="Google Shape;100;g31a13bc3efd_0_328"/>
          <p:cNvSpPr/>
          <p:nvPr/>
        </p:nvSpPr>
        <p:spPr>
          <a:xfrm>
            <a:off x="0" y="5994603"/>
            <a:ext cx="12192000" cy="8645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g31a13bc3efd_0_328"/>
          <p:cNvSpPr txBox="1">
            <a:spLocks noGrp="1"/>
          </p:cNvSpPr>
          <p:nvPr>
            <p:ph type="ctrTitle"/>
          </p:nvPr>
        </p:nvSpPr>
        <p:spPr>
          <a:xfrm>
            <a:off x="2401843" y="2323859"/>
            <a:ext cx="9144000" cy="1057708"/>
          </a:xfrm>
          <a:prstGeom prst="rect">
            <a:avLst/>
          </a:prstGeom>
          <a:noFill/>
          <a:ln>
            <a:noFill/>
          </a:ln>
        </p:spPr>
        <p:txBody>
          <a:bodyPr spcFirstLastPara="1" wrap="square" lIns="0" tIns="46800" rIns="91425" bIns="45700" anchor="t" anchorCtr="0">
            <a:normAutofit/>
          </a:bodyPr>
          <a:lstStyle>
            <a:lvl1pPr lvl="0" algn="l">
              <a:lnSpc>
                <a:spcPct val="90000"/>
              </a:lnSpc>
              <a:spcBef>
                <a:spcPts val="0"/>
              </a:spcBef>
              <a:spcAft>
                <a:spcPts val="0"/>
              </a:spcAft>
              <a:buClr>
                <a:srgbClr val="00A3A6"/>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g31a13bc3efd_0_328"/>
          <p:cNvSpPr txBox="1">
            <a:spLocks noGrp="1"/>
          </p:cNvSpPr>
          <p:nvPr>
            <p:ph type="subTitle" idx="1"/>
          </p:nvPr>
        </p:nvSpPr>
        <p:spPr>
          <a:xfrm>
            <a:off x="2401843" y="3191097"/>
            <a:ext cx="9144000" cy="654923"/>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275662"/>
              </a:buClr>
              <a:buSzPts val="2400"/>
              <a:buNone/>
              <a:defRPr sz="24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03" name="Google Shape;103;g31a13bc3efd_0_328" descr="Une image contenant dessin, signe&#10;&#10;Description générée automatiquement"/>
          <p:cNvPicPr preferRelativeResize="0"/>
          <p:nvPr/>
        </p:nvPicPr>
        <p:blipFill rotWithShape="1">
          <a:blip r:embed="rId4">
            <a:alphaModFix/>
          </a:blip>
          <a:srcRect/>
          <a:stretch/>
        </p:blipFill>
        <p:spPr>
          <a:xfrm>
            <a:off x="2401843" y="5628463"/>
            <a:ext cx="2286000" cy="897255"/>
          </a:xfrm>
          <a:prstGeom prst="rect">
            <a:avLst/>
          </a:prstGeom>
          <a:noFill/>
          <a:ln>
            <a:noFill/>
          </a:ln>
        </p:spPr>
      </p:pic>
    </p:spTree>
    <p:extLst>
      <p:ext uri="{BB962C8B-B14F-4D97-AF65-F5344CB8AC3E}">
        <p14:creationId xmlns:p14="http://schemas.microsoft.com/office/powerpoint/2010/main" val="3503709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 and content" preserve="1">
  <p:cSld name="Title and content">
    <p:bg>
      <p:bgPr>
        <a:solidFill>
          <a:schemeClr val="lt1"/>
        </a:solidFill>
        <a:effectLst/>
      </p:bgPr>
    </p:bg>
    <p:spTree>
      <p:nvGrpSpPr>
        <p:cNvPr id="1" name="Shape 104"/>
        <p:cNvGrpSpPr/>
        <p:nvPr/>
      </p:nvGrpSpPr>
      <p:grpSpPr>
        <a:xfrm>
          <a:off x="0" y="0"/>
          <a:ext cx="0" cy="0"/>
          <a:chOff x="0" y="0"/>
          <a:chExt cx="0" cy="0"/>
        </a:xfrm>
      </p:grpSpPr>
      <p:sp>
        <p:nvSpPr>
          <p:cNvPr id="105" name="Google Shape;105;g31a13bc3efd_2_40"/>
          <p:cNvSpPr/>
          <p:nvPr/>
        </p:nvSpPr>
        <p:spPr>
          <a:xfrm>
            <a:off x="-11575" y="6440949"/>
            <a:ext cx="12192000" cy="428626"/>
          </a:xfrm>
          <a:prstGeom prst="rect">
            <a:avLst/>
          </a:prstGeom>
          <a:solidFill>
            <a:srgbClr val="96BF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6" name="Google Shape;106;g31a13bc3efd_2_40"/>
          <p:cNvPicPr preferRelativeResize="0"/>
          <p:nvPr/>
        </p:nvPicPr>
        <p:blipFill rotWithShape="1">
          <a:blip r:embed="rId2">
            <a:alphaModFix amt="42000"/>
          </a:blip>
          <a:srcRect/>
          <a:stretch/>
        </p:blipFill>
        <p:spPr>
          <a:xfrm>
            <a:off x="-481359" y="1585732"/>
            <a:ext cx="3540265" cy="6858000"/>
          </a:xfrm>
          <a:prstGeom prst="rect">
            <a:avLst/>
          </a:prstGeom>
          <a:noFill/>
          <a:ln>
            <a:noFill/>
          </a:ln>
        </p:spPr>
      </p:pic>
      <p:sp>
        <p:nvSpPr>
          <p:cNvPr id="107" name="Google Shape;107;g31a13bc3efd_2_40"/>
          <p:cNvSpPr txBox="1">
            <a:spLocks noGrp="1"/>
          </p:cNvSpPr>
          <p:nvPr>
            <p:ph type="title"/>
          </p:nvPr>
        </p:nvSpPr>
        <p:spPr>
          <a:xfrm>
            <a:off x="221974" y="136525"/>
            <a:ext cx="11748052" cy="4286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09B"/>
              </a:buClr>
              <a:buSzPts val="4000"/>
              <a:buFont typeface="Arial"/>
              <a:buNone/>
              <a:defRPr sz="4000" b="0">
                <a:solidFill>
                  <a:srgbClr val="00A09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g31a13bc3efd_2_40"/>
          <p:cNvSpPr txBox="1">
            <a:spLocks noGrp="1"/>
          </p:cNvSpPr>
          <p:nvPr>
            <p:ph type="body" idx="1"/>
          </p:nvPr>
        </p:nvSpPr>
        <p:spPr>
          <a:xfrm>
            <a:off x="221973" y="718860"/>
            <a:ext cx="11748051" cy="54735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g31a13bc3efd_2_40"/>
          <p:cNvSpPr txBox="1">
            <a:spLocks noGrp="1"/>
          </p:cNvSpPr>
          <p:nvPr>
            <p:ph type="dt" idx="10"/>
          </p:nvPr>
        </p:nvSpPr>
        <p:spPr>
          <a:xfrm>
            <a:off x="838200" y="6472100"/>
            <a:ext cx="15693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g31a13bc3efd_2_40"/>
          <p:cNvSpPr txBox="1">
            <a:spLocks noGrp="1"/>
          </p:cNvSpPr>
          <p:nvPr>
            <p:ph type="ftr" idx="11"/>
          </p:nvPr>
        </p:nvSpPr>
        <p:spPr>
          <a:xfrm>
            <a:off x="2558005" y="6472100"/>
            <a:ext cx="601468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g31a13bc3efd_2_40"/>
          <p:cNvSpPr txBox="1">
            <a:spLocks noGrp="1"/>
          </p:cNvSpPr>
          <p:nvPr>
            <p:ph type="sldNum" idx="12"/>
          </p:nvPr>
        </p:nvSpPr>
        <p:spPr>
          <a:xfrm>
            <a:off x="9224060" y="64721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2"/>
                </a:solidFill>
                <a:latin typeface="Calibri"/>
                <a:ea typeface="Calibri"/>
                <a:cs typeface="Calibri"/>
                <a:sym typeface="Calibri"/>
              </a:defRPr>
            </a:lvl1pPr>
            <a:lvl2pPr marL="0" lvl="1" indent="0" algn="r">
              <a:spcBef>
                <a:spcPts val="0"/>
              </a:spcBef>
              <a:buNone/>
              <a:defRPr sz="1200">
                <a:solidFill>
                  <a:schemeClr val="lt2"/>
                </a:solidFill>
                <a:latin typeface="Calibri"/>
                <a:ea typeface="Calibri"/>
                <a:cs typeface="Calibri"/>
                <a:sym typeface="Calibri"/>
              </a:defRPr>
            </a:lvl2pPr>
            <a:lvl3pPr marL="0" lvl="2" indent="0" algn="r">
              <a:spcBef>
                <a:spcPts val="0"/>
              </a:spcBef>
              <a:buNone/>
              <a:defRPr sz="1200">
                <a:solidFill>
                  <a:schemeClr val="lt2"/>
                </a:solidFill>
                <a:latin typeface="Calibri"/>
                <a:ea typeface="Calibri"/>
                <a:cs typeface="Calibri"/>
                <a:sym typeface="Calibri"/>
              </a:defRPr>
            </a:lvl3pPr>
            <a:lvl4pPr marL="0" lvl="3" indent="0" algn="r">
              <a:spcBef>
                <a:spcPts val="0"/>
              </a:spcBef>
              <a:buNone/>
              <a:defRPr sz="1200">
                <a:solidFill>
                  <a:schemeClr val="lt2"/>
                </a:solidFill>
                <a:latin typeface="Calibri"/>
                <a:ea typeface="Calibri"/>
                <a:cs typeface="Calibri"/>
                <a:sym typeface="Calibri"/>
              </a:defRPr>
            </a:lvl4pPr>
            <a:lvl5pPr marL="0" lvl="4" indent="0" algn="r">
              <a:spcBef>
                <a:spcPts val="0"/>
              </a:spcBef>
              <a:buNone/>
              <a:defRPr sz="1200">
                <a:solidFill>
                  <a:schemeClr val="lt2"/>
                </a:solidFill>
                <a:latin typeface="Calibri"/>
                <a:ea typeface="Calibri"/>
                <a:cs typeface="Calibri"/>
                <a:sym typeface="Calibri"/>
              </a:defRPr>
            </a:lvl5pPr>
            <a:lvl6pPr marL="0" lvl="5" indent="0" algn="r">
              <a:spcBef>
                <a:spcPts val="0"/>
              </a:spcBef>
              <a:buNone/>
              <a:defRPr sz="1200">
                <a:solidFill>
                  <a:schemeClr val="lt2"/>
                </a:solidFill>
                <a:latin typeface="Calibri"/>
                <a:ea typeface="Calibri"/>
                <a:cs typeface="Calibri"/>
                <a:sym typeface="Calibri"/>
              </a:defRPr>
            </a:lvl6pPr>
            <a:lvl7pPr marL="0" lvl="6" indent="0" algn="r">
              <a:spcBef>
                <a:spcPts val="0"/>
              </a:spcBef>
              <a:buNone/>
              <a:defRPr sz="1200">
                <a:solidFill>
                  <a:schemeClr val="lt2"/>
                </a:solidFill>
                <a:latin typeface="Calibri"/>
                <a:ea typeface="Calibri"/>
                <a:cs typeface="Calibri"/>
                <a:sym typeface="Calibri"/>
              </a:defRPr>
            </a:lvl7pPr>
            <a:lvl8pPr marL="0" lvl="7" indent="0" algn="r">
              <a:spcBef>
                <a:spcPts val="0"/>
              </a:spcBef>
              <a:buNone/>
              <a:defRPr sz="1200">
                <a:solidFill>
                  <a:schemeClr val="lt2"/>
                </a:solidFill>
                <a:latin typeface="Calibri"/>
                <a:ea typeface="Calibri"/>
                <a:cs typeface="Calibri"/>
                <a:sym typeface="Calibri"/>
              </a:defRPr>
            </a:lvl8pPr>
            <a:lvl9pPr marL="0" lvl="8" indent="0" algn="r">
              <a:spcBef>
                <a:spcPts val="0"/>
              </a:spcBef>
              <a:buNone/>
              <a:defRPr sz="1200">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a:t>
            </a:fld>
            <a:endParaRPr/>
          </a:p>
        </p:txBody>
      </p:sp>
      <p:pic>
        <p:nvPicPr>
          <p:cNvPr id="112" name="Google Shape;112;g31a13bc3efd_2_40"/>
          <p:cNvPicPr preferRelativeResize="0"/>
          <p:nvPr/>
        </p:nvPicPr>
        <p:blipFill rotWithShape="1">
          <a:blip r:embed="rId3">
            <a:alphaModFix/>
          </a:blip>
          <a:srcRect/>
          <a:stretch/>
        </p:blipFill>
        <p:spPr>
          <a:xfrm>
            <a:off x="11435788" y="5894702"/>
            <a:ext cx="754156" cy="521898"/>
          </a:xfrm>
          <a:prstGeom prst="rect">
            <a:avLst/>
          </a:prstGeom>
          <a:noFill/>
          <a:ln>
            <a:noFill/>
          </a:ln>
        </p:spPr>
      </p:pic>
    </p:spTree>
    <p:extLst>
      <p:ext uri="{BB962C8B-B14F-4D97-AF65-F5344CB8AC3E}">
        <p14:creationId xmlns:p14="http://schemas.microsoft.com/office/powerpoint/2010/main" val="891878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re section 2">
    <p:bg>
      <p:bgPr>
        <a:solidFill>
          <a:schemeClr val="bg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C5A9449-A06C-4EA1-A540-CB2DC3C49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308" y="2418921"/>
            <a:ext cx="314325" cy="428625"/>
          </a:xfrm>
          <a:prstGeom prst="rect">
            <a:avLst/>
          </a:prstGeom>
        </p:spPr>
      </p:pic>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2401843" y="2323859"/>
            <a:ext cx="9144000" cy="1057708"/>
          </a:xfrm>
          <a:prstGeom prst="rect">
            <a:avLst/>
          </a:prstGeom>
        </p:spPr>
        <p:txBody>
          <a:bodyPr anchor="t" anchorCtr="0">
            <a:normAutofit/>
          </a:bodyPr>
          <a:lstStyle>
            <a:lvl1pPr marL="0" indent="0" algn="l">
              <a:buFontTx/>
              <a:buNone/>
              <a:defRPr sz="3600"/>
            </a:lvl1pPr>
          </a:lstStyle>
          <a:p>
            <a:r>
              <a:rPr lang="fr-FR"/>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2401843" y="3191097"/>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dirty="0"/>
          </a:p>
        </p:txBody>
      </p:sp>
    </p:spTree>
    <p:extLst>
      <p:ext uri="{BB962C8B-B14F-4D97-AF65-F5344CB8AC3E}">
        <p14:creationId xmlns:p14="http://schemas.microsoft.com/office/powerpoint/2010/main" val="1266619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452" y="894522"/>
            <a:ext cx="5434473" cy="4994677"/>
          </a:xfrm>
          <a:prstGeom prst="rect">
            <a:avLst/>
          </a:prstGeom>
        </p:spPr>
        <p:txBody>
          <a:bodyPr/>
          <a:lstStyle>
            <a:lvl1pPr>
              <a:defRPr sz="240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23926" y="894522"/>
            <a:ext cx="6383152" cy="4994677"/>
          </a:xfrm>
          <a:prstGeom prst="rect">
            <a:avLst/>
          </a:prstGeom>
        </p:spPr>
        <p:txBody>
          <a:bodyPr/>
          <a:lstStyle>
            <a:lvl1pPr>
              <a:defRPr sz="240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0" name="Title 1">
            <a:extLst>
              <a:ext uri="{FF2B5EF4-FFF2-40B4-BE49-F238E27FC236}">
                <a16:creationId xmlns:a16="http://schemas.microsoft.com/office/drawing/2014/main" id="{DF91C4CC-48F8-459E-8260-CB6FFD7E866E}"/>
              </a:ext>
            </a:extLst>
          </p:cNvPr>
          <p:cNvSpPr>
            <a:spLocks noGrp="1"/>
          </p:cNvSpPr>
          <p:nvPr>
            <p:ph type="title"/>
          </p:nvPr>
        </p:nvSpPr>
        <p:spPr>
          <a:xfrm>
            <a:off x="89452" y="0"/>
            <a:ext cx="12102548" cy="496957"/>
          </a:xfrm>
          <a:prstGeom prst="rect">
            <a:avLst/>
          </a:prstGeom>
        </p:spPr>
        <p:txBody>
          <a:bodyPr anchor="ctr" anchorCtr="0">
            <a:normAutofit/>
          </a:bodyPr>
          <a:lstStyle>
            <a:lvl1pPr>
              <a:defRPr sz="3000"/>
            </a:lvl1pPr>
          </a:lstStyle>
          <a:p>
            <a:r>
              <a:rPr lang="fr-FR"/>
              <a:t>Modifiez le style du titre</a:t>
            </a:r>
            <a:endParaRPr lang="en-US" dirty="0"/>
          </a:p>
        </p:txBody>
      </p:sp>
      <p:sp>
        <p:nvSpPr>
          <p:cNvPr id="11" name="Subtitle 2">
            <a:extLst>
              <a:ext uri="{FF2B5EF4-FFF2-40B4-BE49-F238E27FC236}">
                <a16:creationId xmlns:a16="http://schemas.microsoft.com/office/drawing/2014/main" id="{AFD9EB01-BC37-475E-8D86-8ADA8009556E}"/>
              </a:ext>
            </a:extLst>
          </p:cNvPr>
          <p:cNvSpPr>
            <a:spLocks noGrp="1"/>
          </p:cNvSpPr>
          <p:nvPr>
            <p:ph type="subTitle" idx="10"/>
          </p:nvPr>
        </p:nvSpPr>
        <p:spPr>
          <a:xfrm>
            <a:off x="89452" y="496958"/>
            <a:ext cx="10870083" cy="397564"/>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Tree>
    <p:extLst>
      <p:ext uri="{BB962C8B-B14F-4D97-AF65-F5344CB8AC3E}">
        <p14:creationId xmlns:p14="http://schemas.microsoft.com/office/powerpoint/2010/main" val="228539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5958" y="626167"/>
            <a:ext cx="5336676" cy="417443"/>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5958" y="1043611"/>
            <a:ext cx="5336675" cy="4412882"/>
          </a:xfrm>
          <a:prstGeom prst="rect">
            <a:avLst/>
          </a:prstGeom>
        </p:spPr>
        <p:txBody>
          <a:bodyPr/>
          <a:lstStyle>
            <a:lvl1pPr>
              <a:defRPr sz="2400"/>
            </a:lvl1pPr>
            <a:lvl2pPr>
              <a:defRPr sz="20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595730" y="626167"/>
            <a:ext cx="6480312" cy="417443"/>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595729" y="1043611"/>
            <a:ext cx="6480312" cy="4412882"/>
          </a:xfrm>
          <a:prstGeom prst="rect">
            <a:avLst/>
          </a:prstGeom>
        </p:spPr>
        <p:txBody>
          <a:bodyPr/>
          <a:lstStyle>
            <a:lvl1pPr>
              <a:defRPr sz="2400"/>
            </a:lvl1pPr>
            <a:lvl2pPr>
              <a:defRPr sz="20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2" name="Title 1">
            <a:extLst>
              <a:ext uri="{FF2B5EF4-FFF2-40B4-BE49-F238E27FC236}">
                <a16:creationId xmlns:a16="http://schemas.microsoft.com/office/drawing/2014/main" id="{1F8A4CBC-A3CA-47B3-81F3-C727E04275D4}"/>
              </a:ext>
            </a:extLst>
          </p:cNvPr>
          <p:cNvSpPr>
            <a:spLocks noGrp="1"/>
          </p:cNvSpPr>
          <p:nvPr>
            <p:ph type="title"/>
          </p:nvPr>
        </p:nvSpPr>
        <p:spPr>
          <a:xfrm>
            <a:off x="89452" y="41248"/>
            <a:ext cx="11986591" cy="515343"/>
          </a:xfrm>
          <a:prstGeom prst="rect">
            <a:avLst/>
          </a:prstGeom>
        </p:spPr>
        <p:txBody>
          <a:bodyPr anchor="ctr" anchorCtr="0">
            <a:normAutofit/>
          </a:bodyPr>
          <a:lstStyle>
            <a:lvl1pPr>
              <a:defRPr sz="3000"/>
            </a:lvl1pPr>
          </a:lstStyle>
          <a:p>
            <a:r>
              <a:rPr lang="fr-FR"/>
              <a:t>Modifiez le style du titre</a:t>
            </a:r>
            <a:endParaRPr lang="en-US" dirty="0"/>
          </a:p>
        </p:txBody>
      </p:sp>
    </p:spTree>
    <p:extLst>
      <p:ext uri="{BB962C8B-B14F-4D97-AF65-F5344CB8AC3E}">
        <p14:creationId xmlns:p14="http://schemas.microsoft.com/office/powerpoint/2010/main" val="14788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re seul">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1F39E2-47D4-4E2A-8889-FBAB04A15B5A}"/>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a:t>Modifiez le style du titre</a:t>
            </a:r>
            <a:endParaRPr lang="en-US" dirty="0"/>
          </a:p>
        </p:txBody>
      </p:sp>
    </p:spTree>
    <p:extLst>
      <p:ext uri="{BB962C8B-B14F-4D97-AF65-F5344CB8AC3E}">
        <p14:creationId xmlns:p14="http://schemas.microsoft.com/office/powerpoint/2010/main" val="3218962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42604" y="581891"/>
            <a:ext cx="4109957" cy="910244"/>
          </a:xfrm>
          <a:prstGeom prst="rect">
            <a:avLst/>
          </a:prstGeom>
        </p:spPr>
        <p:txBody>
          <a:bodyPr anchor="t" anchorCtr="0">
            <a:normAutofit/>
          </a:bodyPr>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5183188" y="581891"/>
            <a:ext cx="6172200" cy="5062452"/>
          </a:xfrm>
          <a:prstGeom prst="rect">
            <a:avLst/>
          </a:prstGeom>
        </p:spPr>
        <p:txBody>
          <a:bodyPr/>
          <a:lstStyle>
            <a:lvl1pPr>
              <a:defRPr sz="2400"/>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Subtitle 2">
            <a:extLst>
              <a:ext uri="{FF2B5EF4-FFF2-40B4-BE49-F238E27FC236}">
                <a16:creationId xmlns:a16="http://schemas.microsoft.com/office/drawing/2014/main" id="{1A161D90-8CEB-43C5-B5C5-E16450DD9099}"/>
              </a:ext>
            </a:extLst>
          </p:cNvPr>
          <p:cNvSpPr>
            <a:spLocks noGrp="1"/>
          </p:cNvSpPr>
          <p:nvPr>
            <p:ph type="subTitle" idx="10"/>
          </p:nvPr>
        </p:nvSpPr>
        <p:spPr>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
        <p:nvSpPr>
          <p:cNvPr id="9" name="Text Placeholder 2">
            <a:extLst>
              <a:ext uri="{FF2B5EF4-FFF2-40B4-BE49-F238E27FC236}">
                <a16:creationId xmlns:a16="http://schemas.microsoft.com/office/drawing/2014/main" id="{4B498EB6-14FF-4794-BB07-42C86721F093}"/>
              </a:ext>
            </a:extLst>
          </p:cNvPr>
          <p:cNvSpPr>
            <a:spLocks noGrp="1"/>
          </p:cNvSpPr>
          <p:nvPr>
            <p:ph type="body" idx="11"/>
          </p:nvPr>
        </p:nvSpPr>
        <p:spPr>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28333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581894"/>
            <a:ext cx="6172200" cy="503751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r-FR"/>
              <a:t>Cliquez sur l'icône pour ajouter une image</a:t>
            </a:r>
            <a:endParaRPr lang="en-US" dirty="0"/>
          </a:p>
        </p:txBody>
      </p:sp>
      <p:sp>
        <p:nvSpPr>
          <p:cNvPr id="13" name="Title 1">
            <a:extLst>
              <a:ext uri="{FF2B5EF4-FFF2-40B4-BE49-F238E27FC236}">
                <a16:creationId xmlns:a16="http://schemas.microsoft.com/office/drawing/2014/main" id="{934FCCB7-9322-4303-8EEA-24D510DAF421}"/>
              </a:ext>
            </a:extLst>
          </p:cNvPr>
          <p:cNvSpPr>
            <a:spLocks noGrp="1"/>
          </p:cNvSpPr>
          <p:nvPr>
            <p:ph type="title"/>
          </p:nvPr>
        </p:nvSpPr>
        <p:spPr>
          <a:xfrm>
            <a:off x="742604" y="581891"/>
            <a:ext cx="4109957" cy="910244"/>
          </a:xfrm>
          <a:prstGeom prst="rect">
            <a:avLst/>
          </a:prstGeom>
        </p:spPr>
        <p:txBody>
          <a:bodyPr anchor="t" anchorCtr="0">
            <a:normAutofit/>
          </a:bodyPr>
          <a:lstStyle>
            <a:lvl1pPr>
              <a:defRPr sz="2400"/>
            </a:lvl1pPr>
          </a:lstStyle>
          <a:p>
            <a:r>
              <a:rPr lang="fr-FR"/>
              <a:t>Modifiez le style du titre</a:t>
            </a:r>
            <a:endParaRPr lang="en-US" dirty="0"/>
          </a:p>
        </p:txBody>
      </p:sp>
      <p:sp>
        <p:nvSpPr>
          <p:cNvPr id="14" name="Subtitle 2">
            <a:extLst>
              <a:ext uri="{FF2B5EF4-FFF2-40B4-BE49-F238E27FC236}">
                <a16:creationId xmlns:a16="http://schemas.microsoft.com/office/drawing/2014/main" id="{902AEB53-71C1-4969-9341-68037EF54F31}"/>
              </a:ext>
            </a:extLst>
          </p:cNvPr>
          <p:cNvSpPr>
            <a:spLocks noGrp="1"/>
          </p:cNvSpPr>
          <p:nvPr>
            <p:ph type="subTitle" idx="10"/>
          </p:nvPr>
        </p:nvSpPr>
        <p:spPr>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
        <p:nvSpPr>
          <p:cNvPr id="15" name="Text Placeholder 2">
            <a:extLst>
              <a:ext uri="{FF2B5EF4-FFF2-40B4-BE49-F238E27FC236}">
                <a16:creationId xmlns:a16="http://schemas.microsoft.com/office/drawing/2014/main" id="{98FA8FB2-CADF-4B7B-9982-D532987D5500}"/>
              </a:ext>
            </a:extLst>
          </p:cNvPr>
          <p:cNvSpPr>
            <a:spLocks noGrp="1"/>
          </p:cNvSpPr>
          <p:nvPr>
            <p:ph type="body" idx="11"/>
          </p:nvPr>
        </p:nvSpPr>
        <p:spPr>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341209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re et texte vertical">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57660" y="1424048"/>
            <a:ext cx="9713421" cy="4413334"/>
          </a:xfrm>
          <a:prstGeom prst="rect">
            <a:avLst/>
          </a:prstGeom>
        </p:spPr>
        <p:txBody>
          <a:bodyPr vert="eaVert"/>
          <a:lstStyle>
            <a:lvl1pPr>
              <a:defRPr sz="240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itle 1">
            <a:extLst>
              <a:ext uri="{FF2B5EF4-FFF2-40B4-BE49-F238E27FC236}">
                <a16:creationId xmlns:a16="http://schemas.microsoft.com/office/drawing/2014/main" id="{240E54DF-C1EA-4882-A6F1-99592839EE54}"/>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a:t>Modifiez le style du titre</a:t>
            </a:r>
            <a:endParaRPr lang="en-US" dirty="0"/>
          </a:p>
        </p:txBody>
      </p:sp>
      <p:sp>
        <p:nvSpPr>
          <p:cNvPr id="10" name="Subtitle 2">
            <a:extLst>
              <a:ext uri="{FF2B5EF4-FFF2-40B4-BE49-F238E27FC236}">
                <a16:creationId xmlns:a16="http://schemas.microsoft.com/office/drawing/2014/main" id="{81A144AD-A97F-4337-A396-D74ADA0CB30F}"/>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Tree>
    <p:extLst>
      <p:ext uri="{BB962C8B-B14F-4D97-AF65-F5344CB8AC3E}">
        <p14:creationId xmlns:p14="http://schemas.microsoft.com/office/powerpoint/2010/main" val="3098602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2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image" Target="../media/image22.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3984AF6-CFFF-410E-AD4D-4FAE1D461EF2}"/>
              </a:ext>
            </a:extLst>
          </p:cNvPr>
          <p:cNvSpPr>
            <a:spLocks noGrp="1"/>
          </p:cNvSpPr>
          <p:nvPr>
            <p:ph type="title"/>
          </p:nvPr>
        </p:nvSpPr>
        <p:spPr>
          <a:xfrm>
            <a:off x="188843" y="70948"/>
            <a:ext cx="11658600" cy="644669"/>
          </a:xfrm>
          <a:prstGeom prst="rect">
            <a:avLst/>
          </a:prstGeom>
        </p:spPr>
        <p:txBody>
          <a:bodyPr vert="horz" lIns="0" tIns="46800" rIns="91440" bIns="45720" rtlCol="0" anchor="ctr">
            <a:normAutofit/>
          </a:bodyPr>
          <a:lstStyle/>
          <a:p>
            <a:r>
              <a:rPr lang="fr-FR" dirty="0"/>
              <a:t>Change the style of the title</a:t>
            </a:r>
            <a:endParaRPr lang="en-US" dirty="0"/>
          </a:p>
        </p:txBody>
      </p:sp>
      <p:sp>
        <p:nvSpPr>
          <p:cNvPr id="12" name="Text Placeholder 2">
            <a:extLst>
              <a:ext uri="{FF2B5EF4-FFF2-40B4-BE49-F238E27FC236}">
                <a16:creationId xmlns:a16="http://schemas.microsoft.com/office/drawing/2014/main" id="{2D6F15B8-BCC4-4139-B523-9F37938B7A35}"/>
              </a:ext>
            </a:extLst>
          </p:cNvPr>
          <p:cNvSpPr>
            <a:spLocks noGrp="1"/>
          </p:cNvSpPr>
          <p:nvPr>
            <p:ph type="body" idx="1"/>
          </p:nvPr>
        </p:nvSpPr>
        <p:spPr>
          <a:xfrm>
            <a:off x="188843" y="715617"/>
            <a:ext cx="11221279" cy="5545883"/>
          </a:xfrm>
          <a:prstGeom prst="rect">
            <a:avLst/>
          </a:prstGeom>
        </p:spPr>
        <p:txBody>
          <a:bodyPr vert="horz" lIns="91440" tIns="45720" rIns="91440" bIns="45720" rtlCol="0">
            <a:normAutofit/>
          </a:bodyPr>
          <a:lstStyle/>
          <a:p>
            <a:pPr lvl="0"/>
            <a:r>
              <a:rPr lang="fr-FR" dirty="0"/>
              <a:t>Click to change the mask text styles</a:t>
            </a:r>
          </a:p>
          <a:p>
            <a:pPr lvl="1"/>
            <a:r>
              <a:rPr lang="fr-FR" dirty="0"/>
              <a:t>Second level</a:t>
            </a:r>
          </a:p>
          <a:p>
            <a:pPr lvl="2"/>
            <a:r>
              <a:rPr lang="fr-FR" dirty="0"/>
              <a:t>Third level</a:t>
            </a:r>
          </a:p>
          <a:p>
            <a:pPr lvl="3"/>
            <a:r>
              <a:rPr lang="fr-FR" dirty="0"/>
              <a:t>Fourth level</a:t>
            </a:r>
          </a:p>
          <a:p>
            <a:pPr lvl="4"/>
            <a:r>
              <a:rPr lang="fr-FR" dirty="0"/>
              <a:t>Fifth level</a:t>
            </a:r>
            <a:endParaRPr lang="en-US" dirty="0"/>
          </a:p>
        </p:txBody>
      </p:sp>
      <p:sp>
        <p:nvSpPr>
          <p:cNvPr id="13" name="ZoneTexte 12">
            <a:extLst>
              <a:ext uri="{FF2B5EF4-FFF2-40B4-BE49-F238E27FC236}">
                <a16:creationId xmlns:a16="http://schemas.microsoft.com/office/drawing/2014/main" id="{D85EF67C-DB3C-4ADC-829F-14D87A8664F8}"/>
              </a:ext>
            </a:extLst>
          </p:cNvPr>
          <p:cNvSpPr txBox="1"/>
          <p:nvPr/>
        </p:nvSpPr>
        <p:spPr>
          <a:xfrm>
            <a:off x="9923119" y="6337738"/>
            <a:ext cx="2088931" cy="276999"/>
          </a:xfrm>
          <a:prstGeom prst="rect">
            <a:avLst/>
          </a:prstGeom>
          <a:noFill/>
        </p:spPr>
        <p:txBody>
          <a:bodyPr wrap="square" rtlCol="0">
            <a:spAutoFit/>
          </a:bodyPr>
          <a:lstStyle/>
          <a:p>
            <a:pPr algn="r"/>
            <a:r>
              <a:rPr lang="fr-FR" sz="1200" b="0" dirty="0">
                <a:solidFill>
                  <a:srgbClr val="00A3A6"/>
                </a:solidFill>
                <a:latin typeface="Raleway" panose="020B0503030101060003" pitchFamily="34" charset="0"/>
              </a:rPr>
              <a:t>p. </a:t>
            </a:r>
            <a:fld id="{10B4F56D-375A-4CA4-ABA3-E73F3ECBB440}" type="slidenum">
              <a:rPr lang="fr-FR" sz="1200" b="0" smtClean="0">
                <a:solidFill>
                  <a:srgbClr val="00A3A6"/>
                </a:solidFill>
                <a:latin typeface="Raleway" panose="020B0503030101060003" pitchFamily="34" charset="0"/>
              </a:rPr>
              <a:t>‹N°›</a:t>
            </a:fld>
            <a:endParaRPr lang="fr-FR" sz="1200" b="0" dirty="0">
              <a:solidFill>
                <a:srgbClr val="00A3A6"/>
              </a:solidFill>
              <a:latin typeface="Raleway" panose="020B0503030101060003" pitchFamily="34" charset="0"/>
            </a:endParaRPr>
          </a:p>
        </p:txBody>
      </p:sp>
      <p:pic>
        <p:nvPicPr>
          <p:cNvPr id="14" name="Image 13">
            <a:extLst>
              <a:ext uri="{FF2B5EF4-FFF2-40B4-BE49-F238E27FC236}">
                <a16:creationId xmlns:a16="http://schemas.microsoft.com/office/drawing/2014/main" id="{C31A273F-8B3B-4FFA-A6A7-5A556F5FD6D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6076187"/>
            <a:ext cx="2000250" cy="800100"/>
          </a:xfrm>
          <a:prstGeom prst="rect">
            <a:avLst/>
          </a:prstGeom>
        </p:spPr>
      </p:pic>
      <p:sp>
        <p:nvSpPr>
          <p:cNvPr id="15" name="ZoneTexte 14">
            <a:extLst>
              <a:ext uri="{FF2B5EF4-FFF2-40B4-BE49-F238E27FC236}">
                <a16:creationId xmlns:a16="http://schemas.microsoft.com/office/drawing/2014/main" id="{DB30FD33-E435-4A46-B168-E07C4F5FE24A}"/>
              </a:ext>
            </a:extLst>
          </p:cNvPr>
          <p:cNvSpPr txBox="1"/>
          <p:nvPr/>
        </p:nvSpPr>
        <p:spPr>
          <a:xfrm>
            <a:off x="1142999" y="6350734"/>
            <a:ext cx="6716110" cy="253916"/>
          </a:xfrm>
          <a:prstGeom prst="rect">
            <a:avLst/>
          </a:prstGeom>
          <a:noFill/>
        </p:spPr>
        <p:txBody>
          <a:bodyPr wrap="square" rtlCol="0">
            <a:spAutoFit/>
          </a:bodyPr>
          <a:lstStyle/>
          <a:p>
            <a:r>
              <a:rPr lang="it-IT" sz="1000" dirty="0">
                <a:solidFill>
                  <a:srgbClr val="275662"/>
                </a:solidFill>
                <a:latin typeface="+mn-lt"/>
              </a:rPr>
              <a:t>Module3 </a:t>
            </a:r>
            <a:r>
              <a:rPr lang="it-IT" sz="1000" dirty="0" err="1">
                <a:solidFill>
                  <a:srgbClr val="275662"/>
                </a:solidFill>
                <a:latin typeface="+mn-lt"/>
              </a:rPr>
              <a:t>FAIR_metadata</a:t>
            </a:r>
            <a:endParaRPr lang="fr-FR" sz="1000" dirty="0">
              <a:solidFill>
                <a:srgbClr val="275662"/>
              </a:solidFill>
              <a:latin typeface="+mn-lt"/>
            </a:endParaRPr>
          </a:p>
        </p:txBody>
      </p:sp>
      <p:sp>
        <p:nvSpPr>
          <p:cNvPr id="16" name="ZoneTexte 15">
            <a:extLst>
              <a:ext uri="{FF2B5EF4-FFF2-40B4-BE49-F238E27FC236}">
                <a16:creationId xmlns:a16="http://schemas.microsoft.com/office/drawing/2014/main" id="{8EB41401-1E18-450D-B56F-5BE5E627703C}"/>
              </a:ext>
            </a:extLst>
          </p:cNvPr>
          <p:cNvSpPr txBox="1"/>
          <p:nvPr/>
        </p:nvSpPr>
        <p:spPr>
          <a:xfrm>
            <a:off x="1142999" y="6533137"/>
            <a:ext cx="6716110" cy="253916"/>
          </a:xfrm>
          <a:prstGeom prst="rect">
            <a:avLst/>
          </a:prstGeom>
          <a:noFill/>
        </p:spPr>
        <p:txBody>
          <a:bodyPr wrap="square" rtlCol="0">
            <a:spAutoFit/>
          </a:bodyPr>
          <a:lstStyle/>
          <a:p>
            <a:r>
              <a:rPr lang="fr-FR" sz="1000" dirty="0">
                <a:solidFill>
                  <a:srgbClr val="00A3A6"/>
                </a:solidFill>
                <a:latin typeface="+mj-lt"/>
              </a:rPr>
              <a:t>2023 - </a:t>
            </a:r>
            <a:r>
              <a:rPr lang="fr-FR" sz="1000" dirty="0" err="1">
                <a:solidFill>
                  <a:srgbClr val="00A3A6"/>
                </a:solidFill>
                <a:latin typeface="+mj-lt"/>
              </a:rPr>
              <a:t>cpommier</a:t>
            </a:r>
            <a:r>
              <a:rPr lang="fr-FR" sz="1000" dirty="0">
                <a:solidFill>
                  <a:srgbClr val="00A3A6"/>
                </a:solidFill>
                <a:latin typeface="+mj-lt"/>
              </a:rPr>
              <a:t>, </a:t>
            </a:r>
            <a:r>
              <a:rPr lang="fr-FR" sz="1000" dirty="0" err="1">
                <a:solidFill>
                  <a:srgbClr val="00A3A6"/>
                </a:solidFill>
                <a:latin typeface="+mj-lt"/>
              </a:rPr>
              <a:t>cmichotey</a:t>
            </a:r>
            <a:r>
              <a:rPr lang="fr-FR" sz="1000" dirty="0">
                <a:solidFill>
                  <a:srgbClr val="00A3A6"/>
                </a:solidFill>
                <a:latin typeface="+mj-lt"/>
              </a:rPr>
              <a:t>, IFB</a:t>
            </a:r>
          </a:p>
        </p:txBody>
      </p:sp>
    </p:spTree>
    <p:extLst>
      <p:ext uri="{BB962C8B-B14F-4D97-AF65-F5344CB8AC3E}">
        <p14:creationId xmlns:p14="http://schemas.microsoft.com/office/powerpoint/2010/main" val="4023483994"/>
      </p:ext>
    </p:extLst>
  </p:cSld>
  <p:clrMap bg1="lt1" tx1="dk1" bg2="lt2" tx2="dk2" accent1="accent1" accent2="accent2" accent3="accent3" accent4="accent4" accent5="accent5" accent6="accent6" hlink="hlink" folHlink="folHlink"/>
  <p:sldLayoutIdLst>
    <p:sldLayoutId id="2147483693" r:id="rId1"/>
    <p:sldLayoutId id="2147483695" r:id="rId2"/>
    <p:sldLayoutId id="2147483733" r:id="rId3"/>
    <p:sldLayoutId id="2147483696" r:id="rId4"/>
    <p:sldLayoutId id="2147483697" r:id="rId5"/>
    <p:sldLayoutId id="2147483698" r:id="rId6"/>
    <p:sldLayoutId id="2147483699" r:id="rId7"/>
    <p:sldLayoutId id="2147483700" r:id="rId8"/>
    <p:sldLayoutId id="2147483701" r:id="rId9"/>
    <p:sldLayoutId id="2147483702" r:id="rId10"/>
    <p:sldLayoutId id="2147483726" r:id="rId11"/>
    <p:sldLayoutId id="2147483728" r:id="rId12"/>
    <p:sldLayoutId id="2147483730" r:id="rId13"/>
    <p:sldLayoutId id="2147483735" r:id="rId14"/>
    <p:sldLayoutId id="2147483739" r:id="rId15"/>
    <p:sldLayoutId id="2147483740" r:id="rId16"/>
    <p:sldLayoutId id="2147483741" r:id="rId17"/>
    <p:sldLayoutId id="2147483742" r:id="rId18"/>
    <p:sldLayoutId id="2147483743" r:id="rId19"/>
    <p:sldLayoutId id="2147483762" r:id="rId20"/>
    <p:sldLayoutId id="2147483763" r:id="rId21"/>
  </p:sldLayoutIdLst>
  <p:txStyles>
    <p:titleStyle>
      <a:lvl1pPr marL="457200" indent="-457200" algn="l" defTabSz="914400" rtl="0" eaLnBrk="1" latinLnBrk="0" hangingPunct="1">
        <a:lnSpc>
          <a:spcPct val="90000"/>
        </a:lnSpc>
        <a:spcBef>
          <a:spcPct val="0"/>
        </a:spcBef>
        <a:buFontTx/>
        <a:buBlip>
          <a:blip r:embed="rId24"/>
        </a:buBlip>
        <a:defRPr sz="3000" b="1" kern="1200">
          <a:solidFill>
            <a:srgbClr val="00A3A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rgbClr val="00A3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18051" y="179859"/>
            <a:ext cx="11559209" cy="558142"/>
          </a:xfrm>
          <a:prstGeom prst="rect">
            <a:avLst/>
          </a:prstGeom>
          <a:noFill/>
          <a:ln>
            <a:noFill/>
          </a:ln>
        </p:spPr>
        <p:txBody>
          <a:bodyPr spcFirstLastPara="1" wrap="square" lIns="91425" tIns="45700" rIns="91425" bIns="45700" anchor="t" anchorCtr="0">
            <a:normAutofit/>
          </a:bodyPr>
          <a:lstStyle>
            <a:lvl1pPr marR="0" lvl="0" algn="l" rtl="0">
              <a:lnSpc>
                <a:spcPct val="126250"/>
              </a:lnSpc>
              <a:spcBef>
                <a:spcPts val="0"/>
              </a:spcBef>
              <a:spcAft>
                <a:spcPts val="0"/>
              </a:spcAft>
              <a:buClr>
                <a:srgbClr val="69981B"/>
              </a:buClr>
              <a:buSzPts val="3200"/>
              <a:buFont typeface="Trebuchet MS"/>
              <a:buNone/>
              <a:defRPr sz="3200" b="0" i="0" u="none" strike="noStrike" cap="none">
                <a:solidFill>
                  <a:srgbClr val="69981B"/>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318051" y="939942"/>
            <a:ext cx="11371149" cy="5180058"/>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44545"/>
              </a:lnSpc>
              <a:spcBef>
                <a:spcPts val="1000"/>
              </a:spcBef>
              <a:spcAft>
                <a:spcPts val="0"/>
              </a:spcAft>
              <a:buClr>
                <a:srgbClr val="69981B"/>
              </a:buClr>
              <a:buSzPts val="2200"/>
              <a:buFont typeface="Arial"/>
              <a:buChar char="•"/>
              <a:defRPr sz="2200" b="0" i="0" u="none" strike="noStrike" cap="none">
                <a:solidFill>
                  <a:srgbClr val="7F7F7F"/>
                </a:solidFill>
                <a:latin typeface="Trebuchet MS"/>
                <a:ea typeface="Trebuchet MS"/>
                <a:cs typeface="Trebuchet MS"/>
                <a:sym typeface="Trebuchet MS"/>
              </a:defRPr>
            </a:lvl1pPr>
            <a:lvl2pPr marL="914400" marR="0" lvl="1" indent="-355600" algn="l" rtl="0">
              <a:lnSpc>
                <a:spcPct val="159000"/>
              </a:lnSpc>
              <a:spcBef>
                <a:spcPts val="500"/>
              </a:spcBef>
              <a:spcAft>
                <a:spcPts val="0"/>
              </a:spcAft>
              <a:buClr>
                <a:srgbClr val="69981B"/>
              </a:buClr>
              <a:buSzPts val="2000"/>
              <a:buFont typeface="Arial"/>
              <a:buChar char="•"/>
              <a:defRPr sz="2000" b="0" i="0" u="none" strike="noStrike" cap="none">
                <a:solidFill>
                  <a:srgbClr val="7F7F7F"/>
                </a:solidFill>
                <a:latin typeface="Trebuchet MS"/>
                <a:ea typeface="Trebuchet MS"/>
                <a:cs typeface="Trebuchet MS"/>
                <a:sym typeface="Trebuchet MS"/>
              </a:defRPr>
            </a:lvl2pPr>
            <a:lvl3pPr marL="1371600" marR="0" lvl="2" indent="-342900" algn="l" rtl="0">
              <a:lnSpc>
                <a:spcPct val="176666"/>
              </a:lnSpc>
              <a:spcBef>
                <a:spcPts val="500"/>
              </a:spcBef>
              <a:spcAft>
                <a:spcPts val="0"/>
              </a:spcAft>
              <a:buClr>
                <a:srgbClr val="69981B"/>
              </a:buClr>
              <a:buSzPts val="1800"/>
              <a:buFont typeface="Arial"/>
              <a:buChar char="•"/>
              <a:defRPr sz="1800" b="0" i="0" u="none" strike="noStrike" cap="none">
                <a:solidFill>
                  <a:srgbClr val="7F7F7F"/>
                </a:solidFill>
                <a:latin typeface="Trebuchet MS"/>
                <a:ea typeface="Trebuchet MS"/>
                <a:cs typeface="Trebuchet MS"/>
                <a:sym typeface="Trebuchet MS"/>
              </a:defRPr>
            </a:lvl3pPr>
            <a:lvl4pPr marL="1828800" marR="0" lvl="3" indent="-330200" algn="l" rtl="0">
              <a:lnSpc>
                <a:spcPct val="198750"/>
              </a:lnSpc>
              <a:spcBef>
                <a:spcPts val="500"/>
              </a:spcBef>
              <a:spcAft>
                <a:spcPts val="0"/>
              </a:spcAft>
              <a:buClr>
                <a:srgbClr val="69981B"/>
              </a:buClr>
              <a:buSzPts val="1600"/>
              <a:buFont typeface="Arial"/>
              <a:buChar char="•"/>
              <a:defRPr sz="1600" b="0" i="0" u="none" strike="noStrike" cap="none">
                <a:solidFill>
                  <a:srgbClr val="7F7F7F"/>
                </a:solidFill>
                <a:latin typeface="Trebuchet MS"/>
                <a:ea typeface="Trebuchet MS"/>
                <a:cs typeface="Trebuchet MS"/>
                <a:sym typeface="Trebuchet MS"/>
              </a:defRPr>
            </a:lvl4pPr>
            <a:lvl5pPr marL="2286000" marR="0" lvl="4" indent="-330200" algn="l" rtl="0">
              <a:lnSpc>
                <a:spcPct val="198750"/>
              </a:lnSpc>
              <a:spcBef>
                <a:spcPts val="500"/>
              </a:spcBef>
              <a:spcAft>
                <a:spcPts val="0"/>
              </a:spcAft>
              <a:buClr>
                <a:srgbClr val="69981B"/>
              </a:buClr>
              <a:buSzPts val="1600"/>
              <a:buFont typeface="Arial"/>
              <a:buChar char="•"/>
              <a:defRPr sz="1600" b="0" i="0" u="none" strike="noStrike" cap="none">
                <a:solidFill>
                  <a:srgbClr val="7F7F7F"/>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22"/>
          <p:cNvSpPr txBox="1">
            <a:spLocks noGrp="1"/>
          </p:cNvSpPr>
          <p:nvPr>
            <p:ph type="sldNum" idx="12"/>
          </p:nvPr>
        </p:nvSpPr>
        <p:spPr>
          <a:xfrm>
            <a:off x="10758388" y="6413558"/>
            <a:ext cx="1028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t>‹N°›</a:t>
            </a:fld>
            <a:endParaRPr/>
          </a:p>
        </p:txBody>
      </p:sp>
      <p:pic>
        <p:nvPicPr>
          <p:cNvPr id="13" name="Google Shape;13;p22"/>
          <p:cNvPicPr preferRelativeResize="0"/>
          <p:nvPr/>
        </p:nvPicPr>
        <p:blipFill rotWithShape="1">
          <a:blip r:embed="rId20">
            <a:alphaModFix/>
          </a:blip>
          <a:srcRect/>
          <a:stretch/>
        </p:blipFill>
        <p:spPr>
          <a:xfrm>
            <a:off x="0" y="6332975"/>
            <a:ext cx="739647" cy="511857"/>
          </a:xfrm>
          <a:prstGeom prst="rect">
            <a:avLst/>
          </a:prstGeom>
          <a:noFill/>
          <a:ln>
            <a:noFill/>
          </a:ln>
        </p:spPr>
      </p:pic>
      <p:pic>
        <p:nvPicPr>
          <p:cNvPr id="14" name="Google Shape;14;p22"/>
          <p:cNvPicPr preferRelativeResize="0"/>
          <p:nvPr/>
        </p:nvPicPr>
        <p:blipFill rotWithShape="1">
          <a:blip r:embed="rId21">
            <a:alphaModFix/>
          </a:blip>
          <a:srcRect r="-1947" b="-8861"/>
          <a:stretch/>
        </p:blipFill>
        <p:spPr>
          <a:xfrm>
            <a:off x="347959" y="6430818"/>
            <a:ext cx="1240132" cy="188382"/>
          </a:xfrm>
          <a:prstGeom prst="rect">
            <a:avLst/>
          </a:prstGeom>
          <a:noFill/>
          <a:ln>
            <a:noFill/>
          </a:ln>
        </p:spPr>
      </p:pic>
      <p:cxnSp>
        <p:nvCxnSpPr>
          <p:cNvPr id="15" name="Google Shape;15;p22"/>
          <p:cNvCxnSpPr/>
          <p:nvPr/>
        </p:nvCxnSpPr>
        <p:spPr>
          <a:xfrm>
            <a:off x="318051" y="6339416"/>
            <a:ext cx="11559209" cy="0"/>
          </a:xfrm>
          <a:prstGeom prst="straightConnector1">
            <a:avLst/>
          </a:prstGeom>
          <a:noFill/>
          <a:ln w="9525" cap="flat" cmpd="sng">
            <a:solidFill>
              <a:srgbClr val="BFBFBF"/>
            </a:solidFill>
            <a:prstDash val="solid"/>
            <a:miter lim="800000"/>
            <a:headEnd type="none" w="sm" len="sm"/>
            <a:tailEnd type="none" w="sm" len="sm"/>
          </a:ln>
        </p:spPr>
      </p:cxnSp>
    </p:spTree>
    <p:extLst>
      <p:ext uri="{BB962C8B-B14F-4D97-AF65-F5344CB8AC3E}">
        <p14:creationId xmlns:p14="http://schemas.microsoft.com/office/powerpoint/2010/main" val="2657351567"/>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4"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hyperlink" Target="http://doi.org/10.1111/j.1469-8137.2005.01407.x" TargetMode="Externa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hyperlink" Target="https://moodle.france-bioinformatique.fr/mod/folder/view.php?id=250" TargetMode="Externa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hyperlink" Target="https://cgspace.cgiar.org/bitstreams/335c36a5-9693-499c-8b0f-ac2aa3c5400c/download" TargetMode="External"/><Relationship Id="rId2" Type="http://schemas.openxmlformats.org/officeDocument/2006/relationships/hyperlink" Target="https://cropontology.org/" TargetMode="External"/><Relationship Id="rId1" Type="http://schemas.openxmlformats.org/officeDocument/2006/relationships/slideLayout" Target="../slideLayouts/slideLayout23.xml"/><Relationship Id="rId5" Type="http://schemas.openxmlformats.org/officeDocument/2006/relationships/image" Target="../media/image37.png"/><Relationship Id="rId4" Type="http://schemas.openxmlformats.org/officeDocument/2006/relationships/hyperlink" Target="https://github.com/MIAPPE/MIAPPE/tree/master/Template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61.png"/><Relationship Id="rId3" Type="http://schemas.openxmlformats.org/officeDocument/2006/relationships/image" Target="../media/image38.jpg"/><Relationship Id="rId21" Type="http://schemas.openxmlformats.org/officeDocument/2006/relationships/image" Target="../media/image56.png"/><Relationship Id="rId7" Type="http://schemas.openxmlformats.org/officeDocument/2006/relationships/image" Target="../media/image42.jpg"/><Relationship Id="rId12" Type="http://schemas.openxmlformats.org/officeDocument/2006/relationships/image" Target="../media/image47.png"/><Relationship Id="rId17" Type="http://schemas.openxmlformats.org/officeDocument/2006/relationships/image" Target="../media/image52.jpg"/><Relationship Id="rId25" Type="http://schemas.openxmlformats.org/officeDocument/2006/relationships/image" Target="../media/image60.png"/><Relationship Id="rId2" Type="http://schemas.openxmlformats.org/officeDocument/2006/relationships/notesSlide" Target="../notesSlides/notesSlide1.xml"/><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21.xml"/><Relationship Id="rId6" Type="http://schemas.openxmlformats.org/officeDocument/2006/relationships/image" Target="../media/image41.png"/><Relationship Id="rId11" Type="http://schemas.openxmlformats.org/officeDocument/2006/relationships/image" Target="../media/image46.jpg"/><Relationship Id="rId24" Type="http://schemas.openxmlformats.org/officeDocument/2006/relationships/image" Target="../media/image59.png"/><Relationship Id="rId5" Type="http://schemas.openxmlformats.org/officeDocument/2006/relationships/image" Target="../media/image40.png"/><Relationship Id="rId15" Type="http://schemas.openxmlformats.org/officeDocument/2006/relationships/image" Target="../media/image50.jpg"/><Relationship Id="rId23" Type="http://schemas.openxmlformats.org/officeDocument/2006/relationships/image" Target="../media/image58.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hyperlink" Target="http://dx.doi.org/10.1186/1471-2229-12-173" TargetMode="Externa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hyperlink" Target="http://doi.org/10.1111/j.1469-8137.2005.01407.x" TargetMode="Externa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3805EB2-941B-01D1-DBB0-94C97BA02F95}"/>
              </a:ext>
            </a:extLst>
          </p:cNvPr>
          <p:cNvSpPr>
            <a:spLocks noGrp="1"/>
          </p:cNvSpPr>
          <p:nvPr>
            <p:ph type="ctrTitle"/>
          </p:nvPr>
        </p:nvSpPr>
        <p:spPr/>
        <p:txBody>
          <a:bodyPr>
            <a:normAutofit fontScale="90000"/>
          </a:bodyPr>
          <a:lstStyle/>
          <a:p>
            <a:r>
              <a:rPr lang="fr-FR" dirty="0"/>
              <a:t>First hands On, </a:t>
            </a:r>
            <a:r>
              <a:rPr lang="fr-FR" dirty="0" err="1"/>
              <a:t>bring</a:t>
            </a:r>
            <a:r>
              <a:rPr lang="fr-FR" dirty="0"/>
              <a:t> </a:t>
            </a:r>
            <a:r>
              <a:rPr lang="fr-FR" dirty="0" err="1"/>
              <a:t>your</a:t>
            </a:r>
            <a:r>
              <a:rPr lang="fr-FR" dirty="0"/>
              <a:t> </a:t>
            </a:r>
            <a:r>
              <a:rPr lang="fr-FR" dirty="0" err="1"/>
              <a:t>own</a:t>
            </a:r>
            <a:r>
              <a:rPr lang="fr-FR" dirty="0"/>
              <a:t> data : File </a:t>
            </a:r>
            <a:r>
              <a:rPr lang="fr-FR" dirty="0" err="1"/>
              <a:t>template</a:t>
            </a:r>
            <a:endParaRPr lang="fr-FR" dirty="0"/>
          </a:p>
        </p:txBody>
      </p:sp>
      <p:pic>
        <p:nvPicPr>
          <p:cNvPr id="6" name="Google Shape;191;g119e3987157_0_0" descr="Image">
            <a:extLst>
              <a:ext uri="{FF2B5EF4-FFF2-40B4-BE49-F238E27FC236}">
                <a16:creationId xmlns:a16="http://schemas.microsoft.com/office/drawing/2014/main" id="{339365D8-1CD4-85C1-04F3-8909DC56B23A}"/>
              </a:ext>
            </a:extLst>
          </p:cNvPr>
          <p:cNvPicPr preferRelativeResize="0"/>
          <p:nvPr/>
        </p:nvPicPr>
        <p:blipFill rotWithShape="1">
          <a:blip r:embed="rId2">
            <a:alphaModFix/>
          </a:blip>
          <a:srcRect/>
          <a:stretch/>
        </p:blipFill>
        <p:spPr>
          <a:xfrm>
            <a:off x="11231034" y="6519477"/>
            <a:ext cx="960966" cy="338523"/>
          </a:xfrm>
          <a:prstGeom prst="rect">
            <a:avLst/>
          </a:prstGeom>
          <a:noFill/>
          <a:ln>
            <a:noFill/>
          </a:ln>
        </p:spPr>
      </p:pic>
      <p:sp>
        <p:nvSpPr>
          <p:cNvPr id="2" name="Google Shape;119;p1">
            <a:extLst>
              <a:ext uri="{FF2B5EF4-FFF2-40B4-BE49-F238E27FC236}">
                <a16:creationId xmlns:a16="http://schemas.microsoft.com/office/drawing/2014/main" id="{90BFAA07-E952-10D4-7A9C-062A19815F0E}"/>
              </a:ext>
            </a:extLst>
          </p:cNvPr>
          <p:cNvSpPr txBox="1">
            <a:spLocks/>
          </p:cNvSpPr>
          <p:nvPr/>
        </p:nvSpPr>
        <p:spPr>
          <a:xfrm>
            <a:off x="1524000" y="3217992"/>
            <a:ext cx="9144000" cy="2258700"/>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68300" algn="ctr" rtl="0">
              <a:lnSpc>
                <a:spcPct val="132500"/>
              </a:lnSpc>
              <a:spcBef>
                <a:spcPts val="1000"/>
              </a:spcBef>
              <a:spcAft>
                <a:spcPts val="0"/>
              </a:spcAft>
              <a:buClr>
                <a:srgbClr val="69981B"/>
              </a:buClr>
              <a:buSzPts val="2400"/>
              <a:buFont typeface="Arial"/>
              <a:buNone/>
              <a:defRPr sz="2400" b="0" i="0" u="none" strike="noStrike" cap="none">
                <a:solidFill>
                  <a:srgbClr val="7F7F7F"/>
                </a:solidFill>
                <a:latin typeface="Trebuchet MS"/>
                <a:ea typeface="Trebuchet MS"/>
                <a:cs typeface="Trebuchet MS"/>
                <a:sym typeface="Trebuchet MS"/>
              </a:defRPr>
            </a:lvl1pPr>
            <a:lvl2pPr marL="914400" marR="0" lvl="1" indent="-355600" algn="ctr" rtl="0">
              <a:lnSpc>
                <a:spcPct val="159000"/>
              </a:lnSpc>
              <a:spcBef>
                <a:spcPts val="500"/>
              </a:spcBef>
              <a:spcAft>
                <a:spcPts val="0"/>
              </a:spcAft>
              <a:buClr>
                <a:srgbClr val="69981B"/>
              </a:buClr>
              <a:buSzPts val="2000"/>
              <a:buFont typeface="Arial"/>
              <a:buNone/>
              <a:defRPr sz="2000" b="0" i="0" u="none" strike="noStrike" cap="none">
                <a:solidFill>
                  <a:srgbClr val="7F7F7F"/>
                </a:solidFill>
                <a:latin typeface="Trebuchet MS"/>
                <a:ea typeface="Trebuchet MS"/>
                <a:cs typeface="Trebuchet MS"/>
                <a:sym typeface="Trebuchet MS"/>
              </a:defRPr>
            </a:lvl2pPr>
            <a:lvl3pPr marL="1371600" marR="0" lvl="2" indent="-342900" algn="ctr" rtl="0">
              <a:lnSpc>
                <a:spcPct val="176666"/>
              </a:lnSpc>
              <a:spcBef>
                <a:spcPts val="500"/>
              </a:spcBef>
              <a:spcAft>
                <a:spcPts val="0"/>
              </a:spcAft>
              <a:buClr>
                <a:srgbClr val="69981B"/>
              </a:buClr>
              <a:buSzPts val="1800"/>
              <a:buFont typeface="Arial"/>
              <a:buNone/>
              <a:defRPr sz="1800" b="0" i="0" u="none" strike="noStrike" cap="none">
                <a:solidFill>
                  <a:srgbClr val="7F7F7F"/>
                </a:solidFill>
                <a:latin typeface="Trebuchet MS"/>
                <a:ea typeface="Trebuchet MS"/>
                <a:cs typeface="Trebuchet MS"/>
                <a:sym typeface="Trebuchet MS"/>
              </a:defRPr>
            </a:lvl3pPr>
            <a:lvl4pPr marL="1828800" marR="0" lvl="3" indent="-330200" algn="ctr" rtl="0">
              <a:lnSpc>
                <a:spcPct val="198750"/>
              </a:lnSpc>
              <a:spcBef>
                <a:spcPts val="500"/>
              </a:spcBef>
              <a:spcAft>
                <a:spcPts val="0"/>
              </a:spcAft>
              <a:buClr>
                <a:srgbClr val="69981B"/>
              </a:buClr>
              <a:buSzPts val="1600"/>
              <a:buFont typeface="Arial"/>
              <a:buNone/>
              <a:defRPr sz="1600" b="0" i="0" u="none" strike="noStrike" cap="none">
                <a:solidFill>
                  <a:srgbClr val="7F7F7F"/>
                </a:solidFill>
                <a:latin typeface="Trebuchet MS"/>
                <a:ea typeface="Trebuchet MS"/>
                <a:cs typeface="Trebuchet MS"/>
                <a:sym typeface="Trebuchet MS"/>
              </a:defRPr>
            </a:lvl4pPr>
            <a:lvl5pPr marL="2286000" marR="0" lvl="4" indent="-330200" algn="ctr" rtl="0">
              <a:lnSpc>
                <a:spcPct val="198750"/>
              </a:lnSpc>
              <a:spcBef>
                <a:spcPts val="500"/>
              </a:spcBef>
              <a:spcAft>
                <a:spcPts val="0"/>
              </a:spcAft>
              <a:buClr>
                <a:srgbClr val="69981B"/>
              </a:buClr>
              <a:buSzPts val="1600"/>
              <a:buFont typeface="Arial"/>
              <a:buNone/>
              <a:defRPr sz="1600" b="0" i="0" u="none" strike="noStrike" cap="none">
                <a:solidFill>
                  <a:srgbClr val="7F7F7F"/>
                </a:solidFill>
                <a:latin typeface="Trebuchet MS"/>
                <a:ea typeface="Trebuchet MS"/>
                <a:cs typeface="Trebuchet MS"/>
                <a:sym typeface="Trebuchet MS"/>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9pPr>
          </a:lstStyle>
          <a:p>
            <a:pPr marL="0" indent="0" defTabSz="914400">
              <a:spcBef>
                <a:spcPts val="0"/>
              </a:spcBef>
              <a:buSzPts val="1100"/>
            </a:pPr>
            <a:r>
              <a:rPr lang="fr-FR" kern="0" dirty="0" err="1"/>
              <a:t>Wednesday</a:t>
            </a:r>
            <a:r>
              <a:rPr lang="fr-FR" kern="0" dirty="0"/>
              <a:t> 4 2025</a:t>
            </a:r>
          </a:p>
          <a:p>
            <a:pPr marL="0" indent="0" defTabSz="914400">
              <a:spcBef>
                <a:spcPts val="0"/>
              </a:spcBef>
              <a:buSzPts val="1100"/>
            </a:pPr>
            <a:endParaRPr lang="fr-FR" kern="0" dirty="0"/>
          </a:p>
          <a:p>
            <a:pPr marL="0" indent="0" defTabSz="914400">
              <a:spcBef>
                <a:spcPts val="0"/>
              </a:spcBef>
              <a:buClr>
                <a:schemeClr val="dk1"/>
              </a:buClr>
              <a:buSzPts val="1100"/>
            </a:pPr>
            <a:r>
              <a:rPr lang="fr-FR" sz="2300" u="sng" kern="0" dirty="0" err="1"/>
              <a:t>Farzaneh</a:t>
            </a:r>
            <a:r>
              <a:rPr lang="fr-FR" sz="2300" u="sng" kern="0" dirty="0"/>
              <a:t> </a:t>
            </a:r>
            <a:r>
              <a:rPr lang="fr-FR" sz="2300" u="sng" kern="0" dirty="0" err="1"/>
              <a:t>Kazemipour</a:t>
            </a:r>
            <a:r>
              <a:rPr lang="fr-FR" sz="2300" u="sng" kern="0" dirty="0"/>
              <a:t>-Ricci</a:t>
            </a:r>
            <a:r>
              <a:rPr lang="fr-FR" sz="2300" kern="0" dirty="0"/>
              <a:t>  (INRAE)</a:t>
            </a:r>
          </a:p>
          <a:p>
            <a:pPr marL="0" indent="0" defTabSz="914400">
              <a:spcBef>
                <a:spcPts val="0"/>
              </a:spcBef>
              <a:buClr>
                <a:schemeClr val="dk1"/>
              </a:buClr>
              <a:buSzPts val="1100"/>
            </a:pPr>
            <a:r>
              <a:rPr lang="fr-FR" sz="2300" u="sng" kern="0" dirty="0"/>
              <a:t>Isabelle </a:t>
            </a:r>
            <a:r>
              <a:rPr lang="fr-FR" sz="2300" u="sng" kern="0" dirty="0" err="1"/>
              <a:t>Alic</a:t>
            </a:r>
            <a:r>
              <a:rPr lang="fr-FR" sz="2300" u="sng" kern="0" dirty="0"/>
              <a:t> </a:t>
            </a:r>
            <a:r>
              <a:rPr lang="fr-FR" sz="2300" kern="0" dirty="0"/>
              <a:t>(INRAE)</a:t>
            </a:r>
          </a:p>
          <a:p>
            <a:pPr marL="0" indent="0" defTabSz="914400">
              <a:spcBef>
                <a:spcPts val="0"/>
              </a:spcBef>
              <a:buClr>
                <a:schemeClr val="dk1"/>
              </a:buClr>
              <a:buSzPts val="1100"/>
            </a:pPr>
            <a:r>
              <a:rPr lang="fr-FR" sz="2300" u="sng" kern="0" dirty="0"/>
              <a:t>Cyril Pommier</a:t>
            </a:r>
            <a:r>
              <a:rPr lang="fr-FR" sz="2300" kern="0" dirty="0"/>
              <a:t>(INRAE)</a:t>
            </a:r>
          </a:p>
          <a:p>
            <a:pPr marL="0" indent="0" defTabSz="914400">
              <a:spcBef>
                <a:spcPts val="0"/>
              </a:spcBef>
              <a:buSzPts val="1100"/>
            </a:pPr>
            <a:endParaRPr lang="fr-FR" sz="2300" kern="0" dirty="0"/>
          </a:p>
        </p:txBody>
      </p:sp>
    </p:spTree>
    <p:extLst>
      <p:ext uri="{BB962C8B-B14F-4D97-AF65-F5344CB8AC3E}">
        <p14:creationId xmlns:p14="http://schemas.microsoft.com/office/powerpoint/2010/main" val="3479336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9511864-62FB-4946-9482-97FA73F30341}"/>
              </a:ext>
            </a:extLst>
          </p:cNvPr>
          <p:cNvSpPr>
            <a:spLocks noGrp="1"/>
          </p:cNvSpPr>
          <p:nvPr>
            <p:ph idx="1"/>
          </p:nvPr>
        </p:nvSpPr>
        <p:spPr/>
        <p:txBody>
          <a:bodyPr/>
          <a:lstStyle/>
          <a:p>
            <a:r>
              <a:rPr lang="en-US" dirty="0">
                <a:solidFill>
                  <a:schemeClr val="dk1"/>
                </a:solidFill>
                <a:ea typeface="Arial"/>
                <a:cs typeface="Arial"/>
                <a:sym typeface="Arial"/>
              </a:rPr>
              <a:t>Leaf traits where measured in 2003: one fully illuminated mature leaf was collected on each tree according to </a:t>
            </a:r>
            <a:r>
              <a:rPr lang="en-US" dirty="0" err="1">
                <a:solidFill>
                  <a:schemeClr val="dk1"/>
                </a:solidFill>
                <a:ea typeface="Arial"/>
                <a:cs typeface="Arial"/>
                <a:sym typeface="Arial"/>
              </a:rPr>
              <a:t>Monclus</a:t>
            </a:r>
            <a:r>
              <a:rPr lang="en-US" dirty="0">
                <a:solidFill>
                  <a:schemeClr val="dk1"/>
                </a:solidFill>
                <a:ea typeface="Arial"/>
                <a:cs typeface="Arial"/>
                <a:sym typeface="Arial"/>
              </a:rPr>
              <a:t> et al. </a:t>
            </a:r>
            <a:r>
              <a:rPr lang="en-US" u="sng" dirty="0">
                <a:solidFill>
                  <a:schemeClr val="hlink"/>
                </a:solidFill>
                <a:ea typeface="Arial"/>
                <a:cs typeface="Arial"/>
                <a:sym typeface="Arial"/>
                <a:hlinkClick r:id="rId2"/>
              </a:rPr>
              <a:t>http://doi.org/10.1111/j.1469-8137.2005.01407.x</a:t>
            </a:r>
            <a:r>
              <a:rPr lang="en-US" dirty="0">
                <a:solidFill>
                  <a:schemeClr val="dk1"/>
                </a:solidFill>
                <a:ea typeface="Arial"/>
                <a:cs typeface="Arial"/>
                <a:sym typeface="Arial"/>
              </a:rPr>
              <a:t> ).</a:t>
            </a:r>
            <a:endParaRPr lang="fr-FR" dirty="0"/>
          </a:p>
        </p:txBody>
      </p:sp>
      <p:sp>
        <p:nvSpPr>
          <p:cNvPr id="4" name="Titre 3">
            <a:extLst>
              <a:ext uri="{FF2B5EF4-FFF2-40B4-BE49-F238E27FC236}">
                <a16:creationId xmlns:a16="http://schemas.microsoft.com/office/drawing/2014/main" id="{EAA49EA4-A764-49A2-B206-7A482EC2579B}"/>
              </a:ext>
            </a:extLst>
          </p:cNvPr>
          <p:cNvSpPr>
            <a:spLocks noGrp="1"/>
          </p:cNvSpPr>
          <p:nvPr>
            <p:ph type="title"/>
          </p:nvPr>
        </p:nvSpPr>
        <p:spPr/>
        <p:txBody>
          <a:bodyPr/>
          <a:lstStyle/>
          <a:p>
            <a:r>
              <a:rPr lang="fr-FR" dirty="0"/>
              <a:t>MIAPPE </a:t>
            </a:r>
            <a:r>
              <a:rPr lang="fr-FR" dirty="0" err="1"/>
              <a:t>example</a:t>
            </a:r>
            <a:r>
              <a:rPr lang="fr-FR" dirty="0"/>
              <a:t> – Events</a:t>
            </a:r>
            <a:endParaRPr lang="en-US" dirty="0"/>
          </a:p>
        </p:txBody>
      </p:sp>
      <p:graphicFrame>
        <p:nvGraphicFramePr>
          <p:cNvPr id="3" name="Tableau 2">
            <a:extLst>
              <a:ext uri="{FF2B5EF4-FFF2-40B4-BE49-F238E27FC236}">
                <a16:creationId xmlns:a16="http://schemas.microsoft.com/office/drawing/2014/main" id="{AB0CA7AE-14A3-4AF3-8B35-6572B6502089}"/>
              </a:ext>
            </a:extLst>
          </p:cNvPr>
          <p:cNvGraphicFramePr>
            <a:graphicFrameLocks noGrp="1"/>
          </p:cNvGraphicFramePr>
          <p:nvPr/>
        </p:nvGraphicFramePr>
        <p:xfrm>
          <a:off x="1343696" y="4009605"/>
          <a:ext cx="9465333" cy="1482090"/>
        </p:xfrm>
        <a:graphic>
          <a:graphicData uri="http://schemas.openxmlformats.org/drawingml/2006/table">
            <a:tbl>
              <a:tblPr>
                <a:tableStyleId>{5C22544A-7EE6-4342-B048-85BDC9FD1C3A}</a:tableStyleId>
              </a:tblPr>
              <a:tblGrid>
                <a:gridCol w="1119306">
                  <a:extLst>
                    <a:ext uri="{9D8B030D-6E8A-4147-A177-3AD203B41FA5}">
                      <a16:colId xmlns:a16="http://schemas.microsoft.com/office/drawing/2014/main" val="1566236878"/>
                    </a:ext>
                  </a:extLst>
                </a:gridCol>
                <a:gridCol w="1909585">
                  <a:extLst>
                    <a:ext uri="{9D8B030D-6E8A-4147-A177-3AD203B41FA5}">
                      <a16:colId xmlns:a16="http://schemas.microsoft.com/office/drawing/2014/main" val="1031833117"/>
                    </a:ext>
                  </a:extLst>
                </a:gridCol>
                <a:gridCol w="2125998">
                  <a:extLst>
                    <a:ext uri="{9D8B030D-6E8A-4147-A177-3AD203B41FA5}">
                      <a16:colId xmlns:a16="http://schemas.microsoft.com/office/drawing/2014/main" val="1643713928"/>
                    </a:ext>
                  </a:extLst>
                </a:gridCol>
                <a:gridCol w="3150385">
                  <a:extLst>
                    <a:ext uri="{9D8B030D-6E8A-4147-A177-3AD203B41FA5}">
                      <a16:colId xmlns:a16="http://schemas.microsoft.com/office/drawing/2014/main" val="695144278"/>
                    </a:ext>
                  </a:extLst>
                </a:gridCol>
                <a:gridCol w="1160059">
                  <a:extLst>
                    <a:ext uri="{9D8B030D-6E8A-4147-A177-3AD203B41FA5}">
                      <a16:colId xmlns:a16="http://schemas.microsoft.com/office/drawing/2014/main" val="3815052002"/>
                    </a:ext>
                  </a:extLst>
                </a:gridCol>
              </a:tblGrid>
              <a:tr h="118689">
                <a:tc>
                  <a:txBody>
                    <a:bodyPr/>
                    <a:lstStyle/>
                    <a:p>
                      <a:pPr algn="l" fontAlgn="ctr"/>
                      <a:r>
                        <a:rPr lang="fr-FR" sz="1600" b="1" u="none" strike="noStrike" dirty="0">
                          <a:effectLst/>
                          <a:latin typeface="+mn-lt"/>
                        </a:rPr>
                        <a:t>Event</a:t>
                      </a:r>
                      <a:endParaRPr lang="fr-FR" sz="16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600" u="none" strike="noStrike" dirty="0">
                          <a:effectLst/>
                          <a:latin typeface="+mn-lt"/>
                        </a:rPr>
                        <a:t>Event type</a:t>
                      </a:r>
                      <a:endParaRPr lang="fr-FR" sz="16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600" u="none" strike="noStrike" dirty="0">
                          <a:effectLst/>
                          <a:latin typeface="+mn-lt"/>
                        </a:rPr>
                        <a:t>Event accession number</a:t>
                      </a:r>
                      <a:endParaRPr lang="fr-FR" sz="16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600" u="none" strike="noStrike" dirty="0">
                          <a:effectLst/>
                          <a:latin typeface="+mn-lt"/>
                        </a:rPr>
                        <a:t>Event description</a:t>
                      </a:r>
                      <a:endParaRPr lang="fr-FR" sz="16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600" u="none" strike="noStrike" dirty="0">
                          <a:effectLst/>
                          <a:latin typeface="+mn-lt"/>
                        </a:rPr>
                        <a:t>Event date</a:t>
                      </a:r>
                      <a:endParaRPr lang="fr-FR" sz="1600" b="1" i="0" u="none" strike="noStrike" dirty="0">
                        <a:solidFill>
                          <a:srgbClr val="000000"/>
                        </a:solidFill>
                        <a:effectLst/>
                        <a:latin typeface="+mn-lt"/>
                      </a:endParaRPr>
                    </a:p>
                  </a:txBody>
                  <a:tcPr marL="9525" marR="9525" marT="9525" marB="0" anchor="ctr">
                    <a:solidFill>
                      <a:srgbClr val="CCCCFF"/>
                    </a:solidFill>
                  </a:tcPr>
                </a:tc>
                <a:extLst>
                  <a:ext uri="{0D108BD9-81ED-4DB2-BD59-A6C34878D82A}">
                    <a16:rowId xmlns:a16="http://schemas.microsoft.com/office/drawing/2014/main" val="1994584013"/>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600" b="0" i="0" u="none" strike="noStrike" dirty="0" err="1">
                          <a:solidFill>
                            <a:srgbClr val="000000"/>
                          </a:solidFill>
                          <a:effectLst/>
                          <a:latin typeface="Arial" panose="020B0604020202020204" pitchFamily="34" charset="0"/>
                        </a:rPr>
                        <a:t>Leaf</a:t>
                      </a:r>
                      <a:r>
                        <a:rPr lang="fr-FR" sz="1600" b="0" i="0" u="none" strike="noStrike" dirty="0">
                          <a:solidFill>
                            <a:srgbClr val="000000"/>
                          </a:solidFill>
                          <a:effectLst/>
                          <a:latin typeface="Arial" panose="020B0604020202020204" pitchFamily="34" charset="0"/>
                        </a:rPr>
                        <a:t> </a:t>
                      </a:r>
                      <a:r>
                        <a:rPr lang="fr-FR" sz="1600" b="0" i="0" u="none" strike="noStrike" dirty="0" err="1">
                          <a:solidFill>
                            <a:srgbClr val="000000"/>
                          </a:solidFill>
                          <a:effectLst/>
                          <a:latin typeface="Arial" panose="020B0604020202020204" pitchFamily="34" charset="0"/>
                        </a:rPr>
                        <a:t>harvest</a:t>
                      </a:r>
                      <a:endParaRPr lang="fr-FR" sz="1600" b="0" i="0" u="none" strike="noStrike" dirty="0">
                        <a:solidFill>
                          <a:srgbClr val="000000"/>
                        </a:solidFill>
                        <a:effectLst/>
                        <a:latin typeface="Arial" panose="020B0604020202020204" pitchFamily="34" charset="0"/>
                      </a:endParaRPr>
                    </a:p>
                  </a:txBody>
                  <a:tcPr marL="3175" marR="3175" marT="317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en-US" sz="1600" dirty="0">
                          <a:solidFill>
                            <a:schemeClr val="dk1"/>
                          </a:solidFill>
                          <a:ea typeface="Arial"/>
                          <a:cs typeface="Arial"/>
                          <a:sym typeface="Arial"/>
                        </a:rPr>
                        <a:t>one fully illuminated mature leaf was collected on each tree according to </a:t>
                      </a:r>
                      <a:r>
                        <a:rPr lang="en-US" sz="1600" dirty="0" err="1">
                          <a:solidFill>
                            <a:schemeClr val="dk1"/>
                          </a:solidFill>
                          <a:ea typeface="Arial"/>
                          <a:cs typeface="Arial"/>
                          <a:sym typeface="Arial"/>
                        </a:rPr>
                        <a:t>Monclus</a:t>
                      </a:r>
                      <a:r>
                        <a:rPr lang="en-US" sz="1600" dirty="0">
                          <a:solidFill>
                            <a:schemeClr val="dk1"/>
                          </a:solidFill>
                          <a:ea typeface="Arial"/>
                          <a:cs typeface="Arial"/>
                          <a:sym typeface="Arial"/>
                        </a:rPr>
                        <a:t> et al. </a:t>
                      </a:r>
                      <a:r>
                        <a:rPr lang="en-US" sz="1600" u="sng" dirty="0">
                          <a:solidFill>
                            <a:schemeClr val="hlink"/>
                          </a:solidFill>
                          <a:ea typeface="Arial"/>
                          <a:cs typeface="Arial"/>
                          <a:sym typeface="Arial"/>
                          <a:hlinkClick r:id="rId2"/>
                        </a:rPr>
                        <a:t>http://doi.org/10.1111/j.1469-8137.2005.01407.x</a:t>
                      </a:r>
                      <a:r>
                        <a:rPr lang="en-US" sz="1600" dirty="0">
                          <a:solidFill>
                            <a:schemeClr val="dk1"/>
                          </a:solidFill>
                          <a:ea typeface="Arial"/>
                          <a:cs typeface="Arial"/>
                          <a:sym typeface="Arial"/>
                        </a:rPr>
                        <a:t> )</a:t>
                      </a:r>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mn-lt"/>
                        </a:rPr>
                        <a:t>2003</a:t>
                      </a:r>
                    </a:p>
                  </a:txBody>
                  <a:tcPr marL="9525" marR="9525" marT="9525" marB="0" anchor="b">
                    <a:solidFill>
                      <a:srgbClr val="CCCCFF"/>
                    </a:solidFill>
                  </a:tcPr>
                </a:tc>
                <a:extLst>
                  <a:ext uri="{0D108BD9-81ED-4DB2-BD59-A6C34878D82A}">
                    <a16:rowId xmlns:a16="http://schemas.microsoft.com/office/drawing/2014/main" val="383689728"/>
                  </a:ext>
                </a:extLst>
              </a:tr>
            </a:tbl>
          </a:graphicData>
        </a:graphic>
      </p:graphicFrame>
    </p:spTree>
    <p:extLst>
      <p:ext uri="{BB962C8B-B14F-4D97-AF65-F5344CB8AC3E}">
        <p14:creationId xmlns:p14="http://schemas.microsoft.com/office/powerpoint/2010/main" val="2669217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67AF4EF-BD54-4E4A-89DE-1817DFDD18B9}"/>
              </a:ext>
            </a:extLst>
          </p:cNvPr>
          <p:cNvSpPr>
            <a:spLocks noGrp="1"/>
          </p:cNvSpPr>
          <p:nvPr>
            <p:ph idx="1"/>
          </p:nvPr>
        </p:nvSpPr>
        <p:spPr/>
        <p:txBody>
          <a:bodyPr/>
          <a:lstStyle/>
          <a:p>
            <a:pPr>
              <a:buClr>
                <a:srgbClr val="000000"/>
              </a:buClr>
              <a:buSzPts val="1800"/>
            </a:pPr>
            <a:r>
              <a:rPr lang="en-US" dirty="0">
                <a:solidFill>
                  <a:schemeClr val="dk1"/>
                </a:solidFill>
                <a:ea typeface="Arial"/>
                <a:cs typeface="Arial"/>
                <a:sym typeface="Arial"/>
              </a:rPr>
              <a:t>No treatment</a:t>
            </a:r>
          </a:p>
        </p:txBody>
      </p:sp>
      <p:sp>
        <p:nvSpPr>
          <p:cNvPr id="4" name="Titre 3">
            <a:extLst>
              <a:ext uri="{FF2B5EF4-FFF2-40B4-BE49-F238E27FC236}">
                <a16:creationId xmlns:a16="http://schemas.microsoft.com/office/drawing/2014/main" id="{EAA49EA4-A764-49A2-B206-7A482EC2579B}"/>
              </a:ext>
            </a:extLst>
          </p:cNvPr>
          <p:cNvSpPr>
            <a:spLocks noGrp="1"/>
          </p:cNvSpPr>
          <p:nvPr>
            <p:ph type="title"/>
          </p:nvPr>
        </p:nvSpPr>
        <p:spPr/>
        <p:txBody>
          <a:bodyPr/>
          <a:lstStyle/>
          <a:p>
            <a:r>
              <a:rPr lang="fr-FR" dirty="0"/>
              <a:t>MIAPPE </a:t>
            </a:r>
            <a:r>
              <a:rPr lang="fr-FR" dirty="0" err="1"/>
              <a:t>example</a:t>
            </a:r>
            <a:r>
              <a:rPr lang="fr-FR" dirty="0"/>
              <a:t> – </a:t>
            </a:r>
            <a:r>
              <a:rPr lang="fr-FR" dirty="0" err="1"/>
              <a:t>Experimental</a:t>
            </a:r>
            <a:r>
              <a:rPr lang="fr-FR" dirty="0"/>
              <a:t> factor/</a:t>
            </a:r>
            <a:r>
              <a:rPr lang="fr-FR" dirty="0" err="1"/>
              <a:t>Treatment</a:t>
            </a:r>
            <a:endParaRPr lang="en-US" dirty="0"/>
          </a:p>
        </p:txBody>
      </p:sp>
      <p:graphicFrame>
        <p:nvGraphicFramePr>
          <p:cNvPr id="5" name="Tableau 4">
            <a:extLst>
              <a:ext uri="{FF2B5EF4-FFF2-40B4-BE49-F238E27FC236}">
                <a16:creationId xmlns:a16="http://schemas.microsoft.com/office/drawing/2014/main" id="{1FE19612-4A7D-45B1-842B-26592E259BAC}"/>
              </a:ext>
            </a:extLst>
          </p:cNvPr>
          <p:cNvGraphicFramePr>
            <a:graphicFrameLocks noGrp="1"/>
          </p:cNvGraphicFramePr>
          <p:nvPr/>
        </p:nvGraphicFramePr>
        <p:xfrm>
          <a:off x="1672230" y="4254248"/>
          <a:ext cx="8853552" cy="552639"/>
        </p:xfrm>
        <a:graphic>
          <a:graphicData uri="http://schemas.openxmlformats.org/drawingml/2006/table">
            <a:tbl>
              <a:tblPr>
                <a:tableStyleId>{5C22544A-7EE6-4342-B048-85BDC9FD1C3A}</a:tableStyleId>
              </a:tblPr>
              <a:tblGrid>
                <a:gridCol w="1752283">
                  <a:extLst>
                    <a:ext uri="{9D8B030D-6E8A-4147-A177-3AD203B41FA5}">
                      <a16:colId xmlns:a16="http://schemas.microsoft.com/office/drawing/2014/main" val="3456304051"/>
                    </a:ext>
                  </a:extLst>
                </a:gridCol>
                <a:gridCol w="2131314">
                  <a:extLst>
                    <a:ext uri="{9D8B030D-6E8A-4147-A177-3AD203B41FA5}">
                      <a16:colId xmlns:a16="http://schemas.microsoft.com/office/drawing/2014/main" val="2228210915"/>
                    </a:ext>
                  </a:extLst>
                </a:gridCol>
                <a:gridCol w="2687638">
                  <a:extLst>
                    <a:ext uri="{9D8B030D-6E8A-4147-A177-3AD203B41FA5}">
                      <a16:colId xmlns:a16="http://schemas.microsoft.com/office/drawing/2014/main" val="1701660246"/>
                    </a:ext>
                  </a:extLst>
                </a:gridCol>
                <a:gridCol w="2282317">
                  <a:extLst>
                    <a:ext uri="{9D8B030D-6E8A-4147-A177-3AD203B41FA5}">
                      <a16:colId xmlns:a16="http://schemas.microsoft.com/office/drawing/2014/main" val="51834538"/>
                    </a:ext>
                  </a:extLst>
                </a:gridCol>
              </a:tblGrid>
              <a:tr h="299274">
                <a:tc>
                  <a:txBody>
                    <a:bodyPr/>
                    <a:lstStyle/>
                    <a:p>
                      <a:pPr algn="l" fontAlgn="ctr"/>
                      <a:r>
                        <a:rPr lang="fr-FR" sz="1600" b="1" u="none" strike="noStrike" dirty="0">
                          <a:effectLst/>
                          <a:latin typeface="+mn-lt"/>
                        </a:rPr>
                        <a:t>Experimental Factor</a:t>
                      </a:r>
                      <a:endParaRPr lang="fr-FR" sz="16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600" u="none" strike="noStrike" dirty="0">
                          <a:effectLst/>
                          <a:latin typeface="+mn-lt"/>
                        </a:rPr>
                        <a:t>Experimental Factor type</a:t>
                      </a:r>
                      <a:endParaRPr lang="fr-FR" sz="16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600" u="none" strike="noStrike" dirty="0">
                          <a:effectLst/>
                          <a:latin typeface="+mn-lt"/>
                        </a:rPr>
                        <a:t>Experimental Factor description</a:t>
                      </a:r>
                      <a:endParaRPr lang="fr-FR" sz="16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600" u="none" strike="noStrike" dirty="0">
                          <a:effectLst/>
                          <a:latin typeface="+mn-lt"/>
                        </a:rPr>
                        <a:t>Experimental Factor values</a:t>
                      </a:r>
                      <a:endParaRPr lang="fr-FR" sz="1600" b="1" i="0" u="none" strike="noStrike" dirty="0">
                        <a:solidFill>
                          <a:srgbClr val="000000"/>
                        </a:solidFill>
                        <a:effectLst/>
                        <a:latin typeface="+mn-lt"/>
                      </a:endParaRPr>
                    </a:p>
                  </a:txBody>
                  <a:tcPr marL="9525" marR="9525" marT="9525" marB="0" anchor="ctr">
                    <a:solidFill>
                      <a:srgbClr val="CCCCFF"/>
                    </a:solidFill>
                  </a:tcPr>
                </a:tc>
                <a:extLst>
                  <a:ext uri="{0D108BD9-81ED-4DB2-BD59-A6C34878D82A}">
                    <a16:rowId xmlns:a16="http://schemas.microsoft.com/office/drawing/2014/main" val="1994584013"/>
                  </a:ext>
                </a:extLst>
              </a:tr>
              <a:tr h="152504">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extLst>
                  <a:ext uri="{0D108BD9-81ED-4DB2-BD59-A6C34878D82A}">
                    <a16:rowId xmlns:a16="http://schemas.microsoft.com/office/drawing/2014/main" val="383689728"/>
                  </a:ext>
                </a:extLst>
              </a:tr>
            </a:tbl>
          </a:graphicData>
        </a:graphic>
      </p:graphicFrame>
    </p:spTree>
    <p:extLst>
      <p:ext uri="{BB962C8B-B14F-4D97-AF65-F5344CB8AC3E}">
        <p14:creationId xmlns:p14="http://schemas.microsoft.com/office/powerpoint/2010/main" val="3601800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6C8666A-3050-4DF3-BF39-182EC61AA44C}"/>
              </a:ext>
            </a:extLst>
          </p:cNvPr>
          <p:cNvSpPr>
            <a:spLocks noGrp="1"/>
          </p:cNvSpPr>
          <p:nvPr>
            <p:ph type="ctrTitle"/>
          </p:nvPr>
        </p:nvSpPr>
        <p:spPr/>
        <p:txBody>
          <a:bodyPr/>
          <a:lstStyle/>
          <a:p>
            <a:r>
              <a:rPr lang="fr-FR" dirty="0"/>
              <a:t>Exemple avec un format de données riche</a:t>
            </a:r>
            <a:endParaRPr lang="en-US" dirty="0"/>
          </a:p>
        </p:txBody>
      </p:sp>
      <p:sp>
        <p:nvSpPr>
          <p:cNvPr id="4" name="Sous-titre 3">
            <a:extLst>
              <a:ext uri="{FF2B5EF4-FFF2-40B4-BE49-F238E27FC236}">
                <a16:creationId xmlns:a16="http://schemas.microsoft.com/office/drawing/2014/main" id="{DA871E61-C544-43AF-AE29-A24E5C639833}"/>
              </a:ext>
            </a:extLst>
          </p:cNvPr>
          <p:cNvSpPr>
            <a:spLocks noGrp="1"/>
          </p:cNvSpPr>
          <p:nvPr>
            <p:ph type="subTitle" idx="1"/>
          </p:nvPr>
        </p:nvSpPr>
        <p:spPr>
          <a:xfrm>
            <a:off x="2401843" y="3191097"/>
            <a:ext cx="9144000" cy="2327960"/>
          </a:xfrm>
        </p:spPr>
        <p:txBody>
          <a:bodyPr>
            <a:normAutofit fontScale="85000" lnSpcReduction="10000"/>
          </a:bodyPr>
          <a:lstStyle/>
          <a:p>
            <a:r>
              <a:rPr lang="fr-FR" dirty="0"/>
              <a:t>Données récupérées d’un jeux de données riche en métadonnées</a:t>
            </a:r>
          </a:p>
          <a:p>
            <a:endParaRPr lang="fr-FR" dirty="0"/>
          </a:p>
          <a:p>
            <a:r>
              <a:rPr lang="fr-FR" dirty="0"/>
              <a:t>=&gt; Solution POPYOMICS : </a:t>
            </a:r>
            <a:r>
              <a:rPr lang="fr-FR" dirty="0" err="1"/>
              <a:t>dataset</a:t>
            </a:r>
            <a:r>
              <a:rPr lang="fr-FR" dirty="0"/>
              <a:t> et solution sur le </a:t>
            </a:r>
            <a:r>
              <a:rPr lang="fr-FR" dirty="0" err="1"/>
              <a:t>moodle</a:t>
            </a:r>
            <a:r>
              <a:rPr lang="fr-FR" dirty="0"/>
              <a:t> </a:t>
            </a:r>
          </a:p>
          <a:p>
            <a:r>
              <a:rPr lang="fr-FR" dirty="0">
                <a:hlinkClick r:id="rId2"/>
              </a:rPr>
              <a:t>https://moodle.france-bioinformatique.fr/mod/folder/view.php?id=250</a:t>
            </a:r>
            <a:endParaRPr lang="fr-FR" dirty="0"/>
          </a:p>
        </p:txBody>
      </p:sp>
    </p:spTree>
    <p:extLst>
      <p:ext uri="{BB962C8B-B14F-4D97-AF65-F5344CB8AC3E}">
        <p14:creationId xmlns:p14="http://schemas.microsoft.com/office/powerpoint/2010/main" val="3502644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AA49EA4-A764-49A2-B206-7A482EC2579B}"/>
              </a:ext>
            </a:extLst>
          </p:cNvPr>
          <p:cNvSpPr>
            <a:spLocks noGrp="1"/>
          </p:cNvSpPr>
          <p:nvPr>
            <p:ph type="title"/>
          </p:nvPr>
        </p:nvSpPr>
        <p:spPr/>
        <p:txBody>
          <a:bodyPr/>
          <a:lstStyle/>
          <a:p>
            <a:r>
              <a:rPr lang="fr-FR" dirty="0"/>
              <a:t>MIAPPE </a:t>
            </a:r>
            <a:r>
              <a:rPr lang="fr-FR" dirty="0" err="1"/>
              <a:t>example</a:t>
            </a:r>
            <a:r>
              <a:rPr lang="fr-FR" dirty="0"/>
              <a:t> - Investigation</a:t>
            </a:r>
            <a:endParaRPr lang="en-US" dirty="0"/>
          </a:p>
        </p:txBody>
      </p:sp>
      <p:graphicFrame>
        <p:nvGraphicFramePr>
          <p:cNvPr id="6" name="Tableau 5">
            <a:extLst>
              <a:ext uri="{FF2B5EF4-FFF2-40B4-BE49-F238E27FC236}">
                <a16:creationId xmlns:a16="http://schemas.microsoft.com/office/drawing/2014/main" id="{487166CF-27C7-42F0-95E1-207895BDBBB1}"/>
              </a:ext>
            </a:extLst>
          </p:cNvPr>
          <p:cNvGraphicFramePr>
            <a:graphicFrameLocks noGrp="1"/>
          </p:cNvGraphicFramePr>
          <p:nvPr/>
        </p:nvGraphicFramePr>
        <p:xfrm>
          <a:off x="851887" y="2024393"/>
          <a:ext cx="3469914" cy="776200"/>
        </p:xfrm>
        <a:graphic>
          <a:graphicData uri="http://schemas.openxmlformats.org/drawingml/2006/table">
            <a:tbl>
              <a:tblPr>
                <a:tableStyleId>{93296810-A885-4BE3-A3E7-6D5BEEA58F35}</a:tableStyleId>
              </a:tblPr>
              <a:tblGrid>
                <a:gridCol w="1126998">
                  <a:extLst>
                    <a:ext uri="{9D8B030D-6E8A-4147-A177-3AD203B41FA5}">
                      <a16:colId xmlns:a16="http://schemas.microsoft.com/office/drawing/2014/main" val="3447091574"/>
                    </a:ext>
                  </a:extLst>
                </a:gridCol>
                <a:gridCol w="774339">
                  <a:extLst>
                    <a:ext uri="{9D8B030D-6E8A-4147-A177-3AD203B41FA5}">
                      <a16:colId xmlns:a16="http://schemas.microsoft.com/office/drawing/2014/main" val="2392444843"/>
                    </a:ext>
                  </a:extLst>
                </a:gridCol>
                <a:gridCol w="831850">
                  <a:extLst>
                    <a:ext uri="{9D8B030D-6E8A-4147-A177-3AD203B41FA5}">
                      <a16:colId xmlns:a16="http://schemas.microsoft.com/office/drawing/2014/main" val="3581879921"/>
                    </a:ext>
                  </a:extLst>
                </a:gridCol>
                <a:gridCol w="736727">
                  <a:extLst>
                    <a:ext uri="{9D8B030D-6E8A-4147-A177-3AD203B41FA5}">
                      <a16:colId xmlns:a16="http://schemas.microsoft.com/office/drawing/2014/main" val="2925383255"/>
                    </a:ext>
                  </a:extLst>
                </a:gridCol>
              </a:tblGrid>
              <a:tr h="193052">
                <a:tc gridSpan="4">
                  <a:txBody>
                    <a:bodyPr/>
                    <a:lstStyle/>
                    <a:p>
                      <a:pPr algn="ctr" fontAlgn="ctr"/>
                      <a:r>
                        <a:rPr lang="fr-FR" sz="1200" b="1" u="none" strike="noStrike" dirty="0">
                          <a:effectLst/>
                        </a:rPr>
                        <a:t>Identification</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35147238"/>
                  </a:ext>
                </a:extLst>
              </a:tr>
              <a:tr h="198338">
                <a:tc>
                  <a:txBody>
                    <a:bodyPr/>
                    <a:lstStyle/>
                    <a:p>
                      <a:pPr algn="ctr" fontAlgn="ctr"/>
                      <a:r>
                        <a:rPr lang="fr-FR" sz="1200" b="1" u="none" strike="noStrike" dirty="0">
                          <a:effectLst/>
                        </a:rPr>
                        <a:t>Institution Name</a:t>
                      </a:r>
                      <a:endParaRPr lang="fr-FR" sz="1200" b="1" i="0" u="none" strike="noStrike" dirty="0">
                        <a:solidFill>
                          <a:srgbClr val="FF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Project</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Trial Code</a:t>
                      </a:r>
                      <a:endParaRPr lang="fr-FR" sz="1200" b="1" i="0" u="none" strike="noStrike" dirty="0">
                        <a:solidFill>
                          <a:srgbClr val="FF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Trial Name</a:t>
                      </a:r>
                      <a:endParaRPr lang="fr-FR" sz="1200" b="1" i="0" u="none" strike="noStrike" dirty="0">
                        <a:solidFill>
                          <a:srgbClr val="FF0000"/>
                        </a:solidFill>
                        <a:effectLst/>
                        <a:latin typeface="Calibri" panose="020F0502020204030204" pitchFamily="34" charset="0"/>
                      </a:endParaRPr>
                    </a:p>
                  </a:txBody>
                  <a:tcPr marL="9525" marR="9525" marT="9525" marB="0" anchor="ctr">
                    <a:solidFill>
                      <a:srgbClr val="FFCC66"/>
                    </a:solidFill>
                  </a:tcPr>
                </a:tc>
                <a:extLst>
                  <a:ext uri="{0D108BD9-81ED-4DB2-BD59-A6C34878D82A}">
                    <a16:rowId xmlns:a16="http://schemas.microsoft.com/office/drawing/2014/main" val="1080663272"/>
                  </a:ext>
                </a:extLst>
              </a:tr>
              <a:tr h="190500">
                <a:tc>
                  <a:txBody>
                    <a:bodyPr/>
                    <a:lstStyle/>
                    <a:p>
                      <a:pPr algn="l" fontAlgn="b"/>
                      <a:r>
                        <a:rPr lang="fr-FR" sz="1200" u="none" strike="noStrike" dirty="0">
                          <a:effectLst/>
                        </a:rPr>
                        <a:t>INRA-URFM</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GEN4X</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0148000204</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Valcros</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3958568283"/>
                  </a:ext>
                </a:extLst>
              </a:tr>
              <a:tr h="190500">
                <a:tc>
                  <a:txBody>
                    <a:bodyPr/>
                    <a:lstStyle/>
                    <a:p>
                      <a:pPr algn="l" fontAlgn="b"/>
                      <a:r>
                        <a:rPr lang="fr-FR" sz="1200" u="none" strike="noStrike" dirty="0">
                          <a:effectLst/>
                        </a:rPr>
                        <a:t>INRA-URFM</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GEN4X</a:t>
                      </a:r>
                    </a:p>
                  </a:txBody>
                  <a:tcPr marL="9525" marR="9525" marT="9525" marB="0" anchor="b">
                    <a:solidFill>
                      <a:srgbClr val="FFCC66"/>
                    </a:solidFill>
                  </a:tcPr>
                </a:tc>
                <a:tc>
                  <a:txBody>
                    <a:bodyPr/>
                    <a:lstStyle/>
                    <a:p>
                      <a:pPr algn="l" fontAlgn="b"/>
                      <a:r>
                        <a:rPr lang="fr-FR" sz="1200" u="none" strike="noStrike" dirty="0">
                          <a:effectLst/>
                        </a:rPr>
                        <a:t>0148000205</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La Nerthe</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2129655777"/>
                  </a:ext>
                </a:extLst>
              </a:tr>
            </a:tbl>
          </a:graphicData>
        </a:graphic>
      </p:graphicFrame>
      <p:graphicFrame>
        <p:nvGraphicFramePr>
          <p:cNvPr id="7" name="Tableau 6">
            <a:extLst>
              <a:ext uri="{FF2B5EF4-FFF2-40B4-BE49-F238E27FC236}">
                <a16:creationId xmlns:a16="http://schemas.microsoft.com/office/drawing/2014/main" id="{9B8CEDAB-2C0C-4406-A491-DB6CF178D6C7}"/>
              </a:ext>
            </a:extLst>
          </p:cNvPr>
          <p:cNvGraphicFramePr>
            <a:graphicFrameLocks noGrp="1"/>
          </p:cNvGraphicFramePr>
          <p:nvPr/>
        </p:nvGraphicFramePr>
        <p:xfrm>
          <a:off x="2914336" y="2866480"/>
          <a:ext cx="6372290" cy="777348"/>
        </p:xfrm>
        <a:graphic>
          <a:graphicData uri="http://schemas.openxmlformats.org/drawingml/2006/table">
            <a:tbl>
              <a:tblPr>
                <a:tableStyleId>{93296810-A885-4BE3-A3E7-6D5BEEA58F35}</a:tableStyleId>
              </a:tblPr>
              <a:tblGrid>
                <a:gridCol w="956691">
                  <a:extLst>
                    <a:ext uri="{9D8B030D-6E8A-4147-A177-3AD203B41FA5}">
                      <a16:colId xmlns:a16="http://schemas.microsoft.com/office/drawing/2014/main" val="2168388584"/>
                    </a:ext>
                  </a:extLst>
                </a:gridCol>
                <a:gridCol w="1435354">
                  <a:extLst>
                    <a:ext uri="{9D8B030D-6E8A-4147-A177-3AD203B41FA5}">
                      <a16:colId xmlns:a16="http://schemas.microsoft.com/office/drawing/2014/main" val="3427409188"/>
                    </a:ext>
                  </a:extLst>
                </a:gridCol>
                <a:gridCol w="749999">
                  <a:extLst>
                    <a:ext uri="{9D8B030D-6E8A-4147-A177-3AD203B41FA5}">
                      <a16:colId xmlns:a16="http://schemas.microsoft.com/office/drawing/2014/main" val="1021925309"/>
                    </a:ext>
                  </a:extLst>
                </a:gridCol>
                <a:gridCol w="1230948">
                  <a:extLst>
                    <a:ext uri="{9D8B030D-6E8A-4147-A177-3AD203B41FA5}">
                      <a16:colId xmlns:a16="http://schemas.microsoft.com/office/drawing/2014/main" val="1648323281"/>
                    </a:ext>
                  </a:extLst>
                </a:gridCol>
                <a:gridCol w="1283272">
                  <a:extLst>
                    <a:ext uri="{9D8B030D-6E8A-4147-A177-3AD203B41FA5}">
                      <a16:colId xmlns:a16="http://schemas.microsoft.com/office/drawing/2014/main" val="3848942605"/>
                    </a:ext>
                  </a:extLst>
                </a:gridCol>
                <a:gridCol w="716026">
                  <a:extLst>
                    <a:ext uri="{9D8B030D-6E8A-4147-A177-3AD203B41FA5}">
                      <a16:colId xmlns:a16="http://schemas.microsoft.com/office/drawing/2014/main" val="3318412289"/>
                    </a:ext>
                  </a:extLst>
                </a:gridCol>
              </a:tblGrid>
              <a:tr h="191889">
                <a:tc gridSpan="6">
                  <a:txBody>
                    <a:bodyPr/>
                    <a:lstStyle/>
                    <a:p>
                      <a:pPr algn="ctr" fontAlgn="ctr"/>
                      <a:r>
                        <a:rPr lang="fr-FR" sz="1200" b="1" u="none" strike="noStrike" dirty="0">
                          <a:effectLst/>
                        </a:rPr>
                        <a:t>Management</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71045413"/>
                  </a:ext>
                </a:extLst>
              </a:tr>
              <a:tr h="200133">
                <a:tc>
                  <a:txBody>
                    <a:bodyPr/>
                    <a:lstStyle/>
                    <a:p>
                      <a:pPr algn="ctr" fontAlgn="ctr"/>
                      <a:r>
                        <a:rPr lang="fr-FR" sz="1200" b="1" u="none" strike="noStrike" dirty="0">
                          <a:effectLst/>
                        </a:rPr>
                        <a:t>Manager</a:t>
                      </a:r>
                      <a:endParaRPr lang="fr-FR" sz="1200" b="1" i="0" u="none" strike="noStrike" dirty="0">
                        <a:solidFill>
                          <a:srgbClr val="FF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Manager Email</a:t>
                      </a:r>
                      <a:endParaRPr lang="fr-FR" sz="1200" b="1" i="0" u="none" strike="noStrike" dirty="0">
                        <a:solidFill>
                          <a:srgbClr val="FF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Scientific</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Scientific Email</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Landowner</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Site Status</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extLst>
                  <a:ext uri="{0D108BD9-81ED-4DB2-BD59-A6C34878D82A}">
                    <a16:rowId xmlns:a16="http://schemas.microsoft.com/office/drawing/2014/main" val="3505881610"/>
                  </a:ext>
                </a:extLst>
              </a:tr>
              <a:tr h="188478">
                <a:tc>
                  <a:txBody>
                    <a:bodyPr/>
                    <a:lstStyle/>
                    <a:p>
                      <a:pPr algn="l" fontAlgn="b"/>
                      <a:r>
                        <a:rPr lang="fr-FR" sz="1200" u="none" strike="noStrike" dirty="0">
                          <a:effectLst/>
                        </a:rPr>
                        <a:t>Denis Vauthier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denis.vauthier@inra.fr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Bruno Fady</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bruno.fady@inra.fr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SA Domaine Valcros</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private</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294806407"/>
                  </a:ext>
                </a:extLst>
              </a:tr>
              <a:tr h="191889">
                <a:tc>
                  <a:txBody>
                    <a:bodyPr/>
                    <a:lstStyle/>
                    <a:p>
                      <a:pPr algn="l" fontAlgn="b"/>
                      <a:r>
                        <a:rPr lang="fr-FR" sz="1200" u="none" strike="noStrike" dirty="0">
                          <a:effectLst/>
                        </a:rPr>
                        <a:t>Denis Vauthier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denis.vauthier@inra.fr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Bruno Fady</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bruno.fady@inra.fr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Ciments Lafarge</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private</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2146388384"/>
                  </a:ext>
                </a:extLst>
              </a:tr>
            </a:tbl>
          </a:graphicData>
        </a:graphic>
      </p:graphicFrame>
      <p:graphicFrame>
        <p:nvGraphicFramePr>
          <p:cNvPr id="8" name="Tableau 7">
            <a:extLst>
              <a:ext uri="{FF2B5EF4-FFF2-40B4-BE49-F238E27FC236}">
                <a16:creationId xmlns:a16="http://schemas.microsoft.com/office/drawing/2014/main" id="{B9191792-C2DD-4BA3-9B6E-D694F57106E9}"/>
              </a:ext>
            </a:extLst>
          </p:cNvPr>
          <p:cNvGraphicFramePr>
            <a:graphicFrameLocks noGrp="1"/>
          </p:cNvGraphicFramePr>
          <p:nvPr/>
        </p:nvGraphicFramePr>
        <p:xfrm>
          <a:off x="4286876" y="2032809"/>
          <a:ext cx="6803158" cy="768441"/>
        </p:xfrm>
        <a:graphic>
          <a:graphicData uri="http://schemas.openxmlformats.org/drawingml/2006/table">
            <a:tbl>
              <a:tblPr>
                <a:tableStyleId>{5C22544A-7EE6-4342-B048-85BDC9FD1C3A}</a:tableStyleId>
              </a:tblPr>
              <a:tblGrid>
                <a:gridCol w="750561">
                  <a:extLst>
                    <a:ext uri="{9D8B030D-6E8A-4147-A177-3AD203B41FA5}">
                      <a16:colId xmlns:a16="http://schemas.microsoft.com/office/drawing/2014/main" val="2597554399"/>
                    </a:ext>
                  </a:extLst>
                </a:gridCol>
                <a:gridCol w="779590">
                  <a:extLst>
                    <a:ext uri="{9D8B030D-6E8A-4147-A177-3AD203B41FA5}">
                      <a16:colId xmlns:a16="http://schemas.microsoft.com/office/drawing/2014/main" val="2751747646"/>
                    </a:ext>
                  </a:extLst>
                </a:gridCol>
                <a:gridCol w="1037899">
                  <a:extLst>
                    <a:ext uri="{9D8B030D-6E8A-4147-A177-3AD203B41FA5}">
                      <a16:colId xmlns:a16="http://schemas.microsoft.com/office/drawing/2014/main" val="4026531564"/>
                    </a:ext>
                  </a:extLst>
                </a:gridCol>
                <a:gridCol w="816729">
                  <a:extLst>
                    <a:ext uri="{9D8B030D-6E8A-4147-A177-3AD203B41FA5}">
                      <a16:colId xmlns:a16="http://schemas.microsoft.com/office/drawing/2014/main" val="1416856087"/>
                    </a:ext>
                  </a:extLst>
                </a:gridCol>
                <a:gridCol w="732845">
                  <a:extLst>
                    <a:ext uri="{9D8B030D-6E8A-4147-A177-3AD203B41FA5}">
                      <a16:colId xmlns:a16="http://schemas.microsoft.com/office/drawing/2014/main" val="3345407195"/>
                    </a:ext>
                  </a:extLst>
                </a:gridCol>
                <a:gridCol w="825619">
                  <a:extLst>
                    <a:ext uri="{9D8B030D-6E8A-4147-A177-3AD203B41FA5}">
                      <a16:colId xmlns:a16="http://schemas.microsoft.com/office/drawing/2014/main" val="234377203"/>
                    </a:ext>
                  </a:extLst>
                </a:gridCol>
                <a:gridCol w="1859915">
                  <a:extLst>
                    <a:ext uri="{9D8B030D-6E8A-4147-A177-3AD203B41FA5}">
                      <a16:colId xmlns:a16="http://schemas.microsoft.com/office/drawing/2014/main" val="3542153556"/>
                    </a:ext>
                  </a:extLst>
                </a:gridCol>
              </a:tblGrid>
              <a:tr h="135109">
                <a:tc gridSpan="7">
                  <a:txBody>
                    <a:bodyPr/>
                    <a:lstStyle/>
                    <a:p>
                      <a:pPr algn="ctr" fontAlgn="ctr"/>
                      <a:r>
                        <a:rPr lang="fr-FR" sz="1200" b="1" u="none" strike="noStrike" dirty="0">
                          <a:solidFill>
                            <a:schemeClr val="tx1"/>
                          </a:solidFill>
                          <a:effectLst/>
                        </a:rPr>
                        <a:t>General</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66894055"/>
                  </a:ext>
                </a:extLst>
              </a:tr>
              <a:tr h="142404">
                <a:tc>
                  <a:txBody>
                    <a:bodyPr/>
                    <a:lstStyle/>
                    <a:p>
                      <a:pPr algn="ctr" fontAlgn="ctr"/>
                      <a:r>
                        <a:rPr lang="fr-FR" sz="1200" b="1" u="none" strike="noStrike" dirty="0">
                          <a:solidFill>
                            <a:schemeClr val="tx1"/>
                          </a:solidFill>
                          <a:effectLst/>
                        </a:rPr>
                        <a:t>Trial Status</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u="none" strike="noStrike" dirty="0">
                          <a:solidFill>
                            <a:schemeClr val="tx1"/>
                          </a:solidFill>
                          <a:effectLst/>
                        </a:rPr>
                        <a:t>Trial Type</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u="none" strike="noStrike" dirty="0">
                          <a:solidFill>
                            <a:schemeClr val="tx1"/>
                          </a:solidFill>
                          <a:effectLst/>
                        </a:rPr>
                        <a:t>Plantation Date</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u="none" strike="noStrike" dirty="0">
                          <a:solidFill>
                            <a:schemeClr val="tx1"/>
                          </a:solidFill>
                          <a:effectLst/>
                        </a:rPr>
                        <a:t>Ending Date</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i="0" u="none" strike="noStrike" dirty="0">
                          <a:solidFill>
                            <a:schemeClr val="tx1"/>
                          </a:solidFill>
                          <a:effectLst/>
                          <a:latin typeface="+mn-lt"/>
                        </a:rPr>
                        <a:t>Comments</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u="none" strike="noStrike" dirty="0">
                          <a:solidFill>
                            <a:schemeClr val="tx1"/>
                          </a:solidFill>
                          <a:effectLst/>
                        </a:rPr>
                        <a:t>Publications</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u="none" strike="noStrike" dirty="0">
                          <a:effectLst/>
                        </a:rPr>
                        <a:t>Trial Design</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extLst>
                  <a:ext uri="{0D108BD9-81ED-4DB2-BD59-A6C34878D82A}">
                    <a16:rowId xmlns:a16="http://schemas.microsoft.com/office/drawing/2014/main" val="3380422521"/>
                  </a:ext>
                </a:extLst>
              </a:tr>
              <a:tr h="135942">
                <a:tc>
                  <a:txBody>
                    <a:bodyPr/>
                    <a:lstStyle/>
                    <a:p>
                      <a:pPr algn="l" fontAlgn="b"/>
                      <a:r>
                        <a:rPr lang="fr-FR" sz="1200" b="0" i="0" u="none" strike="noStrike" dirty="0">
                          <a:solidFill>
                            <a:srgbClr val="000000"/>
                          </a:solidFill>
                          <a:effectLst/>
                          <a:latin typeface="Calibri" panose="020F0502020204030204" pitchFamily="34" charset="0"/>
                        </a:rPr>
                        <a:t>CLOSED</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Provenance</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05/04/1995</a:t>
                      </a: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Randomized complete blocks</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4168906086"/>
                  </a:ext>
                </a:extLst>
              </a:tr>
              <a:tr h="135942">
                <a:tc>
                  <a:txBody>
                    <a:bodyPr/>
                    <a:lstStyle/>
                    <a:p>
                      <a:pPr algn="l" fontAlgn="b"/>
                      <a:r>
                        <a:rPr lang="fr-FR" sz="1200" b="0" i="0" u="none" strike="noStrike" dirty="0">
                          <a:solidFill>
                            <a:srgbClr val="000000"/>
                          </a:solidFill>
                          <a:effectLst/>
                          <a:latin typeface="Calibri" panose="020F0502020204030204" pitchFamily="34" charset="0"/>
                        </a:rPr>
                        <a:t>CLOSED</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Provenance</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21/04/1995</a:t>
                      </a: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Randomized complete blocks</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2817232828"/>
                  </a:ext>
                </a:extLst>
              </a:tr>
            </a:tbl>
          </a:graphicData>
        </a:graphic>
      </p:graphicFrame>
      <p:graphicFrame>
        <p:nvGraphicFramePr>
          <p:cNvPr id="9" name="Tableau 8">
            <a:extLst>
              <a:ext uri="{FF2B5EF4-FFF2-40B4-BE49-F238E27FC236}">
                <a16:creationId xmlns:a16="http://schemas.microsoft.com/office/drawing/2014/main" id="{A2DDFCDD-6B0D-4E49-98C0-88AFC0F05251}"/>
              </a:ext>
            </a:extLst>
          </p:cNvPr>
          <p:cNvGraphicFramePr>
            <a:graphicFrameLocks noGrp="1"/>
          </p:cNvGraphicFramePr>
          <p:nvPr/>
        </p:nvGraphicFramePr>
        <p:xfrm>
          <a:off x="1405537" y="5121312"/>
          <a:ext cx="9618434" cy="617919"/>
        </p:xfrm>
        <a:graphic>
          <a:graphicData uri="http://schemas.openxmlformats.org/drawingml/2006/table">
            <a:tbl>
              <a:tblPr>
                <a:tableStyleId>{5C22544A-7EE6-4342-B048-85BDC9FD1C3A}</a:tableStyleId>
              </a:tblPr>
              <a:tblGrid>
                <a:gridCol w="870204">
                  <a:extLst>
                    <a:ext uri="{9D8B030D-6E8A-4147-A177-3AD203B41FA5}">
                      <a16:colId xmlns:a16="http://schemas.microsoft.com/office/drawing/2014/main" val="826123213"/>
                    </a:ext>
                  </a:extLst>
                </a:gridCol>
                <a:gridCol w="1472756">
                  <a:extLst>
                    <a:ext uri="{9D8B030D-6E8A-4147-A177-3AD203B41FA5}">
                      <a16:colId xmlns:a16="http://schemas.microsoft.com/office/drawing/2014/main" val="2965065925"/>
                    </a:ext>
                  </a:extLst>
                </a:gridCol>
                <a:gridCol w="1520508">
                  <a:extLst>
                    <a:ext uri="{9D8B030D-6E8A-4147-A177-3AD203B41FA5}">
                      <a16:colId xmlns:a16="http://schemas.microsoft.com/office/drawing/2014/main" val="3259857878"/>
                    </a:ext>
                  </a:extLst>
                </a:gridCol>
                <a:gridCol w="851026">
                  <a:extLst>
                    <a:ext uri="{9D8B030D-6E8A-4147-A177-3AD203B41FA5}">
                      <a16:colId xmlns:a16="http://schemas.microsoft.com/office/drawing/2014/main" val="633312720"/>
                    </a:ext>
                  </a:extLst>
                </a:gridCol>
                <a:gridCol w="733331">
                  <a:extLst>
                    <a:ext uri="{9D8B030D-6E8A-4147-A177-3AD203B41FA5}">
                      <a16:colId xmlns:a16="http://schemas.microsoft.com/office/drawing/2014/main" val="3575886164"/>
                    </a:ext>
                  </a:extLst>
                </a:gridCol>
                <a:gridCol w="887239">
                  <a:extLst>
                    <a:ext uri="{9D8B030D-6E8A-4147-A177-3AD203B41FA5}">
                      <a16:colId xmlns:a16="http://schemas.microsoft.com/office/drawing/2014/main" val="3039132446"/>
                    </a:ext>
                  </a:extLst>
                </a:gridCol>
                <a:gridCol w="607378">
                  <a:extLst>
                    <a:ext uri="{9D8B030D-6E8A-4147-A177-3AD203B41FA5}">
                      <a16:colId xmlns:a16="http://schemas.microsoft.com/office/drawing/2014/main" val="1700939355"/>
                    </a:ext>
                  </a:extLst>
                </a:gridCol>
                <a:gridCol w="540614">
                  <a:extLst>
                    <a:ext uri="{9D8B030D-6E8A-4147-A177-3AD203B41FA5}">
                      <a16:colId xmlns:a16="http://schemas.microsoft.com/office/drawing/2014/main" val="1548097272"/>
                    </a:ext>
                  </a:extLst>
                </a:gridCol>
                <a:gridCol w="2135378">
                  <a:extLst>
                    <a:ext uri="{9D8B030D-6E8A-4147-A177-3AD203B41FA5}">
                      <a16:colId xmlns:a16="http://schemas.microsoft.com/office/drawing/2014/main" val="2149317700"/>
                    </a:ext>
                  </a:extLst>
                </a:gridCol>
              </a:tblGrid>
              <a:tr h="425514">
                <a:tc>
                  <a:txBody>
                    <a:bodyPr/>
                    <a:lstStyle/>
                    <a:p>
                      <a:pPr algn="l" fontAlgn="ctr"/>
                      <a:r>
                        <a:rPr lang="fr-FR" sz="1200" b="1" u="none" strike="noStrike" dirty="0">
                          <a:effectLst/>
                          <a:latin typeface="+mn-lt"/>
                        </a:rPr>
                        <a:t>Investigation</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Investigation unique ID</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Investigation title</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Investigation description</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Submission date</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Public release date</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License</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MIAPPE version</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Associated publication</a:t>
                      </a:r>
                      <a:endParaRPr lang="fr-FR" sz="1200" b="1" i="0" u="none" strike="noStrike" dirty="0">
                        <a:solidFill>
                          <a:srgbClr val="000000"/>
                        </a:solidFill>
                        <a:effectLst/>
                        <a:latin typeface="+mn-lt"/>
                      </a:endParaRPr>
                    </a:p>
                  </a:txBody>
                  <a:tcPr marL="9525" marR="9525" marT="9525" marB="0" anchor="ctr">
                    <a:solidFill>
                      <a:srgbClr val="CCCCFF"/>
                    </a:solidFill>
                  </a:tcPr>
                </a:tc>
                <a:extLst>
                  <a:ext uri="{0D108BD9-81ED-4DB2-BD59-A6C34878D82A}">
                    <a16:rowId xmlns:a16="http://schemas.microsoft.com/office/drawing/2014/main" val="4232599224"/>
                  </a:ext>
                </a:extLst>
              </a:tr>
              <a:tr h="161925">
                <a:tc>
                  <a:txBody>
                    <a:bodyPr/>
                    <a:lstStyle/>
                    <a:p>
                      <a:pPr algn="l" fontAlgn="b"/>
                      <a:endParaRPr lang="fr-FR" sz="12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200" b="0" i="0" u="none" strike="noStrike" dirty="0">
                          <a:solidFill>
                            <a:srgbClr val="000000"/>
                          </a:solidFill>
                          <a:effectLst/>
                          <a:latin typeface="+mn-lt"/>
                        </a:rPr>
                        <a:t>INRA:GEN4X</a:t>
                      </a:r>
                    </a:p>
                  </a:txBody>
                  <a:tcPr marL="9525" marR="9525" marT="9525" marB="0" anchor="b">
                    <a:solidFill>
                      <a:srgbClr val="CCCCFF"/>
                    </a:solidFill>
                  </a:tcPr>
                </a:tc>
                <a:tc>
                  <a:txBody>
                    <a:bodyPr/>
                    <a:lstStyle/>
                    <a:p>
                      <a:pPr algn="l" fontAlgn="b"/>
                      <a:r>
                        <a:rPr lang="fr-FR" sz="1200" b="0" i="0" u="none" strike="noStrike" dirty="0">
                          <a:solidFill>
                            <a:srgbClr val="000000"/>
                          </a:solidFill>
                          <a:effectLst/>
                          <a:latin typeface="+mn-lt"/>
                        </a:rPr>
                        <a:t>French</a:t>
                      </a:r>
                      <a:r>
                        <a:rPr lang="fr-FR" sz="1200" b="0" i="0" u="none" strike="noStrike" baseline="0" dirty="0">
                          <a:solidFill>
                            <a:srgbClr val="000000"/>
                          </a:solidFill>
                          <a:effectLst/>
                          <a:latin typeface="+mn-lt"/>
                        </a:rPr>
                        <a:t> common garden</a:t>
                      </a:r>
                      <a:endParaRPr lang="fr-FR" sz="12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200" b="0" i="0" u="none" strike="noStrike" dirty="0">
                          <a:solidFill>
                            <a:srgbClr val="000000"/>
                          </a:solidFill>
                          <a:effectLst/>
                          <a:latin typeface="+mn-lt"/>
                        </a:rPr>
                        <a:t>CC BY-SA</a:t>
                      </a:r>
                    </a:p>
                  </a:txBody>
                  <a:tcPr marL="9525" marR="9525" marT="9525" marB="0" anchor="b">
                    <a:solidFill>
                      <a:srgbClr val="CCCCFF"/>
                    </a:solidFill>
                  </a:tcPr>
                </a:tc>
                <a:tc>
                  <a:txBody>
                    <a:bodyPr/>
                    <a:lstStyle/>
                    <a:p>
                      <a:pPr algn="l" fontAlgn="b"/>
                      <a:r>
                        <a:rPr lang="fr-FR" sz="1200" b="0" i="0" u="none" strike="noStrike" dirty="0">
                          <a:solidFill>
                            <a:srgbClr val="000000"/>
                          </a:solidFill>
                          <a:effectLst/>
                          <a:latin typeface="+mn-lt"/>
                        </a:rPr>
                        <a:t>1.1</a:t>
                      </a:r>
                    </a:p>
                  </a:txBody>
                  <a:tcPr marL="9525" marR="9525" marT="9525" marB="0" anchor="b">
                    <a:solidFill>
                      <a:srgbClr val="CCCCFF"/>
                    </a:solidFill>
                  </a:tcPr>
                </a:tc>
                <a:tc>
                  <a:txBody>
                    <a:bodyPr/>
                    <a:lstStyle/>
                    <a:p>
                      <a:pPr algn="l" fontAlgn="b"/>
                      <a:r>
                        <a:rPr lang="en-US" sz="1200" dirty="0"/>
                        <a:t>https://doi.org/10.15454/50RS8C</a:t>
                      </a:r>
                      <a:endParaRPr lang="fr-FR" sz="1200" b="0" i="0" u="none" strike="noStrike" dirty="0">
                        <a:solidFill>
                          <a:srgbClr val="000000"/>
                        </a:solidFill>
                        <a:effectLst/>
                        <a:latin typeface="+mn-lt"/>
                      </a:endParaRPr>
                    </a:p>
                  </a:txBody>
                  <a:tcPr marL="9525" marR="9525" marT="9525" marB="0" anchor="b">
                    <a:solidFill>
                      <a:srgbClr val="CCCCFF"/>
                    </a:solidFill>
                  </a:tcPr>
                </a:tc>
                <a:extLst>
                  <a:ext uri="{0D108BD9-81ED-4DB2-BD59-A6C34878D82A}">
                    <a16:rowId xmlns:a16="http://schemas.microsoft.com/office/drawing/2014/main" val="1330003802"/>
                  </a:ext>
                </a:extLst>
              </a:tr>
            </a:tbl>
          </a:graphicData>
        </a:graphic>
      </p:graphicFrame>
      <p:cxnSp>
        <p:nvCxnSpPr>
          <p:cNvPr id="10" name="Connecteur droit avec flèche 9">
            <a:extLst>
              <a:ext uri="{FF2B5EF4-FFF2-40B4-BE49-F238E27FC236}">
                <a16:creationId xmlns:a16="http://schemas.microsoft.com/office/drawing/2014/main" id="{5353F7E0-488D-4A6B-8B39-E950328FFB8C}"/>
              </a:ext>
            </a:extLst>
          </p:cNvPr>
          <p:cNvCxnSpPr>
            <a:cxnSpLocks/>
          </p:cNvCxnSpPr>
          <p:nvPr/>
        </p:nvCxnSpPr>
        <p:spPr>
          <a:xfrm flipH="1">
            <a:off x="1621092" y="2403382"/>
            <a:ext cx="634483" cy="276002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9086D552-21EB-4670-8036-D94DD321EDDE}"/>
              </a:ext>
            </a:extLst>
          </p:cNvPr>
          <p:cNvGraphicFramePr>
            <a:graphicFrameLocks noGrp="1"/>
          </p:cNvGraphicFramePr>
          <p:nvPr/>
        </p:nvGraphicFramePr>
        <p:xfrm>
          <a:off x="2656296" y="3712621"/>
          <a:ext cx="6879408" cy="806280"/>
        </p:xfrm>
        <a:graphic>
          <a:graphicData uri="http://schemas.openxmlformats.org/drawingml/2006/table">
            <a:tbl>
              <a:tblPr>
                <a:tableStyleId>{5C22544A-7EE6-4342-B048-85BDC9FD1C3A}</a:tableStyleId>
              </a:tblPr>
              <a:tblGrid>
                <a:gridCol w="564246">
                  <a:extLst>
                    <a:ext uri="{9D8B030D-6E8A-4147-A177-3AD203B41FA5}">
                      <a16:colId xmlns:a16="http://schemas.microsoft.com/office/drawing/2014/main" val="1243328691"/>
                    </a:ext>
                  </a:extLst>
                </a:gridCol>
                <a:gridCol w="509573">
                  <a:extLst>
                    <a:ext uri="{9D8B030D-6E8A-4147-A177-3AD203B41FA5}">
                      <a16:colId xmlns:a16="http://schemas.microsoft.com/office/drawing/2014/main" val="4002150321"/>
                    </a:ext>
                  </a:extLst>
                </a:gridCol>
                <a:gridCol w="1337818">
                  <a:extLst>
                    <a:ext uri="{9D8B030D-6E8A-4147-A177-3AD203B41FA5}">
                      <a16:colId xmlns:a16="http://schemas.microsoft.com/office/drawing/2014/main" val="3853629587"/>
                    </a:ext>
                  </a:extLst>
                </a:gridCol>
                <a:gridCol w="704391">
                  <a:extLst>
                    <a:ext uri="{9D8B030D-6E8A-4147-A177-3AD203B41FA5}">
                      <a16:colId xmlns:a16="http://schemas.microsoft.com/office/drawing/2014/main" val="2985964539"/>
                    </a:ext>
                  </a:extLst>
                </a:gridCol>
                <a:gridCol w="636587">
                  <a:extLst>
                    <a:ext uri="{9D8B030D-6E8A-4147-A177-3AD203B41FA5}">
                      <a16:colId xmlns:a16="http://schemas.microsoft.com/office/drawing/2014/main" val="3912123812"/>
                    </a:ext>
                  </a:extLst>
                </a:gridCol>
                <a:gridCol w="693532">
                  <a:extLst>
                    <a:ext uri="{9D8B030D-6E8A-4147-A177-3AD203B41FA5}">
                      <a16:colId xmlns:a16="http://schemas.microsoft.com/office/drawing/2014/main" val="1389293495"/>
                    </a:ext>
                  </a:extLst>
                </a:gridCol>
                <a:gridCol w="644701">
                  <a:extLst>
                    <a:ext uri="{9D8B030D-6E8A-4147-A177-3AD203B41FA5}">
                      <a16:colId xmlns:a16="http://schemas.microsoft.com/office/drawing/2014/main" val="1523010070"/>
                    </a:ext>
                  </a:extLst>
                </a:gridCol>
                <a:gridCol w="639430">
                  <a:extLst>
                    <a:ext uri="{9D8B030D-6E8A-4147-A177-3AD203B41FA5}">
                      <a16:colId xmlns:a16="http://schemas.microsoft.com/office/drawing/2014/main" val="488765541"/>
                    </a:ext>
                  </a:extLst>
                </a:gridCol>
                <a:gridCol w="409370">
                  <a:extLst>
                    <a:ext uri="{9D8B030D-6E8A-4147-A177-3AD203B41FA5}">
                      <a16:colId xmlns:a16="http://schemas.microsoft.com/office/drawing/2014/main" val="3569961809"/>
                    </a:ext>
                  </a:extLst>
                </a:gridCol>
                <a:gridCol w="739760">
                  <a:extLst>
                    <a:ext uri="{9D8B030D-6E8A-4147-A177-3AD203B41FA5}">
                      <a16:colId xmlns:a16="http://schemas.microsoft.com/office/drawing/2014/main" val="4009126118"/>
                    </a:ext>
                  </a:extLst>
                </a:gridCol>
              </a:tblGrid>
              <a:tr h="142885">
                <a:tc gridSpan="10">
                  <a:txBody>
                    <a:bodyPr/>
                    <a:lstStyle/>
                    <a:p>
                      <a:pPr algn="ctr" fontAlgn="ctr"/>
                      <a:r>
                        <a:rPr lang="fr-FR" sz="1200" b="1" u="none" strike="noStrike" dirty="0">
                          <a:effectLst/>
                        </a:rPr>
                        <a:t>Location</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234294655"/>
                  </a:ext>
                </a:extLst>
              </a:tr>
              <a:tr h="230755">
                <a:tc>
                  <a:txBody>
                    <a:bodyPr/>
                    <a:lstStyle/>
                    <a:p>
                      <a:pPr algn="ctr" fontAlgn="ctr"/>
                      <a:r>
                        <a:rPr lang="fr-FR" sz="1200" b="1" u="none" strike="noStrike" dirty="0">
                          <a:effectLst/>
                        </a:rPr>
                        <a:t>Country</a:t>
                      </a:r>
                      <a:endParaRPr lang="fr-FR" sz="1200" b="1" i="0" u="none" strike="noStrike" dirty="0">
                        <a:solidFill>
                          <a:srgbClr val="FF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County</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Municipality</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Site Name</a:t>
                      </a:r>
                      <a:endParaRPr lang="fr-FR" sz="1200" b="1" i="0" u="none" strike="noStrike" dirty="0">
                        <a:solidFill>
                          <a:srgbClr val="FF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Latitude</a:t>
                      </a:r>
                      <a:endParaRPr lang="fr-FR" sz="1200" b="1" i="0" u="none" strike="noStrike" dirty="0">
                        <a:solidFill>
                          <a:srgbClr val="FF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Longitude</a:t>
                      </a:r>
                      <a:endParaRPr lang="fr-FR" sz="1200" b="1" i="0" u="none" strike="noStrike" dirty="0">
                        <a:solidFill>
                          <a:srgbClr val="FF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Elevation</a:t>
                      </a:r>
                      <a:endParaRPr lang="fr-FR" sz="1200" b="1" i="0" u="none" strike="noStrike" dirty="0">
                        <a:solidFill>
                          <a:srgbClr val="FF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Exposure</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Slope</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Comments</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extLst>
                  <a:ext uri="{0D108BD9-81ED-4DB2-BD59-A6C34878D82A}">
                    <a16:rowId xmlns:a16="http://schemas.microsoft.com/office/drawing/2014/main" val="3698245883"/>
                  </a:ext>
                </a:extLst>
              </a:tr>
              <a:tr h="144151">
                <a:tc>
                  <a:txBody>
                    <a:bodyPr/>
                    <a:lstStyle/>
                    <a:p>
                      <a:pPr algn="l" fontAlgn="b"/>
                      <a:r>
                        <a:rPr lang="fr-FR" sz="1200" b="0" i="0" u="none" strike="noStrike" dirty="0">
                          <a:solidFill>
                            <a:srgbClr val="000000"/>
                          </a:solidFill>
                          <a:effectLst/>
                          <a:latin typeface="Calibri" panose="020F0502020204030204" pitchFamily="34" charset="0"/>
                        </a:rPr>
                        <a:t>France</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PACA</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Marseille</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La Nerthe</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43,37675</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5,286256</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204</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Flat</a:t>
                      </a: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1008384470"/>
                  </a:ext>
                </a:extLst>
              </a:tr>
              <a:tr h="144151">
                <a:tc>
                  <a:txBody>
                    <a:bodyPr/>
                    <a:lstStyle/>
                    <a:p>
                      <a:pPr algn="l" fontAlgn="b"/>
                      <a:r>
                        <a:rPr lang="fr-FR" sz="1200" b="0" i="0" u="none" strike="noStrike" dirty="0">
                          <a:solidFill>
                            <a:srgbClr val="000000"/>
                          </a:solidFill>
                          <a:effectLst/>
                          <a:latin typeface="Calibri" panose="020F0502020204030204" pitchFamily="34" charset="0"/>
                        </a:rPr>
                        <a:t>France</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PACA</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La Londe-les-Maures</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Valcros</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43,17583</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6,280556</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80</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NO</a:t>
                      </a: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4050531594"/>
                  </a:ext>
                </a:extLst>
              </a:tr>
            </a:tbl>
          </a:graphicData>
        </a:graphic>
      </p:graphicFrame>
      <p:graphicFrame>
        <p:nvGraphicFramePr>
          <p:cNvPr id="18" name="Tableau 17">
            <a:extLst>
              <a:ext uri="{FF2B5EF4-FFF2-40B4-BE49-F238E27FC236}">
                <a16:creationId xmlns:a16="http://schemas.microsoft.com/office/drawing/2014/main" id="{4B410569-C87A-496E-9BD7-FFAF6CA78878}"/>
              </a:ext>
            </a:extLst>
          </p:cNvPr>
          <p:cNvGraphicFramePr>
            <a:graphicFrameLocks noGrp="1"/>
          </p:cNvGraphicFramePr>
          <p:nvPr/>
        </p:nvGraphicFramePr>
        <p:xfrm>
          <a:off x="3312601" y="1257027"/>
          <a:ext cx="5503482" cy="577215"/>
        </p:xfrm>
        <a:graphic>
          <a:graphicData uri="http://schemas.openxmlformats.org/drawingml/2006/table">
            <a:tbl>
              <a:tblPr>
                <a:tableStyleId>{5C22544A-7EE6-4342-B048-85BDC9FD1C3A}</a:tableStyleId>
              </a:tblPr>
              <a:tblGrid>
                <a:gridCol w="840296">
                  <a:extLst>
                    <a:ext uri="{9D8B030D-6E8A-4147-A177-3AD203B41FA5}">
                      <a16:colId xmlns:a16="http://schemas.microsoft.com/office/drawing/2014/main" val="4244092031"/>
                    </a:ext>
                  </a:extLst>
                </a:gridCol>
                <a:gridCol w="845058">
                  <a:extLst>
                    <a:ext uri="{9D8B030D-6E8A-4147-A177-3AD203B41FA5}">
                      <a16:colId xmlns:a16="http://schemas.microsoft.com/office/drawing/2014/main" val="3929935285"/>
                    </a:ext>
                  </a:extLst>
                </a:gridCol>
                <a:gridCol w="1682750">
                  <a:extLst>
                    <a:ext uri="{9D8B030D-6E8A-4147-A177-3AD203B41FA5}">
                      <a16:colId xmlns:a16="http://schemas.microsoft.com/office/drawing/2014/main" val="2829612114"/>
                    </a:ext>
                  </a:extLst>
                </a:gridCol>
                <a:gridCol w="2135378">
                  <a:extLst>
                    <a:ext uri="{9D8B030D-6E8A-4147-A177-3AD203B41FA5}">
                      <a16:colId xmlns:a16="http://schemas.microsoft.com/office/drawing/2014/main" val="719431815"/>
                    </a:ext>
                  </a:extLst>
                </a:gridCol>
              </a:tblGrid>
              <a:tr h="0">
                <a:tc gridSpan="4">
                  <a:txBody>
                    <a:bodyPr/>
                    <a:lstStyle/>
                    <a:p>
                      <a:pPr algn="ctr" fontAlgn="b"/>
                      <a:r>
                        <a:rPr lang="fr-FR" sz="1200" b="1" u="none" strike="noStrike" dirty="0">
                          <a:effectLst/>
                          <a:latin typeface="+mn-lt"/>
                        </a:rPr>
                        <a:t>Identification</a:t>
                      </a:r>
                      <a:endParaRPr lang="fr-FR" sz="1200" b="1" i="0" u="none" strike="noStrike" dirty="0">
                        <a:solidFill>
                          <a:srgbClr val="000000"/>
                        </a:solidFill>
                        <a:effectLst/>
                        <a:latin typeface="+mn-lt"/>
                      </a:endParaRPr>
                    </a:p>
                  </a:txBody>
                  <a:tcPr marL="9525" marR="9525" marT="9525" marB="0" anchor="ctr">
                    <a:solidFill>
                      <a:srgbClr val="FFCC66"/>
                    </a:solidFill>
                  </a:tcPr>
                </a:tc>
                <a:tc hMerge="1">
                  <a:txBody>
                    <a:bodyPr/>
                    <a:lstStyle/>
                    <a:p>
                      <a:pPr algn="l" fontAlgn="b"/>
                      <a:endParaRPr lang="fr-FR" sz="1600" b="0" i="0" u="none" strike="noStrike" dirty="0">
                        <a:solidFill>
                          <a:srgbClr val="000000"/>
                        </a:solidFill>
                        <a:effectLst/>
                        <a:latin typeface="+mn-lt"/>
                      </a:endParaRPr>
                    </a:p>
                  </a:txBody>
                  <a:tcPr marL="9525" marR="9525" marT="9525" marB="0" anchor="b">
                    <a:solidFill>
                      <a:srgbClr val="FFCC66"/>
                    </a:solidFill>
                  </a:tcPr>
                </a:tc>
                <a:tc hMerge="1">
                  <a:txBody>
                    <a:bodyPr/>
                    <a:lstStyle/>
                    <a:p>
                      <a:pPr algn="l" fontAlgn="b"/>
                      <a:endParaRPr lang="fr-FR" sz="1600" b="0" i="0" u="none" strike="noStrike" dirty="0">
                        <a:solidFill>
                          <a:srgbClr val="000000"/>
                        </a:solidFill>
                        <a:effectLst/>
                        <a:latin typeface="+mn-lt"/>
                      </a:endParaRPr>
                    </a:p>
                  </a:txBody>
                  <a:tcPr marL="9525" marR="9525" marT="9525" marB="0" anchor="b">
                    <a:solidFill>
                      <a:srgbClr val="FFCC66"/>
                    </a:solidFill>
                  </a:tcPr>
                </a:tc>
                <a:tc hMerge="1">
                  <a:txBody>
                    <a:bodyPr/>
                    <a:lstStyle/>
                    <a:p>
                      <a:pPr algn="l" fontAlgn="b"/>
                      <a:endParaRPr lang="fr-FR" sz="1600" b="0" i="0" u="none" strike="noStrike" dirty="0">
                        <a:solidFill>
                          <a:srgbClr val="000000"/>
                        </a:solidFill>
                        <a:effectLst/>
                        <a:latin typeface="+mn-lt"/>
                      </a:endParaRPr>
                    </a:p>
                  </a:txBody>
                  <a:tcPr marL="9525" marR="9525" marT="9525" marB="0" anchor="b">
                    <a:solidFill>
                      <a:srgbClr val="FFCC66"/>
                    </a:solidFill>
                  </a:tcPr>
                </a:tc>
                <a:extLst>
                  <a:ext uri="{0D108BD9-81ED-4DB2-BD59-A6C34878D82A}">
                    <a16:rowId xmlns:a16="http://schemas.microsoft.com/office/drawing/2014/main" val="843776464"/>
                  </a:ext>
                </a:extLst>
              </a:tr>
              <a:tr h="0">
                <a:tc>
                  <a:txBody>
                    <a:bodyPr/>
                    <a:lstStyle/>
                    <a:p>
                      <a:pPr algn="l" fontAlgn="b"/>
                      <a:r>
                        <a:rPr lang="fr-FR" sz="1200" b="1" i="0" u="none" strike="noStrike" dirty="0">
                          <a:solidFill>
                            <a:srgbClr val="000000"/>
                          </a:solidFill>
                          <a:effectLst/>
                          <a:latin typeface="Calibri" panose="020F0502020204030204" pitchFamily="34" charset="0"/>
                        </a:rPr>
                        <a:t>Set </a:t>
                      </a:r>
                      <a:r>
                        <a:rPr lang="fr-FR" sz="1200" b="1" i="0" u="none" strike="noStrike" dirty="0" err="1">
                          <a:solidFill>
                            <a:srgbClr val="000000"/>
                          </a:solidFill>
                          <a:effectLst/>
                          <a:latin typeface="Calibri" panose="020F0502020204030204" pitchFamily="34" charset="0"/>
                        </a:rPr>
                        <a:t>name</a:t>
                      </a:r>
                      <a:endParaRPr lang="fr-FR" sz="1200" b="1"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b="1" u="none" strike="noStrike" dirty="0">
                          <a:effectLst/>
                          <a:latin typeface="+mn-lt"/>
                        </a:rPr>
                        <a:t>Set type</a:t>
                      </a:r>
                      <a:endParaRPr lang="fr-FR" sz="1200" b="1"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200" b="1" i="0" u="none" strike="noStrike" dirty="0">
                          <a:solidFill>
                            <a:srgbClr val="000000"/>
                          </a:solidFill>
                          <a:effectLst/>
                          <a:latin typeface="+mn-lt"/>
                        </a:rPr>
                        <a:t>Trial code</a:t>
                      </a:r>
                    </a:p>
                  </a:txBody>
                  <a:tcPr marL="9525" marR="9525" marT="9525" marB="0" anchor="b">
                    <a:solidFill>
                      <a:srgbClr val="FFCC66"/>
                    </a:solidFill>
                  </a:tcPr>
                </a:tc>
                <a:tc>
                  <a:txBody>
                    <a:bodyPr/>
                    <a:lstStyle/>
                    <a:p>
                      <a:pPr algn="l" fontAlgn="b"/>
                      <a:r>
                        <a:rPr lang="fr-FR" sz="1200" b="1" u="none" strike="noStrike" dirty="0">
                          <a:effectLst/>
                          <a:latin typeface="+mn-lt"/>
                        </a:rPr>
                        <a:t>PMID/DOI</a:t>
                      </a:r>
                      <a:endParaRPr lang="fr-FR" sz="1200" b="1" i="0" u="none" strike="noStrike" dirty="0">
                        <a:solidFill>
                          <a:srgbClr val="000000"/>
                        </a:solidFill>
                        <a:effectLst/>
                        <a:latin typeface="+mn-lt"/>
                      </a:endParaRPr>
                    </a:p>
                  </a:txBody>
                  <a:tcPr marL="9525" marR="9525" marT="9525" marB="0" anchor="b">
                    <a:solidFill>
                      <a:srgbClr val="FFCC66"/>
                    </a:solidFill>
                  </a:tcPr>
                </a:tc>
                <a:extLst>
                  <a:ext uri="{0D108BD9-81ED-4DB2-BD59-A6C34878D82A}">
                    <a16:rowId xmlns:a16="http://schemas.microsoft.com/office/drawing/2014/main" val="4054613581"/>
                  </a:ext>
                </a:extLst>
              </a:tr>
              <a:tr h="0">
                <a:tc>
                  <a:txBody>
                    <a:bodyPr/>
                    <a:lstStyle/>
                    <a:p>
                      <a:pPr algn="l" fontAlgn="b"/>
                      <a:r>
                        <a:rPr lang="fr-FR" sz="1200" b="0" i="0" u="none" strike="noStrike" dirty="0">
                          <a:solidFill>
                            <a:srgbClr val="000000"/>
                          </a:solidFill>
                          <a:effectLst/>
                          <a:latin typeface="Calibri" panose="020F0502020204030204" pitchFamily="34" charset="0"/>
                        </a:rPr>
                        <a:t>GEN4X</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mn-lt"/>
                        </a:rPr>
                        <a:t>Network</a:t>
                      </a:r>
                    </a:p>
                  </a:txBody>
                  <a:tcPr marL="9525" marR="9525" marT="9525" marB="0" anchor="b">
                    <a:solidFill>
                      <a:srgbClr val="FFCC6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200" u="none" strike="noStrike" dirty="0">
                          <a:effectLst/>
                        </a:rPr>
                        <a:t>0148000204</a:t>
                      </a:r>
                      <a:r>
                        <a:rPr lang="fr-FR" sz="1200" b="0" i="0" u="none" strike="noStrike" dirty="0">
                          <a:solidFill>
                            <a:srgbClr val="000000"/>
                          </a:solidFill>
                          <a:effectLst/>
                          <a:latin typeface="+mn-lt"/>
                        </a:rPr>
                        <a:t>, </a:t>
                      </a:r>
                      <a:r>
                        <a:rPr lang="fr-FR" sz="1200" u="none" strike="noStrike" dirty="0">
                          <a:effectLst/>
                        </a:rPr>
                        <a:t>0148000205</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mn-lt"/>
                        </a:rPr>
                        <a:t>https://doi.org/10.15454/50RS8C</a:t>
                      </a:r>
                    </a:p>
                  </a:txBody>
                  <a:tcPr marL="9525" marR="9525" marT="9525" marB="0" anchor="b">
                    <a:solidFill>
                      <a:srgbClr val="FFCC66"/>
                    </a:solidFill>
                  </a:tcPr>
                </a:tc>
                <a:extLst>
                  <a:ext uri="{0D108BD9-81ED-4DB2-BD59-A6C34878D82A}">
                    <a16:rowId xmlns:a16="http://schemas.microsoft.com/office/drawing/2014/main" val="623100101"/>
                  </a:ext>
                </a:extLst>
              </a:tr>
            </a:tbl>
          </a:graphicData>
        </a:graphic>
      </p:graphicFrame>
      <p:cxnSp>
        <p:nvCxnSpPr>
          <p:cNvPr id="19" name="Connecteur droit avec flèche 18">
            <a:extLst>
              <a:ext uri="{FF2B5EF4-FFF2-40B4-BE49-F238E27FC236}">
                <a16:creationId xmlns:a16="http://schemas.microsoft.com/office/drawing/2014/main" id="{69F4F9D8-097C-44CF-8D2B-4ED0A0D24989}"/>
              </a:ext>
            </a:extLst>
          </p:cNvPr>
          <p:cNvCxnSpPr>
            <a:cxnSpLocks/>
          </p:cNvCxnSpPr>
          <p:nvPr/>
        </p:nvCxnSpPr>
        <p:spPr>
          <a:xfrm flipH="1">
            <a:off x="1842448" y="1346579"/>
            <a:ext cx="1642282" cy="377473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820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AA49EA4-A764-49A2-B206-7A482EC2579B}"/>
              </a:ext>
            </a:extLst>
          </p:cNvPr>
          <p:cNvSpPr>
            <a:spLocks noGrp="1"/>
          </p:cNvSpPr>
          <p:nvPr>
            <p:ph type="title"/>
          </p:nvPr>
        </p:nvSpPr>
        <p:spPr/>
        <p:txBody>
          <a:bodyPr/>
          <a:lstStyle/>
          <a:p>
            <a:r>
              <a:rPr lang="fr-FR" dirty="0"/>
              <a:t>MIAPPE </a:t>
            </a:r>
            <a:r>
              <a:rPr lang="fr-FR" dirty="0" err="1"/>
              <a:t>example</a:t>
            </a:r>
            <a:r>
              <a:rPr lang="fr-FR" dirty="0"/>
              <a:t> - </a:t>
            </a:r>
            <a:r>
              <a:rPr lang="fr-FR" dirty="0" err="1"/>
              <a:t>Study</a:t>
            </a:r>
            <a:endParaRPr lang="en-US" dirty="0"/>
          </a:p>
        </p:txBody>
      </p:sp>
      <p:graphicFrame>
        <p:nvGraphicFramePr>
          <p:cNvPr id="3" name="Tableau 2">
            <a:extLst>
              <a:ext uri="{FF2B5EF4-FFF2-40B4-BE49-F238E27FC236}">
                <a16:creationId xmlns:a16="http://schemas.microsoft.com/office/drawing/2014/main" id="{0F41550B-6D68-4E13-BE26-C131DEBD8F2C}"/>
              </a:ext>
            </a:extLst>
          </p:cNvPr>
          <p:cNvGraphicFramePr>
            <a:graphicFrameLocks noGrp="1"/>
          </p:cNvGraphicFramePr>
          <p:nvPr/>
        </p:nvGraphicFramePr>
        <p:xfrm>
          <a:off x="851887" y="986398"/>
          <a:ext cx="3434989" cy="776200"/>
        </p:xfrm>
        <a:graphic>
          <a:graphicData uri="http://schemas.openxmlformats.org/drawingml/2006/table">
            <a:tbl>
              <a:tblPr>
                <a:tableStyleId>{93296810-A885-4BE3-A3E7-6D5BEEA58F35}</a:tableStyleId>
              </a:tblPr>
              <a:tblGrid>
                <a:gridCol w="1092073">
                  <a:extLst>
                    <a:ext uri="{9D8B030D-6E8A-4147-A177-3AD203B41FA5}">
                      <a16:colId xmlns:a16="http://schemas.microsoft.com/office/drawing/2014/main" val="3447091574"/>
                    </a:ext>
                  </a:extLst>
                </a:gridCol>
                <a:gridCol w="774339">
                  <a:extLst>
                    <a:ext uri="{9D8B030D-6E8A-4147-A177-3AD203B41FA5}">
                      <a16:colId xmlns:a16="http://schemas.microsoft.com/office/drawing/2014/main" val="2392444843"/>
                    </a:ext>
                  </a:extLst>
                </a:gridCol>
                <a:gridCol w="831850">
                  <a:extLst>
                    <a:ext uri="{9D8B030D-6E8A-4147-A177-3AD203B41FA5}">
                      <a16:colId xmlns:a16="http://schemas.microsoft.com/office/drawing/2014/main" val="3581879921"/>
                    </a:ext>
                  </a:extLst>
                </a:gridCol>
                <a:gridCol w="736727">
                  <a:extLst>
                    <a:ext uri="{9D8B030D-6E8A-4147-A177-3AD203B41FA5}">
                      <a16:colId xmlns:a16="http://schemas.microsoft.com/office/drawing/2014/main" val="2925383255"/>
                    </a:ext>
                  </a:extLst>
                </a:gridCol>
              </a:tblGrid>
              <a:tr h="193052">
                <a:tc gridSpan="4">
                  <a:txBody>
                    <a:bodyPr/>
                    <a:lstStyle/>
                    <a:p>
                      <a:pPr algn="ctr" fontAlgn="ctr"/>
                      <a:r>
                        <a:rPr lang="fr-FR" sz="1200" b="1" u="none" strike="noStrike" dirty="0">
                          <a:effectLst/>
                        </a:rPr>
                        <a:t>Identification</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35147238"/>
                  </a:ext>
                </a:extLst>
              </a:tr>
              <a:tr h="198338">
                <a:tc>
                  <a:txBody>
                    <a:bodyPr/>
                    <a:lstStyle/>
                    <a:p>
                      <a:pPr algn="ctr" fontAlgn="ctr"/>
                      <a:r>
                        <a:rPr lang="fr-FR" sz="1200" b="1" u="none" strike="noStrike" dirty="0">
                          <a:effectLst/>
                        </a:rPr>
                        <a:t>InstitutionName</a:t>
                      </a:r>
                      <a:endParaRPr lang="fr-FR" sz="1200" b="1" i="0" u="none" strike="noStrike" dirty="0">
                        <a:solidFill>
                          <a:srgbClr val="FF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Project</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Trial Code</a:t>
                      </a:r>
                      <a:endParaRPr lang="fr-FR" sz="1200" b="1" i="0" u="none" strike="noStrike" dirty="0">
                        <a:solidFill>
                          <a:srgbClr val="FF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Trial Name</a:t>
                      </a:r>
                      <a:endParaRPr lang="fr-FR" sz="1200" b="1" i="0" u="none" strike="noStrike" dirty="0">
                        <a:solidFill>
                          <a:srgbClr val="FF0000"/>
                        </a:solidFill>
                        <a:effectLst/>
                        <a:latin typeface="Calibri" panose="020F0502020204030204" pitchFamily="34" charset="0"/>
                      </a:endParaRPr>
                    </a:p>
                  </a:txBody>
                  <a:tcPr marL="9525" marR="9525" marT="9525" marB="0" anchor="ctr">
                    <a:solidFill>
                      <a:srgbClr val="FFCC66"/>
                    </a:solidFill>
                  </a:tcPr>
                </a:tc>
                <a:extLst>
                  <a:ext uri="{0D108BD9-81ED-4DB2-BD59-A6C34878D82A}">
                    <a16:rowId xmlns:a16="http://schemas.microsoft.com/office/drawing/2014/main" val="1080663272"/>
                  </a:ext>
                </a:extLst>
              </a:tr>
              <a:tr h="190500">
                <a:tc>
                  <a:txBody>
                    <a:bodyPr/>
                    <a:lstStyle/>
                    <a:p>
                      <a:pPr algn="l" fontAlgn="b"/>
                      <a:r>
                        <a:rPr lang="fr-FR" sz="1200" u="none" strike="noStrike" dirty="0">
                          <a:effectLst/>
                        </a:rPr>
                        <a:t>INRA-URFM</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PlantaComp</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0148000204</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Valcros</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3958568283"/>
                  </a:ext>
                </a:extLst>
              </a:tr>
              <a:tr h="190500">
                <a:tc>
                  <a:txBody>
                    <a:bodyPr/>
                    <a:lstStyle/>
                    <a:p>
                      <a:pPr algn="l" fontAlgn="b"/>
                      <a:r>
                        <a:rPr lang="fr-FR" sz="1200" u="none" strike="noStrike" dirty="0">
                          <a:effectLst/>
                        </a:rPr>
                        <a:t>INRA-URFM</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PlantaComp</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0148000205</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La Nerthe</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2129655777"/>
                  </a:ext>
                </a:extLst>
              </a:tr>
            </a:tbl>
          </a:graphicData>
        </a:graphic>
      </p:graphicFrame>
      <p:graphicFrame>
        <p:nvGraphicFramePr>
          <p:cNvPr id="5" name="Tableau 4">
            <a:extLst>
              <a:ext uri="{FF2B5EF4-FFF2-40B4-BE49-F238E27FC236}">
                <a16:creationId xmlns:a16="http://schemas.microsoft.com/office/drawing/2014/main" id="{BCC5CDD8-FB65-422A-AB63-F46947EEECAC}"/>
              </a:ext>
            </a:extLst>
          </p:cNvPr>
          <p:cNvGraphicFramePr>
            <a:graphicFrameLocks noGrp="1"/>
          </p:cNvGraphicFramePr>
          <p:nvPr/>
        </p:nvGraphicFramePr>
        <p:xfrm>
          <a:off x="2914336" y="1820264"/>
          <a:ext cx="6372290" cy="777348"/>
        </p:xfrm>
        <a:graphic>
          <a:graphicData uri="http://schemas.openxmlformats.org/drawingml/2006/table">
            <a:tbl>
              <a:tblPr>
                <a:tableStyleId>{93296810-A885-4BE3-A3E7-6D5BEEA58F35}</a:tableStyleId>
              </a:tblPr>
              <a:tblGrid>
                <a:gridCol w="956691">
                  <a:extLst>
                    <a:ext uri="{9D8B030D-6E8A-4147-A177-3AD203B41FA5}">
                      <a16:colId xmlns:a16="http://schemas.microsoft.com/office/drawing/2014/main" val="2168388584"/>
                    </a:ext>
                  </a:extLst>
                </a:gridCol>
                <a:gridCol w="1435354">
                  <a:extLst>
                    <a:ext uri="{9D8B030D-6E8A-4147-A177-3AD203B41FA5}">
                      <a16:colId xmlns:a16="http://schemas.microsoft.com/office/drawing/2014/main" val="3427409188"/>
                    </a:ext>
                  </a:extLst>
                </a:gridCol>
                <a:gridCol w="749999">
                  <a:extLst>
                    <a:ext uri="{9D8B030D-6E8A-4147-A177-3AD203B41FA5}">
                      <a16:colId xmlns:a16="http://schemas.microsoft.com/office/drawing/2014/main" val="1021925309"/>
                    </a:ext>
                  </a:extLst>
                </a:gridCol>
                <a:gridCol w="1230948">
                  <a:extLst>
                    <a:ext uri="{9D8B030D-6E8A-4147-A177-3AD203B41FA5}">
                      <a16:colId xmlns:a16="http://schemas.microsoft.com/office/drawing/2014/main" val="1648323281"/>
                    </a:ext>
                  </a:extLst>
                </a:gridCol>
                <a:gridCol w="1283272">
                  <a:extLst>
                    <a:ext uri="{9D8B030D-6E8A-4147-A177-3AD203B41FA5}">
                      <a16:colId xmlns:a16="http://schemas.microsoft.com/office/drawing/2014/main" val="3848942605"/>
                    </a:ext>
                  </a:extLst>
                </a:gridCol>
                <a:gridCol w="716026">
                  <a:extLst>
                    <a:ext uri="{9D8B030D-6E8A-4147-A177-3AD203B41FA5}">
                      <a16:colId xmlns:a16="http://schemas.microsoft.com/office/drawing/2014/main" val="3318412289"/>
                    </a:ext>
                  </a:extLst>
                </a:gridCol>
              </a:tblGrid>
              <a:tr h="191889">
                <a:tc gridSpan="6">
                  <a:txBody>
                    <a:bodyPr/>
                    <a:lstStyle/>
                    <a:p>
                      <a:pPr algn="ctr" fontAlgn="ctr"/>
                      <a:r>
                        <a:rPr lang="fr-FR" sz="1200" b="1" u="none" strike="noStrike" dirty="0">
                          <a:effectLst/>
                        </a:rPr>
                        <a:t>Management</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71045413"/>
                  </a:ext>
                </a:extLst>
              </a:tr>
              <a:tr h="200133">
                <a:tc>
                  <a:txBody>
                    <a:bodyPr/>
                    <a:lstStyle/>
                    <a:p>
                      <a:pPr algn="ctr" fontAlgn="ctr"/>
                      <a:r>
                        <a:rPr lang="fr-FR" sz="1200" b="1" u="none" strike="noStrike" dirty="0">
                          <a:effectLst/>
                        </a:rPr>
                        <a:t>Manager</a:t>
                      </a:r>
                      <a:endParaRPr lang="fr-FR" sz="1200" b="1" i="0" u="none" strike="noStrike" dirty="0">
                        <a:solidFill>
                          <a:srgbClr val="FF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Manager Email</a:t>
                      </a:r>
                      <a:endParaRPr lang="fr-FR" sz="1200" b="1" i="0" u="none" strike="noStrike" dirty="0">
                        <a:solidFill>
                          <a:srgbClr val="FF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Scientific</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Scientific Email</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Landowner</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Site Status</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extLst>
                  <a:ext uri="{0D108BD9-81ED-4DB2-BD59-A6C34878D82A}">
                    <a16:rowId xmlns:a16="http://schemas.microsoft.com/office/drawing/2014/main" val="3505881610"/>
                  </a:ext>
                </a:extLst>
              </a:tr>
              <a:tr h="188478">
                <a:tc>
                  <a:txBody>
                    <a:bodyPr/>
                    <a:lstStyle/>
                    <a:p>
                      <a:pPr algn="l" fontAlgn="b"/>
                      <a:r>
                        <a:rPr lang="fr-FR" sz="1200" u="none" strike="noStrike" dirty="0">
                          <a:effectLst/>
                        </a:rPr>
                        <a:t>Denis Vauthier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denis.vauthier@inra.fr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Bruno Fady</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bruno.fady@inra.fr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SA Domaine Valcros</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private</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294806407"/>
                  </a:ext>
                </a:extLst>
              </a:tr>
              <a:tr h="191889">
                <a:tc>
                  <a:txBody>
                    <a:bodyPr/>
                    <a:lstStyle/>
                    <a:p>
                      <a:pPr algn="l" fontAlgn="b"/>
                      <a:r>
                        <a:rPr lang="fr-FR" sz="1200" u="none" strike="noStrike" dirty="0">
                          <a:effectLst/>
                        </a:rPr>
                        <a:t>Denis Vauthier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denis.vauthier@inra.fr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Bruno Fady</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bruno.fady@inra.fr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Ciments Lafarge</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private</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2146388384"/>
                  </a:ext>
                </a:extLst>
              </a:tr>
            </a:tbl>
          </a:graphicData>
        </a:graphic>
      </p:graphicFrame>
      <p:graphicFrame>
        <p:nvGraphicFramePr>
          <p:cNvPr id="6" name="Tableau 5">
            <a:extLst>
              <a:ext uri="{FF2B5EF4-FFF2-40B4-BE49-F238E27FC236}">
                <a16:creationId xmlns:a16="http://schemas.microsoft.com/office/drawing/2014/main" id="{7B2CE166-B338-4EEC-96CD-7D6F6F148665}"/>
              </a:ext>
            </a:extLst>
          </p:cNvPr>
          <p:cNvGraphicFramePr>
            <a:graphicFrameLocks noGrp="1"/>
          </p:cNvGraphicFramePr>
          <p:nvPr/>
        </p:nvGraphicFramePr>
        <p:xfrm>
          <a:off x="4286876" y="994814"/>
          <a:ext cx="6803158" cy="768441"/>
        </p:xfrm>
        <a:graphic>
          <a:graphicData uri="http://schemas.openxmlformats.org/drawingml/2006/table">
            <a:tbl>
              <a:tblPr>
                <a:tableStyleId>{5C22544A-7EE6-4342-B048-85BDC9FD1C3A}</a:tableStyleId>
              </a:tblPr>
              <a:tblGrid>
                <a:gridCol w="750561">
                  <a:extLst>
                    <a:ext uri="{9D8B030D-6E8A-4147-A177-3AD203B41FA5}">
                      <a16:colId xmlns:a16="http://schemas.microsoft.com/office/drawing/2014/main" val="2597554399"/>
                    </a:ext>
                  </a:extLst>
                </a:gridCol>
                <a:gridCol w="779590">
                  <a:extLst>
                    <a:ext uri="{9D8B030D-6E8A-4147-A177-3AD203B41FA5}">
                      <a16:colId xmlns:a16="http://schemas.microsoft.com/office/drawing/2014/main" val="2751747646"/>
                    </a:ext>
                  </a:extLst>
                </a:gridCol>
                <a:gridCol w="1037899">
                  <a:extLst>
                    <a:ext uri="{9D8B030D-6E8A-4147-A177-3AD203B41FA5}">
                      <a16:colId xmlns:a16="http://schemas.microsoft.com/office/drawing/2014/main" val="4026531564"/>
                    </a:ext>
                  </a:extLst>
                </a:gridCol>
                <a:gridCol w="816729">
                  <a:extLst>
                    <a:ext uri="{9D8B030D-6E8A-4147-A177-3AD203B41FA5}">
                      <a16:colId xmlns:a16="http://schemas.microsoft.com/office/drawing/2014/main" val="1416856087"/>
                    </a:ext>
                  </a:extLst>
                </a:gridCol>
                <a:gridCol w="732845">
                  <a:extLst>
                    <a:ext uri="{9D8B030D-6E8A-4147-A177-3AD203B41FA5}">
                      <a16:colId xmlns:a16="http://schemas.microsoft.com/office/drawing/2014/main" val="3345407195"/>
                    </a:ext>
                  </a:extLst>
                </a:gridCol>
                <a:gridCol w="825619">
                  <a:extLst>
                    <a:ext uri="{9D8B030D-6E8A-4147-A177-3AD203B41FA5}">
                      <a16:colId xmlns:a16="http://schemas.microsoft.com/office/drawing/2014/main" val="234377203"/>
                    </a:ext>
                  </a:extLst>
                </a:gridCol>
                <a:gridCol w="1859915">
                  <a:extLst>
                    <a:ext uri="{9D8B030D-6E8A-4147-A177-3AD203B41FA5}">
                      <a16:colId xmlns:a16="http://schemas.microsoft.com/office/drawing/2014/main" val="3542153556"/>
                    </a:ext>
                  </a:extLst>
                </a:gridCol>
              </a:tblGrid>
              <a:tr h="135109">
                <a:tc gridSpan="7">
                  <a:txBody>
                    <a:bodyPr/>
                    <a:lstStyle/>
                    <a:p>
                      <a:pPr algn="ctr" fontAlgn="ctr"/>
                      <a:r>
                        <a:rPr lang="fr-FR" sz="1200" b="1" u="none" strike="noStrike" dirty="0">
                          <a:solidFill>
                            <a:schemeClr val="tx1"/>
                          </a:solidFill>
                          <a:effectLst/>
                        </a:rPr>
                        <a:t>General</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66894055"/>
                  </a:ext>
                </a:extLst>
              </a:tr>
              <a:tr h="142404">
                <a:tc>
                  <a:txBody>
                    <a:bodyPr/>
                    <a:lstStyle/>
                    <a:p>
                      <a:pPr algn="ctr" fontAlgn="ctr"/>
                      <a:r>
                        <a:rPr lang="fr-FR" sz="1200" b="1" u="none" strike="noStrike" dirty="0">
                          <a:solidFill>
                            <a:schemeClr val="tx1"/>
                          </a:solidFill>
                          <a:effectLst/>
                        </a:rPr>
                        <a:t>Trial Status</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u="none" strike="noStrike" dirty="0">
                          <a:solidFill>
                            <a:schemeClr val="tx1"/>
                          </a:solidFill>
                          <a:effectLst/>
                        </a:rPr>
                        <a:t>Trial Type</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u="none" strike="noStrike" dirty="0">
                          <a:solidFill>
                            <a:schemeClr val="tx1"/>
                          </a:solidFill>
                          <a:effectLst/>
                        </a:rPr>
                        <a:t>Plantation Date</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u="none" strike="noStrike" dirty="0">
                          <a:solidFill>
                            <a:schemeClr val="tx1"/>
                          </a:solidFill>
                          <a:effectLst/>
                        </a:rPr>
                        <a:t>Ending Date</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i="0" u="none" strike="noStrike" dirty="0">
                          <a:solidFill>
                            <a:schemeClr val="tx1"/>
                          </a:solidFill>
                          <a:effectLst/>
                          <a:latin typeface="+mn-lt"/>
                        </a:rPr>
                        <a:t>Comments</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u="none" strike="noStrike" dirty="0">
                          <a:solidFill>
                            <a:schemeClr val="tx1"/>
                          </a:solidFill>
                          <a:effectLst/>
                        </a:rPr>
                        <a:t>Publications</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u="none" strike="noStrike" dirty="0">
                          <a:effectLst/>
                        </a:rPr>
                        <a:t>Trial Design</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extLst>
                  <a:ext uri="{0D108BD9-81ED-4DB2-BD59-A6C34878D82A}">
                    <a16:rowId xmlns:a16="http://schemas.microsoft.com/office/drawing/2014/main" val="3380422521"/>
                  </a:ext>
                </a:extLst>
              </a:tr>
              <a:tr h="135942">
                <a:tc>
                  <a:txBody>
                    <a:bodyPr/>
                    <a:lstStyle/>
                    <a:p>
                      <a:pPr algn="l" fontAlgn="b"/>
                      <a:r>
                        <a:rPr lang="fr-FR" sz="1200" b="0" i="0" u="none" strike="noStrike" dirty="0">
                          <a:solidFill>
                            <a:srgbClr val="000000"/>
                          </a:solidFill>
                          <a:effectLst/>
                          <a:latin typeface="Calibri" panose="020F0502020204030204" pitchFamily="34" charset="0"/>
                        </a:rPr>
                        <a:t>CLOSED</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Provenance</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05/04/1995</a:t>
                      </a: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Randomized complete blocks</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4168906086"/>
                  </a:ext>
                </a:extLst>
              </a:tr>
              <a:tr h="135942">
                <a:tc>
                  <a:txBody>
                    <a:bodyPr/>
                    <a:lstStyle/>
                    <a:p>
                      <a:pPr algn="l" fontAlgn="b"/>
                      <a:r>
                        <a:rPr lang="fr-FR" sz="1200" b="0" i="0" u="none" strike="noStrike" dirty="0">
                          <a:solidFill>
                            <a:srgbClr val="000000"/>
                          </a:solidFill>
                          <a:effectLst/>
                          <a:latin typeface="Calibri" panose="020F0502020204030204" pitchFamily="34" charset="0"/>
                        </a:rPr>
                        <a:t>CLOSED</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Provenance</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21/04/1995</a:t>
                      </a: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Randomized complete blocks</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2817232828"/>
                  </a:ext>
                </a:extLst>
              </a:tr>
            </a:tbl>
          </a:graphicData>
        </a:graphic>
      </p:graphicFrame>
      <p:graphicFrame>
        <p:nvGraphicFramePr>
          <p:cNvPr id="7" name="Tableau 6">
            <a:extLst>
              <a:ext uri="{FF2B5EF4-FFF2-40B4-BE49-F238E27FC236}">
                <a16:creationId xmlns:a16="http://schemas.microsoft.com/office/drawing/2014/main" id="{A94BF36C-A39F-44CA-8F95-444AFC77D529}"/>
              </a:ext>
            </a:extLst>
          </p:cNvPr>
          <p:cNvGraphicFramePr>
            <a:graphicFrameLocks noGrp="1"/>
          </p:cNvGraphicFramePr>
          <p:nvPr/>
        </p:nvGraphicFramePr>
        <p:xfrm>
          <a:off x="2656296" y="2676848"/>
          <a:ext cx="6879408" cy="806280"/>
        </p:xfrm>
        <a:graphic>
          <a:graphicData uri="http://schemas.openxmlformats.org/drawingml/2006/table">
            <a:tbl>
              <a:tblPr>
                <a:tableStyleId>{5C22544A-7EE6-4342-B048-85BDC9FD1C3A}</a:tableStyleId>
              </a:tblPr>
              <a:tblGrid>
                <a:gridCol w="564246">
                  <a:extLst>
                    <a:ext uri="{9D8B030D-6E8A-4147-A177-3AD203B41FA5}">
                      <a16:colId xmlns:a16="http://schemas.microsoft.com/office/drawing/2014/main" val="1243328691"/>
                    </a:ext>
                  </a:extLst>
                </a:gridCol>
                <a:gridCol w="509573">
                  <a:extLst>
                    <a:ext uri="{9D8B030D-6E8A-4147-A177-3AD203B41FA5}">
                      <a16:colId xmlns:a16="http://schemas.microsoft.com/office/drawing/2014/main" val="4002150321"/>
                    </a:ext>
                  </a:extLst>
                </a:gridCol>
                <a:gridCol w="1337818">
                  <a:extLst>
                    <a:ext uri="{9D8B030D-6E8A-4147-A177-3AD203B41FA5}">
                      <a16:colId xmlns:a16="http://schemas.microsoft.com/office/drawing/2014/main" val="3853629587"/>
                    </a:ext>
                  </a:extLst>
                </a:gridCol>
                <a:gridCol w="704391">
                  <a:extLst>
                    <a:ext uri="{9D8B030D-6E8A-4147-A177-3AD203B41FA5}">
                      <a16:colId xmlns:a16="http://schemas.microsoft.com/office/drawing/2014/main" val="2985964539"/>
                    </a:ext>
                  </a:extLst>
                </a:gridCol>
                <a:gridCol w="636587">
                  <a:extLst>
                    <a:ext uri="{9D8B030D-6E8A-4147-A177-3AD203B41FA5}">
                      <a16:colId xmlns:a16="http://schemas.microsoft.com/office/drawing/2014/main" val="3912123812"/>
                    </a:ext>
                  </a:extLst>
                </a:gridCol>
                <a:gridCol w="693532">
                  <a:extLst>
                    <a:ext uri="{9D8B030D-6E8A-4147-A177-3AD203B41FA5}">
                      <a16:colId xmlns:a16="http://schemas.microsoft.com/office/drawing/2014/main" val="1389293495"/>
                    </a:ext>
                  </a:extLst>
                </a:gridCol>
                <a:gridCol w="644701">
                  <a:extLst>
                    <a:ext uri="{9D8B030D-6E8A-4147-A177-3AD203B41FA5}">
                      <a16:colId xmlns:a16="http://schemas.microsoft.com/office/drawing/2014/main" val="1523010070"/>
                    </a:ext>
                  </a:extLst>
                </a:gridCol>
                <a:gridCol w="639430">
                  <a:extLst>
                    <a:ext uri="{9D8B030D-6E8A-4147-A177-3AD203B41FA5}">
                      <a16:colId xmlns:a16="http://schemas.microsoft.com/office/drawing/2014/main" val="488765541"/>
                    </a:ext>
                  </a:extLst>
                </a:gridCol>
                <a:gridCol w="409370">
                  <a:extLst>
                    <a:ext uri="{9D8B030D-6E8A-4147-A177-3AD203B41FA5}">
                      <a16:colId xmlns:a16="http://schemas.microsoft.com/office/drawing/2014/main" val="3569961809"/>
                    </a:ext>
                  </a:extLst>
                </a:gridCol>
                <a:gridCol w="739760">
                  <a:extLst>
                    <a:ext uri="{9D8B030D-6E8A-4147-A177-3AD203B41FA5}">
                      <a16:colId xmlns:a16="http://schemas.microsoft.com/office/drawing/2014/main" val="4009126118"/>
                    </a:ext>
                  </a:extLst>
                </a:gridCol>
              </a:tblGrid>
              <a:tr h="142885">
                <a:tc gridSpan="10">
                  <a:txBody>
                    <a:bodyPr/>
                    <a:lstStyle/>
                    <a:p>
                      <a:pPr algn="ctr" fontAlgn="ctr"/>
                      <a:r>
                        <a:rPr lang="fr-FR" sz="1200" b="1" u="none" strike="noStrike" dirty="0">
                          <a:effectLst/>
                        </a:rPr>
                        <a:t>Location</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234294655"/>
                  </a:ext>
                </a:extLst>
              </a:tr>
              <a:tr h="230755">
                <a:tc>
                  <a:txBody>
                    <a:bodyPr/>
                    <a:lstStyle/>
                    <a:p>
                      <a:pPr algn="ctr" fontAlgn="ctr"/>
                      <a:r>
                        <a:rPr lang="fr-FR" sz="1200" b="1" u="none" strike="noStrike" dirty="0">
                          <a:effectLst/>
                        </a:rPr>
                        <a:t>Country</a:t>
                      </a:r>
                      <a:endParaRPr lang="fr-FR" sz="1200" b="1" i="0" u="none" strike="noStrike" dirty="0">
                        <a:solidFill>
                          <a:srgbClr val="FF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County</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Municipality</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Site Name</a:t>
                      </a:r>
                      <a:endParaRPr lang="fr-FR" sz="1200" b="1" i="0" u="none" strike="noStrike" dirty="0">
                        <a:solidFill>
                          <a:srgbClr val="FF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Latitude</a:t>
                      </a:r>
                      <a:endParaRPr lang="fr-FR" sz="1200" b="1" i="0" u="none" strike="noStrike" dirty="0">
                        <a:solidFill>
                          <a:srgbClr val="FF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Longitude</a:t>
                      </a:r>
                      <a:endParaRPr lang="fr-FR" sz="1200" b="1" i="0" u="none" strike="noStrike" dirty="0">
                        <a:solidFill>
                          <a:srgbClr val="FF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Elevation</a:t>
                      </a:r>
                      <a:endParaRPr lang="fr-FR" sz="1200" b="1" i="0" u="none" strike="noStrike" dirty="0">
                        <a:solidFill>
                          <a:srgbClr val="FF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Exposure</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Slope</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Comments</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extLst>
                  <a:ext uri="{0D108BD9-81ED-4DB2-BD59-A6C34878D82A}">
                    <a16:rowId xmlns:a16="http://schemas.microsoft.com/office/drawing/2014/main" val="3698245883"/>
                  </a:ext>
                </a:extLst>
              </a:tr>
              <a:tr h="144151">
                <a:tc>
                  <a:txBody>
                    <a:bodyPr/>
                    <a:lstStyle/>
                    <a:p>
                      <a:pPr algn="l" fontAlgn="b"/>
                      <a:r>
                        <a:rPr lang="fr-FR" sz="1200" b="0" i="0" u="none" strike="noStrike" dirty="0">
                          <a:solidFill>
                            <a:srgbClr val="000000"/>
                          </a:solidFill>
                          <a:effectLst/>
                          <a:latin typeface="Calibri" panose="020F0502020204030204" pitchFamily="34" charset="0"/>
                        </a:rPr>
                        <a:t>France</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PACA</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Marseille</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La Nerthe</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43,37675</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5,286256</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204</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Flat</a:t>
                      </a: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1008384470"/>
                  </a:ext>
                </a:extLst>
              </a:tr>
              <a:tr h="144151">
                <a:tc>
                  <a:txBody>
                    <a:bodyPr/>
                    <a:lstStyle/>
                    <a:p>
                      <a:pPr algn="l" fontAlgn="b"/>
                      <a:r>
                        <a:rPr lang="fr-FR" sz="1200" b="0" i="0" u="none" strike="noStrike" dirty="0">
                          <a:solidFill>
                            <a:srgbClr val="000000"/>
                          </a:solidFill>
                          <a:effectLst/>
                          <a:latin typeface="Calibri" panose="020F0502020204030204" pitchFamily="34" charset="0"/>
                        </a:rPr>
                        <a:t>France</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PACA</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La Londe-les-Maures</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Valcros</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43,17583</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6,280556</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80</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NO</a:t>
                      </a: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4050531594"/>
                  </a:ext>
                </a:extLst>
              </a:tr>
            </a:tbl>
          </a:graphicData>
        </a:graphic>
      </p:graphicFrame>
      <p:graphicFrame>
        <p:nvGraphicFramePr>
          <p:cNvPr id="8" name="Tableau 7">
            <a:extLst>
              <a:ext uri="{FF2B5EF4-FFF2-40B4-BE49-F238E27FC236}">
                <a16:creationId xmlns:a16="http://schemas.microsoft.com/office/drawing/2014/main" id="{8E94B639-26ED-4EC3-AE0E-C0B480D5A91B}"/>
              </a:ext>
            </a:extLst>
          </p:cNvPr>
          <p:cNvGraphicFramePr>
            <a:graphicFrameLocks noGrp="1"/>
          </p:cNvGraphicFramePr>
          <p:nvPr/>
        </p:nvGraphicFramePr>
        <p:xfrm>
          <a:off x="65421" y="3900654"/>
          <a:ext cx="11233950" cy="565426"/>
        </p:xfrm>
        <a:graphic>
          <a:graphicData uri="http://schemas.openxmlformats.org/drawingml/2006/table">
            <a:tbl>
              <a:tblPr>
                <a:tableStyleId>{5C22544A-7EE6-4342-B048-85BDC9FD1C3A}</a:tableStyleId>
              </a:tblPr>
              <a:tblGrid>
                <a:gridCol w="459310">
                  <a:extLst>
                    <a:ext uri="{9D8B030D-6E8A-4147-A177-3AD203B41FA5}">
                      <a16:colId xmlns:a16="http://schemas.microsoft.com/office/drawing/2014/main" val="2991594215"/>
                    </a:ext>
                  </a:extLst>
                </a:gridCol>
                <a:gridCol w="1027347">
                  <a:extLst>
                    <a:ext uri="{9D8B030D-6E8A-4147-A177-3AD203B41FA5}">
                      <a16:colId xmlns:a16="http://schemas.microsoft.com/office/drawing/2014/main" val="147086867"/>
                    </a:ext>
                  </a:extLst>
                </a:gridCol>
                <a:gridCol w="1281240">
                  <a:extLst>
                    <a:ext uri="{9D8B030D-6E8A-4147-A177-3AD203B41FA5}">
                      <a16:colId xmlns:a16="http://schemas.microsoft.com/office/drawing/2014/main" val="2450276394"/>
                    </a:ext>
                  </a:extLst>
                </a:gridCol>
                <a:gridCol w="733331">
                  <a:extLst>
                    <a:ext uri="{9D8B030D-6E8A-4147-A177-3AD203B41FA5}">
                      <a16:colId xmlns:a16="http://schemas.microsoft.com/office/drawing/2014/main" val="1644637885"/>
                    </a:ext>
                  </a:extLst>
                </a:gridCol>
                <a:gridCol w="800071">
                  <a:extLst>
                    <a:ext uri="{9D8B030D-6E8A-4147-A177-3AD203B41FA5}">
                      <a16:colId xmlns:a16="http://schemas.microsoft.com/office/drawing/2014/main" val="2083803262"/>
                    </a:ext>
                  </a:extLst>
                </a:gridCol>
                <a:gridCol w="587829">
                  <a:extLst>
                    <a:ext uri="{9D8B030D-6E8A-4147-A177-3AD203B41FA5}">
                      <a16:colId xmlns:a16="http://schemas.microsoft.com/office/drawing/2014/main" val="3451059814"/>
                    </a:ext>
                  </a:extLst>
                </a:gridCol>
                <a:gridCol w="765116">
                  <a:extLst>
                    <a:ext uri="{9D8B030D-6E8A-4147-A177-3AD203B41FA5}">
                      <a16:colId xmlns:a16="http://schemas.microsoft.com/office/drawing/2014/main" val="3335710062"/>
                    </a:ext>
                  </a:extLst>
                </a:gridCol>
                <a:gridCol w="1192394">
                  <a:extLst>
                    <a:ext uri="{9D8B030D-6E8A-4147-A177-3AD203B41FA5}">
                      <a16:colId xmlns:a16="http://schemas.microsoft.com/office/drawing/2014/main" val="628040256"/>
                    </a:ext>
                  </a:extLst>
                </a:gridCol>
                <a:gridCol w="841972">
                  <a:extLst>
                    <a:ext uri="{9D8B030D-6E8A-4147-A177-3AD203B41FA5}">
                      <a16:colId xmlns:a16="http://schemas.microsoft.com/office/drawing/2014/main" val="3210497652"/>
                    </a:ext>
                  </a:extLst>
                </a:gridCol>
                <a:gridCol w="1138042">
                  <a:extLst>
                    <a:ext uri="{9D8B030D-6E8A-4147-A177-3AD203B41FA5}">
                      <a16:colId xmlns:a16="http://schemas.microsoft.com/office/drawing/2014/main" val="856931464"/>
                    </a:ext>
                  </a:extLst>
                </a:gridCol>
                <a:gridCol w="1240972">
                  <a:extLst>
                    <a:ext uri="{9D8B030D-6E8A-4147-A177-3AD203B41FA5}">
                      <a16:colId xmlns:a16="http://schemas.microsoft.com/office/drawing/2014/main" val="267401069"/>
                    </a:ext>
                  </a:extLst>
                </a:gridCol>
                <a:gridCol w="1166326">
                  <a:extLst>
                    <a:ext uri="{9D8B030D-6E8A-4147-A177-3AD203B41FA5}">
                      <a16:colId xmlns:a16="http://schemas.microsoft.com/office/drawing/2014/main" val="2734393255"/>
                    </a:ext>
                  </a:extLst>
                </a:gridCol>
              </a:tblGrid>
              <a:tr h="35963">
                <a:tc>
                  <a:txBody>
                    <a:bodyPr/>
                    <a:lstStyle/>
                    <a:p>
                      <a:pPr algn="l" fontAlgn="ctr"/>
                      <a:r>
                        <a:rPr lang="fr-FR" sz="1200" b="1" u="none" strike="noStrike" dirty="0">
                          <a:effectLst/>
                          <a:latin typeface="+mn-lt"/>
                        </a:rPr>
                        <a:t>Study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Study unique ID</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Study title</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Study description</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Start date of study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End date of study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Contact institution</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Geographic location (country)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Experimental site name</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Geographic location (latitude)</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Geographic location (longitude)</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Geographic location (altitude)</a:t>
                      </a:r>
                      <a:endParaRPr lang="fr-FR" sz="1200" b="1" i="0" u="none" strike="noStrike" dirty="0">
                        <a:solidFill>
                          <a:srgbClr val="000000"/>
                        </a:solidFill>
                        <a:effectLst/>
                        <a:latin typeface="+mn-lt"/>
                      </a:endParaRPr>
                    </a:p>
                  </a:txBody>
                  <a:tcPr marL="7261" marR="7261" marT="7261" marB="0" anchor="ctr">
                    <a:solidFill>
                      <a:srgbClr val="CCCCFF"/>
                    </a:solidFill>
                  </a:tcPr>
                </a:tc>
                <a:extLst>
                  <a:ext uri="{0D108BD9-81ED-4DB2-BD59-A6C34878D82A}">
                    <a16:rowId xmlns:a16="http://schemas.microsoft.com/office/drawing/2014/main" val="3477471426"/>
                  </a:ext>
                </a:extLst>
              </a:tr>
              <a:tr h="0">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u="none" strike="noStrike" dirty="0">
                          <a:effectLst/>
                        </a:rPr>
                        <a:t>0148000204</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algn="l" fontAlgn="b"/>
                      <a:r>
                        <a:rPr lang="fr-FR" sz="1200" u="none" strike="noStrike" dirty="0">
                          <a:effectLst/>
                        </a:rPr>
                        <a:t>Domaine de Valcros</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05/04/1995</a:t>
                      </a: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INRA-URFM</a:t>
                      </a: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extLst>
                  <a:ext uri="{0D108BD9-81ED-4DB2-BD59-A6C34878D82A}">
                    <a16:rowId xmlns:a16="http://schemas.microsoft.com/office/drawing/2014/main" val="3737503013"/>
                  </a:ext>
                </a:extLst>
              </a:tr>
            </a:tbl>
          </a:graphicData>
        </a:graphic>
      </p:graphicFrame>
      <p:graphicFrame>
        <p:nvGraphicFramePr>
          <p:cNvPr id="9" name="Tableau 8">
            <a:extLst>
              <a:ext uri="{FF2B5EF4-FFF2-40B4-BE49-F238E27FC236}">
                <a16:creationId xmlns:a16="http://schemas.microsoft.com/office/drawing/2014/main" id="{2AE698EF-B85A-4269-8652-8E77DF09B878}"/>
              </a:ext>
            </a:extLst>
          </p:cNvPr>
          <p:cNvGraphicFramePr>
            <a:graphicFrameLocks noGrp="1"/>
          </p:cNvGraphicFramePr>
          <p:nvPr/>
        </p:nvGraphicFramePr>
        <p:xfrm>
          <a:off x="976047" y="4557849"/>
          <a:ext cx="10323324" cy="563162"/>
        </p:xfrm>
        <a:graphic>
          <a:graphicData uri="http://schemas.openxmlformats.org/drawingml/2006/table">
            <a:tbl>
              <a:tblPr>
                <a:tableStyleId>{5C22544A-7EE6-4342-B048-85BDC9FD1C3A}</a:tableStyleId>
              </a:tblPr>
              <a:tblGrid>
                <a:gridCol w="2448287">
                  <a:extLst>
                    <a:ext uri="{9D8B030D-6E8A-4147-A177-3AD203B41FA5}">
                      <a16:colId xmlns:a16="http://schemas.microsoft.com/office/drawing/2014/main" val="1287054442"/>
                    </a:ext>
                  </a:extLst>
                </a:gridCol>
                <a:gridCol w="1287625">
                  <a:extLst>
                    <a:ext uri="{9D8B030D-6E8A-4147-A177-3AD203B41FA5}">
                      <a16:colId xmlns:a16="http://schemas.microsoft.com/office/drawing/2014/main" val="1223835462"/>
                    </a:ext>
                  </a:extLst>
                </a:gridCol>
                <a:gridCol w="1194318">
                  <a:extLst>
                    <a:ext uri="{9D8B030D-6E8A-4147-A177-3AD203B41FA5}">
                      <a16:colId xmlns:a16="http://schemas.microsoft.com/office/drawing/2014/main" val="1501598199"/>
                    </a:ext>
                  </a:extLst>
                </a:gridCol>
                <a:gridCol w="1073021">
                  <a:extLst>
                    <a:ext uri="{9D8B030D-6E8A-4147-A177-3AD203B41FA5}">
                      <a16:colId xmlns:a16="http://schemas.microsoft.com/office/drawing/2014/main" val="1150160707"/>
                    </a:ext>
                  </a:extLst>
                </a:gridCol>
                <a:gridCol w="951722">
                  <a:extLst>
                    <a:ext uri="{9D8B030D-6E8A-4147-A177-3AD203B41FA5}">
                      <a16:colId xmlns:a16="http://schemas.microsoft.com/office/drawing/2014/main" val="3508846318"/>
                    </a:ext>
                  </a:extLst>
                </a:gridCol>
                <a:gridCol w="951723">
                  <a:extLst>
                    <a:ext uri="{9D8B030D-6E8A-4147-A177-3AD203B41FA5}">
                      <a16:colId xmlns:a16="http://schemas.microsoft.com/office/drawing/2014/main" val="3268793889"/>
                    </a:ext>
                  </a:extLst>
                </a:gridCol>
                <a:gridCol w="1121137">
                  <a:extLst>
                    <a:ext uri="{9D8B030D-6E8A-4147-A177-3AD203B41FA5}">
                      <a16:colId xmlns:a16="http://schemas.microsoft.com/office/drawing/2014/main" val="1878621356"/>
                    </a:ext>
                  </a:extLst>
                </a:gridCol>
                <a:gridCol w="1295491">
                  <a:extLst>
                    <a:ext uri="{9D8B030D-6E8A-4147-A177-3AD203B41FA5}">
                      <a16:colId xmlns:a16="http://schemas.microsoft.com/office/drawing/2014/main" val="3631858621"/>
                    </a:ext>
                  </a:extLst>
                </a:gridCol>
              </a:tblGrid>
              <a:tr h="278654">
                <a:tc>
                  <a:txBody>
                    <a:bodyPr/>
                    <a:lstStyle/>
                    <a:p>
                      <a:pPr algn="l" fontAlgn="ctr"/>
                      <a:r>
                        <a:rPr lang="en-US" sz="1200" u="none" strike="noStrike" dirty="0">
                          <a:effectLst/>
                          <a:latin typeface="+mn-lt"/>
                        </a:rPr>
                        <a:t>Description of the experimental design</a:t>
                      </a:r>
                      <a:endParaRPr lang="en-US"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Type of experimental design</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Observation unit level hierarchy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Observation unit description</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Description of growth facility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Type of growth facility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Cultural practices</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Map of experimental design</a:t>
                      </a:r>
                      <a:endParaRPr lang="fr-FR" sz="1200" b="1" i="0" u="none" strike="noStrike" dirty="0">
                        <a:solidFill>
                          <a:srgbClr val="000000"/>
                        </a:solidFill>
                        <a:effectLst/>
                        <a:latin typeface="+mn-lt"/>
                      </a:endParaRPr>
                    </a:p>
                  </a:txBody>
                  <a:tcPr marL="7261" marR="7261" marT="7261" marB="0" anchor="ctr">
                    <a:solidFill>
                      <a:srgbClr val="CCCCFF"/>
                    </a:solidFill>
                  </a:tcPr>
                </a:tc>
                <a:extLst>
                  <a:ext uri="{0D108BD9-81ED-4DB2-BD59-A6C34878D82A}">
                    <a16:rowId xmlns:a16="http://schemas.microsoft.com/office/drawing/2014/main" val="3477471426"/>
                  </a:ext>
                </a:extLst>
              </a:tr>
              <a:tr h="71541">
                <a:tc>
                  <a:txBody>
                    <a:bodyPr/>
                    <a:lstStyle/>
                    <a:p>
                      <a:pPr algn="l" fontAlgn="b"/>
                      <a:r>
                        <a:rPr lang="fr-FR" sz="1200" b="0" i="0" u="none" strike="noStrike" dirty="0">
                          <a:solidFill>
                            <a:srgbClr val="000000"/>
                          </a:solidFill>
                          <a:effectLst/>
                          <a:latin typeface="+mn-lt"/>
                        </a:rPr>
                        <a:t>Randomized complete blocks</a:t>
                      </a: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Block&gt;Prov&gt;SeqID</a:t>
                      </a: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extLst>
                  <a:ext uri="{0D108BD9-81ED-4DB2-BD59-A6C34878D82A}">
                    <a16:rowId xmlns:a16="http://schemas.microsoft.com/office/drawing/2014/main" val="3737503013"/>
                  </a:ext>
                </a:extLst>
              </a:tr>
            </a:tbl>
          </a:graphicData>
        </a:graphic>
      </p:graphicFrame>
      <p:cxnSp>
        <p:nvCxnSpPr>
          <p:cNvPr id="10" name="Connecteur droit avec flèche 9">
            <a:extLst>
              <a:ext uri="{FF2B5EF4-FFF2-40B4-BE49-F238E27FC236}">
                <a16:creationId xmlns:a16="http://schemas.microsoft.com/office/drawing/2014/main" id="{1C315E75-E1F6-4284-AF65-C56CD1F0F590}"/>
              </a:ext>
            </a:extLst>
          </p:cNvPr>
          <p:cNvCxnSpPr>
            <a:endCxn id="11" idx="1"/>
          </p:cNvCxnSpPr>
          <p:nvPr/>
        </p:nvCxnSpPr>
        <p:spPr>
          <a:xfrm>
            <a:off x="2469122" y="1156996"/>
            <a:ext cx="650486" cy="264020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Accolade fermante 10">
            <a:extLst>
              <a:ext uri="{FF2B5EF4-FFF2-40B4-BE49-F238E27FC236}">
                <a16:creationId xmlns:a16="http://schemas.microsoft.com/office/drawing/2014/main" id="{28234F24-9361-4FBF-9CD3-F50CB6B2E30D}"/>
              </a:ext>
            </a:extLst>
          </p:cNvPr>
          <p:cNvSpPr/>
          <p:nvPr/>
        </p:nvSpPr>
        <p:spPr>
          <a:xfrm rot="16200000">
            <a:off x="2999789" y="1326293"/>
            <a:ext cx="239637" cy="5181454"/>
          </a:xfrm>
          <a:prstGeom prst="rightBrace">
            <a:avLst>
              <a:gd name="adj1" fmla="val 40833"/>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rgbClr val="C00000"/>
              </a:solidFill>
            </a:endParaRPr>
          </a:p>
        </p:txBody>
      </p:sp>
      <p:graphicFrame>
        <p:nvGraphicFramePr>
          <p:cNvPr id="12" name="Tableau 11">
            <a:extLst>
              <a:ext uri="{FF2B5EF4-FFF2-40B4-BE49-F238E27FC236}">
                <a16:creationId xmlns:a16="http://schemas.microsoft.com/office/drawing/2014/main" id="{87EA48A9-DA29-4CB3-B8FF-EA8783FA081C}"/>
              </a:ext>
            </a:extLst>
          </p:cNvPr>
          <p:cNvGraphicFramePr>
            <a:graphicFrameLocks noGrp="1"/>
          </p:cNvGraphicFramePr>
          <p:nvPr/>
        </p:nvGraphicFramePr>
        <p:xfrm>
          <a:off x="7505403" y="5212780"/>
          <a:ext cx="4607477" cy="716799"/>
        </p:xfrm>
        <a:graphic>
          <a:graphicData uri="http://schemas.openxmlformats.org/drawingml/2006/table">
            <a:tbl>
              <a:tblPr>
                <a:tableStyleId>{5C22544A-7EE6-4342-B048-85BDC9FD1C3A}</a:tableStyleId>
              </a:tblPr>
              <a:tblGrid>
                <a:gridCol w="486220">
                  <a:extLst>
                    <a:ext uri="{9D8B030D-6E8A-4147-A177-3AD203B41FA5}">
                      <a16:colId xmlns:a16="http://schemas.microsoft.com/office/drawing/2014/main" val="557509199"/>
                    </a:ext>
                  </a:extLst>
                </a:gridCol>
                <a:gridCol w="956691">
                  <a:extLst>
                    <a:ext uri="{9D8B030D-6E8A-4147-A177-3AD203B41FA5}">
                      <a16:colId xmlns:a16="http://schemas.microsoft.com/office/drawing/2014/main" val="791763026"/>
                    </a:ext>
                  </a:extLst>
                </a:gridCol>
                <a:gridCol w="1435354">
                  <a:extLst>
                    <a:ext uri="{9D8B030D-6E8A-4147-A177-3AD203B41FA5}">
                      <a16:colId xmlns:a16="http://schemas.microsoft.com/office/drawing/2014/main" val="2610626512"/>
                    </a:ext>
                  </a:extLst>
                </a:gridCol>
                <a:gridCol w="452673">
                  <a:extLst>
                    <a:ext uri="{9D8B030D-6E8A-4147-A177-3AD203B41FA5}">
                      <a16:colId xmlns:a16="http://schemas.microsoft.com/office/drawing/2014/main" val="1288271608"/>
                    </a:ext>
                  </a:extLst>
                </a:gridCol>
                <a:gridCol w="651850">
                  <a:extLst>
                    <a:ext uri="{9D8B030D-6E8A-4147-A177-3AD203B41FA5}">
                      <a16:colId xmlns:a16="http://schemas.microsoft.com/office/drawing/2014/main" val="3850702223"/>
                    </a:ext>
                  </a:extLst>
                </a:gridCol>
                <a:gridCol w="624689">
                  <a:extLst>
                    <a:ext uri="{9D8B030D-6E8A-4147-A177-3AD203B41FA5}">
                      <a16:colId xmlns:a16="http://schemas.microsoft.com/office/drawing/2014/main" val="353339658"/>
                    </a:ext>
                  </a:extLst>
                </a:gridCol>
              </a:tblGrid>
              <a:tr h="524394">
                <a:tc>
                  <a:txBody>
                    <a:bodyPr/>
                    <a:lstStyle/>
                    <a:p>
                      <a:pPr algn="l" fontAlgn="ctr"/>
                      <a:r>
                        <a:rPr lang="fr-FR" sz="1200" b="1" u="none" strike="noStrike" dirty="0">
                          <a:effectLst/>
                          <a:latin typeface="+mn-lt"/>
                        </a:rPr>
                        <a:t>Person</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Person name</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Person email</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Person ID</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Person role</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Person affiliation</a:t>
                      </a:r>
                      <a:endParaRPr lang="fr-FR" sz="1200" b="1" i="0" u="none" strike="noStrike" dirty="0">
                        <a:solidFill>
                          <a:srgbClr val="000000"/>
                        </a:solidFill>
                        <a:effectLst/>
                        <a:latin typeface="+mn-lt"/>
                      </a:endParaRPr>
                    </a:p>
                  </a:txBody>
                  <a:tcPr marL="9525" marR="9525" marT="9525" marB="0" anchor="ctr">
                    <a:solidFill>
                      <a:srgbClr val="CCCCFF"/>
                    </a:solidFill>
                  </a:tcPr>
                </a:tc>
                <a:extLst>
                  <a:ext uri="{0D108BD9-81ED-4DB2-BD59-A6C34878D82A}">
                    <a16:rowId xmlns:a16="http://schemas.microsoft.com/office/drawing/2014/main" val="3479937707"/>
                  </a:ext>
                </a:extLst>
              </a:tr>
              <a:tr h="161925">
                <a:tc>
                  <a:txBody>
                    <a:bodyPr/>
                    <a:lstStyle/>
                    <a:p>
                      <a:pPr algn="l" fontAlgn="b"/>
                      <a:endParaRPr lang="fr-FR" sz="12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9525" marR="9525" marT="9525" marB="0" anchor="b">
                    <a:solidFill>
                      <a:srgbClr val="CCCCFF"/>
                    </a:solidFill>
                  </a:tcPr>
                </a:tc>
                <a:extLst>
                  <a:ext uri="{0D108BD9-81ED-4DB2-BD59-A6C34878D82A}">
                    <a16:rowId xmlns:a16="http://schemas.microsoft.com/office/drawing/2014/main" val="1139707451"/>
                  </a:ext>
                </a:extLst>
              </a:tr>
            </a:tbl>
          </a:graphicData>
        </a:graphic>
      </p:graphicFrame>
      <p:cxnSp>
        <p:nvCxnSpPr>
          <p:cNvPr id="13" name="Connecteur droit avec flèche 12">
            <a:extLst>
              <a:ext uri="{FF2B5EF4-FFF2-40B4-BE49-F238E27FC236}">
                <a16:creationId xmlns:a16="http://schemas.microsoft.com/office/drawing/2014/main" id="{69FABC66-A62B-4A01-82A5-A1B8D0D63181}"/>
              </a:ext>
            </a:extLst>
          </p:cNvPr>
          <p:cNvCxnSpPr/>
          <p:nvPr/>
        </p:nvCxnSpPr>
        <p:spPr>
          <a:xfrm flipH="1">
            <a:off x="3259560" y="1374498"/>
            <a:ext cx="6798840" cy="332171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C782DA18-D553-4956-A9B0-1C2C323067C8}"/>
              </a:ext>
            </a:extLst>
          </p:cNvPr>
          <p:cNvCxnSpPr>
            <a:endCxn id="11" idx="1"/>
          </p:cNvCxnSpPr>
          <p:nvPr/>
        </p:nvCxnSpPr>
        <p:spPr>
          <a:xfrm flipH="1">
            <a:off x="3119608" y="1156995"/>
            <a:ext cx="4568848" cy="264020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835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AA49EA4-A764-49A2-B206-7A482EC2579B}"/>
              </a:ext>
            </a:extLst>
          </p:cNvPr>
          <p:cNvSpPr>
            <a:spLocks noGrp="1"/>
          </p:cNvSpPr>
          <p:nvPr>
            <p:ph type="title"/>
          </p:nvPr>
        </p:nvSpPr>
        <p:spPr/>
        <p:txBody>
          <a:bodyPr/>
          <a:lstStyle/>
          <a:p>
            <a:r>
              <a:rPr lang="fr-FR" dirty="0"/>
              <a:t>MIAPPE </a:t>
            </a:r>
            <a:r>
              <a:rPr lang="fr-FR" dirty="0" err="1"/>
              <a:t>example</a:t>
            </a:r>
            <a:r>
              <a:rPr lang="fr-FR" dirty="0"/>
              <a:t> - </a:t>
            </a:r>
            <a:r>
              <a:rPr lang="fr-FR" dirty="0" err="1"/>
              <a:t>Study</a:t>
            </a:r>
            <a:endParaRPr lang="en-US" dirty="0"/>
          </a:p>
        </p:txBody>
      </p:sp>
      <p:graphicFrame>
        <p:nvGraphicFramePr>
          <p:cNvPr id="15" name="Tableau 14">
            <a:extLst>
              <a:ext uri="{FF2B5EF4-FFF2-40B4-BE49-F238E27FC236}">
                <a16:creationId xmlns:a16="http://schemas.microsoft.com/office/drawing/2014/main" id="{4B10E761-2F54-49B2-A7F9-C7F0468B8742}"/>
              </a:ext>
            </a:extLst>
          </p:cNvPr>
          <p:cNvGraphicFramePr>
            <a:graphicFrameLocks noGrp="1"/>
          </p:cNvGraphicFramePr>
          <p:nvPr/>
        </p:nvGraphicFramePr>
        <p:xfrm>
          <a:off x="851887" y="986398"/>
          <a:ext cx="3434989" cy="776200"/>
        </p:xfrm>
        <a:graphic>
          <a:graphicData uri="http://schemas.openxmlformats.org/drawingml/2006/table">
            <a:tbl>
              <a:tblPr>
                <a:tableStyleId>{93296810-A885-4BE3-A3E7-6D5BEEA58F35}</a:tableStyleId>
              </a:tblPr>
              <a:tblGrid>
                <a:gridCol w="1092073">
                  <a:extLst>
                    <a:ext uri="{9D8B030D-6E8A-4147-A177-3AD203B41FA5}">
                      <a16:colId xmlns:a16="http://schemas.microsoft.com/office/drawing/2014/main" val="3447091574"/>
                    </a:ext>
                  </a:extLst>
                </a:gridCol>
                <a:gridCol w="774339">
                  <a:extLst>
                    <a:ext uri="{9D8B030D-6E8A-4147-A177-3AD203B41FA5}">
                      <a16:colId xmlns:a16="http://schemas.microsoft.com/office/drawing/2014/main" val="2392444843"/>
                    </a:ext>
                  </a:extLst>
                </a:gridCol>
                <a:gridCol w="831850">
                  <a:extLst>
                    <a:ext uri="{9D8B030D-6E8A-4147-A177-3AD203B41FA5}">
                      <a16:colId xmlns:a16="http://schemas.microsoft.com/office/drawing/2014/main" val="3581879921"/>
                    </a:ext>
                  </a:extLst>
                </a:gridCol>
                <a:gridCol w="736727">
                  <a:extLst>
                    <a:ext uri="{9D8B030D-6E8A-4147-A177-3AD203B41FA5}">
                      <a16:colId xmlns:a16="http://schemas.microsoft.com/office/drawing/2014/main" val="2925383255"/>
                    </a:ext>
                  </a:extLst>
                </a:gridCol>
              </a:tblGrid>
              <a:tr h="193052">
                <a:tc gridSpan="4">
                  <a:txBody>
                    <a:bodyPr/>
                    <a:lstStyle/>
                    <a:p>
                      <a:pPr algn="ctr" fontAlgn="ctr"/>
                      <a:r>
                        <a:rPr lang="fr-FR" sz="1200" b="1" u="none" strike="noStrike" dirty="0">
                          <a:effectLst/>
                        </a:rPr>
                        <a:t>Identification</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35147238"/>
                  </a:ext>
                </a:extLst>
              </a:tr>
              <a:tr h="198338">
                <a:tc>
                  <a:txBody>
                    <a:bodyPr/>
                    <a:lstStyle/>
                    <a:p>
                      <a:pPr algn="ctr" fontAlgn="ctr"/>
                      <a:r>
                        <a:rPr lang="fr-FR" sz="1200" b="1" u="none" strike="noStrike" dirty="0">
                          <a:effectLst/>
                        </a:rPr>
                        <a:t>InstitutionName</a:t>
                      </a:r>
                      <a:endParaRPr lang="fr-FR" sz="1200" b="1" i="0" u="none" strike="noStrike" dirty="0">
                        <a:solidFill>
                          <a:srgbClr val="FF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Project</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Trial Code</a:t>
                      </a:r>
                      <a:endParaRPr lang="fr-FR" sz="1200" b="1" i="0" u="none" strike="noStrike" dirty="0">
                        <a:solidFill>
                          <a:srgbClr val="FF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Trial Name</a:t>
                      </a:r>
                      <a:endParaRPr lang="fr-FR" sz="1200" b="1" i="0" u="none" strike="noStrike" dirty="0">
                        <a:solidFill>
                          <a:srgbClr val="FF0000"/>
                        </a:solidFill>
                        <a:effectLst/>
                        <a:latin typeface="Calibri" panose="020F0502020204030204" pitchFamily="34" charset="0"/>
                      </a:endParaRPr>
                    </a:p>
                  </a:txBody>
                  <a:tcPr marL="9525" marR="9525" marT="9525" marB="0" anchor="ctr">
                    <a:solidFill>
                      <a:srgbClr val="FFCC66"/>
                    </a:solidFill>
                  </a:tcPr>
                </a:tc>
                <a:extLst>
                  <a:ext uri="{0D108BD9-81ED-4DB2-BD59-A6C34878D82A}">
                    <a16:rowId xmlns:a16="http://schemas.microsoft.com/office/drawing/2014/main" val="1080663272"/>
                  </a:ext>
                </a:extLst>
              </a:tr>
              <a:tr h="190500">
                <a:tc>
                  <a:txBody>
                    <a:bodyPr/>
                    <a:lstStyle/>
                    <a:p>
                      <a:pPr algn="l" fontAlgn="b"/>
                      <a:r>
                        <a:rPr lang="fr-FR" sz="1200" u="none" strike="noStrike" dirty="0">
                          <a:effectLst/>
                        </a:rPr>
                        <a:t>INRA-URFM</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PlantaComp</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0148000204</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Valcros</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3958568283"/>
                  </a:ext>
                </a:extLst>
              </a:tr>
              <a:tr h="190500">
                <a:tc>
                  <a:txBody>
                    <a:bodyPr/>
                    <a:lstStyle/>
                    <a:p>
                      <a:pPr algn="l" fontAlgn="b"/>
                      <a:r>
                        <a:rPr lang="fr-FR" sz="1200" u="none" strike="noStrike" dirty="0">
                          <a:effectLst/>
                        </a:rPr>
                        <a:t>INRA-URFM</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PlantaComp</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0148000205</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La Nerthe</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2129655777"/>
                  </a:ext>
                </a:extLst>
              </a:tr>
            </a:tbl>
          </a:graphicData>
        </a:graphic>
      </p:graphicFrame>
      <p:graphicFrame>
        <p:nvGraphicFramePr>
          <p:cNvPr id="16" name="Tableau 15">
            <a:extLst>
              <a:ext uri="{FF2B5EF4-FFF2-40B4-BE49-F238E27FC236}">
                <a16:creationId xmlns:a16="http://schemas.microsoft.com/office/drawing/2014/main" id="{237FFDCB-F0F1-4845-A024-7EB619C773DC}"/>
              </a:ext>
            </a:extLst>
          </p:cNvPr>
          <p:cNvGraphicFramePr>
            <a:graphicFrameLocks noGrp="1"/>
          </p:cNvGraphicFramePr>
          <p:nvPr/>
        </p:nvGraphicFramePr>
        <p:xfrm>
          <a:off x="2914336" y="1820264"/>
          <a:ext cx="6372290" cy="777348"/>
        </p:xfrm>
        <a:graphic>
          <a:graphicData uri="http://schemas.openxmlformats.org/drawingml/2006/table">
            <a:tbl>
              <a:tblPr>
                <a:tableStyleId>{93296810-A885-4BE3-A3E7-6D5BEEA58F35}</a:tableStyleId>
              </a:tblPr>
              <a:tblGrid>
                <a:gridCol w="956691">
                  <a:extLst>
                    <a:ext uri="{9D8B030D-6E8A-4147-A177-3AD203B41FA5}">
                      <a16:colId xmlns:a16="http://schemas.microsoft.com/office/drawing/2014/main" val="2168388584"/>
                    </a:ext>
                  </a:extLst>
                </a:gridCol>
                <a:gridCol w="1435354">
                  <a:extLst>
                    <a:ext uri="{9D8B030D-6E8A-4147-A177-3AD203B41FA5}">
                      <a16:colId xmlns:a16="http://schemas.microsoft.com/office/drawing/2014/main" val="3427409188"/>
                    </a:ext>
                  </a:extLst>
                </a:gridCol>
                <a:gridCol w="749999">
                  <a:extLst>
                    <a:ext uri="{9D8B030D-6E8A-4147-A177-3AD203B41FA5}">
                      <a16:colId xmlns:a16="http://schemas.microsoft.com/office/drawing/2014/main" val="1021925309"/>
                    </a:ext>
                  </a:extLst>
                </a:gridCol>
                <a:gridCol w="1230948">
                  <a:extLst>
                    <a:ext uri="{9D8B030D-6E8A-4147-A177-3AD203B41FA5}">
                      <a16:colId xmlns:a16="http://schemas.microsoft.com/office/drawing/2014/main" val="1648323281"/>
                    </a:ext>
                  </a:extLst>
                </a:gridCol>
                <a:gridCol w="1283272">
                  <a:extLst>
                    <a:ext uri="{9D8B030D-6E8A-4147-A177-3AD203B41FA5}">
                      <a16:colId xmlns:a16="http://schemas.microsoft.com/office/drawing/2014/main" val="3848942605"/>
                    </a:ext>
                  </a:extLst>
                </a:gridCol>
                <a:gridCol w="716026">
                  <a:extLst>
                    <a:ext uri="{9D8B030D-6E8A-4147-A177-3AD203B41FA5}">
                      <a16:colId xmlns:a16="http://schemas.microsoft.com/office/drawing/2014/main" val="3318412289"/>
                    </a:ext>
                  </a:extLst>
                </a:gridCol>
              </a:tblGrid>
              <a:tr h="191889">
                <a:tc gridSpan="6">
                  <a:txBody>
                    <a:bodyPr/>
                    <a:lstStyle/>
                    <a:p>
                      <a:pPr algn="ctr" fontAlgn="ctr"/>
                      <a:r>
                        <a:rPr lang="fr-FR" sz="1200" b="1" u="none" strike="noStrike" dirty="0">
                          <a:effectLst/>
                        </a:rPr>
                        <a:t>Management</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71045413"/>
                  </a:ext>
                </a:extLst>
              </a:tr>
              <a:tr h="200133">
                <a:tc>
                  <a:txBody>
                    <a:bodyPr/>
                    <a:lstStyle/>
                    <a:p>
                      <a:pPr algn="ctr" fontAlgn="ctr"/>
                      <a:r>
                        <a:rPr lang="fr-FR" sz="1200" b="1" u="none" strike="noStrike" dirty="0">
                          <a:effectLst/>
                        </a:rPr>
                        <a:t>Manager</a:t>
                      </a:r>
                      <a:endParaRPr lang="fr-FR" sz="1200" b="1" i="0" u="none" strike="noStrike" dirty="0">
                        <a:solidFill>
                          <a:srgbClr val="FF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Manager Email</a:t>
                      </a:r>
                      <a:endParaRPr lang="fr-FR" sz="1200" b="1" i="0" u="none" strike="noStrike" dirty="0">
                        <a:solidFill>
                          <a:srgbClr val="FF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Scientific</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Scientific Email</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Landowner</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Site Status</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extLst>
                  <a:ext uri="{0D108BD9-81ED-4DB2-BD59-A6C34878D82A}">
                    <a16:rowId xmlns:a16="http://schemas.microsoft.com/office/drawing/2014/main" val="3505881610"/>
                  </a:ext>
                </a:extLst>
              </a:tr>
              <a:tr h="188478">
                <a:tc>
                  <a:txBody>
                    <a:bodyPr/>
                    <a:lstStyle/>
                    <a:p>
                      <a:pPr algn="l" fontAlgn="b"/>
                      <a:r>
                        <a:rPr lang="fr-FR" sz="1200" u="none" strike="noStrike" dirty="0">
                          <a:effectLst/>
                        </a:rPr>
                        <a:t>Denis Vauthier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denis.vauthier@inra.fr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Bruno Fady</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bruno.fady@inra.fr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SA Domaine Valcros</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private</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294806407"/>
                  </a:ext>
                </a:extLst>
              </a:tr>
              <a:tr h="191889">
                <a:tc>
                  <a:txBody>
                    <a:bodyPr/>
                    <a:lstStyle/>
                    <a:p>
                      <a:pPr algn="l" fontAlgn="b"/>
                      <a:r>
                        <a:rPr lang="fr-FR" sz="1200" u="none" strike="noStrike" dirty="0">
                          <a:effectLst/>
                        </a:rPr>
                        <a:t>Denis Vauthier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denis.vauthier@inra.fr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Bruno Fady</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bruno.fady@inra.fr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Ciments Lafarge</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private</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2146388384"/>
                  </a:ext>
                </a:extLst>
              </a:tr>
            </a:tbl>
          </a:graphicData>
        </a:graphic>
      </p:graphicFrame>
      <p:graphicFrame>
        <p:nvGraphicFramePr>
          <p:cNvPr id="17" name="Tableau 16">
            <a:extLst>
              <a:ext uri="{FF2B5EF4-FFF2-40B4-BE49-F238E27FC236}">
                <a16:creationId xmlns:a16="http://schemas.microsoft.com/office/drawing/2014/main" id="{97395FA0-BB54-48CC-B1B9-2E7C440BE998}"/>
              </a:ext>
            </a:extLst>
          </p:cNvPr>
          <p:cNvGraphicFramePr>
            <a:graphicFrameLocks noGrp="1"/>
          </p:cNvGraphicFramePr>
          <p:nvPr/>
        </p:nvGraphicFramePr>
        <p:xfrm>
          <a:off x="4286876" y="994814"/>
          <a:ext cx="6803158" cy="768441"/>
        </p:xfrm>
        <a:graphic>
          <a:graphicData uri="http://schemas.openxmlformats.org/drawingml/2006/table">
            <a:tbl>
              <a:tblPr>
                <a:tableStyleId>{5C22544A-7EE6-4342-B048-85BDC9FD1C3A}</a:tableStyleId>
              </a:tblPr>
              <a:tblGrid>
                <a:gridCol w="750561">
                  <a:extLst>
                    <a:ext uri="{9D8B030D-6E8A-4147-A177-3AD203B41FA5}">
                      <a16:colId xmlns:a16="http://schemas.microsoft.com/office/drawing/2014/main" val="2597554399"/>
                    </a:ext>
                  </a:extLst>
                </a:gridCol>
                <a:gridCol w="779590">
                  <a:extLst>
                    <a:ext uri="{9D8B030D-6E8A-4147-A177-3AD203B41FA5}">
                      <a16:colId xmlns:a16="http://schemas.microsoft.com/office/drawing/2014/main" val="2751747646"/>
                    </a:ext>
                  </a:extLst>
                </a:gridCol>
                <a:gridCol w="1037899">
                  <a:extLst>
                    <a:ext uri="{9D8B030D-6E8A-4147-A177-3AD203B41FA5}">
                      <a16:colId xmlns:a16="http://schemas.microsoft.com/office/drawing/2014/main" val="4026531564"/>
                    </a:ext>
                  </a:extLst>
                </a:gridCol>
                <a:gridCol w="816729">
                  <a:extLst>
                    <a:ext uri="{9D8B030D-6E8A-4147-A177-3AD203B41FA5}">
                      <a16:colId xmlns:a16="http://schemas.microsoft.com/office/drawing/2014/main" val="1416856087"/>
                    </a:ext>
                  </a:extLst>
                </a:gridCol>
                <a:gridCol w="732845">
                  <a:extLst>
                    <a:ext uri="{9D8B030D-6E8A-4147-A177-3AD203B41FA5}">
                      <a16:colId xmlns:a16="http://schemas.microsoft.com/office/drawing/2014/main" val="3345407195"/>
                    </a:ext>
                  </a:extLst>
                </a:gridCol>
                <a:gridCol w="825619">
                  <a:extLst>
                    <a:ext uri="{9D8B030D-6E8A-4147-A177-3AD203B41FA5}">
                      <a16:colId xmlns:a16="http://schemas.microsoft.com/office/drawing/2014/main" val="234377203"/>
                    </a:ext>
                  </a:extLst>
                </a:gridCol>
                <a:gridCol w="1859915">
                  <a:extLst>
                    <a:ext uri="{9D8B030D-6E8A-4147-A177-3AD203B41FA5}">
                      <a16:colId xmlns:a16="http://schemas.microsoft.com/office/drawing/2014/main" val="3542153556"/>
                    </a:ext>
                  </a:extLst>
                </a:gridCol>
              </a:tblGrid>
              <a:tr h="135109">
                <a:tc gridSpan="7">
                  <a:txBody>
                    <a:bodyPr/>
                    <a:lstStyle/>
                    <a:p>
                      <a:pPr algn="ctr" fontAlgn="ctr"/>
                      <a:r>
                        <a:rPr lang="fr-FR" sz="1200" b="1" u="none" strike="noStrike" dirty="0">
                          <a:solidFill>
                            <a:schemeClr val="tx1"/>
                          </a:solidFill>
                          <a:effectLst/>
                        </a:rPr>
                        <a:t>General</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66894055"/>
                  </a:ext>
                </a:extLst>
              </a:tr>
              <a:tr h="142404">
                <a:tc>
                  <a:txBody>
                    <a:bodyPr/>
                    <a:lstStyle/>
                    <a:p>
                      <a:pPr algn="ctr" fontAlgn="ctr"/>
                      <a:r>
                        <a:rPr lang="fr-FR" sz="1200" b="1" u="none" strike="noStrike" dirty="0">
                          <a:solidFill>
                            <a:schemeClr val="tx1"/>
                          </a:solidFill>
                          <a:effectLst/>
                        </a:rPr>
                        <a:t>Trial Status</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u="none" strike="noStrike" dirty="0">
                          <a:solidFill>
                            <a:schemeClr val="tx1"/>
                          </a:solidFill>
                          <a:effectLst/>
                        </a:rPr>
                        <a:t>Trial Type</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u="none" strike="noStrike" dirty="0">
                          <a:solidFill>
                            <a:schemeClr val="tx1"/>
                          </a:solidFill>
                          <a:effectLst/>
                        </a:rPr>
                        <a:t>Plantation Date</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u="none" strike="noStrike" dirty="0">
                          <a:solidFill>
                            <a:schemeClr val="tx1"/>
                          </a:solidFill>
                          <a:effectLst/>
                        </a:rPr>
                        <a:t>Ending Date</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i="0" u="none" strike="noStrike" dirty="0">
                          <a:solidFill>
                            <a:schemeClr val="tx1"/>
                          </a:solidFill>
                          <a:effectLst/>
                          <a:latin typeface="+mn-lt"/>
                        </a:rPr>
                        <a:t>Comments</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u="none" strike="noStrike" dirty="0">
                          <a:solidFill>
                            <a:schemeClr val="tx1"/>
                          </a:solidFill>
                          <a:effectLst/>
                        </a:rPr>
                        <a:t>Publications</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u="none" strike="noStrike" dirty="0">
                          <a:effectLst/>
                        </a:rPr>
                        <a:t>Trial Design</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extLst>
                  <a:ext uri="{0D108BD9-81ED-4DB2-BD59-A6C34878D82A}">
                    <a16:rowId xmlns:a16="http://schemas.microsoft.com/office/drawing/2014/main" val="3380422521"/>
                  </a:ext>
                </a:extLst>
              </a:tr>
              <a:tr h="135942">
                <a:tc>
                  <a:txBody>
                    <a:bodyPr/>
                    <a:lstStyle/>
                    <a:p>
                      <a:pPr algn="l" fontAlgn="b"/>
                      <a:r>
                        <a:rPr lang="fr-FR" sz="1200" b="0" i="0" u="none" strike="noStrike" dirty="0">
                          <a:solidFill>
                            <a:srgbClr val="000000"/>
                          </a:solidFill>
                          <a:effectLst/>
                          <a:latin typeface="Calibri" panose="020F0502020204030204" pitchFamily="34" charset="0"/>
                        </a:rPr>
                        <a:t>CLOSED</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Provenance</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05/04/1995</a:t>
                      </a: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Randomized complete blocks</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4168906086"/>
                  </a:ext>
                </a:extLst>
              </a:tr>
              <a:tr h="135942">
                <a:tc>
                  <a:txBody>
                    <a:bodyPr/>
                    <a:lstStyle/>
                    <a:p>
                      <a:pPr algn="l" fontAlgn="b"/>
                      <a:r>
                        <a:rPr lang="fr-FR" sz="1200" b="0" i="0" u="none" strike="noStrike" dirty="0">
                          <a:solidFill>
                            <a:srgbClr val="000000"/>
                          </a:solidFill>
                          <a:effectLst/>
                          <a:latin typeface="Calibri" panose="020F0502020204030204" pitchFamily="34" charset="0"/>
                        </a:rPr>
                        <a:t>CLOSED</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Provenance</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21/04/1995</a:t>
                      </a: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Randomized complete blocks</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2817232828"/>
                  </a:ext>
                </a:extLst>
              </a:tr>
            </a:tbl>
          </a:graphicData>
        </a:graphic>
      </p:graphicFrame>
      <p:graphicFrame>
        <p:nvGraphicFramePr>
          <p:cNvPr id="18" name="Tableau 17">
            <a:extLst>
              <a:ext uri="{FF2B5EF4-FFF2-40B4-BE49-F238E27FC236}">
                <a16:creationId xmlns:a16="http://schemas.microsoft.com/office/drawing/2014/main" id="{E4CD0802-B044-4D97-9B3F-0A1DB6510BD4}"/>
              </a:ext>
            </a:extLst>
          </p:cNvPr>
          <p:cNvGraphicFramePr>
            <a:graphicFrameLocks noGrp="1"/>
          </p:cNvGraphicFramePr>
          <p:nvPr/>
        </p:nvGraphicFramePr>
        <p:xfrm>
          <a:off x="2656296" y="2676848"/>
          <a:ext cx="6879408" cy="806280"/>
        </p:xfrm>
        <a:graphic>
          <a:graphicData uri="http://schemas.openxmlformats.org/drawingml/2006/table">
            <a:tbl>
              <a:tblPr>
                <a:tableStyleId>{5C22544A-7EE6-4342-B048-85BDC9FD1C3A}</a:tableStyleId>
              </a:tblPr>
              <a:tblGrid>
                <a:gridCol w="564246">
                  <a:extLst>
                    <a:ext uri="{9D8B030D-6E8A-4147-A177-3AD203B41FA5}">
                      <a16:colId xmlns:a16="http://schemas.microsoft.com/office/drawing/2014/main" val="1243328691"/>
                    </a:ext>
                  </a:extLst>
                </a:gridCol>
                <a:gridCol w="509573">
                  <a:extLst>
                    <a:ext uri="{9D8B030D-6E8A-4147-A177-3AD203B41FA5}">
                      <a16:colId xmlns:a16="http://schemas.microsoft.com/office/drawing/2014/main" val="4002150321"/>
                    </a:ext>
                  </a:extLst>
                </a:gridCol>
                <a:gridCol w="1337818">
                  <a:extLst>
                    <a:ext uri="{9D8B030D-6E8A-4147-A177-3AD203B41FA5}">
                      <a16:colId xmlns:a16="http://schemas.microsoft.com/office/drawing/2014/main" val="3853629587"/>
                    </a:ext>
                  </a:extLst>
                </a:gridCol>
                <a:gridCol w="704391">
                  <a:extLst>
                    <a:ext uri="{9D8B030D-6E8A-4147-A177-3AD203B41FA5}">
                      <a16:colId xmlns:a16="http://schemas.microsoft.com/office/drawing/2014/main" val="2985964539"/>
                    </a:ext>
                  </a:extLst>
                </a:gridCol>
                <a:gridCol w="636587">
                  <a:extLst>
                    <a:ext uri="{9D8B030D-6E8A-4147-A177-3AD203B41FA5}">
                      <a16:colId xmlns:a16="http://schemas.microsoft.com/office/drawing/2014/main" val="3912123812"/>
                    </a:ext>
                  </a:extLst>
                </a:gridCol>
                <a:gridCol w="693532">
                  <a:extLst>
                    <a:ext uri="{9D8B030D-6E8A-4147-A177-3AD203B41FA5}">
                      <a16:colId xmlns:a16="http://schemas.microsoft.com/office/drawing/2014/main" val="1389293495"/>
                    </a:ext>
                  </a:extLst>
                </a:gridCol>
                <a:gridCol w="644701">
                  <a:extLst>
                    <a:ext uri="{9D8B030D-6E8A-4147-A177-3AD203B41FA5}">
                      <a16:colId xmlns:a16="http://schemas.microsoft.com/office/drawing/2014/main" val="1523010070"/>
                    </a:ext>
                  </a:extLst>
                </a:gridCol>
                <a:gridCol w="639430">
                  <a:extLst>
                    <a:ext uri="{9D8B030D-6E8A-4147-A177-3AD203B41FA5}">
                      <a16:colId xmlns:a16="http://schemas.microsoft.com/office/drawing/2014/main" val="488765541"/>
                    </a:ext>
                  </a:extLst>
                </a:gridCol>
                <a:gridCol w="409370">
                  <a:extLst>
                    <a:ext uri="{9D8B030D-6E8A-4147-A177-3AD203B41FA5}">
                      <a16:colId xmlns:a16="http://schemas.microsoft.com/office/drawing/2014/main" val="3569961809"/>
                    </a:ext>
                  </a:extLst>
                </a:gridCol>
                <a:gridCol w="739760">
                  <a:extLst>
                    <a:ext uri="{9D8B030D-6E8A-4147-A177-3AD203B41FA5}">
                      <a16:colId xmlns:a16="http://schemas.microsoft.com/office/drawing/2014/main" val="4009126118"/>
                    </a:ext>
                  </a:extLst>
                </a:gridCol>
              </a:tblGrid>
              <a:tr h="142885">
                <a:tc gridSpan="10">
                  <a:txBody>
                    <a:bodyPr/>
                    <a:lstStyle/>
                    <a:p>
                      <a:pPr algn="ctr" fontAlgn="ctr"/>
                      <a:r>
                        <a:rPr lang="fr-FR" sz="1200" b="1" u="none" strike="noStrike" dirty="0">
                          <a:effectLst/>
                        </a:rPr>
                        <a:t>Location</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234294655"/>
                  </a:ext>
                </a:extLst>
              </a:tr>
              <a:tr h="230755">
                <a:tc>
                  <a:txBody>
                    <a:bodyPr/>
                    <a:lstStyle/>
                    <a:p>
                      <a:pPr algn="ctr" fontAlgn="ctr"/>
                      <a:r>
                        <a:rPr lang="fr-FR" sz="1200" b="1" u="none" strike="noStrike" dirty="0">
                          <a:effectLst/>
                        </a:rPr>
                        <a:t>Country</a:t>
                      </a:r>
                      <a:endParaRPr lang="fr-FR" sz="1200" b="1" i="0" u="none" strike="noStrike" dirty="0">
                        <a:solidFill>
                          <a:srgbClr val="FF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County</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Municipality</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Site Name</a:t>
                      </a:r>
                      <a:endParaRPr lang="fr-FR" sz="1200" b="1" i="0" u="none" strike="noStrike" dirty="0">
                        <a:solidFill>
                          <a:srgbClr val="FF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Latitude</a:t>
                      </a:r>
                      <a:endParaRPr lang="fr-FR" sz="1200" b="1" i="0" u="none" strike="noStrike" dirty="0">
                        <a:solidFill>
                          <a:srgbClr val="FF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Longitude</a:t>
                      </a:r>
                      <a:endParaRPr lang="fr-FR" sz="1200" b="1" i="0" u="none" strike="noStrike" dirty="0">
                        <a:solidFill>
                          <a:srgbClr val="FF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Elevation</a:t>
                      </a:r>
                      <a:endParaRPr lang="fr-FR" sz="1200" b="1" i="0" u="none" strike="noStrike" dirty="0">
                        <a:solidFill>
                          <a:srgbClr val="FF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Exposure</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Slope</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Comments</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extLst>
                  <a:ext uri="{0D108BD9-81ED-4DB2-BD59-A6C34878D82A}">
                    <a16:rowId xmlns:a16="http://schemas.microsoft.com/office/drawing/2014/main" val="3698245883"/>
                  </a:ext>
                </a:extLst>
              </a:tr>
              <a:tr h="144151">
                <a:tc>
                  <a:txBody>
                    <a:bodyPr/>
                    <a:lstStyle/>
                    <a:p>
                      <a:pPr algn="l" fontAlgn="b"/>
                      <a:r>
                        <a:rPr lang="fr-FR" sz="1200" b="0" i="0" u="none" strike="noStrike" dirty="0">
                          <a:solidFill>
                            <a:srgbClr val="000000"/>
                          </a:solidFill>
                          <a:effectLst/>
                          <a:latin typeface="Calibri" panose="020F0502020204030204" pitchFamily="34" charset="0"/>
                        </a:rPr>
                        <a:t>France</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PACA</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Marseille</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La Nerthe</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43,37675</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5,286256</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204</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Flat</a:t>
                      </a: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1008384470"/>
                  </a:ext>
                </a:extLst>
              </a:tr>
              <a:tr h="144151">
                <a:tc>
                  <a:txBody>
                    <a:bodyPr/>
                    <a:lstStyle/>
                    <a:p>
                      <a:pPr algn="l" fontAlgn="b"/>
                      <a:r>
                        <a:rPr lang="fr-FR" sz="1200" b="0" i="0" u="none" strike="noStrike" dirty="0">
                          <a:solidFill>
                            <a:srgbClr val="000000"/>
                          </a:solidFill>
                          <a:effectLst/>
                          <a:latin typeface="Calibri" panose="020F0502020204030204" pitchFamily="34" charset="0"/>
                        </a:rPr>
                        <a:t>France</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PACA</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La Londe-les-Maures</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Valcros</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43,17583</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6,280556</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80</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NO</a:t>
                      </a: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4050531594"/>
                  </a:ext>
                </a:extLst>
              </a:tr>
            </a:tbl>
          </a:graphicData>
        </a:graphic>
      </p:graphicFrame>
      <p:graphicFrame>
        <p:nvGraphicFramePr>
          <p:cNvPr id="19" name="Tableau 18">
            <a:extLst>
              <a:ext uri="{FF2B5EF4-FFF2-40B4-BE49-F238E27FC236}">
                <a16:creationId xmlns:a16="http://schemas.microsoft.com/office/drawing/2014/main" id="{F69C62C4-6619-41C2-AF02-B8CCFD8CB52E}"/>
              </a:ext>
            </a:extLst>
          </p:cNvPr>
          <p:cNvGraphicFramePr>
            <a:graphicFrameLocks noGrp="1"/>
          </p:cNvGraphicFramePr>
          <p:nvPr/>
        </p:nvGraphicFramePr>
        <p:xfrm>
          <a:off x="65421" y="3900654"/>
          <a:ext cx="11233950" cy="565426"/>
        </p:xfrm>
        <a:graphic>
          <a:graphicData uri="http://schemas.openxmlformats.org/drawingml/2006/table">
            <a:tbl>
              <a:tblPr>
                <a:tableStyleId>{5C22544A-7EE6-4342-B048-85BDC9FD1C3A}</a:tableStyleId>
              </a:tblPr>
              <a:tblGrid>
                <a:gridCol w="459310">
                  <a:extLst>
                    <a:ext uri="{9D8B030D-6E8A-4147-A177-3AD203B41FA5}">
                      <a16:colId xmlns:a16="http://schemas.microsoft.com/office/drawing/2014/main" val="2991594215"/>
                    </a:ext>
                  </a:extLst>
                </a:gridCol>
                <a:gridCol w="1027347">
                  <a:extLst>
                    <a:ext uri="{9D8B030D-6E8A-4147-A177-3AD203B41FA5}">
                      <a16:colId xmlns:a16="http://schemas.microsoft.com/office/drawing/2014/main" val="147086867"/>
                    </a:ext>
                  </a:extLst>
                </a:gridCol>
                <a:gridCol w="1281240">
                  <a:extLst>
                    <a:ext uri="{9D8B030D-6E8A-4147-A177-3AD203B41FA5}">
                      <a16:colId xmlns:a16="http://schemas.microsoft.com/office/drawing/2014/main" val="2450276394"/>
                    </a:ext>
                  </a:extLst>
                </a:gridCol>
                <a:gridCol w="733331">
                  <a:extLst>
                    <a:ext uri="{9D8B030D-6E8A-4147-A177-3AD203B41FA5}">
                      <a16:colId xmlns:a16="http://schemas.microsoft.com/office/drawing/2014/main" val="1644637885"/>
                    </a:ext>
                  </a:extLst>
                </a:gridCol>
                <a:gridCol w="800071">
                  <a:extLst>
                    <a:ext uri="{9D8B030D-6E8A-4147-A177-3AD203B41FA5}">
                      <a16:colId xmlns:a16="http://schemas.microsoft.com/office/drawing/2014/main" val="2083803262"/>
                    </a:ext>
                  </a:extLst>
                </a:gridCol>
                <a:gridCol w="587829">
                  <a:extLst>
                    <a:ext uri="{9D8B030D-6E8A-4147-A177-3AD203B41FA5}">
                      <a16:colId xmlns:a16="http://schemas.microsoft.com/office/drawing/2014/main" val="3451059814"/>
                    </a:ext>
                  </a:extLst>
                </a:gridCol>
                <a:gridCol w="765116">
                  <a:extLst>
                    <a:ext uri="{9D8B030D-6E8A-4147-A177-3AD203B41FA5}">
                      <a16:colId xmlns:a16="http://schemas.microsoft.com/office/drawing/2014/main" val="3335710062"/>
                    </a:ext>
                  </a:extLst>
                </a:gridCol>
                <a:gridCol w="1192394">
                  <a:extLst>
                    <a:ext uri="{9D8B030D-6E8A-4147-A177-3AD203B41FA5}">
                      <a16:colId xmlns:a16="http://schemas.microsoft.com/office/drawing/2014/main" val="628040256"/>
                    </a:ext>
                  </a:extLst>
                </a:gridCol>
                <a:gridCol w="841972">
                  <a:extLst>
                    <a:ext uri="{9D8B030D-6E8A-4147-A177-3AD203B41FA5}">
                      <a16:colId xmlns:a16="http://schemas.microsoft.com/office/drawing/2014/main" val="3210497652"/>
                    </a:ext>
                  </a:extLst>
                </a:gridCol>
                <a:gridCol w="1138042">
                  <a:extLst>
                    <a:ext uri="{9D8B030D-6E8A-4147-A177-3AD203B41FA5}">
                      <a16:colId xmlns:a16="http://schemas.microsoft.com/office/drawing/2014/main" val="856931464"/>
                    </a:ext>
                  </a:extLst>
                </a:gridCol>
                <a:gridCol w="1240972">
                  <a:extLst>
                    <a:ext uri="{9D8B030D-6E8A-4147-A177-3AD203B41FA5}">
                      <a16:colId xmlns:a16="http://schemas.microsoft.com/office/drawing/2014/main" val="267401069"/>
                    </a:ext>
                  </a:extLst>
                </a:gridCol>
                <a:gridCol w="1166326">
                  <a:extLst>
                    <a:ext uri="{9D8B030D-6E8A-4147-A177-3AD203B41FA5}">
                      <a16:colId xmlns:a16="http://schemas.microsoft.com/office/drawing/2014/main" val="2734393255"/>
                    </a:ext>
                  </a:extLst>
                </a:gridCol>
              </a:tblGrid>
              <a:tr h="35963">
                <a:tc>
                  <a:txBody>
                    <a:bodyPr/>
                    <a:lstStyle/>
                    <a:p>
                      <a:pPr algn="l" fontAlgn="ctr"/>
                      <a:r>
                        <a:rPr lang="fr-FR" sz="1200" b="1" u="none" strike="noStrike" dirty="0">
                          <a:effectLst/>
                          <a:latin typeface="+mn-lt"/>
                        </a:rPr>
                        <a:t>Study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Study unique ID</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Study title</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Study description</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Start date of study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End date of study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Contact institution</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Geographic location (country)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Experimental site name</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Geographic location (latitude)</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Geographic location (longitude)</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Geographic location (altitude)</a:t>
                      </a:r>
                      <a:endParaRPr lang="fr-FR" sz="1200" b="1" i="0" u="none" strike="noStrike" dirty="0">
                        <a:solidFill>
                          <a:srgbClr val="000000"/>
                        </a:solidFill>
                        <a:effectLst/>
                        <a:latin typeface="+mn-lt"/>
                      </a:endParaRPr>
                    </a:p>
                  </a:txBody>
                  <a:tcPr marL="7261" marR="7261" marT="7261" marB="0" anchor="ctr">
                    <a:solidFill>
                      <a:srgbClr val="CCCCFF"/>
                    </a:solidFill>
                  </a:tcPr>
                </a:tc>
                <a:extLst>
                  <a:ext uri="{0D108BD9-81ED-4DB2-BD59-A6C34878D82A}">
                    <a16:rowId xmlns:a16="http://schemas.microsoft.com/office/drawing/2014/main" val="3477471426"/>
                  </a:ext>
                </a:extLst>
              </a:tr>
              <a:tr h="0">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u="none" strike="noStrike" dirty="0">
                          <a:effectLst/>
                        </a:rPr>
                        <a:t>0148000204</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algn="l" fontAlgn="b"/>
                      <a:r>
                        <a:rPr lang="fr-FR" sz="1200" u="none" strike="noStrike" dirty="0">
                          <a:effectLst/>
                        </a:rPr>
                        <a:t>Domaine de Valcros</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05/04/1995</a:t>
                      </a: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INRA-URFM</a:t>
                      </a: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FR</a:t>
                      </a: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La Nerthe</a:t>
                      </a:r>
                    </a:p>
                  </a:txBody>
                  <a:tcPr marL="7261" marR="7261" marT="7261" marB="0" anchor="b">
                    <a:solidFill>
                      <a:srgbClr val="CCCCFF"/>
                    </a:solidFill>
                  </a:tcPr>
                </a:tc>
                <a:tc>
                  <a:txBody>
                    <a:bodyPr/>
                    <a:lstStyle/>
                    <a:p>
                      <a:pPr algn="r" fontAlgn="b"/>
                      <a:r>
                        <a:rPr lang="fr-FR" sz="1200" b="0" i="0" u="none" strike="noStrike" dirty="0">
                          <a:solidFill>
                            <a:srgbClr val="000000"/>
                          </a:solidFill>
                          <a:effectLst/>
                          <a:latin typeface="Calibri" panose="020F0502020204030204" pitchFamily="34" charset="0"/>
                        </a:rPr>
                        <a:t>+43,37675</a:t>
                      </a:r>
                    </a:p>
                  </a:txBody>
                  <a:tcPr marL="9525" marR="9525" marT="9525" marB="0" anchor="b">
                    <a:solidFill>
                      <a:srgbClr val="CCCCFF"/>
                    </a:solidFill>
                  </a:tcPr>
                </a:tc>
                <a:tc>
                  <a:txBody>
                    <a:bodyPr/>
                    <a:lstStyle/>
                    <a:p>
                      <a:pPr algn="r" fontAlgn="b"/>
                      <a:r>
                        <a:rPr lang="fr-FR" sz="1200" b="0" i="0" u="none" strike="noStrike" dirty="0">
                          <a:solidFill>
                            <a:srgbClr val="000000"/>
                          </a:solidFill>
                          <a:effectLst/>
                          <a:latin typeface="Calibri" panose="020F0502020204030204" pitchFamily="34" charset="0"/>
                        </a:rPr>
                        <a:t>+5,286256</a:t>
                      </a:r>
                    </a:p>
                  </a:txBody>
                  <a:tcPr marL="9525" marR="9525" marT="9525" marB="0" anchor="b">
                    <a:solidFill>
                      <a:srgbClr val="CCCCFF"/>
                    </a:solidFill>
                  </a:tcPr>
                </a:tc>
                <a:tc>
                  <a:txBody>
                    <a:bodyPr/>
                    <a:lstStyle/>
                    <a:p>
                      <a:pPr algn="r" fontAlgn="b"/>
                      <a:r>
                        <a:rPr lang="fr-FR" sz="1200" b="0" i="0" u="none" strike="noStrike" dirty="0">
                          <a:solidFill>
                            <a:srgbClr val="000000"/>
                          </a:solidFill>
                          <a:effectLst/>
                          <a:latin typeface="+mn-lt"/>
                        </a:rPr>
                        <a:t>204</a:t>
                      </a:r>
                    </a:p>
                  </a:txBody>
                  <a:tcPr marL="7261" marR="7261" marT="7261" marB="0" anchor="b">
                    <a:solidFill>
                      <a:srgbClr val="CCCCFF"/>
                    </a:solidFill>
                  </a:tcPr>
                </a:tc>
                <a:extLst>
                  <a:ext uri="{0D108BD9-81ED-4DB2-BD59-A6C34878D82A}">
                    <a16:rowId xmlns:a16="http://schemas.microsoft.com/office/drawing/2014/main" val="3737503013"/>
                  </a:ext>
                </a:extLst>
              </a:tr>
            </a:tbl>
          </a:graphicData>
        </a:graphic>
      </p:graphicFrame>
      <p:graphicFrame>
        <p:nvGraphicFramePr>
          <p:cNvPr id="20" name="Tableau 19">
            <a:extLst>
              <a:ext uri="{FF2B5EF4-FFF2-40B4-BE49-F238E27FC236}">
                <a16:creationId xmlns:a16="http://schemas.microsoft.com/office/drawing/2014/main" id="{1FA36F1A-11B9-4EAF-96DB-4AF4F64EADF2}"/>
              </a:ext>
            </a:extLst>
          </p:cNvPr>
          <p:cNvGraphicFramePr>
            <a:graphicFrameLocks noGrp="1"/>
          </p:cNvGraphicFramePr>
          <p:nvPr/>
        </p:nvGraphicFramePr>
        <p:xfrm>
          <a:off x="976047" y="4557849"/>
          <a:ext cx="10323324" cy="563162"/>
        </p:xfrm>
        <a:graphic>
          <a:graphicData uri="http://schemas.openxmlformats.org/drawingml/2006/table">
            <a:tbl>
              <a:tblPr>
                <a:tableStyleId>{5C22544A-7EE6-4342-B048-85BDC9FD1C3A}</a:tableStyleId>
              </a:tblPr>
              <a:tblGrid>
                <a:gridCol w="2448287">
                  <a:extLst>
                    <a:ext uri="{9D8B030D-6E8A-4147-A177-3AD203B41FA5}">
                      <a16:colId xmlns:a16="http://schemas.microsoft.com/office/drawing/2014/main" val="1287054442"/>
                    </a:ext>
                  </a:extLst>
                </a:gridCol>
                <a:gridCol w="1287625">
                  <a:extLst>
                    <a:ext uri="{9D8B030D-6E8A-4147-A177-3AD203B41FA5}">
                      <a16:colId xmlns:a16="http://schemas.microsoft.com/office/drawing/2014/main" val="1223835462"/>
                    </a:ext>
                  </a:extLst>
                </a:gridCol>
                <a:gridCol w="1194318">
                  <a:extLst>
                    <a:ext uri="{9D8B030D-6E8A-4147-A177-3AD203B41FA5}">
                      <a16:colId xmlns:a16="http://schemas.microsoft.com/office/drawing/2014/main" val="1501598199"/>
                    </a:ext>
                  </a:extLst>
                </a:gridCol>
                <a:gridCol w="1073021">
                  <a:extLst>
                    <a:ext uri="{9D8B030D-6E8A-4147-A177-3AD203B41FA5}">
                      <a16:colId xmlns:a16="http://schemas.microsoft.com/office/drawing/2014/main" val="1150160707"/>
                    </a:ext>
                  </a:extLst>
                </a:gridCol>
                <a:gridCol w="951722">
                  <a:extLst>
                    <a:ext uri="{9D8B030D-6E8A-4147-A177-3AD203B41FA5}">
                      <a16:colId xmlns:a16="http://schemas.microsoft.com/office/drawing/2014/main" val="3508846318"/>
                    </a:ext>
                  </a:extLst>
                </a:gridCol>
                <a:gridCol w="951723">
                  <a:extLst>
                    <a:ext uri="{9D8B030D-6E8A-4147-A177-3AD203B41FA5}">
                      <a16:colId xmlns:a16="http://schemas.microsoft.com/office/drawing/2014/main" val="3268793889"/>
                    </a:ext>
                  </a:extLst>
                </a:gridCol>
                <a:gridCol w="1121137">
                  <a:extLst>
                    <a:ext uri="{9D8B030D-6E8A-4147-A177-3AD203B41FA5}">
                      <a16:colId xmlns:a16="http://schemas.microsoft.com/office/drawing/2014/main" val="1878621356"/>
                    </a:ext>
                  </a:extLst>
                </a:gridCol>
                <a:gridCol w="1295491">
                  <a:extLst>
                    <a:ext uri="{9D8B030D-6E8A-4147-A177-3AD203B41FA5}">
                      <a16:colId xmlns:a16="http://schemas.microsoft.com/office/drawing/2014/main" val="3631858621"/>
                    </a:ext>
                  </a:extLst>
                </a:gridCol>
              </a:tblGrid>
              <a:tr h="278654">
                <a:tc>
                  <a:txBody>
                    <a:bodyPr/>
                    <a:lstStyle/>
                    <a:p>
                      <a:pPr algn="l" fontAlgn="ctr"/>
                      <a:r>
                        <a:rPr lang="en-US" sz="1200" u="none" strike="noStrike" dirty="0">
                          <a:effectLst/>
                          <a:latin typeface="+mn-lt"/>
                        </a:rPr>
                        <a:t>Description of the experimental design</a:t>
                      </a:r>
                      <a:endParaRPr lang="en-US"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Type of experimental design</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Observation unit level hierarchy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Observation unit description</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Description of growth facility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Type of growth facility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Cultural practices</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Map of experimental design</a:t>
                      </a:r>
                      <a:endParaRPr lang="fr-FR" sz="1200" b="1" i="0" u="none" strike="noStrike" dirty="0">
                        <a:solidFill>
                          <a:srgbClr val="000000"/>
                        </a:solidFill>
                        <a:effectLst/>
                        <a:latin typeface="+mn-lt"/>
                      </a:endParaRPr>
                    </a:p>
                  </a:txBody>
                  <a:tcPr marL="7261" marR="7261" marT="7261" marB="0" anchor="ctr">
                    <a:solidFill>
                      <a:srgbClr val="CCCCFF"/>
                    </a:solidFill>
                  </a:tcPr>
                </a:tc>
                <a:extLst>
                  <a:ext uri="{0D108BD9-81ED-4DB2-BD59-A6C34878D82A}">
                    <a16:rowId xmlns:a16="http://schemas.microsoft.com/office/drawing/2014/main" val="3477471426"/>
                  </a:ext>
                </a:extLst>
              </a:tr>
              <a:tr h="71541">
                <a:tc>
                  <a:txBody>
                    <a:bodyPr/>
                    <a:lstStyle/>
                    <a:p>
                      <a:pPr algn="l" fontAlgn="b"/>
                      <a:r>
                        <a:rPr lang="fr-FR" sz="1200" b="0" i="0" u="none" strike="noStrike" dirty="0">
                          <a:solidFill>
                            <a:srgbClr val="000000"/>
                          </a:solidFill>
                          <a:effectLst/>
                          <a:latin typeface="+mn-lt"/>
                        </a:rPr>
                        <a:t>Randomized complete blocks</a:t>
                      </a: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Block&gt;Prov&gt;SeqId</a:t>
                      </a: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extLst>
                  <a:ext uri="{0D108BD9-81ED-4DB2-BD59-A6C34878D82A}">
                    <a16:rowId xmlns:a16="http://schemas.microsoft.com/office/drawing/2014/main" val="3737503013"/>
                  </a:ext>
                </a:extLst>
              </a:tr>
            </a:tbl>
          </a:graphicData>
        </a:graphic>
      </p:graphicFrame>
      <p:sp>
        <p:nvSpPr>
          <p:cNvPr id="21" name="Accolade fermante 20">
            <a:extLst>
              <a:ext uri="{FF2B5EF4-FFF2-40B4-BE49-F238E27FC236}">
                <a16:creationId xmlns:a16="http://schemas.microsoft.com/office/drawing/2014/main" id="{35011C91-9701-403E-8E52-CC4DAAB0CA3C}"/>
              </a:ext>
            </a:extLst>
          </p:cNvPr>
          <p:cNvSpPr/>
          <p:nvPr/>
        </p:nvSpPr>
        <p:spPr>
          <a:xfrm rot="16200000">
            <a:off x="8378884" y="1097690"/>
            <a:ext cx="239637" cy="5582674"/>
          </a:xfrm>
          <a:prstGeom prst="rightBrace">
            <a:avLst>
              <a:gd name="adj1" fmla="val 40833"/>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rgbClr val="C00000"/>
              </a:solidFill>
            </a:endParaRPr>
          </a:p>
        </p:txBody>
      </p:sp>
      <p:graphicFrame>
        <p:nvGraphicFramePr>
          <p:cNvPr id="22" name="Tableau 21">
            <a:extLst>
              <a:ext uri="{FF2B5EF4-FFF2-40B4-BE49-F238E27FC236}">
                <a16:creationId xmlns:a16="http://schemas.microsoft.com/office/drawing/2014/main" id="{F2148C63-6DC1-45DB-BFA2-5F4558B1B441}"/>
              </a:ext>
            </a:extLst>
          </p:cNvPr>
          <p:cNvGraphicFramePr>
            <a:graphicFrameLocks noGrp="1"/>
          </p:cNvGraphicFramePr>
          <p:nvPr/>
        </p:nvGraphicFramePr>
        <p:xfrm>
          <a:off x="7505403" y="5212780"/>
          <a:ext cx="4607477" cy="716799"/>
        </p:xfrm>
        <a:graphic>
          <a:graphicData uri="http://schemas.openxmlformats.org/drawingml/2006/table">
            <a:tbl>
              <a:tblPr>
                <a:tableStyleId>{5C22544A-7EE6-4342-B048-85BDC9FD1C3A}</a:tableStyleId>
              </a:tblPr>
              <a:tblGrid>
                <a:gridCol w="486220">
                  <a:extLst>
                    <a:ext uri="{9D8B030D-6E8A-4147-A177-3AD203B41FA5}">
                      <a16:colId xmlns:a16="http://schemas.microsoft.com/office/drawing/2014/main" val="557509199"/>
                    </a:ext>
                  </a:extLst>
                </a:gridCol>
                <a:gridCol w="956691">
                  <a:extLst>
                    <a:ext uri="{9D8B030D-6E8A-4147-A177-3AD203B41FA5}">
                      <a16:colId xmlns:a16="http://schemas.microsoft.com/office/drawing/2014/main" val="791763026"/>
                    </a:ext>
                  </a:extLst>
                </a:gridCol>
                <a:gridCol w="1435354">
                  <a:extLst>
                    <a:ext uri="{9D8B030D-6E8A-4147-A177-3AD203B41FA5}">
                      <a16:colId xmlns:a16="http://schemas.microsoft.com/office/drawing/2014/main" val="2610626512"/>
                    </a:ext>
                  </a:extLst>
                </a:gridCol>
                <a:gridCol w="452673">
                  <a:extLst>
                    <a:ext uri="{9D8B030D-6E8A-4147-A177-3AD203B41FA5}">
                      <a16:colId xmlns:a16="http://schemas.microsoft.com/office/drawing/2014/main" val="1288271608"/>
                    </a:ext>
                  </a:extLst>
                </a:gridCol>
                <a:gridCol w="651850">
                  <a:extLst>
                    <a:ext uri="{9D8B030D-6E8A-4147-A177-3AD203B41FA5}">
                      <a16:colId xmlns:a16="http://schemas.microsoft.com/office/drawing/2014/main" val="3850702223"/>
                    </a:ext>
                  </a:extLst>
                </a:gridCol>
                <a:gridCol w="624689">
                  <a:extLst>
                    <a:ext uri="{9D8B030D-6E8A-4147-A177-3AD203B41FA5}">
                      <a16:colId xmlns:a16="http://schemas.microsoft.com/office/drawing/2014/main" val="353339658"/>
                    </a:ext>
                  </a:extLst>
                </a:gridCol>
              </a:tblGrid>
              <a:tr h="524394">
                <a:tc>
                  <a:txBody>
                    <a:bodyPr/>
                    <a:lstStyle/>
                    <a:p>
                      <a:pPr algn="l" fontAlgn="ctr"/>
                      <a:r>
                        <a:rPr lang="fr-FR" sz="1200" b="1" u="none" strike="noStrike" dirty="0">
                          <a:effectLst/>
                          <a:latin typeface="+mn-lt"/>
                        </a:rPr>
                        <a:t>Person</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Person name</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Person email</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Person ID</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Person role</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Person affiliation</a:t>
                      </a:r>
                      <a:endParaRPr lang="fr-FR" sz="1200" b="1" i="0" u="none" strike="noStrike" dirty="0">
                        <a:solidFill>
                          <a:srgbClr val="000000"/>
                        </a:solidFill>
                        <a:effectLst/>
                        <a:latin typeface="+mn-lt"/>
                      </a:endParaRPr>
                    </a:p>
                  </a:txBody>
                  <a:tcPr marL="9525" marR="9525" marT="9525" marB="0" anchor="ctr">
                    <a:solidFill>
                      <a:srgbClr val="CCCCFF"/>
                    </a:solidFill>
                  </a:tcPr>
                </a:tc>
                <a:extLst>
                  <a:ext uri="{0D108BD9-81ED-4DB2-BD59-A6C34878D82A}">
                    <a16:rowId xmlns:a16="http://schemas.microsoft.com/office/drawing/2014/main" val="3479937707"/>
                  </a:ext>
                </a:extLst>
              </a:tr>
              <a:tr h="161925">
                <a:tc>
                  <a:txBody>
                    <a:bodyPr/>
                    <a:lstStyle/>
                    <a:p>
                      <a:pPr algn="l" fontAlgn="b"/>
                      <a:endParaRPr lang="fr-FR" sz="12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9525" marR="9525" marT="9525" marB="0" anchor="b">
                    <a:solidFill>
                      <a:srgbClr val="CCCCFF"/>
                    </a:solidFill>
                  </a:tcPr>
                </a:tc>
                <a:extLst>
                  <a:ext uri="{0D108BD9-81ED-4DB2-BD59-A6C34878D82A}">
                    <a16:rowId xmlns:a16="http://schemas.microsoft.com/office/drawing/2014/main" val="1139707451"/>
                  </a:ext>
                </a:extLst>
              </a:tr>
            </a:tbl>
          </a:graphicData>
        </a:graphic>
      </p:graphicFrame>
      <p:cxnSp>
        <p:nvCxnSpPr>
          <p:cNvPr id="23" name="Connecteur droit avec flèche 22">
            <a:extLst>
              <a:ext uri="{FF2B5EF4-FFF2-40B4-BE49-F238E27FC236}">
                <a16:creationId xmlns:a16="http://schemas.microsoft.com/office/drawing/2014/main" id="{D5A04F46-81CE-4863-977B-AFD90DFA608C}"/>
              </a:ext>
            </a:extLst>
          </p:cNvPr>
          <p:cNvCxnSpPr>
            <a:endCxn id="21" idx="1"/>
          </p:cNvCxnSpPr>
          <p:nvPr/>
        </p:nvCxnSpPr>
        <p:spPr>
          <a:xfrm>
            <a:off x="6096000" y="2864396"/>
            <a:ext cx="2402703" cy="90481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526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AA49EA4-A764-49A2-B206-7A482EC2579B}"/>
              </a:ext>
            </a:extLst>
          </p:cNvPr>
          <p:cNvSpPr>
            <a:spLocks noGrp="1"/>
          </p:cNvSpPr>
          <p:nvPr>
            <p:ph type="title"/>
          </p:nvPr>
        </p:nvSpPr>
        <p:spPr/>
        <p:txBody>
          <a:bodyPr/>
          <a:lstStyle/>
          <a:p>
            <a:r>
              <a:rPr lang="fr-FR" dirty="0"/>
              <a:t>MIAPPE </a:t>
            </a:r>
            <a:r>
              <a:rPr lang="fr-FR" dirty="0" err="1"/>
              <a:t>example</a:t>
            </a:r>
            <a:r>
              <a:rPr lang="fr-FR" dirty="0"/>
              <a:t> - </a:t>
            </a:r>
            <a:r>
              <a:rPr lang="fr-FR" dirty="0" err="1"/>
              <a:t>Study</a:t>
            </a:r>
            <a:endParaRPr lang="en-US" dirty="0"/>
          </a:p>
        </p:txBody>
      </p:sp>
      <p:graphicFrame>
        <p:nvGraphicFramePr>
          <p:cNvPr id="12" name="Tableau 11">
            <a:extLst>
              <a:ext uri="{FF2B5EF4-FFF2-40B4-BE49-F238E27FC236}">
                <a16:creationId xmlns:a16="http://schemas.microsoft.com/office/drawing/2014/main" id="{8DFD7957-9C9F-48D7-9BED-51DF8B5FDECB}"/>
              </a:ext>
            </a:extLst>
          </p:cNvPr>
          <p:cNvGraphicFramePr>
            <a:graphicFrameLocks noGrp="1"/>
          </p:cNvGraphicFramePr>
          <p:nvPr/>
        </p:nvGraphicFramePr>
        <p:xfrm>
          <a:off x="851887" y="986398"/>
          <a:ext cx="3434989" cy="776200"/>
        </p:xfrm>
        <a:graphic>
          <a:graphicData uri="http://schemas.openxmlformats.org/drawingml/2006/table">
            <a:tbl>
              <a:tblPr>
                <a:tableStyleId>{93296810-A885-4BE3-A3E7-6D5BEEA58F35}</a:tableStyleId>
              </a:tblPr>
              <a:tblGrid>
                <a:gridCol w="1092073">
                  <a:extLst>
                    <a:ext uri="{9D8B030D-6E8A-4147-A177-3AD203B41FA5}">
                      <a16:colId xmlns:a16="http://schemas.microsoft.com/office/drawing/2014/main" val="3447091574"/>
                    </a:ext>
                  </a:extLst>
                </a:gridCol>
                <a:gridCol w="774339">
                  <a:extLst>
                    <a:ext uri="{9D8B030D-6E8A-4147-A177-3AD203B41FA5}">
                      <a16:colId xmlns:a16="http://schemas.microsoft.com/office/drawing/2014/main" val="2392444843"/>
                    </a:ext>
                  </a:extLst>
                </a:gridCol>
                <a:gridCol w="831850">
                  <a:extLst>
                    <a:ext uri="{9D8B030D-6E8A-4147-A177-3AD203B41FA5}">
                      <a16:colId xmlns:a16="http://schemas.microsoft.com/office/drawing/2014/main" val="3581879921"/>
                    </a:ext>
                  </a:extLst>
                </a:gridCol>
                <a:gridCol w="736727">
                  <a:extLst>
                    <a:ext uri="{9D8B030D-6E8A-4147-A177-3AD203B41FA5}">
                      <a16:colId xmlns:a16="http://schemas.microsoft.com/office/drawing/2014/main" val="2925383255"/>
                    </a:ext>
                  </a:extLst>
                </a:gridCol>
              </a:tblGrid>
              <a:tr h="193052">
                <a:tc gridSpan="4">
                  <a:txBody>
                    <a:bodyPr/>
                    <a:lstStyle/>
                    <a:p>
                      <a:pPr algn="ctr" fontAlgn="ctr"/>
                      <a:r>
                        <a:rPr lang="fr-FR" sz="1200" b="1" u="none" strike="noStrike" dirty="0">
                          <a:effectLst/>
                        </a:rPr>
                        <a:t>Identification</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35147238"/>
                  </a:ext>
                </a:extLst>
              </a:tr>
              <a:tr h="198338">
                <a:tc>
                  <a:txBody>
                    <a:bodyPr/>
                    <a:lstStyle/>
                    <a:p>
                      <a:pPr algn="ctr" fontAlgn="ctr"/>
                      <a:r>
                        <a:rPr lang="fr-FR" sz="1200" b="1" u="none" strike="noStrike" dirty="0">
                          <a:effectLst/>
                        </a:rPr>
                        <a:t>InstitutionName</a:t>
                      </a:r>
                      <a:endParaRPr lang="fr-FR" sz="1200" b="1" i="0" u="none" strike="noStrike" dirty="0">
                        <a:solidFill>
                          <a:srgbClr val="FF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Project</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Trial Code</a:t>
                      </a:r>
                      <a:endParaRPr lang="fr-FR" sz="1200" b="1" i="0" u="none" strike="noStrike" dirty="0">
                        <a:solidFill>
                          <a:srgbClr val="FF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Trial Name</a:t>
                      </a:r>
                      <a:endParaRPr lang="fr-FR" sz="1200" b="1" i="0" u="none" strike="noStrike" dirty="0">
                        <a:solidFill>
                          <a:srgbClr val="FF0000"/>
                        </a:solidFill>
                        <a:effectLst/>
                        <a:latin typeface="Calibri" panose="020F0502020204030204" pitchFamily="34" charset="0"/>
                      </a:endParaRPr>
                    </a:p>
                  </a:txBody>
                  <a:tcPr marL="9525" marR="9525" marT="9525" marB="0" anchor="ctr">
                    <a:solidFill>
                      <a:srgbClr val="FFCC66"/>
                    </a:solidFill>
                  </a:tcPr>
                </a:tc>
                <a:extLst>
                  <a:ext uri="{0D108BD9-81ED-4DB2-BD59-A6C34878D82A}">
                    <a16:rowId xmlns:a16="http://schemas.microsoft.com/office/drawing/2014/main" val="1080663272"/>
                  </a:ext>
                </a:extLst>
              </a:tr>
              <a:tr h="190500">
                <a:tc>
                  <a:txBody>
                    <a:bodyPr/>
                    <a:lstStyle/>
                    <a:p>
                      <a:pPr algn="l" fontAlgn="b"/>
                      <a:r>
                        <a:rPr lang="fr-FR" sz="1200" u="none" strike="noStrike" dirty="0">
                          <a:effectLst/>
                        </a:rPr>
                        <a:t>INRA-URFM</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PlantaComp</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0148000204</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Valcros</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3958568283"/>
                  </a:ext>
                </a:extLst>
              </a:tr>
              <a:tr h="190500">
                <a:tc>
                  <a:txBody>
                    <a:bodyPr/>
                    <a:lstStyle/>
                    <a:p>
                      <a:pPr algn="l" fontAlgn="b"/>
                      <a:r>
                        <a:rPr lang="fr-FR" sz="1200" u="none" strike="noStrike" dirty="0">
                          <a:effectLst/>
                        </a:rPr>
                        <a:t>INRA-URFM</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PlantaComp</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0148000205</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La Nerthe</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2129655777"/>
                  </a:ext>
                </a:extLst>
              </a:tr>
            </a:tbl>
          </a:graphicData>
        </a:graphic>
      </p:graphicFrame>
      <p:graphicFrame>
        <p:nvGraphicFramePr>
          <p:cNvPr id="13" name="Tableau 12">
            <a:extLst>
              <a:ext uri="{FF2B5EF4-FFF2-40B4-BE49-F238E27FC236}">
                <a16:creationId xmlns:a16="http://schemas.microsoft.com/office/drawing/2014/main" id="{05115B33-7B6B-4B97-B2B1-FA86E21EDAA8}"/>
              </a:ext>
            </a:extLst>
          </p:cNvPr>
          <p:cNvGraphicFramePr>
            <a:graphicFrameLocks noGrp="1"/>
          </p:cNvGraphicFramePr>
          <p:nvPr/>
        </p:nvGraphicFramePr>
        <p:xfrm>
          <a:off x="2914336" y="1820264"/>
          <a:ext cx="6372290" cy="777348"/>
        </p:xfrm>
        <a:graphic>
          <a:graphicData uri="http://schemas.openxmlformats.org/drawingml/2006/table">
            <a:tbl>
              <a:tblPr>
                <a:tableStyleId>{93296810-A885-4BE3-A3E7-6D5BEEA58F35}</a:tableStyleId>
              </a:tblPr>
              <a:tblGrid>
                <a:gridCol w="956691">
                  <a:extLst>
                    <a:ext uri="{9D8B030D-6E8A-4147-A177-3AD203B41FA5}">
                      <a16:colId xmlns:a16="http://schemas.microsoft.com/office/drawing/2014/main" val="2168388584"/>
                    </a:ext>
                  </a:extLst>
                </a:gridCol>
                <a:gridCol w="1435354">
                  <a:extLst>
                    <a:ext uri="{9D8B030D-6E8A-4147-A177-3AD203B41FA5}">
                      <a16:colId xmlns:a16="http://schemas.microsoft.com/office/drawing/2014/main" val="3427409188"/>
                    </a:ext>
                  </a:extLst>
                </a:gridCol>
                <a:gridCol w="749999">
                  <a:extLst>
                    <a:ext uri="{9D8B030D-6E8A-4147-A177-3AD203B41FA5}">
                      <a16:colId xmlns:a16="http://schemas.microsoft.com/office/drawing/2014/main" val="1021925309"/>
                    </a:ext>
                  </a:extLst>
                </a:gridCol>
                <a:gridCol w="1230948">
                  <a:extLst>
                    <a:ext uri="{9D8B030D-6E8A-4147-A177-3AD203B41FA5}">
                      <a16:colId xmlns:a16="http://schemas.microsoft.com/office/drawing/2014/main" val="1648323281"/>
                    </a:ext>
                  </a:extLst>
                </a:gridCol>
                <a:gridCol w="1283272">
                  <a:extLst>
                    <a:ext uri="{9D8B030D-6E8A-4147-A177-3AD203B41FA5}">
                      <a16:colId xmlns:a16="http://schemas.microsoft.com/office/drawing/2014/main" val="3848942605"/>
                    </a:ext>
                  </a:extLst>
                </a:gridCol>
                <a:gridCol w="716026">
                  <a:extLst>
                    <a:ext uri="{9D8B030D-6E8A-4147-A177-3AD203B41FA5}">
                      <a16:colId xmlns:a16="http://schemas.microsoft.com/office/drawing/2014/main" val="3318412289"/>
                    </a:ext>
                  </a:extLst>
                </a:gridCol>
              </a:tblGrid>
              <a:tr h="191889">
                <a:tc gridSpan="6">
                  <a:txBody>
                    <a:bodyPr/>
                    <a:lstStyle/>
                    <a:p>
                      <a:pPr algn="ctr" fontAlgn="ctr"/>
                      <a:r>
                        <a:rPr lang="fr-FR" sz="1200" b="1" u="none" strike="noStrike" dirty="0">
                          <a:effectLst/>
                        </a:rPr>
                        <a:t>Management</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71045413"/>
                  </a:ext>
                </a:extLst>
              </a:tr>
              <a:tr h="200133">
                <a:tc>
                  <a:txBody>
                    <a:bodyPr/>
                    <a:lstStyle/>
                    <a:p>
                      <a:pPr algn="ctr" fontAlgn="ctr"/>
                      <a:r>
                        <a:rPr lang="fr-FR" sz="1200" b="1" u="none" strike="noStrike" dirty="0">
                          <a:effectLst/>
                        </a:rPr>
                        <a:t>Manager</a:t>
                      </a:r>
                      <a:endParaRPr lang="fr-FR" sz="1200" b="1" i="0" u="none" strike="noStrike" dirty="0">
                        <a:solidFill>
                          <a:srgbClr val="FF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Manager Email</a:t>
                      </a:r>
                      <a:endParaRPr lang="fr-FR" sz="1200" b="1" i="0" u="none" strike="noStrike" dirty="0">
                        <a:solidFill>
                          <a:srgbClr val="FF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Scientific</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Scientific Email</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Landowner</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200" b="1" u="none" strike="noStrike" dirty="0">
                          <a:effectLst/>
                        </a:rPr>
                        <a:t>Site Status</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extLst>
                  <a:ext uri="{0D108BD9-81ED-4DB2-BD59-A6C34878D82A}">
                    <a16:rowId xmlns:a16="http://schemas.microsoft.com/office/drawing/2014/main" val="3505881610"/>
                  </a:ext>
                </a:extLst>
              </a:tr>
              <a:tr h="188478">
                <a:tc>
                  <a:txBody>
                    <a:bodyPr/>
                    <a:lstStyle/>
                    <a:p>
                      <a:pPr algn="l" fontAlgn="b"/>
                      <a:r>
                        <a:rPr lang="fr-FR" sz="1200" u="none" strike="noStrike" dirty="0">
                          <a:effectLst/>
                        </a:rPr>
                        <a:t>Denis Vauthier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denis.vauthier@inra.fr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Bruno Fady</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bruno.fady@inra.fr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SA Domaine Valcros</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private</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294806407"/>
                  </a:ext>
                </a:extLst>
              </a:tr>
              <a:tr h="191889">
                <a:tc>
                  <a:txBody>
                    <a:bodyPr/>
                    <a:lstStyle/>
                    <a:p>
                      <a:pPr algn="l" fontAlgn="b"/>
                      <a:r>
                        <a:rPr lang="fr-FR" sz="1200" u="none" strike="noStrike" dirty="0">
                          <a:effectLst/>
                        </a:rPr>
                        <a:t>Denis Vauthier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denis.vauthier@inra.fr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Bruno Fady</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bruno.fady@inra.fr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Ciments Lafarge</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private</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2146388384"/>
                  </a:ext>
                </a:extLst>
              </a:tr>
            </a:tbl>
          </a:graphicData>
        </a:graphic>
      </p:graphicFrame>
      <p:graphicFrame>
        <p:nvGraphicFramePr>
          <p:cNvPr id="14" name="Tableau 13">
            <a:extLst>
              <a:ext uri="{FF2B5EF4-FFF2-40B4-BE49-F238E27FC236}">
                <a16:creationId xmlns:a16="http://schemas.microsoft.com/office/drawing/2014/main" id="{2A633D68-15AE-40B0-A124-DE3529E24BD4}"/>
              </a:ext>
            </a:extLst>
          </p:cNvPr>
          <p:cNvGraphicFramePr>
            <a:graphicFrameLocks noGrp="1"/>
          </p:cNvGraphicFramePr>
          <p:nvPr/>
        </p:nvGraphicFramePr>
        <p:xfrm>
          <a:off x="4286876" y="994814"/>
          <a:ext cx="6803158" cy="768441"/>
        </p:xfrm>
        <a:graphic>
          <a:graphicData uri="http://schemas.openxmlformats.org/drawingml/2006/table">
            <a:tbl>
              <a:tblPr>
                <a:tableStyleId>{5C22544A-7EE6-4342-B048-85BDC9FD1C3A}</a:tableStyleId>
              </a:tblPr>
              <a:tblGrid>
                <a:gridCol w="750561">
                  <a:extLst>
                    <a:ext uri="{9D8B030D-6E8A-4147-A177-3AD203B41FA5}">
                      <a16:colId xmlns:a16="http://schemas.microsoft.com/office/drawing/2014/main" val="2597554399"/>
                    </a:ext>
                  </a:extLst>
                </a:gridCol>
                <a:gridCol w="779590">
                  <a:extLst>
                    <a:ext uri="{9D8B030D-6E8A-4147-A177-3AD203B41FA5}">
                      <a16:colId xmlns:a16="http://schemas.microsoft.com/office/drawing/2014/main" val="2751747646"/>
                    </a:ext>
                  </a:extLst>
                </a:gridCol>
                <a:gridCol w="1037899">
                  <a:extLst>
                    <a:ext uri="{9D8B030D-6E8A-4147-A177-3AD203B41FA5}">
                      <a16:colId xmlns:a16="http://schemas.microsoft.com/office/drawing/2014/main" val="4026531564"/>
                    </a:ext>
                  </a:extLst>
                </a:gridCol>
                <a:gridCol w="816729">
                  <a:extLst>
                    <a:ext uri="{9D8B030D-6E8A-4147-A177-3AD203B41FA5}">
                      <a16:colId xmlns:a16="http://schemas.microsoft.com/office/drawing/2014/main" val="1416856087"/>
                    </a:ext>
                  </a:extLst>
                </a:gridCol>
                <a:gridCol w="732845">
                  <a:extLst>
                    <a:ext uri="{9D8B030D-6E8A-4147-A177-3AD203B41FA5}">
                      <a16:colId xmlns:a16="http://schemas.microsoft.com/office/drawing/2014/main" val="3345407195"/>
                    </a:ext>
                  </a:extLst>
                </a:gridCol>
                <a:gridCol w="825619">
                  <a:extLst>
                    <a:ext uri="{9D8B030D-6E8A-4147-A177-3AD203B41FA5}">
                      <a16:colId xmlns:a16="http://schemas.microsoft.com/office/drawing/2014/main" val="234377203"/>
                    </a:ext>
                  </a:extLst>
                </a:gridCol>
                <a:gridCol w="1859915">
                  <a:extLst>
                    <a:ext uri="{9D8B030D-6E8A-4147-A177-3AD203B41FA5}">
                      <a16:colId xmlns:a16="http://schemas.microsoft.com/office/drawing/2014/main" val="3542153556"/>
                    </a:ext>
                  </a:extLst>
                </a:gridCol>
              </a:tblGrid>
              <a:tr h="135109">
                <a:tc gridSpan="7">
                  <a:txBody>
                    <a:bodyPr/>
                    <a:lstStyle/>
                    <a:p>
                      <a:pPr algn="ctr" fontAlgn="ctr"/>
                      <a:r>
                        <a:rPr lang="fr-FR" sz="1200" b="1" u="none" strike="noStrike" dirty="0">
                          <a:solidFill>
                            <a:schemeClr val="tx1"/>
                          </a:solidFill>
                          <a:effectLst/>
                        </a:rPr>
                        <a:t>General</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66894055"/>
                  </a:ext>
                </a:extLst>
              </a:tr>
              <a:tr h="142404">
                <a:tc>
                  <a:txBody>
                    <a:bodyPr/>
                    <a:lstStyle/>
                    <a:p>
                      <a:pPr algn="ctr" fontAlgn="ctr"/>
                      <a:r>
                        <a:rPr lang="fr-FR" sz="1200" b="1" u="none" strike="noStrike" dirty="0">
                          <a:solidFill>
                            <a:schemeClr val="tx1"/>
                          </a:solidFill>
                          <a:effectLst/>
                        </a:rPr>
                        <a:t>Trial Status</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u="none" strike="noStrike" dirty="0">
                          <a:solidFill>
                            <a:schemeClr val="tx1"/>
                          </a:solidFill>
                          <a:effectLst/>
                        </a:rPr>
                        <a:t>Trial Type</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u="none" strike="noStrike" dirty="0">
                          <a:solidFill>
                            <a:schemeClr val="tx1"/>
                          </a:solidFill>
                          <a:effectLst/>
                        </a:rPr>
                        <a:t>Plantation Date</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u="none" strike="noStrike" dirty="0">
                          <a:solidFill>
                            <a:schemeClr val="tx1"/>
                          </a:solidFill>
                          <a:effectLst/>
                        </a:rPr>
                        <a:t>Ending Date</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i="0" u="none" strike="noStrike" dirty="0">
                          <a:solidFill>
                            <a:schemeClr val="tx1"/>
                          </a:solidFill>
                          <a:effectLst/>
                          <a:latin typeface="+mn-lt"/>
                        </a:rPr>
                        <a:t>Comments</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u="none" strike="noStrike" dirty="0">
                          <a:solidFill>
                            <a:schemeClr val="tx1"/>
                          </a:solidFill>
                          <a:effectLst/>
                        </a:rPr>
                        <a:t>Publications</a:t>
                      </a:r>
                      <a:endParaRPr lang="fr-FR" sz="1200" b="1" i="0" u="none" strike="noStrike" dirty="0">
                        <a:solidFill>
                          <a:schemeClr val="tx1"/>
                        </a:solidFill>
                        <a:effectLst/>
                        <a:latin typeface="Calibri" panose="020F0502020204030204" pitchFamily="34" charset="0"/>
                      </a:endParaRPr>
                    </a:p>
                  </a:txBody>
                  <a:tcPr marL="8346" marR="8346" marT="8346" marB="0" anchor="ctr">
                    <a:solidFill>
                      <a:srgbClr val="FFCC66"/>
                    </a:solidFill>
                  </a:tcPr>
                </a:tc>
                <a:tc>
                  <a:txBody>
                    <a:bodyPr/>
                    <a:lstStyle/>
                    <a:p>
                      <a:pPr algn="ctr" fontAlgn="ctr"/>
                      <a:r>
                        <a:rPr lang="fr-FR" sz="1200" b="1" u="none" strike="noStrike" dirty="0">
                          <a:effectLst/>
                        </a:rPr>
                        <a:t>Trial Design</a:t>
                      </a:r>
                      <a:endParaRPr lang="fr-FR" sz="12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extLst>
                  <a:ext uri="{0D108BD9-81ED-4DB2-BD59-A6C34878D82A}">
                    <a16:rowId xmlns:a16="http://schemas.microsoft.com/office/drawing/2014/main" val="3380422521"/>
                  </a:ext>
                </a:extLst>
              </a:tr>
              <a:tr h="135942">
                <a:tc>
                  <a:txBody>
                    <a:bodyPr/>
                    <a:lstStyle/>
                    <a:p>
                      <a:pPr algn="l" fontAlgn="b"/>
                      <a:r>
                        <a:rPr lang="fr-FR" sz="1200" b="0" i="0" u="none" strike="noStrike" dirty="0">
                          <a:solidFill>
                            <a:srgbClr val="000000"/>
                          </a:solidFill>
                          <a:effectLst/>
                          <a:latin typeface="Calibri" panose="020F0502020204030204" pitchFamily="34" charset="0"/>
                        </a:rPr>
                        <a:t>CLOSED</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Provenance</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05/04/1995</a:t>
                      </a: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Randomized complete blocks</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4168906086"/>
                  </a:ext>
                </a:extLst>
              </a:tr>
              <a:tr h="135942">
                <a:tc>
                  <a:txBody>
                    <a:bodyPr/>
                    <a:lstStyle/>
                    <a:p>
                      <a:pPr algn="l" fontAlgn="b"/>
                      <a:r>
                        <a:rPr lang="fr-FR" sz="1200" b="0" i="0" u="none" strike="noStrike" dirty="0">
                          <a:solidFill>
                            <a:srgbClr val="000000"/>
                          </a:solidFill>
                          <a:effectLst/>
                          <a:latin typeface="Calibri" panose="020F0502020204030204" pitchFamily="34" charset="0"/>
                        </a:rPr>
                        <a:t>CLOSED</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Provenance</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21/04/1995</a:t>
                      </a: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200" u="none" strike="noStrike" dirty="0">
                          <a:effectLst/>
                        </a:rPr>
                        <a:t>Randomized complete blocks</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2817232828"/>
                  </a:ext>
                </a:extLst>
              </a:tr>
            </a:tbl>
          </a:graphicData>
        </a:graphic>
      </p:graphicFrame>
      <p:graphicFrame>
        <p:nvGraphicFramePr>
          <p:cNvPr id="24" name="Tableau 23">
            <a:extLst>
              <a:ext uri="{FF2B5EF4-FFF2-40B4-BE49-F238E27FC236}">
                <a16:creationId xmlns:a16="http://schemas.microsoft.com/office/drawing/2014/main" id="{7E89B1AB-F430-4C02-950A-9636118E30DC}"/>
              </a:ext>
            </a:extLst>
          </p:cNvPr>
          <p:cNvGraphicFramePr>
            <a:graphicFrameLocks noGrp="1"/>
          </p:cNvGraphicFramePr>
          <p:nvPr/>
        </p:nvGraphicFramePr>
        <p:xfrm>
          <a:off x="2656296" y="2676848"/>
          <a:ext cx="6879408" cy="806280"/>
        </p:xfrm>
        <a:graphic>
          <a:graphicData uri="http://schemas.openxmlformats.org/drawingml/2006/table">
            <a:tbl>
              <a:tblPr>
                <a:tableStyleId>{5C22544A-7EE6-4342-B048-85BDC9FD1C3A}</a:tableStyleId>
              </a:tblPr>
              <a:tblGrid>
                <a:gridCol w="564246">
                  <a:extLst>
                    <a:ext uri="{9D8B030D-6E8A-4147-A177-3AD203B41FA5}">
                      <a16:colId xmlns:a16="http://schemas.microsoft.com/office/drawing/2014/main" val="1243328691"/>
                    </a:ext>
                  </a:extLst>
                </a:gridCol>
                <a:gridCol w="509573">
                  <a:extLst>
                    <a:ext uri="{9D8B030D-6E8A-4147-A177-3AD203B41FA5}">
                      <a16:colId xmlns:a16="http://schemas.microsoft.com/office/drawing/2014/main" val="4002150321"/>
                    </a:ext>
                  </a:extLst>
                </a:gridCol>
                <a:gridCol w="1337818">
                  <a:extLst>
                    <a:ext uri="{9D8B030D-6E8A-4147-A177-3AD203B41FA5}">
                      <a16:colId xmlns:a16="http://schemas.microsoft.com/office/drawing/2014/main" val="3853629587"/>
                    </a:ext>
                  </a:extLst>
                </a:gridCol>
                <a:gridCol w="704391">
                  <a:extLst>
                    <a:ext uri="{9D8B030D-6E8A-4147-A177-3AD203B41FA5}">
                      <a16:colId xmlns:a16="http://schemas.microsoft.com/office/drawing/2014/main" val="2985964539"/>
                    </a:ext>
                  </a:extLst>
                </a:gridCol>
                <a:gridCol w="636587">
                  <a:extLst>
                    <a:ext uri="{9D8B030D-6E8A-4147-A177-3AD203B41FA5}">
                      <a16:colId xmlns:a16="http://schemas.microsoft.com/office/drawing/2014/main" val="3912123812"/>
                    </a:ext>
                  </a:extLst>
                </a:gridCol>
                <a:gridCol w="693532">
                  <a:extLst>
                    <a:ext uri="{9D8B030D-6E8A-4147-A177-3AD203B41FA5}">
                      <a16:colId xmlns:a16="http://schemas.microsoft.com/office/drawing/2014/main" val="1389293495"/>
                    </a:ext>
                  </a:extLst>
                </a:gridCol>
                <a:gridCol w="644701">
                  <a:extLst>
                    <a:ext uri="{9D8B030D-6E8A-4147-A177-3AD203B41FA5}">
                      <a16:colId xmlns:a16="http://schemas.microsoft.com/office/drawing/2014/main" val="1523010070"/>
                    </a:ext>
                  </a:extLst>
                </a:gridCol>
                <a:gridCol w="639430">
                  <a:extLst>
                    <a:ext uri="{9D8B030D-6E8A-4147-A177-3AD203B41FA5}">
                      <a16:colId xmlns:a16="http://schemas.microsoft.com/office/drawing/2014/main" val="488765541"/>
                    </a:ext>
                  </a:extLst>
                </a:gridCol>
                <a:gridCol w="409370">
                  <a:extLst>
                    <a:ext uri="{9D8B030D-6E8A-4147-A177-3AD203B41FA5}">
                      <a16:colId xmlns:a16="http://schemas.microsoft.com/office/drawing/2014/main" val="3569961809"/>
                    </a:ext>
                  </a:extLst>
                </a:gridCol>
                <a:gridCol w="739760">
                  <a:extLst>
                    <a:ext uri="{9D8B030D-6E8A-4147-A177-3AD203B41FA5}">
                      <a16:colId xmlns:a16="http://schemas.microsoft.com/office/drawing/2014/main" val="4009126118"/>
                    </a:ext>
                  </a:extLst>
                </a:gridCol>
              </a:tblGrid>
              <a:tr h="142885">
                <a:tc gridSpan="10">
                  <a:txBody>
                    <a:bodyPr/>
                    <a:lstStyle/>
                    <a:p>
                      <a:pPr algn="ctr" fontAlgn="ctr"/>
                      <a:r>
                        <a:rPr lang="fr-FR" sz="1200" b="1" u="none" strike="noStrike" dirty="0">
                          <a:effectLst/>
                        </a:rPr>
                        <a:t>Location</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234294655"/>
                  </a:ext>
                </a:extLst>
              </a:tr>
              <a:tr h="230755">
                <a:tc>
                  <a:txBody>
                    <a:bodyPr/>
                    <a:lstStyle/>
                    <a:p>
                      <a:pPr algn="ctr" fontAlgn="ctr"/>
                      <a:r>
                        <a:rPr lang="fr-FR" sz="1200" b="1" u="none" strike="noStrike" dirty="0">
                          <a:effectLst/>
                        </a:rPr>
                        <a:t>Country</a:t>
                      </a:r>
                      <a:endParaRPr lang="fr-FR" sz="1200" b="1" i="0" u="none" strike="noStrike" dirty="0">
                        <a:solidFill>
                          <a:srgbClr val="FF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County</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Municipality</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Site Name</a:t>
                      </a:r>
                      <a:endParaRPr lang="fr-FR" sz="1200" b="1" i="0" u="none" strike="noStrike" dirty="0">
                        <a:solidFill>
                          <a:srgbClr val="FF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Latitude</a:t>
                      </a:r>
                      <a:endParaRPr lang="fr-FR" sz="1200" b="1" i="0" u="none" strike="noStrike" dirty="0">
                        <a:solidFill>
                          <a:srgbClr val="FF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Longitude</a:t>
                      </a:r>
                      <a:endParaRPr lang="fr-FR" sz="1200" b="1" i="0" u="none" strike="noStrike" dirty="0">
                        <a:solidFill>
                          <a:srgbClr val="FF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Elevation</a:t>
                      </a:r>
                      <a:endParaRPr lang="fr-FR" sz="1200" b="1" i="0" u="none" strike="noStrike" dirty="0">
                        <a:solidFill>
                          <a:srgbClr val="FF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Exposure</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Slope</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tc>
                  <a:txBody>
                    <a:bodyPr/>
                    <a:lstStyle/>
                    <a:p>
                      <a:pPr algn="ctr" fontAlgn="ctr"/>
                      <a:r>
                        <a:rPr lang="fr-FR" sz="1200" b="1" u="none" strike="noStrike" dirty="0">
                          <a:effectLst/>
                        </a:rPr>
                        <a:t>Comments</a:t>
                      </a:r>
                      <a:endParaRPr lang="fr-FR" sz="1200" b="1" i="0" u="none" strike="noStrike" dirty="0">
                        <a:solidFill>
                          <a:srgbClr val="000000"/>
                        </a:solidFill>
                        <a:effectLst/>
                        <a:latin typeface="Arial" panose="020B0604020202020204" pitchFamily="34" charset="0"/>
                      </a:endParaRPr>
                    </a:p>
                  </a:txBody>
                  <a:tcPr marL="7835" marR="7835" marT="7835" marB="0" anchor="ctr">
                    <a:solidFill>
                      <a:srgbClr val="FFCC66"/>
                    </a:solidFill>
                  </a:tcPr>
                </a:tc>
                <a:extLst>
                  <a:ext uri="{0D108BD9-81ED-4DB2-BD59-A6C34878D82A}">
                    <a16:rowId xmlns:a16="http://schemas.microsoft.com/office/drawing/2014/main" val="3698245883"/>
                  </a:ext>
                </a:extLst>
              </a:tr>
              <a:tr h="144151">
                <a:tc>
                  <a:txBody>
                    <a:bodyPr/>
                    <a:lstStyle/>
                    <a:p>
                      <a:pPr algn="l" fontAlgn="b"/>
                      <a:r>
                        <a:rPr lang="fr-FR" sz="1200" b="0" i="0" u="none" strike="noStrike" dirty="0">
                          <a:solidFill>
                            <a:srgbClr val="000000"/>
                          </a:solidFill>
                          <a:effectLst/>
                          <a:latin typeface="Calibri" panose="020F0502020204030204" pitchFamily="34" charset="0"/>
                        </a:rPr>
                        <a:t>France</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PACA</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Marseille</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La Nerthe</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43,37675</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5,286256</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204</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Flat</a:t>
                      </a: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1008384470"/>
                  </a:ext>
                </a:extLst>
              </a:tr>
              <a:tr h="144151">
                <a:tc>
                  <a:txBody>
                    <a:bodyPr/>
                    <a:lstStyle/>
                    <a:p>
                      <a:pPr algn="l" fontAlgn="b"/>
                      <a:r>
                        <a:rPr lang="fr-FR" sz="1200" b="0" i="0" u="none" strike="noStrike" dirty="0">
                          <a:solidFill>
                            <a:srgbClr val="000000"/>
                          </a:solidFill>
                          <a:effectLst/>
                          <a:latin typeface="Calibri" panose="020F0502020204030204" pitchFamily="34" charset="0"/>
                        </a:rPr>
                        <a:t>France</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PACA</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La Londe-les-Maures</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Valcros</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43,17583</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6,280556</a:t>
                      </a:r>
                    </a:p>
                  </a:txBody>
                  <a:tcPr marL="9525" marR="9525" marT="9525" marB="0" anchor="b">
                    <a:solidFill>
                      <a:srgbClr val="FFCC66"/>
                    </a:solidFill>
                  </a:tcPr>
                </a:tc>
                <a:tc>
                  <a:txBody>
                    <a:bodyPr/>
                    <a:lstStyle/>
                    <a:p>
                      <a:pPr algn="r" fontAlgn="b"/>
                      <a:r>
                        <a:rPr lang="fr-FR" sz="1200" b="0" i="0" u="none" strike="noStrike" dirty="0">
                          <a:solidFill>
                            <a:srgbClr val="000000"/>
                          </a:solidFill>
                          <a:effectLst/>
                          <a:latin typeface="Calibri" panose="020F0502020204030204" pitchFamily="34" charset="0"/>
                        </a:rPr>
                        <a:t>80</a:t>
                      </a:r>
                    </a:p>
                  </a:txBody>
                  <a:tcPr marL="9525" marR="9525" marT="9525" marB="0" anchor="b">
                    <a:solidFill>
                      <a:srgbClr val="FFCC66"/>
                    </a:solidFill>
                  </a:tcPr>
                </a:tc>
                <a:tc>
                  <a:txBody>
                    <a:bodyPr/>
                    <a:lstStyle/>
                    <a:p>
                      <a:pPr algn="l" fontAlgn="b"/>
                      <a:r>
                        <a:rPr lang="fr-FR" sz="1200" b="0" i="0" u="none" strike="noStrike" dirty="0">
                          <a:solidFill>
                            <a:srgbClr val="000000"/>
                          </a:solidFill>
                          <a:effectLst/>
                          <a:latin typeface="Calibri" panose="020F0502020204030204" pitchFamily="34" charset="0"/>
                        </a:rPr>
                        <a:t>NO</a:t>
                      </a: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4050531594"/>
                  </a:ext>
                </a:extLst>
              </a:tr>
            </a:tbl>
          </a:graphicData>
        </a:graphic>
      </p:graphicFrame>
      <p:graphicFrame>
        <p:nvGraphicFramePr>
          <p:cNvPr id="25" name="Tableau 24">
            <a:extLst>
              <a:ext uri="{FF2B5EF4-FFF2-40B4-BE49-F238E27FC236}">
                <a16:creationId xmlns:a16="http://schemas.microsoft.com/office/drawing/2014/main" id="{DDBD2558-F3BB-40C7-8447-0ADD9BD93F80}"/>
              </a:ext>
            </a:extLst>
          </p:cNvPr>
          <p:cNvGraphicFramePr>
            <a:graphicFrameLocks noGrp="1"/>
          </p:cNvGraphicFramePr>
          <p:nvPr/>
        </p:nvGraphicFramePr>
        <p:xfrm>
          <a:off x="976047" y="4557849"/>
          <a:ext cx="10323324" cy="563162"/>
        </p:xfrm>
        <a:graphic>
          <a:graphicData uri="http://schemas.openxmlformats.org/drawingml/2006/table">
            <a:tbl>
              <a:tblPr>
                <a:tableStyleId>{5C22544A-7EE6-4342-B048-85BDC9FD1C3A}</a:tableStyleId>
              </a:tblPr>
              <a:tblGrid>
                <a:gridCol w="2448287">
                  <a:extLst>
                    <a:ext uri="{9D8B030D-6E8A-4147-A177-3AD203B41FA5}">
                      <a16:colId xmlns:a16="http://schemas.microsoft.com/office/drawing/2014/main" val="1287054442"/>
                    </a:ext>
                  </a:extLst>
                </a:gridCol>
                <a:gridCol w="1287625">
                  <a:extLst>
                    <a:ext uri="{9D8B030D-6E8A-4147-A177-3AD203B41FA5}">
                      <a16:colId xmlns:a16="http://schemas.microsoft.com/office/drawing/2014/main" val="1223835462"/>
                    </a:ext>
                  </a:extLst>
                </a:gridCol>
                <a:gridCol w="1194318">
                  <a:extLst>
                    <a:ext uri="{9D8B030D-6E8A-4147-A177-3AD203B41FA5}">
                      <a16:colId xmlns:a16="http://schemas.microsoft.com/office/drawing/2014/main" val="1501598199"/>
                    </a:ext>
                  </a:extLst>
                </a:gridCol>
                <a:gridCol w="1073021">
                  <a:extLst>
                    <a:ext uri="{9D8B030D-6E8A-4147-A177-3AD203B41FA5}">
                      <a16:colId xmlns:a16="http://schemas.microsoft.com/office/drawing/2014/main" val="1150160707"/>
                    </a:ext>
                  </a:extLst>
                </a:gridCol>
                <a:gridCol w="951722">
                  <a:extLst>
                    <a:ext uri="{9D8B030D-6E8A-4147-A177-3AD203B41FA5}">
                      <a16:colId xmlns:a16="http://schemas.microsoft.com/office/drawing/2014/main" val="3508846318"/>
                    </a:ext>
                  </a:extLst>
                </a:gridCol>
                <a:gridCol w="951723">
                  <a:extLst>
                    <a:ext uri="{9D8B030D-6E8A-4147-A177-3AD203B41FA5}">
                      <a16:colId xmlns:a16="http://schemas.microsoft.com/office/drawing/2014/main" val="3268793889"/>
                    </a:ext>
                  </a:extLst>
                </a:gridCol>
                <a:gridCol w="1121137">
                  <a:extLst>
                    <a:ext uri="{9D8B030D-6E8A-4147-A177-3AD203B41FA5}">
                      <a16:colId xmlns:a16="http://schemas.microsoft.com/office/drawing/2014/main" val="1878621356"/>
                    </a:ext>
                  </a:extLst>
                </a:gridCol>
                <a:gridCol w="1295491">
                  <a:extLst>
                    <a:ext uri="{9D8B030D-6E8A-4147-A177-3AD203B41FA5}">
                      <a16:colId xmlns:a16="http://schemas.microsoft.com/office/drawing/2014/main" val="3631858621"/>
                    </a:ext>
                  </a:extLst>
                </a:gridCol>
              </a:tblGrid>
              <a:tr h="278654">
                <a:tc>
                  <a:txBody>
                    <a:bodyPr/>
                    <a:lstStyle/>
                    <a:p>
                      <a:pPr algn="l" fontAlgn="ctr"/>
                      <a:r>
                        <a:rPr lang="en-US" sz="1200" u="none" strike="noStrike" dirty="0">
                          <a:effectLst/>
                          <a:latin typeface="+mn-lt"/>
                        </a:rPr>
                        <a:t>Description of the experimental design</a:t>
                      </a:r>
                      <a:endParaRPr lang="en-US"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Type of experimental design</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Observation unit level hierarchy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Observation unit description</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Description of growth facility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Type of growth facility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Cultural practices</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Map of experimental design</a:t>
                      </a:r>
                      <a:endParaRPr lang="fr-FR" sz="1200" b="1" i="0" u="none" strike="noStrike" dirty="0">
                        <a:solidFill>
                          <a:srgbClr val="000000"/>
                        </a:solidFill>
                        <a:effectLst/>
                        <a:latin typeface="+mn-lt"/>
                      </a:endParaRPr>
                    </a:p>
                  </a:txBody>
                  <a:tcPr marL="7261" marR="7261" marT="7261" marB="0" anchor="ctr">
                    <a:solidFill>
                      <a:srgbClr val="CCCCFF"/>
                    </a:solidFill>
                  </a:tcPr>
                </a:tc>
                <a:extLst>
                  <a:ext uri="{0D108BD9-81ED-4DB2-BD59-A6C34878D82A}">
                    <a16:rowId xmlns:a16="http://schemas.microsoft.com/office/drawing/2014/main" val="3477471426"/>
                  </a:ext>
                </a:extLst>
              </a:tr>
              <a:tr h="71541">
                <a:tc>
                  <a:txBody>
                    <a:bodyPr/>
                    <a:lstStyle/>
                    <a:p>
                      <a:pPr algn="l" fontAlgn="b"/>
                      <a:r>
                        <a:rPr lang="fr-FR" sz="1200" b="0" i="0" u="none" strike="noStrike" dirty="0">
                          <a:solidFill>
                            <a:srgbClr val="000000"/>
                          </a:solidFill>
                          <a:effectLst/>
                          <a:latin typeface="+mn-lt"/>
                        </a:rPr>
                        <a:t>Randomized complete blocks</a:t>
                      </a: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Block&gt;Prov&gt;SeqId</a:t>
                      </a: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extLst>
                  <a:ext uri="{0D108BD9-81ED-4DB2-BD59-A6C34878D82A}">
                    <a16:rowId xmlns:a16="http://schemas.microsoft.com/office/drawing/2014/main" val="3737503013"/>
                  </a:ext>
                </a:extLst>
              </a:tr>
            </a:tbl>
          </a:graphicData>
        </a:graphic>
      </p:graphicFrame>
      <p:graphicFrame>
        <p:nvGraphicFramePr>
          <p:cNvPr id="26" name="Tableau 25">
            <a:extLst>
              <a:ext uri="{FF2B5EF4-FFF2-40B4-BE49-F238E27FC236}">
                <a16:creationId xmlns:a16="http://schemas.microsoft.com/office/drawing/2014/main" id="{049D9CFD-D192-43DE-A9BE-FC1C142E858E}"/>
              </a:ext>
            </a:extLst>
          </p:cNvPr>
          <p:cNvGraphicFramePr>
            <a:graphicFrameLocks noGrp="1"/>
          </p:cNvGraphicFramePr>
          <p:nvPr/>
        </p:nvGraphicFramePr>
        <p:xfrm>
          <a:off x="7505403" y="5212780"/>
          <a:ext cx="4607477" cy="716799"/>
        </p:xfrm>
        <a:graphic>
          <a:graphicData uri="http://schemas.openxmlformats.org/drawingml/2006/table">
            <a:tbl>
              <a:tblPr>
                <a:tableStyleId>{5C22544A-7EE6-4342-B048-85BDC9FD1C3A}</a:tableStyleId>
              </a:tblPr>
              <a:tblGrid>
                <a:gridCol w="486220">
                  <a:extLst>
                    <a:ext uri="{9D8B030D-6E8A-4147-A177-3AD203B41FA5}">
                      <a16:colId xmlns:a16="http://schemas.microsoft.com/office/drawing/2014/main" val="557509199"/>
                    </a:ext>
                  </a:extLst>
                </a:gridCol>
                <a:gridCol w="956691">
                  <a:extLst>
                    <a:ext uri="{9D8B030D-6E8A-4147-A177-3AD203B41FA5}">
                      <a16:colId xmlns:a16="http://schemas.microsoft.com/office/drawing/2014/main" val="791763026"/>
                    </a:ext>
                  </a:extLst>
                </a:gridCol>
                <a:gridCol w="1435354">
                  <a:extLst>
                    <a:ext uri="{9D8B030D-6E8A-4147-A177-3AD203B41FA5}">
                      <a16:colId xmlns:a16="http://schemas.microsoft.com/office/drawing/2014/main" val="2610626512"/>
                    </a:ext>
                  </a:extLst>
                </a:gridCol>
                <a:gridCol w="452673">
                  <a:extLst>
                    <a:ext uri="{9D8B030D-6E8A-4147-A177-3AD203B41FA5}">
                      <a16:colId xmlns:a16="http://schemas.microsoft.com/office/drawing/2014/main" val="1288271608"/>
                    </a:ext>
                  </a:extLst>
                </a:gridCol>
                <a:gridCol w="651850">
                  <a:extLst>
                    <a:ext uri="{9D8B030D-6E8A-4147-A177-3AD203B41FA5}">
                      <a16:colId xmlns:a16="http://schemas.microsoft.com/office/drawing/2014/main" val="3850702223"/>
                    </a:ext>
                  </a:extLst>
                </a:gridCol>
                <a:gridCol w="624689">
                  <a:extLst>
                    <a:ext uri="{9D8B030D-6E8A-4147-A177-3AD203B41FA5}">
                      <a16:colId xmlns:a16="http://schemas.microsoft.com/office/drawing/2014/main" val="353339658"/>
                    </a:ext>
                  </a:extLst>
                </a:gridCol>
              </a:tblGrid>
              <a:tr h="524394">
                <a:tc>
                  <a:txBody>
                    <a:bodyPr/>
                    <a:lstStyle/>
                    <a:p>
                      <a:pPr algn="l" fontAlgn="ctr"/>
                      <a:r>
                        <a:rPr lang="fr-FR" sz="1200" b="1" u="none" strike="noStrike" dirty="0">
                          <a:effectLst/>
                          <a:latin typeface="+mn-lt"/>
                        </a:rPr>
                        <a:t>Person</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Person name</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Person email</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Person ID</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Person role</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Person affiliation</a:t>
                      </a:r>
                      <a:endParaRPr lang="fr-FR" sz="1200" b="1" i="0" u="none" strike="noStrike" dirty="0">
                        <a:solidFill>
                          <a:srgbClr val="000000"/>
                        </a:solidFill>
                        <a:effectLst/>
                        <a:latin typeface="+mn-lt"/>
                      </a:endParaRPr>
                    </a:p>
                  </a:txBody>
                  <a:tcPr marL="9525" marR="9525" marT="9525" marB="0" anchor="ctr">
                    <a:solidFill>
                      <a:srgbClr val="CCCCFF"/>
                    </a:solidFill>
                  </a:tcPr>
                </a:tc>
                <a:extLst>
                  <a:ext uri="{0D108BD9-81ED-4DB2-BD59-A6C34878D82A}">
                    <a16:rowId xmlns:a16="http://schemas.microsoft.com/office/drawing/2014/main" val="3479937707"/>
                  </a:ext>
                </a:extLst>
              </a:tr>
              <a:tr h="161925">
                <a:tc>
                  <a:txBody>
                    <a:bodyPr/>
                    <a:lstStyle/>
                    <a:p>
                      <a:pPr algn="l" fontAlgn="b"/>
                      <a:endParaRPr lang="fr-FR" sz="12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200" u="none" strike="noStrike" dirty="0">
                          <a:effectLst/>
                        </a:rPr>
                        <a:t>Denis Vauthier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algn="l" fontAlgn="b"/>
                      <a:r>
                        <a:rPr lang="fr-FR" sz="1200" u="none" strike="noStrike" dirty="0">
                          <a:effectLst/>
                        </a:rPr>
                        <a:t>denis.vauthier@inra.fr</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200" b="0" i="0" u="none" strike="noStrike" dirty="0">
                          <a:solidFill>
                            <a:srgbClr val="000000"/>
                          </a:solidFill>
                          <a:effectLst/>
                          <a:latin typeface="+mn-lt"/>
                        </a:rPr>
                        <a:t>Manager</a:t>
                      </a:r>
                    </a:p>
                  </a:txBody>
                  <a:tcPr marL="9525" marR="9525" marT="9525" marB="0" anchor="b">
                    <a:solidFill>
                      <a:srgbClr val="CCCCFF"/>
                    </a:solidFill>
                  </a:tcPr>
                </a:tc>
                <a:tc>
                  <a:txBody>
                    <a:bodyPr/>
                    <a:lstStyle/>
                    <a:p>
                      <a:pPr algn="l" fontAlgn="b"/>
                      <a:r>
                        <a:rPr lang="fr-FR" sz="1200" b="0" i="0" u="none" strike="noStrike" dirty="0">
                          <a:solidFill>
                            <a:srgbClr val="000000"/>
                          </a:solidFill>
                          <a:effectLst/>
                          <a:latin typeface="+mn-lt"/>
                        </a:rPr>
                        <a:t>INRA</a:t>
                      </a:r>
                    </a:p>
                  </a:txBody>
                  <a:tcPr marL="9525" marR="9525" marT="9525" marB="0" anchor="b">
                    <a:solidFill>
                      <a:srgbClr val="CCCCFF"/>
                    </a:solidFill>
                  </a:tcPr>
                </a:tc>
                <a:extLst>
                  <a:ext uri="{0D108BD9-81ED-4DB2-BD59-A6C34878D82A}">
                    <a16:rowId xmlns:a16="http://schemas.microsoft.com/office/drawing/2014/main" val="1139707451"/>
                  </a:ext>
                </a:extLst>
              </a:tr>
            </a:tbl>
          </a:graphicData>
        </a:graphic>
      </p:graphicFrame>
      <p:graphicFrame>
        <p:nvGraphicFramePr>
          <p:cNvPr id="27" name="Tableau 26">
            <a:extLst>
              <a:ext uri="{FF2B5EF4-FFF2-40B4-BE49-F238E27FC236}">
                <a16:creationId xmlns:a16="http://schemas.microsoft.com/office/drawing/2014/main" id="{8AB27F57-4481-4969-A3DA-E4F2796415A0}"/>
              </a:ext>
            </a:extLst>
          </p:cNvPr>
          <p:cNvGraphicFramePr>
            <a:graphicFrameLocks noGrp="1"/>
          </p:cNvGraphicFramePr>
          <p:nvPr/>
        </p:nvGraphicFramePr>
        <p:xfrm>
          <a:off x="65421" y="3900654"/>
          <a:ext cx="11233950" cy="565426"/>
        </p:xfrm>
        <a:graphic>
          <a:graphicData uri="http://schemas.openxmlformats.org/drawingml/2006/table">
            <a:tbl>
              <a:tblPr>
                <a:tableStyleId>{5C22544A-7EE6-4342-B048-85BDC9FD1C3A}</a:tableStyleId>
              </a:tblPr>
              <a:tblGrid>
                <a:gridCol w="459310">
                  <a:extLst>
                    <a:ext uri="{9D8B030D-6E8A-4147-A177-3AD203B41FA5}">
                      <a16:colId xmlns:a16="http://schemas.microsoft.com/office/drawing/2014/main" val="2991594215"/>
                    </a:ext>
                  </a:extLst>
                </a:gridCol>
                <a:gridCol w="1027347">
                  <a:extLst>
                    <a:ext uri="{9D8B030D-6E8A-4147-A177-3AD203B41FA5}">
                      <a16:colId xmlns:a16="http://schemas.microsoft.com/office/drawing/2014/main" val="147086867"/>
                    </a:ext>
                  </a:extLst>
                </a:gridCol>
                <a:gridCol w="1281240">
                  <a:extLst>
                    <a:ext uri="{9D8B030D-6E8A-4147-A177-3AD203B41FA5}">
                      <a16:colId xmlns:a16="http://schemas.microsoft.com/office/drawing/2014/main" val="2450276394"/>
                    </a:ext>
                  </a:extLst>
                </a:gridCol>
                <a:gridCol w="733331">
                  <a:extLst>
                    <a:ext uri="{9D8B030D-6E8A-4147-A177-3AD203B41FA5}">
                      <a16:colId xmlns:a16="http://schemas.microsoft.com/office/drawing/2014/main" val="1644637885"/>
                    </a:ext>
                  </a:extLst>
                </a:gridCol>
                <a:gridCol w="800071">
                  <a:extLst>
                    <a:ext uri="{9D8B030D-6E8A-4147-A177-3AD203B41FA5}">
                      <a16:colId xmlns:a16="http://schemas.microsoft.com/office/drawing/2014/main" val="2083803262"/>
                    </a:ext>
                  </a:extLst>
                </a:gridCol>
                <a:gridCol w="587829">
                  <a:extLst>
                    <a:ext uri="{9D8B030D-6E8A-4147-A177-3AD203B41FA5}">
                      <a16:colId xmlns:a16="http://schemas.microsoft.com/office/drawing/2014/main" val="3451059814"/>
                    </a:ext>
                  </a:extLst>
                </a:gridCol>
                <a:gridCol w="765116">
                  <a:extLst>
                    <a:ext uri="{9D8B030D-6E8A-4147-A177-3AD203B41FA5}">
                      <a16:colId xmlns:a16="http://schemas.microsoft.com/office/drawing/2014/main" val="3335710062"/>
                    </a:ext>
                  </a:extLst>
                </a:gridCol>
                <a:gridCol w="1192394">
                  <a:extLst>
                    <a:ext uri="{9D8B030D-6E8A-4147-A177-3AD203B41FA5}">
                      <a16:colId xmlns:a16="http://schemas.microsoft.com/office/drawing/2014/main" val="628040256"/>
                    </a:ext>
                  </a:extLst>
                </a:gridCol>
                <a:gridCol w="841972">
                  <a:extLst>
                    <a:ext uri="{9D8B030D-6E8A-4147-A177-3AD203B41FA5}">
                      <a16:colId xmlns:a16="http://schemas.microsoft.com/office/drawing/2014/main" val="3210497652"/>
                    </a:ext>
                  </a:extLst>
                </a:gridCol>
                <a:gridCol w="1138042">
                  <a:extLst>
                    <a:ext uri="{9D8B030D-6E8A-4147-A177-3AD203B41FA5}">
                      <a16:colId xmlns:a16="http://schemas.microsoft.com/office/drawing/2014/main" val="856931464"/>
                    </a:ext>
                  </a:extLst>
                </a:gridCol>
                <a:gridCol w="1240972">
                  <a:extLst>
                    <a:ext uri="{9D8B030D-6E8A-4147-A177-3AD203B41FA5}">
                      <a16:colId xmlns:a16="http://schemas.microsoft.com/office/drawing/2014/main" val="267401069"/>
                    </a:ext>
                  </a:extLst>
                </a:gridCol>
                <a:gridCol w="1166326">
                  <a:extLst>
                    <a:ext uri="{9D8B030D-6E8A-4147-A177-3AD203B41FA5}">
                      <a16:colId xmlns:a16="http://schemas.microsoft.com/office/drawing/2014/main" val="2734393255"/>
                    </a:ext>
                  </a:extLst>
                </a:gridCol>
              </a:tblGrid>
              <a:tr h="35963">
                <a:tc>
                  <a:txBody>
                    <a:bodyPr/>
                    <a:lstStyle/>
                    <a:p>
                      <a:pPr algn="l" fontAlgn="ctr"/>
                      <a:r>
                        <a:rPr lang="fr-FR" sz="1200" b="1" u="none" strike="noStrike" dirty="0">
                          <a:effectLst/>
                          <a:latin typeface="+mn-lt"/>
                        </a:rPr>
                        <a:t>Study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Study unique ID</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Study title</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Study description</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Start date of study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End date of study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Contact institution</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Geographic location (country)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Experimental site name</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Geographic location (latitude)</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Geographic location (longitude)</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Geographic location (altitude)</a:t>
                      </a:r>
                      <a:endParaRPr lang="fr-FR" sz="1200" b="1" i="0" u="none" strike="noStrike" dirty="0">
                        <a:solidFill>
                          <a:srgbClr val="000000"/>
                        </a:solidFill>
                        <a:effectLst/>
                        <a:latin typeface="+mn-lt"/>
                      </a:endParaRPr>
                    </a:p>
                  </a:txBody>
                  <a:tcPr marL="7261" marR="7261" marT="7261" marB="0" anchor="ctr">
                    <a:solidFill>
                      <a:srgbClr val="CCCCFF"/>
                    </a:solidFill>
                  </a:tcPr>
                </a:tc>
                <a:extLst>
                  <a:ext uri="{0D108BD9-81ED-4DB2-BD59-A6C34878D82A}">
                    <a16:rowId xmlns:a16="http://schemas.microsoft.com/office/drawing/2014/main" val="3477471426"/>
                  </a:ext>
                </a:extLst>
              </a:tr>
              <a:tr h="0">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u="none" strike="noStrike" dirty="0">
                          <a:effectLst/>
                        </a:rPr>
                        <a:t>0148000204</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algn="l" fontAlgn="b"/>
                      <a:r>
                        <a:rPr lang="fr-FR" sz="1200" u="none" strike="noStrike" dirty="0">
                          <a:effectLst/>
                        </a:rPr>
                        <a:t>Domaine de Valcros</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05/04/1995</a:t>
                      </a: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INRA-URFM</a:t>
                      </a: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FR</a:t>
                      </a: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La Nerthe</a:t>
                      </a:r>
                    </a:p>
                  </a:txBody>
                  <a:tcPr marL="7261" marR="7261" marT="7261" marB="0" anchor="b">
                    <a:solidFill>
                      <a:srgbClr val="CCCCFF"/>
                    </a:solidFill>
                  </a:tcPr>
                </a:tc>
                <a:tc>
                  <a:txBody>
                    <a:bodyPr/>
                    <a:lstStyle/>
                    <a:p>
                      <a:pPr algn="r" fontAlgn="b"/>
                      <a:r>
                        <a:rPr lang="fr-FR" sz="1200" b="0" i="0" u="none" strike="noStrike" dirty="0">
                          <a:solidFill>
                            <a:srgbClr val="000000"/>
                          </a:solidFill>
                          <a:effectLst/>
                          <a:latin typeface="Calibri" panose="020F0502020204030204" pitchFamily="34" charset="0"/>
                        </a:rPr>
                        <a:t>+43,37675</a:t>
                      </a:r>
                    </a:p>
                  </a:txBody>
                  <a:tcPr marL="9525" marR="9525" marT="9525" marB="0" anchor="b">
                    <a:solidFill>
                      <a:srgbClr val="CCCCFF"/>
                    </a:solidFill>
                  </a:tcPr>
                </a:tc>
                <a:tc>
                  <a:txBody>
                    <a:bodyPr/>
                    <a:lstStyle/>
                    <a:p>
                      <a:pPr algn="r" fontAlgn="b"/>
                      <a:r>
                        <a:rPr lang="fr-FR" sz="1200" b="0" i="0" u="none" strike="noStrike" dirty="0">
                          <a:solidFill>
                            <a:srgbClr val="000000"/>
                          </a:solidFill>
                          <a:effectLst/>
                          <a:latin typeface="Calibri" panose="020F0502020204030204" pitchFamily="34" charset="0"/>
                        </a:rPr>
                        <a:t>+5,286256</a:t>
                      </a:r>
                    </a:p>
                  </a:txBody>
                  <a:tcPr marL="9525" marR="9525" marT="9525" marB="0" anchor="b">
                    <a:solidFill>
                      <a:srgbClr val="CCCCFF"/>
                    </a:solidFill>
                  </a:tcPr>
                </a:tc>
                <a:tc>
                  <a:txBody>
                    <a:bodyPr/>
                    <a:lstStyle/>
                    <a:p>
                      <a:pPr algn="r" fontAlgn="b"/>
                      <a:r>
                        <a:rPr lang="fr-FR" sz="1200" b="0" i="0" u="none" strike="noStrike" dirty="0">
                          <a:solidFill>
                            <a:srgbClr val="000000"/>
                          </a:solidFill>
                          <a:effectLst/>
                          <a:latin typeface="+mn-lt"/>
                        </a:rPr>
                        <a:t>204</a:t>
                      </a:r>
                    </a:p>
                  </a:txBody>
                  <a:tcPr marL="7261" marR="7261" marT="7261" marB="0" anchor="b">
                    <a:solidFill>
                      <a:srgbClr val="CCCCFF"/>
                    </a:solidFill>
                  </a:tcPr>
                </a:tc>
                <a:extLst>
                  <a:ext uri="{0D108BD9-81ED-4DB2-BD59-A6C34878D82A}">
                    <a16:rowId xmlns:a16="http://schemas.microsoft.com/office/drawing/2014/main" val="3737503013"/>
                  </a:ext>
                </a:extLst>
              </a:tr>
            </a:tbl>
          </a:graphicData>
        </a:graphic>
      </p:graphicFrame>
      <p:cxnSp>
        <p:nvCxnSpPr>
          <p:cNvPr id="28" name="Connecteur droit avec flèche 27">
            <a:extLst>
              <a:ext uri="{FF2B5EF4-FFF2-40B4-BE49-F238E27FC236}">
                <a16:creationId xmlns:a16="http://schemas.microsoft.com/office/drawing/2014/main" id="{B84E52AF-C201-4691-9E4F-8A96A3B6C58A}"/>
              </a:ext>
            </a:extLst>
          </p:cNvPr>
          <p:cNvCxnSpPr/>
          <p:nvPr/>
        </p:nvCxnSpPr>
        <p:spPr>
          <a:xfrm>
            <a:off x="6096001" y="2015412"/>
            <a:ext cx="1685730" cy="335902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042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AA49EA4-A764-49A2-B206-7A482EC2579B}"/>
              </a:ext>
            </a:extLst>
          </p:cNvPr>
          <p:cNvSpPr>
            <a:spLocks noGrp="1"/>
          </p:cNvSpPr>
          <p:nvPr>
            <p:ph type="title"/>
          </p:nvPr>
        </p:nvSpPr>
        <p:spPr/>
        <p:txBody>
          <a:bodyPr/>
          <a:lstStyle/>
          <a:p>
            <a:r>
              <a:rPr lang="fr-FR" dirty="0"/>
              <a:t>MIAPPE </a:t>
            </a:r>
            <a:r>
              <a:rPr lang="fr-FR" dirty="0" err="1"/>
              <a:t>example</a:t>
            </a:r>
            <a:r>
              <a:rPr lang="fr-FR" dirty="0"/>
              <a:t> – </a:t>
            </a:r>
            <a:r>
              <a:rPr lang="fr-FR" dirty="0" err="1"/>
              <a:t>Assay</a:t>
            </a:r>
            <a:r>
              <a:rPr lang="fr-FR" dirty="0"/>
              <a:t>/</a:t>
            </a:r>
            <a:r>
              <a:rPr lang="fr-FR" dirty="0" err="1"/>
              <a:t>Observed</a:t>
            </a:r>
            <a:r>
              <a:rPr lang="fr-FR" dirty="0"/>
              <a:t> variable</a:t>
            </a:r>
            <a:endParaRPr lang="en-US" dirty="0"/>
          </a:p>
        </p:txBody>
      </p:sp>
      <p:graphicFrame>
        <p:nvGraphicFramePr>
          <p:cNvPr id="9" name="Tableau 8">
            <a:extLst>
              <a:ext uri="{FF2B5EF4-FFF2-40B4-BE49-F238E27FC236}">
                <a16:creationId xmlns:a16="http://schemas.microsoft.com/office/drawing/2014/main" id="{5D09C574-64B7-468E-A9A8-36952436BC94}"/>
              </a:ext>
            </a:extLst>
          </p:cNvPr>
          <p:cNvGraphicFramePr>
            <a:graphicFrameLocks noGrp="1"/>
          </p:cNvGraphicFramePr>
          <p:nvPr/>
        </p:nvGraphicFramePr>
        <p:xfrm>
          <a:off x="1550377" y="3522327"/>
          <a:ext cx="9091170" cy="514000"/>
        </p:xfrm>
        <a:graphic>
          <a:graphicData uri="http://schemas.openxmlformats.org/drawingml/2006/table">
            <a:tbl>
              <a:tblPr>
                <a:tableStyleId>{5C22544A-7EE6-4342-B048-85BDC9FD1C3A}</a:tableStyleId>
              </a:tblPr>
              <a:tblGrid>
                <a:gridCol w="1613218">
                  <a:extLst>
                    <a:ext uri="{9D8B030D-6E8A-4147-A177-3AD203B41FA5}">
                      <a16:colId xmlns:a16="http://schemas.microsoft.com/office/drawing/2014/main" val="3590772697"/>
                    </a:ext>
                  </a:extLst>
                </a:gridCol>
                <a:gridCol w="1287463">
                  <a:extLst>
                    <a:ext uri="{9D8B030D-6E8A-4147-A177-3AD203B41FA5}">
                      <a16:colId xmlns:a16="http://schemas.microsoft.com/office/drawing/2014/main" val="2740909500"/>
                    </a:ext>
                  </a:extLst>
                </a:gridCol>
                <a:gridCol w="1247585">
                  <a:extLst>
                    <a:ext uri="{9D8B030D-6E8A-4147-A177-3AD203B41FA5}">
                      <a16:colId xmlns:a16="http://schemas.microsoft.com/office/drawing/2014/main" val="2556467657"/>
                    </a:ext>
                  </a:extLst>
                </a:gridCol>
                <a:gridCol w="2269935">
                  <a:extLst>
                    <a:ext uri="{9D8B030D-6E8A-4147-A177-3AD203B41FA5}">
                      <a16:colId xmlns:a16="http://schemas.microsoft.com/office/drawing/2014/main" val="3458345690"/>
                    </a:ext>
                  </a:extLst>
                </a:gridCol>
                <a:gridCol w="708533">
                  <a:extLst>
                    <a:ext uri="{9D8B030D-6E8A-4147-A177-3AD203B41FA5}">
                      <a16:colId xmlns:a16="http://schemas.microsoft.com/office/drawing/2014/main" val="4210753280"/>
                    </a:ext>
                  </a:extLst>
                </a:gridCol>
                <a:gridCol w="1964436">
                  <a:extLst>
                    <a:ext uri="{9D8B030D-6E8A-4147-A177-3AD203B41FA5}">
                      <a16:colId xmlns:a16="http://schemas.microsoft.com/office/drawing/2014/main" val="2580103880"/>
                    </a:ext>
                  </a:extLst>
                </a:gridCol>
              </a:tblGrid>
              <a:tr h="260635">
                <a:tc>
                  <a:txBody>
                    <a:bodyPr/>
                    <a:lstStyle/>
                    <a:p>
                      <a:pPr algn="l" fontAlgn="ctr"/>
                      <a:r>
                        <a:rPr lang="fr-FR" sz="1600" b="1" i="0" u="none" strike="noStrike" dirty="0">
                          <a:solidFill>
                            <a:srgbClr val="000000"/>
                          </a:solidFill>
                          <a:effectLst/>
                          <a:latin typeface="+mn-lt"/>
                        </a:rPr>
                        <a:t>Observed Variable</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Variable ID</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Variable name</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Variable accession number</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Trait</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Trait accession number</a:t>
                      </a:r>
                    </a:p>
                  </a:txBody>
                  <a:tcPr marL="9525" marR="9525" marT="9525" marB="0" anchor="ctr">
                    <a:solidFill>
                      <a:srgbClr val="CCCCFF"/>
                    </a:solidFill>
                  </a:tcPr>
                </a:tc>
                <a:extLst>
                  <a:ext uri="{0D108BD9-81ED-4DB2-BD59-A6C34878D82A}">
                    <a16:rowId xmlns:a16="http://schemas.microsoft.com/office/drawing/2014/main" val="1994584013"/>
                  </a:ext>
                </a:extLst>
              </a:tr>
              <a:tr h="132814">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fr-FR" sz="1600" u="none" strike="noStrike" dirty="0">
                          <a:effectLst/>
                          <a:latin typeface="+mn-lt"/>
                        </a:rPr>
                        <a:t>SUR-28031996</a:t>
                      </a:r>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mn-lt"/>
                        </a:rPr>
                        <a:t>SUR</a:t>
                      </a: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Calibri" panose="020F0502020204030204" pitchFamily="34" charset="0"/>
                        </a:rPr>
                        <a:t>CO_357:0000082</a:t>
                      </a:r>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fr-FR" sz="1600" b="0" i="0" u="none" strike="noStrike" dirty="0">
                          <a:solidFill>
                            <a:srgbClr val="000000"/>
                          </a:solidFill>
                          <a:effectLst/>
                          <a:latin typeface="Calibri" panose="020F0502020204030204" pitchFamily="34" charset="0"/>
                        </a:rPr>
                        <a:t>Survival</a:t>
                      </a: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fr-FR" sz="1600" b="0" i="0" u="none" strike="noStrike" dirty="0">
                          <a:solidFill>
                            <a:srgbClr val="000000"/>
                          </a:solidFill>
                          <a:effectLst/>
                          <a:latin typeface="Calibri" panose="020F0502020204030204" pitchFamily="34" charset="0"/>
                        </a:rPr>
                        <a:t>CO_357:1000070</a:t>
                      </a:r>
                    </a:p>
                  </a:txBody>
                  <a:tcPr marL="9525" marR="9525" marT="9525" marB="0" anchor="b">
                    <a:solidFill>
                      <a:srgbClr val="CCCCFF"/>
                    </a:solidFill>
                  </a:tcPr>
                </a:tc>
                <a:extLst>
                  <a:ext uri="{0D108BD9-81ED-4DB2-BD59-A6C34878D82A}">
                    <a16:rowId xmlns:a16="http://schemas.microsoft.com/office/drawing/2014/main" val="383689728"/>
                  </a:ext>
                </a:extLst>
              </a:tr>
            </a:tbl>
          </a:graphicData>
        </a:graphic>
      </p:graphicFrame>
      <p:graphicFrame>
        <p:nvGraphicFramePr>
          <p:cNvPr id="10" name="Tableau 9">
            <a:extLst>
              <a:ext uri="{FF2B5EF4-FFF2-40B4-BE49-F238E27FC236}">
                <a16:creationId xmlns:a16="http://schemas.microsoft.com/office/drawing/2014/main" id="{7C6F8AA8-CEAC-4ED7-94D5-BC245F94D3F4}"/>
              </a:ext>
            </a:extLst>
          </p:cNvPr>
          <p:cNvGraphicFramePr>
            <a:graphicFrameLocks noGrp="1"/>
          </p:cNvGraphicFramePr>
          <p:nvPr/>
        </p:nvGraphicFramePr>
        <p:xfrm>
          <a:off x="1283636" y="841612"/>
          <a:ext cx="3784232" cy="1306680"/>
        </p:xfrm>
        <a:graphic>
          <a:graphicData uri="http://schemas.openxmlformats.org/drawingml/2006/table">
            <a:tbl>
              <a:tblPr>
                <a:tableStyleId>{5C22544A-7EE6-4342-B048-85BDC9FD1C3A}</a:tableStyleId>
              </a:tblPr>
              <a:tblGrid>
                <a:gridCol w="526328">
                  <a:extLst>
                    <a:ext uri="{9D8B030D-6E8A-4147-A177-3AD203B41FA5}">
                      <a16:colId xmlns:a16="http://schemas.microsoft.com/office/drawing/2014/main" val="4244092031"/>
                    </a:ext>
                  </a:extLst>
                </a:gridCol>
                <a:gridCol w="507304">
                  <a:extLst>
                    <a:ext uri="{9D8B030D-6E8A-4147-A177-3AD203B41FA5}">
                      <a16:colId xmlns:a16="http://schemas.microsoft.com/office/drawing/2014/main" val="3929935285"/>
                    </a:ext>
                  </a:extLst>
                </a:gridCol>
                <a:gridCol w="436535">
                  <a:extLst>
                    <a:ext uri="{9D8B030D-6E8A-4147-A177-3AD203B41FA5}">
                      <a16:colId xmlns:a16="http://schemas.microsoft.com/office/drawing/2014/main" val="2829612114"/>
                    </a:ext>
                  </a:extLst>
                </a:gridCol>
                <a:gridCol w="542181">
                  <a:extLst>
                    <a:ext uri="{9D8B030D-6E8A-4147-A177-3AD203B41FA5}">
                      <a16:colId xmlns:a16="http://schemas.microsoft.com/office/drawing/2014/main" val="719431815"/>
                    </a:ext>
                  </a:extLst>
                </a:gridCol>
                <a:gridCol w="215094">
                  <a:extLst>
                    <a:ext uri="{9D8B030D-6E8A-4147-A177-3AD203B41FA5}">
                      <a16:colId xmlns:a16="http://schemas.microsoft.com/office/drawing/2014/main" val="2475319343"/>
                    </a:ext>
                  </a:extLst>
                </a:gridCol>
                <a:gridCol w="271091">
                  <a:extLst>
                    <a:ext uri="{9D8B030D-6E8A-4147-A177-3AD203B41FA5}">
                      <a16:colId xmlns:a16="http://schemas.microsoft.com/office/drawing/2014/main" val="2143371468"/>
                    </a:ext>
                  </a:extLst>
                </a:gridCol>
                <a:gridCol w="1285699">
                  <a:extLst>
                    <a:ext uri="{9D8B030D-6E8A-4147-A177-3AD203B41FA5}">
                      <a16:colId xmlns:a16="http://schemas.microsoft.com/office/drawing/2014/main" val="2578967200"/>
                    </a:ext>
                  </a:extLst>
                </a:gridCol>
              </a:tblGrid>
              <a:tr h="261336">
                <a:tc>
                  <a:txBody>
                    <a:bodyPr/>
                    <a:lstStyle/>
                    <a:p>
                      <a:pPr algn="l" fontAlgn="b"/>
                      <a:r>
                        <a:rPr lang="fr-FR" sz="1600" u="none" strike="noStrike" dirty="0">
                          <a:effectLst/>
                          <a:latin typeface="+mn-lt"/>
                        </a:rPr>
                        <a:t>Id UG</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Block</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Prov</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SeqID</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X</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Y</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SUR-28031996</a:t>
                      </a:r>
                      <a:endParaRPr lang="fr-FR" sz="1600" b="0" i="0" u="none" strike="noStrike" dirty="0">
                        <a:solidFill>
                          <a:srgbClr val="000000"/>
                        </a:solidFill>
                        <a:effectLst/>
                        <a:latin typeface="+mn-lt"/>
                      </a:endParaRPr>
                    </a:p>
                  </a:txBody>
                  <a:tcPr marL="9525" marR="9525" marT="9525" marB="0" anchor="b">
                    <a:solidFill>
                      <a:srgbClr val="FFCC66"/>
                    </a:solidFill>
                  </a:tcPr>
                </a:tc>
                <a:extLst>
                  <a:ext uri="{0D108BD9-81ED-4DB2-BD59-A6C34878D82A}">
                    <a16:rowId xmlns:a16="http://schemas.microsoft.com/office/drawing/2014/main" val="843776464"/>
                  </a:ext>
                </a:extLst>
              </a:tr>
              <a:tr h="261336">
                <a:tc>
                  <a:txBody>
                    <a:bodyPr/>
                    <a:lstStyle/>
                    <a:p>
                      <a:pPr algn="l" fontAlgn="b"/>
                      <a:r>
                        <a:rPr lang="fr-FR" sz="1600" b="0" i="0" u="none" strike="noStrike" dirty="0">
                          <a:solidFill>
                            <a:srgbClr val="000000"/>
                          </a:solidFill>
                          <a:effectLst/>
                          <a:latin typeface="Calibri" panose="020F0502020204030204" pitchFamily="34" charset="0"/>
                        </a:rPr>
                        <a:t>6581</a:t>
                      </a:r>
                    </a:p>
                  </a:txBody>
                  <a:tcPr marL="9525" marR="9525" marT="9525" marB="0" anchor="b">
                    <a:solidFill>
                      <a:srgbClr val="FFCC66"/>
                    </a:solidFill>
                  </a:tcPr>
                </a:tc>
                <a:tc>
                  <a:txBody>
                    <a:bodyPr/>
                    <a:lstStyle/>
                    <a:p>
                      <a:pPr algn="l" fontAlgn="b"/>
                      <a:r>
                        <a:rPr lang="fr-FR" sz="1600" u="none" strike="noStrike" dirty="0">
                          <a:effectLst/>
                          <a:latin typeface="+mn-lt"/>
                        </a:rPr>
                        <a:t>1</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1</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11</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1</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11</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-9</a:t>
                      </a:r>
                      <a:endParaRPr lang="fr-FR" sz="1600" b="0" i="0" u="none" strike="noStrike" dirty="0">
                        <a:solidFill>
                          <a:srgbClr val="000000"/>
                        </a:solidFill>
                        <a:effectLst/>
                        <a:latin typeface="+mn-lt"/>
                      </a:endParaRPr>
                    </a:p>
                  </a:txBody>
                  <a:tcPr marL="9525" marR="9525" marT="9525" marB="0" anchor="b">
                    <a:solidFill>
                      <a:srgbClr val="FFCC66"/>
                    </a:solidFill>
                  </a:tcPr>
                </a:tc>
                <a:extLst>
                  <a:ext uri="{0D108BD9-81ED-4DB2-BD59-A6C34878D82A}">
                    <a16:rowId xmlns:a16="http://schemas.microsoft.com/office/drawing/2014/main" val="4054613581"/>
                  </a:ext>
                </a:extLst>
              </a:tr>
              <a:tr h="261336">
                <a:tc>
                  <a:txBody>
                    <a:bodyPr/>
                    <a:lstStyle/>
                    <a:p>
                      <a:pPr algn="l" fontAlgn="b"/>
                      <a:r>
                        <a:rPr lang="fr-FR" sz="1600" b="0" i="0" u="none" strike="noStrike" dirty="0">
                          <a:solidFill>
                            <a:srgbClr val="000000"/>
                          </a:solidFill>
                          <a:effectLst/>
                          <a:latin typeface="Calibri" panose="020F0502020204030204" pitchFamily="34" charset="0"/>
                        </a:rPr>
                        <a:t>6581</a:t>
                      </a:r>
                    </a:p>
                  </a:txBody>
                  <a:tcPr marL="9525" marR="9525" marT="9525" marB="0" anchor="b">
                    <a:solidFill>
                      <a:srgbClr val="FFCC66"/>
                    </a:solidFill>
                  </a:tcPr>
                </a:tc>
                <a:tc>
                  <a:txBody>
                    <a:bodyPr/>
                    <a:lstStyle/>
                    <a:p>
                      <a:pPr algn="l" fontAlgn="b"/>
                      <a:r>
                        <a:rPr lang="fr-FR" sz="1600" u="none" strike="noStrike" dirty="0">
                          <a:effectLst/>
                          <a:latin typeface="+mn-lt"/>
                        </a:rPr>
                        <a:t>1</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1</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17</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1</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17</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0</a:t>
                      </a:r>
                      <a:endParaRPr lang="fr-FR" sz="1600" b="0" i="0" u="none" strike="noStrike" dirty="0">
                        <a:solidFill>
                          <a:srgbClr val="000000"/>
                        </a:solidFill>
                        <a:effectLst/>
                        <a:latin typeface="+mn-lt"/>
                      </a:endParaRPr>
                    </a:p>
                  </a:txBody>
                  <a:tcPr marL="9525" marR="9525" marT="9525" marB="0" anchor="b">
                    <a:solidFill>
                      <a:srgbClr val="FFCC66"/>
                    </a:solidFill>
                  </a:tcPr>
                </a:tc>
                <a:extLst>
                  <a:ext uri="{0D108BD9-81ED-4DB2-BD59-A6C34878D82A}">
                    <a16:rowId xmlns:a16="http://schemas.microsoft.com/office/drawing/2014/main" val="623100101"/>
                  </a:ext>
                </a:extLst>
              </a:tr>
              <a:tr h="261336">
                <a:tc>
                  <a:txBody>
                    <a:bodyPr/>
                    <a:lstStyle/>
                    <a:p>
                      <a:pPr algn="l" fontAlgn="b"/>
                      <a:r>
                        <a:rPr lang="fr-FR" sz="1600" b="0" i="0" u="none" strike="noStrike" dirty="0">
                          <a:solidFill>
                            <a:srgbClr val="000000"/>
                          </a:solidFill>
                          <a:effectLst/>
                          <a:latin typeface="Calibri" panose="020F0502020204030204" pitchFamily="34" charset="0"/>
                        </a:rPr>
                        <a:t>6584</a:t>
                      </a:r>
                    </a:p>
                  </a:txBody>
                  <a:tcPr marL="9525" marR="9525" marT="9525" marB="0" anchor="b">
                    <a:solidFill>
                      <a:srgbClr val="FFCC66"/>
                    </a:solidFill>
                  </a:tcPr>
                </a:tc>
                <a:tc>
                  <a:txBody>
                    <a:bodyPr/>
                    <a:lstStyle/>
                    <a:p>
                      <a:pPr algn="l" fontAlgn="b"/>
                      <a:r>
                        <a:rPr lang="fr-FR" sz="1600" u="none" strike="noStrike" dirty="0">
                          <a:effectLst/>
                          <a:latin typeface="+mn-lt"/>
                        </a:rPr>
                        <a:t>1</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2</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43</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2</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29</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0</a:t>
                      </a:r>
                      <a:endParaRPr lang="fr-FR" sz="1600" b="0" i="0" u="none" strike="noStrike" dirty="0">
                        <a:solidFill>
                          <a:srgbClr val="000000"/>
                        </a:solidFill>
                        <a:effectLst/>
                        <a:latin typeface="+mn-lt"/>
                      </a:endParaRPr>
                    </a:p>
                  </a:txBody>
                  <a:tcPr marL="9525" marR="9525" marT="9525" marB="0" anchor="b">
                    <a:solidFill>
                      <a:srgbClr val="FFCC66"/>
                    </a:solidFill>
                  </a:tcPr>
                </a:tc>
                <a:extLst>
                  <a:ext uri="{0D108BD9-81ED-4DB2-BD59-A6C34878D82A}">
                    <a16:rowId xmlns:a16="http://schemas.microsoft.com/office/drawing/2014/main" val="45060580"/>
                  </a:ext>
                </a:extLst>
              </a:tr>
              <a:tr h="261336">
                <a:tc>
                  <a:txBody>
                    <a:bodyPr/>
                    <a:lstStyle/>
                    <a:p>
                      <a:pPr algn="l" fontAlgn="b"/>
                      <a:r>
                        <a:rPr lang="fr-FR" sz="1600" b="0" i="0" u="none" strike="noStrike" dirty="0">
                          <a:solidFill>
                            <a:srgbClr val="000000"/>
                          </a:solidFill>
                          <a:effectLst/>
                          <a:latin typeface="Calibri" panose="020F0502020204030204" pitchFamily="34" charset="0"/>
                        </a:rPr>
                        <a:t>6584</a:t>
                      </a:r>
                    </a:p>
                  </a:txBody>
                  <a:tcPr marL="9525" marR="9525" marT="9525" marB="0" anchor="b">
                    <a:solidFill>
                      <a:srgbClr val="FFCC66"/>
                    </a:solidFill>
                  </a:tcPr>
                </a:tc>
                <a:tc>
                  <a:txBody>
                    <a:bodyPr/>
                    <a:lstStyle/>
                    <a:p>
                      <a:pPr algn="l" fontAlgn="b"/>
                      <a:r>
                        <a:rPr lang="fr-FR" sz="1600" u="none" strike="noStrike" dirty="0">
                          <a:effectLst/>
                          <a:latin typeface="+mn-lt"/>
                        </a:rPr>
                        <a:t>1</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2</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63</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2</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9</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-9</a:t>
                      </a:r>
                      <a:endParaRPr lang="fr-FR" sz="1600" b="0" i="0" u="none" strike="noStrike" dirty="0">
                        <a:solidFill>
                          <a:srgbClr val="000000"/>
                        </a:solidFill>
                        <a:effectLst/>
                        <a:latin typeface="+mn-lt"/>
                      </a:endParaRPr>
                    </a:p>
                  </a:txBody>
                  <a:tcPr marL="9525" marR="9525" marT="9525" marB="0" anchor="b">
                    <a:solidFill>
                      <a:srgbClr val="FFCC66"/>
                    </a:solidFill>
                  </a:tcPr>
                </a:tc>
                <a:extLst>
                  <a:ext uri="{0D108BD9-81ED-4DB2-BD59-A6C34878D82A}">
                    <a16:rowId xmlns:a16="http://schemas.microsoft.com/office/drawing/2014/main" val="2585201621"/>
                  </a:ext>
                </a:extLst>
              </a:tr>
            </a:tbl>
          </a:graphicData>
        </a:graphic>
      </p:graphicFrame>
      <p:graphicFrame>
        <p:nvGraphicFramePr>
          <p:cNvPr id="12" name="Tableau 11">
            <a:extLst>
              <a:ext uri="{FF2B5EF4-FFF2-40B4-BE49-F238E27FC236}">
                <a16:creationId xmlns:a16="http://schemas.microsoft.com/office/drawing/2014/main" id="{6A293624-1ED8-41D2-BA63-665A483B96F5}"/>
              </a:ext>
            </a:extLst>
          </p:cNvPr>
          <p:cNvGraphicFramePr>
            <a:graphicFrameLocks noGrp="1"/>
          </p:cNvGraphicFramePr>
          <p:nvPr/>
        </p:nvGraphicFramePr>
        <p:xfrm>
          <a:off x="1283636" y="4366653"/>
          <a:ext cx="9620799" cy="750570"/>
        </p:xfrm>
        <a:graphic>
          <a:graphicData uri="http://schemas.openxmlformats.org/drawingml/2006/table">
            <a:tbl>
              <a:tblPr>
                <a:tableStyleId>{5C22544A-7EE6-4342-B048-85BDC9FD1C3A}</a:tableStyleId>
              </a:tblPr>
              <a:tblGrid>
                <a:gridCol w="1192086">
                  <a:extLst>
                    <a:ext uri="{9D8B030D-6E8A-4147-A177-3AD203B41FA5}">
                      <a16:colId xmlns:a16="http://schemas.microsoft.com/office/drawing/2014/main" val="2478352437"/>
                    </a:ext>
                  </a:extLst>
                </a:gridCol>
                <a:gridCol w="1564430">
                  <a:extLst>
                    <a:ext uri="{9D8B030D-6E8A-4147-A177-3AD203B41FA5}">
                      <a16:colId xmlns:a16="http://schemas.microsoft.com/office/drawing/2014/main" val="2322376109"/>
                    </a:ext>
                  </a:extLst>
                </a:gridCol>
                <a:gridCol w="970384">
                  <a:extLst>
                    <a:ext uri="{9D8B030D-6E8A-4147-A177-3AD203B41FA5}">
                      <a16:colId xmlns:a16="http://schemas.microsoft.com/office/drawing/2014/main" val="2595602585"/>
                    </a:ext>
                  </a:extLst>
                </a:gridCol>
                <a:gridCol w="1782147">
                  <a:extLst>
                    <a:ext uri="{9D8B030D-6E8A-4147-A177-3AD203B41FA5}">
                      <a16:colId xmlns:a16="http://schemas.microsoft.com/office/drawing/2014/main" val="1409783137"/>
                    </a:ext>
                  </a:extLst>
                </a:gridCol>
                <a:gridCol w="1162431">
                  <a:extLst>
                    <a:ext uri="{9D8B030D-6E8A-4147-A177-3AD203B41FA5}">
                      <a16:colId xmlns:a16="http://schemas.microsoft.com/office/drawing/2014/main" val="2943139149"/>
                    </a:ext>
                  </a:extLst>
                </a:gridCol>
                <a:gridCol w="2022348">
                  <a:extLst>
                    <a:ext uri="{9D8B030D-6E8A-4147-A177-3AD203B41FA5}">
                      <a16:colId xmlns:a16="http://schemas.microsoft.com/office/drawing/2014/main" val="931367826"/>
                    </a:ext>
                  </a:extLst>
                </a:gridCol>
                <a:gridCol w="926973">
                  <a:extLst>
                    <a:ext uri="{9D8B030D-6E8A-4147-A177-3AD203B41FA5}">
                      <a16:colId xmlns:a16="http://schemas.microsoft.com/office/drawing/2014/main" val="1934099106"/>
                    </a:ext>
                  </a:extLst>
                </a:gridCol>
              </a:tblGrid>
              <a:tr h="38162">
                <a:tc>
                  <a:txBody>
                    <a:bodyPr/>
                    <a:lstStyle/>
                    <a:p>
                      <a:pPr algn="l" fontAlgn="ctr"/>
                      <a:r>
                        <a:rPr lang="fr-FR" sz="1600" b="0" i="0" u="none" strike="noStrike" dirty="0">
                          <a:solidFill>
                            <a:srgbClr val="000000"/>
                          </a:solidFill>
                          <a:effectLst/>
                          <a:latin typeface="+mn-lt"/>
                        </a:rPr>
                        <a:t>Method</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Method accession number</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Method description</a:t>
                      </a:r>
                    </a:p>
                  </a:txBody>
                  <a:tcPr marL="9525" marR="9525" marT="9525" marB="0" anchor="ctr">
                    <a:solidFill>
                      <a:srgbClr val="CCCCFF"/>
                    </a:solidFill>
                  </a:tcPr>
                </a:tc>
                <a:tc>
                  <a:txBody>
                    <a:bodyPr/>
                    <a:lstStyle/>
                    <a:p>
                      <a:pPr algn="l" fontAlgn="ctr"/>
                      <a:r>
                        <a:rPr lang="en-US" sz="1600" b="0" i="0" u="none" strike="noStrike" dirty="0">
                          <a:solidFill>
                            <a:srgbClr val="000000"/>
                          </a:solidFill>
                          <a:effectLst/>
                          <a:latin typeface="+mn-lt"/>
                        </a:rPr>
                        <a:t>Reference associated to the method</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Scale</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Scale accession number</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Time scale</a:t>
                      </a:r>
                    </a:p>
                  </a:txBody>
                  <a:tcPr marL="9525" marR="9525" marT="9525" marB="0" anchor="ctr">
                    <a:solidFill>
                      <a:srgbClr val="CCCCFF"/>
                    </a:solidFill>
                  </a:tcPr>
                </a:tc>
                <a:extLst>
                  <a:ext uri="{0D108BD9-81ED-4DB2-BD59-A6C34878D82A}">
                    <a16:rowId xmlns:a16="http://schemas.microsoft.com/office/drawing/2014/main" val="1994584013"/>
                  </a:ext>
                </a:extLst>
              </a:tr>
              <a:tr h="0">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fr-FR" sz="1600" b="0" i="0" u="none" strike="noStrike" dirty="0">
                          <a:solidFill>
                            <a:srgbClr val="000000"/>
                          </a:solidFill>
                          <a:effectLst/>
                          <a:latin typeface="Calibri" panose="020F0502020204030204" pitchFamily="34" charset="0"/>
                        </a:rPr>
                        <a:t>Visual scoring</a:t>
                      </a: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fr-FR" sz="1600" b="0" i="0" u="none" strike="noStrike" dirty="0">
                          <a:solidFill>
                            <a:srgbClr val="000000"/>
                          </a:solidFill>
                          <a:effectLst/>
                          <a:latin typeface="Calibri" panose="020F0502020204030204" pitchFamily="34" charset="0"/>
                        </a:rPr>
                        <a:t>CO_357:2000003</a:t>
                      </a: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mn-lt"/>
                        </a:rPr>
                        <a:t>Survival scale</a:t>
                      </a: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Calibri" panose="020F0502020204030204" pitchFamily="34" charset="0"/>
                        </a:rPr>
                        <a:t>CO_357:3000036</a:t>
                      </a:r>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mn-lt"/>
                        </a:rPr>
                        <a:t>Date</a:t>
                      </a:r>
                    </a:p>
                  </a:txBody>
                  <a:tcPr marL="9525" marR="9525" marT="9525" marB="0" anchor="b">
                    <a:solidFill>
                      <a:srgbClr val="CCCCFF"/>
                    </a:solidFill>
                  </a:tcPr>
                </a:tc>
                <a:extLst>
                  <a:ext uri="{0D108BD9-81ED-4DB2-BD59-A6C34878D82A}">
                    <a16:rowId xmlns:a16="http://schemas.microsoft.com/office/drawing/2014/main" val="383689728"/>
                  </a:ext>
                </a:extLst>
              </a:tr>
            </a:tbl>
          </a:graphicData>
        </a:graphic>
      </p:graphicFrame>
      <p:graphicFrame>
        <p:nvGraphicFramePr>
          <p:cNvPr id="14" name="Tableau 13">
            <a:extLst>
              <a:ext uri="{FF2B5EF4-FFF2-40B4-BE49-F238E27FC236}">
                <a16:creationId xmlns:a16="http://schemas.microsoft.com/office/drawing/2014/main" id="{C9C9C2F5-9A38-4957-9809-3353BFC061F3}"/>
              </a:ext>
            </a:extLst>
          </p:cNvPr>
          <p:cNvGraphicFramePr>
            <a:graphicFrameLocks noGrp="1"/>
          </p:cNvGraphicFramePr>
          <p:nvPr/>
        </p:nvGraphicFramePr>
        <p:xfrm>
          <a:off x="2886080" y="2286508"/>
          <a:ext cx="8971231" cy="760095"/>
        </p:xfrm>
        <a:graphic>
          <a:graphicData uri="http://schemas.openxmlformats.org/drawingml/2006/table">
            <a:tbl>
              <a:tblPr>
                <a:tableStyleId>{5C22544A-7EE6-4342-B048-85BDC9FD1C3A}</a:tableStyleId>
              </a:tblPr>
              <a:tblGrid>
                <a:gridCol w="1074189">
                  <a:extLst>
                    <a:ext uri="{9D8B030D-6E8A-4147-A177-3AD203B41FA5}">
                      <a16:colId xmlns:a16="http://schemas.microsoft.com/office/drawing/2014/main" val="448215261"/>
                    </a:ext>
                  </a:extLst>
                </a:gridCol>
                <a:gridCol w="1518415">
                  <a:extLst>
                    <a:ext uri="{9D8B030D-6E8A-4147-A177-3AD203B41FA5}">
                      <a16:colId xmlns:a16="http://schemas.microsoft.com/office/drawing/2014/main" val="4244092031"/>
                    </a:ext>
                  </a:extLst>
                </a:gridCol>
                <a:gridCol w="1252836">
                  <a:extLst>
                    <a:ext uri="{9D8B030D-6E8A-4147-A177-3AD203B41FA5}">
                      <a16:colId xmlns:a16="http://schemas.microsoft.com/office/drawing/2014/main" val="3929935285"/>
                    </a:ext>
                  </a:extLst>
                </a:gridCol>
                <a:gridCol w="1699861">
                  <a:extLst>
                    <a:ext uri="{9D8B030D-6E8A-4147-A177-3AD203B41FA5}">
                      <a16:colId xmlns:a16="http://schemas.microsoft.com/office/drawing/2014/main" val="2829612114"/>
                    </a:ext>
                  </a:extLst>
                </a:gridCol>
                <a:gridCol w="884535">
                  <a:extLst>
                    <a:ext uri="{9D8B030D-6E8A-4147-A177-3AD203B41FA5}">
                      <a16:colId xmlns:a16="http://schemas.microsoft.com/office/drawing/2014/main" val="719431815"/>
                    </a:ext>
                  </a:extLst>
                </a:gridCol>
                <a:gridCol w="1024444">
                  <a:extLst>
                    <a:ext uri="{9D8B030D-6E8A-4147-A177-3AD203B41FA5}">
                      <a16:colId xmlns:a16="http://schemas.microsoft.com/office/drawing/2014/main" val="2475319343"/>
                    </a:ext>
                  </a:extLst>
                </a:gridCol>
                <a:gridCol w="1516951">
                  <a:extLst>
                    <a:ext uri="{9D8B030D-6E8A-4147-A177-3AD203B41FA5}">
                      <a16:colId xmlns:a16="http://schemas.microsoft.com/office/drawing/2014/main" val="2143371468"/>
                    </a:ext>
                  </a:extLst>
                </a:gridCol>
              </a:tblGrid>
              <a:tr h="190500">
                <a:tc>
                  <a:txBody>
                    <a:bodyPr/>
                    <a:lstStyle/>
                    <a:p>
                      <a:pPr algn="ctr" fontAlgn="b"/>
                      <a:r>
                        <a:rPr lang="fr-FR" sz="1600" b="1" i="0" u="none" strike="noStrike" dirty="0">
                          <a:solidFill>
                            <a:srgbClr val="000000"/>
                          </a:solidFill>
                          <a:effectLst/>
                          <a:latin typeface="+mn-lt"/>
                        </a:rPr>
                        <a:t>Trial</a:t>
                      </a:r>
                    </a:p>
                  </a:txBody>
                  <a:tcPr marL="9525" marR="9525" marT="9525" marB="0" anchor="b">
                    <a:solidFill>
                      <a:srgbClr val="FFCC66"/>
                    </a:solidFill>
                  </a:tcPr>
                </a:tc>
                <a:tc gridSpan="6">
                  <a:txBody>
                    <a:bodyPr/>
                    <a:lstStyle/>
                    <a:p>
                      <a:pPr algn="ctr" fontAlgn="b"/>
                      <a:r>
                        <a:rPr lang="fr-FR" sz="1600" b="1" i="0" u="none" strike="noStrike" dirty="0">
                          <a:solidFill>
                            <a:srgbClr val="000000"/>
                          </a:solidFill>
                          <a:effectLst/>
                          <a:latin typeface="+mn-lt"/>
                        </a:rPr>
                        <a:t>Observation</a:t>
                      </a:r>
                    </a:p>
                  </a:txBody>
                  <a:tcPr marL="9525" marR="9525" marT="9525" marB="0" anchor="b">
                    <a:solidFill>
                      <a:srgbClr val="FFCC66"/>
                    </a:solidFill>
                  </a:tcPr>
                </a:tc>
                <a:tc hMerge="1">
                  <a:txBody>
                    <a:bodyPr/>
                    <a:lstStyle/>
                    <a:p>
                      <a:pPr algn="l" fontAlgn="b"/>
                      <a:endParaRPr lang="fr-FR" sz="1600" b="0" i="0" u="none" strike="noStrike" dirty="0">
                        <a:solidFill>
                          <a:srgbClr val="000000"/>
                        </a:solidFill>
                        <a:effectLst/>
                        <a:latin typeface="+mn-lt"/>
                      </a:endParaRPr>
                    </a:p>
                  </a:txBody>
                  <a:tcPr marL="9525" marR="9525" marT="9525" marB="0" anchor="b">
                    <a:solidFill>
                      <a:srgbClr val="FFCC66"/>
                    </a:solidFill>
                  </a:tcPr>
                </a:tc>
                <a:tc hMerge="1">
                  <a:txBody>
                    <a:bodyPr/>
                    <a:lstStyle/>
                    <a:p>
                      <a:pPr algn="l" fontAlgn="b"/>
                      <a:endParaRPr lang="fr-FR" sz="1600" b="0" i="0" u="none" strike="noStrike" dirty="0">
                        <a:solidFill>
                          <a:srgbClr val="000000"/>
                        </a:solidFill>
                        <a:effectLst/>
                        <a:latin typeface="+mn-lt"/>
                      </a:endParaRPr>
                    </a:p>
                  </a:txBody>
                  <a:tcPr marL="9525" marR="9525" marT="9525" marB="0" anchor="b">
                    <a:solidFill>
                      <a:srgbClr val="FFCC66"/>
                    </a:solidFill>
                  </a:tcPr>
                </a:tc>
                <a:tc hMerge="1">
                  <a:txBody>
                    <a:bodyPr/>
                    <a:lstStyle/>
                    <a:p>
                      <a:pPr algn="l" fontAlgn="b"/>
                      <a:endParaRPr lang="fr-FR" sz="1600" b="0" i="0" u="none" strike="noStrike" dirty="0">
                        <a:solidFill>
                          <a:srgbClr val="000000"/>
                        </a:solidFill>
                        <a:effectLst/>
                        <a:latin typeface="+mn-lt"/>
                      </a:endParaRPr>
                    </a:p>
                  </a:txBody>
                  <a:tcPr marL="9525" marR="9525" marT="9525" marB="0" anchor="b">
                    <a:solidFill>
                      <a:srgbClr val="FFCC66"/>
                    </a:solidFill>
                  </a:tcPr>
                </a:tc>
                <a:tc hMerge="1">
                  <a:txBody>
                    <a:bodyPr/>
                    <a:lstStyle/>
                    <a:p>
                      <a:pPr algn="l" fontAlgn="b"/>
                      <a:endParaRPr lang="fr-FR" sz="1600" b="0" i="0" u="none" strike="noStrike" dirty="0">
                        <a:solidFill>
                          <a:srgbClr val="000000"/>
                        </a:solidFill>
                        <a:effectLst/>
                        <a:latin typeface="+mn-lt"/>
                      </a:endParaRPr>
                    </a:p>
                  </a:txBody>
                  <a:tcPr marL="9525" marR="9525" marT="9525" marB="0" anchor="b">
                    <a:solidFill>
                      <a:srgbClr val="FFCC66"/>
                    </a:solidFill>
                  </a:tcPr>
                </a:tc>
                <a:tc hMerge="1">
                  <a:txBody>
                    <a:bodyPr/>
                    <a:lstStyle/>
                    <a:p>
                      <a:pPr algn="l" fontAlgn="b"/>
                      <a:endParaRPr lang="fr-FR" sz="1600" b="0" i="0" u="none" strike="noStrike" dirty="0">
                        <a:solidFill>
                          <a:srgbClr val="000000"/>
                        </a:solidFill>
                        <a:effectLst/>
                        <a:latin typeface="+mn-lt"/>
                      </a:endParaRPr>
                    </a:p>
                  </a:txBody>
                  <a:tcPr marL="9525" marR="9525" marT="9525" marB="0" anchor="b">
                    <a:solidFill>
                      <a:srgbClr val="FFCC66"/>
                    </a:solidFill>
                  </a:tcPr>
                </a:tc>
                <a:extLst>
                  <a:ext uri="{0D108BD9-81ED-4DB2-BD59-A6C34878D82A}">
                    <a16:rowId xmlns:a16="http://schemas.microsoft.com/office/drawing/2014/main" val="71714467"/>
                  </a:ext>
                </a:extLst>
              </a:tr>
              <a:tr h="190500">
                <a:tc>
                  <a:txBody>
                    <a:bodyPr/>
                    <a:lstStyle/>
                    <a:p>
                      <a:pPr algn="l" fontAlgn="b"/>
                      <a:r>
                        <a:rPr lang="fr-FR" sz="1600" b="1" i="0" u="none" strike="noStrike" dirty="0">
                          <a:solidFill>
                            <a:srgbClr val="000000"/>
                          </a:solidFill>
                          <a:effectLst/>
                          <a:latin typeface="+mn-lt"/>
                        </a:rPr>
                        <a:t>Trail code</a:t>
                      </a:r>
                    </a:p>
                  </a:txBody>
                  <a:tcPr marL="9525" marR="9525" marT="9525" marB="0" anchor="b">
                    <a:solidFill>
                      <a:srgbClr val="FFCC66"/>
                    </a:solidFill>
                  </a:tcPr>
                </a:tc>
                <a:tc>
                  <a:txBody>
                    <a:bodyPr/>
                    <a:lstStyle/>
                    <a:p>
                      <a:pPr algn="l" fontAlgn="b"/>
                      <a:r>
                        <a:rPr lang="fr-FR" sz="1600" b="1" i="0" u="none" strike="noStrike" dirty="0">
                          <a:solidFill>
                            <a:srgbClr val="000000"/>
                          </a:solidFill>
                          <a:effectLst/>
                          <a:latin typeface="+mn-lt"/>
                        </a:rPr>
                        <a:t>Observation code</a:t>
                      </a:r>
                    </a:p>
                  </a:txBody>
                  <a:tcPr marL="9525" marR="9525" marT="9525" marB="0" anchor="b">
                    <a:solidFill>
                      <a:srgbClr val="FFCC66"/>
                    </a:solidFill>
                  </a:tcPr>
                </a:tc>
                <a:tc>
                  <a:txBody>
                    <a:bodyPr/>
                    <a:lstStyle/>
                    <a:p>
                      <a:pPr algn="l" fontAlgn="b"/>
                      <a:r>
                        <a:rPr lang="fr-FR" sz="1600" b="1" u="none" strike="noStrike" dirty="0">
                          <a:effectLst/>
                          <a:latin typeface="+mn-lt"/>
                        </a:rPr>
                        <a:t>Variable </a:t>
                      </a:r>
                      <a:r>
                        <a:rPr lang="fr-FR" sz="1600" b="1" u="none" strike="noStrike" dirty="0" err="1">
                          <a:effectLst/>
                          <a:latin typeface="+mn-lt"/>
                        </a:rPr>
                        <a:t>name</a:t>
                      </a:r>
                      <a:endParaRPr lang="fr-FR" sz="1600" b="1"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b="1" i="0" u="none" strike="noStrike" dirty="0">
                          <a:solidFill>
                            <a:srgbClr val="000000"/>
                          </a:solidFill>
                          <a:effectLst/>
                          <a:latin typeface="+mn-lt"/>
                        </a:rPr>
                        <a:t>Variable annotation</a:t>
                      </a:r>
                    </a:p>
                  </a:txBody>
                  <a:tcPr marL="9525" marR="9525" marT="9525" marB="0" anchor="b">
                    <a:solidFill>
                      <a:srgbClr val="FFCC66"/>
                    </a:solidFill>
                  </a:tcPr>
                </a:tc>
                <a:tc>
                  <a:txBody>
                    <a:bodyPr/>
                    <a:lstStyle/>
                    <a:p>
                      <a:pPr algn="l" fontAlgn="b"/>
                      <a:r>
                        <a:rPr lang="fr-FR" sz="1600" b="1" u="none" strike="noStrike" dirty="0">
                          <a:effectLst/>
                          <a:latin typeface="+mn-lt"/>
                        </a:rPr>
                        <a:t>Campaign</a:t>
                      </a:r>
                      <a:endParaRPr lang="fr-FR" sz="1600" b="1"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b="1" i="0" u="none" strike="noStrike" dirty="0">
                          <a:solidFill>
                            <a:srgbClr val="000000"/>
                          </a:solidFill>
                          <a:effectLst/>
                          <a:latin typeface="+mn-lt"/>
                        </a:rPr>
                        <a:t>Date</a:t>
                      </a:r>
                    </a:p>
                  </a:txBody>
                  <a:tcPr marL="9525" marR="9525" marT="9525" marB="0" anchor="b">
                    <a:solidFill>
                      <a:srgbClr val="FFCC66"/>
                    </a:solidFill>
                  </a:tcPr>
                </a:tc>
                <a:tc>
                  <a:txBody>
                    <a:bodyPr/>
                    <a:lstStyle/>
                    <a:p>
                      <a:pPr algn="l" fontAlgn="b"/>
                      <a:r>
                        <a:rPr lang="fr-FR" sz="1600" b="1" i="0" u="none" strike="noStrike" dirty="0" err="1">
                          <a:solidFill>
                            <a:srgbClr val="000000"/>
                          </a:solidFill>
                          <a:effectLst/>
                          <a:latin typeface="+mn-lt"/>
                        </a:rPr>
                        <a:t>Notator</a:t>
                      </a:r>
                      <a:endParaRPr lang="fr-FR" sz="1600" b="1" i="0" u="none" strike="noStrike" dirty="0">
                        <a:solidFill>
                          <a:srgbClr val="000000"/>
                        </a:solidFill>
                        <a:effectLst/>
                        <a:latin typeface="+mn-lt"/>
                      </a:endParaRPr>
                    </a:p>
                  </a:txBody>
                  <a:tcPr marL="9525" marR="9525" marT="9525" marB="0" anchor="b">
                    <a:solidFill>
                      <a:srgbClr val="FFCC66"/>
                    </a:solidFill>
                  </a:tcPr>
                </a:tc>
                <a:extLst>
                  <a:ext uri="{0D108BD9-81ED-4DB2-BD59-A6C34878D82A}">
                    <a16:rowId xmlns:a16="http://schemas.microsoft.com/office/drawing/2014/main" val="843776464"/>
                  </a:ext>
                </a:extLst>
              </a:tr>
              <a:tr h="1905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600" b="0" i="0" u="none" strike="noStrike" dirty="0">
                          <a:solidFill>
                            <a:srgbClr val="000000"/>
                          </a:solidFill>
                          <a:effectLst/>
                          <a:latin typeface="Calibri" panose="020F0502020204030204" pitchFamily="34" charset="0"/>
                        </a:rPr>
                        <a:t>0148000204</a:t>
                      </a:r>
                    </a:p>
                  </a:txBody>
                  <a:tcPr marL="9525" marR="9525" marT="9525" marB="0" anchor="b">
                    <a:solidFill>
                      <a:srgbClr val="FFCC6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600" u="none" strike="noStrike" dirty="0">
                          <a:effectLst/>
                          <a:latin typeface="+mn-lt"/>
                        </a:rPr>
                        <a:t>SUR-28031996</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mn-lt"/>
                        </a:rPr>
                        <a:t>SUR</a:t>
                      </a:r>
                    </a:p>
                  </a:txBody>
                  <a:tcPr marL="9525" marR="9525" marT="9525" marB="0" anchor="b">
                    <a:solidFill>
                      <a:srgbClr val="FFCC66"/>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1996</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28/03/1996</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mn-lt"/>
                        </a:rPr>
                        <a:t>Denis Vauthier</a:t>
                      </a:r>
                    </a:p>
                  </a:txBody>
                  <a:tcPr marL="9525" marR="9525" marT="9525" marB="0" anchor="b">
                    <a:solidFill>
                      <a:srgbClr val="FFCC66"/>
                    </a:solidFill>
                  </a:tcPr>
                </a:tc>
                <a:extLst>
                  <a:ext uri="{0D108BD9-81ED-4DB2-BD59-A6C34878D82A}">
                    <a16:rowId xmlns:a16="http://schemas.microsoft.com/office/drawing/2014/main" val="4054613581"/>
                  </a:ext>
                </a:extLst>
              </a:tr>
            </a:tbl>
          </a:graphicData>
        </a:graphic>
      </p:graphicFrame>
      <p:cxnSp>
        <p:nvCxnSpPr>
          <p:cNvPr id="11" name="Connecteur droit avec flèche 10">
            <a:extLst>
              <a:ext uri="{FF2B5EF4-FFF2-40B4-BE49-F238E27FC236}">
                <a16:creationId xmlns:a16="http://schemas.microsoft.com/office/drawing/2014/main" id="{D5D012F6-4BDA-4EB3-8F22-E8DD95EA9205}"/>
              </a:ext>
            </a:extLst>
          </p:cNvPr>
          <p:cNvCxnSpPr>
            <a:cxnSpLocks/>
          </p:cNvCxnSpPr>
          <p:nvPr/>
        </p:nvCxnSpPr>
        <p:spPr>
          <a:xfrm flipH="1">
            <a:off x="2301923" y="1062134"/>
            <a:ext cx="1542196" cy="246019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0630F7D1-D05B-420E-A205-A8FB0E65B900}"/>
              </a:ext>
            </a:extLst>
          </p:cNvPr>
          <p:cNvCxnSpPr>
            <a:cxnSpLocks/>
          </p:cNvCxnSpPr>
          <p:nvPr/>
        </p:nvCxnSpPr>
        <p:spPr>
          <a:xfrm flipH="1">
            <a:off x="2474794" y="2402006"/>
            <a:ext cx="1780611" cy="112032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232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a:t>CropOntology TD v5 Example</a:t>
            </a:r>
          </a:p>
        </p:txBody>
      </p:sp>
      <p:sp>
        <p:nvSpPr>
          <p:cNvPr id="4" name="Espace réservé du numéro de diapositive 3"/>
          <p:cNvSpPr>
            <a:spLocks noGrp="1"/>
          </p:cNvSpPr>
          <p:nvPr>
            <p:ph type="sldNum" sz="quarter" idx="4"/>
          </p:nvPr>
        </p:nvSpPr>
        <p:spPr>
          <a:xfrm>
            <a:off x="9347200" y="6492878"/>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bg1">
                    <a:lumMod val="9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C12F14-8B3C-4EAB-983F-40311AB14254}" type="slidenum">
              <a:rPr lang="fr-FR" smtClean="0"/>
              <a:pPr/>
              <a:t>18</a:t>
            </a:fld>
            <a:endParaRPr lang="fr-FR" dirty="0"/>
          </a:p>
        </p:txBody>
      </p:sp>
      <p:graphicFrame>
        <p:nvGraphicFramePr>
          <p:cNvPr id="5" name="Tableau 4"/>
          <p:cNvGraphicFramePr>
            <a:graphicFrameLocks noGrp="1"/>
          </p:cNvGraphicFramePr>
          <p:nvPr/>
        </p:nvGraphicFramePr>
        <p:xfrm>
          <a:off x="113446" y="2621383"/>
          <a:ext cx="6496268" cy="994410"/>
        </p:xfrm>
        <a:graphic>
          <a:graphicData uri="http://schemas.openxmlformats.org/drawingml/2006/table">
            <a:tbl>
              <a:tblPr>
                <a:tableStyleId>{5C22544A-7EE6-4342-B048-85BDC9FD1C3A}</a:tableStyleId>
              </a:tblPr>
              <a:tblGrid>
                <a:gridCol w="1493647">
                  <a:extLst>
                    <a:ext uri="{9D8B030D-6E8A-4147-A177-3AD203B41FA5}">
                      <a16:colId xmlns:a16="http://schemas.microsoft.com/office/drawing/2014/main" val="2759890451"/>
                    </a:ext>
                  </a:extLst>
                </a:gridCol>
                <a:gridCol w="942086">
                  <a:extLst>
                    <a:ext uri="{9D8B030D-6E8A-4147-A177-3AD203B41FA5}">
                      <a16:colId xmlns:a16="http://schemas.microsoft.com/office/drawing/2014/main" val="2056770947"/>
                    </a:ext>
                  </a:extLst>
                </a:gridCol>
                <a:gridCol w="862711">
                  <a:extLst>
                    <a:ext uri="{9D8B030D-6E8A-4147-A177-3AD203B41FA5}">
                      <a16:colId xmlns:a16="http://schemas.microsoft.com/office/drawing/2014/main" val="262705198"/>
                    </a:ext>
                  </a:extLst>
                </a:gridCol>
                <a:gridCol w="2059448">
                  <a:extLst>
                    <a:ext uri="{9D8B030D-6E8A-4147-A177-3AD203B41FA5}">
                      <a16:colId xmlns:a16="http://schemas.microsoft.com/office/drawing/2014/main" val="1936392827"/>
                    </a:ext>
                  </a:extLst>
                </a:gridCol>
                <a:gridCol w="1138376">
                  <a:extLst>
                    <a:ext uri="{9D8B030D-6E8A-4147-A177-3AD203B41FA5}">
                      <a16:colId xmlns:a16="http://schemas.microsoft.com/office/drawing/2014/main" val="2996083303"/>
                    </a:ext>
                  </a:extLst>
                </a:gridCol>
              </a:tblGrid>
              <a:tr h="381000">
                <a:tc>
                  <a:txBody>
                    <a:bodyPr/>
                    <a:lstStyle/>
                    <a:p>
                      <a:pPr algn="ctr" fontAlgn="ctr"/>
                      <a:r>
                        <a:rPr lang="fr-FR" sz="1600" b="1" u="none" strike="noStrike" dirty="0">
                          <a:effectLst/>
                        </a:rPr>
                        <a:t>Trait ID</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600" u="none" strike="noStrike" dirty="0">
                          <a:effectLst/>
                        </a:rPr>
                        <a:t>Trait name</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600" u="none" strike="noStrike" dirty="0">
                          <a:effectLst/>
                        </a:rPr>
                        <a:t>Trait class</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600" u="none" strike="noStrike" dirty="0">
                          <a:effectLst/>
                        </a:rPr>
                        <a:t>Trait description</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600" u="none" strike="noStrike" dirty="0">
                          <a:effectLst/>
                        </a:rPr>
                        <a:t>Trait synonyms</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extLst>
                  <a:ext uri="{0D108BD9-81ED-4DB2-BD59-A6C34878D82A}">
                    <a16:rowId xmlns:a16="http://schemas.microsoft.com/office/drawing/2014/main" val="4249113193"/>
                  </a:ext>
                </a:extLst>
              </a:tr>
              <a:tr h="381000">
                <a:tc>
                  <a:txBody>
                    <a:bodyPr/>
                    <a:lstStyle/>
                    <a:p>
                      <a:pPr algn="l" fontAlgn="b"/>
                      <a:r>
                        <a:rPr lang="fr-FR" sz="1600" b="0" i="0" u="none" strike="noStrike" dirty="0">
                          <a:solidFill>
                            <a:srgbClr val="000000"/>
                          </a:solidFill>
                          <a:effectLst/>
                          <a:latin typeface="Calibri" panose="020F0502020204030204" pitchFamily="34" charset="0"/>
                        </a:rPr>
                        <a:t>CO_357:1000070</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Survival</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Stress</a:t>
                      </a:r>
                    </a:p>
                  </a:txBody>
                  <a:tcPr marL="9525" marR="9525" marT="9525" marB="0" anchor="b">
                    <a:solidFill>
                      <a:srgbClr val="FFCC66"/>
                    </a:solidFill>
                  </a:tcPr>
                </a:tc>
                <a:tc>
                  <a:txBody>
                    <a:bodyPr/>
                    <a:lstStyle/>
                    <a:p>
                      <a:pPr algn="l" fontAlgn="b"/>
                      <a:r>
                        <a:rPr lang="en-US" sz="1600" b="0" i="0" u="none" strike="noStrike" dirty="0">
                          <a:solidFill>
                            <a:srgbClr val="000000"/>
                          </a:solidFill>
                          <a:effectLst/>
                          <a:latin typeface="Calibri" panose="020F0502020204030204" pitchFamily="34" charset="0"/>
                        </a:rPr>
                        <a:t>Assessment of the survival state of the tree</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Health status</a:t>
                      </a:r>
                    </a:p>
                  </a:txBody>
                  <a:tcPr marL="9525" marR="9525" marT="9525" marB="0" anchor="b">
                    <a:solidFill>
                      <a:srgbClr val="FFCC66"/>
                    </a:solidFill>
                  </a:tcPr>
                </a:tc>
                <a:extLst>
                  <a:ext uri="{0D108BD9-81ED-4DB2-BD59-A6C34878D82A}">
                    <a16:rowId xmlns:a16="http://schemas.microsoft.com/office/drawing/2014/main" val="296013781"/>
                  </a:ext>
                </a:extLst>
              </a:tr>
            </a:tbl>
          </a:graphicData>
        </a:graphic>
      </p:graphicFrame>
      <p:graphicFrame>
        <p:nvGraphicFramePr>
          <p:cNvPr id="6" name="Tableau 5"/>
          <p:cNvGraphicFramePr>
            <a:graphicFrameLocks noGrp="1"/>
          </p:cNvGraphicFramePr>
          <p:nvPr/>
        </p:nvGraphicFramePr>
        <p:xfrm>
          <a:off x="6609714" y="2622078"/>
          <a:ext cx="5456309" cy="987851"/>
        </p:xfrm>
        <a:graphic>
          <a:graphicData uri="http://schemas.openxmlformats.org/drawingml/2006/table">
            <a:tbl>
              <a:tblPr>
                <a:tableStyleId>{5C22544A-7EE6-4342-B048-85BDC9FD1C3A}</a:tableStyleId>
              </a:tblPr>
              <a:tblGrid>
                <a:gridCol w="1119985">
                  <a:extLst>
                    <a:ext uri="{9D8B030D-6E8A-4147-A177-3AD203B41FA5}">
                      <a16:colId xmlns:a16="http://schemas.microsoft.com/office/drawing/2014/main" val="3279022482"/>
                    </a:ext>
                  </a:extLst>
                </a:gridCol>
                <a:gridCol w="1436914">
                  <a:extLst>
                    <a:ext uri="{9D8B030D-6E8A-4147-A177-3AD203B41FA5}">
                      <a16:colId xmlns:a16="http://schemas.microsoft.com/office/drawing/2014/main" val="2282881363"/>
                    </a:ext>
                  </a:extLst>
                </a:gridCol>
                <a:gridCol w="544195">
                  <a:extLst>
                    <a:ext uri="{9D8B030D-6E8A-4147-A177-3AD203B41FA5}">
                      <a16:colId xmlns:a16="http://schemas.microsoft.com/office/drawing/2014/main" val="3765524270"/>
                    </a:ext>
                  </a:extLst>
                </a:gridCol>
                <a:gridCol w="808990">
                  <a:extLst>
                    <a:ext uri="{9D8B030D-6E8A-4147-A177-3AD203B41FA5}">
                      <a16:colId xmlns:a16="http://schemas.microsoft.com/office/drawing/2014/main" val="4105765495"/>
                    </a:ext>
                  </a:extLst>
                </a:gridCol>
                <a:gridCol w="1546225">
                  <a:extLst>
                    <a:ext uri="{9D8B030D-6E8A-4147-A177-3AD203B41FA5}">
                      <a16:colId xmlns:a16="http://schemas.microsoft.com/office/drawing/2014/main" val="3682760246"/>
                    </a:ext>
                  </a:extLst>
                </a:gridCol>
              </a:tblGrid>
              <a:tr h="506713">
                <a:tc>
                  <a:txBody>
                    <a:bodyPr/>
                    <a:lstStyle/>
                    <a:p>
                      <a:pPr algn="ctr" fontAlgn="ctr"/>
                      <a:r>
                        <a:rPr lang="fr-FR" sz="1600" u="none" strike="noStrike" dirty="0">
                          <a:effectLst/>
                        </a:rPr>
                        <a:t>Main trait abbreviation</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600" u="none" strike="noStrike" dirty="0">
                          <a:effectLst/>
                        </a:rPr>
                        <a:t>Alternative trait abbreviations</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600" u="none" strike="noStrike" dirty="0">
                          <a:effectLst/>
                        </a:rPr>
                        <a:t>Entity</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600" u="none" strike="noStrike" dirty="0">
                          <a:effectLst/>
                        </a:rPr>
                        <a:t>Attribute</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600" u="none" strike="noStrike" dirty="0">
                          <a:effectLst/>
                        </a:rPr>
                        <a:t>Trait status</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CC66"/>
                    </a:solidFill>
                  </a:tcPr>
                </a:tc>
                <a:extLst>
                  <a:ext uri="{0D108BD9-81ED-4DB2-BD59-A6C34878D82A}">
                    <a16:rowId xmlns:a16="http://schemas.microsoft.com/office/drawing/2014/main" val="4249113193"/>
                  </a:ext>
                </a:extLst>
              </a:tr>
              <a:tr h="481138">
                <a:tc>
                  <a:txBody>
                    <a:bodyPr/>
                    <a:lstStyle/>
                    <a:p>
                      <a:pPr algn="l" fontAlgn="b"/>
                      <a:r>
                        <a:rPr lang="fr-FR" sz="1600" b="0" i="0" u="none" strike="noStrike" dirty="0">
                          <a:solidFill>
                            <a:srgbClr val="000000"/>
                          </a:solidFill>
                          <a:effectLst/>
                          <a:latin typeface="Calibri" panose="020F0502020204030204" pitchFamily="34" charset="0"/>
                        </a:rPr>
                        <a:t>SUR</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S, SR, ES, MOR</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tree</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survival</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Standard for INRA</a:t>
                      </a:r>
                    </a:p>
                  </a:txBody>
                  <a:tcPr marL="9525" marR="9525" marT="9525" marB="0" anchor="b">
                    <a:solidFill>
                      <a:srgbClr val="FFCC66"/>
                    </a:solidFill>
                  </a:tcPr>
                </a:tc>
                <a:extLst>
                  <a:ext uri="{0D108BD9-81ED-4DB2-BD59-A6C34878D82A}">
                    <a16:rowId xmlns:a16="http://schemas.microsoft.com/office/drawing/2014/main" val="296013781"/>
                  </a:ext>
                </a:extLst>
              </a:tr>
            </a:tbl>
          </a:graphicData>
        </a:graphic>
      </p:graphicFrame>
      <p:graphicFrame>
        <p:nvGraphicFramePr>
          <p:cNvPr id="7" name="Tableau 6"/>
          <p:cNvGraphicFramePr>
            <a:graphicFrameLocks noGrp="1"/>
          </p:cNvGraphicFramePr>
          <p:nvPr/>
        </p:nvGraphicFramePr>
        <p:xfrm>
          <a:off x="2274237" y="3817119"/>
          <a:ext cx="7643013" cy="878205"/>
        </p:xfrm>
        <a:graphic>
          <a:graphicData uri="http://schemas.openxmlformats.org/drawingml/2006/table">
            <a:tbl>
              <a:tblPr>
                <a:tableStyleId>{5C22544A-7EE6-4342-B048-85BDC9FD1C3A}</a:tableStyleId>
              </a:tblPr>
              <a:tblGrid>
                <a:gridCol w="1493647">
                  <a:extLst>
                    <a:ext uri="{9D8B030D-6E8A-4147-A177-3AD203B41FA5}">
                      <a16:colId xmlns:a16="http://schemas.microsoft.com/office/drawing/2014/main" val="2676792787"/>
                    </a:ext>
                  </a:extLst>
                </a:gridCol>
                <a:gridCol w="1240346">
                  <a:extLst>
                    <a:ext uri="{9D8B030D-6E8A-4147-A177-3AD203B41FA5}">
                      <a16:colId xmlns:a16="http://schemas.microsoft.com/office/drawing/2014/main" val="3090104845"/>
                    </a:ext>
                  </a:extLst>
                </a:gridCol>
                <a:gridCol w="1228916">
                  <a:extLst>
                    <a:ext uri="{9D8B030D-6E8A-4147-A177-3AD203B41FA5}">
                      <a16:colId xmlns:a16="http://schemas.microsoft.com/office/drawing/2014/main" val="933085928"/>
                    </a:ext>
                  </a:extLst>
                </a:gridCol>
                <a:gridCol w="2115400">
                  <a:extLst>
                    <a:ext uri="{9D8B030D-6E8A-4147-A177-3AD203B41FA5}">
                      <a16:colId xmlns:a16="http://schemas.microsoft.com/office/drawing/2014/main" val="1775560326"/>
                    </a:ext>
                  </a:extLst>
                </a:gridCol>
                <a:gridCol w="1564704">
                  <a:extLst>
                    <a:ext uri="{9D8B030D-6E8A-4147-A177-3AD203B41FA5}">
                      <a16:colId xmlns:a16="http://schemas.microsoft.com/office/drawing/2014/main" val="92586042"/>
                    </a:ext>
                  </a:extLst>
                </a:gridCol>
              </a:tblGrid>
              <a:tr h="381000">
                <a:tc>
                  <a:txBody>
                    <a:bodyPr/>
                    <a:lstStyle/>
                    <a:p>
                      <a:pPr algn="ctr" fontAlgn="ctr"/>
                      <a:r>
                        <a:rPr lang="fr-FR" sz="1600" b="1" u="none" strike="noStrike" dirty="0">
                          <a:effectLst/>
                        </a:rPr>
                        <a:t>Method ID</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99CCFF"/>
                    </a:solidFill>
                  </a:tcPr>
                </a:tc>
                <a:tc>
                  <a:txBody>
                    <a:bodyPr/>
                    <a:lstStyle/>
                    <a:p>
                      <a:pPr algn="ctr" fontAlgn="ctr"/>
                      <a:r>
                        <a:rPr lang="fr-FR" sz="1600" u="none" strike="noStrike" dirty="0">
                          <a:effectLst/>
                        </a:rPr>
                        <a:t>Method name</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99CCFF"/>
                    </a:solidFill>
                  </a:tcPr>
                </a:tc>
                <a:tc>
                  <a:txBody>
                    <a:bodyPr/>
                    <a:lstStyle/>
                    <a:p>
                      <a:pPr algn="ctr" fontAlgn="ctr"/>
                      <a:r>
                        <a:rPr lang="fr-FR" sz="1600" u="none" strike="noStrike" dirty="0">
                          <a:effectLst/>
                        </a:rPr>
                        <a:t>Method class</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99CCFF"/>
                    </a:solidFill>
                  </a:tcPr>
                </a:tc>
                <a:tc>
                  <a:txBody>
                    <a:bodyPr/>
                    <a:lstStyle/>
                    <a:p>
                      <a:pPr algn="ctr" fontAlgn="ctr"/>
                      <a:r>
                        <a:rPr lang="fr-FR" sz="1600" u="none" strike="noStrike" dirty="0">
                          <a:effectLst/>
                        </a:rPr>
                        <a:t>Method description</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99CCFF"/>
                    </a:solidFill>
                  </a:tcPr>
                </a:tc>
                <a:tc>
                  <a:txBody>
                    <a:bodyPr/>
                    <a:lstStyle/>
                    <a:p>
                      <a:pPr algn="ctr" fontAlgn="ctr"/>
                      <a:r>
                        <a:rPr lang="fr-FR" sz="1600" u="none" strike="noStrike" dirty="0">
                          <a:effectLst/>
                        </a:rPr>
                        <a:t>Method reference</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99CCFF"/>
                    </a:solidFill>
                  </a:tcPr>
                </a:tc>
                <a:extLst>
                  <a:ext uri="{0D108BD9-81ED-4DB2-BD59-A6C34878D82A}">
                    <a16:rowId xmlns:a16="http://schemas.microsoft.com/office/drawing/2014/main" val="4167402936"/>
                  </a:ext>
                </a:extLst>
              </a:tr>
              <a:tr h="381000">
                <a:tc>
                  <a:txBody>
                    <a:bodyPr/>
                    <a:lstStyle/>
                    <a:p>
                      <a:pPr algn="l" fontAlgn="b"/>
                      <a:r>
                        <a:rPr lang="fr-FR" sz="1600" b="0" i="0" u="none" strike="noStrike" dirty="0">
                          <a:solidFill>
                            <a:srgbClr val="000000"/>
                          </a:solidFill>
                          <a:effectLst/>
                          <a:latin typeface="Calibri" panose="020F0502020204030204" pitchFamily="34" charset="0"/>
                        </a:rPr>
                        <a:t>CO_357:2000003</a:t>
                      </a:r>
                    </a:p>
                  </a:txBody>
                  <a:tcPr marL="9525" marR="9525" marT="9525" marB="0" anchor="b">
                    <a:solidFill>
                      <a:srgbClr val="99CCFF"/>
                    </a:solidFill>
                  </a:tcPr>
                </a:tc>
                <a:tc>
                  <a:txBody>
                    <a:bodyPr/>
                    <a:lstStyle/>
                    <a:p>
                      <a:pPr algn="l" fontAlgn="b"/>
                      <a:r>
                        <a:rPr lang="fr-FR" sz="1600" b="0" i="0" u="none" strike="noStrike" dirty="0">
                          <a:solidFill>
                            <a:srgbClr val="000000"/>
                          </a:solidFill>
                          <a:effectLst/>
                          <a:latin typeface="Calibri" panose="020F0502020204030204" pitchFamily="34" charset="0"/>
                        </a:rPr>
                        <a:t>Visual scoring</a:t>
                      </a:r>
                    </a:p>
                  </a:txBody>
                  <a:tcPr marL="9525" marR="9525" marT="9525" marB="0" anchor="b">
                    <a:solidFill>
                      <a:srgbClr val="99CCFF"/>
                    </a:solidFill>
                  </a:tcPr>
                </a:tc>
                <a:tc>
                  <a:txBody>
                    <a:bodyPr/>
                    <a:lstStyle/>
                    <a:p>
                      <a:pPr algn="l" fontAlgn="b"/>
                      <a:r>
                        <a:rPr lang="fr-FR" sz="1600" b="0" i="0" u="none" strike="noStrike" dirty="0">
                          <a:solidFill>
                            <a:srgbClr val="000000"/>
                          </a:solidFill>
                          <a:effectLst/>
                          <a:latin typeface="Calibri" panose="020F0502020204030204" pitchFamily="34" charset="0"/>
                        </a:rPr>
                        <a:t>Estimation</a:t>
                      </a:r>
                    </a:p>
                  </a:txBody>
                  <a:tcPr marL="9525" marR="9525" marT="9525" marB="0" anchor="b">
                    <a:solidFill>
                      <a:srgbClr val="99CCFF"/>
                    </a:solidFill>
                  </a:tcPr>
                </a:tc>
                <a:tc>
                  <a:txBody>
                    <a:bodyPr/>
                    <a:lstStyle/>
                    <a:p>
                      <a:pPr algn="l" fontAlgn="b"/>
                      <a:r>
                        <a:rPr lang="en-US" sz="1600" b="0" i="0" u="none" strike="noStrike" dirty="0">
                          <a:solidFill>
                            <a:srgbClr val="000000"/>
                          </a:solidFill>
                          <a:effectLst/>
                          <a:latin typeface="Calibri" panose="020F0502020204030204" pitchFamily="34" charset="0"/>
                        </a:rPr>
                        <a:t>Visual assessment with a reference scoring scale</a:t>
                      </a:r>
                    </a:p>
                  </a:txBody>
                  <a:tcPr marL="9525" marR="9525" marT="9525" marB="0" anchor="b">
                    <a:solidFill>
                      <a:srgbClr val="99CCFF"/>
                    </a:solidFill>
                  </a:tcPr>
                </a:tc>
                <a:tc>
                  <a:txBody>
                    <a:bodyPr/>
                    <a:lstStyle/>
                    <a:p>
                      <a:pPr algn="l" fontAlgn="b"/>
                      <a:r>
                        <a:rPr lang="fr-FR" sz="1600" b="0" i="0" u="none" strike="noStrike" dirty="0">
                          <a:solidFill>
                            <a:srgbClr val="000000"/>
                          </a:solidFill>
                          <a:effectLst/>
                          <a:latin typeface="Calibri" panose="020F0502020204030204" pitchFamily="34" charset="0"/>
                        </a:rPr>
                        <a:t> </a:t>
                      </a:r>
                    </a:p>
                  </a:txBody>
                  <a:tcPr marL="9525" marR="9525" marT="9525" marB="0" anchor="b">
                    <a:solidFill>
                      <a:srgbClr val="99CCFF"/>
                    </a:solidFill>
                  </a:tcPr>
                </a:tc>
                <a:extLst>
                  <a:ext uri="{0D108BD9-81ED-4DB2-BD59-A6C34878D82A}">
                    <a16:rowId xmlns:a16="http://schemas.microsoft.com/office/drawing/2014/main" val="3829826145"/>
                  </a:ext>
                </a:extLst>
              </a:tr>
            </a:tbl>
          </a:graphicData>
        </a:graphic>
      </p:graphicFrame>
      <p:graphicFrame>
        <p:nvGraphicFramePr>
          <p:cNvPr id="8" name="Tableau 7"/>
          <p:cNvGraphicFramePr>
            <a:graphicFrameLocks noGrp="1"/>
          </p:cNvGraphicFramePr>
          <p:nvPr/>
        </p:nvGraphicFramePr>
        <p:xfrm>
          <a:off x="425315" y="4916525"/>
          <a:ext cx="11349484" cy="762000"/>
        </p:xfrm>
        <a:graphic>
          <a:graphicData uri="http://schemas.openxmlformats.org/drawingml/2006/table">
            <a:tbl>
              <a:tblPr>
                <a:tableStyleId>{5C22544A-7EE6-4342-B048-85BDC9FD1C3A}</a:tableStyleId>
              </a:tblPr>
              <a:tblGrid>
                <a:gridCol w="1493647">
                  <a:extLst>
                    <a:ext uri="{9D8B030D-6E8A-4147-A177-3AD203B41FA5}">
                      <a16:colId xmlns:a16="http://schemas.microsoft.com/office/drawing/2014/main" val="1653770168"/>
                    </a:ext>
                  </a:extLst>
                </a:gridCol>
                <a:gridCol w="1798892">
                  <a:extLst>
                    <a:ext uri="{9D8B030D-6E8A-4147-A177-3AD203B41FA5}">
                      <a16:colId xmlns:a16="http://schemas.microsoft.com/office/drawing/2014/main" val="1172314526"/>
                    </a:ext>
                  </a:extLst>
                </a:gridCol>
                <a:gridCol w="920623">
                  <a:extLst>
                    <a:ext uri="{9D8B030D-6E8A-4147-A177-3AD203B41FA5}">
                      <a16:colId xmlns:a16="http://schemas.microsoft.com/office/drawing/2014/main" val="3063628355"/>
                    </a:ext>
                  </a:extLst>
                </a:gridCol>
                <a:gridCol w="1290638">
                  <a:extLst>
                    <a:ext uri="{9D8B030D-6E8A-4147-A177-3AD203B41FA5}">
                      <a16:colId xmlns:a16="http://schemas.microsoft.com/office/drawing/2014/main" val="1193144907"/>
                    </a:ext>
                  </a:extLst>
                </a:gridCol>
                <a:gridCol w="989584">
                  <a:extLst>
                    <a:ext uri="{9D8B030D-6E8A-4147-A177-3AD203B41FA5}">
                      <a16:colId xmlns:a16="http://schemas.microsoft.com/office/drawing/2014/main" val="2647612911"/>
                    </a:ext>
                  </a:extLst>
                </a:gridCol>
                <a:gridCol w="995363">
                  <a:extLst>
                    <a:ext uri="{9D8B030D-6E8A-4147-A177-3AD203B41FA5}">
                      <a16:colId xmlns:a16="http://schemas.microsoft.com/office/drawing/2014/main" val="1399381454"/>
                    </a:ext>
                  </a:extLst>
                </a:gridCol>
                <a:gridCol w="868553">
                  <a:extLst>
                    <a:ext uri="{9D8B030D-6E8A-4147-A177-3AD203B41FA5}">
                      <a16:colId xmlns:a16="http://schemas.microsoft.com/office/drawing/2014/main" val="3948578181"/>
                    </a:ext>
                  </a:extLst>
                </a:gridCol>
                <a:gridCol w="951230">
                  <a:extLst>
                    <a:ext uri="{9D8B030D-6E8A-4147-A177-3AD203B41FA5}">
                      <a16:colId xmlns:a16="http://schemas.microsoft.com/office/drawing/2014/main" val="1769164941"/>
                    </a:ext>
                  </a:extLst>
                </a:gridCol>
                <a:gridCol w="951230">
                  <a:extLst>
                    <a:ext uri="{9D8B030D-6E8A-4147-A177-3AD203B41FA5}">
                      <a16:colId xmlns:a16="http://schemas.microsoft.com/office/drawing/2014/main" val="186602969"/>
                    </a:ext>
                  </a:extLst>
                </a:gridCol>
                <a:gridCol w="1089724">
                  <a:extLst>
                    <a:ext uri="{9D8B030D-6E8A-4147-A177-3AD203B41FA5}">
                      <a16:colId xmlns:a16="http://schemas.microsoft.com/office/drawing/2014/main" val="2011419155"/>
                    </a:ext>
                  </a:extLst>
                </a:gridCol>
              </a:tblGrid>
              <a:tr h="381000">
                <a:tc>
                  <a:txBody>
                    <a:bodyPr/>
                    <a:lstStyle/>
                    <a:p>
                      <a:pPr algn="ctr" fontAlgn="ctr"/>
                      <a:r>
                        <a:rPr lang="fr-FR" sz="1600" b="1" u="none" strike="noStrike" dirty="0">
                          <a:effectLst/>
                        </a:rPr>
                        <a:t>Scale ID</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CCCCFF"/>
                    </a:solidFill>
                  </a:tcPr>
                </a:tc>
                <a:tc>
                  <a:txBody>
                    <a:bodyPr/>
                    <a:lstStyle/>
                    <a:p>
                      <a:pPr algn="ctr" fontAlgn="ctr"/>
                      <a:r>
                        <a:rPr lang="fr-FR" sz="1600" u="none" strike="noStrike" dirty="0">
                          <a:effectLst/>
                        </a:rPr>
                        <a:t>Scale name</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CCCCFF"/>
                    </a:solidFill>
                  </a:tcPr>
                </a:tc>
                <a:tc>
                  <a:txBody>
                    <a:bodyPr/>
                    <a:lstStyle/>
                    <a:p>
                      <a:pPr algn="ctr" fontAlgn="ctr"/>
                      <a:r>
                        <a:rPr lang="fr-FR" sz="1600" u="none" strike="noStrike" dirty="0">
                          <a:effectLst/>
                        </a:rPr>
                        <a:t>Scale class</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CCCCFF"/>
                    </a:solidFill>
                  </a:tcPr>
                </a:tc>
                <a:tc>
                  <a:txBody>
                    <a:bodyPr/>
                    <a:lstStyle/>
                    <a:p>
                      <a:pPr algn="l" fontAlgn="ctr"/>
                      <a:r>
                        <a:rPr lang="fr-FR" sz="1600" u="none" strike="noStrike" dirty="0">
                          <a:effectLst/>
                        </a:rPr>
                        <a:t>Decimal places</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CCCCFF"/>
                    </a:solidFill>
                  </a:tcPr>
                </a:tc>
                <a:tc>
                  <a:txBody>
                    <a:bodyPr/>
                    <a:lstStyle/>
                    <a:p>
                      <a:pPr algn="l" fontAlgn="ctr"/>
                      <a:r>
                        <a:rPr lang="fr-FR" sz="1600" u="none" strike="noStrike" dirty="0">
                          <a:effectLst/>
                        </a:rPr>
                        <a:t>Lower limit</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CCCCFF"/>
                    </a:solidFill>
                  </a:tcPr>
                </a:tc>
                <a:tc>
                  <a:txBody>
                    <a:bodyPr/>
                    <a:lstStyle/>
                    <a:p>
                      <a:pPr algn="l" fontAlgn="ctr"/>
                      <a:r>
                        <a:rPr lang="fr-FR" sz="1600" u="none" strike="noStrike" dirty="0">
                          <a:effectLst/>
                        </a:rPr>
                        <a:t>Upper limit</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CCCCFF"/>
                    </a:solidFill>
                  </a:tcPr>
                </a:tc>
                <a:tc>
                  <a:txBody>
                    <a:bodyPr/>
                    <a:lstStyle/>
                    <a:p>
                      <a:pPr algn="ctr" fontAlgn="ctr"/>
                      <a:r>
                        <a:rPr lang="fr-FR" sz="1600" u="none" strike="noStrike" dirty="0">
                          <a:effectLst/>
                        </a:rPr>
                        <a:t>Scale Xref</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CCCCFF"/>
                    </a:solidFill>
                  </a:tcPr>
                </a:tc>
                <a:tc>
                  <a:txBody>
                    <a:bodyPr/>
                    <a:lstStyle/>
                    <a:p>
                      <a:pPr algn="ctr" fontAlgn="ctr"/>
                      <a:r>
                        <a:rPr lang="fr-FR" sz="1600" u="none" strike="noStrike" dirty="0">
                          <a:effectLst/>
                        </a:rPr>
                        <a:t>Category 1</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CCCCFF"/>
                    </a:solidFill>
                  </a:tcPr>
                </a:tc>
                <a:tc>
                  <a:txBody>
                    <a:bodyPr/>
                    <a:lstStyle/>
                    <a:p>
                      <a:pPr algn="ctr" fontAlgn="ctr"/>
                      <a:r>
                        <a:rPr lang="fr-FR" sz="1600" u="none" strike="noStrike" dirty="0">
                          <a:effectLst/>
                        </a:rPr>
                        <a:t>Category 2</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CCCCFF"/>
                    </a:solidFill>
                  </a:tcPr>
                </a:tc>
                <a:tc>
                  <a:txBody>
                    <a:bodyPr/>
                    <a:lstStyle/>
                    <a:p>
                      <a:pPr algn="ctr" fontAlgn="ctr"/>
                      <a:r>
                        <a:rPr lang="fr-FR" sz="1600" u="none" strike="noStrike" dirty="0">
                          <a:effectLst/>
                        </a:rPr>
                        <a:t>Category 3</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CCCCFF"/>
                    </a:solidFill>
                  </a:tcPr>
                </a:tc>
                <a:extLst>
                  <a:ext uri="{0D108BD9-81ED-4DB2-BD59-A6C34878D82A}">
                    <a16:rowId xmlns:a16="http://schemas.microsoft.com/office/drawing/2014/main" val="3508218573"/>
                  </a:ext>
                </a:extLst>
              </a:tr>
              <a:tr h="381000">
                <a:tc>
                  <a:txBody>
                    <a:bodyPr/>
                    <a:lstStyle/>
                    <a:p>
                      <a:pPr algn="l" fontAlgn="b"/>
                      <a:r>
                        <a:rPr lang="fr-FR" sz="1600" b="0" i="0" u="none" strike="noStrike" dirty="0">
                          <a:solidFill>
                            <a:srgbClr val="000000"/>
                          </a:solidFill>
                          <a:effectLst/>
                          <a:latin typeface="Calibri" panose="020F0502020204030204" pitchFamily="34" charset="0"/>
                        </a:rPr>
                        <a:t>CO_357:3000036</a:t>
                      </a: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Calibri" panose="020F0502020204030204" pitchFamily="34" charset="0"/>
                        </a:rPr>
                        <a:t>Survival scoring scale</a:t>
                      </a: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Calibri" panose="020F0502020204030204" pitchFamily="34" charset="0"/>
                        </a:rPr>
                        <a:t>Nominal</a:t>
                      </a: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Calibri" panose="020F0502020204030204" pitchFamily="34" charset="0"/>
                        </a:rPr>
                        <a:t>0</a:t>
                      </a: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Calibri" panose="020F0502020204030204" pitchFamily="34" charset="0"/>
                        </a:rPr>
                        <a:t>0</a:t>
                      </a: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Calibri" panose="020F0502020204030204" pitchFamily="34" charset="0"/>
                        </a:rPr>
                        <a:t>2</a:t>
                      </a: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Calibri" panose="020F0502020204030204" pitchFamily="34" charset="0"/>
                        </a:rPr>
                        <a:t> </a:t>
                      </a: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Calibri" panose="020F0502020204030204" pitchFamily="34" charset="0"/>
                        </a:rPr>
                        <a:t>0 = Alive</a:t>
                      </a: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Calibri" panose="020F0502020204030204" pitchFamily="34" charset="0"/>
                        </a:rPr>
                        <a:t>1 = Dead</a:t>
                      </a: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Calibri" panose="020F0502020204030204" pitchFamily="34" charset="0"/>
                        </a:rPr>
                        <a:t>2 = Doubtful</a:t>
                      </a:r>
                    </a:p>
                  </a:txBody>
                  <a:tcPr marL="9525" marR="9525" marT="9525" marB="0" anchor="b">
                    <a:solidFill>
                      <a:srgbClr val="CCCCFF"/>
                    </a:solidFill>
                  </a:tcPr>
                </a:tc>
                <a:extLst>
                  <a:ext uri="{0D108BD9-81ED-4DB2-BD59-A6C34878D82A}">
                    <a16:rowId xmlns:a16="http://schemas.microsoft.com/office/drawing/2014/main" val="2888879592"/>
                  </a:ext>
                </a:extLst>
              </a:tr>
            </a:tbl>
          </a:graphicData>
        </a:graphic>
      </p:graphicFrame>
      <p:graphicFrame>
        <p:nvGraphicFramePr>
          <p:cNvPr id="9" name="Tableau 8"/>
          <p:cNvGraphicFramePr>
            <a:graphicFrameLocks noGrp="1"/>
          </p:cNvGraphicFramePr>
          <p:nvPr/>
        </p:nvGraphicFramePr>
        <p:xfrm>
          <a:off x="853560" y="1613649"/>
          <a:ext cx="10481781" cy="750570"/>
        </p:xfrm>
        <a:graphic>
          <a:graphicData uri="http://schemas.openxmlformats.org/drawingml/2006/table">
            <a:tbl>
              <a:tblPr>
                <a:tableStyleId>{5C22544A-7EE6-4342-B048-85BDC9FD1C3A}</a:tableStyleId>
              </a:tblPr>
              <a:tblGrid>
                <a:gridCol w="1493647">
                  <a:extLst>
                    <a:ext uri="{9D8B030D-6E8A-4147-A177-3AD203B41FA5}">
                      <a16:colId xmlns:a16="http://schemas.microsoft.com/office/drawing/2014/main" val="2057432548"/>
                    </a:ext>
                  </a:extLst>
                </a:gridCol>
                <a:gridCol w="1247584">
                  <a:extLst>
                    <a:ext uri="{9D8B030D-6E8A-4147-A177-3AD203B41FA5}">
                      <a16:colId xmlns:a16="http://schemas.microsoft.com/office/drawing/2014/main" val="4042786964"/>
                    </a:ext>
                  </a:extLst>
                </a:gridCol>
                <a:gridCol w="2037806">
                  <a:extLst>
                    <a:ext uri="{9D8B030D-6E8A-4147-A177-3AD203B41FA5}">
                      <a16:colId xmlns:a16="http://schemas.microsoft.com/office/drawing/2014/main" val="1086905015"/>
                    </a:ext>
                  </a:extLst>
                </a:gridCol>
                <a:gridCol w="1319784">
                  <a:extLst>
                    <a:ext uri="{9D8B030D-6E8A-4147-A177-3AD203B41FA5}">
                      <a16:colId xmlns:a16="http://schemas.microsoft.com/office/drawing/2014/main" val="3918685796"/>
                    </a:ext>
                  </a:extLst>
                </a:gridCol>
                <a:gridCol w="1546225">
                  <a:extLst>
                    <a:ext uri="{9D8B030D-6E8A-4147-A177-3AD203B41FA5}">
                      <a16:colId xmlns:a16="http://schemas.microsoft.com/office/drawing/2014/main" val="3639938916"/>
                    </a:ext>
                  </a:extLst>
                </a:gridCol>
                <a:gridCol w="916876">
                  <a:extLst>
                    <a:ext uri="{9D8B030D-6E8A-4147-A177-3AD203B41FA5}">
                      <a16:colId xmlns:a16="http://schemas.microsoft.com/office/drawing/2014/main" val="677871970"/>
                    </a:ext>
                  </a:extLst>
                </a:gridCol>
                <a:gridCol w="847598">
                  <a:extLst>
                    <a:ext uri="{9D8B030D-6E8A-4147-A177-3AD203B41FA5}">
                      <a16:colId xmlns:a16="http://schemas.microsoft.com/office/drawing/2014/main" val="1455481498"/>
                    </a:ext>
                  </a:extLst>
                </a:gridCol>
                <a:gridCol w="1072261">
                  <a:extLst>
                    <a:ext uri="{9D8B030D-6E8A-4147-A177-3AD203B41FA5}">
                      <a16:colId xmlns:a16="http://schemas.microsoft.com/office/drawing/2014/main" val="3843424488"/>
                    </a:ext>
                  </a:extLst>
                </a:gridCol>
              </a:tblGrid>
              <a:tr h="203111">
                <a:tc>
                  <a:txBody>
                    <a:bodyPr/>
                    <a:lstStyle/>
                    <a:p>
                      <a:pPr algn="ctr" fontAlgn="ctr"/>
                      <a:r>
                        <a:rPr lang="fr-FR" sz="1600" b="1" u="none" strike="noStrike" dirty="0">
                          <a:effectLst/>
                        </a:rPr>
                        <a:t>Variable ID</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FF99"/>
                    </a:solidFill>
                  </a:tcPr>
                </a:tc>
                <a:tc>
                  <a:txBody>
                    <a:bodyPr/>
                    <a:lstStyle/>
                    <a:p>
                      <a:pPr algn="ctr" fontAlgn="ctr"/>
                      <a:r>
                        <a:rPr lang="fr-FR" sz="1600" u="none" strike="noStrike" dirty="0">
                          <a:effectLst/>
                        </a:rPr>
                        <a:t>Variable name</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FF99"/>
                    </a:solidFill>
                  </a:tcPr>
                </a:tc>
                <a:tc>
                  <a:txBody>
                    <a:bodyPr/>
                    <a:lstStyle/>
                    <a:p>
                      <a:pPr algn="ctr" fontAlgn="ctr"/>
                      <a:r>
                        <a:rPr lang="fr-FR" sz="1600" u="none" strike="noStrike" dirty="0">
                          <a:effectLst/>
                        </a:rPr>
                        <a:t>Variable synonyms</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FF99"/>
                    </a:solidFill>
                  </a:tcPr>
                </a:tc>
                <a:tc>
                  <a:txBody>
                    <a:bodyPr/>
                    <a:lstStyle/>
                    <a:p>
                      <a:pPr algn="ctr" fontAlgn="ctr"/>
                      <a:r>
                        <a:rPr lang="fr-FR" sz="1600" u="none" strike="noStrike" dirty="0">
                          <a:effectLst/>
                        </a:rPr>
                        <a:t>Context of use</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FF99"/>
                    </a:solidFill>
                  </a:tcPr>
                </a:tc>
                <a:tc>
                  <a:txBody>
                    <a:bodyPr/>
                    <a:lstStyle/>
                    <a:p>
                      <a:pPr algn="ctr" fontAlgn="ctr"/>
                      <a:r>
                        <a:rPr lang="fr-FR" sz="1600" u="none" strike="noStrike" dirty="0">
                          <a:effectLst/>
                        </a:rPr>
                        <a:t>Variable status</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FF99"/>
                    </a:solidFill>
                  </a:tcPr>
                </a:tc>
                <a:tc>
                  <a:txBody>
                    <a:bodyPr/>
                    <a:lstStyle/>
                    <a:p>
                      <a:pPr algn="ctr" fontAlgn="ctr"/>
                      <a:r>
                        <a:rPr lang="fr-FR" sz="1600" u="none" strike="noStrike" dirty="0">
                          <a:effectLst/>
                        </a:rPr>
                        <a:t>Institution</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FF99"/>
                    </a:solidFill>
                  </a:tcPr>
                </a:tc>
                <a:tc>
                  <a:txBody>
                    <a:bodyPr/>
                    <a:lstStyle/>
                    <a:p>
                      <a:pPr algn="ctr" fontAlgn="ctr"/>
                      <a:r>
                        <a:rPr lang="fr-FR" sz="1600" u="none" strike="noStrike" dirty="0">
                          <a:effectLst/>
                        </a:rPr>
                        <a:t>Language</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FF99"/>
                    </a:solidFill>
                  </a:tcPr>
                </a:tc>
                <a:tc>
                  <a:txBody>
                    <a:bodyPr/>
                    <a:lstStyle/>
                    <a:p>
                      <a:pPr algn="ctr" fontAlgn="ctr"/>
                      <a:r>
                        <a:rPr lang="fr-FR" sz="1600" u="none" strike="noStrike" dirty="0">
                          <a:effectLst/>
                        </a:rPr>
                        <a:t>Crop</a:t>
                      </a:r>
                      <a:endParaRPr lang="fr-FR" sz="1600" b="1" i="0" u="none" strike="noStrike" dirty="0">
                        <a:solidFill>
                          <a:srgbClr val="000000"/>
                        </a:solidFill>
                        <a:effectLst/>
                        <a:latin typeface="Calibri" panose="020F0502020204030204" pitchFamily="34" charset="0"/>
                      </a:endParaRPr>
                    </a:p>
                  </a:txBody>
                  <a:tcPr marL="9525" marR="9525" marT="9525" marB="0" anchor="ctr">
                    <a:solidFill>
                      <a:srgbClr val="FFFF99"/>
                    </a:solidFill>
                  </a:tcPr>
                </a:tc>
                <a:extLst>
                  <a:ext uri="{0D108BD9-81ED-4DB2-BD59-A6C34878D82A}">
                    <a16:rowId xmlns:a16="http://schemas.microsoft.com/office/drawing/2014/main" val="3566604506"/>
                  </a:ext>
                </a:extLst>
              </a:tr>
              <a:tr h="265060">
                <a:tc>
                  <a:txBody>
                    <a:bodyPr/>
                    <a:lstStyle/>
                    <a:p>
                      <a:pPr algn="l" fontAlgn="b"/>
                      <a:r>
                        <a:rPr lang="fr-FR" sz="1600" b="0" i="0" u="none" strike="noStrike" dirty="0">
                          <a:solidFill>
                            <a:srgbClr val="000000"/>
                          </a:solidFill>
                          <a:effectLst/>
                          <a:latin typeface="Calibri" panose="020F0502020204030204" pitchFamily="34" charset="0"/>
                        </a:rPr>
                        <a:t>CO_357:0000082</a:t>
                      </a:r>
                    </a:p>
                  </a:txBody>
                  <a:tcPr marL="9525" marR="9525" marT="9525" marB="0" anchor="b">
                    <a:solidFill>
                      <a:srgbClr val="FFFF99"/>
                    </a:solidFill>
                  </a:tcPr>
                </a:tc>
                <a:tc>
                  <a:txBody>
                    <a:bodyPr/>
                    <a:lstStyle/>
                    <a:p>
                      <a:pPr algn="l" fontAlgn="b"/>
                      <a:r>
                        <a:rPr lang="fr-FR" sz="1600" b="0" i="0" u="none" strike="noStrike" dirty="0">
                          <a:solidFill>
                            <a:srgbClr val="000000"/>
                          </a:solidFill>
                          <a:effectLst/>
                          <a:latin typeface="Calibri" panose="020F0502020204030204" pitchFamily="34" charset="0"/>
                        </a:rPr>
                        <a:t>SUR</a:t>
                      </a:r>
                    </a:p>
                  </a:txBody>
                  <a:tcPr marL="9525" marR="9525" marT="9525" marB="0" anchor="b">
                    <a:solidFill>
                      <a:srgbClr val="FFFF99"/>
                    </a:solidFill>
                  </a:tcPr>
                </a:tc>
                <a:tc>
                  <a:txBody>
                    <a:bodyPr/>
                    <a:lstStyle/>
                    <a:p>
                      <a:pPr algn="l" fontAlgn="b"/>
                      <a:r>
                        <a:rPr lang="en-US" sz="1600" b="0" i="0" u="none" strike="noStrike" dirty="0">
                          <a:solidFill>
                            <a:srgbClr val="000000"/>
                          </a:solidFill>
                          <a:effectLst/>
                          <a:latin typeface="Calibri" panose="020F0502020204030204" pitchFamily="34" charset="0"/>
                        </a:rPr>
                        <a:t>Survival, Health status, ES, S, MOR</a:t>
                      </a:r>
                    </a:p>
                  </a:txBody>
                  <a:tcPr marL="9525" marR="9525" marT="9525" marB="0" anchor="b">
                    <a:solidFill>
                      <a:srgbClr val="FFFF99"/>
                    </a:solidFill>
                  </a:tcPr>
                </a:tc>
                <a:tc>
                  <a:txBody>
                    <a:bodyPr/>
                    <a:lstStyle/>
                    <a:p>
                      <a:pPr algn="l" fontAlgn="b"/>
                      <a:r>
                        <a:rPr lang="fr-FR" sz="1600" b="0" i="0" u="none" strike="noStrike" dirty="0">
                          <a:solidFill>
                            <a:srgbClr val="000000"/>
                          </a:solidFill>
                          <a:effectLst/>
                          <a:latin typeface="Calibri" panose="020F0502020204030204" pitchFamily="34" charset="0"/>
                        </a:rPr>
                        <a:t>Trial evaluation</a:t>
                      </a:r>
                    </a:p>
                  </a:txBody>
                  <a:tcPr marL="9525" marR="9525" marT="9525" marB="0" anchor="b">
                    <a:solidFill>
                      <a:srgbClr val="FFFF99"/>
                    </a:solidFill>
                  </a:tcPr>
                </a:tc>
                <a:tc>
                  <a:txBody>
                    <a:bodyPr/>
                    <a:lstStyle/>
                    <a:p>
                      <a:pPr algn="l" fontAlgn="b"/>
                      <a:r>
                        <a:rPr lang="fr-FR" sz="1600" b="0" i="0" u="none" strike="noStrike" dirty="0">
                          <a:solidFill>
                            <a:srgbClr val="000000"/>
                          </a:solidFill>
                          <a:effectLst/>
                          <a:latin typeface="Calibri" panose="020F0502020204030204" pitchFamily="34" charset="0"/>
                        </a:rPr>
                        <a:t>Standard for INRA</a:t>
                      </a:r>
                    </a:p>
                  </a:txBody>
                  <a:tcPr marL="9525" marR="9525" marT="9525" marB="0" anchor="b">
                    <a:solidFill>
                      <a:srgbClr val="FFFF99"/>
                    </a:solidFill>
                  </a:tcPr>
                </a:tc>
                <a:tc>
                  <a:txBody>
                    <a:bodyPr/>
                    <a:lstStyle/>
                    <a:p>
                      <a:pPr algn="l" fontAlgn="b"/>
                      <a:r>
                        <a:rPr lang="fr-FR" sz="1600" b="0" i="0" u="none" strike="noStrike" dirty="0">
                          <a:solidFill>
                            <a:srgbClr val="000000"/>
                          </a:solidFill>
                          <a:effectLst/>
                          <a:latin typeface="Calibri" panose="020F0502020204030204" pitchFamily="34" charset="0"/>
                        </a:rPr>
                        <a:t>INRA/IBET</a:t>
                      </a:r>
                    </a:p>
                  </a:txBody>
                  <a:tcPr marL="9525" marR="9525" marT="9525" marB="0" anchor="b">
                    <a:solidFill>
                      <a:srgbClr val="FFFF99"/>
                    </a:solidFill>
                  </a:tcPr>
                </a:tc>
                <a:tc>
                  <a:txBody>
                    <a:bodyPr/>
                    <a:lstStyle/>
                    <a:p>
                      <a:pPr algn="l" fontAlgn="b"/>
                      <a:r>
                        <a:rPr lang="fr-FR" sz="1600" b="0" i="0" u="none" strike="noStrike" dirty="0">
                          <a:solidFill>
                            <a:srgbClr val="000000"/>
                          </a:solidFill>
                          <a:effectLst/>
                          <a:latin typeface="Calibri" panose="020F0502020204030204" pitchFamily="34" charset="0"/>
                        </a:rPr>
                        <a:t>EN</a:t>
                      </a:r>
                    </a:p>
                  </a:txBody>
                  <a:tcPr marL="9525" marR="9525" marT="9525" marB="0" anchor="b">
                    <a:solidFill>
                      <a:srgbClr val="FFFF99"/>
                    </a:solidFill>
                  </a:tcPr>
                </a:tc>
                <a:tc>
                  <a:txBody>
                    <a:bodyPr/>
                    <a:lstStyle/>
                    <a:p>
                      <a:pPr algn="l" fontAlgn="b"/>
                      <a:r>
                        <a:rPr lang="fr-FR" sz="1600" b="0" i="0" u="none" strike="noStrike" dirty="0">
                          <a:solidFill>
                            <a:srgbClr val="000000"/>
                          </a:solidFill>
                          <a:effectLst/>
                          <a:latin typeface="Calibri" panose="020F0502020204030204" pitchFamily="34" charset="0"/>
                        </a:rPr>
                        <a:t>WoodyPlant</a:t>
                      </a:r>
                    </a:p>
                  </a:txBody>
                  <a:tcPr marL="9525" marR="9525" marT="9525" marB="0" anchor="b">
                    <a:solidFill>
                      <a:srgbClr val="FFFF99"/>
                    </a:solidFill>
                  </a:tcPr>
                </a:tc>
                <a:extLst>
                  <a:ext uri="{0D108BD9-81ED-4DB2-BD59-A6C34878D82A}">
                    <a16:rowId xmlns:a16="http://schemas.microsoft.com/office/drawing/2014/main" val="1622783771"/>
                  </a:ext>
                </a:extLst>
              </a:tr>
            </a:tbl>
          </a:graphicData>
        </a:graphic>
      </p:graphicFrame>
    </p:spTree>
    <p:extLst>
      <p:ext uri="{BB962C8B-B14F-4D97-AF65-F5344CB8AC3E}">
        <p14:creationId xmlns:p14="http://schemas.microsoft.com/office/powerpoint/2010/main" val="4163672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AA49EA4-A764-49A2-B206-7A482EC2579B}"/>
              </a:ext>
            </a:extLst>
          </p:cNvPr>
          <p:cNvSpPr>
            <a:spLocks noGrp="1"/>
          </p:cNvSpPr>
          <p:nvPr>
            <p:ph type="title"/>
          </p:nvPr>
        </p:nvSpPr>
        <p:spPr/>
        <p:txBody>
          <a:bodyPr/>
          <a:lstStyle/>
          <a:p>
            <a:r>
              <a:rPr lang="fr-FR" dirty="0"/>
              <a:t>MIAPPE </a:t>
            </a:r>
            <a:r>
              <a:rPr lang="fr-FR" dirty="0" err="1"/>
              <a:t>example</a:t>
            </a:r>
            <a:r>
              <a:rPr lang="fr-FR" dirty="0"/>
              <a:t> – </a:t>
            </a:r>
            <a:r>
              <a:rPr lang="fr-FR" dirty="0" err="1"/>
              <a:t>Biological</a:t>
            </a:r>
            <a:r>
              <a:rPr lang="fr-FR" dirty="0"/>
              <a:t> </a:t>
            </a:r>
            <a:r>
              <a:rPr lang="fr-FR" dirty="0" err="1"/>
              <a:t>material</a:t>
            </a:r>
            <a:endParaRPr lang="en-US" dirty="0"/>
          </a:p>
        </p:txBody>
      </p:sp>
      <p:graphicFrame>
        <p:nvGraphicFramePr>
          <p:cNvPr id="3" name="Tableau 2">
            <a:extLst>
              <a:ext uri="{FF2B5EF4-FFF2-40B4-BE49-F238E27FC236}">
                <a16:creationId xmlns:a16="http://schemas.microsoft.com/office/drawing/2014/main" id="{5CD9C7EE-2FC2-4F8F-A402-2E9F983501C7}"/>
              </a:ext>
            </a:extLst>
          </p:cNvPr>
          <p:cNvGraphicFramePr>
            <a:graphicFrameLocks noGrp="1"/>
          </p:cNvGraphicFramePr>
          <p:nvPr/>
        </p:nvGraphicFramePr>
        <p:xfrm>
          <a:off x="2951791" y="1637535"/>
          <a:ext cx="7579662" cy="1520190"/>
        </p:xfrm>
        <a:graphic>
          <a:graphicData uri="http://schemas.openxmlformats.org/drawingml/2006/table">
            <a:tbl>
              <a:tblPr>
                <a:tableStyleId>{93296810-A885-4BE3-A3E7-6D5BEEA58F35}</a:tableStyleId>
              </a:tblPr>
              <a:tblGrid>
                <a:gridCol w="1096963">
                  <a:extLst>
                    <a:ext uri="{9D8B030D-6E8A-4147-A177-3AD203B41FA5}">
                      <a16:colId xmlns:a16="http://schemas.microsoft.com/office/drawing/2014/main" val="3447091574"/>
                    </a:ext>
                  </a:extLst>
                </a:gridCol>
                <a:gridCol w="1630362">
                  <a:extLst>
                    <a:ext uri="{9D8B030D-6E8A-4147-A177-3AD203B41FA5}">
                      <a16:colId xmlns:a16="http://schemas.microsoft.com/office/drawing/2014/main" val="2392444843"/>
                    </a:ext>
                  </a:extLst>
                </a:gridCol>
                <a:gridCol w="1908175">
                  <a:extLst>
                    <a:ext uri="{9D8B030D-6E8A-4147-A177-3AD203B41FA5}">
                      <a16:colId xmlns:a16="http://schemas.microsoft.com/office/drawing/2014/main" val="3581879921"/>
                    </a:ext>
                  </a:extLst>
                </a:gridCol>
                <a:gridCol w="1642364">
                  <a:extLst>
                    <a:ext uri="{9D8B030D-6E8A-4147-A177-3AD203B41FA5}">
                      <a16:colId xmlns:a16="http://schemas.microsoft.com/office/drawing/2014/main" val="2925383255"/>
                    </a:ext>
                  </a:extLst>
                </a:gridCol>
                <a:gridCol w="1301798">
                  <a:extLst>
                    <a:ext uri="{9D8B030D-6E8A-4147-A177-3AD203B41FA5}">
                      <a16:colId xmlns:a16="http://schemas.microsoft.com/office/drawing/2014/main" val="2505304485"/>
                    </a:ext>
                  </a:extLst>
                </a:gridCol>
              </a:tblGrid>
              <a:tr h="193052">
                <a:tc>
                  <a:txBody>
                    <a:bodyPr/>
                    <a:lstStyle/>
                    <a:p>
                      <a:pPr algn="ctr" fontAlgn="ctr"/>
                      <a:r>
                        <a:rPr lang="fr-FR" sz="1600" b="1" i="0" u="none" strike="noStrike" dirty="0">
                          <a:solidFill>
                            <a:schemeClr val="tx1"/>
                          </a:solidFill>
                          <a:effectLst/>
                          <a:latin typeface="Calibri" panose="020F0502020204030204" pitchFamily="34" charset="0"/>
                        </a:rPr>
                        <a:t>Trial</a:t>
                      </a:r>
                    </a:p>
                  </a:txBody>
                  <a:tcPr marL="9525" marR="9525" marT="9525" marB="0" anchor="ctr">
                    <a:solidFill>
                      <a:srgbClr val="FFCC66"/>
                    </a:solidFill>
                  </a:tcPr>
                </a:tc>
                <a:tc gridSpan="3">
                  <a:txBody>
                    <a:bodyPr/>
                    <a:lstStyle/>
                    <a:p>
                      <a:pPr algn="ctr" fontAlgn="ctr"/>
                      <a:r>
                        <a:rPr lang="fr-FR" sz="1600" b="1" i="0" u="none" strike="noStrike" dirty="0">
                          <a:solidFill>
                            <a:schemeClr val="tx1"/>
                          </a:solidFill>
                          <a:effectLst/>
                          <a:latin typeface="Calibri" panose="020F0502020204030204" pitchFamily="34" charset="0"/>
                        </a:rPr>
                        <a:t>Identification</a:t>
                      </a:r>
                    </a:p>
                  </a:txBody>
                  <a:tcPr marL="9525" marR="9525" marT="9525" marB="0" anchor="ctr">
                    <a:solidFill>
                      <a:srgbClr val="FFCC66"/>
                    </a:solidFill>
                  </a:tcPr>
                </a:tc>
                <a:tc hMerge="1">
                  <a:txBody>
                    <a:bodyPr/>
                    <a:lstStyle/>
                    <a:p>
                      <a:endParaRPr lang="fr-FR"/>
                    </a:p>
                  </a:txBody>
                  <a:tcPr/>
                </a:tc>
                <a:tc hMerge="1">
                  <a:txBody>
                    <a:bodyPr/>
                    <a:lstStyle/>
                    <a:p>
                      <a:endParaRPr lang="fr-FR"/>
                    </a:p>
                  </a:txBody>
                  <a:tcPr/>
                </a:tc>
                <a:tc>
                  <a:txBody>
                    <a:bodyPr/>
                    <a:lstStyle/>
                    <a:p>
                      <a:pPr algn="ctr" fontAlgn="ctr"/>
                      <a:endParaRPr lang="fr-FR" sz="1600" b="1" i="0" u="none" strike="noStrike" dirty="0">
                        <a:solidFill>
                          <a:schemeClr val="tx1"/>
                        </a:solidFill>
                        <a:effectLst/>
                        <a:latin typeface="Calibri" panose="020F0502020204030204" pitchFamily="34" charset="0"/>
                      </a:endParaRPr>
                    </a:p>
                  </a:txBody>
                  <a:tcPr marL="9525" marR="9525" marT="9525" marB="0" anchor="ctr">
                    <a:solidFill>
                      <a:srgbClr val="FFCC66"/>
                    </a:solidFill>
                  </a:tcPr>
                </a:tc>
                <a:extLst>
                  <a:ext uri="{0D108BD9-81ED-4DB2-BD59-A6C34878D82A}">
                    <a16:rowId xmlns:a16="http://schemas.microsoft.com/office/drawing/2014/main" val="1135147238"/>
                  </a:ext>
                </a:extLst>
              </a:tr>
              <a:tr h="198338">
                <a:tc>
                  <a:txBody>
                    <a:bodyPr/>
                    <a:lstStyle/>
                    <a:p>
                      <a:pPr algn="ctr" fontAlgn="ctr"/>
                      <a:r>
                        <a:rPr lang="fr-FR" sz="1600" b="1" i="0" u="none" strike="noStrike" dirty="0">
                          <a:solidFill>
                            <a:schemeClr val="tx1"/>
                          </a:solidFill>
                          <a:effectLst/>
                          <a:latin typeface="Calibri" panose="020F0502020204030204" pitchFamily="34" charset="0"/>
                        </a:rPr>
                        <a:t>Trial Code</a:t>
                      </a:r>
                    </a:p>
                  </a:txBody>
                  <a:tcPr marL="9525" marR="9525" marT="9525" marB="0" anchor="ctr">
                    <a:solidFill>
                      <a:srgbClr val="FFCC66"/>
                    </a:solidFill>
                  </a:tcPr>
                </a:tc>
                <a:tc>
                  <a:txBody>
                    <a:bodyPr/>
                    <a:lstStyle/>
                    <a:p>
                      <a:pPr algn="ctr" fontAlgn="ctr"/>
                      <a:r>
                        <a:rPr lang="fr-FR" sz="1600" b="1" i="0" u="none" strike="noStrike" dirty="0">
                          <a:solidFill>
                            <a:schemeClr val="tx1"/>
                          </a:solidFill>
                          <a:effectLst/>
                          <a:latin typeface="Calibri" panose="020F0502020204030204" pitchFamily="34" charset="0"/>
                        </a:rPr>
                        <a:t>Accession Number</a:t>
                      </a:r>
                    </a:p>
                  </a:txBody>
                  <a:tcPr marL="9525" marR="9525" marT="9525" marB="0" anchor="ctr">
                    <a:solidFill>
                      <a:srgbClr val="FFCC66"/>
                    </a:solidFill>
                  </a:tcPr>
                </a:tc>
                <a:tc>
                  <a:txBody>
                    <a:bodyPr/>
                    <a:lstStyle/>
                    <a:p>
                      <a:pPr algn="ctr" fontAlgn="ctr"/>
                      <a:r>
                        <a:rPr lang="fr-FR" sz="1600" b="1" i="0" u="none" strike="noStrike" dirty="0">
                          <a:solidFill>
                            <a:schemeClr val="tx1"/>
                          </a:solidFill>
                          <a:effectLst/>
                          <a:latin typeface="Calibri" panose="020F0502020204030204" pitchFamily="34" charset="0"/>
                        </a:rPr>
                        <a:t>Taxon Scientific Name</a:t>
                      </a:r>
                    </a:p>
                  </a:txBody>
                  <a:tcPr marL="9525" marR="9525" marT="9525" marB="0" anchor="ctr">
                    <a:solidFill>
                      <a:srgbClr val="FFCC66"/>
                    </a:solidFill>
                  </a:tcPr>
                </a:tc>
                <a:tc>
                  <a:txBody>
                    <a:bodyPr/>
                    <a:lstStyle/>
                    <a:p>
                      <a:pPr algn="ctr" fontAlgn="ctr"/>
                      <a:r>
                        <a:rPr lang="fr-FR" sz="1600" b="1" i="0" u="none" strike="noStrike" dirty="0">
                          <a:solidFill>
                            <a:schemeClr val="tx1"/>
                          </a:solidFill>
                          <a:effectLst/>
                          <a:latin typeface="Calibri" panose="020F0502020204030204" pitchFamily="34" charset="0"/>
                        </a:rPr>
                        <a:t>Holding Institution</a:t>
                      </a:r>
                    </a:p>
                  </a:txBody>
                  <a:tcPr marL="9525" marR="9525" marT="9525" marB="0" anchor="ctr">
                    <a:solidFill>
                      <a:srgbClr val="FFCC66"/>
                    </a:solidFill>
                  </a:tcPr>
                </a:tc>
                <a:tc>
                  <a:txBody>
                    <a:bodyPr/>
                    <a:lstStyle/>
                    <a:p>
                      <a:pPr algn="ctr" fontAlgn="ctr"/>
                      <a:r>
                        <a:rPr lang="fr-FR" sz="1600" b="1" i="0" u="none" strike="noStrike" dirty="0">
                          <a:solidFill>
                            <a:schemeClr val="tx1"/>
                          </a:solidFill>
                          <a:effectLst/>
                          <a:latin typeface="Calibri" panose="020F0502020204030204" pitchFamily="34" charset="0"/>
                        </a:rPr>
                        <a:t>DOI</a:t>
                      </a:r>
                    </a:p>
                  </a:txBody>
                  <a:tcPr marL="9525" marR="9525" marT="9525" marB="0" anchor="ctr">
                    <a:solidFill>
                      <a:srgbClr val="FFCC66"/>
                    </a:solidFill>
                  </a:tcPr>
                </a:tc>
                <a:extLst>
                  <a:ext uri="{0D108BD9-81ED-4DB2-BD59-A6C34878D82A}">
                    <a16:rowId xmlns:a16="http://schemas.microsoft.com/office/drawing/2014/main" val="1080663272"/>
                  </a:ext>
                </a:extLst>
              </a:tr>
              <a:tr h="190500">
                <a:tc>
                  <a:txBody>
                    <a:bodyPr/>
                    <a:lstStyle/>
                    <a:p>
                      <a:pPr algn="l" fontAlgn="b"/>
                      <a:r>
                        <a:rPr lang="fr-FR" sz="1600" b="0" i="0" u="none" strike="noStrike" dirty="0">
                          <a:solidFill>
                            <a:srgbClr val="000000"/>
                          </a:solidFill>
                          <a:effectLst/>
                          <a:latin typeface="Calibri" panose="020F0502020204030204" pitchFamily="34" charset="0"/>
                        </a:rPr>
                        <a:t>0148000204</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6581</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Pinus pinea</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INRA</a:t>
                      </a:r>
                    </a:p>
                  </a:txBody>
                  <a:tcPr marL="9525" marR="9525" marT="9525" marB="0" anchor="b">
                    <a:solidFill>
                      <a:srgbClr val="FFCC66"/>
                    </a:solidFill>
                  </a:tcPr>
                </a:tc>
                <a:tc>
                  <a:txBody>
                    <a:bodyPr/>
                    <a:lstStyle/>
                    <a:p>
                      <a:pPr algn="l" fontAlgn="b"/>
                      <a:endParaRPr lang="fr-FR" sz="16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3958568283"/>
                  </a:ext>
                </a:extLst>
              </a:tr>
              <a:tr h="190500">
                <a:tc>
                  <a:txBody>
                    <a:bodyPr/>
                    <a:lstStyle/>
                    <a:p>
                      <a:pPr algn="l" fontAlgn="b"/>
                      <a:r>
                        <a:rPr lang="fr-FR" sz="1600" b="0" i="0" u="none" strike="noStrike" dirty="0">
                          <a:solidFill>
                            <a:srgbClr val="000000"/>
                          </a:solidFill>
                          <a:effectLst/>
                          <a:latin typeface="Calibri" panose="020F0502020204030204" pitchFamily="34" charset="0"/>
                        </a:rPr>
                        <a:t>0148000204</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6584</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Pinus pinea</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INRA</a:t>
                      </a:r>
                    </a:p>
                  </a:txBody>
                  <a:tcPr marL="9525" marR="9525" marT="9525" marB="0" anchor="b">
                    <a:solidFill>
                      <a:srgbClr val="FFCC66"/>
                    </a:solidFill>
                  </a:tcPr>
                </a:tc>
                <a:tc>
                  <a:txBody>
                    <a:bodyPr/>
                    <a:lstStyle/>
                    <a:p>
                      <a:pPr algn="l" fontAlgn="b"/>
                      <a:endParaRPr lang="fr-FR" sz="16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2129655777"/>
                  </a:ext>
                </a:extLst>
              </a:tr>
              <a:tr h="190500">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fr-FR" sz="1600" b="0" i="0" u="none" strike="noStrike" dirty="0">
                          <a:solidFill>
                            <a:srgbClr val="000000"/>
                          </a:solidFill>
                          <a:effectLst/>
                          <a:latin typeface="Calibri" panose="020F0502020204030204" pitchFamily="34" charset="0"/>
                        </a:rPr>
                        <a:t>0148000205</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6581</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Pinus pinea</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INRA</a:t>
                      </a:r>
                    </a:p>
                  </a:txBody>
                  <a:tcPr marL="9525" marR="9525" marT="9525" marB="0" anchor="b">
                    <a:solidFill>
                      <a:srgbClr val="FFCC66"/>
                    </a:solidFill>
                  </a:tcPr>
                </a:tc>
                <a:tc>
                  <a:txBody>
                    <a:bodyPr/>
                    <a:lstStyle/>
                    <a:p>
                      <a:pPr algn="l" fontAlgn="b"/>
                      <a:endParaRPr lang="fr-FR" sz="16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2171683594"/>
                  </a:ext>
                </a:extLst>
              </a:tr>
              <a:tr h="190500">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fr-FR" sz="1600" b="0" i="0" u="none" strike="noStrike" dirty="0">
                          <a:solidFill>
                            <a:srgbClr val="000000"/>
                          </a:solidFill>
                          <a:effectLst/>
                          <a:latin typeface="Calibri" panose="020F0502020204030204" pitchFamily="34" charset="0"/>
                        </a:rPr>
                        <a:t>0148000205</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6584</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Pinus pinea</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INRA</a:t>
                      </a:r>
                    </a:p>
                  </a:txBody>
                  <a:tcPr marL="9525" marR="9525" marT="9525" marB="0" anchor="b">
                    <a:solidFill>
                      <a:srgbClr val="FFCC66"/>
                    </a:solidFill>
                  </a:tcPr>
                </a:tc>
                <a:tc>
                  <a:txBody>
                    <a:bodyPr/>
                    <a:lstStyle/>
                    <a:p>
                      <a:pPr algn="l" fontAlgn="b"/>
                      <a:endParaRPr lang="fr-FR" sz="16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3366615761"/>
                  </a:ext>
                </a:extLst>
              </a:tr>
            </a:tbl>
          </a:graphicData>
        </a:graphic>
      </p:graphicFrame>
      <p:graphicFrame>
        <p:nvGraphicFramePr>
          <p:cNvPr id="5" name="Tableau 4">
            <a:extLst>
              <a:ext uri="{FF2B5EF4-FFF2-40B4-BE49-F238E27FC236}">
                <a16:creationId xmlns:a16="http://schemas.microsoft.com/office/drawing/2014/main" id="{D8159FF7-374E-42F7-B14D-E93AC80F01BA}"/>
              </a:ext>
            </a:extLst>
          </p:cNvPr>
          <p:cNvGraphicFramePr>
            <a:graphicFrameLocks noGrp="1"/>
          </p:cNvGraphicFramePr>
          <p:nvPr/>
        </p:nvGraphicFramePr>
        <p:xfrm>
          <a:off x="1686807" y="4039271"/>
          <a:ext cx="8826492" cy="747656"/>
        </p:xfrm>
        <a:graphic>
          <a:graphicData uri="http://schemas.openxmlformats.org/drawingml/2006/table">
            <a:tbl>
              <a:tblPr>
                <a:tableStyleId>{5C22544A-7EE6-4342-B048-85BDC9FD1C3A}</a:tableStyleId>
              </a:tblPr>
              <a:tblGrid>
                <a:gridCol w="1705871">
                  <a:extLst>
                    <a:ext uri="{9D8B030D-6E8A-4147-A177-3AD203B41FA5}">
                      <a16:colId xmlns:a16="http://schemas.microsoft.com/office/drawing/2014/main" val="4144545110"/>
                    </a:ext>
                  </a:extLst>
                </a:gridCol>
                <a:gridCol w="1815218">
                  <a:extLst>
                    <a:ext uri="{9D8B030D-6E8A-4147-A177-3AD203B41FA5}">
                      <a16:colId xmlns:a16="http://schemas.microsoft.com/office/drawing/2014/main" val="920892725"/>
                    </a:ext>
                  </a:extLst>
                </a:gridCol>
                <a:gridCol w="1707268">
                  <a:extLst>
                    <a:ext uri="{9D8B030D-6E8A-4147-A177-3AD203B41FA5}">
                      <a16:colId xmlns:a16="http://schemas.microsoft.com/office/drawing/2014/main" val="450207529"/>
                    </a:ext>
                  </a:extLst>
                </a:gridCol>
                <a:gridCol w="1993270">
                  <a:extLst>
                    <a:ext uri="{9D8B030D-6E8A-4147-A177-3AD203B41FA5}">
                      <a16:colId xmlns:a16="http://schemas.microsoft.com/office/drawing/2014/main" val="2495068344"/>
                    </a:ext>
                  </a:extLst>
                </a:gridCol>
                <a:gridCol w="1604865">
                  <a:extLst>
                    <a:ext uri="{9D8B030D-6E8A-4147-A177-3AD203B41FA5}">
                      <a16:colId xmlns:a16="http://schemas.microsoft.com/office/drawing/2014/main" val="3983063234"/>
                    </a:ext>
                  </a:extLst>
                </a:gridCol>
              </a:tblGrid>
              <a:tr h="271876">
                <a:tc>
                  <a:txBody>
                    <a:bodyPr/>
                    <a:lstStyle/>
                    <a:p>
                      <a:pPr algn="l" fontAlgn="ctr"/>
                      <a:r>
                        <a:rPr lang="fr-FR" sz="1600" u="none" strike="noStrike" dirty="0">
                          <a:effectLst/>
                          <a:latin typeface="+mn-lt"/>
                        </a:rPr>
                        <a:t>Biological material latitude</a:t>
                      </a:r>
                      <a:endParaRPr lang="fr-FR" sz="16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600" u="none" strike="noStrike" dirty="0">
                          <a:effectLst/>
                          <a:latin typeface="+mn-lt"/>
                        </a:rPr>
                        <a:t>Biological material longitude</a:t>
                      </a:r>
                      <a:endParaRPr lang="fr-FR" sz="16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600" u="none" strike="noStrike" dirty="0">
                          <a:effectLst/>
                          <a:latin typeface="+mn-lt"/>
                        </a:rPr>
                        <a:t>Biological material altitude</a:t>
                      </a:r>
                      <a:endParaRPr lang="fr-FR" sz="16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600" u="none" strike="noStrike" dirty="0">
                          <a:effectLst/>
                          <a:latin typeface="+mn-lt"/>
                        </a:rPr>
                        <a:t>Biological material coordinates uncertainty</a:t>
                      </a:r>
                      <a:endParaRPr lang="fr-FR" sz="16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600" u="none" strike="noStrike" dirty="0">
                          <a:effectLst/>
                          <a:latin typeface="+mn-lt"/>
                        </a:rPr>
                        <a:t>Biological material preprocessing</a:t>
                      </a:r>
                      <a:endParaRPr lang="fr-FR" sz="1600" b="1" i="0" u="none" strike="noStrike" dirty="0">
                        <a:solidFill>
                          <a:srgbClr val="000000"/>
                        </a:solidFill>
                        <a:effectLst/>
                        <a:latin typeface="+mn-lt"/>
                      </a:endParaRPr>
                    </a:p>
                  </a:txBody>
                  <a:tcPr marL="8068" marR="8068" marT="8068" marB="0" anchor="ctr">
                    <a:solidFill>
                      <a:srgbClr val="CCCCFF"/>
                    </a:solidFill>
                  </a:tcPr>
                </a:tc>
                <a:extLst>
                  <a:ext uri="{0D108BD9-81ED-4DB2-BD59-A6C34878D82A}">
                    <a16:rowId xmlns:a16="http://schemas.microsoft.com/office/drawing/2014/main" val="3344477486"/>
                  </a:ext>
                </a:extLst>
              </a:tr>
              <a:tr h="63087">
                <a:tc>
                  <a:txBody>
                    <a:bodyPr/>
                    <a:lstStyle/>
                    <a:p>
                      <a:pPr algn="l" fontAlgn="b"/>
                      <a:endParaRPr lang="fr-FR" sz="16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8068" marR="8068" marT="8068" marB="0" anchor="b">
                    <a:solidFill>
                      <a:srgbClr val="CCCCFF"/>
                    </a:solidFill>
                  </a:tcPr>
                </a:tc>
                <a:extLst>
                  <a:ext uri="{0D108BD9-81ED-4DB2-BD59-A6C34878D82A}">
                    <a16:rowId xmlns:a16="http://schemas.microsoft.com/office/drawing/2014/main" val="409112184"/>
                  </a:ext>
                </a:extLst>
              </a:tr>
            </a:tbl>
          </a:graphicData>
        </a:graphic>
      </p:graphicFrame>
      <p:graphicFrame>
        <p:nvGraphicFramePr>
          <p:cNvPr id="6" name="Tableau 5">
            <a:extLst>
              <a:ext uri="{FF2B5EF4-FFF2-40B4-BE49-F238E27FC236}">
                <a16:creationId xmlns:a16="http://schemas.microsoft.com/office/drawing/2014/main" id="{64927A01-AB6D-4D89-98C9-C5DF1DF0FF49}"/>
              </a:ext>
            </a:extLst>
          </p:cNvPr>
          <p:cNvGraphicFramePr>
            <a:graphicFrameLocks noGrp="1"/>
          </p:cNvGraphicFramePr>
          <p:nvPr/>
        </p:nvGraphicFramePr>
        <p:xfrm>
          <a:off x="494522" y="4854479"/>
          <a:ext cx="11250203" cy="991496"/>
        </p:xfrm>
        <a:graphic>
          <a:graphicData uri="http://schemas.openxmlformats.org/drawingml/2006/table">
            <a:tbl>
              <a:tblPr>
                <a:tableStyleId>{5C22544A-7EE6-4342-B048-85BDC9FD1C3A}</a:tableStyleId>
              </a:tblPr>
              <a:tblGrid>
                <a:gridCol w="2386787">
                  <a:extLst>
                    <a:ext uri="{9D8B030D-6E8A-4147-A177-3AD203B41FA5}">
                      <a16:colId xmlns:a16="http://schemas.microsoft.com/office/drawing/2014/main" val="81976589"/>
                    </a:ext>
                  </a:extLst>
                </a:gridCol>
                <a:gridCol w="2904355">
                  <a:extLst>
                    <a:ext uri="{9D8B030D-6E8A-4147-A177-3AD203B41FA5}">
                      <a16:colId xmlns:a16="http://schemas.microsoft.com/office/drawing/2014/main" val="4225887344"/>
                    </a:ext>
                  </a:extLst>
                </a:gridCol>
                <a:gridCol w="1059901">
                  <a:extLst>
                    <a:ext uri="{9D8B030D-6E8A-4147-A177-3AD203B41FA5}">
                      <a16:colId xmlns:a16="http://schemas.microsoft.com/office/drawing/2014/main" val="2960665411"/>
                    </a:ext>
                  </a:extLst>
                </a:gridCol>
                <a:gridCol w="1061154">
                  <a:extLst>
                    <a:ext uri="{9D8B030D-6E8A-4147-A177-3AD203B41FA5}">
                      <a16:colId xmlns:a16="http://schemas.microsoft.com/office/drawing/2014/main" val="1400638470"/>
                    </a:ext>
                  </a:extLst>
                </a:gridCol>
                <a:gridCol w="1090906">
                  <a:extLst>
                    <a:ext uri="{9D8B030D-6E8A-4147-A177-3AD203B41FA5}">
                      <a16:colId xmlns:a16="http://schemas.microsoft.com/office/drawing/2014/main" val="2694821950"/>
                    </a:ext>
                  </a:extLst>
                </a:gridCol>
                <a:gridCol w="1646277">
                  <a:extLst>
                    <a:ext uri="{9D8B030D-6E8A-4147-A177-3AD203B41FA5}">
                      <a16:colId xmlns:a16="http://schemas.microsoft.com/office/drawing/2014/main" val="3121684133"/>
                    </a:ext>
                  </a:extLst>
                </a:gridCol>
                <a:gridCol w="1100823">
                  <a:extLst>
                    <a:ext uri="{9D8B030D-6E8A-4147-A177-3AD203B41FA5}">
                      <a16:colId xmlns:a16="http://schemas.microsoft.com/office/drawing/2014/main" val="2336725136"/>
                    </a:ext>
                  </a:extLst>
                </a:gridCol>
              </a:tblGrid>
              <a:tr h="83819">
                <a:tc>
                  <a:txBody>
                    <a:bodyPr/>
                    <a:lstStyle/>
                    <a:p>
                      <a:pPr algn="l" fontAlgn="ctr"/>
                      <a:r>
                        <a:rPr lang="en-US" sz="1600" u="none" strike="noStrike" dirty="0">
                          <a:effectLst/>
                          <a:latin typeface="+mn-lt"/>
                        </a:rPr>
                        <a:t>Material source ID (Holding institute, accession)</a:t>
                      </a:r>
                      <a:endParaRPr lang="en-US" sz="16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600" u="none" strike="noStrike" dirty="0">
                          <a:effectLst/>
                          <a:latin typeface="+mn-lt"/>
                        </a:rPr>
                        <a:t>Material source DOI</a:t>
                      </a:r>
                      <a:endParaRPr lang="fr-FR" sz="16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600" u="none" strike="noStrike" dirty="0">
                          <a:effectLst/>
                          <a:latin typeface="+mn-lt"/>
                        </a:rPr>
                        <a:t>Material source latitude</a:t>
                      </a:r>
                      <a:endParaRPr lang="fr-FR" sz="16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600" u="none" strike="noStrike" dirty="0">
                          <a:effectLst/>
                          <a:latin typeface="+mn-lt"/>
                        </a:rPr>
                        <a:t>Material source longitude</a:t>
                      </a:r>
                      <a:endParaRPr lang="fr-FR" sz="16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600" u="none" strike="noStrike" dirty="0">
                          <a:effectLst/>
                          <a:latin typeface="+mn-lt"/>
                        </a:rPr>
                        <a:t>Material source altitude</a:t>
                      </a:r>
                      <a:endParaRPr lang="fr-FR" sz="16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600" u="none" strike="noStrike" dirty="0">
                          <a:effectLst/>
                          <a:latin typeface="+mn-lt"/>
                        </a:rPr>
                        <a:t>Material source coordinates uncertainty</a:t>
                      </a:r>
                      <a:endParaRPr lang="fr-FR" sz="16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600" u="none" strike="noStrike" dirty="0">
                          <a:effectLst/>
                          <a:latin typeface="+mn-lt"/>
                        </a:rPr>
                        <a:t>Material source description</a:t>
                      </a:r>
                      <a:endParaRPr lang="fr-FR" sz="1600" b="1" i="0" u="none" strike="noStrike" dirty="0">
                        <a:solidFill>
                          <a:srgbClr val="000000"/>
                        </a:solidFill>
                        <a:effectLst/>
                        <a:latin typeface="+mn-lt"/>
                      </a:endParaRPr>
                    </a:p>
                  </a:txBody>
                  <a:tcPr marL="8068" marR="8068" marT="8068" marB="0" anchor="ctr">
                    <a:solidFill>
                      <a:srgbClr val="CCCCFF"/>
                    </a:solidFill>
                  </a:tcPr>
                </a:tc>
                <a:extLst>
                  <a:ext uri="{0D108BD9-81ED-4DB2-BD59-A6C34878D82A}">
                    <a16:rowId xmlns:a16="http://schemas.microsoft.com/office/drawing/2014/main" val="3344477486"/>
                  </a:ext>
                </a:extLst>
              </a:tr>
              <a:tr h="0">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fr-FR" sz="1600" b="0" i="0" u="none" strike="noStrike" dirty="0">
                          <a:solidFill>
                            <a:srgbClr val="000000"/>
                          </a:solidFill>
                          <a:effectLst/>
                          <a:latin typeface="+mn-lt"/>
                        </a:rPr>
                        <a:t>INRA:pinus_pinea:</a:t>
                      </a:r>
                      <a:r>
                        <a:rPr lang="fr-FR" sz="1600" b="0" i="0" u="none" strike="noStrike" dirty="0">
                          <a:solidFill>
                            <a:srgbClr val="000000"/>
                          </a:solidFill>
                          <a:effectLst/>
                          <a:latin typeface="Calibri" panose="020F0502020204030204" pitchFamily="34" charset="0"/>
                        </a:rPr>
                        <a:t>6581</a:t>
                      </a:r>
                    </a:p>
                  </a:txBody>
                  <a:tcPr marL="8068" marR="8068" marT="8068" marB="0" anchor="b">
                    <a:solidFill>
                      <a:srgbClr val="CCCCFF"/>
                    </a:solidFill>
                  </a:tcPr>
                </a:tc>
                <a:tc>
                  <a:txBody>
                    <a:bodyPr/>
                    <a:lstStyle/>
                    <a:p>
                      <a:pPr algn="l" fontAlgn="b"/>
                      <a:r>
                        <a:rPr lang="fr-FR" sz="1600" dirty="0"/>
                        <a:t>https://doi.org/10.15454/RVGGF8</a:t>
                      </a:r>
                      <a:endParaRPr lang="fr-FR" sz="16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8068" marR="8068" marT="8068" marB="0" anchor="b">
                    <a:solidFill>
                      <a:srgbClr val="CCCCFF"/>
                    </a:solidFill>
                  </a:tcPr>
                </a:tc>
                <a:extLst>
                  <a:ext uri="{0D108BD9-81ED-4DB2-BD59-A6C34878D82A}">
                    <a16:rowId xmlns:a16="http://schemas.microsoft.com/office/drawing/2014/main" val="409112184"/>
                  </a:ext>
                </a:extLst>
              </a:tr>
            </a:tbl>
          </a:graphicData>
        </a:graphic>
      </p:graphicFrame>
      <p:graphicFrame>
        <p:nvGraphicFramePr>
          <p:cNvPr id="7" name="Tableau 6">
            <a:extLst>
              <a:ext uri="{FF2B5EF4-FFF2-40B4-BE49-F238E27FC236}">
                <a16:creationId xmlns:a16="http://schemas.microsoft.com/office/drawing/2014/main" id="{395A2DD4-4A4B-4B85-AE2B-8BB400093C0B}"/>
              </a:ext>
            </a:extLst>
          </p:cNvPr>
          <p:cNvGraphicFramePr>
            <a:graphicFrameLocks noGrp="1"/>
          </p:cNvGraphicFramePr>
          <p:nvPr/>
        </p:nvGraphicFramePr>
        <p:xfrm>
          <a:off x="2500058" y="3467904"/>
          <a:ext cx="7199990" cy="503816"/>
        </p:xfrm>
        <a:graphic>
          <a:graphicData uri="http://schemas.openxmlformats.org/drawingml/2006/table">
            <a:tbl>
              <a:tblPr>
                <a:tableStyleId>{5C22544A-7EE6-4342-B048-85BDC9FD1C3A}</a:tableStyleId>
              </a:tblPr>
              <a:tblGrid>
                <a:gridCol w="1636148">
                  <a:extLst>
                    <a:ext uri="{9D8B030D-6E8A-4147-A177-3AD203B41FA5}">
                      <a16:colId xmlns:a16="http://schemas.microsoft.com/office/drawing/2014/main" val="707936948"/>
                    </a:ext>
                  </a:extLst>
                </a:gridCol>
                <a:gridCol w="1802645">
                  <a:extLst>
                    <a:ext uri="{9D8B030D-6E8A-4147-A177-3AD203B41FA5}">
                      <a16:colId xmlns:a16="http://schemas.microsoft.com/office/drawing/2014/main" val="680566312"/>
                    </a:ext>
                  </a:extLst>
                </a:gridCol>
                <a:gridCol w="930536">
                  <a:extLst>
                    <a:ext uri="{9D8B030D-6E8A-4147-A177-3AD203B41FA5}">
                      <a16:colId xmlns:a16="http://schemas.microsoft.com/office/drawing/2014/main" val="1152491318"/>
                    </a:ext>
                  </a:extLst>
                </a:gridCol>
                <a:gridCol w="584461">
                  <a:extLst>
                    <a:ext uri="{9D8B030D-6E8A-4147-A177-3AD203B41FA5}">
                      <a16:colId xmlns:a16="http://schemas.microsoft.com/office/drawing/2014/main" val="1676054684"/>
                    </a:ext>
                  </a:extLst>
                </a:gridCol>
                <a:gridCol w="676536">
                  <a:extLst>
                    <a:ext uri="{9D8B030D-6E8A-4147-A177-3AD203B41FA5}">
                      <a16:colId xmlns:a16="http://schemas.microsoft.com/office/drawing/2014/main" val="2115084919"/>
                    </a:ext>
                  </a:extLst>
                </a:gridCol>
                <a:gridCol w="1569664">
                  <a:extLst>
                    <a:ext uri="{9D8B030D-6E8A-4147-A177-3AD203B41FA5}">
                      <a16:colId xmlns:a16="http://schemas.microsoft.com/office/drawing/2014/main" val="3547796375"/>
                    </a:ext>
                  </a:extLst>
                </a:gridCol>
              </a:tblGrid>
              <a:tr h="37689">
                <a:tc>
                  <a:txBody>
                    <a:bodyPr/>
                    <a:lstStyle/>
                    <a:p>
                      <a:pPr algn="l" fontAlgn="ctr"/>
                      <a:r>
                        <a:rPr lang="fr-FR" sz="1600" b="1" u="none" strike="noStrike" dirty="0">
                          <a:effectLst/>
                          <a:latin typeface="+mn-lt"/>
                        </a:rPr>
                        <a:t>Biological Material</a:t>
                      </a:r>
                      <a:endParaRPr lang="fr-FR" sz="16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600" u="none" strike="noStrike" dirty="0">
                          <a:effectLst/>
                          <a:latin typeface="+mn-lt"/>
                        </a:rPr>
                        <a:t>Biological material ID</a:t>
                      </a:r>
                      <a:endParaRPr lang="fr-FR" sz="16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600" u="none" strike="noStrike" dirty="0">
                          <a:effectLst/>
                          <a:latin typeface="+mn-lt"/>
                        </a:rPr>
                        <a:t>Organism</a:t>
                      </a:r>
                      <a:endParaRPr lang="fr-FR" sz="16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600" u="none" strike="noStrike" dirty="0">
                          <a:effectLst/>
                          <a:latin typeface="+mn-lt"/>
                        </a:rPr>
                        <a:t>Genus</a:t>
                      </a:r>
                      <a:endParaRPr lang="fr-FR" sz="16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600" u="none" strike="noStrike" dirty="0">
                          <a:effectLst/>
                          <a:latin typeface="+mn-lt"/>
                        </a:rPr>
                        <a:t>Species</a:t>
                      </a:r>
                      <a:endParaRPr lang="fr-FR" sz="16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600" u="none" strike="noStrike" dirty="0">
                          <a:effectLst/>
                          <a:latin typeface="+mn-lt"/>
                        </a:rPr>
                        <a:t>Infraspecific name</a:t>
                      </a:r>
                      <a:endParaRPr lang="fr-FR" sz="1600" b="1" i="0" u="none" strike="noStrike" dirty="0">
                        <a:solidFill>
                          <a:srgbClr val="000000"/>
                        </a:solidFill>
                        <a:effectLst/>
                        <a:latin typeface="+mn-lt"/>
                      </a:endParaRPr>
                    </a:p>
                  </a:txBody>
                  <a:tcPr marL="8068" marR="8068" marT="8068" marB="0" anchor="ctr">
                    <a:solidFill>
                      <a:srgbClr val="CCCCFF"/>
                    </a:solidFill>
                  </a:tcPr>
                </a:tc>
                <a:extLst>
                  <a:ext uri="{0D108BD9-81ED-4DB2-BD59-A6C34878D82A}">
                    <a16:rowId xmlns:a16="http://schemas.microsoft.com/office/drawing/2014/main" val="3344477486"/>
                  </a:ext>
                </a:extLst>
              </a:tr>
              <a:tr h="0">
                <a:tc>
                  <a:txBody>
                    <a:bodyPr/>
                    <a:lstStyle/>
                    <a:p>
                      <a:pPr algn="l" fontAlgn="b"/>
                      <a:endParaRPr lang="fr-FR" sz="1600" b="0" i="0" u="none" strike="noStrike" dirty="0">
                        <a:solidFill>
                          <a:srgbClr val="000000"/>
                        </a:solidFill>
                        <a:effectLst/>
                        <a:latin typeface="+mn-lt"/>
                      </a:endParaRPr>
                    </a:p>
                  </a:txBody>
                  <a:tcPr marL="8068" marR="8068" marT="8068"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fr-FR" sz="1600" b="0" i="0" u="none" strike="noStrike" dirty="0">
                          <a:solidFill>
                            <a:srgbClr val="000000"/>
                          </a:solidFill>
                          <a:effectLst/>
                          <a:latin typeface="Calibri" panose="020F0502020204030204" pitchFamily="34" charset="0"/>
                        </a:rPr>
                        <a:t>6581</a:t>
                      </a:r>
                    </a:p>
                  </a:txBody>
                  <a:tcPr marL="8068" marR="8068" marT="8068" marB="0" anchor="b">
                    <a:solidFill>
                      <a:srgbClr val="CCCCFF"/>
                    </a:solidFill>
                  </a:tcPr>
                </a:tc>
                <a:tc>
                  <a:txBody>
                    <a:bodyPr/>
                    <a:lstStyle/>
                    <a:p>
                      <a:pPr algn="l" fontAlgn="b"/>
                      <a:r>
                        <a:rPr lang="fr-FR" sz="1600" b="0" i="0" u="none" strike="noStrike" dirty="0">
                          <a:solidFill>
                            <a:srgbClr val="000000"/>
                          </a:solidFill>
                          <a:effectLst/>
                          <a:latin typeface="+mn-lt"/>
                        </a:rPr>
                        <a:t>NCBI:</a:t>
                      </a:r>
                      <a:r>
                        <a:rPr lang="fr-FR" sz="1600" dirty="0"/>
                        <a:t>3346</a:t>
                      </a:r>
                      <a:endParaRPr lang="fr-FR" sz="16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b"/>
                      <a:r>
                        <a:rPr lang="fr-FR" sz="1600" b="0" i="0" u="none" strike="noStrike" dirty="0">
                          <a:solidFill>
                            <a:srgbClr val="000000"/>
                          </a:solidFill>
                          <a:effectLst/>
                          <a:latin typeface="+mn-lt"/>
                        </a:rPr>
                        <a:t>Pinus</a:t>
                      </a:r>
                    </a:p>
                  </a:txBody>
                  <a:tcPr marL="8068" marR="8068" marT="8068" marB="0" anchor="b">
                    <a:solidFill>
                      <a:srgbClr val="CCCCFF"/>
                    </a:solidFill>
                  </a:tcPr>
                </a:tc>
                <a:tc>
                  <a:txBody>
                    <a:bodyPr/>
                    <a:lstStyle/>
                    <a:p>
                      <a:pPr algn="l" fontAlgn="b"/>
                      <a:r>
                        <a:rPr lang="fr-FR" sz="1600" b="0" i="0" u="none" strike="noStrike" dirty="0">
                          <a:solidFill>
                            <a:srgbClr val="000000"/>
                          </a:solidFill>
                          <a:effectLst/>
                          <a:latin typeface="+mn-lt"/>
                        </a:rPr>
                        <a:t>pinea</a:t>
                      </a:r>
                    </a:p>
                  </a:txBody>
                  <a:tcPr marL="8068" marR="8068" marT="8068"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8068" marR="8068" marT="8068" marB="0" anchor="b">
                    <a:solidFill>
                      <a:srgbClr val="CCCCFF"/>
                    </a:solidFill>
                  </a:tcPr>
                </a:tc>
                <a:extLst>
                  <a:ext uri="{0D108BD9-81ED-4DB2-BD59-A6C34878D82A}">
                    <a16:rowId xmlns:a16="http://schemas.microsoft.com/office/drawing/2014/main" val="409112184"/>
                  </a:ext>
                </a:extLst>
              </a:tr>
            </a:tbl>
          </a:graphicData>
        </a:graphic>
      </p:graphicFrame>
      <p:cxnSp>
        <p:nvCxnSpPr>
          <p:cNvPr id="8" name="Connecteur droit avec flèche 7">
            <a:extLst>
              <a:ext uri="{FF2B5EF4-FFF2-40B4-BE49-F238E27FC236}">
                <a16:creationId xmlns:a16="http://schemas.microsoft.com/office/drawing/2014/main" id="{1554BA45-6FA1-4E5E-AA76-DC5EC6A90AE3}"/>
              </a:ext>
            </a:extLst>
          </p:cNvPr>
          <p:cNvCxnSpPr/>
          <p:nvPr/>
        </p:nvCxnSpPr>
        <p:spPr>
          <a:xfrm flipH="1">
            <a:off x="3368351" y="1800808"/>
            <a:ext cx="2631234" cy="170547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73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01FC4DD-B8B7-37C0-645A-CD4969AB0381}"/>
              </a:ext>
            </a:extLst>
          </p:cNvPr>
          <p:cNvSpPr>
            <a:spLocks noGrp="1"/>
          </p:cNvSpPr>
          <p:nvPr>
            <p:ph type="body" idx="1"/>
          </p:nvPr>
        </p:nvSpPr>
        <p:spPr>
          <a:xfrm>
            <a:off x="105878" y="885525"/>
            <a:ext cx="7473352" cy="5159100"/>
          </a:xfrm>
        </p:spPr>
        <p:txBody>
          <a:bodyPr/>
          <a:lstStyle/>
          <a:p>
            <a:r>
              <a:rPr lang="en-GB" dirty="0"/>
              <a:t>Objective: Understand Phenotyping Variables Design</a:t>
            </a:r>
          </a:p>
          <a:p>
            <a:pPr lvl="1"/>
            <a:r>
              <a:rPr lang="en-GB" dirty="0"/>
              <a:t>Trait + Method + Scale</a:t>
            </a:r>
          </a:p>
          <a:p>
            <a:r>
              <a:rPr lang="en-GB" dirty="0"/>
              <a:t>Crop Ontology template</a:t>
            </a:r>
          </a:p>
          <a:p>
            <a:pPr lvl="1"/>
            <a:r>
              <a:rPr lang="en-GB" dirty="0">
                <a:hlinkClick r:id="rId2"/>
              </a:rPr>
              <a:t>https://cropontology.org/</a:t>
            </a:r>
            <a:r>
              <a:rPr lang="en-GB" dirty="0"/>
              <a:t> </a:t>
            </a:r>
          </a:p>
          <a:p>
            <a:pPr lvl="1"/>
            <a:r>
              <a:rPr lang="en-GB" sz="1200" dirty="0">
                <a:hlinkClick r:id="rId3"/>
              </a:rPr>
              <a:t>https://cgspace.cgiar.org/bitstreams/335c36a5-9693-499c-8b0f-ac2aa3c5400c/download</a:t>
            </a:r>
            <a:r>
              <a:rPr lang="en-GB" sz="1200" dirty="0"/>
              <a:t> </a:t>
            </a:r>
          </a:p>
          <a:p>
            <a:pPr marL="546100" lvl="1" indent="0">
              <a:buNone/>
            </a:pPr>
            <a:endParaRPr lang="en-GB" dirty="0"/>
          </a:p>
          <a:p>
            <a:r>
              <a:rPr lang="en-GB" dirty="0"/>
              <a:t>MIAPPE Template</a:t>
            </a:r>
          </a:p>
          <a:p>
            <a:pPr lvl="1"/>
            <a:r>
              <a:rPr lang="en-GB" sz="1800" dirty="0">
                <a:hlinkClick r:id="rId4"/>
              </a:rPr>
              <a:t>https://github.com/MIAPPE/MIAPPE/tree/master/Templates</a:t>
            </a:r>
            <a:endParaRPr lang="en-GB" sz="1800" dirty="0"/>
          </a:p>
          <a:p>
            <a:r>
              <a:rPr lang="en-GB" sz="2000" dirty="0"/>
              <a:t>Application in PHIS</a:t>
            </a:r>
          </a:p>
          <a:p>
            <a:r>
              <a:rPr lang="en-GB" sz="2000" dirty="0"/>
              <a:t>Datasets</a:t>
            </a:r>
          </a:p>
          <a:p>
            <a:pPr lvl="1"/>
            <a:r>
              <a:rPr lang="en-GB" sz="1800" dirty="0"/>
              <a:t>Ideally your own !</a:t>
            </a:r>
          </a:p>
          <a:p>
            <a:pPr lvl="1"/>
            <a:r>
              <a:rPr lang="en-GB" sz="1800" dirty="0"/>
              <a:t>Maize</a:t>
            </a:r>
          </a:p>
          <a:p>
            <a:pPr lvl="1"/>
            <a:r>
              <a:rPr lang="en-GB" sz="1800" dirty="0"/>
              <a:t>Poplar </a:t>
            </a:r>
          </a:p>
        </p:txBody>
      </p:sp>
      <p:sp>
        <p:nvSpPr>
          <p:cNvPr id="3" name="Titre 2">
            <a:extLst>
              <a:ext uri="{FF2B5EF4-FFF2-40B4-BE49-F238E27FC236}">
                <a16:creationId xmlns:a16="http://schemas.microsoft.com/office/drawing/2014/main" id="{CFC5165A-E1D8-06D7-5DAE-84CE254FC14E}"/>
              </a:ext>
            </a:extLst>
          </p:cNvPr>
          <p:cNvSpPr>
            <a:spLocks noGrp="1"/>
          </p:cNvSpPr>
          <p:nvPr>
            <p:ph type="title"/>
          </p:nvPr>
        </p:nvSpPr>
        <p:spPr/>
        <p:txBody>
          <a:bodyPr/>
          <a:lstStyle/>
          <a:p>
            <a:r>
              <a:rPr lang="en-GB" dirty="0"/>
              <a:t>Hands On overview</a:t>
            </a:r>
          </a:p>
        </p:txBody>
      </p:sp>
      <p:sp>
        <p:nvSpPr>
          <p:cNvPr id="4" name="Sous-titre 3">
            <a:extLst>
              <a:ext uri="{FF2B5EF4-FFF2-40B4-BE49-F238E27FC236}">
                <a16:creationId xmlns:a16="http://schemas.microsoft.com/office/drawing/2014/main" id="{F9E98328-E7BE-1AF4-F9F9-1858E7C6123D}"/>
              </a:ext>
            </a:extLst>
          </p:cNvPr>
          <p:cNvSpPr>
            <a:spLocks noGrp="1"/>
          </p:cNvSpPr>
          <p:nvPr>
            <p:ph type="subTitle" idx="2"/>
          </p:nvPr>
        </p:nvSpPr>
        <p:spPr/>
        <p:txBody>
          <a:bodyPr>
            <a:normAutofit fontScale="70000" lnSpcReduction="20000"/>
          </a:bodyPr>
          <a:lstStyle/>
          <a:p>
            <a:endParaRPr lang="fr-FR"/>
          </a:p>
        </p:txBody>
      </p:sp>
      <p:pic>
        <p:nvPicPr>
          <p:cNvPr id="5" name="Image 4">
            <a:extLst>
              <a:ext uri="{FF2B5EF4-FFF2-40B4-BE49-F238E27FC236}">
                <a16:creationId xmlns:a16="http://schemas.microsoft.com/office/drawing/2014/main" id="{DDA15F7D-9C6D-093A-849A-1F06D9983FF7}"/>
              </a:ext>
            </a:extLst>
          </p:cNvPr>
          <p:cNvPicPr>
            <a:picLocks noChangeAspect="1"/>
          </p:cNvPicPr>
          <p:nvPr/>
        </p:nvPicPr>
        <p:blipFill>
          <a:blip r:embed="rId5"/>
          <a:stretch>
            <a:fillRect/>
          </a:stretch>
        </p:blipFill>
        <p:spPr>
          <a:xfrm>
            <a:off x="7579230" y="2114214"/>
            <a:ext cx="4506892" cy="1491718"/>
          </a:xfrm>
          <a:prstGeom prst="rect">
            <a:avLst/>
          </a:prstGeom>
        </p:spPr>
      </p:pic>
    </p:spTree>
    <p:extLst>
      <p:ext uri="{BB962C8B-B14F-4D97-AF65-F5344CB8AC3E}">
        <p14:creationId xmlns:p14="http://schemas.microsoft.com/office/powerpoint/2010/main" val="3278810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AA49EA4-A764-49A2-B206-7A482EC2579B}"/>
              </a:ext>
            </a:extLst>
          </p:cNvPr>
          <p:cNvSpPr>
            <a:spLocks noGrp="1"/>
          </p:cNvSpPr>
          <p:nvPr>
            <p:ph type="title"/>
          </p:nvPr>
        </p:nvSpPr>
        <p:spPr/>
        <p:txBody>
          <a:bodyPr/>
          <a:lstStyle/>
          <a:p>
            <a:r>
              <a:rPr lang="fr-FR" dirty="0"/>
              <a:t>MIAPPE </a:t>
            </a:r>
            <a:r>
              <a:rPr lang="fr-FR" dirty="0" err="1"/>
              <a:t>example</a:t>
            </a:r>
            <a:r>
              <a:rPr lang="fr-FR" dirty="0"/>
              <a:t> – Observation unit</a:t>
            </a:r>
            <a:endParaRPr lang="en-US" dirty="0"/>
          </a:p>
        </p:txBody>
      </p:sp>
      <p:graphicFrame>
        <p:nvGraphicFramePr>
          <p:cNvPr id="3" name="Tableau 2">
            <a:extLst>
              <a:ext uri="{FF2B5EF4-FFF2-40B4-BE49-F238E27FC236}">
                <a16:creationId xmlns:a16="http://schemas.microsoft.com/office/drawing/2014/main" id="{5AF28F9B-117F-42FD-8228-CAB1F3C5BD9A}"/>
              </a:ext>
            </a:extLst>
          </p:cNvPr>
          <p:cNvGraphicFramePr>
            <a:graphicFrameLocks noGrp="1"/>
          </p:cNvGraphicFramePr>
          <p:nvPr/>
        </p:nvGraphicFramePr>
        <p:xfrm>
          <a:off x="1043335" y="3559259"/>
          <a:ext cx="10105329" cy="506730"/>
        </p:xfrm>
        <a:graphic>
          <a:graphicData uri="http://schemas.openxmlformats.org/drawingml/2006/table">
            <a:tbl>
              <a:tblPr>
                <a:tableStyleId>{5C22544A-7EE6-4342-B048-85BDC9FD1C3A}</a:tableStyleId>
              </a:tblPr>
              <a:tblGrid>
                <a:gridCol w="1507173">
                  <a:extLst>
                    <a:ext uri="{9D8B030D-6E8A-4147-A177-3AD203B41FA5}">
                      <a16:colId xmlns:a16="http://schemas.microsoft.com/office/drawing/2014/main" val="1566236878"/>
                    </a:ext>
                  </a:extLst>
                </a:gridCol>
                <a:gridCol w="1667637">
                  <a:extLst>
                    <a:ext uri="{9D8B030D-6E8A-4147-A177-3AD203B41FA5}">
                      <a16:colId xmlns:a16="http://schemas.microsoft.com/office/drawing/2014/main" val="149644334"/>
                    </a:ext>
                  </a:extLst>
                </a:gridCol>
                <a:gridCol w="1859725">
                  <a:extLst>
                    <a:ext uri="{9D8B030D-6E8A-4147-A177-3AD203B41FA5}">
                      <a16:colId xmlns:a16="http://schemas.microsoft.com/office/drawing/2014/main" val="1031833117"/>
                    </a:ext>
                  </a:extLst>
                </a:gridCol>
                <a:gridCol w="963613">
                  <a:extLst>
                    <a:ext uri="{9D8B030D-6E8A-4147-A177-3AD203B41FA5}">
                      <a16:colId xmlns:a16="http://schemas.microsoft.com/office/drawing/2014/main" val="1643713928"/>
                    </a:ext>
                  </a:extLst>
                </a:gridCol>
                <a:gridCol w="1619822">
                  <a:extLst>
                    <a:ext uri="{9D8B030D-6E8A-4147-A177-3AD203B41FA5}">
                      <a16:colId xmlns:a16="http://schemas.microsoft.com/office/drawing/2014/main" val="695144278"/>
                    </a:ext>
                  </a:extLst>
                </a:gridCol>
                <a:gridCol w="2487359">
                  <a:extLst>
                    <a:ext uri="{9D8B030D-6E8A-4147-A177-3AD203B41FA5}">
                      <a16:colId xmlns:a16="http://schemas.microsoft.com/office/drawing/2014/main" val="3815052002"/>
                    </a:ext>
                  </a:extLst>
                </a:gridCol>
              </a:tblGrid>
              <a:tr h="118689">
                <a:tc>
                  <a:txBody>
                    <a:bodyPr/>
                    <a:lstStyle/>
                    <a:p>
                      <a:pPr algn="l" fontAlgn="ctr"/>
                      <a:r>
                        <a:rPr lang="fr-FR" sz="1600" b="1" i="0" u="none" strike="noStrike" dirty="0">
                          <a:solidFill>
                            <a:srgbClr val="000000"/>
                          </a:solidFill>
                          <a:effectLst/>
                          <a:latin typeface="+mn-lt"/>
                        </a:rPr>
                        <a:t>Observation Unit</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Observation unit ID</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Observation unit type</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External ID</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Spatial distribution</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Observation Unit factor value</a:t>
                      </a:r>
                    </a:p>
                  </a:txBody>
                  <a:tcPr marL="9525" marR="9525" marT="9525" marB="0" anchor="ctr">
                    <a:solidFill>
                      <a:srgbClr val="CCCCFF"/>
                    </a:solidFill>
                  </a:tcPr>
                </a:tc>
                <a:extLst>
                  <a:ext uri="{0D108BD9-81ED-4DB2-BD59-A6C34878D82A}">
                    <a16:rowId xmlns:a16="http://schemas.microsoft.com/office/drawing/2014/main" val="1994584013"/>
                  </a:ext>
                </a:extLst>
              </a:tr>
              <a:tr h="0">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mn-lt"/>
                        </a:rPr>
                        <a:t>SeqID:11</a:t>
                      </a: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mn-lt"/>
                        </a:rPr>
                        <a:t>SeqID (Sequential ID)</a:t>
                      </a: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mn-lt"/>
                        </a:rPr>
                        <a:t>X:1 ; Y:11</a:t>
                      </a: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extLst>
                  <a:ext uri="{0D108BD9-81ED-4DB2-BD59-A6C34878D82A}">
                    <a16:rowId xmlns:a16="http://schemas.microsoft.com/office/drawing/2014/main" val="383689728"/>
                  </a:ext>
                </a:extLst>
              </a:tr>
            </a:tbl>
          </a:graphicData>
        </a:graphic>
      </p:graphicFrame>
      <p:graphicFrame>
        <p:nvGraphicFramePr>
          <p:cNvPr id="5" name="Tableau 4">
            <a:extLst>
              <a:ext uri="{FF2B5EF4-FFF2-40B4-BE49-F238E27FC236}">
                <a16:creationId xmlns:a16="http://schemas.microsoft.com/office/drawing/2014/main" id="{0A5B20CF-1C7F-4C7F-B57E-B6B45F383B15}"/>
              </a:ext>
            </a:extLst>
          </p:cNvPr>
          <p:cNvGraphicFramePr>
            <a:graphicFrameLocks noGrp="1"/>
          </p:cNvGraphicFramePr>
          <p:nvPr/>
        </p:nvGraphicFramePr>
        <p:xfrm>
          <a:off x="1539731" y="4419488"/>
          <a:ext cx="9112538" cy="750570"/>
        </p:xfrm>
        <a:graphic>
          <a:graphicData uri="http://schemas.openxmlformats.org/drawingml/2006/table">
            <a:tbl>
              <a:tblPr>
                <a:tableStyleId>{5C22544A-7EE6-4342-B048-85BDC9FD1C3A}</a:tableStyleId>
              </a:tblPr>
              <a:tblGrid>
                <a:gridCol w="687388">
                  <a:extLst>
                    <a:ext uri="{9D8B030D-6E8A-4147-A177-3AD203B41FA5}">
                      <a16:colId xmlns:a16="http://schemas.microsoft.com/office/drawing/2014/main" val="3590772697"/>
                    </a:ext>
                  </a:extLst>
                </a:gridCol>
                <a:gridCol w="893763">
                  <a:extLst>
                    <a:ext uri="{9D8B030D-6E8A-4147-A177-3AD203B41FA5}">
                      <a16:colId xmlns:a16="http://schemas.microsoft.com/office/drawing/2014/main" val="2322376109"/>
                    </a:ext>
                  </a:extLst>
                </a:gridCol>
                <a:gridCol w="1656112">
                  <a:extLst>
                    <a:ext uri="{9D8B030D-6E8A-4147-A177-3AD203B41FA5}">
                      <a16:colId xmlns:a16="http://schemas.microsoft.com/office/drawing/2014/main" val="2595602585"/>
                    </a:ext>
                  </a:extLst>
                </a:gridCol>
                <a:gridCol w="1965452">
                  <a:extLst>
                    <a:ext uri="{9D8B030D-6E8A-4147-A177-3AD203B41FA5}">
                      <a16:colId xmlns:a16="http://schemas.microsoft.com/office/drawing/2014/main" val="1409783137"/>
                    </a:ext>
                  </a:extLst>
                </a:gridCol>
                <a:gridCol w="1642174">
                  <a:extLst>
                    <a:ext uri="{9D8B030D-6E8A-4147-A177-3AD203B41FA5}">
                      <a16:colId xmlns:a16="http://schemas.microsoft.com/office/drawing/2014/main" val="2943139149"/>
                    </a:ext>
                  </a:extLst>
                </a:gridCol>
                <a:gridCol w="1304036">
                  <a:extLst>
                    <a:ext uri="{9D8B030D-6E8A-4147-A177-3AD203B41FA5}">
                      <a16:colId xmlns:a16="http://schemas.microsoft.com/office/drawing/2014/main" val="931367826"/>
                    </a:ext>
                  </a:extLst>
                </a:gridCol>
                <a:gridCol w="963613">
                  <a:extLst>
                    <a:ext uri="{9D8B030D-6E8A-4147-A177-3AD203B41FA5}">
                      <a16:colId xmlns:a16="http://schemas.microsoft.com/office/drawing/2014/main" val="1934099106"/>
                    </a:ext>
                  </a:extLst>
                </a:gridCol>
              </a:tblGrid>
              <a:tr h="38162">
                <a:tc>
                  <a:txBody>
                    <a:bodyPr/>
                    <a:lstStyle/>
                    <a:p>
                      <a:pPr algn="l" fontAlgn="ctr"/>
                      <a:r>
                        <a:rPr lang="fr-FR" sz="1600" b="1" i="0" u="none" strike="noStrike" dirty="0">
                          <a:solidFill>
                            <a:srgbClr val="000000"/>
                          </a:solidFill>
                          <a:effectLst/>
                          <a:latin typeface="+mn-lt"/>
                        </a:rPr>
                        <a:t>Sample</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Sample ID</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Plant structure development stage</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Plant anatomical entity</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Sample description</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Collection date</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External ID</a:t>
                      </a:r>
                    </a:p>
                  </a:txBody>
                  <a:tcPr marL="9525" marR="9525" marT="9525" marB="0" anchor="ctr">
                    <a:solidFill>
                      <a:srgbClr val="CCCCFF"/>
                    </a:solidFill>
                  </a:tcPr>
                </a:tc>
                <a:extLst>
                  <a:ext uri="{0D108BD9-81ED-4DB2-BD59-A6C34878D82A}">
                    <a16:rowId xmlns:a16="http://schemas.microsoft.com/office/drawing/2014/main" val="1994584013"/>
                  </a:ext>
                </a:extLst>
              </a:tr>
              <a:tr h="0">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extLst>
                  <a:ext uri="{0D108BD9-81ED-4DB2-BD59-A6C34878D82A}">
                    <a16:rowId xmlns:a16="http://schemas.microsoft.com/office/drawing/2014/main" val="383689728"/>
                  </a:ext>
                </a:extLst>
              </a:tr>
            </a:tbl>
          </a:graphicData>
        </a:graphic>
      </p:graphicFrame>
      <p:graphicFrame>
        <p:nvGraphicFramePr>
          <p:cNvPr id="6" name="Tableau 5">
            <a:extLst>
              <a:ext uri="{FF2B5EF4-FFF2-40B4-BE49-F238E27FC236}">
                <a16:creationId xmlns:a16="http://schemas.microsoft.com/office/drawing/2014/main" id="{1AA25415-E53A-4DE1-866F-57238DF81121}"/>
              </a:ext>
            </a:extLst>
          </p:cNvPr>
          <p:cNvGraphicFramePr>
            <a:graphicFrameLocks noGrp="1"/>
          </p:cNvGraphicFramePr>
          <p:nvPr/>
        </p:nvGraphicFramePr>
        <p:xfrm>
          <a:off x="4201288" y="1637687"/>
          <a:ext cx="3789424" cy="1266825"/>
        </p:xfrm>
        <a:graphic>
          <a:graphicData uri="http://schemas.openxmlformats.org/drawingml/2006/table">
            <a:tbl>
              <a:tblPr>
                <a:tableStyleId>{5C22544A-7EE6-4342-B048-85BDC9FD1C3A}</a:tableStyleId>
              </a:tblPr>
              <a:tblGrid>
                <a:gridCol w="527050">
                  <a:extLst>
                    <a:ext uri="{9D8B030D-6E8A-4147-A177-3AD203B41FA5}">
                      <a16:colId xmlns:a16="http://schemas.microsoft.com/office/drawing/2014/main" val="4244092031"/>
                    </a:ext>
                  </a:extLst>
                </a:gridCol>
                <a:gridCol w="508000">
                  <a:extLst>
                    <a:ext uri="{9D8B030D-6E8A-4147-A177-3AD203B41FA5}">
                      <a16:colId xmlns:a16="http://schemas.microsoft.com/office/drawing/2014/main" val="3929935285"/>
                    </a:ext>
                  </a:extLst>
                </a:gridCol>
                <a:gridCol w="437134">
                  <a:extLst>
                    <a:ext uri="{9D8B030D-6E8A-4147-A177-3AD203B41FA5}">
                      <a16:colId xmlns:a16="http://schemas.microsoft.com/office/drawing/2014/main" val="2829612114"/>
                    </a:ext>
                  </a:extLst>
                </a:gridCol>
                <a:gridCol w="542925">
                  <a:extLst>
                    <a:ext uri="{9D8B030D-6E8A-4147-A177-3AD203B41FA5}">
                      <a16:colId xmlns:a16="http://schemas.microsoft.com/office/drawing/2014/main" val="719431815"/>
                    </a:ext>
                  </a:extLst>
                </a:gridCol>
                <a:gridCol w="215389">
                  <a:extLst>
                    <a:ext uri="{9D8B030D-6E8A-4147-A177-3AD203B41FA5}">
                      <a16:colId xmlns:a16="http://schemas.microsoft.com/office/drawing/2014/main" val="2475319343"/>
                    </a:ext>
                  </a:extLst>
                </a:gridCol>
                <a:gridCol w="271463">
                  <a:extLst>
                    <a:ext uri="{9D8B030D-6E8A-4147-A177-3AD203B41FA5}">
                      <a16:colId xmlns:a16="http://schemas.microsoft.com/office/drawing/2014/main" val="2143371468"/>
                    </a:ext>
                  </a:extLst>
                </a:gridCol>
                <a:gridCol w="1287463">
                  <a:extLst>
                    <a:ext uri="{9D8B030D-6E8A-4147-A177-3AD203B41FA5}">
                      <a16:colId xmlns:a16="http://schemas.microsoft.com/office/drawing/2014/main" val="2578967200"/>
                    </a:ext>
                  </a:extLst>
                </a:gridCol>
              </a:tblGrid>
              <a:tr h="190500">
                <a:tc>
                  <a:txBody>
                    <a:bodyPr/>
                    <a:lstStyle/>
                    <a:p>
                      <a:pPr algn="l" fontAlgn="b"/>
                      <a:r>
                        <a:rPr lang="fr-FR" sz="1600" u="none" strike="noStrike" dirty="0">
                          <a:effectLst/>
                          <a:latin typeface="+mn-lt"/>
                        </a:rPr>
                        <a:t>Id UG</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Block</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Prov</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SeqID</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X</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Y</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SUR-28031996</a:t>
                      </a:r>
                      <a:endParaRPr lang="fr-FR" sz="1600" b="0" i="0" u="none" strike="noStrike" dirty="0">
                        <a:solidFill>
                          <a:srgbClr val="000000"/>
                        </a:solidFill>
                        <a:effectLst/>
                        <a:latin typeface="+mn-lt"/>
                      </a:endParaRPr>
                    </a:p>
                  </a:txBody>
                  <a:tcPr marL="9525" marR="9525" marT="9525" marB="0" anchor="b">
                    <a:solidFill>
                      <a:srgbClr val="FFCC66"/>
                    </a:solidFill>
                  </a:tcPr>
                </a:tc>
                <a:extLst>
                  <a:ext uri="{0D108BD9-81ED-4DB2-BD59-A6C34878D82A}">
                    <a16:rowId xmlns:a16="http://schemas.microsoft.com/office/drawing/2014/main" val="843776464"/>
                  </a:ext>
                </a:extLst>
              </a:tr>
              <a:tr h="190500">
                <a:tc>
                  <a:txBody>
                    <a:bodyPr/>
                    <a:lstStyle/>
                    <a:p>
                      <a:pPr algn="l" fontAlgn="b"/>
                      <a:r>
                        <a:rPr lang="fr-FR" sz="1600" b="0" i="0" u="none" strike="noStrike" dirty="0">
                          <a:solidFill>
                            <a:srgbClr val="000000"/>
                          </a:solidFill>
                          <a:effectLst/>
                          <a:latin typeface="Calibri" panose="020F0502020204030204" pitchFamily="34" charset="0"/>
                        </a:rPr>
                        <a:t>6581</a:t>
                      </a:r>
                    </a:p>
                  </a:txBody>
                  <a:tcPr marL="9525" marR="9525" marT="9525" marB="0" anchor="b">
                    <a:solidFill>
                      <a:srgbClr val="FFCC66"/>
                    </a:solidFill>
                  </a:tcPr>
                </a:tc>
                <a:tc>
                  <a:txBody>
                    <a:bodyPr/>
                    <a:lstStyle/>
                    <a:p>
                      <a:pPr algn="l" fontAlgn="b"/>
                      <a:r>
                        <a:rPr lang="fr-FR" sz="1600" u="none" strike="noStrike" dirty="0">
                          <a:effectLst/>
                          <a:latin typeface="+mn-lt"/>
                        </a:rPr>
                        <a:t>1</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1</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11</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1</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11</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-9</a:t>
                      </a:r>
                      <a:endParaRPr lang="fr-FR" sz="1600" b="0" i="0" u="none" strike="noStrike" dirty="0">
                        <a:solidFill>
                          <a:srgbClr val="000000"/>
                        </a:solidFill>
                        <a:effectLst/>
                        <a:latin typeface="+mn-lt"/>
                      </a:endParaRPr>
                    </a:p>
                  </a:txBody>
                  <a:tcPr marL="9525" marR="9525" marT="9525" marB="0" anchor="b">
                    <a:solidFill>
                      <a:srgbClr val="FFCC66"/>
                    </a:solidFill>
                  </a:tcPr>
                </a:tc>
                <a:extLst>
                  <a:ext uri="{0D108BD9-81ED-4DB2-BD59-A6C34878D82A}">
                    <a16:rowId xmlns:a16="http://schemas.microsoft.com/office/drawing/2014/main" val="4054613581"/>
                  </a:ext>
                </a:extLst>
              </a:tr>
              <a:tr h="190500">
                <a:tc>
                  <a:txBody>
                    <a:bodyPr/>
                    <a:lstStyle/>
                    <a:p>
                      <a:pPr algn="l" fontAlgn="b"/>
                      <a:r>
                        <a:rPr lang="fr-FR" sz="1600" b="0" i="0" u="none" strike="noStrike" dirty="0">
                          <a:solidFill>
                            <a:srgbClr val="000000"/>
                          </a:solidFill>
                          <a:effectLst/>
                          <a:latin typeface="Calibri" panose="020F0502020204030204" pitchFamily="34" charset="0"/>
                        </a:rPr>
                        <a:t>6581</a:t>
                      </a:r>
                    </a:p>
                  </a:txBody>
                  <a:tcPr marL="9525" marR="9525" marT="9525" marB="0" anchor="b">
                    <a:solidFill>
                      <a:srgbClr val="FFCC66"/>
                    </a:solidFill>
                  </a:tcPr>
                </a:tc>
                <a:tc>
                  <a:txBody>
                    <a:bodyPr/>
                    <a:lstStyle/>
                    <a:p>
                      <a:pPr algn="l" fontAlgn="b"/>
                      <a:r>
                        <a:rPr lang="fr-FR" sz="1600" u="none" strike="noStrike" dirty="0">
                          <a:effectLst/>
                          <a:latin typeface="+mn-lt"/>
                        </a:rPr>
                        <a:t>1</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1</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17</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1</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17</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0</a:t>
                      </a:r>
                      <a:endParaRPr lang="fr-FR" sz="1600" b="0" i="0" u="none" strike="noStrike" dirty="0">
                        <a:solidFill>
                          <a:srgbClr val="000000"/>
                        </a:solidFill>
                        <a:effectLst/>
                        <a:latin typeface="+mn-lt"/>
                      </a:endParaRPr>
                    </a:p>
                  </a:txBody>
                  <a:tcPr marL="9525" marR="9525" marT="9525" marB="0" anchor="b">
                    <a:solidFill>
                      <a:srgbClr val="FFCC66"/>
                    </a:solidFill>
                  </a:tcPr>
                </a:tc>
                <a:extLst>
                  <a:ext uri="{0D108BD9-81ED-4DB2-BD59-A6C34878D82A}">
                    <a16:rowId xmlns:a16="http://schemas.microsoft.com/office/drawing/2014/main" val="623100101"/>
                  </a:ext>
                </a:extLst>
              </a:tr>
              <a:tr h="190500">
                <a:tc>
                  <a:txBody>
                    <a:bodyPr/>
                    <a:lstStyle/>
                    <a:p>
                      <a:pPr algn="l" fontAlgn="b"/>
                      <a:r>
                        <a:rPr lang="fr-FR" sz="1600" b="0" i="0" u="none" strike="noStrike" dirty="0">
                          <a:solidFill>
                            <a:srgbClr val="000000"/>
                          </a:solidFill>
                          <a:effectLst/>
                          <a:latin typeface="Calibri" panose="020F0502020204030204" pitchFamily="34" charset="0"/>
                        </a:rPr>
                        <a:t>6584</a:t>
                      </a:r>
                    </a:p>
                  </a:txBody>
                  <a:tcPr marL="9525" marR="9525" marT="9525" marB="0" anchor="b">
                    <a:solidFill>
                      <a:srgbClr val="FFCC66"/>
                    </a:solidFill>
                  </a:tcPr>
                </a:tc>
                <a:tc>
                  <a:txBody>
                    <a:bodyPr/>
                    <a:lstStyle/>
                    <a:p>
                      <a:pPr algn="l" fontAlgn="b"/>
                      <a:r>
                        <a:rPr lang="fr-FR" sz="1600" u="none" strike="noStrike" dirty="0">
                          <a:effectLst/>
                          <a:latin typeface="+mn-lt"/>
                        </a:rPr>
                        <a:t>1</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2</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43</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2</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29</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0</a:t>
                      </a:r>
                      <a:endParaRPr lang="fr-FR" sz="1600" b="0" i="0" u="none" strike="noStrike" dirty="0">
                        <a:solidFill>
                          <a:srgbClr val="000000"/>
                        </a:solidFill>
                        <a:effectLst/>
                        <a:latin typeface="+mn-lt"/>
                      </a:endParaRPr>
                    </a:p>
                  </a:txBody>
                  <a:tcPr marL="9525" marR="9525" marT="9525" marB="0" anchor="b">
                    <a:solidFill>
                      <a:srgbClr val="FFCC66"/>
                    </a:solidFill>
                  </a:tcPr>
                </a:tc>
                <a:extLst>
                  <a:ext uri="{0D108BD9-81ED-4DB2-BD59-A6C34878D82A}">
                    <a16:rowId xmlns:a16="http://schemas.microsoft.com/office/drawing/2014/main" val="45060580"/>
                  </a:ext>
                </a:extLst>
              </a:tr>
              <a:tr h="190500">
                <a:tc>
                  <a:txBody>
                    <a:bodyPr/>
                    <a:lstStyle/>
                    <a:p>
                      <a:pPr algn="l" fontAlgn="b"/>
                      <a:r>
                        <a:rPr lang="fr-FR" sz="1600" b="0" i="0" u="none" strike="noStrike" dirty="0">
                          <a:solidFill>
                            <a:srgbClr val="000000"/>
                          </a:solidFill>
                          <a:effectLst/>
                          <a:latin typeface="Calibri" panose="020F0502020204030204" pitchFamily="34" charset="0"/>
                        </a:rPr>
                        <a:t>6584</a:t>
                      </a:r>
                    </a:p>
                  </a:txBody>
                  <a:tcPr marL="9525" marR="9525" marT="9525" marB="0" anchor="b">
                    <a:solidFill>
                      <a:srgbClr val="FFCC66"/>
                    </a:solidFill>
                  </a:tcPr>
                </a:tc>
                <a:tc>
                  <a:txBody>
                    <a:bodyPr/>
                    <a:lstStyle/>
                    <a:p>
                      <a:pPr algn="l" fontAlgn="b"/>
                      <a:r>
                        <a:rPr lang="fr-FR" sz="1600" u="none" strike="noStrike" dirty="0">
                          <a:effectLst/>
                          <a:latin typeface="+mn-lt"/>
                        </a:rPr>
                        <a:t>1</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2</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63</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2</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9</a:t>
                      </a:r>
                      <a:endParaRPr lang="fr-FR" sz="1600" b="0" i="0" u="none" strike="noStrike" dirty="0">
                        <a:solidFill>
                          <a:srgbClr val="000000"/>
                        </a:solidFill>
                        <a:effectLst/>
                        <a:latin typeface="+mn-lt"/>
                      </a:endParaRPr>
                    </a:p>
                  </a:txBody>
                  <a:tcPr marL="9525" marR="9525" marT="9525" marB="0" anchor="b">
                    <a:solidFill>
                      <a:srgbClr val="FFCC66"/>
                    </a:solidFill>
                  </a:tcPr>
                </a:tc>
                <a:tc>
                  <a:txBody>
                    <a:bodyPr/>
                    <a:lstStyle/>
                    <a:p>
                      <a:pPr algn="l" fontAlgn="b"/>
                      <a:r>
                        <a:rPr lang="fr-FR" sz="1600" u="none" strike="noStrike" dirty="0">
                          <a:effectLst/>
                          <a:latin typeface="+mn-lt"/>
                        </a:rPr>
                        <a:t>-9</a:t>
                      </a:r>
                      <a:endParaRPr lang="fr-FR" sz="1600" b="0" i="0" u="none" strike="noStrike" dirty="0">
                        <a:solidFill>
                          <a:srgbClr val="000000"/>
                        </a:solidFill>
                        <a:effectLst/>
                        <a:latin typeface="+mn-lt"/>
                      </a:endParaRPr>
                    </a:p>
                  </a:txBody>
                  <a:tcPr marL="9525" marR="9525" marT="9525" marB="0" anchor="b">
                    <a:solidFill>
                      <a:srgbClr val="FFCC66"/>
                    </a:solidFill>
                  </a:tcPr>
                </a:tc>
                <a:extLst>
                  <a:ext uri="{0D108BD9-81ED-4DB2-BD59-A6C34878D82A}">
                    <a16:rowId xmlns:a16="http://schemas.microsoft.com/office/drawing/2014/main" val="2585201621"/>
                  </a:ext>
                </a:extLst>
              </a:tr>
            </a:tbl>
          </a:graphicData>
        </a:graphic>
      </p:graphicFrame>
      <p:sp>
        <p:nvSpPr>
          <p:cNvPr id="7" name="Accolade fermante 6">
            <a:extLst>
              <a:ext uri="{FF2B5EF4-FFF2-40B4-BE49-F238E27FC236}">
                <a16:creationId xmlns:a16="http://schemas.microsoft.com/office/drawing/2014/main" id="{8CBE50F1-01E4-4E57-9F0E-1E4D9DAAA09C}"/>
              </a:ext>
            </a:extLst>
          </p:cNvPr>
          <p:cNvSpPr/>
          <p:nvPr/>
        </p:nvSpPr>
        <p:spPr>
          <a:xfrm rot="5400000">
            <a:off x="5595181" y="955115"/>
            <a:ext cx="239637" cy="1968760"/>
          </a:xfrm>
          <a:prstGeom prst="rightBrace">
            <a:avLst>
              <a:gd name="adj1" fmla="val 40833"/>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rgbClr val="C00000"/>
              </a:solidFill>
            </a:endParaRPr>
          </a:p>
        </p:txBody>
      </p:sp>
      <p:cxnSp>
        <p:nvCxnSpPr>
          <p:cNvPr id="8" name="Connecteur droit avec flèche 7">
            <a:extLst>
              <a:ext uri="{FF2B5EF4-FFF2-40B4-BE49-F238E27FC236}">
                <a16:creationId xmlns:a16="http://schemas.microsoft.com/office/drawing/2014/main" id="{EE407290-C3F5-48D1-B731-07467033F9D5}"/>
              </a:ext>
            </a:extLst>
          </p:cNvPr>
          <p:cNvCxnSpPr>
            <a:stCxn id="7" idx="1"/>
          </p:cNvCxnSpPr>
          <p:nvPr/>
        </p:nvCxnSpPr>
        <p:spPr>
          <a:xfrm flipH="1">
            <a:off x="2015412" y="2059314"/>
            <a:ext cx="3699588" cy="157416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834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AA49EA4-A764-49A2-B206-7A482EC2579B}"/>
              </a:ext>
            </a:extLst>
          </p:cNvPr>
          <p:cNvSpPr>
            <a:spLocks noGrp="1"/>
          </p:cNvSpPr>
          <p:nvPr>
            <p:ph type="title"/>
          </p:nvPr>
        </p:nvSpPr>
        <p:spPr/>
        <p:txBody>
          <a:bodyPr/>
          <a:lstStyle/>
          <a:p>
            <a:r>
              <a:rPr lang="fr-FR" dirty="0"/>
              <a:t>MIAPPE </a:t>
            </a:r>
            <a:r>
              <a:rPr lang="fr-FR" dirty="0" err="1"/>
              <a:t>example</a:t>
            </a:r>
            <a:r>
              <a:rPr lang="fr-FR" dirty="0"/>
              <a:t> – </a:t>
            </a:r>
            <a:r>
              <a:rPr lang="fr-FR" dirty="0" err="1"/>
              <a:t>Environment</a:t>
            </a:r>
            <a:endParaRPr lang="en-US" dirty="0"/>
          </a:p>
        </p:txBody>
      </p:sp>
      <p:graphicFrame>
        <p:nvGraphicFramePr>
          <p:cNvPr id="6" name="Tableau 5">
            <a:extLst>
              <a:ext uri="{FF2B5EF4-FFF2-40B4-BE49-F238E27FC236}">
                <a16:creationId xmlns:a16="http://schemas.microsoft.com/office/drawing/2014/main" id="{54FF4D69-3455-416F-BE02-EF96CCD4E0E3}"/>
              </a:ext>
            </a:extLst>
          </p:cNvPr>
          <p:cNvGraphicFramePr>
            <a:graphicFrameLocks noGrp="1"/>
          </p:cNvGraphicFramePr>
          <p:nvPr/>
        </p:nvGraphicFramePr>
        <p:xfrm>
          <a:off x="3233630" y="4184682"/>
          <a:ext cx="5715636" cy="760095"/>
        </p:xfrm>
        <a:graphic>
          <a:graphicData uri="http://schemas.openxmlformats.org/drawingml/2006/table">
            <a:tbl>
              <a:tblPr>
                <a:tableStyleId>{5C22544A-7EE6-4342-B048-85BDC9FD1C3A}</a:tableStyleId>
              </a:tblPr>
              <a:tblGrid>
                <a:gridCol w="1150049">
                  <a:extLst>
                    <a:ext uri="{9D8B030D-6E8A-4147-A177-3AD203B41FA5}">
                      <a16:colId xmlns:a16="http://schemas.microsoft.com/office/drawing/2014/main" val="3590772697"/>
                    </a:ext>
                  </a:extLst>
                </a:gridCol>
                <a:gridCol w="2039811">
                  <a:extLst>
                    <a:ext uri="{9D8B030D-6E8A-4147-A177-3AD203B41FA5}">
                      <a16:colId xmlns:a16="http://schemas.microsoft.com/office/drawing/2014/main" val="931367826"/>
                    </a:ext>
                  </a:extLst>
                </a:gridCol>
                <a:gridCol w="2525776">
                  <a:extLst>
                    <a:ext uri="{9D8B030D-6E8A-4147-A177-3AD203B41FA5}">
                      <a16:colId xmlns:a16="http://schemas.microsoft.com/office/drawing/2014/main" val="1934099106"/>
                    </a:ext>
                  </a:extLst>
                </a:gridCol>
              </a:tblGrid>
              <a:tr h="38162">
                <a:tc>
                  <a:txBody>
                    <a:bodyPr/>
                    <a:lstStyle/>
                    <a:p>
                      <a:pPr algn="l" fontAlgn="ctr"/>
                      <a:r>
                        <a:rPr lang="fr-FR" sz="1600" b="1" u="none" strike="noStrike" dirty="0">
                          <a:effectLst/>
                          <a:latin typeface="+mn-lt"/>
                        </a:rPr>
                        <a:t>Environment</a:t>
                      </a:r>
                      <a:endParaRPr lang="fr-FR" sz="16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600" u="none" strike="noStrike" dirty="0">
                          <a:effectLst/>
                          <a:latin typeface="+mn-lt"/>
                        </a:rPr>
                        <a:t>Environment parameter</a:t>
                      </a:r>
                      <a:endParaRPr lang="fr-FR" sz="16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600" u="none" strike="noStrike" dirty="0">
                          <a:effectLst/>
                          <a:latin typeface="+mn-lt"/>
                        </a:rPr>
                        <a:t>Environment parameter value</a:t>
                      </a:r>
                      <a:endParaRPr lang="fr-FR" sz="1600" b="1" i="0" u="none" strike="noStrike" dirty="0">
                        <a:solidFill>
                          <a:srgbClr val="000000"/>
                        </a:solidFill>
                        <a:effectLst/>
                        <a:latin typeface="+mn-lt"/>
                      </a:endParaRPr>
                    </a:p>
                  </a:txBody>
                  <a:tcPr marL="9525" marR="9525" marT="9525" marB="0" anchor="ctr">
                    <a:solidFill>
                      <a:srgbClr val="CCCCFF"/>
                    </a:solidFill>
                  </a:tcPr>
                </a:tc>
                <a:extLst>
                  <a:ext uri="{0D108BD9-81ED-4DB2-BD59-A6C34878D82A}">
                    <a16:rowId xmlns:a16="http://schemas.microsoft.com/office/drawing/2014/main" val="1994584013"/>
                  </a:ext>
                </a:extLst>
              </a:tr>
              <a:tr h="0">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mn-lt"/>
                        </a:rPr>
                        <a:t>Initial spacing</a:t>
                      </a: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mn-lt"/>
                        </a:rPr>
                        <a:t>3x2m</a:t>
                      </a:r>
                    </a:p>
                  </a:txBody>
                  <a:tcPr marL="9525" marR="9525" marT="9525" marB="0" anchor="b">
                    <a:solidFill>
                      <a:srgbClr val="CCCCFF"/>
                    </a:solidFill>
                  </a:tcPr>
                </a:tc>
                <a:extLst>
                  <a:ext uri="{0D108BD9-81ED-4DB2-BD59-A6C34878D82A}">
                    <a16:rowId xmlns:a16="http://schemas.microsoft.com/office/drawing/2014/main" val="383689728"/>
                  </a:ext>
                </a:extLst>
              </a:tr>
              <a:tr h="0">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600" b="0" i="0" u="none" strike="noStrike" dirty="0" err="1">
                          <a:solidFill>
                            <a:srgbClr val="000000"/>
                          </a:solidFill>
                          <a:effectLst/>
                          <a:latin typeface="+mn-lt"/>
                        </a:rPr>
                        <a:t>Experimental</a:t>
                      </a:r>
                      <a:r>
                        <a:rPr lang="fr-FR" sz="1600" b="0" i="0" u="none" strike="noStrike" dirty="0">
                          <a:solidFill>
                            <a:srgbClr val="000000"/>
                          </a:solidFill>
                          <a:effectLst/>
                          <a:latin typeface="+mn-lt"/>
                        </a:rPr>
                        <a:t> area</a:t>
                      </a: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mn-lt"/>
                        </a:rPr>
                        <a:t>0,39</a:t>
                      </a:r>
                    </a:p>
                  </a:txBody>
                  <a:tcPr marL="9525" marR="9525" marT="9525" marB="0" anchor="b">
                    <a:solidFill>
                      <a:srgbClr val="CCCCFF"/>
                    </a:solidFill>
                  </a:tcPr>
                </a:tc>
                <a:extLst>
                  <a:ext uri="{0D108BD9-81ED-4DB2-BD59-A6C34878D82A}">
                    <a16:rowId xmlns:a16="http://schemas.microsoft.com/office/drawing/2014/main" val="1649008789"/>
                  </a:ext>
                </a:extLst>
              </a:tr>
            </a:tbl>
          </a:graphicData>
        </a:graphic>
      </p:graphicFrame>
      <p:graphicFrame>
        <p:nvGraphicFramePr>
          <p:cNvPr id="7" name="Tableau 6">
            <a:extLst>
              <a:ext uri="{FF2B5EF4-FFF2-40B4-BE49-F238E27FC236}">
                <a16:creationId xmlns:a16="http://schemas.microsoft.com/office/drawing/2014/main" id="{0B50E0E4-CC5B-432E-B4CA-95D6EB730395}"/>
              </a:ext>
            </a:extLst>
          </p:cNvPr>
          <p:cNvGraphicFramePr>
            <a:graphicFrameLocks noGrp="1"/>
          </p:cNvGraphicFramePr>
          <p:nvPr/>
        </p:nvGraphicFramePr>
        <p:xfrm>
          <a:off x="2301044" y="1834550"/>
          <a:ext cx="7579662" cy="1003935"/>
        </p:xfrm>
        <a:graphic>
          <a:graphicData uri="http://schemas.openxmlformats.org/drawingml/2006/table">
            <a:tbl>
              <a:tblPr>
                <a:tableStyleId>{93296810-A885-4BE3-A3E7-6D5BEEA58F35}</a:tableStyleId>
              </a:tblPr>
              <a:tblGrid>
                <a:gridCol w="1096963">
                  <a:extLst>
                    <a:ext uri="{9D8B030D-6E8A-4147-A177-3AD203B41FA5}">
                      <a16:colId xmlns:a16="http://schemas.microsoft.com/office/drawing/2014/main" val="3447091574"/>
                    </a:ext>
                  </a:extLst>
                </a:gridCol>
                <a:gridCol w="1630362">
                  <a:extLst>
                    <a:ext uri="{9D8B030D-6E8A-4147-A177-3AD203B41FA5}">
                      <a16:colId xmlns:a16="http://schemas.microsoft.com/office/drawing/2014/main" val="2392444843"/>
                    </a:ext>
                  </a:extLst>
                </a:gridCol>
                <a:gridCol w="1908175">
                  <a:extLst>
                    <a:ext uri="{9D8B030D-6E8A-4147-A177-3AD203B41FA5}">
                      <a16:colId xmlns:a16="http://schemas.microsoft.com/office/drawing/2014/main" val="3581879921"/>
                    </a:ext>
                  </a:extLst>
                </a:gridCol>
                <a:gridCol w="1642364">
                  <a:extLst>
                    <a:ext uri="{9D8B030D-6E8A-4147-A177-3AD203B41FA5}">
                      <a16:colId xmlns:a16="http://schemas.microsoft.com/office/drawing/2014/main" val="2925383255"/>
                    </a:ext>
                  </a:extLst>
                </a:gridCol>
                <a:gridCol w="1301798">
                  <a:extLst>
                    <a:ext uri="{9D8B030D-6E8A-4147-A177-3AD203B41FA5}">
                      <a16:colId xmlns:a16="http://schemas.microsoft.com/office/drawing/2014/main" val="2505304485"/>
                    </a:ext>
                  </a:extLst>
                </a:gridCol>
              </a:tblGrid>
              <a:tr h="122725">
                <a:tc>
                  <a:txBody>
                    <a:bodyPr/>
                    <a:lstStyle/>
                    <a:p>
                      <a:pPr algn="ctr" fontAlgn="ctr"/>
                      <a:r>
                        <a:rPr lang="fr-FR" sz="1600" b="1" i="0" u="none" strike="noStrike" dirty="0">
                          <a:solidFill>
                            <a:schemeClr val="tx1"/>
                          </a:solidFill>
                          <a:effectLst/>
                          <a:latin typeface="Calibri" panose="020F0502020204030204" pitchFamily="34" charset="0"/>
                        </a:rPr>
                        <a:t>Trial</a:t>
                      </a:r>
                    </a:p>
                  </a:txBody>
                  <a:tcPr marL="9525" marR="9525" marT="9525" marB="0" anchor="ctr">
                    <a:solidFill>
                      <a:srgbClr val="FFCC66"/>
                    </a:solidFill>
                  </a:tcPr>
                </a:tc>
                <a:tc gridSpan="2">
                  <a:txBody>
                    <a:bodyPr/>
                    <a:lstStyle/>
                    <a:p>
                      <a:pPr algn="ctr" fontAlgn="ctr"/>
                      <a:r>
                        <a:rPr lang="fr-FR" sz="1600" b="1" i="0" u="none" strike="noStrike" dirty="0">
                          <a:solidFill>
                            <a:schemeClr val="tx1"/>
                          </a:solidFill>
                          <a:effectLst/>
                          <a:latin typeface="Calibri" panose="020F0502020204030204" pitchFamily="34" charset="0"/>
                        </a:rPr>
                        <a:t>Installation</a:t>
                      </a:r>
                    </a:p>
                  </a:txBody>
                  <a:tcPr marL="9525" marR="9525" marT="9525" marB="0" anchor="ctr">
                    <a:solidFill>
                      <a:srgbClr val="FFCC66"/>
                    </a:solidFill>
                  </a:tcPr>
                </a:tc>
                <a:tc hMerge="1">
                  <a:txBody>
                    <a:bodyPr/>
                    <a:lstStyle/>
                    <a:p>
                      <a:endParaRPr lang="fr-FR"/>
                    </a:p>
                  </a:txBody>
                  <a:tcPr/>
                </a:tc>
                <a:tc gridSpan="2">
                  <a:txBody>
                    <a:bodyPr/>
                    <a:lstStyle/>
                    <a:p>
                      <a:pPr algn="ctr"/>
                      <a:r>
                        <a:rPr lang="fr-FR" sz="1600" b="1" i="0" u="none" strike="noStrike" dirty="0">
                          <a:solidFill>
                            <a:schemeClr val="tx1"/>
                          </a:solidFill>
                          <a:effectLst/>
                          <a:latin typeface="Calibri" panose="020F0502020204030204" pitchFamily="34" charset="0"/>
                        </a:rPr>
                        <a:t>Composition</a:t>
                      </a:r>
                      <a:endParaRPr lang="fr-FR" dirty="0"/>
                    </a:p>
                  </a:txBody>
                  <a:tcPr marL="9525" marR="9525" marT="9525" marB="0" anchor="ctr">
                    <a:solidFill>
                      <a:srgbClr val="FFCC66"/>
                    </a:solidFill>
                  </a:tcPr>
                </a:tc>
                <a:tc hMerge="1">
                  <a:txBody>
                    <a:bodyPr/>
                    <a:lstStyle/>
                    <a:p>
                      <a:pPr algn="ctr" fontAlgn="ctr"/>
                      <a:endParaRPr lang="fr-FR" sz="1600" b="1" i="0" u="none" strike="noStrike" dirty="0">
                        <a:solidFill>
                          <a:schemeClr val="tx1"/>
                        </a:solidFill>
                        <a:effectLst/>
                        <a:latin typeface="Calibri" panose="020F0502020204030204" pitchFamily="34" charset="0"/>
                      </a:endParaRPr>
                    </a:p>
                  </a:txBody>
                  <a:tcPr marL="9525" marR="9525" marT="9525" marB="0" anchor="ctr">
                    <a:solidFill>
                      <a:srgbClr val="FFCC66"/>
                    </a:solidFill>
                  </a:tcPr>
                </a:tc>
                <a:extLst>
                  <a:ext uri="{0D108BD9-81ED-4DB2-BD59-A6C34878D82A}">
                    <a16:rowId xmlns:a16="http://schemas.microsoft.com/office/drawing/2014/main" val="1135147238"/>
                  </a:ext>
                </a:extLst>
              </a:tr>
              <a:tr h="198338">
                <a:tc>
                  <a:txBody>
                    <a:bodyPr/>
                    <a:lstStyle/>
                    <a:p>
                      <a:pPr algn="ctr" fontAlgn="ctr"/>
                      <a:r>
                        <a:rPr lang="fr-FR" sz="1600" b="1" i="0" u="none" strike="noStrike" dirty="0">
                          <a:solidFill>
                            <a:schemeClr val="tx1"/>
                          </a:solidFill>
                          <a:effectLst/>
                          <a:latin typeface="Calibri" panose="020F0502020204030204" pitchFamily="34" charset="0"/>
                        </a:rPr>
                        <a:t>Trial Code</a:t>
                      </a:r>
                    </a:p>
                  </a:txBody>
                  <a:tcPr marL="9525" marR="9525" marT="9525" marB="0" anchor="ctr">
                    <a:solidFill>
                      <a:srgbClr val="FFCC66"/>
                    </a:solidFill>
                  </a:tcPr>
                </a:tc>
                <a:tc>
                  <a:txBody>
                    <a:bodyPr/>
                    <a:lstStyle/>
                    <a:p>
                      <a:pPr algn="ctr" fontAlgn="ctr"/>
                      <a:r>
                        <a:rPr lang="fr-FR" sz="1600" b="1" i="0" u="none" strike="noStrike" dirty="0" err="1">
                          <a:solidFill>
                            <a:schemeClr val="tx1"/>
                          </a:solidFill>
                          <a:effectLst/>
                          <a:latin typeface="Calibri" panose="020F0502020204030204" pitchFamily="34" charset="0"/>
                        </a:rPr>
                        <a:t>Soil</a:t>
                      </a:r>
                      <a:r>
                        <a:rPr lang="fr-FR" sz="1600" b="1" i="0" u="none" strike="noStrike" dirty="0">
                          <a:solidFill>
                            <a:schemeClr val="tx1"/>
                          </a:solidFill>
                          <a:effectLst/>
                          <a:latin typeface="Calibri" panose="020F0502020204030204" pitchFamily="34" charset="0"/>
                        </a:rPr>
                        <a:t> </a:t>
                      </a:r>
                      <a:r>
                        <a:rPr lang="fr-FR" sz="1600" b="1" i="0" u="none" strike="noStrike" dirty="0" err="1">
                          <a:solidFill>
                            <a:schemeClr val="tx1"/>
                          </a:solidFill>
                          <a:effectLst/>
                          <a:latin typeface="Calibri" panose="020F0502020204030204" pitchFamily="34" charset="0"/>
                        </a:rPr>
                        <a:t>preparation</a:t>
                      </a:r>
                      <a:endParaRPr lang="fr-FR" sz="1600" b="1" i="0" u="none" strike="noStrike" dirty="0">
                        <a:solidFill>
                          <a:schemeClr val="tx1"/>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600" b="1" i="0" u="none" strike="noStrike" dirty="0">
                          <a:solidFill>
                            <a:schemeClr val="tx1"/>
                          </a:solidFill>
                          <a:effectLst/>
                          <a:latin typeface="Calibri" panose="020F0502020204030204" pitchFamily="34" charset="0"/>
                        </a:rPr>
                        <a:t>Planter</a:t>
                      </a:r>
                    </a:p>
                  </a:txBody>
                  <a:tcPr marL="9525" marR="9525" marT="9525" marB="0" anchor="ctr">
                    <a:solidFill>
                      <a:srgbClr val="FFCC66"/>
                    </a:solidFill>
                  </a:tcPr>
                </a:tc>
                <a:tc>
                  <a:txBody>
                    <a:bodyPr/>
                    <a:lstStyle/>
                    <a:p>
                      <a:pPr algn="ctr" fontAlgn="ctr"/>
                      <a:r>
                        <a:rPr lang="fr-FR" sz="1600" b="1" i="0" u="none" strike="noStrike" dirty="0">
                          <a:solidFill>
                            <a:schemeClr val="tx1"/>
                          </a:solidFill>
                          <a:effectLst/>
                          <a:latin typeface="Calibri" panose="020F0502020204030204" pitchFamily="34" charset="0"/>
                        </a:rPr>
                        <a:t>Initial </a:t>
                      </a:r>
                      <a:r>
                        <a:rPr lang="fr-FR" sz="1600" b="1" i="0" u="none" strike="noStrike" dirty="0" err="1">
                          <a:solidFill>
                            <a:schemeClr val="tx1"/>
                          </a:solidFill>
                          <a:effectLst/>
                          <a:latin typeface="Calibri" panose="020F0502020204030204" pitchFamily="34" charset="0"/>
                        </a:rPr>
                        <a:t>spacing</a:t>
                      </a:r>
                      <a:endParaRPr lang="fr-FR" sz="1600" b="1" i="0" u="none" strike="noStrike" dirty="0">
                        <a:solidFill>
                          <a:schemeClr val="tx1"/>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600" b="1" i="0" u="none" strike="noStrike" dirty="0" err="1">
                          <a:solidFill>
                            <a:schemeClr val="tx1"/>
                          </a:solidFill>
                          <a:effectLst/>
                          <a:latin typeface="Calibri" panose="020F0502020204030204" pitchFamily="34" charset="0"/>
                        </a:rPr>
                        <a:t>Experimental</a:t>
                      </a:r>
                      <a:r>
                        <a:rPr lang="fr-FR" sz="1600" b="1" i="0" u="none" strike="noStrike" dirty="0">
                          <a:solidFill>
                            <a:schemeClr val="tx1"/>
                          </a:solidFill>
                          <a:effectLst/>
                          <a:latin typeface="Calibri" panose="020F0502020204030204" pitchFamily="34" charset="0"/>
                        </a:rPr>
                        <a:t> area</a:t>
                      </a:r>
                    </a:p>
                  </a:txBody>
                  <a:tcPr marL="9525" marR="9525" marT="9525" marB="0" anchor="ctr">
                    <a:solidFill>
                      <a:srgbClr val="FFCC66"/>
                    </a:solidFill>
                  </a:tcPr>
                </a:tc>
                <a:extLst>
                  <a:ext uri="{0D108BD9-81ED-4DB2-BD59-A6C34878D82A}">
                    <a16:rowId xmlns:a16="http://schemas.microsoft.com/office/drawing/2014/main" val="1080663272"/>
                  </a:ext>
                </a:extLst>
              </a:tr>
              <a:tr h="190500">
                <a:tc>
                  <a:txBody>
                    <a:bodyPr/>
                    <a:lstStyle/>
                    <a:p>
                      <a:pPr algn="l" fontAlgn="b"/>
                      <a:r>
                        <a:rPr lang="fr-FR" sz="1600" b="0" i="0" u="none" strike="noStrike" dirty="0">
                          <a:solidFill>
                            <a:srgbClr val="000000"/>
                          </a:solidFill>
                          <a:effectLst/>
                          <a:latin typeface="Calibri" panose="020F0502020204030204" pitchFamily="34" charset="0"/>
                        </a:rPr>
                        <a:t>0148000204</a:t>
                      </a:r>
                    </a:p>
                  </a:txBody>
                  <a:tcPr marL="9525" marR="9525" marT="9525" marB="0" anchor="b">
                    <a:solidFill>
                      <a:srgbClr val="FFCC66"/>
                    </a:solidFill>
                  </a:tcPr>
                </a:tc>
                <a:tc>
                  <a:txBody>
                    <a:bodyPr/>
                    <a:lstStyle/>
                    <a:p>
                      <a:pPr algn="l" fontAlgn="b"/>
                      <a:endParaRPr lang="fr-FR" sz="16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INRAE</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3x2m</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0,39</a:t>
                      </a:r>
                    </a:p>
                  </a:txBody>
                  <a:tcPr marL="9525" marR="9525" marT="9525" marB="0" anchor="b">
                    <a:solidFill>
                      <a:srgbClr val="FFCC66"/>
                    </a:solidFill>
                  </a:tcPr>
                </a:tc>
                <a:extLst>
                  <a:ext uri="{0D108BD9-81ED-4DB2-BD59-A6C34878D82A}">
                    <a16:rowId xmlns:a16="http://schemas.microsoft.com/office/drawing/2014/main" val="3958568283"/>
                  </a:ext>
                </a:extLst>
              </a:tr>
            </a:tbl>
          </a:graphicData>
        </a:graphic>
      </p:graphicFrame>
      <p:cxnSp>
        <p:nvCxnSpPr>
          <p:cNvPr id="9" name="Connecteur droit avec flèche 8">
            <a:extLst>
              <a:ext uri="{FF2B5EF4-FFF2-40B4-BE49-F238E27FC236}">
                <a16:creationId xmlns:a16="http://schemas.microsoft.com/office/drawing/2014/main" id="{86F3FF25-3006-4512-8E00-1A322EF7E5C7}"/>
              </a:ext>
            </a:extLst>
          </p:cNvPr>
          <p:cNvCxnSpPr>
            <a:cxnSpLocks/>
          </p:cNvCxnSpPr>
          <p:nvPr/>
        </p:nvCxnSpPr>
        <p:spPr>
          <a:xfrm flipH="1">
            <a:off x="3980597" y="2793242"/>
            <a:ext cx="3207225" cy="139144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1CD187BA-2EDA-4D03-BCED-3B6B33A57042}"/>
              </a:ext>
            </a:extLst>
          </p:cNvPr>
          <p:cNvCxnSpPr>
            <a:cxnSpLocks/>
          </p:cNvCxnSpPr>
          <p:nvPr/>
        </p:nvCxnSpPr>
        <p:spPr>
          <a:xfrm flipH="1">
            <a:off x="4203510" y="2838485"/>
            <a:ext cx="4745756" cy="134619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912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AA49EA4-A764-49A2-B206-7A482EC2579B}"/>
              </a:ext>
            </a:extLst>
          </p:cNvPr>
          <p:cNvSpPr>
            <a:spLocks noGrp="1"/>
          </p:cNvSpPr>
          <p:nvPr>
            <p:ph type="title"/>
          </p:nvPr>
        </p:nvSpPr>
        <p:spPr/>
        <p:txBody>
          <a:bodyPr/>
          <a:lstStyle/>
          <a:p>
            <a:r>
              <a:rPr lang="fr-FR" dirty="0"/>
              <a:t>MIAPPE </a:t>
            </a:r>
            <a:r>
              <a:rPr lang="fr-FR" dirty="0" err="1"/>
              <a:t>example</a:t>
            </a:r>
            <a:r>
              <a:rPr lang="fr-FR" dirty="0"/>
              <a:t> – Events</a:t>
            </a:r>
            <a:endParaRPr lang="en-US" dirty="0"/>
          </a:p>
        </p:txBody>
      </p:sp>
      <p:graphicFrame>
        <p:nvGraphicFramePr>
          <p:cNvPr id="3" name="Tableau 2">
            <a:extLst>
              <a:ext uri="{FF2B5EF4-FFF2-40B4-BE49-F238E27FC236}">
                <a16:creationId xmlns:a16="http://schemas.microsoft.com/office/drawing/2014/main" id="{AB0CA7AE-14A3-4AF3-8B35-6572B6502089}"/>
              </a:ext>
            </a:extLst>
          </p:cNvPr>
          <p:cNvGraphicFramePr>
            <a:graphicFrameLocks noGrp="1"/>
          </p:cNvGraphicFramePr>
          <p:nvPr/>
        </p:nvGraphicFramePr>
        <p:xfrm>
          <a:off x="1343696" y="4009605"/>
          <a:ext cx="9465333" cy="1003935"/>
        </p:xfrm>
        <a:graphic>
          <a:graphicData uri="http://schemas.openxmlformats.org/drawingml/2006/table">
            <a:tbl>
              <a:tblPr>
                <a:tableStyleId>{5C22544A-7EE6-4342-B048-85BDC9FD1C3A}</a:tableStyleId>
              </a:tblPr>
              <a:tblGrid>
                <a:gridCol w="1119306">
                  <a:extLst>
                    <a:ext uri="{9D8B030D-6E8A-4147-A177-3AD203B41FA5}">
                      <a16:colId xmlns:a16="http://schemas.microsoft.com/office/drawing/2014/main" val="1566236878"/>
                    </a:ext>
                  </a:extLst>
                </a:gridCol>
                <a:gridCol w="1909585">
                  <a:extLst>
                    <a:ext uri="{9D8B030D-6E8A-4147-A177-3AD203B41FA5}">
                      <a16:colId xmlns:a16="http://schemas.microsoft.com/office/drawing/2014/main" val="1031833117"/>
                    </a:ext>
                  </a:extLst>
                </a:gridCol>
                <a:gridCol w="2125998">
                  <a:extLst>
                    <a:ext uri="{9D8B030D-6E8A-4147-A177-3AD203B41FA5}">
                      <a16:colId xmlns:a16="http://schemas.microsoft.com/office/drawing/2014/main" val="1643713928"/>
                    </a:ext>
                  </a:extLst>
                </a:gridCol>
                <a:gridCol w="3150385">
                  <a:extLst>
                    <a:ext uri="{9D8B030D-6E8A-4147-A177-3AD203B41FA5}">
                      <a16:colId xmlns:a16="http://schemas.microsoft.com/office/drawing/2014/main" val="695144278"/>
                    </a:ext>
                  </a:extLst>
                </a:gridCol>
                <a:gridCol w="1160059">
                  <a:extLst>
                    <a:ext uri="{9D8B030D-6E8A-4147-A177-3AD203B41FA5}">
                      <a16:colId xmlns:a16="http://schemas.microsoft.com/office/drawing/2014/main" val="3815052002"/>
                    </a:ext>
                  </a:extLst>
                </a:gridCol>
              </a:tblGrid>
              <a:tr h="118689">
                <a:tc>
                  <a:txBody>
                    <a:bodyPr/>
                    <a:lstStyle/>
                    <a:p>
                      <a:pPr algn="l" fontAlgn="ctr"/>
                      <a:r>
                        <a:rPr lang="fr-FR" sz="1600" b="1" u="none" strike="noStrike" dirty="0">
                          <a:effectLst/>
                          <a:latin typeface="+mn-lt"/>
                        </a:rPr>
                        <a:t>Event</a:t>
                      </a:r>
                      <a:endParaRPr lang="fr-FR" sz="16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600" u="none" strike="noStrike" dirty="0">
                          <a:effectLst/>
                          <a:latin typeface="+mn-lt"/>
                        </a:rPr>
                        <a:t>Event type</a:t>
                      </a:r>
                      <a:endParaRPr lang="fr-FR" sz="16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600" u="none" strike="noStrike" dirty="0">
                          <a:effectLst/>
                          <a:latin typeface="+mn-lt"/>
                        </a:rPr>
                        <a:t>Event accession number</a:t>
                      </a:r>
                      <a:endParaRPr lang="fr-FR" sz="16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600" u="none" strike="noStrike" dirty="0">
                          <a:effectLst/>
                          <a:latin typeface="+mn-lt"/>
                        </a:rPr>
                        <a:t>Event description</a:t>
                      </a:r>
                      <a:endParaRPr lang="fr-FR" sz="16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600" u="none" strike="noStrike" dirty="0">
                          <a:effectLst/>
                          <a:latin typeface="+mn-lt"/>
                        </a:rPr>
                        <a:t>Event date</a:t>
                      </a:r>
                      <a:endParaRPr lang="fr-FR" sz="1600" b="1" i="0" u="none" strike="noStrike" dirty="0">
                        <a:solidFill>
                          <a:srgbClr val="000000"/>
                        </a:solidFill>
                        <a:effectLst/>
                        <a:latin typeface="+mn-lt"/>
                      </a:endParaRPr>
                    </a:p>
                  </a:txBody>
                  <a:tcPr marL="9525" marR="9525" marT="9525" marB="0" anchor="ctr">
                    <a:solidFill>
                      <a:srgbClr val="CCCCFF"/>
                    </a:solidFill>
                  </a:tcPr>
                </a:tc>
                <a:extLst>
                  <a:ext uri="{0D108BD9-81ED-4DB2-BD59-A6C34878D82A}">
                    <a16:rowId xmlns:a16="http://schemas.microsoft.com/office/drawing/2014/main" val="1994584013"/>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600" b="0" i="0" u="none" strike="noStrike" dirty="0">
                          <a:solidFill>
                            <a:srgbClr val="000000"/>
                          </a:solidFill>
                          <a:effectLst/>
                          <a:latin typeface="+mn-lt"/>
                        </a:rPr>
                        <a:t>Single stem </a:t>
                      </a:r>
                      <a:r>
                        <a:rPr lang="fr-FR" sz="1600" b="0" i="0" u="none" strike="noStrike" dirty="0" err="1">
                          <a:solidFill>
                            <a:srgbClr val="000000"/>
                          </a:solidFill>
                          <a:effectLst/>
                          <a:latin typeface="+mn-lt"/>
                        </a:rPr>
                        <a:t>pruning</a:t>
                      </a:r>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mn-lt"/>
                        </a:rPr>
                        <a:t>01/09/2003</a:t>
                      </a:r>
                    </a:p>
                  </a:txBody>
                  <a:tcPr marL="9525" marR="9525" marT="9525" marB="0" anchor="b">
                    <a:solidFill>
                      <a:srgbClr val="CCCCFF"/>
                    </a:solidFill>
                  </a:tcPr>
                </a:tc>
                <a:extLst>
                  <a:ext uri="{0D108BD9-81ED-4DB2-BD59-A6C34878D82A}">
                    <a16:rowId xmlns:a16="http://schemas.microsoft.com/office/drawing/2014/main" val="383689728"/>
                  </a:ext>
                </a:extLst>
              </a:tr>
              <a:tr h="0">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600" b="0" i="0" u="none" strike="noStrike" dirty="0">
                          <a:solidFill>
                            <a:srgbClr val="000000"/>
                          </a:solidFill>
                          <a:effectLst/>
                          <a:latin typeface="+mn-lt"/>
                        </a:rPr>
                        <a:t>Inoculation Xanthomonas populi</a:t>
                      </a: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mn-lt"/>
                        </a:rPr>
                        <a:t>2 inoculation points per </a:t>
                      </a:r>
                      <a:r>
                        <a:rPr lang="fr-FR" sz="1600" b="0" i="0" u="none" strike="noStrike" dirty="0" err="1">
                          <a:solidFill>
                            <a:srgbClr val="000000"/>
                          </a:solidFill>
                          <a:effectLst/>
                          <a:latin typeface="+mn-lt"/>
                        </a:rPr>
                        <a:t>tree</a:t>
                      </a:r>
                      <a:r>
                        <a:rPr lang="fr-FR" sz="1600" b="0" i="0" u="none" strike="noStrike" dirty="0">
                          <a:solidFill>
                            <a:srgbClr val="000000"/>
                          </a:solidFill>
                          <a:effectLst/>
                          <a:latin typeface="+mn-lt"/>
                        </a:rPr>
                        <a:t> – inoculation </a:t>
                      </a:r>
                      <a:r>
                        <a:rPr lang="fr-FR" sz="1600" b="0" i="0" u="none" strike="noStrike" dirty="0" err="1">
                          <a:solidFill>
                            <a:srgbClr val="000000"/>
                          </a:solidFill>
                          <a:effectLst/>
                          <a:latin typeface="+mn-lt"/>
                        </a:rPr>
                        <a:t>with</a:t>
                      </a:r>
                      <a:r>
                        <a:rPr lang="fr-FR" sz="1600" b="0" i="0" u="none" strike="noStrike" dirty="0">
                          <a:solidFill>
                            <a:srgbClr val="000000"/>
                          </a:solidFill>
                          <a:effectLst/>
                          <a:latin typeface="+mn-lt"/>
                        </a:rPr>
                        <a:t> </a:t>
                      </a:r>
                      <a:r>
                        <a:rPr lang="fr-FR" sz="1600" b="0" i="0" u="none" strike="noStrike" dirty="0" err="1">
                          <a:solidFill>
                            <a:srgbClr val="000000"/>
                          </a:solidFill>
                          <a:effectLst/>
                          <a:latin typeface="+mn-lt"/>
                        </a:rPr>
                        <a:t>Spm</a:t>
                      </a:r>
                      <a:r>
                        <a:rPr lang="fr-FR" sz="1600" b="0" i="0" u="none" strike="noStrike" dirty="0">
                          <a:solidFill>
                            <a:srgbClr val="000000"/>
                          </a:solidFill>
                          <a:effectLst/>
                          <a:latin typeface="+mn-lt"/>
                        </a:rPr>
                        <a:t> </a:t>
                      </a:r>
                      <a:r>
                        <a:rPr lang="fr-FR" sz="1600" b="0" i="0" u="none" strike="noStrike" dirty="0" err="1">
                          <a:solidFill>
                            <a:srgbClr val="000000"/>
                          </a:solidFill>
                          <a:effectLst/>
                          <a:latin typeface="+mn-lt"/>
                        </a:rPr>
                        <a:t>bacterial</a:t>
                      </a:r>
                      <a:r>
                        <a:rPr lang="fr-FR" sz="1600" b="0" i="0" u="none" strike="noStrike" dirty="0">
                          <a:solidFill>
                            <a:srgbClr val="000000"/>
                          </a:solidFill>
                          <a:effectLst/>
                          <a:latin typeface="+mn-lt"/>
                        </a:rPr>
                        <a:t> </a:t>
                      </a:r>
                      <a:r>
                        <a:rPr lang="fr-FR" sz="1600" b="0" i="0" u="none" strike="noStrike" dirty="0" err="1">
                          <a:solidFill>
                            <a:srgbClr val="000000"/>
                          </a:solidFill>
                          <a:effectLst/>
                          <a:latin typeface="+mn-lt"/>
                        </a:rPr>
                        <a:t>strain</a:t>
                      </a:r>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mn-lt"/>
                        </a:rPr>
                        <a:t>05/06/2005</a:t>
                      </a:r>
                    </a:p>
                  </a:txBody>
                  <a:tcPr marL="9525" marR="9525" marT="9525" marB="0" anchor="b">
                    <a:solidFill>
                      <a:srgbClr val="CCCCFF"/>
                    </a:solidFill>
                  </a:tcPr>
                </a:tc>
                <a:extLst>
                  <a:ext uri="{0D108BD9-81ED-4DB2-BD59-A6C34878D82A}">
                    <a16:rowId xmlns:a16="http://schemas.microsoft.com/office/drawing/2014/main" val="1800818593"/>
                  </a:ext>
                </a:extLst>
              </a:tr>
            </a:tbl>
          </a:graphicData>
        </a:graphic>
      </p:graphicFrame>
      <p:graphicFrame>
        <p:nvGraphicFramePr>
          <p:cNvPr id="7" name="Tableau 6">
            <a:extLst>
              <a:ext uri="{FF2B5EF4-FFF2-40B4-BE49-F238E27FC236}">
                <a16:creationId xmlns:a16="http://schemas.microsoft.com/office/drawing/2014/main" id="{E16536E3-3D28-4B3E-9BA2-0A703D35409B}"/>
              </a:ext>
            </a:extLst>
          </p:cNvPr>
          <p:cNvGraphicFramePr>
            <a:graphicFrameLocks noGrp="1"/>
          </p:cNvGraphicFramePr>
          <p:nvPr/>
        </p:nvGraphicFramePr>
        <p:xfrm>
          <a:off x="870569" y="1112940"/>
          <a:ext cx="10411106" cy="1501140"/>
        </p:xfrm>
        <a:graphic>
          <a:graphicData uri="http://schemas.openxmlformats.org/drawingml/2006/table">
            <a:tbl>
              <a:tblPr>
                <a:tableStyleId>{93296810-A885-4BE3-A3E7-6D5BEEA58F35}</a:tableStyleId>
              </a:tblPr>
              <a:tblGrid>
                <a:gridCol w="842452">
                  <a:extLst>
                    <a:ext uri="{9D8B030D-6E8A-4147-A177-3AD203B41FA5}">
                      <a16:colId xmlns:a16="http://schemas.microsoft.com/office/drawing/2014/main" val="3447091574"/>
                    </a:ext>
                  </a:extLst>
                </a:gridCol>
                <a:gridCol w="2107470">
                  <a:extLst>
                    <a:ext uri="{9D8B030D-6E8A-4147-A177-3AD203B41FA5}">
                      <a16:colId xmlns:a16="http://schemas.microsoft.com/office/drawing/2014/main" val="2392444843"/>
                    </a:ext>
                  </a:extLst>
                </a:gridCol>
                <a:gridCol w="1250653">
                  <a:extLst>
                    <a:ext uri="{9D8B030D-6E8A-4147-A177-3AD203B41FA5}">
                      <a16:colId xmlns:a16="http://schemas.microsoft.com/office/drawing/2014/main" val="3581879921"/>
                    </a:ext>
                  </a:extLst>
                </a:gridCol>
                <a:gridCol w="1076435">
                  <a:extLst>
                    <a:ext uri="{9D8B030D-6E8A-4147-A177-3AD203B41FA5}">
                      <a16:colId xmlns:a16="http://schemas.microsoft.com/office/drawing/2014/main" val="2925383255"/>
                    </a:ext>
                  </a:extLst>
                </a:gridCol>
                <a:gridCol w="853222">
                  <a:extLst>
                    <a:ext uri="{9D8B030D-6E8A-4147-A177-3AD203B41FA5}">
                      <a16:colId xmlns:a16="http://schemas.microsoft.com/office/drawing/2014/main" val="2505304485"/>
                    </a:ext>
                  </a:extLst>
                </a:gridCol>
                <a:gridCol w="4280874">
                  <a:extLst>
                    <a:ext uri="{9D8B030D-6E8A-4147-A177-3AD203B41FA5}">
                      <a16:colId xmlns:a16="http://schemas.microsoft.com/office/drawing/2014/main" val="2007155599"/>
                    </a:ext>
                  </a:extLst>
                </a:gridCol>
              </a:tblGrid>
              <a:tr h="193052">
                <a:tc>
                  <a:txBody>
                    <a:bodyPr/>
                    <a:lstStyle/>
                    <a:p>
                      <a:pPr algn="ctr" fontAlgn="ctr"/>
                      <a:r>
                        <a:rPr lang="fr-FR" sz="1600" b="1" i="0" u="none" strike="noStrike" dirty="0">
                          <a:solidFill>
                            <a:schemeClr val="tx1"/>
                          </a:solidFill>
                          <a:effectLst/>
                          <a:latin typeface="Calibri" panose="020F0502020204030204" pitchFamily="34" charset="0"/>
                        </a:rPr>
                        <a:t>Trial</a:t>
                      </a:r>
                    </a:p>
                  </a:txBody>
                  <a:tcPr marL="9525" marR="9525" marT="9525" marB="0" anchor="ctr">
                    <a:solidFill>
                      <a:srgbClr val="FFCC66"/>
                    </a:solidFill>
                  </a:tcPr>
                </a:tc>
                <a:tc gridSpan="5">
                  <a:txBody>
                    <a:bodyPr/>
                    <a:lstStyle/>
                    <a:p>
                      <a:pPr algn="ctr" fontAlgn="ctr"/>
                      <a:r>
                        <a:rPr lang="fr-FR" sz="1600" b="1" i="0" u="none" strike="noStrike" dirty="0">
                          <a:solidFill>
                            <a:schemeClr val="tx1"/>
                          </a:solidFill>
                          <a:effectLst/>
                          <a:latin typeface="Calibri" panose="020F0502020204030204" pitchFamily="34" charset="0"/>
                        </a:rPr>
                        <a:t>Intervention</a:t>
                      </a:r>
                    </a:p>
                  </a:txBody>
                  <a:tcPr marL="9525" marR="9525" marT="9525" marB="0" anchor="ctr">
                    <a:solidFill>
                      <a:srgbClr val="FFCC66"/>
                    </a:solidFill>
                  </a:tcPr>
                </a:tc>
                <a:tc hMerge="1">
                  <a:txBody>
                    <a:bodyPr/>
                    <a:lstStyle/>
                    <a:p>
                      <a:endParaRPr lang="fr-FR"/>
                    </a:p>
                  </a:txBody>
                  <a:tcPr/>
                </a:tc>
                <a:tc hMerge="1">
                  <a:txBody>
                    <a:bodyPr/>
                    <a:lstStyle/>
                    <a:p>
                      <a:endParaRPr lang="fr-FR"/>
                    </a:p>
                  </a:txBody>
                  <a:tcPr/>
                </a:tc>
                <a:tc hMerge="1">
                  <a:txBody>
                    <a:bodyPr/>
                    <a:lstStyle/>
                    <a:p>
                      <a:pPr algn="ctr" fontAlgn="ctr"/>
                      <a:endParaRPr lang="fr-FR" sz="1600" b="1" i="0" u="none" strike="noStrike" dirty="0">
                        <a:solidFill>
                          <a:schemeClr val="tx1"/>
                        </a:solidFill>
                        <a:effectLst/>
                        <a:latin typeface="Calibri" panose="020F0502020204030204" pitchFamily="34" charset="0"/>
                      </a:endParaRPr>
                    </a:p>
                  </a:txBody>
                  <a:tcPr marL="9525" marR="9525" marT="9525" marB="0" anchor="ctr">
                    <a:solidFill>
                      <a:srgbClr val="FFCC66"/>
                    </a:solidFill>
                  </a:tcPr>
                </a:tc>
                <a:tc hMerge="1">
                  <a:txBody>
                    <a:bodyPr/>
                    <a:lstStyle/>
                    <a:p>
                      <a:pPr algn="ctr" fontAlgn="ctr"/>
                      <a:endParaRPr lang="fr-FR" sz="1600" b="1" i="0" u="none" strike="noStrike" dirty="0">
                        <a:solidFill>
                          <a:schemeClr val="tx1"/>
                        </a:solidFill>
                        <a:effectLst/>
                        <a:latin typeface="Calibri" panose="020F0502020204030204" pitchFamily="34" charset="0"/>
                      </a:endParaRPr>
                    </a:p>
                  </a:txBody>
                  <a:tcPr marL="9525" marR="9525" marT="9525" marB="0" anchor="ctr">
                    <a:solidFill>
                      <a:srgbClr val="FFCC66"/>
                    </a:solidFill>
                  </a:tcPr>
                </a:tc>
                <a:extLst>
                  <a:ext uri="{0D108BD9-81ED-4DB2-BD59-A6C34878D82A}">
                    <a16:rowId xmlns:a16="http://schemas.microsoft.com/office/drawing/2014/main" val="1135147238"/>
                  </a:ext>
                </a:extLst>
              </a:tr>
              <a:tr h="198338">
                <a:tc>
                  <a:txBody>
                    <a:bodyPr/>
                    <a:lstStyle/>
                    <a:p>
                      <a:pPr algn="ctr" fontAlgn="ctr"/>
                      <a:r>
                        <a:rPr lang="fr-FR" sz="1600" b="1" i="0" u="none" strike="noStrike" dirty="0">
                          <a:solidFill>
                            <a:schemeClr val="tx1"/>
                          </a:solidFill>
                          <a:effectLst/>
                          <a:latin typeface="Calibri" panose="020F0502020204030204" pitchFamily="34" charset="0"/>
                        </a:rPr>
                        <a:t>Trial Code</a:t>
                      </a:r>
                    </a:p>
                  </a:txBody>
                  <a:tcPr marL="9525" marR="9525" marT="9525" marB="0" anchor="ctr">
                    <a:solidFill>
                      <a:srgbClr val="FFCC66"/>
                    </a:solidFill>
                  </a:tcPr>
                </a:tc>
                <a:tc>
                  <a:txBody>
                    <a:bodyPr/>
                    <a:lstStyle/>
                    <a:p>
                      <a:pPr algn="ctr" fontAlgn="ctr"/>
                      <a:r>
                        <a:rPr lang="fr-FR" sz="1600" b="1" i="0" u="none" strike="noStrike" dirty="0">
                          <a:solidFill>
                            <a:schemeClr val="tx1"/>
                          </a:solidFill>
                          <a:effectLst/>
                          <a:latin typeface="Calibri" panose="020F0502020204030204" pitchFamily="34" charset="0"/>
                        </a:rPr>
                        <a:t>Intervention </a:t>
                      </a:r>
                      <a:r>
                        <a:rPr lang="fr-FR" sz="1600" b="1" i="0" u="none" strike="noStrike" dirty="0" err="1">
                          <a:solidFill>
                            <a:schemeClr val="tx1"/>
                          </a:solidFill>
                          <a:effectLst/>
                          <a:latin typeface="Calibri" panose="020F0502020204030204" pitchFamily="34" charset="0"/>
                        </a:rPr>
                        <a:t>name</a:t>
                      </a:r>
                      <a:endParaRPr lang="fr-FR" sz="1600" b="1" i="0" u="none" strike="noStrike" dirty="0">
                        <a:solidFill>
                          <a:schemeClr val="tx1"/>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600" b="1" i="0" u="none" strike="noStrike" dirty="0">
                          <a:solidFill>
                            <a:schemeClr val="tx1"/>
                          </a:solidFill>
                          <a:effectLst/>
                          <a:latin typeface="Calibri" panose="020F0502020204030204" pitchFamily="34" charset="0"/>
                        </a:rPr>
                        <a:t>Campaign</a:t>
                      </a:r>
                    </a:p>
                  </a:txBody>
                  <a:tcPr marL="9525" marR="9525" marT="9525" marB="0" anchor="ctr">
                    <a:solidFill>
                      <a:srgbClr val="FFCC66"/>
                    </a:solidFill>
                  </a:tcPr>
                </a:tc>
                <a:tc>
                  <a:txBody>
                    <a:bodyPr/>
                    <a:lstStyle/>
                    <a:p>
                      <a:pPr algn="ctr" fontAlgn="ctr"/>
                      <a:r>
                        <a:rPr lang="fr-FR" sz="1600" b="1" i="0" u="none" strike="noStrike" dirty="0">
                          <a:solidFill>
                            <a:schemeClr val="tx1"/>
                          </a:solidFill>
                          <a:effectLst/>
                          <a:latin typeface="Calibri" panose="020F0502020204030204" pitchFamily="34" charset="0"/>
                        </a:rPr>
                        <a:t>Date</a:t>
                      </a:r>
                    </a:p>
                  </a:txBody>
                  <a:tcPr marL="9525" marR="9525" marT="9525" marB="0" anchor="ctr">
                    <a:solidFill>
                      <a:srgbClr val="FFCC66"/>
                    </a:solidFill>
                  </a:tcPr>
                </a:tc>
                <a:tc>
                  <a:txBody>
                    <a:bodyPr/>
                    <a:lstStyle/>
                    <a:p>
                      <a:pPr algn="ctr" fontAlgn="ctr"/>
                      <a:r>
                        <a:rPr lang="fr-FR" sz="1600" b="1" i="0" u="none" strike="noStrike" dirty="0" err="1">
                          <a:solidFill>
                            <a:schemeClr val="tx1"/>
                          </a:solidFill>
                          <a:effectLst/>
                          <a:latin typeface="Calibri" panose="020F0502020204030204" pitchFamily="34" charset="0"/>
                        </a:rPr>
                        <a:t>Notator</a:t>
                      </a:r>
                      <a:endParaRPr lang="fr-FR" sz="1600" b="1" i="0" u="none" strike="noStrike" dirty="0">
                        <a:solidFill>
                          <a:schemeClr val="tx1"/>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600" b="1" i="0" u="none" strike="noStrike" dirty="0">
                          <a:solidFill>
                            <a:schemeClr val="tx1"/>
                          </a:solidFill>
                          <a:effectLst/>
                          <a:latin typeface="Calibri" panose="020F0502020204030204" pitchFamily="34" charset="0"/>
                        </a:rPr>
                        <a:t>Description</a:t>
                      </a:r>
                    </a:p>
                  </a:txBody>
                  <a:tcPr marL="9525" marR="9525" marT="9525" marB="0" anchor="ctr">
                    <a:solidFill>
                      <a:srgbClr val="FFCC66"/>
                    </a:solidFill>
                  </a:tcPr>
                </a:tc>
                <a:extLst>
                  <a:ext uri="{0D108BD9-81ED-4DB2-BD59-A6C34878D82A}">
                    <a16:rowId xmlns:a16="http://schemas.microsoft.com/office/drawing/2014/main" val="1080663272"/>
                  </a:ext>
                </a:extLst>
              </a:tr>
              <a:tr h="190500">
                <a:tc>
                  <a:txBody>
                    <a:bodyPr/>
                    <a:lstStyle/>
                    <a:p>
                      <a:pPr algn="l" fontAlgn="b"/>
                      <a:r>
                        <a:rPr lang="fr-FR" sz="1600" b="0" i="0" u="none" strike="noStrike" dirty="0">
                          <a:solidFill>
                            <a:srgbClr val="000000"/>
                          </a:solidFill>
                          <a:effectLst/>
                          <a:latin typeface="Calibri" panose="020F0502020204030204" pitchFamily="34" charset="0"/>
                        </a:rPr>
                        <a:t>POP2</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Single stem </a:t>
                      </a:r>
                      <a:r>
                        <a:rPr lang="fr-FR" sz="1600" b="0" i="0" u="none" strike="noStrike" dirty="0" err="1">
                          <a:solidFill>
                            <a:srgbClr val="000000"/>
                          </a:solidFill>
                          <a:effectLst/>
                          <a:latin typeface="Calibri" panose="020F0502020204030204" pitchFamily="34" charset="0"/>
                        </a:rPr>
                        <a:t>pruning</a:t>
                      </a:r>
                      <a:endParaRPr lang="fr-FR" sz="16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2005</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05/06/2005</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INRAE</a:t>
                      </a:r>
                    </a:p>
                  </a:txBody>
                  <a:tcPr marL="9525" marR="9525" marT="9525" marB="0" anchor="b">
                    <a:solidFill>
                      <a:srgbClr val="FFCC66"/>
                    </a:solidFill>
                  </a:tcPr>
                </a:tc>
                <a:tc>
                  <a:txBody>
                    <a:bodyPr/>
                    <a:lstStyle/>
                    <a:p>
                      <a:pPr algn="l" fontAlgn="b"/>
                      <a:endParaRPr lang="fr-FR" sz="16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3958568283"/>
                  </a:ext>
                </a:extLst>
              </a:tr>
              <a:tr h="190500">
                <a:tc>
                  <a:txBody>
                    <a:bodyPr/>
                    <a:lstStyle/>
                    <a:p>
                      <a:pPr algn="l" fontAlgn="b"/>
                      <a:r>
                        <a:rPr lang="fr-FR" sz="1600" b="0" i="0" u="none" strike="noStrike" dirty="0">
                          <a:solidFill>
                            <a:srgbClr val="000000"/>
                          </a:solidFill>
                          <a:effectLst/>
                          <a:latin typeface="Calibri" panose="020F0502020204030204" pitchFamily="34" charset="0"/>
                        </a:rPr>
                        <a:t>POP2</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Inoculation Xanthomonas populi</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2003</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01/09/2003</a:t>
                      </a: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INRAE</a:t>
                      </a:r>
                    </a:p>
                  </a:txBody>
                  <a:tcPr marL="9525" marR="9525" marT="9525" marB="0" anchor="b">
                    <a:solidFill>
                      <a:srgbClr val="FFCC66"/>
                    </a:solidFill>
                  </a:tcPr>
                </a:tc>
                <a:tc>
                  <a:txBody>
                    <a:bodyPr/>
                    <a:lstStyle/>
                    <a:p>
                      <a:pPr algn="l" fontAlgn="b"/>
                      <a:r>
                        <a:rPr lang="en-US" sz="1600" b="0" i="0" u="none" strike="noStrike" dirty="0">
                          <a:solidFill>
                            <a:srgbClr val="000000"/>
                          </a:solidFill>
                          <a:effectLst/>
                          <a:latin typeface="Calibri" panose="020F0502020204030204" pitchFamily="34" charset="0"/>
                        </a:rPr>
                        <a:t>2 inoculation points per tree - inoculation with </a:t>
                      </a:r>
                      <a:r>
                        <a:rPr lang="en-US" sz="1600" b="0" i="0" u="none" strike="noStrike" dirty="0" err="1">
                          <a:solidFill>
                            <a:srgbClr val="000000"/>
                          </a:solidFill>
                          <a:effectLst/>
                          <a:latin typeface="Calibri" panose="020F0502020204030204" pitchFamily="34" charset="0"/>
                        </a:rPr>
                        <a:t>Spm</a:t>
                      </a:r>
                      <a:r>
                        <a:rPr lang="en-US" sz="1600" b="0" i="0" u="none" strike="noStrike" dirty="0">
                          <a:solidFill>
                            <a:srgbClr val="000000"/>
                          </a:solidFill>
                          <a:effectLst/>
                          <a:latin typeface="Calibri" panose="020F0502020204030204" pitchFamily="34" charset="0"/>
                        </a:rPr>
                        <a:t> bacterial strain</a:t>
                      </a:r>
                      <a:endParaRPr lang="fr-FR" sz="16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2129655777"/>
                  </a:ext>
                </a:extLst>
              </a:tr>
            </a:tbl>
          </a:graphicData>
        </a:graphic>
      </p:graphicFrame>
      <p:cxnSp>
        <p:nvCxnSpPr>
          <p:cNvPr id="9" name="Connecteur droit avec flèche 8">
            <a:extLst>
              <a:ext uri="{FF2B5EF4-FFF2-40B4-BE49-F238E27FC236}">
                <a16:creationId xmlns:a16="http://schemas.microsoft.com/office/drawing/2014/main" id="{DCB5572A-B1E1-4016-96C1-21F5FBD11CE5}"/>
              </a:ext>
            </a:extLst>
          </p:cNvPr>
          <p:cNvCxnSpPr>
            <a:cxnSpLocks/>
          </p:cNvCxnSpPr>
          <p:nvPr/>
        </p:nvCxnSpPr>
        <p:spPr>
          <a:xfrm flipH="1">
            <a:off x="2013879" y="1251045"/>
            <a:ext cx="2922061" cy="292233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885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AA49EA4-A764-49A2-B206-7A482EC2579B}"/>
              </a:ext>
            </a:extLst>
          </p:cNvPr>
          <p:cNvSpPr>
            <a:spLocks noGrp="1"/>
          </p:cNvSpPr>
          <p:nvPr>
            <p:ph type="title"/>
          </p:nvPr>
        </p:nvSpPr>
        <p:spPr/>
        <p:txBody>
          <a:bodyPr/>
          <a:lstStyle/>
          <a:p>
            <a:r>
              <a:rPr lang="fr-FR" dirty="0"/>
              <a:t>MIAPPE </a:t>
            </a:r>
            <a:r>
              <a:rPr lang="fr-FR" dirty="0" err="1"/>
              <a:t>example</a:t>
            </a:r>
            <a:r>
              <a:rPr lang="fr-FR" dirty="0"/>
              <a:t> – </a:t>
            </a:r>
            <a:r>
              <a:rPr lang="fr-FR" dirty="0" err="1"/>
              <a:t>Experimental</a:t>
            </a:r>
            <a:r>
              <a:rPr lang="fr-FR" dirty="0"/>
              <a:t> factor/</a:t>
            </a:r>
            <a:r>
              <a:rPr lang="fr-FR" dirty="0" err="1"/>
              <a:t>Treatment</a:t>
            </a:r>
            <a:endParaRPr lang="en-US" dirty="0"/>
          </a:p>
        </p:txBody>
      </p:sp>
      <p:graphicFrame>
        <p:nvGraphicFramePr>
          <p:cNvPr id="5" name="Tableau 4">
            <a:extLst>
              <a:ext uri="{FF2B5EF4-FFF2-40B4-BE49-F238E27FC236}">
                <a16:creationId xmlns:a16="http://schemas.microsoft.com/office/drawing/2014/main" id="{1FE19612-4A7D-45B1-842B-26592E259BAC}"/>
              </a:ext>
            </a:extLst>
          </p:cNvPr>
          <p:cNvGraphicFramePr>
            <a:graphicFrameLocks noGrp="1"/>
          </p:cNvGraphicFramePr>
          <p:nvPr/>
        </p:nvGraphicFramePr>
        <p:xfrm>
          <a:off x="1672230" y="4254248"/>
          <a:ext cx="8853552" cy="552639"/>
        </p:xfrm>
        <a:graphic>
          <a:graphicData uri="http://schemas.openxmlformats.org/drawingml/2006/table">
            <a:tbl>
              <a:tblPr>
                <a:tableStyleId>{5C22544A-7EE6-4342-B048-85BDC9FD1C3A}</a:tableStyleId>
              </a:tblPr>
              <a:tblGrid>
                <a:gridCol w="1752283">
                  <a:extLst>
                    <a:ext uri="{9D8B030D-6E8A-4147-A177-3AD203B41FA5}">
                      <a16:colId xmlns:a16="http://schemas.microsoft.com/office/drawing/2014/main" val="3456304051"/>
                    </a:ext>
                  </a:extLst>
                </a:gridCol>
                <a:gridCol w="2131314">
                  <a:extLst>
                    <a:ext uri="{9D8B030D-6E8A-4147-A177-3AD203B41FA5}">
                      <a16:colId xmlns:a16="http://schemas.microsoft.com/office/drawing/2014/main" val="2228210915"/>
                    </a:ext>
                  </a:extLst>
                </a:gridCol>
                <a:gridCol w="2687638">
                  <a:extLst>
                    <a:ext uri="{9D8B030D-6E8A-4147-A177-3AD203B41FA5}">
                      <a16:colId xmlns:a16="http://schemas.microsoft.com/office/drawing/2014/main" val="1701660246"/>
                    </a:ext>
                  </a:extLst>
                </a:gridCol>
                <a:gridCol w="2282317">
                  <a:extLst>
                    <a:ext uri="{9D8B030D-6E8A-4147-A177-3AD203B41FA5}">
                      <a16:colId xmlns:a16="http://schemas.microsoft.com/office/drawing/2014/main" val="51834538"/>
                    </a:ext>
                  </a:extLst>
                </a:gridCol>
              </a:tblGrid>
              <a:tr h="299274">
                <a:tc>
                  <a:txBody>
                    <a:bodyPr/>
                    <a:lstStyle/>
                    <a:p>
                      <a:pPr algn="l" fontAlgn="ctr"/>
                      <a:r>
                        <a:rPr lang="fr-FR" sz="1600" b="1" u="none" strike="noStrike" dirty="0">
                          <a:effectLst/>
                          <a:latin typeface="+mn-lt"/>
                        </a:rPr>
                        <a:t>Experimental Factor</a:t>
                      </a:r>
                      <a:endParaRPr lang="fr-FR" sz="16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600" u="none" strike="noStrike" dirty="0">
                          <a:effectLst/>
                          <a:latin typeface="+mn-lt"/>
                        </a:rPr>
                        <a:t>Experimental Factor type</a:t>
                      </a:r>
                      <a:endParaRPr lang="fr-FR" sz="16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600" u="none" strike="noStrike" dirty="0">
                          <a:effectLst/>
                          <a:latin typeface="+mn-lt"/>
                        </a:rPr>
                        <a:t>Experimental Factor description</a:t>
                      </a:r>
                      <a:endParaRPr lang="fr-FR" sz="16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600" u="none" strike="noStrike" dirty="0">
                          <a:effectLst/>
                          <a:latin typeface="+mn-lt"/>
                        </a:rPr>
                        <a:t>Experimental Factor values</a:t>
                      </a:r>
                      <a:endParaRPr lang="fr-FR" sz="1600" b="1" i="0" u="none" strike="noStrike" dirty="0">
                        <a:solidFill>
                          <a:srgbClr val="000000"/>
                        </a:solidFill>
                        <a:effectLst/>
                        <a:latin typeface="+mn-lt"/>
                      </a:endParaRPr>
                    </a:p>
                  </a:txBody>
                  <a:tcPr marL="9525" marR="9525" marT="9525" marB="0" anchor="ctr">
                    <a:solidFill>
                      <a:srgbClr val="CCCCFF"/>
                    </a:solidFill>
                  </a:tcPr>
                </a:tc>
                <a:extLst>
                  <a:ext uri="{0D108BD9-81ED-4DB2-BD59-A6C34878D82A}">
                    <a16:rowId xmlns:a16="http://schemas.microsoft.com/office/drawing/2014/main" val="1994584013"/>
                  </a:ext>
                </a:extLst>
              </a:tr>
              <a:tr h="152504">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mn-lt"/>
                        </a:rPr>
                        <a:t>Watering</a:t>
                      </a: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mn-lt"/>
                        </a:rPr>
                        <a:t>Daily watering 1L per plant</a:t>
                      </a:r>
                    </a:p>
                  </a:txBody>
                  <a:tcPr marL="9525" marR="9525" marT="9525" marB="0" anchor="b">
                    <a:solidFill>
                      <a:srgbClr val="CCCCFF"/>
                    </a:solidFill>
                  </a:tcPr>
                </a:tc>
                <a:tc>
                  <a:txBody>
                    <a:bodyPr/>
                    <a:lstStyle/>
                    <a:p>
                      <a:pPr algn="l" fontAlgn="b"/>
                      <a:r>
                        <a:rPr lang="fr-FR" sz="1600" b="0" i="0" u="none" strike="noStrike" dirty="0">
                          <a:solidFill>
                            <a:srgbClr val="000000"/>
                          </a:solidFill>
                          <a:effectLst/>
                          <a:latin typeface="+mn-lt"/>
                        </a:rPr>
                        <a:t>Watered; Unwatered</a:t>
                      </a:r>
                    </a:p>
                  </a:txBody>
                  <a:tcPr marL="9525" marR="9525" marT="9525" marB="0" anchor="b">
                    <a:solidFill>
                      <a:srgbClr val="CCCCFF"/>
                    </a:solidFill>
                  </a:tcPr>
                </a:tc>
                <a:extLst>
                  <a:ext uri="{0D108BD9-81ED-4DB2-BD59-A6C34878D82A}">
                    <a16:rowId xmlns:a16="http://schemas.microsoft.com/office/drawing/2014/main" val="383689728"/>
                  </a:ext>
                </a:extLst>
              </a:tr>
            </a:tbl>
          </a:graphicData>
        </a:graphic>
      </p:graphicFrame>
      <p:graphicFrame>
        <p:nvGraphicFramePr>
          <p:cNvPr id="7" name="Tableau 6">
            <a:extLst>
              <a:ext uri="{FF2B5EF4-FFF2-40B4-BE49-F238E27FC236}">
                <a16:creationId xmlns:a16="http://schemas.microsoft.com/office/drawing/2014/main" id="{49EA6D9F-B956-43DA-BF36-13884624D8CA}"/>
              </a:ext>
            </a:extLst>
          </p:cNvPr>
          <p:cNvGraphicFramePr>
            <a:graphicFrameLocks noGrp="1"/>
          </p:cNvGraphicFramePr>
          <p:nvPr/>
        </p:nvGraphicFramePr>
        <p:xfrm>
          <a:off x="1823373" y="1876533"/>
          <a:ext cx="8549259" cy="1013460"/>
        </p:xfrm>
        <a:graphic>
          <a:graphicData uri="http://schemas.openxmlformats.org/drawingml/2006/table">
            <a:tbl>
              <a:tblPr>
                <a:tableStyleId>{93296810-A885-4BE3-A3E7-6D5BEEA58F35}</a:tableStyleId>
              </a:tblPr>
              <a:tblGrid>
                <a:gridCol w="1096963">
                  <a:extLst>
                    <a:ext uri="{9D8B030D-6E8A-4147-A177-3AD203B41FA5}">
                      <a16:colId xmlns:a16="http://schemas.microsoft.com/office/drawing/2014/main" val="3447091574"/>
                    </a:ext>
                  </a:extLst>
                </a:gridCol>
                <a:gridCol w="1630362">
                  <a:extLst>
                    <a:ext uri="{9D8B030D-6E8A-4147-A177-3AD203B41FA5}">
                      <a16:colId xmlns:a16="http://schemas.microsoft.com/office/drawing/2014/main" val="2392444843"/>
                    </a:ext>
                  </a:extLst>
                </a:gridCol>
                <a:gridCol w="1908175">
                  <a:extLst>
                    <a:ext uri="{9D8B030D-6E8A-4147-A177-3AD203B41FA5}">
                      <a16:colId xmlns:a16="http://schemas.microsoft.com/office/drawing/2014/main" val="3581879921"/>
                    </a:ext>
                  </a:extLst>
                </a:gridCol>
                <a:gridCol w="1642364">
                  <a:extLst>
                    <a:ext uri="{9D8B030D-6E8A-4147-A177-3AD203B41FA5}">
                      <a16:colId xmlns:a16="http://schemas.microsoft.com/office/drawing/2014/main" val="2925383255"/>
                    </a:ext>
                  </a:extLst>
                </a:gridCol>
                <a:gridCol w="2271395">
                  <a:extLst>
                    <a:ext uri="{9D8B030D-6E8A-4147-A177-3AD203B41FA5}">
                      <a16:colId xmlns:a16="http://schemas.microsoft.com/office/drawing/2014/main" val="2505304485"/>
                    </a:ext>
                  </a:extLst>
                </a:gridCol>
              </a:tblGrid>
              <a:tr h="193052">
                <a:tc>
                  <a:txBody>
                    <a:bodyPr/>
                    <a:lstStyle/>
                    <a:p>
                      <a:pPr algn="ctr" fontAlgn="ctr"/>
                      <a:r>
                        <a:rPr lang="fr-FR" sz="1600" b="1" i="0" u="none" strike="noStrike" dirty="0">
                          <a:solidFill>
                            <a:schemeClr val="tx1"/>
                          </a:solidFill>
                          <a:effectLst/>
                          <a:latin typeface="Calibri" panose="020F0502020204030204" pitchFamily="34" charset="0"/>
                        </a:rPr>
                        <a:t>Trial</a:t>
                      </a:r>
                    </a:p>
                  </a:txBody>
                  <a:tcPr marL="9525" marR="9525" marT="9525" marB="0" anchor="ctr">
                    <a:solidFill>
                      <a:srgbClr val="FFCC66"/>
                    </a:solidFill>
                  </a:tcPr>
                </a:tc>
                <a:tc gridSpan="4">
                  <a:txBody>
                    <a:bodyPr/>
                    <a:lstStyle/>
                    <a:p>
                      <a:pPr algn="ctr" fontAlgn="ctr"/>
                      <a:r>
                        <a:rPr lang="fr-FR" sz="1600" b="1" i="0" u="none" strike="noStrike" dirty="0">
                          <a:solidFill>
                            <a:schemeClr val="tx1"/>
                          </a:solidFill>
                          <a:effectLst/>
                          <a:latin typeface="Calibri" panose="020F0502020204030204" pitchFamily="34" charset="0"/>
                        </a:rPr>
                        <a:t>Factor</a:t>
                      </a:r>
                    </a:p>
                  </a:txBody>
                  <a:tcPr marL="9525" marR="9525" marT="9525" marB="0" anchor="ctr">
                    <a:solidFill>
                      <a:srgbClr val="FFCC66"/>
                    </a:solidFill>
                  </a:tcPr>
                </a:tc>
                <a:tc hMerge="1">
                  <a:txBody>
                    <a:bodyPr/>
                    <a:lstStyle/>
                    <a:p>
                      <a:endParaRPr lang="fr-FR"/>
                    </a:p>
                  </a:txBody>
                  <a:tcPr/>
                </a:tc>
                <a:tc hMerge="1">
                  <a:txBody>
                    <a:bodyPr/>
                    <a:lstStyle/>
                    <a:p>
                      <a:endParaRPr lang="fr-FR"/>
                    </a:p>
                  </a:txBody>
                  <a:tcPr/>
                </a:tc>
                <a:tc hMerge="1">
                  <a:txBody>
                    <a:bodyPr/>
                    <a:lstStyle/>
                    <a:p>
                      <a:pPr algn="ctr" fontAlgn="ctr"/>
                      <a:endParaRPr lang="fr-FR" sz="1600" b="1" i="0" u="none" strike="noStrike" dirty="0">
                        <a:solidFill>
                          <a:schemeClr val="tx1"/>
                        </a:solidFill>
                        <a:effectLst/>
                        <a:latin typeface="Calibri" panose="020F0502020204030204" pitchFamily="34" charset="0"/>
                      </a:endParaRPr>
                    </a:p>
                  </a:txBody>
                  <a:tcPr marL="9525" marR="9525" marT="9525" marB="0" anchor="ctr">
                    <a:solidFill>
                      <a:srgbClr val="FFCC66"/>
                    </a:solidFill>
                  </a:tcPr>
                </a:tc>
                <a:extLst>
                  <a:ext uri="{0D108BD9-81ED-4DB2-BD59-A6C34878D82A}">
                    <a16:rowId xmlns:a16="http://schemas.microsoft.com/office/drawing/2014/main" val="1135147238"/>
                  </a:ext>
                </a:extLst>
              </a:tr>
              <a:tr h="198338">
                <a:tc>
                  <a:txBody>
                    <a:bodyPr/>
                    <a:lstStyle/>
                    <a:p>
                      <a:pPr algn="ctr" fontAlgn="ctr"/>
                      <a:r>
                        <a:rPr lang="fr-FR" sz="1600" b="1" i="0" u="none" strike="noStrike" dirty="0">
                          <a:solidFill>
                            <a:schemeClr val="tx1"/>
                          </a:solidFill>
                          <a:effectLst/>
                          <a:latin typeface="Calibri" panose="020F0502020204030204" pitchFamily="34" charset="0"/>
                        </a:rPr>
                        <a:t>Trial Code</a:t>
                      </a:r>
                    </a:p>
                  </a:txBody>
                  <a:tcPr marL="9525" marR="9525" marT="9525" marB="0" anchor="ctr">
                    <a:solidFill>
                      <a:srgbClr val="FFCC66"/>
                    </a:solidFill>
                  </a:tcPr>
                </a:tc>
                <a:tc>
                  <a:txBody>
                    <a:bodyPr/>
                    <a:lstStyle/>
                    <a:p>
                      <a:pPr algn="ctr" fontAlgn="ctr"/>
                      <a:r>
                        <a:rPr lang="fr-FR" sz="1600" b="1" i="0" u="none" strike="noStrike" dirty="0">
                          <a:solidFill>
                            <a:schemeClr val="tx1"/>
                          </a:solidFill>
                          <a:effectLst/>
                          <a:latin typeface="Calibri" panose="020F0502020204030204" pitchFamily="34" charset="0"/>
                        </a:rPr>
                        <a:t>Factor </a:t>
                      </a:r>
                      <a:r>
                        <a:rPr lang="fr-FR" sz="1600" b="1" i="0" u="none" strike="noStrike" dirty="0" err="1">
                          <a:solidFill>
                            <a:schemeClr val="tx1"/>
                          </a:solidFill>
                          <a:effectLst/>
                          <a:latin typeface="Calibri" panose="020F0502020204030204" pitchFamily="34" charset="0"/>
                        </a:rPr>
                        <a:t>name</a:t>
                      </a:r>
                      <a:endParaRPr lang="fr-FR" sz="1600" b="1" i="0" u="none" strike="noStrike" dirty="0">
                        <a:solidFill>
                          <a:schemeClr val="tx1"/>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600" b="1" i="0" u="none" strike="noStrike" dirty="0">
                          <a:solidFill>
                            <a:schemeClr val="tx1"/>
                          </a:solidFill>
                          <a:effectLst/>
                          <a:latin typeface="Calibri" panose="020F0502020204030204" pitchFamily="34" charset="0"/>
                        </a:rPr>
                        <a:t>Mode code</a:t>
                      </a:r>
                    </a:p>
                  </a:txBody>
                  <a:tcPr marL="9525" marR="9525" marT="9525" marB="0" anchor="ctr">
                    <a:solidFill>
                      <a:srgbClr val="FFCC66"/>
                    </a:solidFill>
                  </a:tcPr>
                </a:tc>
                <a:tc>
                  <a:txBody>
                    <a:bodyPr/>
                    <a:lstStyle/>
                    <a:p>
                      <a:pPr algn="ctr" fontAlgn="ctr"/>
                      <a:r>
                        <a:rPr lang="fr-FR" sz="1600" b="1" i="0" u="none" strike="noStrike" dirty="0">
                          <a:solidFill>
                            <a:schemeClr val="tx1"/>
                          </a:solidFill>
                          <a:effectLst/>
                          <a:latin typeface="Calibri" panose="020F0502020204030204" pitchFamily="34" charset="0"/>
                        </a:rPr>
                        <a:t>Mode </a:t>
                      </a:r>
                      <a:r>
                        <a:rPr lang="fr-FR" sz="1600" b="1" i="0" u="none" strike="noStrike" dirty="0" err="1">
                          <a:solidFill>
                            <a:schemeClr val="tx1"/>
                          </a:solidFill>
                          <a:effectLst/>
                          <a:latin typeface="Calibri" panose="020F0502020204030204" pitchFamily="34" charset="0"/>
                        </a:rPr>
                        <a:t>name</a:t>
                      </a:r>
                      <a:endParaRPr lang="fr-FR" sz="1600" b="1" i="0" u="none" strike="noStrike" dirty="0">
                        <a:solidFill>
                          <a:schemeClr val="tx1"/>
                        </a:solidFill>
                        <a:effectLst/>
                        <a:latin typeface="Calibri" panose="020F0502020204030204" pitchFamily="34" charset="0"/>
                      </a:endParaRPr>
                    </a:p>
                  </a:txBody>
                  <a:tcPr marL="9525" marR="9525" marT="9525" marB="0" anchor="ctr">
                    <a:solidFill>
                      <a:srgbClr val="FFCC66"/>
                    </a:solidFill>
                  </a:tcPr>
                </a:tc>
                <a:tc>
                  <a:txBody>
                    <a:bodyPr/>
                    <a:lstStyle/>
                    <a:p>
                      <a:pPr algn="ctr" fontAlgn="ctr"/>
                      <a:r>
                        <a:rPr lang="fr-FR" sz="1600" b="1" i="0" u="none" strike="noStrike" dirty="0">
                          <a:solidFill>
                            <a:schemeClr val="tx1"/>
                          </a:solidFill>
                          <a:effectLst/>
                          <a:latin typeface="Calibri" panose="020F0502020204030204" pitchFamily="34" charset="0"/>
                        </a:rPr>
                        <a:t>Description</a:t>
                      </a:r>
                    </a:p>
                  </a:txBody>
                  <a:tcPr marL="9525" marR="9525" marT="9525" marB="0" anchor="ctr">
                    <a:solidFill>
                      <a:srgbClr val="FFCC66"/>
                    </a:solidFill>
                  </a:tcPr>
                </a:tc>
                <a:extLst>
                  <a:ext uri="{0D108BD9-81ED-4DB2-BD59-A6C34878D82A}">
                    <a16:rowId xmlns:a16="http://schemas.microsoft.com/office/drawing/2014/main" val="1080663272"/>
                  </a:ext>
                </a:extLst>
              </a:tr>
              <a:tr h="190500">
                <a:tc>
                  <a:txBody>
                    <a:bodyPr/>
                    <a:lstStyle/>
                    <a:p>
                      <a:pPr algn="l" fontAlgn="b"/>
                      <a:r>
                        <a:rPr lang="fr-FR" sz="1600" b="0" i="0" u="none" strike="noStrike" dirty="0">
                          <a:solidFill>
                            <a:srgbClr val="000000"/>
                          </a:solidFill>
                          <a:effectLst/>
                          <a:latin typeface="Calibri" panose="020F0502020204030204" pitchFamily="34" charset="0"/>
                        </a:rPr>
                        <a:t>0148000204</a:t>
                      </a:r>
                    </a:p>
                  </a:txBody>
                  <a:tcPr marL="9525" marR="9525" marT="9525" marB="0" anchor="b">
                    <a:solidFill>
                      <a:srgbClr val="FFCC66"/>
                    </a:solidFill>
                  </a:tcPr>
                </a:tc>
                <a:tc>
                  <a:txBody>
                    <a:bodyPr/>
                    <a:lstStyle/>
                    <a:p>
                      <a:pPr algn="l" fontAlgn="b"/>
                      <a:r>
                        <a:rPr lang="fr-FR" sz="1600" b="0" i="0" u="none" strike="noStrike" dirty="0" err="1">
                          <a:solidFill>
                            <a:srgbClr val="000000"/>
                          </a:solidFill>
                          <a:effectLst/>
                          <a:latin typeface="Calibri" panose="020F0502020204030204" pitchFamily="34" charset="0"/>
                        </a:rPr>
                        <a:t>Watering</a:t>
                      </a:r>
                      <a:endParaRPr lang="fr-FR" sz="16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600" b="0" i="0" u="none" strike="noStrike" dirty="0" err="1">
                          <a:solidFill>
                            <a:srgbClr val="000000"/>
                          </a:solidFill>
                          <a:effectLst/>
                          <a:latin typeface="Calibri" panose="020F0502020204030204" pitchFamily="34" charset="0"/>
                        </a:rPr>
                        <a:t>Watered</a:t>
                      </a:r>
                      <a:endParaRPr lang="fr-FR" sz="16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600" b="0" i="0" u="none" strike="noStrike" dirty="0" err="1">
                          <a:solidFill>
                            <a:srgbClr val="000000"/>
                          </a:solidFill>
                          <a:effectLst/>
                          <a:latin typeface="Calibri" panose="020F0502020204030204" pitchFamily="34" charset="0"/>
                        </a:rPr>
                        <a:t>Watered</a:t>
                      </a:r>
                      <a:endParaRPr lang="fr-FR" sz="16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600" b="0" i="0" u="none" strike="noStrike" dirty="0">
                          <a:solidFill>
                            <a:srgbClr val="000000"/>
                          </a:solidFill>
                          <a:effectLst/>
                          <a:latin typeface="Calibri" panose="020F0502020204030204" pitchFamily="34" charset="0"/>
                        </a:rPr>
                        <a:t>Daily </a:t>
                      </a:r>
                      <a:r>
                        <a:rPr lang="fr-FR" sz="1600" b="0" i="0" u="none" strike="noStrike" dirty="0" err="1">
                          <a:solidFill>
                            <a:srgbClr val="000000"/>
                          </a:solidFill>
                          <a:effectLst/>
                          <a:latin typeface="Calibri" panose="020F0502020204030204" pitchFamily="34" charset="0"/>
                        </a:rPr>
                        <a:t>watering</a:t>
                      </a:r>
                      <a:r>
                        <a:rPr lang="fr-FR" sz="1600" b="0" i="0" u="none" strike="noStrike" dirty="0">
                          <a:solidFill>
                            <a:srgbClr val="000000"/>
                          </a:solidFill>
                          <a:effectLst/>
                          <a:latin typeface="Calibri" panose="020F0502020204030204" pitchFamily="34" charset="0"/>
                        </a:rPr>
                        <a:t> 1L per plant</a:t>
                      </a:r>
                    </a:p>
                  </a:txBody>
                  <a:tcPr marL="9525" marR="9525" marT="9525" marB="0" anchor="b">
                    <a:solidFill>
                      <a:srgbClr val="FFCC66"/>
                    </a:solidFill>
                  </a:tcPr>
                </a:tc>
                <a:extLst>
                  <a:ext uri="{0D108BD9-81ED-4DB2-BD59-A6C34878D82A}">
                    <a16:rowId xmlns:a16="http://schemas.microsoft.com/office/drawing/2014/main" val="3958568283"/>
                  </a:ext>
                </a:extLst>
              </a:tr>
              <a:tr h="190500">
                <a:tc>
                  <a:txBody>
                    <a:bodyPr/>
                    <a:lstStyle/>
                    <a:p>
                      <a:pPr algn="l" fontAlgn="b"/>
                      <a:r>
                        <a:rPr lang="fr-FR" sz="1600" b="0" i="0" u="none" strike="noStrike" dirty="0">
                          <a:solidFill>
                            <a:srgbClr val="000000"/>
                          </a:solidFill>
                          <a:effectLst/>
                          <a:latin typeface="Calibri" panose="020F0502020204030204" pitchFamily="34" charset="0"/>
                        </a:rPr>
                        <a:t>0148000204</a:t>
                      </a:r>
                    </a:p>
                  </a:txBody>
                  <a:tcPr marL="9525" marR="9525" marT="9525" marB="0" anchor="b">
                    <a:solidFill>
                      <a:srgbClr val="FFCC66"/>
                    </a:solidFill>
                  </a:tcPr>
                </a:tc>
                <a:tc>
                  <a:txBody>
                    <a:bodyPr/>
                    <a:lstStyle/>
                    <a:p>
                      <a:pPr algn="l" fontAlgn="b"/>
                      <a:r>
                        <a:rPr lang="fr-FR" sz="1600" b="0" i="0" u="none" strike="noStrike" dirty="0" err="1">
                          <a:solidFill>
                            <a:srgbClr val="000000"/>
                          </a:solidFill>
                          <a:effectLst/>
                          <a:latin typeface="Calibri" panose="020F0502020204030204" pitchFamily="34" charset="0"/>
                        </a:rPr>
                        <a:t>Watering</a:t>
                      </a:r>
                      <a:endParaRPr lang="fr-FR" sz="16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600" b="0" i="0" u="none" strike="noStrike" dirty="0" err="1">
                          <a:solidFill>
                            <a:srgbClr val="000000"/>
                          </a:solidFill>
                          <a:effectLst/>
                          <a:latin typeface="Calibri" panose="020F0502020204030204" pitchFamily="34" charset="0"/>
                        </a:rPr>
                        <a:t>Unwatered</a:t>
                      </a:r>
                      <a:endParaRPr lang="fr-FR" sz="16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r>
                        <a:rPr lang="fr-FR" sz="1600" b="0" i="0" u="none" strike="noStrike" dirty="0" err="1">
                          <a:solidFill>
                            <a:srgbClr val="000000"/>
                          </a:solidFill>
                          <a:effectLst/>
                          <a:latin typeface="Calibri" panose="020F0502020204030204" pitchFamily="34" charset="0"/>
                        </a:rPr>
                        <a:t>Unwatered</a:t>
                      </a:r>
                      <a:endParaRPr lang="fr-FR" sz="16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tc>
                  <a:txBody>
                    <a:bodyPr/>
                    <a:lstStyle/>
                    <a:p>
                      <a:pPr algn="l" fontAlgn="b"/>
                      <a:endParaRPr lang="fr-FR" sz="1600" b="0" i="0" u="none" strike="noStrike" dirty="0">
                        <a:solidFill>
                          <a:srgbClr val="000000"/>
                        </a:solidFill>
                        <a:effectLst/>
                        <a:latin typeface="Calibri" panose="020F0502020204030204" pitchFamily="34" charset="0"/>
                      </a:endParaRPr>
                    </a:p>
                  </a:txBody>
                  <a:tcPr marL="9525" marR="9525" marT="9525" marB="0" anchor="b">
                    <a:solidFill>
                      <a:srgbClr val="FFCC66"/>
                    </a:solidFill>
                  </a:tcPr>
                </a:tc>
                <a:extLst>
                  <a:ext uri="{0D108BD9-81ED-4DB2-BD59-A6C34878D82A}">
                    <a16:rowId xmlns:a16="http://schemas.microsoft.com/office/drawing/2014/main" val="2533820237"/>
                  </a:ext>
                </a:extLst>
              </a:tr>
            </a:tbl>
          </a:graphicData>
        </a:graphic>
      </p:graphicFrame>
      <p:cxnSp>
        <p:nvCxnSpPr>
          <p:cNvPr id="9" name="Connecteur droit avec flèche 8">
            <a:extLst>
              <a:ext uri="{FF2B5EF4-FFF2-40B4-BE49-F238E27FC236}">
                <a16:creationId xmlns:a16="http://schemas.microsoft.com/office/drawing/2014/main" id="{D5F5EC9B-CF0A-4274-8A9D-C701387D923E}"/>
              </a:ext>
            </a:extLst>
          </p:cNvPr>
          <p:cNvCxnSpPr>
            <a:cxnSpLocks/>
          </p:cNvCxnSpPr>
          <p:nvPr/>
        </p:nvCxnSpPr>
        <p:spPr>
          <a:xfrm flipH="1">
            <a:off x="3239070" y="1965278"/>
            <a:ext cx="2957014" cy="233831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853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994" name="Google Shape;994;g31a13bc3efd_2_0" descr="http://www.cropontology.org/images/bioversity_LD.jpg"/>
          <p:cNvPicPr preferRelativeResize="0"/>
          <p:nvPr/>
        </p:nvPicPr>
        <p:blipFill rotWithShape="1">
          <a:blip r:embed="rId3">
            <a:alphaModFix/>
          </a:blip>
          <a:srcRect/>
          <a:stretch/>
        </p:blipFill>
        <p:spPr>
          <a:xfrm>
            <a:off x="2010533" y="5336864"/>
            <a:ext cx="952500" cy="838200"/>
          </a:xfrm>
          <a:prstGeom prst="rect">
            <a:avLst/>
          </a:prstGeom>
          <a:noFill/>
          <a:ln>
            <a:noFill/>
          </a:ln>
        </p:spPr>
      </p:pic>
      <p:pic>
        <p:nvPicPr>
          <p:cNvPr id="995" name="Google Shape;995;g31a13bc3efd_2_0" descr="http://www.cropontology.org/images/Crop_Ontology_logo.png"/>
          <p:cNvPicPr preferRelativeResize="0"/>
          <p:nvPr/>
        </p:nvPicPr>
        <p:blipFill rotWithShape="1">
          <a:blip r:embed="rId4">
            <a:alphaModFix/>
          </a:blip>
          <a:srcRect/>
          <a:stretch/>
        </p:blipFill>
        <p:spPr>
          <a:xfrm>
            <a:off x="7658475" y="4426003"/>
            <a:ext cx="1619251" cy="573088"/>
          </a:xfrm>
          <a:prstGeom prst="rect">
            <a:avLst/>
          </a:prstGeom>
          <a:noFill/>
          <a:ln>
            <a:noFill/>
          </a:ln>
        </p:spPr>
      </p:pic>
      <p:pic>
        <p:nvPicPr>
          <p:cNvPr id="996" name="Google Shape;996;g31a13bc3efd_2_0" descr="b43b7095-e452-482a-8969-fed9a50393a8_WUR_RGB_standard.png"/>
          <p:cNvPicPr preferRelativeResize="0"/>
          <p:nvPr/>
        </p:nvPicPr>
        <p:blipFill rotWithShape="1">
          <a:blip r:embed="rId5">
            <a:alphaModFix/>
          </a:blip>
          <a:srcRect/>
          <a:stretch/>
        </p:blipFill>
        <p:spPr>
          <a:xfrm>
            <a:off x="5928498" y="5757867"/>
            <a:ext cx="2246312" cy="427039"/>
          </a:xfrm>
          <a:prstGeom prst="rect">
            <a:avLst/>
          </a:prstGeom>
          <a:noFill/>
          <a:ln>
            <a:noFill/>
          </a:ln>
        </p:spPr>
      </p:pic>
      <p:pic>
        <p:nvPicPr>
          <p:cNvPr id="997" name="Google Shape;997;g31a13bc3efd_2_0" descr="IBET.png"/>
          <p:cNvPicPr preferRelativeResize="0"/>
          <p:nvPr/>
        </p:nvPicPr>
        <p:blipFill rotWithShape="1">
          <a:blip r:embed="rId6">
            <a:alphaModFix/>
          </a:blip>
          <a:srcRect/>
          <a:stretch/>
        </p:blipFill>
        <p:spPr>
          <a:xfrm>
            <a:off x="-3578" y="6001605"/>
            <a:ext cx="1306512" cy="600075"/>
          </a:xfrm>
          <a:prstGeom prst="rect">
            <a:avLst/>
          </a:prstGeom>
          <a:noFill/>
          <a:ln>
            <a:noFill/>
          </a:ln>
        </p:spPr>
      </p:pic>
      <p:pic>
        <p:nvPicPr>
          <p:cNvPr id="998" name="Google Shape;998;g31a13bc3efd_2_0" descr="logo-cirad.jpg"/>
          <p:cNvPicPr preferRelativeResize="0"/>
          <p:nvPr/>
        </p:nvPicPr>
        <p:blipFill rotWithShape="1">
          <a:blip r:embed="rId7">
            <a:alphaModFix/>
          </a:blip>
          <a:srcRect/>
          <a:stretch/>
        </p:blipFill>
        <p:spPr>
          <a:xfrm>
            <a:off x="1457" y="5358923"/>
            <a:ext cx="1800225" cy="600075"/>
          </a:xfrm>
          <a:prstGeom prst="rect">
            <a:avLst/>
          </a:prstGeom>
          <a:noFill/>
          <a:ln>
            <a:noFill/>
          </a:ln>
        </p:spPr>
      </p:pic>
      <p:pic>
        <p:nvPicPr>
          <p:cNvPr id="999" name="Google Shape;999;g31a13bc3efd_2_0" descr="Logo.png"/>
          <p:cNvPicPr preferRelativeResize="0"/>
          <p:nvPr/>
        </p:nvPicPr>
        <p:blipFill rotWithShape="1">
          <a:blip r:embed="rId8">
            <a:alphaModFix/>
          </a:blip>
          <a:srcRect/>
          <a:stretch/>
        </p:blipFill>
        <p:spPr>
          <a:xfrm>
            <a:off x="3078379" y="5455932"/>
            <a:ext cx="917575" cy="600075"/>
          </a:xfrm>
          <a:prstGeom prst="rect">
            <a:avLst/>
          </a:prstGeom>
          <a:noFill/>
          <a:ln>
            <a:noFill/>
          </a:ln>
        </p:spPr>
      </p:pic>
      <p:pic>
        <p:nvPicPr>
          <p:cNvPr id="1000" name="Google Shape;1000;g31a13bc3efd_2_0" descr="EMBL_EBI-logo.png"/>
          <p:cNvPicPr preferRelativeResize="0"/>
          <p:nvPr/>
        </p:nvPicPr>
        <p:blipFill rotWithShape="1">
          <a:blip r:embed="rId9">
            <a:alphaModFix/>
          </a:blip>
          <a:srcRect/>
          <a:stretch/>
        </p:blipFill>
        <p:spPr>
          <a:xfrm>
            <a:off x="10515820" y="3955871"/>
            <a:ext cx="1611312" cy="501651"/>
          </a:xfrm>
          <a:prstGeom prst="rect">
            <a:avLst/>
          </a:prstGeom>
          <a:noFill/>
          <a:ln>
            <a:noFill/>
          </a:ln>
        </p:spPr>
      </p:pic>
      <p:pic>
        <p:nvPicPr>
          <p:cNvPr id="1001" name="Google Shape;1001;g31a13bc3efd_2_0" descr="1200px-Earlham_Institute_logo.png"/>
          <p:cNvPicPr preferRelativeResize="0"/>
          <p:nvPr/>
        </p:nvPicPr>
        <p:blipFill rotWithShape="1">
          <a:blip r:embed="rId10">
            <a:alphaModFix/>
          </a:blip>
          <a:srcRect/>
          <a:stretch/>
        </p:blipFill>
        <p:spPr>
          <a:xfrm>
            <a:off x="2903857" y="6195617"/>
            <a:ext cx="1123951" cy="390525"/>
          </a:xfrm>
          <a:prstGeom prst="rect">
            <a:avLst/>
          </a:prstGeom>
          <a:noFill/>
          <a:ln>
            <a:noFill/>
          </a:ln>
        </p:spPr>
      </p:pic>
      <p:pic>
        <p:nvPicPr>
          <p:cNvPr id="1002" name="Google Shape;1002;g31a13bc3efd_2_0" descr="r1591_9_logo_nib-2.jpg"/>
          <p:cNvPicPr preferRelativeResize="0"/>
          <p:nvPr/>
        </p:nvPicPr>
        <p:blipFill rotWithShape="1">
          <a:blip r:embed="rId11">
            <a:alphaModFix/>
          </a:blip>
          <a:srcRect/>
          <a:stretch/>
        </p:blipFill>
        <p:spPr>
          <a:xfrm>
            <a:off x="8813514" y="5358916"/>
            <a:ext cx="1216025" cy="392112"/>
          </a:xfrm>
          <a:prstGeom prst="rect">
            <a:avLst/>
          </a:prstGeom>
          <a:noFill/>
          <a:ln>
            <a:noFill/>
          </a:ln>
        </p:spPr>
      </p:pic>
      <p:pic>
        <p:nvPicPr>
          <p:cNvPr id="1003" name="Google Shape;1003;g31a13bc3efd_2_0"/>
          <p:cNvPicPr preferRelativeResize="0"/>
          <p:nvPr/>
        </p:nvPicPr>
        <p:blipFill rotWithShape="1">
          <a:blip r:embed="rId12">
            <a:alphaModFix/>
          </a:blip>
          <a:srcRect/>
          <a:stretch/>
        </p:blipFill>
        <p:spPr>
          <a:xfrm>
            <a:off x="8813519" y="5717697"/>
            <a:ext cx="881063" cy="698500"/>
          </a:xfrm>
          <a:prstGeom prst="rect">
            <a:avLst/>
          </a:prstGeom>
          <a:noFill/>
          <a:ln>
            <a:noFill/>
          </a:ln>
        </p:spPr>
      </p:pic>
      <p:pic>
        <p:nvPicPr>
          <p:cNvPr id="1004" name="Google Shape;1004;g31a13bc3efd_2_0" descr="ttp://pages.igc.gulbenkian.pt/pgcd/files/site_img/Logo_igc.png"/>
          <p:cNvPicPr preferRelativeResize="0"/>
          <p:nvPr/>
        </p:nvPicPr>
        <p:blipFill rotWithShape="1">
          <a:blip r:embed="rId13">
            <a:alphaModFix/>
          </a:blip>
          <a:srcRect/>
          <a:stretch/>
        </p:blipFill>
        <p:spPr>
          <a:xfrm>
            <a:off x="4688539" y="4779394"/>
            <a:ext cx="1571625" cy="642939"/>
          </a:xfrm>
          <a:prstGeom prst="rect">
            <a:avLst/>
          </a:prstGeom>
          <a:noFill/>
          <a:ln>
            <a:noFill/>
          </a:ln>
        </p:spPr>
      </p:pic>
      <p:pic>
        <p:nvPicPr>
          <p:cNvPr id="1005" name="Google Shape;1005;g31a13bc3efd_2_0"/>
          <p:cNvPicPr preferRelativeResize="0"/>
          <p:nvPr/>
        </p:nvPicPr>
        <p:blipFill rotWithShape="1">
          <a:blip r:embed="rId14">
            <a:alphaModFix/>
          </a:blip>
          <a:srcRect/>
          <a:stretch/>
        </p:blipFill>
        <p:spPr>
          <a:xfrm>
            <a:off x="1346957" y="6001605"/>
            <a:ext cx="663575" cy="771525"/>
          </a:xfrm>
          <a:prstGeom prst="rect">
            <a:avLst/>
          </a:prstGeom>
          <a:noFill/>
          <a:ln>
            <a:noFill/>
          </a:ln>
        </p:spPr>
      </p:pic>
      <p:pic>
        <p:nvPicPr>
          <p:cNvPr id="1006" name="Google Shape;1006;g31a13bc3efd_2_0"/>
          <p:cNvPicPr preferRelativeResize="0"/>
          <p:nvPr/>
        </p:nvPicPr>
        <p:blipFill rotWithShape="1">
          <a:blip r:embed="rId15">
            <a:alphaModFix/>
          </a:blip>
          <a:srcRect/>
          <a:stretch/>
        </p:blipFill>
        <p:spPr>
          <a:xfrm>
            <a:off x="6104352" y="4010470"/>
            <a:ext cx="1481139" cy="433388"/>
          </a:xfrm>
          <a:prstGeom prst="rect">
            <a:avLst/>
          </a:prstGeom>
          <a:noFill/>
          <a:ln>
            <a:noFill/>
          </a:ln>
        </p:spPr>
      </p:pic>
      <p:pic>
        <p:nvPicPr>
          <p:cNvPr id="1007" name="Google Shape;1007;g31a13bc3efd_2_0"/>
          <p:cNvPicPr preferRelativeResize="0"/>
          <p:nvPr/>
        </p:nvPicPr>
        <p:blipFill rotWithShape="1">
          <a:blip r:embed="rId16">
            <a:alphaModFix/>
          </a:blip>
          <a:srcRect/>
          <a:stretch/>
        </p:blipFill>
        <p:spPr>
          <a:xfrm>
            <a:off x="7690598" y="5326364"/>
            <a:ext cx="1057275" cy="457200"/>
          </a:xfrm>
          <a:prstGeom prst="rect">
            <a:avLst/>
          </a:prstGeom>
          <a:noFill/>
          <a:ln>
            <a:noFill/>
          </a:ln>
        </p:spPr>
      </p:pic>
      <p:pic>
        <p:nvPicPr>
          <p:cNvPr id="1008" name="Google Shape;1008;g31a13bc3efd_2_0" descr="link to homepage"/>
          <p:cNvPicPr preferRelativeResize="0"/>
          <p:nvPr/>
        </p:nvPicPr>
        <p:blipFill rotWithShape="1">
          <a:blip r:embed="rId17">
            <a:alphaModFix/>
          </a:blip>
          <a:srcRect/>
          <a:stretch/>
        </p:blipFill>
        <p:spPr>
          <a:xfrm>
            <a:off x="10095192" y="5289113"/>
            <a:ext cx="1408113" cy="623888"/>
          </a:xfrm>
          <a:prstGeom prst="rect">
            <a:avLst/>
          </a:prstGeom>
          <a:noFill/>
          <a:ln>
            <a:noFill/>
          </a:ln>
        </p:spPr>
      </p:pic>
      <p:pic>
        <p:nvPicPr>
          <p:cNvPr id="1009" name="Google Shape;1009;g31a13bc3efd_2_0"/>
          <p:cNvPicPr preferRelativeResize="0"/>
          <p:nvPr/>
        </p:nvPicPr>
        <p:blipFill rotWithShape="1">
          <a:blip r:embed="rId18">
            <a:alphaModFix/>
          </a:blip>
          <a:srcRect/>
          <a:stretch/>
        </p:blipFill>
        <p:spPr>
          <a:xfrm>
            <a:off x="6420599" y="5036350"/>
            <a:ext cx="1888350" cy="252775"/>
          </a:xfrm>
          <a:prstGeom prst="rect">
            <a:avLst/>
          </a:prstGeom>
          <a:noFill/>
          <a:ln>
            <a:noFill/>
          </a:ln>
        </p:spPr>
      </p:pic>
      <p:sp>
        <p:nvSpPr>
          <p:cNvPr id="1010" name="Google Shape;1010;g31a13bc3efd_2_0"/>
          <p:cNvSpPr txBox="1"/>
          <p:nvPr/>
        </p:nvSpPr>
        <p:spPr>
          <a:xfrm>
            <a:off x="42336" y="3768733"/>
            <a:ext cx="4188600" cy="1158300"/>
          </a:xfrm>
          <a:prstGeom prst="rect">
            <a:avLst/>
          </a:prstGeom>
          <a:gradFill>
            <a:gsLst>
              <a:gs pos="0">
                <a:srgbClr val="6E6E6E"/>
              </a:gs>
              <a:gs pos="48000">
                <a:srgbClr val="A7A7A7"/>
              </a:gs>
              <a:gs pos="100000">
                <a:srgbClr val="C9C9C9"/>
              </a:gs>
            </a:gsLst>
            <a:lin ang="16200000" scaled="0"/>
          </a:gra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95959"/>
              </a:buClr>
              <a:buSzPts val="1600"/>
              <a:buFont typeface="Arial"/>
              <a:buNone/>
            </a:pPr>
            <a:r>
              <a:rPr lang="de-DE" sz="1600" b="1" u="sng">
                <a:solidFill>
                  <a:srgbClr val="595959"/>
                </a:solidFill>
                <a:latin typeface="Arial"/>
                <a:ea typeface="Arial"/>
                <a:cs typeface="Arial"/>
                <a:sym typeface="Arial"/>
              </a:rPr>
              <a:t>H2020 AGENT</a:t>
            </a:r>
            <a:endParaRPr sz="1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595959"/>
              </a:buClr>
              <a:buSzPts val="1400"/>
              <a:buFont typeface="Arial"/>
              <a:buNone/>
            </a:pPr>
            <a:r>
              <a:rPr lang="de-DE" sz="1400">
                <a:solidFill>
                  <a:srgbClr val="595959"/>
                </a:solidFill>
                <a:latin typeface="Arial"/>
                <a:ea typeface="Arial"/>
                <a:cs typeface="Arial"/>
                <a:sym typeface="Arial"/>
              </a:rPr>
              <a:t>N. Stein (IPK, coord), P. Kersey (RBGK), M. Alaux (INRAE), S. Weise (IPK), C. Pommier (INRAE), M. Lange (IPK), R. Finkers (WUR), </a:t>
            </a:r>
            <a:r>
              <a:rPr lang="de-DE" sz="1400" i="1">
                <a:solidFill>
                  <a:srgbClr val="595959"/>
                </a:solidFill>
                <a:latin typeface="Arial"/>
                <a:ea typeface="Arial"/>
                <a:cs typeface="Arial"/>
                <a:sym typeface="Arial"/>
              </a:rPr>
              <a:t>J. Destin (INRAE)</a:t>
            </a:r>
            <a:endParaRPr sz="1800">
              <a:solidFill>
                <a:schemeClr val="dk1"/>
              </a:solidFill>
              <a:latin typeface="Calibri"/>
              <a:ea typeface="Calibri"/>
              <a:cs typeface="Calibri"/>
              <a:sym typeface="Calibri"/>
            </a:endParaRPr>
          </a:p>
        </p:txBody>
      </p:sp>
      <p:pic>
        <p:nvPicPr>
          <p:cNvPr id="1011" name="Google Shape;1011;g31a13bc3efd_2_0"/>
          <p:cNvPicPr preferRelativeResize="0"/>
          <p:nvPr/>
        </p:nvPicPr>
        <p:blipFill rotWithShape="1">
          <a:blip r:embed="rId19">
            <a:alphaModFix/>
          </a:blip>
          <a:srcRect/>
          <a:stretch/>
        </p:blipFill>
        <p:spPr>
          <a:xfrm>
            <a:off x="3124293" y="3708681"/>
            <a:ext cx="1181767" cy="382208"/>
          </a:xfrm>
          <a:prstGeom prst="rect">
            <a:avLst/>
          </a:prstGeom>
          <a:noFill/>
          <a:ln>
            <a:noFill/>
          </a:ln>
        </p:spPr>
      </p:pic>
      <p:sp>
        <p:nvSpPr>
          <p:cNvPr id="1012" name="Google Shape;1012;g31a13bc3efd_2_0"/>
          <p:cNvSpPr txBox="1"/>
          <p:nvPr/>
        </p:nvSpPr>
        <p:spPr>
          <a:xfrm>
            <a:off x="4398650" y="2125300"/>
            <a:ext cx="4349100" cy="1446900"/>
          </a:xfrm>
          <a:prstGeom prst="rect">
            <a:avLst/>
          </a:prstGeom>
          <a:gradFill>
            <a:gsLst>
              <a:gs pos="0">
                <a:schemeClr val="dk1"/>
              </a:gs>
              <a:gs pos="48000">
                <a:srgbClr val="070707"/>
              </a:gs>
              <a:gs pos="100000">
                <a:srgbClr val="666666"/>
              </a:gs>
            </a:gsLst>
            <a:lin ang="1620000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Calibri"/>
              <a:buNone/>
            </a:pPr>
            <a:r>
              <a:rPr lang="de-DE" sz="1800" b="1" u="sng">
                <a:solidFill>
                  <a:schemeClr val="lt1"/>
                </a:solidFill>
                <a:latin typeface="Calibri"/>
                <a:ea typeface="Calibri"/>
                <a:cs typeface="Calibri"/>
                <a:sym typeface="Calibri"/>
              </a:rPr>
              <a:t>MIAPPE community</a:t>
            </a:r>
            <a:endParaRPr sz="1800" b="1" u="sng">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400"/>
              <a:buFont typeface="Calibri"/>
              <a:buNone/>
            </a:pPr>
            <a:r>
              <a:rPr lang="de-DE" sz="1400">
                <a:solidFill>
                  <a:schemeClr val="lt1"/>
                </a:solidFill>
                <a:latin typeface="Calibri"/>
                <a:ea typeface="Calibri"/>
                <a:cs typeface="Calibri"/>
                <a:sym typeface="Calibri"/>
              </a:rPr>
              <a:t>ELIXIR Plant Community,</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lt1"/>
              </a:buClr>
              <a:buSzPts val="1400"/>
              <a:buFont typeface="Calibri"/>
              <a:buNone/>
            </a:pPr>
            <a:r>
              <a:rPr lang="de-DE" sz="1400">
                <a:solidFill>
                  <a:schemeClr val="lt1"/>
                </a:solidFill>
                <a:latin typeface="Calibri"/>
                <a:ea typeface="Calibri"/>
                <a:cs typeface="Calibri"/>
                <a:sym typeface="Calibri"/>
              </a:rPr>
              <a:t>Krajewsky P, Cwiek H, Tardieu F, Usadel B, Arend D, Arnaud E, Junker A, King G, Laporte MA, Poorter H, Reif J, Rocca-Serra P, Sansone SA,  Kersey P, </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lt1"/>
              </a:buClr>
              <a:buSzPts val="1400"/>
              <a:buFont typeface="Calibri"/>
              <a:buNone/>
            </a:pPr>
            <a:r>
              <a:rPr lang="de-DE" sz="1400">
                <a:solidFill>
                  <a:schemeClr val="lt1"/>
                </a:solidFill>
                <a:latin typeface="Calibri"/>
                <a:ea typeface="Calibri"/>
                <a:cs typeface="Calibri"/>
                <a:sym typeface="Calibri"/>
              </a:rPr>
              <a:t>And many more!</a:t>
            </a:r>
            <a:endParaRPr sz="1800">
              <a:solidFill>
                <a:schemeClr val="lt1"/>
              </a:solidFill>
              <a:latin typeface="Calibri"/>
              <a:ea typeface="Calibri"/>
              <a:cs typeface="Calibri"/>
              <a:sym typeface="Calibri"/>
            </a:endParaRPr>
          </a:p>
        </p:txBody>
      </p:sp>
      <p:pic>
        <p:nvPicPr>
          <p:cNvPr id="1013" name="Google Shape;1013;g31a13bc3efd_2_0"/>
          <p:cNvPicPr preferRelativeResize="0"/>
          <p:nvPr/>
        </p:nvPicPr>
        <p:blipFill rotWithShape="1">
          <a:blip r:embed="rId20">
            <a:alphaModFix/>
          </a:blip>
          <a:srcRect/>
          <a:stretch/>
        </p:blipFill>
        <p:spPr>
          <a:xfrm>
            <a:off x="4272230" y="964987"/>
            <a:ext cx="661328" cy="565646"/>
          </a:xfrm>
          <a:prstGeom prst="rect">
            <a:avLst/>
          </a:prstGeom>
          <a:noFill/>
          <a:ln>
            <a:noFill/>
          </a:ln>
        </p:spPr>
      </p:pic>
      <p:pic>
        <p:nvPicPr>
          <p:cNvPr id="1014" name="Google Shape;1014;g31a13bc3efd_2_0"/>
          <p:cNvPicPr preferRelativeResize="0"/>
          <p:nvPr/>
        </p:nvPicPr>
        <p:blipFill rotWithShape="1">
          <a:blip r:embed="rId21">
            <a:alphaModFix/>
          </a:blip>
          <a:srcRect/>
          <a:stretch/>
        </p:blipFill>
        <p:spPr>
          <a:xfrm>
            <a:off x="7335093" y="2177788"/>
            <a:ext cx="1412653" cy="361867"/>
          </a:xfrm>
          <a:prstGeom prst="rect">
            <a:avLst/>
          </a:prstGeom>
          <a:noFill/>
          <a:ln>
            <a:noFill/>
          </a:ln>
        </p:spPr>
      </p:pic>
      <p:sp>
        <p:nvSpPr>
          <p:cNvPr id="1015" name="Google Shape;1015;g31a13bc3efd_2_0"/>
          <p:cNvSpPr/>
          <p:nvPr/>
        </p:nvSpPr>
        <p:spPr>
          <a:xfrm>
            <a:off x="16211" y="2903242"/>
            <a:ext cx="3515947" cy="584775"/>
          </a:xfrm>
          <a:prstGeom prst="rect">
            <a:avLst/>
          </a:prstGeom>
          <a:gradFill>
            <a:gsLst>
              <a:gs pos="0">
                <a:srgbClr val="A6B6DE"/>
              </a:gs>
              <a:gs pos="50000">
                <a:srgbClr val="98AAD9"/>
              </a:gs>
              <a:gs pos="100000">
                <a:srgbClr val="859CD7"/>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r>
              <a:rPr lang="de-DE" sz="1800" b="1" u="sng">
                <a:solidFill>
                  <a:schemeClr val="dk1"/>
                </a:solidFill>
                <a:latin typeface="Calibri"/>
                <a:ea typeface="Calibri"/>
                <a:cs typeface="Calibri"/>
                <a:sym typeface="Calibri"/>
              </a:rPr>
              <a:t>Crop Ontology</a:t>
            </a:r>
            <a:endParaRPr sz="1800" b="1" u="sng">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de-DE" sz="1400">
                <a:solidFill>
                  <a:schemeClr val="dk1"/>
                </a:solidFill>
                <a:latin typeface="Calibri"/>
                <a:ea typeface="Calibri"/>
                <a:cs typeface="Calibri"/>
                <a:sym typeface="Calibri"/>
              </a:rPr>
              <a:t>Arnaud E, Laporte MA, …</a:t>
            </a:r>
            <a:endParaRPr sz="1800">
              <a:solidFill>
                <a:schemeClr val="dk1"/>
              </a:solidFill>
              <a:latin typeface="Calibri"/>
              <a:ea typeface="Calibri"/>
              <a:cs typeface="Calibri"/>
              <a:sym typeface="Calibri"/>
            </a:endParaRPr>
          </a:p>
        </p:txBody>
      </p:sp>
      <p:pic>
        <p:nvPicPr>
          <p:cNvPr id="1016" name="Google Shape;1016;g31a13bc3efd_2_0" descr="http://www.cropontology.org/images/Crop_Ontology_logo.png"/>
          <p:cNvPicPr preferRelativeResize="0"/>
          <p:nvPr/>
        </p:nvPicPr>
        <p:blipFill rotWithShape="1">
          <a:blip r:embed="rId4">
            <a:alphaModFix/>
          </a:blip>
          <a:srcRect/>
          <a:stretch/>
        </p:blipFill>
        <p:spPr>
          <a:xfrm>
            <a:off x="1882775" y="2461297"/>
            <a:ext cx="1619251" cy="573088"/>
          </a:xfrm>
          <a:prstGeom prst="rect">
            <a:avLst/>
          </a:prstGeom>
          <a:noFill/>
          <a:ln>
            <a:noFill/>
          </a:ln>
        </p:spPr>
      </p:pic>
      <p:sp>
        <p:nvSpPr>
          <p:cNvPr id="1017" name="Google Shape;1017;g31a13bc3efd_2_0"/>
          <p:cNvSpPr txBox="1"/>
          <p:nvPr/>
        </p:nvSpPr>
        <p:spPr>
          <a:xfrm>
            <a:off x="6619251" y="1035150"/>
            <a:ext cx="5005200" cy="1015800"/>
          </a:xfrm>
          <a:prstGeom prst="rect">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de-DE" sz="1800" b="1" u="sng">
                <a:solidFill>
                  <a:schemeClr val="dk1"/>
                </a:solidFill>
                <a:latin typeface="Calibri"/>
                <a:ea typeface="Calibri"/>
                <a:cs typeface="Calibri"/>
                <a:sym typeface="Calibri"/>
              </a:rPr>
              <a:t>Emphasis</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de-DE" sz="1400">
                <a:solidFill>
                  <a:schemeClr val="dk1"/>
                </a:solidFill>
                <a:latin typeface="Calibri"/>
                <a:ea typeface="Calibri"/>
                <a:cs typeface="Calibri"/>
                <a:sym typeface="Calibri"/>
              </a:rPr>
              <a:t>Tardieu F, Usadel B, Arend D, Junker A, Poorter H, Neveu P, Pierushka R, Shur U, Alic I, Tireau A., Kazemipour-Ricci F., … </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de-DE" sz="1400">
                <a:solidFill>
                  <a:schemeClr val="dk1"/>
                </a:solidFill>
                <a:latin typeface="Calibri"/>
                <a:ea typeface="Calibri"/>
                <a:cs typeface="Calibri"/>
                <a:sym typeface="Calibri"/>
              </a:rPr>
              <a:t>And many more!</a:t>
            </a:r>
            <a:endParaRPr sz="1800">
              <a:solidFill>
                <a:schemeClr val="dk1"/>
              </a:solidFill>
              <a:latin typeface="Calibri"/>
              <a:ea typeface="Calibri"/>
              <a:cs typeface="Calibri"/>
              <a:sym typeface="Calibri"/>
            </a:endParaRPr>
          </a:p>
        </p:txBody>
      </p:sp>
      <p:pic>
        <p:nvPicPr>
          <p:cNvPr id="1018" name="Google Shape;1018;g31a13bc3efd_2_0"/>
          <p:cNvPicPr preferRelativeResize="0"/>
          <p:nvPr/>
        </p:nvPicPr>
        <p:blipFill rotWithShape="1">
          <a:blip r:embed="rId18">
            <a:alphaModFix/>
          </a:blip>
          <a:srcRect/>
          <a:stretch/>
        </p:blipFill>
        <p:spPr>
          <a:xfrm>
            <a:off x="6619243" y="755831"/>
            <a:ext cx="1873859" cy="266196"/>
          </a:xfrm>
          <a:prstGeom prst="rect">
            <a:avLst/>
          </a:prstGeom>
          <a:noFill/>
          <a:ln>
            <a:noFill/>
          </a:ln>
        </p:spPr>
      </p:pic>
      <p:sp>
        <p:nvSpPr>
          <p:cNvPr id="1019" name="Google Shape;1019;g31a13bc3efd_2_0"/>
          <p:cNvSpPr txBox="1"/>
          <p:nvPr/>
        </p:nvSpPr>
        <p:spPr>
          <a:xfrm>
            <a:off x="9172156" y="2530100"/>
            <a:ext cx="2968800" cy="1015800"/>
          </a:xfrm>
          <a:prstGeom prst="rect">
            <a:avLst/>
          </a:prstGeom>
          <a:solidFill>
            <a:srgbClr val="92D050"/>
          </a:soli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de-DE" sz="1800" b="1" u="sng">
                <a:solidFill>
                  <a:schemeClr val="dk1"/>
                </a:solidFill>
                <a:latin typeface="Calibri"/>
                <a:ea typeface="Calibri"/>
                <a:cs typeface="Calibri"/>
                <a:sym typeface="Calibri"/>
              </a:rPr>
              <a:t>Breeding API</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de-DE" sz="1400">
                <a:solidFill>
                  <a:schemeClr val="dk1"/>
                </a:solidFill>
                <a:latin typeface="Calibri"/>
                <a:ea typeface="Calibri"/>
                <a:cs typeface="Calibri"/>
                <a:sym typeface="Calibri"/>
              </a:rPr>
              <a:t>Selby P, Mueller L, Robbins K, Backlund JE, Boizet A., … , </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de-DE" sz="1400">
                <a:solidFill>
                  <a:schemeClr val="dk1"/>
                </a:solidFill>
                <a:latin typeface="Calibri"/>
                <a:ea typeface="Calibri"/>
                <a:cs typeface="Calibri"/>
                <a:sym typeface="Calibri"/>
              </a:rPr>
              <a:t>And many more!</a:t>
            </a:r>
            <a:endParaRPr sz="1800">
              <a:solidFill>
                <a:schemeClr val="dk1"/>
              </a:solidFill>
              <a:latin typeface="Calibri"/>
              <a:ea typeface="Calibri"/>
              <a:cs typeface="Calibri"/>
              <a:sym typeface="Calibri"/>
            </a:endParaRPr>
          </a:p>
        </p:txBody>
      </p:sp>
      <p:pic>
        <p:nvPicPr>
          <p:cNvPr id="1020" name="Google Shape;1020;g31a13bc3efd_2_0" descr="brapi_logo.png"/>
          <p:cNvPicPr preferRelativeResize="0"/>
          <p:nvPr/>
        </p:nvPicPr>
        <p:blipFill rotWithShape="1">
          <a:blip r:embed="rId22">
            <a:alphaModFix/>
          </a:blip>
          <a:srcRect/>
          <a:stretch/>
        </p:blipFill>
        <p:spPr>
          <a:xfrm>
            <a:off x="10251626" y="2189975"/>
            <a:ext cx="1800225" cy="337500"/>
          </a:xfrm>
          <a:prstGeom prst="rect">
            <a:avLst/>
          </a:prstGeom>
          <a:noFill/>
          <a:ln>
            <a:noFill/>
          </a:ln>
        </p:spPr>
      </p:pic>
      <p:pic>
        <p:nvPicPr>
          <p:cNvPr id="1021" name="Google Shape;1021;g31a13bc3efd_2_0"/>
          <p:cNvPicPr preferRelativeResize="0"/>
          <p:nvPr/>
        </p:nvPicPr>
        <p:blipFill rotWithShape="1">
          <a:blip r:embed="rId20">
            <a:alphaModFix/>
          </a:blip>
          <a:srcRect/>
          <a:stretch/>
        </p:blipFill>
        <p:spPr>
          <a:xfrm>
            <a:off x="9383797" y="4341012"/>
            <a:ext cx="661328" cy="565646"/>
          </a:xfrm>
          <a:prstGeom prst="rect">
            <a:avLst/>
          </a:prstGeom>
          <a:noFill/>
          <a:ln>
            <a:noFill/>
          </a:ln>
        </p:spPr>
      </p:pic>
      <p:pic>
        <p:nvPicPr>
          <p:cNvPr id="1022" name="Google Shape;1022;g31a13bc3efd_2_0" descr="elixir_1_RZ_mac.eps"/>
          <p:cNvPicPr preferRelativeResize="0"/>
          <p:nvPr/>
        </p:nvPicPr>
        <p:blipFill rotWithShape="1">
          <a:blip r:embed="rId23">
            <a:alphaModFix/>
          </a:blip>
          <a:srcRect/>
          <a:stretch/>
        </p:blipFill>
        <p:spPr>
          <a:xfrm>
            <a:off x="8813525" y="3903482"/>
            <a:ext cx="997435" cy="716274"/>
          </a:xfrm>
          <a:prstGeom prst="rect">
            <a:avLst/>
          </a:prstGeom>
          <a:noFill/>
          <a:ln>
            <a:noFill/>
          </a:ln>
        </p:spPr>
      </p:pic>
      <p:pic>
        <p:nvPicPr>
          <p:cNvPr id="1023" name="Google Shape;1023;g31a13bc3efd_2_0"/>
          <p:cNvPicPr preferRelativeResize="0"/>
          <p:nvPr/>
        </p:nvPicPr>
        <p:blipFill rotWithShape="1">
          <a:blip r:embed="rId24">
            <a:alphaModFix/>
          </a:blip>
          <a:srcRect/>
          <a:stretch/>
        </p:blipFill>
        <p:spPr>
          <a:xfrm>
            <a:off x="4777536" y="3622519"/>
            <a:ext cx="1009650" cy="1390650"/>
          </a:xfrm>
          <a:prstGeom prst="rect">
            <a:avLst/>
          </a:prstGeom>
          <a:noFill/>
          <a:ln>
            <a:noFill/>
          </a:ln>
        </p:spPr>
      </p:pic>
      <p:sp>
        <p:nvSpPr>
          <p:cNvPr id="1024" name="Google Shape;1024;g31a13bc3efd_2_0"/>
          <p:cNvSpPr txBox="1">
            <a:spLocks noGrp="1"/>
          </p:cNvSpPr>
          <p:nvPr>
            <p:ph type="ctrTitle"/>
          </p:nvPr>
        </p:nvSpPr>
        <p:spPr>
          <a:xfrm>
            <a:off x="2514175" y="52750"/>
            <a:ext cx="8203200" cy="786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09B"/>
              </a:buClr>
              <a:buSzPts val="4400"/>
              <a:buFont typeface="Arial"/>
              <a:buNone/>
            </a:pPr>
            <a:r>
              <a:rPr lang="de-DE" sz="4400"/>
              <a:t>Aknowledgments &amp; Questions</a:t>
            </a:r>
            <a:endParaRPr/>
          </a:p>
        </p:txBody>
      </p:sp>
      <p:pic>
        <p:nvPicPr>
          <p:cNvPr id="1025" name="Google Shape;1025;g31a13bc3efd_2_0" descr="Les objectifs de ProdMIA | ProdMIA"/>
          <p:cNvPicPr preferRelativeResize="0"/>
          <p:nvPr/>
        </p:nvPicPr>
        <p:blipFill rotWithShape="1">
          <a:blip r:embed="rId25">
            <a:alphaModFix/>
          </a:blip>
          <a:srcRect/>
          <a:stretch/>
        </p:blipFill>
        <p:spPr>
          <a:xfrm>
            <a:off x="5844254" y="4347703"/>
            <a:ext cx="1541495" cy="722012"/>
          </a:xfrm>
          <a:prstGeom prst="rect">
            <a:avLst/>
          </a:prstGeom>
          <a:noFill/>
          <a:ln>
            <a:noFill/>
          </a:ln>
        </p:spPr>
      </p:pic>
      <p:pic>
        <p:nvPicPr>
          <p:cNvPr id="1026" name="Google Shape;1026;g31a13bc3efd_2_0"/>
          <p:cNvPicPr preferRelativeResize="0"/>
          <p:nvPr/>
        </p:nvPicPr>
        <p:blipFill rotWithShape="1">
          <a:blip r:embed="rId26">
            <a:alphaModFix/>
          </a:blip>
          <a:srcRect/>
          <a:stretch/>
        </p:blipFill>
        <p:spPr>
          <a:xfrm>
            <a:off x="4126985" y="4340276"/>
            <a:ext cx="1082675" cy="744537"/>
          </a:xfrm>
          <a:prstGeom prst="rect">
            <a:avLst/>
          </a:prstGeom>
          <a:noFill/>
          <a:ln>
            <a:noFill/>
          </a:ln>
        </p:spPr>
      </p:pic>
      <p:sp>
        <p:nvSpPr>
          <p:cNvPr id="1027" name="Google Shape;1027;g31a13bc3efd_2_0"/>
          <p:cNvSpPr txBox="1"/>
          <p:nvPr/>
        </p:nvSpPr>
        <p:spPr>
          <a:xfrm>
            <a:off x="-3578" y="964969"/>
            <a:ext cx="4331400" cy="1416000"/>
          </a:xfrm>
          <a:prstGeom prst="rect">
            <a:avLst/>
          </a:prstGeom>
          <a:gradFill>
            <a:gsLst>
              <a:gs pos="0">
                <a:srgbClr val="B0500F"/>
              </a:gs>
              <a:gs pos="48000">
                <a:srgbClr val="ED8037"/>
              </a:gs>
              <a:gs pos="100000">
                <a:srgbClr val="F4B081"/>
              </a:gs>
            </a:gsLst>
            <a:lin ang="1620000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600"/>
              <a:buFont typeface="Calibri"/>
              <a:buNone/>
            </a:pPr>
            <a:r>
              <a:rPr lang="de-DE" sz="1600" b="1">
                <a:solidFill>
                  <a:schemeClr val="lt1"/>
                </a:solidFill>
                <a:latin typeface="Calibri"/>
                <a:ea typeface="Calibri"/>
                <a:cs typeface="Calibri"/>
                <a:sym typeface="Calibri"/>
              </a:rPr>
              <a:t>       </a:t>
            </a:r>
            <a:r>
              <a:rPr lang="de-DE" sz="1600" b="1" u="sng">
                <a:solidFill>
                  <a:schemeClr val="lt1"/>
                </a:solidFill>
                <a:latin typeface="Calibri"/>
                <a:ea typeface="Calibri"/>
                <a:cs typeface="Calibri"/>
                <a:sym typeface="Calibri"/>
              </a:rPr>
              <a:t>Elixir Plant community &amp; platforms</a:t>
            </a:r>
            <a:endParaRPr sz="1600" b="1" u="sng">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400"/>
              <a:buFont typeface="Calibri"/>
              <a:buNone/>
            </a:pPr>
            <a:r>
              <a:rPr lang="de-DE" sz="1400">
                <a:solidFill>
                  <a:schemeClr val="lt1"/>
                </a:solidFill>
                <a:latin typeface="Calibri"/>
                <a:ea typeface="Calibri"/>
                <a:cs typeface="Calibri"/>
                <a:sym typeface="Calibri"/>
              </a:rPr>
              <a:t>Beier S., Gruden C., Pommier C., Coppens F, Scholz U., Lange M., Contreras B., Adam Blondon AF, Faria D, Chavez I, Miguel C, Droedsbek B, Finkers R, Papoutsoglou E, Olster R, Ramsak Z, Michotey C.,  …</a:t>
            </a:r>
            <a:endParaRPr sz="1400">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de-DE" sz="1400">
                <a:solidFill>
                  <a:schemeClr val="lt1"/>
                </a:solidFill>
                <a:latin typeface="Calibri"/>
                <a:ea typeface="Calibri"/>
                <a:cs typeface="Calibri"/>
                <a:sym typeface="Calibri"/>
              </a:rPr>
              <a:t>And many more!</a:t>
            </a:r>
            <a:endParaRPr sz="1400">
              <a:solidFill>
                <a:schemeClr val="lt1"/>
              </a:solidFill>
              <a:latin typeface="Calibri"/>
              <a:ea typeface="Calibri"/>
              <a:cs typeface="Calibri"/>
              <a:sym typeface="Calibri"/>
            </a:endParaRPr>
          </a:p>
        </p:txBody>
      </p:sp>
      <p:pic>
        <p:nvPicPr>
          <p:cNvPr id="1028" name="Google Shape;1028;g31a13bc3efd_2_0" descr="elixir_1_RZ_mac.eps"/>
          <p:cNvPicPr preferRelativeResize="0"/>
          <p:nvPr/>
        </p:nvPicPr>
        <p:blipFill rotWithShape="1">
          <a:blip r:embed="rId23">
            <a:alphaModFix/>
          </a:blip>
          <a:srcRect/>
          <a:stretch/>
        </p:blipFill>
        <p:spPr>
          <a:xfrm>
            <a:off x="-3567" y="530782"/>
            <a:ext cx="997436" cy="7162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DE7E928-5D06-9531-8332-B085F24F191E}"/>
              </a:ext>
            </a:extLst>
          </p:cNvPr>
          <p:cNvSpPr>
            <a:spLocks noGrp="1"/>
          </p:cNvSpPr>
          <p:nvPr>
            <p:ph type="body" idx="1"/>
          </p:nvPr>
        </p:nvSpPr>
        <p:spPr/>
        <p:txBody>
          <a:bodyPr/>
          <a:lstStyle/>
          <a:p>
            <a:endParaRPr lang="fr-FR"/>
          </a:p>
        </p:txBody>
      </p:sp>
      <p:sp>
        <p:nvSpPr>
          <p:cNvPr id="3" name="Titre 2">
            <a:extLst>
              <a:ext uri="{FF2B5EF4-FFF2-40B4-BE49-F238E27FC236}">
                <a16:creationId xmlns:a16="http://schemas.microsoft.com/office/drawing/2014/main" id="{77D9C9A7-2A18-AF78-B154-0DF9383614A4}"/>
              </a:ext>
            </a:extLst>
          </p:cNvPr>
          <p:cNvSpPr>
            <a:spLocks noGrp="1"/>
          </p:cNvSpPr>
          <p:nvPr>
            <p:ph type="title"/>
          </p:nvPr>
        </p:nvSpPr>
        <p:spPr/>
        <p:txBody>
          <a:bodyPr/>
          <a:lstStyle/>
          <a:p>
            <a:r>
              <a:rPr lang="fr-FR" dirty="0"/>
              <a:t>Solutions for the </a:t>
            </a:r>
            <a:r>
              <a:rPr lang="fr-FR" dirty="0" err="1"/>
              <a:t>Poplar</a:t>
            </a:r>
            <a:r>
              <a:rPr lang="fr-FR" dirty="0"/>
              <a:t> </a:t>
            </a:r>
            <a:r>
              <a:rPr lang="fr-FR" dirty="0" err="1"/>
              <a:t>Dataset</a:t>
            </a:r>
            <a:endParaRPr lang="fr-FR" dirty="0"/>
          </a:p>
        </p:txBody>
      </p:sp>
      <p:sp>
        <p:nvSpPr>
          <p:cNvPr id="4" name="Sous-titre 3">
            <a:extLst>
              <a:ext uri="{FF2B5EF4-FFF2-40B4-BE49-F238E27FC236}">
                <a16:creationId xmlns:a16="http://schemas.microsoft.com/office/drawing/2014/main" id="{D5F63BF9-6C4F-3BA7-7140-D087C4243FC9}"/>
              </a:ext>
            </a:extLst>
          </p:cNvPr>
          <p:cNvSpPr>
            <a:spLocks noGrp="1"/>
          </p:cNvSpPr>
          <p:nvPr>
            <p:ph type="subTitle" idx="2"/>
          </p:nvPr>
        </p:nvSpPr>
        <p:spPr/>
        <p:txBody>
          <a:bodyPr>
            <a:normAutofit fontScale="70000" lnSpcReduction="20000"/>
          </a:bodyPr>
          <a:lstStyle/>
          <a:p>
            <a:endParaRPr lang="fr-FR"/>
          </a:p>
        </p:txBody>
      </p:sp>
    </p:spTree>
    <p:extLst>
      <p:ext uri="{BB962C8B-B14F-4D97-AF65-F5344CB8AC3E}">
        <p14:creationId xmlns:p14="http://schemas.microsoft.com/office/powerpoint/2010/main" val="3491954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5FAF1C7-2B64-4300-9D06-7F9A63BF4E4D}"/>
              </a:ext>
            </a:extLst>
          </p:cNvPr>
          <p:cNvSpPr>
            <a:spLocks noGrp="1"/>
          </p:cNvSpPr>
          <p:nvPr>
            <p:ph idx="1"/>
          </p:nvPr>
        </p:nvSpPr>
        <p:spPr/>
        <p:txBody>
          <a:bodyPr/>
          <a:lstStyle/>
          <a:p>
            <a:r>
              <a:rPr lang="en-US" dirty="0" err="1">
                <a:solidFill>
                  <a:prstClr val="black"/>
                </a:solidFill>
                <a:latin typeface="Arial"/>
                <a:ea typeface="Arial"/>
                <a:cs typeface="Arial"/>
                <a:sym typeface="Arial"/>
              </a:rPr>
              <a:t>Monclus</a:t>
            </a:r>
            <a:r>
              <a:rPr lang="en-US" dirty="0">
                <a:solidFill>
                  <a:prstClr val="black"/>
                </a:solidFill>
                <a:latin typeface="Arial"/>
                <a:ea typeface="Arial"/>
                <a:cs typeface="Arial"/>
                <a:sym typeface="Arial"/>
              </a:rPr>
              <a:t> </a:t>
            </a:r>
            <a:r>
              <a:rPr lang="en-US" i="1" dirty="0">
                <a:solidFill>
                  <a:prstClr val="black"/>
                </a:solidFill>
                <a:latin typeface="Arial"/>
                <a:ea typeface="Arial"/>
                <a:cs typeface="Arial"/>
                <a:sym typeface="Arial"/>
              </a:rPr>
              <a:t>et al. </a:t>
            </a:r>
            <a:r>
              <a:rPr lang="en-US" dirty="0">
                <a:solidFill>
                  <a:prstClr val="black"/>
                </a:solidFill>
                <a:latin typeface="Arial"/>
                <a:ea typeface="Arial"/>
                <a:cs typeface="Arial"/>
                <a:sym typeface="Arial"/>
              </a:rPr>
              <a:t>2012 (</a:t>
            </a:r>
            <a:r>
              <a:rPr lang="en-US" u="sng" dirty="0">
                <a:solidFill>
                  <a:srgbClr val="0563C1"/>
                </a:solidFill>
                <a:latin typeface="Arial"/>
                <a:ea typeface="Arial"/>
                <a:cs typeface="Arial"/>
                <a:sym typeface="Arial"/>
                <a:hlinkClick r:id="rId2">
                  <a:extLst>
                    <a:ext uri="{A12FA001-AC4F-418D-AE19-62706E023703}">
                      <ahyp:hlinkClr xmlns:ahyp="http://schemas.microsoft.com/office/drawing/2018/hyperlinkcolor" val="tx"/>
                    </a:ext>
                  </a:extLst>
                </a:hlinkClick>
              </a:rPr>
              <a:t>http://dx.doi.org/10.1186/1471-2229-12-173</a:t>
            </a:r>
            <a:r>
              <a:rPr lang="en-US" dirty="0">
                <a:solidFill>
                  <a:prstClr val="black"/>
                </a:solidFill>
                <a:latin typeface="Arial"/>
                <a:ea typeface="Arial"/>
                <a:cs typeface="Arial"/>
                <a:sym typeface="Arial"/>
              </a:rPr>
              <a:t>): Integrating genome annotation and QTL position to identify candidate genes for productivity, architecture and water-use efficiency in </a:t>
            </a:r>
            <a:r>
              <a:rPr lang="en-US" dirty="0" err="1">
                <a:solidFill>
                  <a:prstClr val="black"/>
                </a:solidFill>
                <a:latin typeface="Arial"/>
                <a:ea typeface="Arial"/>
                <a:cs typeface="Arial"/>
                <a:sym typeface="Arial"/>
              </a:rPr>
              <a:t>Populus</a:t>
            </a:r>
            <a:r>
              <a:rPr lang="en-US" dirty="0">
                <a:solidFill>
                  <a:prstClr val="black"/>
                </a:solidFill>
                <a:latin typeface="Arial"/>
                <a:ea typeface="Arial"/>
                <a:cs typeface="Arial"/>
                <a:sym typeface="Arial"/>
              </a:rPr>
              <a:t> </a:t>
            </a:r>
            <a:r>
              <a:rPr lang="en-US" dirty="0" err="1">
                <a:solidFill>
                  <a:prstClr val="black"/>
                </a:solidFill>
                <a:latin typeface="Arial"/>
                <a:ea typeface="Arial"/>
                <a:cs typeface="Arial"/>
                <a:sym typeface="Arial"/>
              </a:rPr>
              <a:t>spp</a:t>
            </a:r>
            <a:endParaRPr lang="en-US" dirty="0">
              <a:solidFill>
                <a:prstClr val="black"/>
              </a:solidFill>
              <a:latin typeface="Arial"/>
              <a:ea typeface="Arial"/>
              <a:cs typeface="Arial"/>
              <a:sym typeface="Arial"/>
            </a:endParaRPr>
          </a:p>
          <a:p>
            <a:r>
              <a:rPr lang="en-US" dirty="0">
                <a:solidFill>
                  <a:prstClr val="black"/>
                </a:solidFill>
                <a:latin typeface="Arial"/>
                <a:ea typeface="Arial"/>
                <a:cs typeface="Arial"/>
                <a:sym typeface="Arial"/>
              </a:rPr>
              <a:t>Project POPYOMICS</a:t>
            </a:r>
          </a:p>
          <a:p>
            <a:pPr marL="0" indent="0">
              <a:buNone/>
            </a:pPr>
            <a:endParaRPr lang="en-US" sz="2800" b="1" dirty="0">
              <a:solidFill>
                <a:prstClr val="black"/>
              </a:solidFill>
              <a:latin typeface="Arial"/>
              <a:ea typeface="Arial"/>
              <a:cs typeface="Arial"/>
              <a:sym typeface="Arial"/>
            </a:endParaRPr>
          </a:p>
          <a:p>
            <a:endParaRPr lang="fr-FR" dirty="0"/>
          </a:p>
        </p:txBody>
      </p:sp>
      <p:sp>
        <p:nvSpPr>
          <p:cNvPr id="4" name="Titre 3">
            <a:extLst>
              <a:ext uri="{FF2B5EF4-FFF2-40B4-BE49-F238E27FC236}">
                <a16:creationId xmlns:a16="http://schemas.microsoft.com/office/drawing/2014/main" id="{EAA49EA4-A764-49A2-B206-7A482EC2579B}"/>
              </a:ext>
            </a:extLst>
          </p:cNvPr>
          <p:cNvSpPr>
            <a:spLocks noGrp="1"/>
          </p:cNvSpPr>
          <p:nvPr>
            <p:ph type="title"/>
          </p:nvPr>
        </p:nvSpPr>
        <p:spPr/>
        <p:txBody>
          <a:bodyPr/>
          <a:lstStyle/>
          <a:p>
            <a:r>
              <a:rPr lang="fr-FR" dirty="0"/>
              <a:t>MIAPPE </a:t>
            </a:r>
            <a:r>
              <a:rPr lang="fr-FR" dirty="0" err="1"/>
              <a:t>example</a:t>
            </a:r>
            <a:r>
              <a:rPr lang="fr-FR" dirty="0"/>
              <a:t> - Investigation</a:t>
            </a:r>
            <a:endParaRPr lang="en-US" dirty="0"/>
          </a:p>
        </p:txBody>
      </p:sp>
      <p:graphicFrame>
        <p:nvGraphicFramePr>
          <p:cNvPr id="9" name="Tableau 8">
            <a:extLst>
              <a:ext uri="{FF2B5EF4-FFF2-40B4-BE49-F238E27FC236}">
                <a16:creationId xmlns:a16="http://schemas.microsoft.com/office/drawing/2014/main" id="{A2DDFCDD-6B0D-4E49-98C0-88AFC0F05251}"/>
              </a:ext>
            </a:extLst>
          </p:cNvPr>
          <p:cNvGraphicFramePr>
            <a:graphicFrameLocks noGrp="1"/>
          </p:cNvGraphicFramePr>
          <p:nvPr/>
        </p:nvGraphicFramePr>
        <p:xfrm>
          <a:off x="735241" y="3429000"/>
          <a:ext cx="10753483" cy="2152650"/>
        </p:xfrm>
        <a:graphic>
          <a:graphicData uri="http://schemas.openxmlformats.org/drawingml/2006/table">
            <a:tbl>
              <a:tblPr>
                <a:tableStyleId>{5C22544A-7EE6-4342-B048-85BDC9FD1C3A}</a:tableStyleId>
              </a:tblPr>
              <a:tblGrid>
                <a:gridCol w="972895">
                  <a:extLst>
                    <a:ext uri="{9D8B030D-6E8A-4147-A177-3AD203B41FA5}">
                      <a16:colId xmlns:a16="http://schemas.microsoft.com/office/drawing/2014/main" val="826123213"/>
                    </a:ext>
                  </a:extLst>
                </a:gridCol>
                <a:gridCol w="1353116">
                  <a:extLst>
                    <a:ext uri="{9D8B030D-6E8A-4147-A177-3AD203B41FA5}">
                      <a16:colId xmlns:a16="http://schemas.microsoft.com/office/drawing/2014/main" val="2965065925"/>
                    </a:ext>
                  </a:extLst>
                </a:gridCol>
                <a:gridCol w="1993375">
                  <a:extLst>
                    <a:ext uri="{9D8B030D-6E8A-4147-A177-3AD203B41FA5}">
                      <a16:colId xmlns:a16="http://schemas.microsoft.com/office/drawing/2014/main" val="3259857878"/>
                    </a:ext>
                  </a:extLst>
                </a:gridCol>
                <a:gridCol w="951453">
                  <a:extLst>
                    <a:ext uri="{9D8B030D-6E8A-4147-A177-3AD203B41FA5}">
                      <a16:colId xmlns:a16="http://schemas.microsoft.com/office/drawing/2014/main" val="633312720"/>
                    </a:ext>
                  </a:extLst>
                </a:gridCol>
                <a:gridCol w="911555">
                  <a:extLst>
                    <a:ext uri="{9D8B030D-6E8A-4147-A177-3AD203B41FA5}">
                      <a16:colId xmlns:a16="http://schemas.microsoft.com/office/drawing/2014/main" val="3575886164"/>
                    </a:ext>
                  </a:extLst>
                </a:gridCol>
                <a:gridCol w="1049572">
                  <a:extLst>
                    <a:ext uri="{9D8B030D-6E8A-4147-A177-3AD203B41FA5}">
                      <a16:colId xmlns:a16="http://schemas.microsoft.com/office/drawing/2014/main" val="3039132446"/>
                    </a:ext>
                  </a:extLst>
                </a:gridCol>
                <a:gridCol w="659959">
                  <a:extLst>
                    <a:ext uri="{9D8B030D-6E8A-4147-A177-3AD203B41FA5}">
                      <a16:colId xmlns:a16="http://schemas.microsoft.com/office/drawing/2014/main" val="1700939355"/>
                    </a:ext>
                  </a:extLst>
                </a:gridCol>
                <a:gridCol w="612250">
                  <a:extLst>
                    <a:ext uri="{9D8B030D-6E8A-4147-A177-3AD203B41FA5}">
                      <a16:colId xmlns:a16="http://schemas.microsoft.com/office/drawing/2014/main" val="1548097272"/>
                    </a:ext>
                  </a:extLst>
                </a:gridCol>
                <a:gridCol w="2249308">
                  <a:extLst>
                    <a:ext uri="{9D8B030D-6E8A-4147-A177-3AD203B41FA5}">
                      <a16:colId xmlns:a16="http://schemas.microsoft.com/office/drawing/2014/main" val="2149317700"/>
                    </a:ext>
                  </a:extLst>
                </a:gridCol>
              </a:tblGrid>
              <a:tr h="425514">
                <a:tc>
                  <a:txBody>
                    <a:bodyPr/>
                    <a:lstStyle/>
                    <a:p>
                      <a:pPr algn="l" fontAlgn="ctr"/>
                      <a:r>
                        <a:rPr lang="fr-FR" sz="1400" b="1" u="none" strike="noStrike" dirty="0">
                          <a:effectLst/>
                          <a:latin typeface="+mn-lt"/>
                        </a:rPr>
                        <a:t>Investigation</a:t>
                      </a:r>
                      <a:endParaRPr lang="fr-FR" sz="14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400" u="none" strike="noStrike" dirty="0">
                          <a:effectLst/>
                          <a:latin typeface="+mn-lt"/>
                        </a:rPr>
                        <a:t>Investigation unique ID</a:t>
                      </a:r>
                      <a:endParaRPr lang="fr-FR" sz="14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400" u="none" strike="noStrike" dirty="0">
                          <a:effectLst/>
                          <a:latin typeface="+mn-lt"/>
                        </a:rPr>
                        <a:t>Investigation title</a:t>
                      </a:r>
                      <a:endParaRPr lang="fr-FR" sz="14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400" u="none" strike="noStrike" dirty="0">
                          <a:effectLst/>
                          <a:latin typeface="+mn-lt"/>
                        </a:rPr>
                        <a:t>Investigation description</a:t>
                      </a:r>
                      <a:endParaRPr lang="fr-FR" sz="14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400" u="none" strike="noStrike" dirty="0">
                          <a:effectLst/>
                          <a:latin typeface="+mn-lt"/>
                        </a:rPr>
                        <a:t>Submission date</a:t>
                      </a:r>
                      <a:endParaRPr lang="fr-FR" sz="14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400" u="none" strike="noStrike" dirty="0">
                          <a:effectLst/>
                          <a:latin typeface="+mn-lt"/>
                        </a:rPr>
                        <a:t>Public release date</a:t>
                      </a:r>
                      <a:endParaRPr lang="fr-FR" sz="14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400" u="none" strike="noStrike" dirty="0">
                          <a:effectLst/>
                          <a:latin typeface="+mn-lt"/>
                        </a:rPr>
                        <a:t>License</a:t>
                      </a:r>
                      <a:endParaRPr lang="fr-FR" sz="14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400" u="none" strike="noStrike" dirty="0">
                          <a:effectLst/>
                          <a:latin typeface="+mn-lt"/>
                        </a:rPr>
                        <a:t>MIAPPE version</a:t>
                      </a:r>
                      <a:endParaRPr lang="fr-FR" sz="14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400" u="none" strike="noStrike" dirty="0">
                          <a:effectLst/>
                          <a:latin typeface="+mn-lt"/>
                        </a:rPr>
                        <a:t>Associated publication</a:t>
                      </a:r>
                      <a:endParaRPr lang="fr-FR" sz="1400" b="1" i="0" u="none" strike="noStrike" dirty="0">
                        <a:solidFill>
                          <a:srgbClr val="000000"/>
                        </a:solidFill>
                        <a:effectLst/>
                        <a:latin typeface="+mn-lt"/>
                      </a:endParaRPr>
                    </a:p>
                  </a:txBody>
                  <a:tcPr marL="9525" marR="9525" marT="9525" marB="0" anchor="ctr">
                    <a:solidFill>
                      <a:srgbClr val="CCCCFF"/>
                    </a:solidFill>
                  </a:tcPr>
                </a:tc>
                <a:extLst>
                  <a:ext uri="{0D108BD9-81ED-4DB2-BD59-A6C34878D82A}">
                    <a16:rowId xmlns:a16="http://schemas.microsoft.com/office/drawing/2014/main" val="4232599224"/>
                  </a:ext>
                </a:extLst>
              </a:tr>
              <a:tr h="161925">
                <a:tc>
                  <a:txBody>
                    <a:bodyPr/>
                    <a:lstStyle/>
                    <a:p>
                      <a:pPr algn="l" fontAlgn="b"/>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400" b="0" i="0" u="none" strike="noStrike" dirty="0">
                          <a:solidFill>
                            <a:srgbClr val="000000"/>
                          </a:solidFill>
                          <a:effectLst/>
                          <a:latin typeface="+mn-lt"/>
                        </a:rPr>
                        <a:t>INRA:POPYOMICS</a:t>
                      </a:r>
                    </a:p>
                  </a:txBody>
                  <a:tcPr marL="9525" marR="9525" marT="9525" marB="0" anchor="b">
                    <a:solidFill>
                      <a:srgbClr val="CCCCFF"/>
                    </a:solidFill>
                  </a:tcPr>
                </a:tc>
                <a:tc>
                  <a:txBody>
                    <a:bodyPr/>
                    <a:lstStyle/>
                    <a:p>
                      <a:pPr algn="l" fontAlgn="b"/>
                      <a:r>
                        <a:rPr lang="en-US" sz="1400" dirty="0">
                          <a:solidFill>
                            <a:prstClr val="black"/>
                          </a:solidFill>
                          <a:latin typeface="+mn-lt"/>
                          <a:ea typeface="Arial"/>
                          <a:cs typeface="Arial"/>
                          <a:sym typeface="Arial"/>
                        </a:rPr>
                        <a:t>Integrating genome annotation and QTL position to identify candidate genes for productivity, architecture and water-use efficiency in </a:t>
                      </a:r>
                      <a:r>
                        <a:rPr lang="en-US" sz="1400" dirty="0" err="1">
                          <a:solidFill>
                            <a:prstClr val="black"/>
                          </a:solidFill>
                          <a:latin typeface="+mn-lt"/>
                          <a:ea typeface="Arial"/>
                          <a:cs typeface="Arial"/>
                          <a:sym typeface="Arial"/>
                        </a:rPr>
                        <a:t>Populus</a:t>
                      </a:r>
                      <a:r>
                        <a:rPr lang="en-US" sz="1400" dirty="0">
                          <a:solidFill>
                            <a:prstClr val="black"/>
                          </a:solidFill>
                          <a:latin typeface="+mn-lt"/>
                          <a:ea typeface="Arial"/>
                          <a:cs typeface="Arial"/>
                          <a:sym typeface="Arial"/>
                        </a:rPr>
                        <a:t> </a:t>
                      </a:r>
                      <a:r>
                        <a:rPr lang="en-US" sz="1400" dirty="0" err="1">
                          <a:solidFill>
                            <a:prstClr val="black"/>
                          </a:solidFill>
                          <a:latin typeface="+mn-lt"/>
                          <a:ea typeface="Arial"/>
                          <a:cs typeface="Arial"/>
                          <a:sym typeface="Arial"/>
                        </a:rPr>
                        <a:t>spp</a:t>
                      </a:r>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400" b="0" i="0" u="none" strike="noStrike" dirty="0">
                          <a:solidFill>
                            <a:srgbClr val="000000"/>
                          </a:solidFill>
                          <a:effectLst/>
                          <a:latin typeface="+mn-lt"/>
                        </a:rPr>
                        <a:t>2012</a:t>
                      </a:r>
                    </a:p>
                  </a:txBody>
                  <a:tcPr marL="9525" marR="9525" marT="9525" marB="0" anchor="b">
                    <a:solidFill>
                      <a:srgbClr val="CCCCFF"/>
                    </a:solidFill>
                  </a:tcPr>
                </a:tc>
                <a:tc>
                  <a:txBody>
                    <a:bodyPr/>
                    <a:lstStyle/>
                    <a:p>
                      <a:pPr algn="l" fontAlgn="b"/>
                      <a:r>
                        <a:rPr lang="fr-FR" sz="1400" b="0" i="0" u="none" strike="noStrike" dirty="0">
                          <a:solidFill>
                            <a:srgbClr val="000000"/>
                          </a:solidFill>
                          <a:effectLst/>
                          <a:latin typeface="+mn-lt"/>
                        </a:rPr>
                        <a:t>2012</a:t>
                      </a:r>
                    </a:p>
                  </a:txBody>
                  <a:tcPr marL="9525" marR="9525" marT="9525" marB="0" anchor="b">
                    <a:solidFill>
                      <a:srgbClr val="CCCCFF"/>
                    </a:solidFill>
                  </a:tcPr>
                </a:tc>
                <a:tc>
                  <a:txBody>
                    <a:bodyPr/>
                    <a:lstStyle/>
                    <a:p>
                      <a:pPr algn="l" fontAlgn="b"/>
                      <a:r>
                        <a:rPr lang="fr-FR" sz="1400" b="0" i="0" u="none" strike="noStrike" dirty="0">
                          <a:solidFill>
                            <a:srgbClr val="000000"/>
                          </a:solidFill>
                          <a:effectLst/>
                          <a:latin typeface="+mn-lt"/>
                        </a:rPr>
                        <a:t>CC BY-SA</a:t>
                      </a:r>
                    </a:p>
                  </a:txBody>
                  <a:tcPr marL="9525" marR="9525" marT="9525" marB="0" anchor="b">
                    <a:solidFill>
                      <a:srgbClr val="CCCCFF"/>
                    </a:solidFill>
                  </a:tcPr>
                </a:tc>
                <a:tc>
                  <a:txBody>
                    <a:bodyPr/>
                    <a:lstStyle/>
                    <a:p>
                      <a:pPr algn="l" fontAlgn="b"/>
                      <a:r>
                        <a:rPr lang="fr-FR" sz="1400" b="0" i="0" u="none" strike="noStrike" dirty="0">
                          <a:solidFill>
                            <a:srgbClr val="000000"/>
                          </a:solidFill>
                          <a:effectLst/>
                          <a:latin typeface="+mn-lt"/>
                        </a:rPr>
                        <a:t>1.1</a:t>
                      </a:r>
                    </a:p>
                  </a:txBody>
                  <a:tcPr marL="9525" marR="9525" marT="9525" marB="0" anchor="b">
                    <a:solidFill>
                      <a:srgbClr val="CCCCFF"/>
                    </a:solidFill>
                  </a:tcPr>
                </a:tc>
                <a:tc>
                  <a:txBody>
                    <a:bodyPr/>
                    <a:lstStyle/>
                    <a:p>
                      <a:pPr algn="l" fontAlgn="b"/>
                      <a:r>
                        <a:rPr lang="en-US" sz="1400" u="sng" dirty="0">
                          <a:solidFill>
                            <a:srgbClr val="0563C1"/>
                          </a:solidFill>
                          <a:latin typeface="Arial"/>
                          <a:ea typeface="Arial"/>
                          <a:cs typeface="Arial"/>
                          <a:sym typeface="Arial"/>
                          <a:hlinkClick r:id="rId2">
                            <a:extLst>
                              <a:ext uri="{A12FA001-AC4F-418D-AE19-62706E023703}">
                                <ahyp:hlinkClr xmlns:ahyp="http://schemas.microsoft.com/office/drawing/2018/hyperlinkcolor" val="tx"/>
                              </a:ext>
                            </a:extLst>
                          </a:hlinkClick>
                        </a:rPr>
                        <a:t>http://dx.doi.org/10.1186/1471-2229-12-173</a:t>
                      </a:r>
                      <a:endParaRPr lang="fr-FR" sz="1400" b="0" i="0" u="none" strike="noStrike" dirty="0">
                        <a:solidFill>
                          <a:srgbClr val="000000"/>
                        </a:solidFill>
                        <a:effectLst/>
                        <a:latin typeface="+mn-lt"/>
                      </a:endParaRPr>
                    </a:p>
                  </a:txBody>
                  <a:tcPr marL="9525" marR="9525" marT="9525" marB="0" anchor="b">
                    <a:solidFill>
                      <a:srgbClr val="CCCCFF"/>
                    </a:solidFill>
                  </a:tcPr>
                </a:tc>
                <a:extLst>
                  <a:ext uri="{0D108BD9-81ED-4DB2-BD59-A6C34878D82A}">
                    <a16:rowId xmlns:a16="http://schemas.microsoft.com/office/drawing/2014/main" val="1330003802"/>
                  </a:ext>
                </a:extLst>
              </a:tr>
            </a:tbl>
          </a:graphicData>
        </a:graphic>
      </p:graphicFrame>
    </p:spTree>
    <p:extLst>
      <p:ext uri="{BB962C8B-B14F-4D97-AF65-F5344CB8AC3E}">
        <p14:creationId xmlns:p14="http://schemas.microsoft.com/office/powerpoint/2010/main" val="2388731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contenu 14">
            <a:extLst>
              <a:ext uri="{FF2B5EF4-FFF2-40B4-BE49-F238E27FC236}">
                <a16:creationId xmlns:a16="http://schemas.microsoft.com/office/drawing/2014/main" id="{7C4DEF56-5001-44FE-992A-CF7DCE4C957C}"/>
              </a:ext>
            </a:extLst>
          </p:cNvPr>
          <p:cNvSpPr>
            <a:spLocks noGrp="1"/>
          </p:cNvSpPr>
          <p:nvPr>
            <p:ph idx="1"/>
          </p:nvPr>
        </p:nvSpPr>
        <p:spPr/>
        <p:txBody>
          <a:bodyPr>
            <a:normAutofit/>
          </a:bodyPr>
          <a:lstStyle/>
          <a:p>
            <a:r>
              <a:rPr lang="en-US" sz="2000" dirty="0">
                <a:solidFill>
                  <a:schemeClr val="dk1"/>
                </a:solidFill>
                <a:ea typeface="Arial"/>
                <a:cs typeface="Arial"/>
                <a:sym typeface="Arial"/>
              </a:rPr>
              <a:t>3 Field trial established in April 2003 located in France </a:t>
            </a:r>
            <a:r>
              <a:rPr lang="en-US" sz="2000" dirty="0" err="1">
                <a:solidFill>
                  <a:schemeClr val="dk1"/>
                </a:solidFill>
                <a:ea typeface="Arial"/>
                <a:cs typeface="Arial"/>
                <a:sym typeface="Arial"/>
              </a:rPr>
              <a:t>Ardon</a:t>
            </a:r>
            <a:r>
              <a:rPr lang="en-US" sz="2000" dirty="0">
                <a:solidFill>
                  <a:schemeClr val="dk1"/>
                </a:solidFill>
                <a:ea typeface="Arial"/>
                <a:cs typeface="Arial"/>
                <a:sym typeface="Arial"/>
              </a:rPr>
              <a:t> (47°49’41''N, 1°54’39''E, 110 m), Italy </a:t>
            </a:r>
            <a:r>
              <a:rPr lang="en-US" sz="2000" dirty="0" err="1">
                <a:solidFill>
                  <a:schemeClr val="dk1"/>
                </a:solidFill>
                <a:ea typeface="Arial"/>
                <a:cs typeface="Arial"/>
                <a:sym typeface="Arial"/>
              </a:rPr>
              <a:t>Cavallermaggiore</a:t>
            </a:r>
            <a:r>
              <a:rPr lang="en-US" sz="2000" dirty="0">
                <a:solidFill>
                  <a:schemeClr val="dk1"/>
                </a:solidFill>
                <a:ea typeface="Arial"/>
                <a:cs typeface="Arial"/>
                <a:sym typeface="Arial"/>
              </a:rPr>
              <a:t> (44° 43' 0'' N, 7° 41' 0'' E), UK Headley (51° 7' 0'' N, -1° 10' 0‘’ W)</a:t>
            </a:r>
          </a:p>
          <a:p>
            <a:r>
              <a:rPr lang="en-US" sz="2000" dirty="0">
                <a:solidFill>
                  <a:schemeClr val="dk1"/>
                </a:solidFill>
                <a:ea typeface="Arial"/>
                <a:cs typeface="Arial"/>
                <a:sym typeface="Arial"/>
              </a:rPr>
              <a:t>Observed over 2 years (</a:t>
            </a:r>
            <a:r>
              <a:rPr lang="en-US" sz="2000" dirty="0" err="1">
                <a:solidFill>
                  <a:schemeClr val="dk1"/>
                </a:solidFill>
                <a:ea typeface="Arial"/>
                <a:cs typeface="Arial"/>
                <a:sym typeface="Arial"/>
              </a:rPr>
              <a:t>Ardon</a:t>
            </a:r>
            <a:r>
              <a:rPr lang="en-US" sz="2000" dirty="0">
                <a:solidFill>
                  <a:schemeClr val="dk1"/>
                </a:solidFill>
                <a:ea typeface="Arial"/>
                <a:cs typeface="Arial"/>
                <a:sym typeface="Arial"/>
              </a:rPr>
              <a:t> 2003-2004, </a:t>
            </a:r>
            <a:r>
              <a:rPr lang="en-US" sz="2000" dirty="0" err="1">
                <a:solidFill>
                  <a:schemeClr val="dk1"/>
                </a:solidFill>
                <a:ea typeface="Arial"/>
                <a:cs typeface="Arial"/>
                <a:sym typeface="Arial"/>
              </a:rPr>
              <a:t>Ardon</a:t>
            </a:r>
            <a:r>
              <a:rPr lang="en-US" sz="2000" dirty="0">
                <a:solidFill>
                  <a:schemeClr val="dk1"/>
                </a:solidFill>
                <a:ea typeface="Arial"/>
                <a:cs typeface="Arial"/>
                <a:sym typeface="Arial"/>
              </a:rPr>
              <a:t> 2004-2005)</a:t>
            </a:r>
          </a:p>
          <a:p>
            <a:r>
              <a:rPr lang="en-US" sz="2000" dirty="0">
                <a:solidFill>
                  <a:schemeClr val="dk1"/>
                </a:solidFill>
                <a:ea typeface="Arial"/>
                <a:cs typeface="Arial"/>
                <a:sym typeface="Arial"/>
              </a:rPr>
              <a:t>The trial was established from 25 cm- homogenous hardwood cuttings planted at a plant density of 6670 trees per ha. The trial was and consisted in 6 randomized complete blocks where each F1 genotype and each parent was represented by one replicate</a:t>
            </a:r>
          </a:p>
          <a:p>
            <a:endParaRPr lang="en-US" sz="2000" dirty="0">
              <a:solidFill>
                <a:srgbClr val="000000"/>
              </a:solidFill>
              <a:ea typeface="Arial"/>
              <a:cs typeface="Arial"/>
              <a:sym typeface="Arial"/>
            </a:endParaRPr>
          </a:p>
          <a:p>
            <a:pPr marL="0" indent="0">
              <a:buNone/>
            </a:pPr>
            <a:endParaRPr lang="fr-FR" sz="2000" dirty="0"/>
          </a:p>
        </p:txBody>
      </p:sp>
      <p:sp>
        <p:nvSpPr>
          <p:cNvPr id="4" name="Titre 3">
            <a:extLst>
              <a:ext uri="{FF2B5EF4-FFF2-40B4-BE49-F238E27FC236}">
                <a16:creationId xmlns:a16="http://schemas.microsoft.com/office/drawing/2014/main" id="{EAA49EA4-A764-49A2-B206-7A482EC2579B}"/>
              </a:ext>
            </a:extLst>
          </p:cNvPr>
          <p:cNvSpPr>
            <a:spLocks noGrp="1"/>
          </p:cNvSpPr>
          <p:nvPr>
            <p:ph type="title"/>
          </p:nvPr>
        </p:nvSpPr>
        <p:spPr/>
        <p:txBody>
          <a:bodyPr/>
          <a:lstStyle/>
          <a:p>
            <a:r>
              <a:rPr lang="fr-FR" dirty="0"/>
              <a:t>MIAPPE </a:t>
            </a:r>
            <a:r>
              <a:rPr lang="fr-FR" dirty="0" err="1"/>
              <a:t>example</a:t>
            </a:r>
            <a:r>
              <a:rPr lang="fr-FR" dirty="0"/>
              <a:t> - </a:t>
            </a:r>
            <a:r>
              <a:rPr lang="fr-FR" dirty="0" err="1"/>
              <a:t>Study</a:t>
            </a:r>
            <a:endParaRPr lang="en-US" dirty="0"/>
          </a:p>
        </p:txBody>
      </p:sp>
      <p:graphicFrame>
        <p:nvGraphicFramePr>
          <p:cNvPr id="8" name="Tableau 7">
            <a:extLst>
              <a:ext uri="{FF2B5EF4-FFF2-40B4-BE49-F238E27FC236}">
                <a16:creationId xmlns:a16="http://schemas.microsoft.com/office/drawing/2014/main" id="{8E94B639-26ED-4EC3-AE0E-C0B480D5A91B}"/>
              </a:ext>
            </a:extLst>
          </p:cNvPr>
          <p:cNvGraphicFramePr>
            <a:graphicFrameLocks noGrp="1"/>
          </p:cNvGraphicFramePr>
          <p:nvPr/>
        </p:nvGraphicFramePr>
        <p:xfrm>
          <a:off x="562891" y="3752182"/>
          <a:ext cx="10933784" cy="1325521"/>
        </p:xfrm>
        <a:graphic>
          <a:graphicData uri="http://schemas.openxmlformats.org/drawingml/2006/table">
            <a:tbl>
              <a:tblPr>
                <a:tableStyleId>{5C22544A-7EE6-4342-B048-85BDC9FD1C3A}</a:tableStyleId>
              </a:tblPr>
              <a:tblGrid>
                <a:gridCol w="456943">
                  <a:extLst>
                    <a:ext uri="{9D8B030D-6E8A-4147-A177-3AD203B41FA5}">
                      <a16:colId xmlns:a16="http://schemas.microsoft.com/office/drawing/2014/main" val="2991594215"/>
                    </a:ext>
                  </a:extLst>
                </a:gridCol>
                <a:gridCol w="1453514">
                  <a:extLst>
                    <a:ext uri="{9D8B030D-6E8A-4147-A177-3AD203B41FA5}">
                      <a16:colId xmlns:a16="http://schemas.microsoft.com/office/drawing/2014/main" val="147086867"/>
                    </a:ext>
                  </a:extLst>
                </a:gridCol>
                <a:gridCol w="1184041">
                  <a:extLst>
                    <a:ext uri="{9D8B030D-6E8A-4147-A177-3AD203B41FA5}">
                      <a16:colId xmlns:a16="http://schemas.microsoft.com/office/drawing/2014/main" val="2450276394"/>
                    </a:ext>
                  </a:extLst>
                </a:gridCol>
                <a:gridCol w="721797">
                  <a:extLst>
                    <a:ext uri="{9D8B030D-6E8A-4147-A177-3AD203B41FA5}">
                      <a16:colId xmlns:a16="http://schemas.microsoft.com/office/drawing/2014/main" val="1644637885"/>
                    </a:ext>
                  </a:extLst>
                </a:gridCol>
                <a:gridCol w="691764">
                  <a:extLst>
                    <a:ext uri="{9D8B030D-6E8A-4147-A177-3AD203B41FA5}">
                      <a16:colId xmlns:a16="http://schemas.microsoft.com/office/drawing/2014/main" val="2083803262"/>
                    </a:ext>
                  </a:extLst>
                </a:gridCol>
                <a:gridCol w="588396">
                  <a:extLst>
                    <a:ext uri="{9D8B030D-6E8A-4147-A177-3AD203B41FA5}">
                      <a16:colId xmlns:a16="http://schemas.microsoft.com/office/drawing/2014/main" val="3451059814"/>
                    </a:ext>
                  </a:extLst>
                </a:gridCol>
                <a:gridCol w="683812">
                  <a:extLst>
                    <a:ext uri="{9D8B030D-6E8A-4147-A177-3AD203B41FA5}">
                      <a16:colId xmlns:a16="http://schemas.microsoft.com/office/drawing/2014/main" val="3335710062"/>
                    </a:ext>
                  </a:extLst>
                </a:gridCol>
                <a:gridCol w="1144988">
                  <a:extLst>
                    <a:ext uri="{9D8B030D-6E8A-4147-A177-3AD203B41FA5}">
                      <a16:colId xmlns:a16="http://schemas.microsoft.com/office/drawing/2014/main" val="628040256"/>
                    </a:ext>
                  </a:extLst>
                </a:gridCol>
                <a:gridCol w="1129085">
                  <a:extLst>
                    <a:ext uri="{9D8B030D-6E8A-4147-A177-3AD203B41FA5}">
                      <a16:colId xmlns:a16="http://schemas.microsoft.com/office/drawing/2014/main" val="3210497652"/>
                    </a:ext>
                  </a:extLst>
                </a:gridCol>
                <a:gridCol w="834887">
                  <a:extLst>
                    <a:ext uri="{9D8B030D-6E8A-4147-A177-3AD203B41FA5}">
                      <a16:colId xmlns:a16="http://schemas.microsoft.com/office/drawing/2014/main" val="856931464"/>
                    </a:ext>
                  </a:extLst>
                </a:gridCol>
                <a:gridCol w="828919">
                  <a:extLst>
                    <a:ext uri="{9D8B030D-6E8A-4147-A177-3AD203B41FA5}">
                      <a16:colId xmlns:a16="http://schemas.microsoft.com/office/drawing/2014/main" val="267401069"/>
                    </a:ext>
                  </a:extLst>
                </a:gridCol>
                <a:gridCol w="1215638">
                  <a:extLst>
                    <a:ext uri="{9D8B030D-6E8A-4147-A177-3AD203B41FA5}">
                      <a16:colId xmlns:a16="http://schemas.microsoft.com/office/drawing/2014/main" val="2734393255"/>
                    </a:ext>
                  </a:extLst>
                </a:gridCol>
              </a:tblGrid>
              <a:tr h="35963">
                <a:tc>
                  <a:txBody>
                    <a:bodyPr/>
                    <a:lstStyle/>
                    <a:p>
                      <a:pPr algn="l" fontAlgn="ctr"/>
                      <a:r>
                        <a:rPr lang="fr-FR" sz="1200" b="1" u="none" strike="noStrike" dirty="0">
                          <a:effectLst/>
                          <a:latin typeface="+mn-lt"/>
                        </a:rPr>
                        <a:t>Study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Study unique ID</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Study title</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Study description</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Start date of study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End date of study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Contact institution</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Geographic location (country)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Experimental site name</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Geographic location (latitude)</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Geographic location (longitude)</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Geographic location (altitude)</a:t>
                      </a:r>
                      <a:endParaRPr lang="fr-FR" sz="1200" b="1" i="0" u="none" strike="noStrike" dirty="0">
                        <a:solidFill>
                          <a:srgbClr val="000000"/>
                        </a:solidFill>
                        <a:effectLst/>
                        <a:latin typeface="+mn-lt"/>
                      </a:endParaRPr>
                    </a:p>
                  </a:txBody>
                  <a:tcPr marL="7261" marR="7261" marT="7261" marB="0" anchor="ctr">
                    <a:solidFill>
                      <a:srgbClr val="CCCCFF"/>
                    </a:solidFill>
                  </a:tcPr>
                </a:tc>
                <a:extLst>
                  <a:ext uri="{0D108BD9-81ED-4DB2-BD59-A6C34878D82A}">
                    <a16:rowId xmlns:a16="http://schemas.microsoft.com/office/drawing/2014/main" val="3477471426"/>
                  </a:ext>
                </a:extLst>
              </a:tr>
              <a:tr h="0">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Calibri" panose="020F0502020204030204" pitchFamily="34" charset="0"/>
                        </a:rPr>
                        <a:t>POPYOMICS_FR_2003</a:t>
                      </a:r>
                    </a:p>
                  </a:txBody>
                  <a:tcPr marL="9525" marR="9525" marT="9525" marB="0" anchor="b">
                    <a:solidFill>
                      <a:srgbClr val="CCCCFF"/>
                    </a:solidFill>
                  </a:tcPr>
                </a:tc>
                <a:tc>
                  <a:txBody>
                    <a:bodyPr/>
                    <a:lstStyle/>
                    <a:p>
                      <a:pPr algn="l" fontAlgn="b"/>
                      <a:r>
                        <a:rPr lang="fr-FR" sz="1200" b="0" i="0" u="none" strike="noStrike" dirty="0">
                          <a:solidFill>
                            <a:srgbClr val="000000"/>
                          </a:solidFill>
                          <a:effectLst/>
                          <a:latin typeface="Calibri" panose="020F0502020204030204" pitchFamily="34" charset="0"/>
                        </a:rPr>
                        <a:t>Ardon_2003-2004</a:t>
                      </a:r>
                    </a:p>
                  </a:txBody>
                  <a:tcPr marL="9525" marR="9525" marT="9525"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Avril 2003</a:t>
                      </a: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2005</a:t>
                      </a: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FR</a:t>
                      </a: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Calibri" panose="020F0502020204030204" pitchFamily="34" charset="0"/>
                        </a:rPr>
                        <a:t>Ardon</a:t>
                      </a:r>
                    </a:p>
                  </a:txBody>
                  <a:tcPr marL="9525" marR="9525" marT="9525" marB="0" anchor="b">
                    <a:solidFill>
                      <a:srgbClr val="CCCCFF"/>
                    </a:solidFill>
                  </a:tcPr>
                </a:tc>
                <a:tc>
                  <a:txBody>
                    <a:bodyPr/>
                    <a:lstStyle/>
                    <a:p>
                      <a:pPr algn="l" fontAlgn="b"/>
                      <a:r>
                        <a:rPr lang="en-US" sz="1200" dirty="0">
                          <a:solidFill>
                            <a:schemeClr val="dk1"/>
                          </a:solidFill>
                          <a:ea typeface="Arial"/>
                          <a:cs typeface="Arial"/>
                          <a:sym typeface="Arial"/>
                        </a:rPr>
                        <a:t>47°49’41''N</a:t>
                      </a:r>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en-US" sz="1200" dirty="0">
                          <a:solidFill>
                            <a:schemeClr val="dk1"/>
                          </a:solidFill>
                          <a:ea typeface="Arial"/>
                          <a:cs typeface="Arial"/>
                          <a:sym typeface="Arial"/>
                        </a:rPr>
                        <a:t>1°54’39''E</a:t>
                      </a:r>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110 m</a:t>
                      </a:r>
                    </a:p>
                  </a:txBody>
                  <a:tcPr marL="7261" marR="7261" marT="7261" marB="0" anchor="b">
                    <a:solidFill>
                      <a:srgbClr val="CCCCFF"/>
                    </a:solidFill>
                  </a:tcPr>
                </a:tc>
                <a:extLst>
                  <a:ext uri="{0D108BD9-81ED-4DB2-BD59-A6C34878D82A}">
                    <a16:rowId xmlns:a16="http://schemas.microsoft.com/office/drawing/2014/main" val="3737503013"/>
                  </a:ext>
                </a:extLst>
              </a:tr>
              <a:tr h="0">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Calibri" panose="020F0502020204030204" pitchFamily="34" charset="0"/>
                        </a:rPr>
                        <a:t>POPYOMICS_FR_2004</a:t>
                      </a:r>
                    </a:p>
                  </a:txBody>
                  <a:tcPr marL="9525" marR="9525" marT="9525" marB="0" anchor="b">
                    <a:solidFill>
                      <a:srgbClr val="CCCCFF"/>
                    </a:solidFill>
                  </a:tcPr>
                </a:tc>
                <a:tc>
                  <a:txBody>
                    <a:bodyPr/>
                    <a:lstStyle/>
                    <a:p>
                      <a:pPr algn="l" fontAlgn="b"/>
                      <a:r>
                        <a:rPr lang="fr-FR" sz="1200" b="0" i="0" u="none" strike="noStrike" dirty="0">
                          <a:solidFill>
                            <a:srgbClr val="000000"/>
                          </a:solidFill>
                          <a:effectLst/>
                          <a:latin typeface="Calibri" panose="020F0502020204030204" pitchFamily="34" charset="0"/>
                        </a:rPr>
                        <a:t>Ardon_2004-2005</a:t>
                      </a:r>
                    </a:p>
                  </a:txBody>
                  <a:tcPr marL="9525" marR="9525" marT="9525"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Avril 2003</a:t>
                      </a: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2005</a:t>
                      </a: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FR</a:t>
                      </a: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Calibri" panose="020F0502020204030204" pitchFamily="34" charset="0"/>
                        </a:rPr>
                        <a:t>Ardon</a:t>
                      </a:r>
                    </a:p>
                  </a:txBody>
                  <a:tcPr marL="9525" marR="9525" marT="9525" marB="0" anchor="b">
                    <a:solidFill>
                      <a:srgbClr val="CCCCFF"/>
                    </a:solidFill>
                  </a:tcPr>
                </a:tc>
                <a:tc>
                  <a:txBody>
                    <a:bodyPr/>
                    <a:lstStyle/>
                    <a:p>
                      <a:pPr algn="l" fontAlgn="b"/>
                      <a:r>
                        <a:rPr lang="en-US" sz="1200" dirty="0">
                          <a:solidFill>
                            <a:schemeClr val="dk1"/>
                          </a:solidFill>
                          <a:ea typeface="Arial"/>
                          <a:cs typeface="Arial"/>
                          <a:sym typeface="Arial"/>
                        </a:rPr>
                        <a:t>47°49’41''N</a:t>
                      </a:r>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en-US" sz="1200" dirty="0">
                          <a:solidFill>
                            <a:schemeClr val="dk1"/>
                          </a:solidFill>
                          <a:ea typeface="Arial"/>
                          <a:cs typeface="Arial"/>
                          <a:sym typeface="Arial"/>
                        </a:rPr>
                        <a:t>1°54’39''E</a:t>
                      </a:r>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110 m</a:t>
                      </a:r>
                    </a:p>
                  </a:txBody>
                  <a:tcPr marL="7261" marR="7261" marT="7261" marB="0" anchor="b">
                    <a:solidFill>
                      <a:srgbClr val="CCCCFF"/>
                    </a:solidFill>
                  </a:tcPr>
                </a:tc>
                <a:extLst>
                  <a:ext uri="{0D108BD9-81ED-4DB2-BD59-A6C34878D82A}">
                    <a16:rowId xmlns:a16="http://schemas.microsoft.com/office/drawing/2014/main" val="3686214392"/>
                  </a:ext>
                </a:extLst>
              </a:tr>
              <a:tr h="0">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Calibri" panose="020F0502020204030204" pitchFamily="34" charset="0"/>
                        </a:rPr>
                        <a:t>POPYOMICS_IT</a:t>
                      </a:r>
                    </a:p>
                  </a:txBody>
                  <a:tcPr marL="9525" marR="9525" marT="9525" marB="0" anchor="b">
                    <a:solidFill>
                      <a:srgbClr val="CCCCFF"/>
                    </a:solidFill>
                  </a:tcPr>
                </a:tc>
                <a:tc>
                  <a:txBody>
                    <a:bodyPr/>
                    <a:lstStyle/>
                    <a:p>
                      <a:pPr algn="l" fontAlgn="b"/>
                      <a:r>
                        <a:rPr lang="fr-FR" sz="1200" b="0" i="0" u="none" strike="noStrike" dirty="0" err="1">
                          <a:solidFill>
                            <a:srgbClr val="000000"/>
                          </a:solidFill>
                          <a:effectLst/>
                          <a:latin typeface="Calibri" panose="020F0502020204030204" pitchFamily="34" charset="0"/>
                        </a:rPr>
                        <a:t>Cavallermaggiore</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200" b="0" i="0" u="none" strike="noStrike" dirty="0">
                          <a:solidFill>
                            <a:srgbClr val="000000"/>
                          </a:solidFill>
                          <a:effectLst/>
                          <a:latin typeface="+mn-lt"/>
                        </a:rPr>
                        <a:t>Avril 2003</a:t>
                      </a: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2005</a:t>
                      </a: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IT</a:t>
                      </a:r>
                    </a:p>
                  </a:txBody>
                  <a:tcPr marL="7261" marR="7261" marT="7261" marB="0" anchor="b">
                    <a:solidFill>
                      <a:srgbClr val="CCCCFF"/>
                    </a:solidFill>
                  </a:tcPr>
                </a:tc>
                <a:tc>
                  <a:txBody>
                    <a:bodyPr/>
                    <a:lstStyle/>
                    <a:p>
                      <a:pPr algn="l" fontAlgn="b"/>
                      <a:r>
                        <a:rPr lang="fr-FR" sz="1200" b="0" i="0" u="none" strike="noStrike" dirty="0" err="1">
                          <a:solidFill>
                            <a:srgbClr val="000000"/>
                          </a:solidFill>
                          <a:effectLst/>
                          <a:latin typeface="Calibri" panose="020F0502020204030204" pitchFamily="34" charset="0"/>
                        </a:rPr>
                        <a:t>Cavallermaggiore</a:t>
                      </a:r>
                      <a:endParaRPr lang="fr-FR" sz="12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algn="l" fontAlgn="b"/>
                      <a:r>
                        <a:rPr lang="en-US" sz="1200" dirty="0">
                          <a:solidFill>
                            <a:schemeClr val="dk1"/>
                          </a:solidFill>
                          <a:ea typeface="Arial"/>
                          <a:cs typeface="Arial"/>
                          <a:sym typeface="Arial"/>
                        </a:rPr>
                        <a:t>44° 43' 0'' N</a:t>
                      </a:r>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en-US" sz="1200" dirty="0">
                          <a:solidFill>
                            <a:schemeClr val="dk1"/>
                          </a:solidFill>
                          <a:ea typeface="Arial"/>
                          <a:cs typeface="Arial"/>
                          <a:sym typeface="Arial"/>
                        </a:rPr>
                        <a:t>7° 41' 0'' E</a:t>
                      </a:r>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extLst>
                  <a:ext uri="{0D108BD9-81ED-4DB2-BD59-A6C34878D82A}">
                    <a16:rowId xmlns:a16="http://schemas.microsoft.com/office/drawing/2014/main" val="94418556"/>
                  </a:ext>
                </a:extLst>
              </a:tr>
              <a:tr h="0">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Calibri" panose="020F0502020204030204" pitchFamily="34" charset="0"/>
                        </a:rPr>
                        <a:t>POPYOMICS_UK</a:t>
                      </a:r>
                    </a:p>
                  </a:txBody>
                  <a:tcPr marL="9525" marR="9525" marT="9525" marB="0" anchor="b">
                    <a:solidFill>
                      <a:srgbClr val="CCCCFF"/>
                    </a:solidFill>
                  </a:tcPr>
                </a:tc>
                <a:tc>
                  <a:txBody>
                    <a:bodyPr/>
                    <a:lstStyle/>
                    <a:p>
                      <a:pPr algn="l" fontAlgn="b"/>
                      <a:r>
                        <a:rPr lang="fr-FR" sz="1200" b="0" i="0" u="none" strike="noStrike" dirty="0">
                          <a:solidFill>
                            <a:srgbClr val="000000"/>
                          </a:solidFill>
                          <a:effectLst/>
                          <a:latin typeface="Calibri" panose="020F0502020204030204" pitchFamily="34" charset="0"/>
                        </a:rPr>
                        <a:t>Headley</a:t>
                      </a:r>
                    </a:p>
                  </a:txBody>
                  <a:tcPr marL="9525" marR="9525" marT="9525"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200" b="0" i="0" u="none" strike="noStrike" dirty="0">
                          <a:solidFill>
                            <a:srgbClr val="000000"/>
                          </a:solidFill>
                          <a:effectLst/>
                          <a:latin typeface="+mn-lt"/>
                        </a:rPr>
                        <a:t>Avril 2003</a:t>
                      </a: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2005</a:t>
                      </a: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GB</a:t>
                      </a: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Calibri" panose="020F0502020204030204" pitchFamily="34" charset="0"/>
                        </a:rPr>
                        <a:t>Headley</a:t>
                      </a:r>
                    </a:p>
                  </a:txBody>
                  <a:tcPr marL="9525" marR="9525" marT="9525" marB="0" anchor="b">
                    <a:solidFill>
                      <a:srgbClr val="CCCCFF"/>
                    </a:solidFill>
                  </a:tcPr>
                </a:tc>
                <a:tc>
                  <a:txBody>
                    <a:bodyPr/>
                    <a:lstStyle/>
                    <a:p>
                      <a:pPr algn="l" fontAlgn="b"/>
                      <a:r>
                        <a:rPr lang="en-US" sz="1200" dirty="0">
                          <a:solidFill>
                            <a:schemeClr val="dk1"/>
                          </a:solidFill>
                          <a:ea typeface="Arial"/>
                          <a:cs typeface="Arial"/>
                          <a:sym typeface="Arial"/>
                        </a:rPr>
                        <a:t>51° 7' 0'' N</a:t>
                      </a:r>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en-US" sz="1200" dirty="0">
                          <a:solidFill>
                            <a:schemeClr val="dk1"/>
                          </a:solidFill>
                          <a:ea typeface="Arial"/>
                          <a:cs typeface="Arial"/>
                          <a:sym typeface="Arial"/>
                        </a:rPr>
                        <a:t>-1° 10' 0‘’ W</a:t>
                      </a:r>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extLst>
                  <a:ext uri="{0D108BD9-81ED-4DB2-BD59-A6C34878D82A}">
                    <a16:rowId xmlns:a16="http://schemas.microsoft.com/office/drawing/2014/main" val="2230617254"/>
                  </a:ext>
                </a:extLst>
              </a:tr>
            </a:tbl>
          </a:graphicData>
        </a:graphic>
      </p:graphicFrame>
      <p:graphicFrame>
        <p:nvGraphicFramePr>
          <p:cNvPr id="9" name="Tableau 8">
            <a:extLst>
              <a:ext uri="{FF2B5EF4-FFF2-40B4-BE49-F238E27FC236}">
                <a16:creationId xmlns:a16="http://schemas.microsoft.com/office/drawing/2014/main" id="{2AE698EF-B85A-4269-8652-8E77DF09B878}"/>
              </a:ext>
            </a:extLst>
          </p:cNvPr>
          <p:cNvGraphicFramePr>
            <a:graphicFrameLocks noGrp="1"/>
          </p:cNvGraphicFramePr>
          <p:nvPr/>
        </p:nvGraphicFramePr>
        <p:xfrm>
          <a:off x="1173352" y="5131882"/>
          <a:ext cx="10323324" cy="563162"/>
        </p:xfrm>
        <a:graphic>
          <a:graphicData uri="http://schemas.openxmlformats.org/drawingml/2006/table">
            <a:tbl>
              <a:tblPr>
                <a:tableStyleId>{5C22544A-7EE6-4342-B048-85BDC9FD1C3A}</a:tableStyleId>
              </a:tblPr>
              <a:tblGrid>
                <a:gridCol w="2448287">
                  <a:extLst>
                    <a:ext uri="{9D8B030D-6E8A-4147-A177-3AD203B41FA5}">
                      <a16:colId xmlns:a16="http://schemas.microsoft.com/office/drawing/2014/main" val="1287054442"/>
                    </a:ext>
                  </a:extLst>
                </a:gridCol>
                <a:gridCol w="1287625">
                  <a:extLst>
                    <a:ext uri="{9D8B030D-6E8A-4147-A177-3AD203B41FA5}">
                      <a16:colId xmlns:a16="http://schemas.microsoft.com/office/drawing/2014/main" val="1223835462"/>
                    </a:ext>
                  </a:extLst>
                </a:gridCol>
                <a:gridCol w="1194318">
                  <a:extLst>
                    <a:ext uri="{9D8B030D-6E8A-4147-A177-3AD203B41FA5}">
                      <a16:colId xmlns:a16="http://schemas.microsoft.com/office/drawing/2014/main" val="1501598199"/>
                    </a:ext>
                  </a:extLst>
                </a:gridCol>
                <a:gridCol w="1073021">
                  <a:extLst>
                    <a:ext uri="{9D8B030D-6E8A-4147-A177-3AD203B41FA5}">
                      <a16:colId xmlns:a16="http://schemas.microsoft.com/office/drawing/2014/main" val="1150160707"/>
                    </a:ext>
                  </a:extLst>
                </a:gridCol>
                <a:gridCol w="951722">
                  <a:extLst>
                    <a:ext uri="{9D8B030D-6E8A-4147-A177-3AD203B41FA5}">
                      <a16:colId xmlns:a16="http://schemas.microsoft.com/office/drawing/2014/main" val="3508846318"/>
                    </a:ext>
                  </a:extLst>
                </a:gridCol>
                <a:gridCol w="951723">
                  <a:extLst>
                    <a:ext uri="{9D8B030D-6E8A-4147-A177-3AD203B41FA5}">
                      <a16:colId xmlns:a16="http://schemas.microsoft.com/office/drawing/2014/main" val="3268793889"/>
                    </a:ext>
                  </a:extLst>
                </a:gridCol>
                <a:gridCol w="1121137">
                  <a:extLst>
                    <a:ext uri="{9D8B030D-6E8A-4147-A177-3AD203B41FA5}">
                      <a16:colId xmlns:a16="http://schemas.microsoft.com/office/drawing/2014/main" val="1878621356"/>
                    </a:ext>
                  </a:extLst>
                </a:gridCol>
                <a:gridCol w="1295491">
                  <a:extLst>
                    <a:ext uri="{9D8B030D-6E8A-4147-A177-3AD203B41FA5}">
                      <a16:colId xmlns:a16="http://schemas.microsoft.com/office/drawing/2014/main" val="3631858621"/>
                    </a:ext>
                  </a:extLst>
                </a:gridCol>
              </a:tblGrid>
              <a:tr h="278654">
                <a:tc>
                  <a:txBody>
                    <a:bodyPr/>
                    <a:lstStyle/>
                    <a:p>
                      <a:pPr algn="l" fontAlgn="ctr"/>
                      <a:r>
                        <a:rPr lang="en-US" sz="1200" u="none" strike="noStrike" dirty="0">
                          <a:effectLst/>
                          <a:latin typeface="+mn-lt"/>
                        </a:rPr>
                        <a:t>Description of the experimental design</a:t>
                      </a:r>
                      <a:endParaRPr lang="en-US"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Type of experimental design</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Observation unit level hierarchy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Observation unit description</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Description of growth facility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Type of growth facility</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Cultural practices</a:t>
                      </a:r>
                      <a:endParaRPr lang="fr-FR" sz="1200" b="1" i="0" u="none" strike="noStrike" dirty="0">
                        <a:solidFill>
                          <a:srgbClr val="000000"/>
                        </a:solidFill>
                        <a:effectLst/>
                        <a:latin typeface="+mn-lt"/>
                      </a:endParaRPr>
                    </a:p>
                  </a:txBody>
                  <a:tcPr marL="7261" marR="7261" marT="7261" marB="0" anchor="ctr">
                    <a:solidFill>
                      <a:srgbClr val="CCCCFF"/>
                    </a:solidFill>
                  </a:tcPr>
                </a:tc>
                <a:tc>
                  <a:txBody>
                    <a:bodyPr/>
                    <a:lstStyle/>
                    <a:p>
                      <a:pPr algn="l" fontAlgn="ctr"/>
                      <a:r>
                        <a:rPr lang="fr-FR" sz="1200" u="none" strike="noStrike" dirty="0">
                          <a:effectLst/>
                          <a:latin typeface="+mn-lt"/>
                        </a:rPr>
                        <a:t>Map of experimental design</a:t>
                      </a:r>
                      <a:endParaRPr lang="fr-FR" sz="1200" b="1" i="0" u="none" strike="noStrike" dirty="0">
                        <a:solidFill>
                          <a:srgbClr val="000000"/>
                        </a:solidFill>
                        <a:effectLst/>
                        <a:latin typeface="+mn-lt"/>
                      </a:endParaRPr>
                    </a:p>
                  </a:txBody>
                  <a:tcPr marL="7261" marR="7261" marT="7261" marB="0" anchor="ctr">
                    <a:solidFill>
                      <a:srgbClr val="CCCCFF"/>
                    </a:solidFill>
                  </a:tcPr>
                </a:tc>
                <a:extLst>
                  <a:ext uri="{0D108BD9-81ED-4DB2-BD59-A6C34878D82A}">
                    <a16:rowId xmlns:a16="http://schemas.microsoft.com/office/drawing/2014/main" val="3477471426"/>
                  </a:ext>
                </a:extLst>
              </a:tr>
              <a:tr h="71541">
                <a:tc>
                  <a:txBody>
                    <a:bodyPr/>
                    <a:lstStyle/>
                    <a:p>
                      <a:pPr algn="l" fontAlgn="b"/>
                      <a:r>
                        <a:rPr lang="fr-FR" sz="1200" b="0" i="0" u="none" strike="noStrike" dirty="0">
                          <a:solidFill>
                            <a:srgbClr val="000000"/>
                          </a:solidFill>
                          <a:effectLst/>
                          <a:latin typeface="+mn-lt"/>
                        </a:rPr>
                        <a:t>Randomized complete blocks</a:t>
                      </a: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r>
                        <a:rPr lang="fr-FR" sz="1200" b="0" i="0" u="none" strike="noStrike" dirty="0">
                          <a:solidFill>
                            <a:srgbClr val="000000"/>
                          </a:solidFill>
                          <a:effectLst/>
                          <a:latin typeface="+mn-lt"/>
                        </a:rPr>
                        <a:t>Block&gt;</a:t>
                      </a:r>
                      <a:r>
                        <a:rPr lang="fr-FR" sz="1200" b="0" i="0" u="none" strike="noStrike" dirty="0" err="1">
                          <a:solidFill>
                            <a:srgbClr val="000000"/>
                          </a:solidFill>
                          <a:effectLst/>
                          <a:latin typeface="+mn-lt"/>
                        </a:rPr>
                        <a:t>Tree</a:t>
                      </a:r>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7261" marR="7261" marT="7261" marB="0" anchor="b">
                    <a:solidFill>
                      <a:srgbClr val="CCCCFF"/>
                    </a:solidFill>
                  </a:tcPr>
                </a:tc>
                <a:extLst>
                  <a:ext uri="{0D108BD9-81ED-4DB2-BD59-A6C34878D82A}">
                    <a16:rowId xmlns:a16="http://schemas.microsoft.com/office/drawing/2014/main" val="3737503013"/>
                  </a:ext>
                </a:extLst>
              </a:tr>
            </a:tbl>
          </a:graphicData>
        </a:graphic>
      </p:graphicFrame>
      <p:graphicFrame>
        <p:nvGraphicFramePr>
          <p:cNvPr id="12" name="Tableau 11">
            <a:extLst>
              <a:ext uri="{FF2B5EF4-FFF2-40B4-BE49-F238E27FC236}">
                <a16:creationId xmlns:a16="http://schemas.microsoft.com/office/drawing/2014/main" id="{87EA48A9-DA29-4CB3-B8FF-EA8783FA081C}"/>
              </a:ext>
            </a:extLst>
          </p:cNvPr>
          <p:cNvGraphicFramePr>
            <a:graphicFrameLocks noGrp="1"/>
          </p:cNvGraphicFramePr>
          <p:nvPr/>
        </p:nvGraphicFramePr>
        <p:xfrm>
          <a:off x="6622526" y="5749223"/>
          <a:ext cx="4874149" cy="750570"/>
        </p:xfrm>
        <a:graphic>
          <a:graphicData uri="http://schemas.openxmlformats.org/drawingml/2006/table">
            <a:tbl>
              <a:tblPr>
                <a:tableStyleId>{5C22544A-7EE6-4342-B048-85BDC9FD1C3A}</a:tableStyleId>
              </a:tblPr>
              <a:tblGrid>
                <a:gridCol w="630060">
                  <a:extLst>
                    <a:ext uri="{9D8B030D-6E8A-4147-A177-3AD203B41FA5}">
                      <a16:colId xmlns:a16="http://schemas.microsoft.com/office/drawing/2014/main" val="557509199"/>
                    </a:ext>
                  </a:extLst>
                </a:gridCol>
                <a:gridCol w="658962">
                  <a:extLst>
                    <a:ext uri="{9D8B030D-6E8A-4147-A177-3AD203B41FA5}">
                      <a16:colId xmlns:a16="http://schemas.microsoft.com/office/drawing/2014/main" val="791763026"/>
                    </a:ext>
                  </a:extLst>
                </a:gridCol>
                <a:gridCol w="1072515">
                  <a:extLst>
                    <a:ext uri="{9D8B030D-6E8A-4147-A177-3AD203B41FA5}">
                      <a16:colId xmlns:a16="http://schemas.microsoft.com/office/drawing/2014/main" val="2610626512"/>
                    </a:ext>
                  </a:extLst>
                </a:gridCol>
                <a:gridCol w="652007">
                  <a:extLst>
                    <a:ext uri="{9D8B030D-6E8A-4147-A177-3AD203B41FA5}">
                      <a16:colId xmlns:a16="http://schemas.microsoft.com/office/drawing/2014/main" val="1288271608"/>
                    </a:ext>
                  </a:extLst>
                </a:gridCol>
                <a:gridCol w="739471">
                  <a:extLst>
                    <a:ext uri="{9D8B030D-6E8A-4147-A177-3AD203B41FA5}">
                      <a16:colId xmlns:a16="http://schemas.microsoft.com/office/drawing/2014/main" val="3850702223"/>
                    </a:ext>
                  </a:extLst>
                </a:gridCol>
                <a:gridCol w="1121134">
                  <a:extLst>
                    <a:ext uri="{9D8B030D-6E8A-4147-A177-3AD203B41FA5}">
                      <a16:colId xmlns:a16="http://schemas.microsoft.com/office/drawing/2014/main" val="353339658"/>
                    </a:ext>
                  </a:extLst>
                </a:gridCol>
              </a:tblGrid>
              <a:tr h="193344">
                <a:tc>
                  <a:txBody>
                    <a:bodyPr/>
                    <a:lstStyle/>
                    <a:p>
                      <a:pPr algn="l" fontAlgn="ctr"/>
                      <a:r>
                        <a:rPr lang="fr-FR" sz="1200" b="1" u="none" strike="noStrike" dirty="0">
                          <a:effectLst/>
                          <a:latin typeface="+mn-lt"/>
                        </a:rPr>
                        <a:t>Person</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Person name</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Person email</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Person ID</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Person role</a:t>
                      </a:r>
                      <a:endParaRPr lang="fr-FR" sz="12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200" u="none" strike="noStrike" dirty="0">
                          <a:effectLst/>
                          <a:latin typeface="+mn-lt"/>
                        </a:rPr>
                        <a:t>Person affiliation</a:t>
                      </a:r>
                      <a:endParaRPr lang="fr-FR" sz="1200" b="1" i="0" u="none" strike="noStrike" dirty="0">
                        <a:solidFill>
                          <a:srgbClr val="000000"/>
                        </a:solidFill>
                        <a:effectLst/>
                        <a:latin typeface="+mn-lt"/>
                      </a:endParaRPr>
                    </a:p>
                  </a:txBody>
                  <a:tcPr marL="9525" marR="9525" marT="9525" marB="0" anchor="ctr">
                    <a:solidFill>
                      <a:srgbClr val="CCCCFF"/>
                    </a:solidFill>
                  </a:tcPr>
                </a:tc>
                <a:extLst>
                  <a:ext uri="{0D108BD9-81ED-4DB2-BD59-A6C34878D82A}">
                    <a16:rowId xmlns:a16="http://schemas.microsoft.com/office/drawing/2014/main" val="3479937707"/>
                  </a:ext>
                </a:extLst>
              </a:tr>
              <a:tr h="161925">
                <a:tc>
                  <a:txBody>
                    <a:bodyPr/>
                    <a:lstStyle/>
                    <a:p>
                      <a:pPr algn="l" fontAlgn="b"/>
                      <a:endParaRPr lang="fr-FR" sz="12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200" b="0" i="0" u="none" strike="noStrike" kern="1200" baseline="0" dirty="0">
                          <a:solidFill>
                            <a:schemeClr val="dk1"/>
                          </a:solidFill>
                          <a:latin typeface="+mn-lt"/>
                          <a:ea typeface="+mn-ea"/>
                          <a:cs typeface="+mn-cs"/>
                        </a:rPr>
                        <a:t>Véronique Jorge</a:t>
                      </a:r>
                      <a:endParaRPr lang="fr-FR" sz="12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200" b="0" i="0" u="none" strike="noStrike" dirty="0">
                          <a:solidFill>
                            <a:srgbClr val="000000"/>
                          </a:solidFill>
                          <a:effectLst/>
                          <a:latin typeface="+mn-lt"/>
                        </a:rPr>
                        <a:t>veronique.jorge@orleans.inra.fr</a:t>
                      </a:r>
                    </a:p>
                  </a:txBody>
                  <a:tcPr marL="9525" marR="9525" marT="9525" marB="0" anchor="b">
                    <a:solidFill>
                      <a:srgbClr val="CCCCFF"/>
                    </a:solidFill>
                  </a:tcPr>
                </a:tc>
                <a:tc>
                  <a:txBody>
                    <a:bodyPr/>
                    <a:lstStyle/>
                    <a:p>
                      <a:pPr algn="l" fontAlgn="b"/>
                      <a:endParaRPr lang="fr-FR" sz="12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200" b="0" i="0" u="none" strike="noStrike" dirty="0">
                          <a:solidFill>
                            <a:srgbClr val="000000"/>
                          </a:solidFill>
                          <a:effectLst/>
                          <a:latin typeface="+mn-lt"/>
                        </a:rPr>
                        <a:t>contact</a:t>
                      </a:r>
                    </a:p>
                  </a:txBody>
                  <a:tcPr marL="9525" marR="9525" marT="9525" marB="0" anchor="b">
                    <a:solidFill>
                      <a:srgbClr val="CCCCFF"/>
                    </a:solidFill>
                  </a:tcPr>
                </a:tc>
                <a:tc>
                  <a:txBody>
                    <a:bodyPr/>
                    <a:lstStyle/>
                    <a:p>
                      <a:pPr algn="l" fontAlgn="b"/>
                      <a:r>
                        <a:rPr lang="fr-FR" sz="1200" b="0" i="0" u="none" strike="noStrike" dirty="0">
                          <a:solidFill>
                            <a:srgbClr val="000000"/>
                          </a:solidFill>
                          <a:effectLst/>
                          <a:latin typeface="+mn-lt"/>
                        </a:rPr>
                        <a:t>INRA, AGPF</a:t>
                      </a:r>
                    </a:p>
                  </a:txBody>
                  <a:tcPr marL="9525" marR="9525" marT="9525" marB="0" anchor="b">
                    <a:solidFill>
                      <a:srgbClr val="CCCCFF"/>
                    </a:solidFill>
                  </a:tcPr>
                </a:tc>
                <a:extLst>
                  <a:ext uri="{0D108BD9-81ED-4DB2-BD59-A6C34878D82A}">
                    <a16:rowId xmlns:a16="http://schemas.microsoft.com/office/drawing/2014/main" val="1139707451"/>
                  </a:ext>
                </a:extLst>
              </a:tr>
            </a:tbl>
          </a:graphicData>
        </a:graphic>
      </p:graphicFrame>
    </p:spTree>
    <p:extLst>
      <p:ext uri="{BB962C8B-B14F-4D97-AF65-F5344CB8AC3E}">
        <p14:creationId xmlns:p14="http://schemas.microsoft.com/office/powerpoint/2010/main" val="4105469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AF2A214-4CF1-41C2-9A1F-8DF0369E8322}"/>
              </a:ext>
            </a:extLst>
          </p:cNvPr>
          <p:cNvSpPr>
            <a:spLocks noGrp="1"/>
          </p:cNvSpPr>
          <p:nvPr>
            <p:ph idx="1"/>
          </p:nvPr>
        </p:nvSpPr>
        <p:spPr/>
        <p:txBody>
          <a:bodyPr>
            <a:normAutofit/>
          </a:bodyPr>
          <a:lstStyle/>
          <a:p>
            <a:pPr marL="285750" indent="-285750">
              <a:buClr>
                <a:schemeClr val="dk1"/>
              </a:buClr>
              <a:buSzPts val="1600"/>
              <a:buFont typeface="Arial"/>
              <a:buChar char="•"/>
            </a:pPr>
            <a:r>
              <a:rPr lang="en-US" sz="1800" b="1" dirty="0">
                <a:solidFill>
                  <a:schemeClr val="dk1"/>
                </a:solidFill>
                <a:ea typeface="Arial"/>
                <a:cs typeface="Arial"/>
                <a:sym typeface="Arial"/>
              </a:rPr>
              <a:t>Circumference and stem height </a:t>
            </a:r>
            <a:r>
              <a:rPr lang="en-US" sz="1800" dirty="0">
                <a:solidFill>
                  <a:schemeClr val="dk1"/>
                </a:solidFill>
                <a:ea typeface="Arial"/>
                <a:cs typeface="Arial"/>
                <a:sym typeface="Arial"/>
              </a:rPr>
              <a:t>were measured at the end of the first (winter 2003–2004) and second (winter 2004–2005) as described in </a:t>
            </a:r>
            <a:r>
              <a:rPr lang="en-US" sz="1800" dirty="0" err="1">
                <a:solidFill>
                  <a:schemeClr val="dk1"/>
                </a:solidFill>
                <a:ea typeface="Arial"/>
                <a:cs typeface="Arial"/>
                <a:sym typeface="Arial"/>
              </a:rPr>
              <a:t>Dillen</a:t>
            </a:r>
            <a:r>
              <a:rPr lang="en-US" sz="1800" dirty="0">
                <a:solidFill>
                  <a:schemeClr val="dk1"/>
                </a:solidFill>
                <a:ea typeface="Arial"/>
                <a:cs typeface="Arial"/>
                <a:sym typeface="Arial"/>
              </a:rPr>
              <a:t> et al. Forest </a:t>
            </a:r>
            <a:r>
              <a:rPr lang="en-US" sz="1800" dirty="0" err="1">
                <a:solidFill>
                  <a:schemeClr val="dk1"/>
                </a:solidFill>
                <a:ea typeface="Arial"/>
                <a:cs typeface="Arial"/>
                <a:sym typeface="Arial"/>
              </a:rPr>
              <a:t>Ecol</a:t>
            </a:r>
            <a:r>
              <a:rPr lang="en-US" sz="1800" dirty="0">
                <a:solidFill>
                  <a:schemeClr val="dk1"/>
                </a:solidFill>
                <a:ea typeface="Arial"/>
                <a:cs typeface="Arial"/>
                <a:sym typeface="Arial"/>
              </a:rPr>
              <a:t> </a:t>
            </a:r>
            <a:r>
              <a:rPr lang="en-US" sz="1800" dirty="0" err="1">
                <a:solidFill>
                  <a:schemeClr val="dk1"/>
                </a:solidFill>
                <a:ea typeface="Arial"/>
                <a:cs typeface="Arial"/>
                <a:sym typeface="Arial"/>
              </a:rPr>
              <a:t>Manag</a:t>
            </a:r>
            <a:r>
              <a:rPr lang="en-US" sz="1800" dirty="0">
                <a:solidFill>
                  <a:schemeClr val="dk1"/>
                </a:solidFill>
                <a:ea typeface="Arial"/>
                <a:cs typeface="Arial"/>
                <a:sym typeface="Arial"/>
              </a:rPr>
              <a:t>. 2007, 252 (1–3): 12-23). Growth increment in height and circumference during the second growing season were calculated. </a:t>
            </a:r>
            <a:endParaRPr lang="en-US" sz="1800" dirty="0">
              <a:solidFill>
                <a:srgbClr val="000000"/>
              </a:solidFill>
              <a:ea typeface="Arial"/>
              <a:cs typeface="Arial"/>
              <a:sym typeface="Arial"/>
            </a:endParaRPr>
          </a:p>
          <a:p>
            <a:pPr marL="285750" indent="-285750">
              <a:buClr>
                <a:schemeClr val="dk1"/>
              </a:buClr>
              <a:buSzPts val="1600"/>
              <a:buFont typeface="Arial"/>
              <a:buChar char="•"/>
            </a:pPr>
            <a:r>
              <a:rPr lang="en-US" sz="1800" b="1" dirty="0">
                <a:solidFill>
                  <a:schemeClr val="dk1"/>
                </a:solidFill>
                <a:ea typeface="Arial"/>
                <a:cs typeface="Arial"/>
                <a:sym typeface="Arial"/>
              </a:rPr>
              <a:t>Leaf traits </a:t>
            </a:r>
            <a:r>
              <a:rPr lang="en-US" sz="1800" dirty="0">
                <a:solidFill>
                  <a:schemeClr val="dk1"/>
                </a:solidFill>
                <a:ea typeface="Arial"/>
                <a:cs typeface="Arial"/>
                <a:sym typeface="Arial"/>
              </a:rPr>
              <a:t>where measured in 2003: one fully illuminated mature leaf was collected on each tree according to </a:t>
            </a:r>
            <a:r>
              <a:rPr lang="en-US" sz="1800" dirty="0" err="1">
                <a:solidFill>
                  <a:schemeClr val="dk1"/>
                </a:solidFill>
                <a:ea typeface="Arial"/>
                <a:cs typeface="Arial"/>
                <a:sym typeface="Arial"/>
              </a:rPr>
              <a:t>Monclus</a:t>
            </a:r>
            <a:r>
              <a:rPr lang="en-US" sz="1800" dirty="0">
                <a:solidFill>
                  <a:schemeClr val="dk1"/>
                </a:solidFill>
                <a:ea typeface="Arial"/>
                <a:cs typeface="Arial"/>
                <a:sym typeface="Arial"/>
              </a:rPr>
              <a:t> et al. </a:t>
            </a:r>
            <a:r>
              <a:rPr lang="en-US" sz="1800" u="sng" dirty="0">
                <a:solidFill>
                  <a:schemeClr val="hlink"/>
                </a:solidFill>
                <a:ea typeface="Arial"/>
                <a:cs typeface="Arial"/>
                <a:sym typeface="Arial"/>
                <a:hlinkClick r:id="rId2"/>
              </a:rPr>
              <a:t>http://doi.org/10.1111/j.1469-8137.2005.01407.x</a:t>
            </a:r>
            <a:r>
              <a:rPr lang="en-US" sz="1800" dirty="0">
                <a:solidFill>
                  <a:schemeClr val="dk1"/>
                </a:solidFill>
                <a:ea typeface="Arial"/>
                <a:cs typeface="Arial"/>
                <a:sym typeface="Arial"/>
              </a:rPr>
              <a:t> ). Six calibrated discs of lamina were cut from this leaf, dried at 50 °C during 48 °C and weighed, and specific leaf area (SLA, cm</a:t>
            </a:r>
            <a:r>
              <a:rPr lang="en-US" sz="1800" baseline="30000" dirty="0">
                <a:solidFill>
                  <a:schemeClr val="dk1"/>
                </a:solidFill>
                <a:ea typeface="Arial"/>
                <a:cs typeface="Arial"/>
                <a:sym typeface="Arial"/>
              </a:rPr>
              <a:t>2</a:t>
            </a:r>
            <a:r>
              <a:rPr lang="en-US" sz="1800" dirty="0">
                <a:solidFill>
                  <a:schemeClr val="dk1"/>
                </a:solidFill>
                <a:ea typeface="Arial"/>
                <a:cs typeface="Arial"/>
                <a:sym typeface="Arial"/>
              </a:rPr>
              <a:t> g</a:t>
            </a:r>
            <a:r>
              <a:rPr lang="en-US" sz="1800" baseline="30000" dirty="0">
                <a:solidFill>
                  <a:schemeClr val="dk1"/>
                </a:solidFill>
                <a:ea typeface="Arial"/>
                <a:cs typeface="Arial"/>
                <a:sym typeface="Arial"/>
              </a:rPr>
              <a:t>−1</a:t>
            </a:r>
            <a:r>
              <a:rPr lang="en-US" sz="1800" dirty="0">
                <a:solidFill>
                  <a:schemeClr val="dk1"/>
                </a:solidFill>
                <a:ea typeface="Arial"/>
                <a:cs typeface="Arial"/>
                <a:sym typeface="Arial"/>
              </a:rPr>
              <a:t>) was computed. Leaf discs were ground to fine powder for analysis of leaf carbon isotope composition (δ</a:t>
            </a:r>
            <a:r>
              <a:rPr lang="en-US" sz="1800" baseline="30000" dirty="0">
                <a:solidFill>
                  <a:schemeClr val="dk1"/>
                </a:solidFill>
                <a:ea typeface="Arial"/>
                <a:cs typeface="Arial"/>
                <a:sym typeface="Arial"/>
              </a:rPr>
              <a:t>13</a:t>
            </a:r>
            <a:r>
              <a:rPr lang="en-US" sz="1800" dirty="0">
                <a:solidFill>
                  <a:schemeClr val="dk1"/>
                </a:solidFill>
                <a:ea typeface="Arial"/>
                <a:cs typeface="Arial"/>
                <a:sym typeface="Arial"/>
              </a:rPr>
              <a:t>C), carbon (C</a:t>
            </a:r>
            <a:r>
              <a:rPr lang="en-US" sz="1800" baseline="-25000" dirty="0">
                <a:solidFill>
                  <a:schemeClr val="dk1"/>
                </a:solidFill>
                <a:ea typeface="Arial"/>
                <a:cs typeface="Arial"/>
                <a:sym typeface="Arial"/>
              </a:rPr>
              <a:t>M</a:t>
            </a:r>
            <a:r>
              <a:rPr lang="en-US" sz="1800" dirty="0">
                <a:solidFill>
                  <a:schemeClr val="dk1"/>
                </a:solidFill>
                <a:ea typeface="Arial"/>
                <a:cs typeface="Arial"/>
                <a:sym typeface="Arial"/>
              </a:rPr>
              <a:t>) and nitrogen (N</a:t>
            </a:r>
            <a:r>
              <a:rPr lang="en-US" sz="1800" baseline="-25000" dirty="0">
                <a:solidFill>
                  <a:schemeClr val="dk1"/>
                </a:solidFill>
                <a:ea typeface="Arial"/>
                <a:cs typeface="Arial"/>
                <a:sym typeface="Arial"/>
              </a:rPr>
              <a:t>M</a:t>
            </a:r>
            <a:r>
              <a:rPr lang="en-US" sz="1800" dirty="0">
                <a:solidFill>
                  <a:schemeClr val="dk1"/>
                </a:solidFill>
                <a:ea typeface="Arial"/>
                <a:cs typeface="Arial"/>
                <a:sym typeface="Arial"/>
              </a:rPr>
              <a:t>) contents. One-milligram subsamples of ground material were used for measuring the CO</a:t>
            </a:r>
            <a:r>
              <a:rPr lang="en-US" sz="1800" baseline="-25000" dirty="0">
                <a:solidFill>
                  <a:schemeClr val="dk1"/>
                </a:solidFill>
                <a:ea typeface="Arial"/>
                <a:cs typeface="Arial"/>
                <a:sym typeface="Arial"/>
              </a:rPr>
              <a:t>2</a:t>
            </a:r>
            <a:r>
              <a:rPr lang="en-US" sz="1800" dirty="0">
                <a:solidFill>
                  <a:schemeClr val="dk1"/>
                </a:solidFill>
                <a:ea typeface="Arial"/>
                <a:cs typeface="Arial"/>
                <a:sym typeface="Arial"/>
              </a:rPr>
              <a:t> produced by combustion and its </a:t>
            </a:r>
            <a:r>
              <a:rPr lang="en-US" sz="1800" baseline="30000" dirty="0">
                <a:solidFill>
                  <a:schemeClr val="dk1"/>
                </a:solidFill>
                <a:ea typeface="Arial"/>
                <a:cs typeface="Arial"/>
                <a:sym typeface="Arial"/>
              </a:rPr>
              <a:t>13</a:t>
            </a:r>
            <a:r>
              <a:rPr lang="en-US" sz="1800" dirty="0">
                <a:solidFill>
                  <a:schemeClr val="dk1"/>
                </a:solidFill>
                <a:ea typeface="Arial"/>
                <a:cs typeface="Arial"/>
                <a:sym typeface="Arial"/>
              </a:rPr>
              <a:t>CO</a:t>
            </a:r>
            <a:r>
              <a:rPr lang="en-US" sz="1800" baseline="-25000" dirty="0">
                <a:solidFill>
                  <a:schemeClr val="dk1"/>
                </a:solidFill>
                <a:ea typeface="Arial"/>
                <a:cs typeface="Arial"/>
                <a:sym typeface="Arial"/>
              </a:rPr>
              <a:t>2</a:t>
            </a:r>
            <a:r>
              <a:rPr lang="en-US" sz="1800" dirty="0">
                <a:solidFill>
                  <a:schemeClr val="dk1"/>
                </a:solidFill>
                <a:ea typeface="Arial"/>
                <a:cs typeface="Arial"/>
                <a:sym typeface="Arial"/>
              </a:rPr>
              <a:t>/</a:t>
            </a:r>
            <a:r>
              <a:rPr lang="en-US" sz="1800" baseline="30000" dirty="0">
                <a:solidFill>
                  <a:schemeClr val="dk1"/>
                </a:solidFill>
                <a:ea typeface="Arial"/>
                <a:cs typeface="Arial"/>
                <a:sym typeface="Arial"/>
              </a:rPr>
              <a:t>12</a:t>
            </a:r>
            <a:r>
              <a:rPr lang="en-US" sz="1800" dirty="0">
                <a:solidFill>
                  <a:schemeClr val="dk1"/>
                </a:solidFill>
                <a:ea typeface="Arial"/>
                <a:cs typeface="Arial"/>
                <a:sym typeface="Arial"/>
              </a:rPr>
              <a:t>CO</a:t>
            </a:r>
            <a:r>
              <a:rPr lang="en-US" sz="1800" baseline="-25000" dirty="0">
                <a:solidFill>
                  <a:schemeClr val="dk1"/>
                </a:solidFill>
                <a:ea typeface="Arial"/>
                <a:cs typeface="Arial"/>
                <a:sym typeface="Arial"/>
              </a:rPr>
              <a:t>2</a:t>
            </a:r>
            <a:r>
              <a:rPr lang="en-US" sz="1800" dirty="0">
                <a:solidFill>
                  <a:schemeClr val="dk1"/>
                </a:solidFill>
                <a:ea typeface="Arial"/>
                <a:cs typeface="Arial"/>
                <a:sym typeface="Arial"/>
              </a:rPr>
              <a:t> ratio by a continuous flux isotope ratio mass spectrometer. The discrimination between atmospheric CO</a:t>
            </a:r>
            <a:r>
              <a:rPr lang="en-US" sz="1800" baseline="-25000" dirty="0">
                <a:solidFill>
                  <a:schemeClr val="dk1"/>
                </a:solidFill>
                <a:ea typeface="Arial"/>
                <a:cs typeface="Arial"/>
                <a:sym typeface="Arial"/>
              </a:rPr>
              <a:t>2</a:t>
            </a:r>
            <a:r>
              <a:rPr lang="en-US" sz="1800" dirty="0">
                <a:solidFill>
                  <a:schemeClr val="dk1"/>
                </a:solidFill>
                <a:ea typeface="Arial"/>
                <a:cs typeface="Arial"/>
                <a:sym typeface="Arial"/>
              </a:rPr>
              <a:t> and plant material was calculated.</a:t>
            </a:r>
          </a:p>
          <a:p>
            <a:endParaRPr lang="fr-FR" sz="1800" dirty="0"/>
          </a:p>
        </p:txBody>
      </p:sp>
      <p:sp>
        <p:nvSpPr>
          <p:cNvPr id="4" name="Titre 3">
            <a:extLst>
              <a:ext uri="{FF2B5EF4-FFF2-40B4-BE49-F238E27FC236}">
                <a16:creationId xmlns:a16="http://schemas.microsoft.com/office/drawing/2014/main" id="{EAA49EA4-A764-49A2-B206-7A482EC2579B}"/>
              </a:ext>
            </a:extLst>
          </p:cNvPr>
          <p:cNvSpPr>
            <a:spLocks noGrp="1"/>
          </p:cNvSpPr>
          <p:nvPr>
            <p:ph type="title"/>
          </p:nvPr>
        </p:nvSpPr>
        <p:spPr/>
        <p:txBody>
          <a:bodyPr/>
          <a:lstStyle/>
          <a:p>
            <a:r>
              <a:rPr lang="fr-FR" dirty="0"/>
              <a:t>MIAPPE </a:t>
            </a:r>
            <a:r>
              <a:rPr lang="fr-FR" dirty="0" err="1"/>
              <a:t>example</a:t>
            </a:r>
            <a:r>
              <a:rPr lang="fr-FR" dirty="0"/>
              <a:t> – </a:t>
            </a:r>
            <a:r>
              <a:rPr lang="fr-FR" dirty="0" err="1"/>
              <a:t>Assay</a:t>
            </a:r>
            <a:r>
              <a:rPr lang="fr-FR" dirty="0"/>
              <a:t>/</a:t>
            </a:r>
            <a:r>
              <a:rPr lang="fr-FR" dirty="0" err="1"/>
              <a:t>Observed</a:t>
            </a:r>
            <a:r>
              <a:rPr lang="fr-FR" dirty="0"/>
              <a:t> variable</a:t>
            </a:r>
            <a:endParaRPr lang="en-US" dirty="0"/>
          </a:p>
        </p:txBody>
      </p:sp>
      <p:graphicFrame>
        <p:nvGraphicFramePr>
          <p:cNvPr id="9" name="Tableau 8">
            <a:extLst>
              <a:ext uri="{FF2B5EF4-FFF2-40B4-BE49-F238E27FC236}">
                <a16:creationId xmlns:a16="http://schemas.microsoft.com/office/drawing/2014/main" id="{5D09C574-64B7-468E-A9A8-36952436BC94}"/>
              </a:ext>
            </a:extLst>
          </p:cNvPr>
          <p:cNvGraphicFramePr>
            <a:graphicFrameLocks noGrp="1"/>
          </p:cNvGraphicFramePr>
          <p:nvPr/>
        </p:nvGraphicFramePr>
        <p:xfrm>
          <a:off x="206734" y="4005980"/>
          <a:ext cx="11736125" cy="2657475"/>
        </p:xfrm>
        <a:graphic>
          <a:graphicData uri="http://schemas.openxmlformats.org/drawingml/2006/table">
            <a:tbl>
              <a:tblPr>
                <a:tableStyleId>{5C22544A-7EE6-4342-B048-85BDC9FD1C3A}</a:tableStyleId>
              </a:tblPr>
              <a:tblGrid>
                <a:gridCol w="771276">
                  <a:extLst>
                    <a:ext uri="{9D8B030D-6E8A-4147-A177-3AD203B41FA5}">
                      <a16:colId xmlns:a16="http://schemas.microsoft.com/office/drawing/2014/main" val="3590772697"/>
                    </a:ext>
                  </a:extLst>
                </a:gridCol>
                <a:gridCol w="1105232">
                  <a:extLst>
                    <a:ext uri="{9D8B030D-6E8A-4147-A177-3AD203B41FA5}">
                      <a16:colId xmlns:a16="http://schemas.microsoft.com/office/drawing/2014/main" val="2740909500"/>
                    </a:ext>
                  </a:extLst>
                </a:gridCol>
                <a:gridCol w="1105231">
                  <a:extLst>
                    <a:ext uri="{9D8B030D-6E8A-4147-A177-3AD203B41FA5}">
                      <a16:colId xmlns:a16="http://schemas.microsoft.com/office/drawing/2014/main" val="2556467657"/>
                    </a:ext>
                  </a:extLst>
                </a:gridCol>
                <a:gridCol w="731520">
                  <a:extLst>
                    <a:ext uri="{9D8B030D-6E8A-4147-A177-3AD203B41FA5}">
                      <a16:colId xmlns:a16="http://schemas.microsoft.com/office/drawing/2014/main" val="3458345690"/>
                    </a:ext>
                  </a:extLst>
                </a:gridCol>
                <a:gridCol w="1113183">
                  <a:extLst>
                    <a:ext uri="{9D8B030D-6E8A-4147-A177-3AD203B41FA5}">
                      <a16:colId xmlns:a16="http://schemas.microsoft.com/office/drawing/2014/main" val="4210753280"/>
                    </a:ext>
                  </a:extLst>
                </a:gridCol>
                <a:gridCol w="739471">
                  <a:extLst>
                    <a:ext uri="{9D8B030D-6E8A-4147-A177-3AD203B41FA5}">
                      <a16:colId xmlns:a16="http://schemas.microsoft.com/office/drawing/2014/main" val="2580103880"/>
                    </a:ext>
                  </a:extLst>
                </a:gridCol>
                <a:gridCol w="612250">
                  <a:extLst>
                    <a:ext uri="{9D8B030D-6E8A-4147-A177-3AD203B41FA5}">
                      <a16:colId xmlns:a16="http://schemas.microsoft.com/office/drawing/2014/main" val="3062369528"/>
                    </a:ext>
                  </a:extLst>
                </a:gridCol>
                <a:gridCol w="747423">
                  <a:extLst>
                    <a:ext uri="{9D8B030D-6E8A-4147-A177-3AD203B41FA5}">
                      <a16:colId xmlns:a16="http://schemas.microsoft.com/office/drawing/2014/main" val="135679185"/>
                    </a:ext>
                  </a:extLst>
                </a:gridCol>
                <a:gridCol w="2242268">
                  <a:extLst>
                    <a:ext uri="{9D8B030D-6E8A-4147-A177-3AD203B41FA5}">
                      <a16:colId xmlns:a16="http://schemas.microsoft.com/office/drawing/2014/main" val="4182697624"/>
                    </a:ext>
                  </a:extLst>
                </a:gridCol>
                <a:gridCol w="811033">
                  <a:extLst>
                    <a:ext uri="{9D8B030D-6E8A-4147-A177-3AD203B41FA5}">
                      <a16:colId xmlns:a16="http://schemas.microsoft.com/office/drawing/2014/main" val="1706605188"/>
                    </a:ext>
                  </a:extLst>
                </a:gridCol>
                <a:gridCol w="564542">
                  <a:extLst>
                    <a:ext uri="{9D8B030D-6E8A-4147-A177-3AD203B41FA5}">
                      <a16:colId xmlns:a16="http://schemas.microsoft.com/office/drawing/2014/main" val="3885595833"/>
                    </a:ext>
                  </a:extLst>
                </a:gridCol>
                <a:gridCol w="747423">
                  <a:extLst>
                    <a:ext uri="{9D8B030D-6E8A-4147-A177-3AD203B41FA5}">
                      <a16:colId xmlns:a16="http://schemas.microsoft.com/office/drawing/2014/main" val="3841430683"/>
                    </a:ext>
                  </a:extLst>
                </a:gridCol>
                <a:gridCol w="445273">
                  <a:extLst>
                    <a:ext uri="{9D8B030D-6E8A-4147-A177-3AD203B41FA5}">
                      <a16:colId xmlns:a16="http://schemas.microsoft.com/office/drawing/2014/main" val="2311850876"/>
                    </a:ext>
                  </a:extLst>
                </a:gridCol>
              </a:tblGrid>
              <a:tr h="260635">
                <a:tc>
                  <a:txBody>
                    <a:bodyPr/>
                    <a:lstStyle/>
                    <a:p>
                      <a:pPr algn="l" fontAlgn="ctr"/>
                      <a:r>
                        <a:rPr lang="fr-FR" sz="1400" b="1" i="0" u="none" strike="noStrike" dirty="0">
                          <a:solidFill>
                            <a:srgbClr val="000000"/>
                          </a:solidFill>
                          <a:effectLst/>
                          <a:latin typeface="+mn-lt"/>
                        </a:rPr>
                        <a:t>Observed Variable</a:t>
                      </a:r>
                    </a:p>
                  </a:txBody>
                  <a:tcPr marL="9525" marR="9525" marT="9525" marB="0" anchor="ctr">
                    <a:solidFill>
                      <a:srgbClr val="CCCCFF"/>
                    </a:solidFill>
                  </a:tcPr>
                </a:tc>
                <a:tc>
                  <a:txBody>
                    <a:bodyPr/>
                    <a:lstStyle/>
                    <a:p>
                      <a:pPr algn="l" fontAlgn="ctr"/>
                      <a:r>
                        <a:rPr lang="fr-FR" sz="1400" b="0" i="0" u="none" strike="noStrike" dirty="0">
                          <a:solidFill>
                            <a:srgbClr val="000000"/>
                          </a:solidFill>
                          <a:effectLst/>
                          <a:latin typeface="+mn-lt"/>
                        </a:rPr>
                        <a:t>Variable ID</a:t>
                      </a:r>
                    </a:p>
                  </a:txBody>
                  <a:tcPr marL="9525" marR="9525" marT="9525" marB="0" anchor="ctr">
                    <a:solidFill>
                      <a:srgbClr val="CCCCFF"/>
                    </a:solidFill>
                  </a:tcPr>
                </a:tc>
                <a:tc>
                  <a:txBody>
                    <a:bodyPr/>
                    <a:lstStyle/>
                    <a:p>
                      <a:pPr algn="l" fontAlgn="ctr"/>
                      <a:r>
                        <a:rPr lang="fr-FR" sz="1400" b="0" i="0" u="none" strike="noStrike" dirty="0">
                          <a:solidFill>
                            <a:srgbClr val="000000"/>
                          </a:solidFill>
                          <a:effectLst/>
                          <a:latin typeface="+mn-lt"/>
                        </a:rPr>
                        <a:t>Variable name</a:t>
                      </a:r>
                    </a:p>
                  </a:txBody>
                  <a:tcPr marL="9525" marR="9525" marT="9525" marB="0" anchor="ctr">
                    <a:solidFill>
                      <a:srgbClr val="CCCCFF"/>
                    </a:solidFill>
                  </a:tcPr>
                </a:tc>
                <a:tc>
                  <a:txBody>
                    <a:bodyPr/>
                    <a:lstStyle/>
                    <a:p>
                      <a:pPr algn="l" fontAlgn="ctr"/>
                      <a:r>
                        <a:rPr lang="fr-FR" sz="1400" b="0" i="0" u="none" strike="noStrike" dirty="0">
                          <a:solidFill>
                            <a:srgbClr val="000000"/>
                          </a:solidFill>
                          <a:effectLst/>
                          <a:latin typeface="+mn-lt"/>
                        </a:rPr>
                        <a:t>Variable accession number</a:t>
                      </a:r>
                    </a:p>
                  </a:txBody>
                  <a:tcPr marL="9525" marR="9525" marT="9525" marB="0" anchor="ctr">
                    <a:solidFill>
                      <a:srgbClr val="CCCCFF"/>
                    </a:solidFill>
                  </a:tcPr>
                </a:tc>
                <a:tc>
                  <a:txBody>
                    <a:bodyPr/>
                    <a:lstStyle/>
                    <a:p>
                      <a:pPr algn="l" fontAlgn="ctr"/>
                      <a:r>
                        <a:rPr lang="fr-FR" sz="1400" b="0" i="0" u="none" strike="noStrike" dirty="0">
                          <a:solidFill>
                            <a:srgbClr val="000000"/>
                          </a:solidFill>
                          <a:effectLst/>
                          <a:latin typeface="+mn-lt"/>
                        </a:rPr>
                        <a:t>Trait</a:t>
                      </a:r>
                    </a:p>
                  </a:txBody>
                  <a:tcPr marL="9525" marR="9525" marT="9525" marB="0" anchor="ctr">
                    <a:solidFill>
                      <a:srgbClr val="CCCCFF"/>
                    </a:solidFill>
                  </a:tcPr>
                </a:tc>
                <a:tc>
                  <a:txBody>
                    <a:bodyPr/>
                    <a:lstStyle/>
                    <a:p>
                      <a:pPr algn="l" fontAlgn="ctr"/>
                      <a:r>
                        <a:rPr lang="fr-FR" sz="1400" b="0" i="0" u="none" strike="noStrike" dirty="0">
                          <a:solidFill>
                            <a:srgbClr val="000000"/>
                          </a:solidFill>
                          <a:effectLst/>
                          <a:latin typeface="+mn-lt"/>
                        </a:rPr>
                        <a:t>Trait accession number</a:t>
                      </a:r>
                    </a:p>
                  </a:txBody>
                  <a:tcPr marL="9525" marR="9525" marT="9525" marB="0" anchor="ctr">
                    <a:solidFill>
                      <a:srgbClr val="CCCCFF"/>
                    </a:solidFill>
                  </a:tcPr>
                </a:tc>
                <a:tc>
                  <a:txBody>
                    <a:bodyPr/>
                    <a:lstStyle/>
                    <a:p>
                      <a:pPr algn="l" fontAlgn="ctr"/>
                      <a:r>
                        <a:rPr lang="fr-FR" sz="1400" b="0" i="0" u="none" strike="noStrike" dirty="0">
                          <a:solidFill>
                            <a:srgbClr val="000000"/>
                          </a:solidFill>
                          <a:effectLst/>
                          <a:latin typeface="+mn-lt"/>
                        </a:rPr>
                        <a:t>Method</a:t>
                      </a:r>
                    </a:p>
                  </a:txBody>
                  <a:tcPr marL="9525" marR="9525" marT="9525" marB="0" anchor="ctr">
                    <a:solidFill>
                      <a:srgbClr val="CCCCFF"/>
                    </a:solidFill>
                  </a:tcPr>
                </a:tc>
                <a:tc>
                  <a:txBody>
                    <a:bodyPr/>
                    <a:lstStyle/>
                    <a:p>
                      <a:pPr algn="l" fontAlgn="ctr"/>
                      <a:r>
                        <a:rPr lang="fr-FR" sz="1400" b="0" i="0" u="none" strike="noStrike" dirty="0">
                          <a:solidFill>
                            <a:srgbClr val="000000"/>
                          </a:solidFill>
                          <a:effectLst/>
                          <a:latin typeface="+mn-lt"/>
                        </a:rPr>
                        <a:t>Method accession number</a:t>
                      </a:r>
                    </a:p>
                  </a:txBody>
                  <a:tcPr marL="9525" marR="9525" marT="9525" marB="0" anchor="ctr">
                    <a:solidFill>
                      <a:srgbClr val="CCCCFF"/>
                    </a:solidFill>
                  </a:tcPr>
                </a:tc>
                <a:tc>
                  <a:txBody>
                    <a:bodyPr/>
                    <a:lstStyle/>
                    <a:p>
                      <a:pPr algn="l" fontAlgn="ctr"/>
                      <a:r>
                        <a:rPr lang="fr-FR" sz="1400" b="0" i="0" u="none" strike="noStrike" dirty="0">
                          <a:solidFill>
                            <a:srgbClr val="000000"/>
                          </a:solidFill>
                          <a:effectLst/>
                          <a:latin typeface="+mn-lt"/>
                        </a:rPr>
                        <a:t>Method description</a:t>
                      </a:r>
                    </a:p>
                  </a:txBody>
                  <a:tcPr marL="9525" marR="9525" marT="9525" marB="0" anchor="ctr">
                    <a:solidFill>
                      <a:srgbClr val="CCCCFF"/>
                    </a:solidFill>
                  </a:tcPr>
                </a:tc>
                <a:tc>
                  <a:txBody>
                    <a:bodyPr/>
                    <a:lstStyle/>
                    <a:p>
                      <a:pPr algn="l" fontAlgn="ctr"/>
                      <a:r>
                        <a:rPr lang="en-US" sz="1400" b="0" i="0" u="none" strike="noStrike" dirty="0">
                          <a:solidFill>
                            <a:srgbClr val="000000"/>
                          </a:solidFill>
                          <a:effectLst/>
                          <a:latin typeface="+mn-lt"/>
                        </a:rPr>
                        <a:t>Ref of the method</a:t>
                      </a:r>
                    </a:p>
                  </a:txBody>
                  <a:tcPr marL="9525" marR="9525" marT="9525" marB="0" anchor="ctr">
                    <a:solidFill>
                      <a:srgbClr val="CCCCFF"/>
                    </a:solidFill>
                  </a:tcPr>
                </a:tc>
                <a:tc>
                  <a:txBody>
                    <a:bodyPr/>
                    <a:lstStyle/>
                    <a:p>
                      <a:pPr algn="l" fontAlgn="ctr"/>
                      <a:r>
                        <a:rPr lang="fr-FR" sz="1400" b="0" i="0" u="none" strike="noStrike" dirty="0">
                          <a:solidFill>
                            <a:srgbClr val="000000"/>
                          </a:solidFill>
                          <a:effectLst/>
                          <a:latin typeface="+mn-lt"/>
                        </a:rPr>
                        <a:t>Scale</a:t>
                      </a:r>
                    </a:p>
                  </a:txBody>
                  <a:tcPr marL="9525" marR="9525" marT="9525" marB="0" anchor="ctr">
                    <a:solidFill>
                      <a:srgbClr val="CCCCFF"/>
                    </a:solidFill>
                  </a:tcPr>
                </a:tc>
                <a:tc>
                  <a:txBody>
                    <a:bodyPr/>
                    <a:lstStyle/>
                    <a:p>
                      <a:pPr algn="l" fontAlgn="ctr"/>
                      <a:r>
                        <a:rPr lang="fr-FR" sz="1400" b="0" i="0" u="none" strike="noStrike" dirty="0">
                          <a:solidFill>
                            <a:srgbClr val="000000"/>
                          </a:solidFill>
                          <a:effectLst/>
                          <a:latin typeface="+mn-lt"/>
                        </a:rPr>
                        <a:t>Scale accession number</a:t>
                      </a:r>
                    </a:p>
                  </a:txBody>
                  <a:tcPr marL="9525" marR="9525" marT="9525" marB="0" anchor="ctr">
                    <a:solidFill>
                      <a:srgbClr val="CCCCFF"/>
                    </a:solidFill>
                  </a:tcPr>
                </a:tc>
                <a:tc>
                  <a:txBody>
                    <a:bodyPr/>
                    <a:lstStyle/>
                    <a:p>
                      <a:pPr algn="l" fontAlgn="ctr"/>
                      <a:r>
                        <a:rPr lang="fr-FR" sz="1400" b="0" i="0" u="none" strike="noStrike" dirty="0">
                          <a:solidFill>
                            <a:srgbClr val="000000"/>
                          </a:solidFill>
                          <a:effectLst/>
                          <a:latin typeface="+mn-lt"/>
                        </a:rPr>
                        <a:t>Time scale</a:t>
                      </a:r>
                    </a:p>
                  </a:txBody>
                  <a:tcPr marL="9525" marR="9525" marT="9525" marB="0" anchor="ctr">
                    <a:solidFill>
                      <a:srgbClr val="CCCCFF"/>
                    </a:solidFill>
                  </a:tcPr>
                </a:tc>
                <a:extLst>
                  <a:ext uri="{0D108BD9-81ED-4DB2-BD59-A6C34878D82A}">
                    <a16:rowId xmlns:a16="http://schemas.microsoft.com/office/drawing/2014/main" val="1994584013"/>
                  </a:ext>
                </a:extLst>
              </a:tr>
              <a:tr h="132814">
                <a:tc>
                  <a:txBody>
                    <a:bodyPr/>
                    <a:lstStyle/>
                    <a:p>
                      <a:pPr algn="l" fontAlgn="b"/>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fr-FR" sz="1400" b="0" i="0" u="none" strike="noStrike" dirty="0" err="1">
                          <a:solidFill>
                            <a:srgbClr val="000000"/>
                          </a:solidFill>
                          <a:effectLst/>
                          <a:latin typeface="+mn-lt"/>
                        </a:rPr>
                        <a:t>Circumference</a:t>
                      </a:r>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400" b="0" i="0" u="none" strike="noStrike" dirty="0" err="1">
                          <a:solidFill>
                            <a:srgbClr val="000000"/>
                          </a:solidFill>
                          <a:effectLst/>
                          <a:latin typeface="+mn-lt"/>
                        </a:rPr>
                        <a:t>Circumference</a:t>
                      </a:r>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fr-FR" sz="1400" b="0" i="0" u="none" strike="noStrike" dirty="0" err="1">
                          <a:solidFill>
                            <a:srgbClr val="000000"/>
                          </a:solidFill>
                          <a:effectLst/>
                          <a:latin typeface="+mn-lt"/>
                        </a:rPr>
                        <a:t>Circumference</a:t>
                      </a: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extLst>
                  <a:ext uri="{0D108BD9-81ED-4DB2-BD59-A6C34878D82A}">
                    <a16:rowId xmlns:a16="http://schemas.microsoft.com/office/drawing/2014/main" val="383689728"/>
                  </a:ext>
                </a:extLst>
              </a:tr>
              <a:tr h="132814">
                <a:tc>
                  <a:txBody>
                    <a:bodyPr/>
                    <a:lstStyle/>
                    <a:p>
                      <a:pPr algn="l" fontAlgn="b"/>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fr-FR" sz="1400" b="0" i="0" u="none" strike="noStrike" dirty="0">
                          <a:solidFill>
                            <a:srgbClr val="000000"/>
                          </a:solidFill>
                          <a:effectLst/>
                          <a:latin typeface="+mn-lt"/>
                        </a:rPr>
                        <a:t>Stem </a:t>
                      </a:r>
                      <a:r>
                        <a:rPr lang="fr-FR" sz="1400" b="0" i="0" u="none" strike="noStrike" dirty="0" err="1">
                          <a:solidFill>
                            <a:srgbClr val="000000"/>
                          </a:solidFill>
                          <a:effectLst/>
                          <a:latin typeface="+mn-lt"/>
                        </a:rPr>
                        <a:t>Height</a:t>
                      </a:r>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fr-FR" sz="1400" b="0" i="0" u="none" strike="noStrike" dirty="0">
                          <a:solidFill>
                            <a:srgbClr val="000000"/>
                          </a:solidFill>
                          <a:effectLst/>
                          <a:latin typeface="+mn-lt"/>
                        </a:rPr>
                        <a:t>Stem </a:t>
                      </a:r>
                      <a:r>
                        <a:rPr lang="fr-FR" sz="1400" b="0" i="0" u="none" strike="noStrike" dirty="0" err="1">
                          <a:solidFill>
                            <a:srgbClr val="000000"/>
                          </a:solidFill>
                          <a:effectLst/>
                          <a:latin typeface="+mn-lt"/>
                        </a:rPr>
                        <a:t>Height</a:t>
                      </a:r>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fr-FR" sz="1400" b="0" i="0" u="none" strike="noStrike" dirty="0">
                          <a:solidFill>
                            <a:srgbClr val="000000"/>
                          </a:solidFill>
                          <a:effectLst/>
                          <a:latin typeface="+mn-lt"/>
                        </a:rPr>
                        <a:t>Stem </a:t>
                      </a:r>
                      <a:r>
                        <a:rPr lang="fr-FR" sz="1400" b="0" i="0" u="none" strike="noStrike" dirty="0" err="1">
                          <a:solidFill>
                            <a:srgbClr val="000000"/>
                          </a:solidFill>
                          <a:effectLst/>
                          <a:latin typeface="+mn-lt"/>
                        </a:rPr>
                        <a:t>Height</a:t>
                      </a:r>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extLst>
                  <a:ext uri="{0D108BD9-81ED-4DB2-BD59-A6C34878D82A}">
                    <a16:rowId xmlns:a16="http://schemas.microsoft.com/office/drawing/2014/main" val="1693466061"/>
                  </a:ext>
                </a:extLst>
              </a:tr>
              <a:tr h="132814">
                <a:tc>
                  <a:txBody>
                    <a:bodyPr/>
                    <a:lstStyle/>
                    <a:p>
                      <a:pPr algn="l" fontAlgn="b"/>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dirty="0">
                          <a:solidFill>
                            <a:schemeClr val="dk1"/>
                          </a:solidFill>
                          <a:ea typeface="Arial"/>
                          <a:cs typeface="Arial"/>
                          <a:sym typeface="Arial"/>
                        </a:rPr>
                        <a:t>SLA</a:t>
                      </a:r>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en-US" sz="1400" dirty="0">
                          <a:solidFill>
                            <a:schemeClr val="dk1"/>
                          </a:solidFill>
                          <a:ea typeface="Arial"/>
                          <a:cs typeface="Arial"/>
                          <a:sym typeface="Arial"/>
                        </a:rPr>
                        <a:t>SLA</a:t>
                      </a:r>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dirty="0">
                          <a:solidFill>
                            <a:schemeClr val="dk1"/>
                          </a:solidFill>
                          <a:ea typeface="Arial"/>
                          <a:cs typeface="Arial"/>
                          <a:sym typeface="Arial"/>
                        </a:rPr>
                        <a:t>SLA</a:t>
                      </a:r>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900" dirty="0">
                          <a:solidFill>
                            <a:schemeClr val="dk1"/>
                          </a:solidFill>
                          <a:ea typeface="Arial"/>
                          <a:cs typeface="Arial"/>
                          <a:sym typeface="Arial"/>
                        </a:rPr>
                        <a:t>one fully illuminated mature leaf was collected on each tree </a:t>
                      </a:r>
                      <a:endParaRPr lang="fr-FR" sz="9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900" u="sng" dirty="0">
                          <a:solidFill>
                            <a:schemeClr val="hlink"/>
                          </a:solidFill>
                          <a:ea typeface="Arial"/>
                          <a:cs typeface="Arial"/>
                          <a:sym typeface="Arial"/>
                          <a:hlinkClick r:id="rId2"/>
                        </a:rPr>
                        <a:t>http://doi.org/10.1111/j.1469-8137.2005.01407.x</a:t>
                      </a:r>
                      <a:r>
                        <a:rPr lang="en-US" sz="900" dirty="0">
                          <a:solidFill>
                            <a:schemeClr val="dk1"/>
                          </a:solidFill>
                          <a:ea typeface="Arial"/>
                          <a:cs typeface="Arial"/>
                          <a:sym typeface="Arial"/>
                        </a:rPr>
                        <a:t> </a:t>
                      </a:r>
                      <a:endParaRPr lang="fr-FR" sz="9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dirty="0">
                          <a:solidFill>
                            <a:schemeClr val="dk1"/>
                          </a:solidFill>
                          <a:ea typeface="Arial"/>
                          <a:cs typeface="Arial"/>
                          <a:sym typeface="Arial"/>
                        </a:rPr>
                        <a:t>cm</a:t>
                      </a:r>
                      <a:r>
                        <a:rPr lang="en-US" sz="1400" baseline="30000" dirty="0">
                          <a:solidFill>
                            <a:schemeClr val="dk1"/>
                          </a:solidFill>
                          <a:ea typeface="Arial"/>
                          <a:cs typeface="Arial"/>
                          <a:sym typeface="Arial"/>
                        </a:rPr>
                        <a:t>2</a:t>
                      </a:r>
                      <a:r>
                        <a:rPr lang="en-US" sz="1400" dirty="0">
                          <a:solidFill>
                            <a:schemeClr val="dk1"/>
                          </a:solidFill>
                          <a:ea typeface="Arial"/>
                          <a:cs typeface="Arial"/>
                          <a:sym typeface="Arial"/>
                        </a:rPr>
                        <a:t> g</a:t>
                      </a:r>
                      <a:r>
                        <a:rPr lang="en-US" sz="1400" baseline="30000" dirty="0">
                          <a:solidFill>
                            <a:schemeClr val="dk1"/>
                          </a:solidFill>
                          <a:ea typeface="Arial"/>
                          <a:cs typeface="Arial"/>
                          <a:sym typeface="Arial"/>
                        </a:rPr>
                        <a:t>−1</a:t>
                      </a: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extLst>
                  <a:ext uri="{0D108BD9-81ED-4DB2-BD59-A6C34878D82A}">
                    <a16:rowId xmlns:a16="http://schemas.microsoft.com/office/drawing/2014/main" val="2728317037"/>
                  </a:ext>
                </a:extLst>
              </a:tr>
              <a:tr h="132814">
                <a:tc>
                  <a:txBody>
                    <a:bodyPr/>
                    <a:lstStyle/>
                    <a:p>
                      <a:pPr algn="l" fontAlgn="b"/>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dirty="0">
                          <a:solidFill>
                            <a:schemeClr val="dk1"/>
                          </a:solidFill>
                          <a:ea typeface="Arial"/>
                          <a:cs typeface="Arial"/>
                          <a:sym typeface="Arial"/>
                        </a:rPr>
                        <a:t>δ</a:t>
                      </a:r>
                      <a:r>
                        <a:rPr lang="en-US" sz="1400" baseline="30000" dirty="0">
                          <a:solidFill>
                            <a:schemeClr val="dk1"/>
                          </a:solidFill>
                          <a:ea typeface="Arial"/>
                          <a:cs typeface="Arial"/>
                          <a:sym typeface="Arial"/>
                        </a:rPr>
                        <a:t>13</a:t>
                      </a:r>
                      <a:r>
                        <a:rPr lang="en-US" sz="1400" dirty="0">
                          <a:solidFill>
                            <a:schemeClr val="dk1"/>
                          </a:solidFill>
                          <a:ea typeface="Arial"/>
                          <a:cs typeface="Arial"/>
                          <a:sym typeface="Arial"/>
                        </a:rPr>
                        <a:t>C</a:t>
                      </a:r>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en-US" sz="1400" dirty="0">
                          <a:solidFill>
                            <a:schemeClr val="dk1"/>
                          </a:solidFill>
                          <a:ea typeface="Arial"/>
                          <a:cs typeface="Arial"/>
                          <a:sym typeface="Arial"/>
                        </a:rPr>
                        <a:t>δ</a:t>
                      </a:r>
                      <a:r>
                        <a:rPr lang="en-US" sz="1400" baseline="30000" dirty="0">
                          <a:solidFill>
                            <a:schemeClr val="dk1"/>
                          </a:solidFill>
                          <a:ea typeface="Arial"/>
                          <a:cs typeface="Arial"/>
                          <a:sym typeface="Arial"/>
                        </a:rPr>
                        <a:t>13</a:t>
                      </a:r>
                      <a:r>
                        <a:rPr lang="en-US" sz="1400" dirty="0">
                          <a:solidFill>
                            <a:schemeClr val="dk1"/>
                          </a:solidFill>
                          <a:ea typeface="Arial"/>
                          <a:cs typeface="Arial"/>
                          <a:sym typeface="Arial"/>
                        </a:rPr>
                        <a:t>C</a:t>
                      </a:r>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dirty="0">
                          <a:solidFill>
                            <a:schemeClr val="dk1"/>
                          </a:solidFill>
                          <a:ea typeface="Arial"/>
                          <a:cs typeface="Arial"/>
                          <a:sym typeface="Arial"/>
                        </a:rPr>
                        <a:t>δ</a:t>
                      </a:r>
                      <a:r>
                        <a:rPr lang="en-US" sz="1400" baseline="30000" dirty="0">
                          <a:solidFill>
                            <a:schemeClr val="dk1"/>
                          </a:solidFill>
                          <a:ea typeface="Arial"/>
                          <a:cs typeface="Arial"/>
                          <a:sym typeface="Arial"/>
                        </a:rPr>
                        <a:t>13</a:t>
                      </a:r>
                      <a:r>
                        <a:rPr lang="en-US" sz="1400" dirty="0">
                          <a:solidFill>
                            <a:schemeClr val="dk1"/>
                          </a:solidFill>
                          <a:ea typeface="Arial"/>
                          <a:cs typeface="Arial"/>
                          <a:sym typeface="Arial"/>
                        </a:rPr>
                        <a:t>C</a:t>
                      </a:r>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900" dirty="0">
                          <a:solidFill>
                            <a:schemeClr val="dk1"/>
                          </a:solidFill>
                          <a:ea typeface="Arial"/>
                          <a:cs typeface="Arial"/>
                          <a:sym typeface="Arial"/>
                        </a:rPr>
                        <a:t>Six calibrated discs of lamina were cut from leaf, dried at 50 °C during 48 °C and weighed. Leaf discs were ground to fine powder for analysis</a:t>
                      </a:r>
                      <a:endParaRPr lang="fr-FR" sz="9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extLst>
                  <a:ext uri="{0D108BD9-81ED-4DB2-BD59-A6C34878D82A}">
                    <a16:rowId xmlns:a16="http://schemas.microsoft.com/office/drawing/2014/main" val="4269448235"/>
                  </a:ext>
                </a:extLst>
              </a:tr>
              <a:tr h="132814">
                <a:tc>
                  <a:txBody>
                    <a:bodyPr/>
                    <a:lstStyle/>
                    <a:p>
                      <a:pPr algn="l" fontAlgn="b"/>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dirty="0">
                          <a:solidFill>
                            <a:schemeClr val="dk1"/>
                          </a:solidFill>
                          <a:ea typeface="Arial"/>
                          <a:cs typeface="Arial"/>
                          <a:sym typeface="Arial"/>
                        </a:rPr>
                        <a:t>C</a:t>
                      </a:r>
                      <a:r>
                        <a:rPr lang="en-US" sz="1400" baseline="-25000" dirty="0">
                          <a:solidFill>
                            <a:schemeClr val="dk1"/>
                          </a:solidFill>
                          <a:ea typeface="Arial"/>
                          <a:cs typeface="Arial"/>
                          <a:sym typeface="Arial"/>
                        </a:rPr>
                        <a:t>M</a:t>
                      </a:r>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en-US" sz="1400" dirty="0">
                          <a:solidFill>
                            <a:schemeClr val="dk1"/>
                          </a:solidFill>
                          <a:ea typeface="Arial"/>
                          <a:cs typeface="Arial"/>
                          <a:sym typeface="Arial"/>
                        </a:rPr>
                        <a:t>C</a:t>
                      </a:r>
                      <a:r>
                        <a:rPr lang="en-US" sz="1400" baseline="-25000" dirty="0">
                          <a:solidFill>
                            <a:schemeClr val="dk1"/>
                          </a:solidFill>
                          <a:ea typeface="Arial"/>
                          <a:cs typeface="Arial"/>
                          <a:sym typeface="Arial"/>
                        </a:rPr>
                        <a:t>M</a:t>
                      </a:r>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dirty="0">
                          <a:solidFill>
                            <a:schemeClr val="dk1"/>
                          </a:solidFill>
                          <a:ea typeface="Arial"/>
                          <a:cs typeface="Arial"/>
                          <a:sym typeface="Arial"/>
                        </a:rPr>
                        <a:t>C</a:t>
                      </a:r>
                      <a:r>
                        <a:rPr lang="en-US" sz="1400" baseline="-25000" dirty="0">
                          <a:solidFill>
                            <a:schemeClr val="dk1"/>
                          </a:solidFill>
                          <a:ea typeface="Arial"/>
                          <a:cs typeface="Arial"/>
                          <a:sym typeface="Arial"/>
                        </a:rPr>
                        <a:t>M</a:t>
                      </a:r>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extLst>
                  <a:ext uri="{0D108BD9-81ED-4DB2-BD59-A6C34878D82A}">
                    <a16:rowId xmlns:a16="http://schemas.microsoft.com/office/drawing/2014/main" val="1131685090"/>
                  </a:ext>
                </a:extLst>
              </a:tr>
              <a:tr h="132814">
                <a:tc>
                  <a:txBody>
                    <a:bodyPr/>
                    <a:lstStyle/>
                    <a:p>
                      <a:pPr algn="l" fontAlgn="b"/>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dirty="0">
                          <a:solidFill>
                            <a:schemeClr val="dk1"/>
                          </a:solidFill>
                          <a:ea typeface="Arial"/>
                          <a:cs typeface="Arial"/>
                          <a:sym typeface="Arial"/>
                        </a:rPr>
                        <a:t>N</a:t>
                      </a:r>
                      <a:r>
                        <a:rPr lang="en-US" sz="1400" baseline="-25000" dirty="0">
                          <a:solidFill>
                            <a:schemeClr val="dk1"/>
                          </a:solidFill>
                          <a:ea typeface="Arial"/>
                          <a:cs typeface="Arial"/>
                          <a:sym typeface="Arial"/>
                        </a:rPr>
                        <a:t>M</a:t>
                      </a:r>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en-US" sz="1400" dirty="0">
                          <a:solidFill>
                            <a:schemeClr val="dk1"/>
                          </a:solidFill>
                          <a:ea typeface="Arial"/>
                          <a:cs typeface="Arial"/>
                          <a:sym typeface="Arial"/>
                        </a:rPr>
                        <a:t>N</a:t>
                      </a:r>
                      <a:r>
                        <a:rPr lang="en-US" sz="1400" baseline="-25000" dirty="0">
                          <a:solidFill>
                            <a:schemeClr val="dk1"/>
                          </a:solidFill>
                          <a:ea typeface="Arial"/>
                          <a:cs typeface="Arial"/>
                          <a:sym typeface="Arial"/>
                        </a:rPr>
                        <a:t>M</a:t>
                      </a:r>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dirty="0">
                          <a:solidFill>
                            <a:schemeClr val="dk1"/>
                          </a:solidFill>
                          <a:ea typeface="Arial"/>
                          <a:cs typeface="Arial"/>
                          <a:sym typeface="Arial"/>
                        </a:rPr>
                        <a:t>N</a:t>
                      </a:r>
                      <a:r>
                        <a:rPr lang="en-US" sz="1400" baseline="-25000" dirty="0">
                          <a:solidFill>
                            <a:schemeClr val="dk1"/>
                          </a:solidFill>
                          <a:ea typeface="Arial"/>
                          <a:cs typeface="Arial"/>
                          <a:sym typeface="Arial"/>
                        </a:rPr>
                        <a:t>M</a:t>
                      </a:r>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fr-FR" sz="1400" b="0" i="0" u="none" strike="noStrike" dirty="0">
                        <a:solidFill>
                          <a:srgbClr val="000000"/>
                        </a:solidFill>
                        <a:effectLst/>
                        <a:latin typeface="Calibri" panose="020F0502020204030204" pitchFamily="34" charset="0"/>
                      </a:endParaRPr>
                    </a:p>
                  </a:txBody>
                  <a:tcPr marL="9525" marR="9525" marT="9525" marB="0" anchor="b">
                    <a:solidFill>
                      <a:srgbClr val="CCCCFF"/>
                    </a:solidFill>
                  </a:tcPr>
                </a:tc>
                <a:extLst>
                  <a:ext uri="{0D108BD9-81ED-4DB2-BD59-A6C34878D82A}">
                    <a16:rowId xmlns:a16="http://schemas.microsoft.com/office/drawing/2014/main" val="4177739087"/>
                  </a:ext>
                </a:extLst>
              </a:tr>
            </a:tbl>
          </a:graphicData>
        </a:graphic>
      </p:graphicFrame>
    </p:spTree>
    <p:extLst>
      <p:ext uri="{BB962C8B-B14F-4D97-AF65-F5344CB8AC3E}">
        <p14:creationId xmlns:p14="http://schemas.microsoft.com/office/powerpoint/2010/main" val="364442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E410650-8E0A-4112-A9FF-F916A149CACD}"/>
              </a:ext>
            </a:extLst>
          </p:cNvPr>
          <p:cNvSpPr>
            <a:spLocks noGrp="1"/>
          </p:cNvSpPr>
          <p:nvPr>
            <p:ph idx="1"/>
          </p:nvPr>
        </p:nvSpPr>
        <p:spPr/>
        <p:txBody>
          <a:bodyPr/>
          <a:lstStyle/>
          <a:p>
            <a:pPr>
              <a:buClr>
                <a:srgbClr val="000000"/>
              </a:buClr>
              <a:buSzPts val="1800"/>
            </a:pPr>
            <a:r>
              <a:rPr lang="en-US" dirty="0">
                <a:solidFill>
                  <a:schemeClr val="dk1"/>
                </a:solidFill>
                <a:ea typeface="Arial"/>
                <a:cs typeface="Arial"/>
                <a:sym typeface="Arial"/>
              </a:rPr>
              <a:t>The </a:t>
            </a:r>
            <a:r>
              <a:rPr lang="en-US" b="1" dirty="0">
                <a:solidFill>
                  <a:schemeClr val="dk1"/>
                </a:solidFill>
                <a:ea typeface="Arial"/>
                <a:cs typeface="Arial"/>
                <a:sym typeface="Arial"/>
              </a:rPr>
              <a:t>biological material </a:t>
            </a:r>
            <a:r>
              <a:rPr lang="en-US" dirty="0">
                <a:solidFill>
                  <a:schemeClr val="dk1"/>
                </a:solidFill>
                <a:ea typeface="Arial"/>
                <a:cs typeface="Arial"/>
                <a:sym typeface="Arial"/>
              </a:rPr>
              <a:t>consisted of a cloned 336 F1 progeny from an interspecific cross between the female </a:t>
            </a:r>
            <a:r>
              <a:rPr lang="en-US" i="1" dirty="0" err="1">
                <a:solidFill>
                  <a:schemeClr val="dk1"/>
                </a:solidFill>
                <a:ea typeface="Arial"/>
                <a:cs typeface="Arial"/>
                <a:sym typeface="Arial"/>
              </a:rPr>
              <a:t>Populus</a:t>
            </a:r>
            <a:r>
              <a:rPr lang="en-US" i="1" dirty="0">
                <a:solidFill>
                  <a:schemeClr val="dk1"/>
                </a:solidFill>
                <a:ea typeface="Arial"/>
                <a:cs typeface="Arial"/>
                <a:sym typeface="Arial"/>
              </a:rPr>
              <a:t> </a:t>
            </a:r>
            <a:r>
              <a:rPr lang="en-US" i="1" dirty="0" err="1">
                <a:solidFill>
                  <a:schemeClr val="dk1"/>
                </a:solidFill>
                <a:ea typeface="Arial"/>
                <a:cs typeface="Arial"/>
                <a:sym typeface="Arial"/>
              </a:rPr>
              <a:t>deltoides</a:t>
            </a:r>
            <a:r>
              <a:rPr lang="en-US" dirty="0">
                <a:solidFill>
                  <a:schemeClr val="dk1"/>
                </a:solidFill>
                <a:ea typeface="Arial"/>
                <a:cs typeface="Arial"/>
                <a:sym typeface="Arial"/>
              </a:rPr>
              <a:t> (</a:t>
            </a:r>
            <a:r>
              <a:rPr lang="en-US" dirty="0" err="1">
                <a:solidFill>
                  <a:schemeClr val="dk1"/>
                </a:solidFill>
                <a:ea typeface="Arial"/>
                <a:cs typeface="Arial"/>
                <a:sym typeface="Arial"/>
              </a:rPr>
              <a:t>Bartr</a:t>
            </a:r>
            <a:r>
              <a:rPr lang="en-US" dirty="0">
                <a:solidFill>
                  <a:schemeClr val="dk1"/>
                </a:solidFill>
                <a:ea typeface="Arial"/>
                <a:cs typeface="Arial"/>
                <a:sym typeface="Arial"/>
              </a:rPr>
              <a:t>. Ex Marsh.) ‘73028-62’ from Illinois and the male </a:t>
            </a:r>
            <a:r>
              <a:rPr lang="en-US" i="1" dirty="0">
                <a:solidFill>
                  <a:schemeClr val="dk1"/>
                </a:solidFill>
                <a:ea typeface="Arial"/>
                <a:cs typeface="Arial"/>
                <a:sym typeface="Arial"/>
              </a:rPr>
              <a:t>P. </a:t>
            </a:r>
            <a:r>
              <a:rPr lang="en-US" i="1" dirty="0" err="1">
                <a:solidFill>
                  <a:schemeClr val="dk1"/>
                </a:solidFill>
                <a:ea typeface="Arial"/>
                <a:cs typeface="Arial"/>
                <a:sym typeface="Arial"/>
              </a:rPr>
              <a:t>trichocarpa</a:t>
            </a:r>
            <a:r>
              <a:rPr lang="en-US" dirty="0">
                <a:solidFill>
                  <a:schemeClr val="dk1"/>
                </a:solidFill>
                <a:ea typeface="Arial"/>
                <a:cs typeface="Arial"/>
                <a:sym typeface="Arial"/>
              </a:rPr>
              <a:t> (Torr. and Gray) ’101-74’ from Washington State</a:t>
            </a:r>
          </a:p>
          <a:p>
            <a:endParaRPr lang="fr-FR" dirty="0"/>
          </a:p>
        </p:txBody>
      </p:sp>
      <p:sp>
        <p:nvSpPr>
          <p:cNvPr id="4" name="Titre 3">
            <a:extLst>
              <a:ext uri="{FF2B5EF4-FFF2-40B4-BE49-F238E27FC236}">
                <a16:creationId xmlns:a16="http://schemas.microsoft.com/office/drawing/2014/main" id="{EAA49EA4-A764-49A2-B206-7A482EC2579B}"/>
              </a:ext>
            </a:extLst>
          </p:cNvPr>
          <p:cNvSpPr>
            <a:spLocks noGrp="1"/>
          </p:cNvSpPr>
          <p:nvPr>
            <p:ph type="title"/>
          </p:nvPr>
        </p:nvSpPr>
        <p:spPr/>
        <p:txBody>
          <a:bodyPr/>
          <a:lstStyle/>
          <a:p>
            <a:r>
              <a:rPr lang="fr-FR" dirty="0"/>
              <a:t>MIAPPE </a:t>
            </a:r>
            <a:r>
              <a:rPr lang="fr-FR" dirty="0" err="1"/>
              <a:t>example</a:t>
            </a:r>
            <a:r>
              <a:rPr lang="fr-FR" dirty="0"/>
              <a:t> – </a:t>
            </a:r>
            <a:r>
              <a:rPr lang="fr-FR" dirty="0" err="1"/>
              <a:t>Biological</a:t>
            </a:r>
            <a:r>
              <a:rPr lang="fr-FR" dirty="0"/>
              <a:t> </a:t>
            </a:r>
            <a:r>
              <a:rPr lang="fr-FR" dirty="0" err="1"/>
              <a:t>material</a:t>
            </a:r>
            <a:endParaRPr lang="en-US" dirty="0"/>
          </a:p>
        </p:txBody>
      </p:sp>
      <p:graphicFrame>
        <p:nvGraphicFramePr>
          <p:cNvPr id="5" name="Tableau 4">
            <a:extLst>
              <a:ext uri="{FF2B5EF4-FFF2-40B4-BE49-F238E27FC236}">
                <a16:creationId xmlns:a16="http://schemas.microsoft.com/office/drawing/2014/main" id="{D8159FF7-374E-42F7-B14D-E93AC80F01BA}"/>
              </a:ext>
            </a:extLst>
          </p:cNvPr>
          <p:cNvGraphicFramePr>
            <a:graphicFrameLocks noGrp="1"/>
          </p:cNvGraphicFramePr>
          <p:nvPr/>
        </p:nvGraphicFramePr>
        <p:xfrm>
          <a:off x="1682754" y="3814217"/>
          <a:ext cx="8826492" cy="656216"/>
        </p:xfrm>
        <a:graphic>
          <a:graphicData uri="http://schemas.openxmlformats.org/drawingml/2006/table">
            <a:tbl>
              <a:tblPr>
                <a:tableStyleId>{5C22544A-7EE6-4342-B048-85BDC9FD1C3A}</a:tableStyleId>
              </a:tblPr>
              <a:tblGrid>
                <a:gridCol w="1705871">
                  <a:extLst>
                    <a:ext uri="{9D8B030D-6E8A-4147-A177-3AD203B41FA5}">
                      <a16:colId xmlns:a16="http://schemas.microsoft.com/office/drawing/2014/main" val="4144545110"/>
                    </a:ext>
                  </a:extLst>
                </a:gridCol>
                <a:gridCol w="1815218">
                  <a:extLst>
                    <a:ext uri="{9D8B030D-6E8A-4147-A177-3AD203B41FA5}">
                      <a16:colId xmlns:a16="http://schemas.microsoft.com/office/drawing/2014/main" val="920892725"/>
                    </a:ext>
                  </a:extLst>
                </a:gridCol>
                <a:gridCol w="1707268">
                  <a:extLst>
                    <a:ext uri="{9D8B030D-6E8A-4147-A177-3AD203B41FA5}">
                      <a16:colId xmlns:a16="http://schemas.microsoft.com/office/drawing/2014/main" val="450207529"/>
                    </a:ext>
                  </a:extLst>
                </a:gridCol>
                <a:gridCol w="1993270">
                  <a:extLst>
                    <a:ext uri="{9D8B030D-6E8A-4147-A177-3AD203B41FA5}">
                      <a16:colId xmlns:a16="http://schemas.microsoft.com/office/drawing/2014/main" val="2495068344"/>
                    </a:ext>
                  </a:extLst>
                </a:gridCol>
                <a:gridCol w="1604865">
                  <a:extLst>
                    <a:ext uri="{9D8B030D-6E8A-4147-A177-3AD203B41FA5}">
                      <a16:colId xmlns:a16="http://schemas.microsoft.com/office/drawing/2014/main" val="3983063234"/>
                    </a:ext>
                  </a:extLst>
                </a:gridCol>
              </a:tblGrid>
              <a:tr h="271876">
                <a:tc>
                  <a:txBody>
                    <a:bodyPr/>
                    <a:lstStyle/>
                    <a:p>
                      <a:pPr algn="l" fontAlgn="ctr"/>
                      <a:r>
                        <a:rPr lang="fr-FR" sz="1400" u="none" strike="noStrike" dirty="0">
                          <a:effectLst/>
                          <a:latin typeface="+mn-lt"/>
                        </a:rPr>
                        <a:t>Biological material latitude</a:t>
                      </a:r>
                      <a:endParaRPr lang="fr-FR" sz="14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400" u="none" strike="noStrike" dirty="0">
                          <a:effectLst/>
                          <a:latin typeface="+mn-lt"/>
                        </a:rPr>
                        <a:t>Biological material longitude</a:t>
                      </a:r>
                      <a:endParaRPr lang="fr-FR" sz="14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400" u="none" strike="noStrike" dirty="0">
                          <a:effectLst/>
                          <a:latin typeface="+mn-lt"/>
                        </a:rPr>
                        <a:t>Biological material altitude</a:t>
                      </a:r>
                      <a:endParaRPr lang="fr-FR" sz="14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400" u="none" strike="noStrike" dirty="0">
                          <a:effectLst/>
                          <a:latin typeface="+mn-lt"/>
                        </a:rPr>
                        <a:t>Biological material coordinates uncertainty</a:t>
                      </a:r>
                      <a:endParaRPr lang="fr-FR" sz="14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400" u="none" strike="noStrike" dirty="0">
                          <a:effectLst/>
                          <a:latin typeface="+mn-lt"/>
                        </a:rPr>
                        <a:t>Biological material preprocessing</a:t>
                      </a:r>
                      <a:endParaRPr lang="fr-FR" sz="1400" b="1" i="0" u="none" strike="noStrike" dirty="0">
                        <a:solidFill>
                          <a:srgbClr val="000000"/>
                        </a:solidFill>
                        <a:effectLst/>
                        <a:latin typeface="+mn-lt"/>
                      </a:endParaRPr>
                    </a:p>
                  </a:txBody>
                  <a:tcPr marL="8068" marR="8068" marT="8068" marB="0" anchor="ctr">
                    <a:solidFill>
                      <a:srgbClr val="CCCCFF"/>
                    </a:solidFill>
                  </a:tcPr>
                </a:tc>
                <a:extLst>
                  <a:ext uri="{0D108BD9-81ED-4DB2-BD59-A6C34878D82A}">
                    <a16:rowId xmlns:a16="http://schemas.microsoft.com/office/drawing/2014/main" val="3344477486"/>
                  </a:ext>
                </a:extLst>
              </a:tr>
              <a:tr h="63087">
                <a:tc>
                  <a:txBody>
                    <a:bodyPr/>
                    <a:lstStyle/>
                    <a:p>
                      <a:pPr algn="l" fontAlgn="b"/>
                      <a:endParaRPr lang="fr-FR" sz="14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b"/>
                      <a:endParaRPr lang="fr-FR" sz="14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b"/>
                      <a:endParaRPr lang="fr-FR" sz="14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b"/>
                      <a:endParaRPr lang="fr-FR" sz="14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b"/>
                      <a:endParaRPr lang="fr-FR" sz="1400" b="0" i="0" u="none" strike="noStrike" dirty="0">
                        <a:solidFill>
                          <a:srgbClr val="000000"/>
                        </a:solidFill>
                        <a:effectLst/>
                        <a:latin typeface="+mn-lt"/>
                      </a:endParaRPr>
                    </a:p>
                  </a:txBody>
                  <a:tcPr marL="8068" marR="8068" marT="8068" marB="0" anchor="b">
                    <a:solidFill>
                      <a:srgbClr val="CCCCFF"/>
                    </a:solidFill>
                  </a:tcPr>
                </a:tc>
                <a:extLst>
                  <a:ext uri="{0D108BD9-81ED-4DB2-BD59-A6C34878D82A}">
                    <a16:rowId xmlns:a16="http://schemas.microsoft.com/office/drawing/2014/main" val="409112184"/>
                  </a:ext>
                </a:extLst>
              </a:tr>
            </a:tbl>
          </a:graphicData>
        </a:graphic>
      </p:graphicFrame>
      <p:graphicFrame>
        <p:nvGraphicFramePr>
          <p:cNvPr id="6" name="Tableau 5">
            <a:extLst>
              <a:ext uri="{FF2B5EF4-FFF2-40B4-BE49-F238E27FC236}">
                <a16:creationId xmlns:a16="http://schemas.microsoft.com/office/drawing/2014/main" id="{64927A01-AB6D-4D89-98C9-C5DF1DF0FF49}"/>
              </a:ext>
            </a:extLst>
          </p:cNvPr>
          <p:cNvGraphicFramePr>
            <a:graphicFrameLocks noGrp="1"/>
          </p:cNvGraphicFramePr>
          <p:nvPr/>
        </p:nvGraphicFramePr>
        <p:xfrm>
          <a:off x="494522" y="4568232"/>
          <a:ext cx="11250203" cy="1091004"/>
        </p:xfrm>
        <a:graphic>
          <a:graphicData uri="http://schemas.openxmlformats.org/drawingml/2006/table">
            <a:tbl>
              <a:tblPr>
                <a:tableStyleId>{5C22544A-7EE6-4342-B048-85BDC9FD1C3A}</a:tableStyleId>
              </a:tblPr>
              <a:tblGrid>
                <a:gridCol w="2073749">
                  <a:extLst>
                    <a:ext uri="{9D8B030D-6E8A-4147-A177-3AD203B41FA5}">
                      <a16:colId xmlns:a16="http://schemas.microsoft.com/office/drawing/2014/main" val="81976589"/>
                    </a:ext>
                  </a:extLst>
                </a:gridCol>
                <a:gridCol w="1494846">
                  <a:extLst>
                    <a:ext uri="{9D8B030D-6E8A-4147-A177-3AD203B41FA5}">
                      <a16:colId xmlns:a16="http://schemas.microsoft.com/office/drawing/2014/main" val="4225887344"/>
                    </a:ext>
                  </a:extLst>
                </a:gridCol>
                <a:gridCol w="1160890">
                  <a:extLst>
                    <a:ext uri="{9D8B030D-6E8A-4147-A177-3AD203B41FA5}">
                      <a16:colId xmlns:a16="http://schemas.microsoft.com/office/drawing/2014/main" val="2960665411"/>
                    </a:ext>
                  </a:extLst>
                </a:gridCol>
                <a:gridCol w="1160890">
                  <a:extLst>
                    <a:ext uri="{9D8B030D-6E8A-4147-A177-3AD203B41FA5}">
                      <a16:colId xmlns:a16="http://schemas.microsoft.com/office/drawing/2014/main" val="1400638470"/>
                    </a:ext>
                  </a:extLst>
                </a:gridCol>
                <a:gridCol w="1176793">
                  <a:extLst>
                    <a:ext uri="{9D8B030D-6E8A-4147-A177-3AD203B41FA5}">
                      <a16:colId xmlns:a16="http://schemas.microsoft.com/office/drawing/2014/main" val="2694821950"/>
                    </a:ext>
                  </a:extLst>
                </a:gridCol>
                <a:gridCol w="1868557">
                  <a:extLst>
                    <a:ext uri="{9D8B030D-6E8A-4147-A177-3AD203B41FA5}">
                      <a16:colId xmlns:a16="http://schemas.microsoft.com/office/drawing/2014/main" val="3121684133"/>
                    </a:ext>
                  </a:extLst>
                </a:gridCol>
                <a:gridCol w="2314478">
                  <a:extLst>
                    <a:ext uri="{9D8B030D-6E8A-4147-A177-3AD203B41FA5}">
                      <a16:colId xmlns:a16="http://schemas.microsoft.com/office/drawing/2014/main" val="2336725136"/>
                    </a:ext>
                  </a:extLst>
                </a:gridCol>
              </a:tblGrid>
              <a:tr h="83819">
                <a:tc>
                  <a:txBody>
                    <a:bodyPr/>
                    <a:lstStyle/>
                    <a:p>
                      <a:pPr algn="l" fontAlgn="ctr"/>
                      <a:r>
                        <a:rPr lang="en-US" sz="1400" u="none" strike="noStrike" dirty="0">
                          <a:effectLst/>
                          <a:latin typeface="+mn-lt"/>
                        </a:rPr>
                        <a:t>Material source ID (Holding institute, accession)</a:t>
                      </a:r>
                      <a:endParaRPr lang="en-US" sz="14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400" u="none" strike="noStrike" dirty="0">
                          <a:effectLst/>
                          <a:latin typeface="+mn-lt"/>
                        </a:rPr>
                        <a:t>Material source DOI</a:t>
                      </a:r>
                      <a:endParaRPr lang="fr-FR" sz="14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400" u="none" strike="noStrike" dirty="0">
                          <a:effectLst/>
                          <a:latin typeface="+mn-lt"/>
                        </a:rPr>
                        <a:t>Material source latitude</a:t>
                      </a:r>
                      <a:endParaRPr lang="fr-FR" sz="14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400" u="none" strike="noStrike" dirty="0">
                          <a:effectLst/>
                          <a:latin typeface="+mn-lt"/>
                        </a:rPr>
                        <a:t>Material source longitude</a:t>
                      </a:r>
                      <a:endParaRPr lang="fr-FR" sz="14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400" u="none" strike="noStrike" dirty="0">
                          <a:effectLst/>
                          <a:latin typeface="+mn-lt"/>
                        </a:rPr>
                        <a:t>Material source altitude</a:t>
                      </a:r>
                      <a:endParaRPr lang="fr-FR" sz="14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400" u="none" strike="noStrike" dirty="0">
                          <a:effectLst/>
                          <a:latin typeface="+mn-lt"/>
                        </a:rPr>
                        <a:t>Material source coordinates uncertainty</a:t>
                      </a:r>
                      <a:endParaRPr lang="fr-FR" sz="14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400" u="none" strike="noStrike" dirty="0">
                          <a:effectLst/>
                          <a:latin typeface="+mn-lt"/>
                        </a:rPr>
                        <a:t>Material source description</a:t>
                      </a:r>
                      <a:endParaRPr lang="fr-FR" sz="1400" b="1" i="0" u="none" strike="noStrike" dirty="0">
                        <a:solidFill>
                          <a:srgbClr val="000000"/>
                        </a:solidFill>
                        <a:effectLst/>
                        <a:latin typeface="+mn-lt"/>
                      </a:endParaRPr>
                    </a:p>
                  </a:txBody>
                  <a:tcPr marL="8068" marR="8068" marT="8068" marB="0" anchor="ctr">
                    <a:solidFill>
                      <a:srgbClr val="CCCCFF"/>
                    </a:solidFill>
                  </a:tcPr>
                </a:tc>
                <a:extLst>
                  <a:ext uri="{0D108BD9-81ED-4DB2-BD59-A6C34878D82A}">
                    <a16:rowId xmlns:a16="http://schemas.microsoft.com/office/drawing/2014/main" val="3344477486"/>
                  </a:ext>
                </a:extLst>
              </a:tr>
              <a:tr h="0">
                <a:tc>
                  <a:txBody>
                    <a:bodyPr/>
                    <a:lstStyle/>
                    <a:p>
                      <a:pPr algn="l" fontAlgn="b"/>
                      <a:r>
                        <a:rPr lang="fr-FR" sz="1400" b="0" i="0" u="none" strike="noStrike" dirty="0">
                          <a:solidFill>
                            <a:srgbClr val="000000"/>
                          </a:solidFill>
                          <a:effectLst/>
                          <a:latin typeface="+mn-lt"/>
                        </a:rPr>
                        <a:t>INRA:73028-62</a:t>
                      </a:r>
                    </a:p>
                  </a:txBody>
                  <a:tcPr marL="3175" marR="3175" marT="3175" marB="0" anchor="b">
                    <a:solidFill>
                      <a:srgbClr val="CCCCFF"/>
                    </a:solidFill>
                  </a:tcPr>
                </a:tc>
                <a:tc>
                  <a:txBody>
                    <a:bodyPr/>
                    <a:lstStyle/>
                    <a:p>
                      <a:pPr algn="l" fontAlgn="b"/>
                      <a:endParaRPr lang="fr-FR" sz="14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b"/>
                      <a:endParaRPr lang="fr-FR" sz="14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b"/>
                      <a:endParaRPr lang="fr-FR" sz="14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b"/>
                      <a:endParaRPr lang="fr-FR" sz="14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b"/>
                      <a:endParaRPr lang="fr-FR" sz="14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b"/>
                      <a:r>
                        <a:rPr lang="en-US" sz="1400" dirty="0">
                          <a:solidFill>
                            <a:schemeClr val="dk1"/>
                          </a:solidFill>
                          <a:latin typeface="+mn-lt"/>
                          <a:ea typeface="Arial"/>
                          <a:cs typeface="Arial"/>
                          <a:sym typeface="Arial"/>
                        </a:rPr>
                        <a:t>From Washington State</a:t>
                      </a:r>
                      <a:endParaRPr lang="fr-FR" sz="1400" b="0" i="0" u="none" strike="noStrike" dirty="0">
                        <a:solidFill>
                          <a:srgbClr val="000000"/>
                        </a:solidFill>
                        <a:effectLst/>
                        <a:latin typeface="+mn-lt"/>
                      </a:endParaRPr>
                    </a:p>
                  </a:txBody>
                  <a:tcPr marL="8068" marR="8068" marT="8068" marB="0" anchor="b">
                    <a:solidFill>
                      <a:srgbClr val="CCCCFF"/>
                    </a:solidFill>
                  </a:tcPr>
                </a:tc>
                <a:extLst>
                  <a:ext uri="{0D108BD9-81ED-4DB2-BD59-A6C34878D82A}">
                    <a16:rowId xmlns:a16="http://schemas.microsoft.com/office/drawing/2014/main" val="409112184"/>
                  </a:ext>
                </a:extLst>
              </a:tr>
              <a:tr h="0">
                <a:tc>
                  <a:txBody>
                    <a:bodyPr/>
                    <a:lstStyle/>
                    <a:p>
                      <a:pPr algn="l" fontAlgn="b"/>
                      <a:r>
                        <a:rPr lang="fr-FR" sz="1400" b="0" i="0" u="none" strike="noStrike" dirty="0">
                          <a:solidFill>
                            <a:srgbClr val="000000"/>
                          </a:solidFill>
                          <a:effectLst/>
                          <a:latin typeface="+mn-lt"/>
                        </a:rPr>
                        <a:t>INRA:101-74</a:t>
                      </a:r>
                    </a:p>
                  </a:txBody>
                  <a:tcPr marL="3175" marR="3175" marT="3175" marB="0" anchor="b">
                    <a:solidFill>
                      <a:srgbClr val="CCCCFF"/>
                    </a:solidFill>
                  </a:tcPr>
                </a:tc>
                <a:tc>
                  <a:txBody>
                    <a:bodyPr/>
                    <a:lstStyle/>
                    <a:p>
                      <a:pPr algn="l" fontAlgn="ctr"/>
                      <a:endParaRPr lang="fr-FR" sz="1400" b="0" i="0" u="none" strike="noStrike" dirty="0">
                        <a:solidFill>
                          <a:srgbClr val="000000"/>
                        </a:solidFill>
                        <a:effectLst/>
                        <a:latin typeface="+mn-lt"/>
                      </a:endParaRPr>
                    </a:p>
                  </a:txBody>
                  <a:tcPr marL="3175" marR="3175" marT="3175" marB="0" anchor="ctr">
                    <a:solidFill>
                      <a:srgbClr val="CCCCFF"/>
                    </a:solidFill>
                  </a:tcPr>
                </a:tc>
                <a:tc>
                  <a:txBody>
                    <a:bodyPr/>
                    <a:lstStyle/>
                    <a:p>
                      <a:pPr algn="l" fontAlgn="b"/>
                      <a:endParaRPr lang="fr-FR" sz="14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b"/>
                      <a:endParaRPr lang="fr-FR" sz="14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b"/>
                      <a:endParaRPr lang="fr-FR" sz="14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b"/>
                      <a:endParaRPr lang="fr-FR" sz="14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b"/>
                      <a:r>
                        <a:rPr lang="en-US" sz="1400" dirty="0">
                          <a:solidFill>
                            <a:schemeClr val="dk1"/>
                          </a:solidFill>
                          <a:latin typeface="+mn-lt"/>
                          <a:ea typeface="Arial"/>
                          <a:cs typeface="Arial"/>
                          <a:sym typeface="Arial"/>
                        </a:rPr>
                        <a:t>From Washington State</a:t>
                      </a:r>
                      <a:endParaRPr lang="fr-FR" sz="1400" b="0" i="0" u="none" strike="noStrike" dirty="0">
                        <a:solidFill>
                          <a:srgbClr val="000000"/>
                        </a:solidFill>
                        <a:effectLst/>
                        <a:latin typeface="+mn-lt"/>
                      </a:endParaRPr>
                    </a:p>
                  </a:txBody>
                  <a:tcPr marL="8068" marR="8068" marT="8068" marB="0" anchor="b">
                    <a:solidFill>
                      <a:srgbClr val="CCCCFF"/>
                    </a:solidFill>
                  </a:tcPr>
                </a:tc>
                <a:extLst>
                  <a:ext uri="{0D108BD9-81ED-4DB2-BD59-A6C34878D82A}">
                    <a16:rowId xmlns:a16="http://schemas.microsoft.com/office/drawing/2014/main" val="3171908180"/>
                  </a:ext>
                </a:extLst>
              </a:tr>
            </a:tbl>
          </a:graphicData>
        </a:graphic>
      </p:graphicFrame>
      <p:graphicFrame>
        <p:nvGraphicFramePr>
          <p:cNvPr id="7" name="Tableau 6">
            <a:extLst>
              <a:ext uri="{FF2B5EF4-FFF2-40B4-BE49-F238E27FC236}">
                <a16:creationId xmlns:a16="http://schemas.microsoft.com/office/drawing/2014/main" id="{395A2DD4-4A4B-4B85-AE2B-8BB400093C0B}"/>
              </a:ext>
            </a:extLst>
          </p:cNvPr>
          <p:cNvGraphicFramePr>
            <a:graphicFrameLocks noGrp="1"/>
          </p:cNvGraphicFramePr>
          <p:nvPr/>
        </p:nvGraphicFramePr>
        <p:xfrm>
          <a:off x="2503726" y="3052134"/>
          <a:ext cx="7199990" cy="872751"/>
        </p:xfrm>
        <a:graphic>
          <a:graphicData uri="http://schemas.openxmlformats.org/drawingml/2006/table">
            <a:tbl>
              <a:tblPr>
                <a:tableStyleId>{5C22544A-7EE6-4342-B048-85BDC9FD1C3A}</a:tableStyleId>
              </a:tblPr>
              <a:tblGrid>
                <a:gridCol w="1636148">
                  <a:extLst>
                    <a:ext uri="{9D8B030D-6E8A-4147-A177-3AD203B41FA5}">
                      <a16:colId xmlns:a16="http://schemas.microsoft.com/office/drawing/2014/main" val="707936948"/>
                    </a:ext>
                  </a:extLst>
                </a:gridCol>
                <a:gridCol w="1802645">
                  <a:extLst>
                    <a:ext uri="{9D8B030D-6E8A-4147-A177-3AD203B41FA5}">
                      <a16:colId xmlns:a16="http://schemas.microsoft.com/office/drawing/2014/main" val="680566312"/>
                    </a:ext>
                  </a:extLst>
                </a:gridCol>
                <a:gridCol w="930536">
                  <a:extLst>
                    <a:ext uri="{9D8B030D-6E8A-4147-A177-3AD203B41FA5}">
                      <a16:colId xmlns:a16="http://schemas.microsoft.com/office/drawing/2014/main" val="1152491318"/>
                    </a:ext>
                  </a:extLst>
                </a:gridCol>
                <a:gridCol w="584461">
                  <a:extLst>
                    <a:ext uri="{9D8B030D-6E8A-4147-A177-3AD203B41FA5}">
                      <a16:colId xmlns:a16="http://schemas.microsoft.com/office/drawing/2014/main" val="1676054684"/>
                    </a:ext>
                  </a:extLst>
                </a:gridCol>
                <a:gridCol w="763902">
                  <a:extLst>
                    <a:ext uri="{9D8B030D-6E8A-4147-A177-3AD203B41FA5}">
                      <a16:colId xmlns:a16="http://schemas.microsoft.com/office/drawing/2014/main" val="2115084919"/>
                    </a:ext>
                  </a:extLst>
                </a:gridCol>
                <a:gridCol w="1482298">
                  <a:extLst>
                    <a:ext uri="{9D8B030D-6E8A-4147-A177-3AD203B41FA5}">
                      <a16:colId xmlns:a16="http://schemas.microsoft.com/office/drawing/2014/main" val="3547796375"/>
                    </a:ext>
                  </a:extLst>
                </a:gridCol>
              </a:tblGrid>
              <a:tr h="37689">
                <a:tc>
                  <a:txBody>
                    <a:bodyPr/>
                    <a:lstStyle/>
                    <a:p>
                      <a:pPr algn="l" fontAlgn="ctr"/>
                      <a:r>
                        <a:rPr lang="fr-FR" sz="1400" b="1" u="none" strike="noStrike" dirty="0">
                          <a:effectLst/>
                          <a:latin typeface="+mn-lt"/>
                        </a:rPr>
                        <a:t>Biological Material</a:t>
                      </a:r>
                      <a:endParaRPr lang="fr-FR" sz="14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400" u="none" strike="noStrike" dirty="0">
                          <a:effectLst/>
                          <a:latin typeface="+mn-lt"/>
                        </a:rPr>
                        <a:t>Biological material ID</a:t>
                      </a:r>
                      <a:endParaRPr lang="fr-FR" sz="14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400" u="none" strike="noStrike" dirty="0">
                          <a:effectLst/>
                          <a:latin typeface="+mn-lt"/>
                        </a:rPr>
                        <a:t>Organism</a:t>
                      </a:r>
                      <a:endParaRPr lang="fr-FR" sz="14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400" u="none" strike="noStrike" dirty="0">
                          <a:effectLst/>
                          <a:latin typeface="+mn-lt"/>
                        </a:rPr>
                        <a:t>Genus</a:t>
                      </a:r>
                      <a:endParaRPr lang="fr-FR" sz="14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400" u="none" strike="noStrike" dirty="0">
                          <a:effectLst/>
                          <a:latin typeface="+mn-lt"/>
                        </a:rPr>
                        <a:t>Species</a:t>
                      </a:r>
                      <a:endParaRPr lang="fr-FR" sz="1400" b="1" i="0" u="none" strike="noStrike" dirty="0">
                        <a:solidFill>
                          <a:srgbClr val="000000"/>
                        </a:solidFill>
                        <a:effectLst/>
                        <a:latin typeface="+mn-lt"/>
                      </a:endParaRPr>
                    </a:p>
                  </a:txBody>
                  <a:tcPr marL="8068" marR="8068" marT="8068" marB="0" anchor="ctr">
                    <a:solidFill>
                      <a:srgbClr val="CCCCFF"/>
                    </a:solidFill>
                  </a:tcPr>
                </a:tc>
                <a:tc>
                  <a:txBody>
                    <a:bodyPr/>
                    <a:lstStyle/>
                    <a:p>
                      <a:pPr algn="l" fontAlgn="ctr"/>
                      <a:r>
                        <a:rPr lang="fr-FR" sz="1400" u="none" strike="noStrike" dirty="0">
                          <a:effectLst/>
                          <a:latin typeface="+mn-lt"/>
                        </a:rPr>
                        <a:t>Infraspecific name</a:t>
                      </a:r>
                      <a:endParaRPr lang="fr-FR" sz="1400" b="1" i="0" u="none" strike="noStrike" dirty="0">
                        <a:solidFill>
                          <a:srgbClr val="000000"/>
                        </a:solidFill>
                        <a:effectLst/>
                        <a:latin typeface="+mn-lt"/>
                      </a:endParaRPr>
                    </a:p>
                  </a:txBody>
                  <a:tcPr marL="8068" marR="8068" marT="8068" marB="0" anchor="ctr">
                    <a:solidFill>
                      <a:srgbClr val="CCCCFF"/>
                    </a:solidFill>
                  </a:tcPr>
                </a:tc>
                <a:extLst>
                  <a:ext uri="{0D108BD9-81ED-4DB2-BD59-A6C34878D82A}">
                    <a16:rowId xmlns:a16="http://schemas.microsoft.com/office/drawing/2014/main" val="3344477486"/>
                  </a:ext>
                </a:extLst>
              </a:tr>
              <a:tr h="0">
                <a:tc>
                  <a:txBody>
                    <a:bodyPr/>
                    <a:lstStyle/>
                    <a:p>
                      <a:pPr algn="l" fontAlgn="b"/>
                      <a:endParaRPr lang="fr-FR" sz="14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ctr"/>
                      <a:r>
                        <a:rPr lang="fr-FR" sz="1400" b="0" i="0" u="none" strike="noStrike" dirty="0">
                          <a:solidFill>
                            <a:srgbClr val="000000"/>
                          </a:solidFill>
                          <a:effectLst/>
                          <a:latin typeface="+mn-lt"/>
                        </a:rPr>
                        <a:t>73028-62</a:t>
                      </a:r>
                    </a:p>
                  </a:txBody>
                  <a:tcPr marL="3175" marR="3175" marT="3175" marB="0" anchor="ctr">
                    <a:solidFill>
                      <a:srgbClr val="CCCCFF"/>
                    </a:solidFill>
                  </a:tcPr>
                </a:tc>
                <a:tc>
                  <a:txBody>
                    <a:bodyPr/>
                    <a:lstStyle/>
                    <a:p>
                      <a:pPr algn="l" fontAlgn="ctr"/>
                      <a:r>
                        <a:rPr lang="fr-FR" sz="1400" b="0" i="0" u="none" strike="noStrike">
                          <a:solidFill>
                            <a:srgbClr val="000000"/>
                          </a:solidFill>
                          <a:effectLst/>
                          <a:latin typeface="+mn-lt"/>
                        </a:rPr>
                        <a:t>NCBI:3696</a:t>
                      </a:r>
                    </a:p>
                  </a:txBody>
                  <a:tcPr marL="3175" marR="3175" marT="3175" marB="0" anchor="ctr">
                    <a:solidFill>
                      <a:srgbClr val="CCCCFF"/>
                    </a:solidFill>
                  </a:tcPr>
                </a:tc>
                <a:tc>
                  <a:txBody>
                    <a:bodyPr/>
                    <a:lstStyle/>
                    <a:p>
                      <a:pPr algn="l" fontAlgn="ctr"/>
                      <a:r>
                        <a:rPr lang="fr-FR" sz="1400" b="0" i="0" u="none" strike="noStrike">
                          <a:solidFill>
                            <a:srgbClr val="000000"/>
                          </a:solidFill>
                          <a:effectLst/>
                          <a:latin typeface="+mn-lt"/>
                        </a:rPr>
                        <a:t>Populus</a:t>
                      </a:r>
                    </a:p>
                  </a:txBody>
                  <a:tcPr marL="3175" marR="3175" marT="3175" marB="0" anchor="ctr">
                    <a:solidFill>
                      <a:srgbClr val="CCCCFF"/>
                    </a:solidFill>
                  </a:tcPr>
                </a:tc>
                <a:tc>
                  <a:txBody>
                    <a:bodyPr/>
                    <a:lstStyle/>
                    <a:p>
                      <a:pPr algn="l" fontAlgn="ctr"/>
                      <a:r>
                        <a:rPr lang="fr-FR" sz="1400" b="0" i="0" u="none" strike="noStrike" dirty="0" err="1">
                          <a:solidFill>
                            <a:srgbClr val="000000"/>
                          </a:solidFill>
                          <a:effectLst/>
                          <a:latin typeface="+mn-lt"/>
                        </a:rPr>
                        <a:t>deltoides</a:t>
                      </a:r>
                      <a:endParaRPr lang="fr-FR" sz="1400" b="0" i="0" u="none" strike="noStrike" dirty="0">
                        <a:solidFill>
                          <a:srgbClr val="000000"/>
                        </a:solidFill>
                        <a:effectLst/>
                        <a:latin typeface="+mn-lt"/>
                      </a:endParaRPr>
                    </a:p>
                  </a:txBody>
                  <a:tcPr marL="3175" marR="3175" marT="3175" marB="0" anchor="ctr">
                    <a:solidFill>
                      <a:srgbClr val="CCCCFF"/>
                    </a:solidFill>
                  </a:tcPr>
                </a:tc>
                <a:tc>
                  <a:txBody>
                    <a:bodyPr/>
                    <a:lstStyle/>
                    <a:p>
                      <a:pPr algn="l" fontAlgn="b"/>
                      <a:endParaRPr lang="fr-FR" sz="1400" b="0" i="0" u="none" strike="noStrike" dirty="0">
                        <a:solidFill>
                          <a:srgbClr val="000000"/>
                        </a:solidFill>
                        <a:effectLst/>
                        <a:latin typeface="+mn-lt"/>
                      </a:endParaRPr>
                    </a:p>
                  </a:txBody>
                  <a:tcPr marL="8068" marR="8068" marT="8068" marB="0" anchor="b">
                    <a:solidFill>
                      <a:srgbClr val="CCCCFF"/>
                    </a:solidFill>
                  </a:tcPr>
                </a:tc>
                <a:extLst>
                  <a:ext uri="{0D108BD9-81ED-4DB2-BD59-A6C34878D82A}">
                    <a16:rowId xmlns:a16="http://schemas.microsoft.com/office/drawing/2014/main" val="409112184"/>
                  </a:ext>
                </a:extLst>
              </a:tr>
              <a:tr h="0">
                <a:tc>
                  <a:txBody>
                    <a:bodyPr/>
                    <a:lstStyle/>
                    <a:p>
                      <a:pPr algn="l" fontAlgn="b"/>
                      <a:endParaRPr lang="fr-FR" sz="1400" b="0" i="0" u="none" strike="noStrike" dirty="0">
                        <a:solidFill>
                          <a:srgbClr val="000000"/>
                        </a:solidFill>
                        <a:effectLst/>
                        <a:latin typeface="+mn-lt"/>
                      </a:endParaRPr>
                    </a:p>
                  </a:txBody>
                  <a:tcPr marL="8068" marR="8068" marT="8068" marB="0" anchor="b">
                    <a:solidFill>
                      <a:srgbClr val="CCCCFF"/>
                    </a:solidFill>
                  </a:tcPr>
                </a:tc>
                <a:tc>
                  <a:txBody>
                    <a:bodyPr/>
                    <a:lstStyle/>
                    <a:p>
                      <a:pPr algn="l" fontAlgn="ctr"/>
                      <a:r>
                        <a:rPr lang="fr-FR" sz="1200" b="0" i="0" u="none" strike="noStrike" dirty="0">
                          <a:solidFill>
                            <a:srgbClr val="000000"/>
                          </a:solidFill>
                          <a:effectLst/>
                          <a:latin typeface="Arial" panose="020B0604020202020204" pitchFamily="34" charset="0"/>
                        </a:rPr>
                        <a:t>101-74</a:t>
                      </a:r>
                    </a:p>
                  </a:txBody>
                  <a:tcPr marL="3175" marR="3175" marT="3175" marB="0" anchor="ctr">
                    <a:solidFill>
                      <a:srgbClr val="CCCCFF"/>
                    </a:solidFill>
                  </a:tcPr>
                </a:tc>
                <a:tc>
                  <a:txBody>
                    <a:bodyPr/>
                    <a:lstStyle/>
                    <a:p>
                      <a:pPr algn="l" fontAlgn="ctr"/>
                      <a:r>
                        <a:rPr lang="fr-FR" sz="1200" b="0" i="0" u="none" strike="noStrike">
                          <a:solidFill>
                            <a:srgbClr val="000000"/>
                          </a:solidFill>
                          <a:effectLst/>
                          <a:latin typeface="Arial" panose="020B0604020202020204" pitchFamily="34" charset="0"/>
                        </a:rPr>
                        <a:t>NCBI:3694</a:t>
                      </a:r>
                    </a:p>
                  </a:txBody>
                  <a:tcPr marL="3175" marR="3175" marT="3175" marB="0" anchor="ctr">
                    <a:solidFill>
                      <a:srgbClr val="CCCCFF"/>
                    </a:solidFill>
                  </a:tcPr>
                </a:tc>
                <a:tc>
                  <a:txBody>
                    <a:bodyPr/>
                    <a:lstStyle/>
                    <a:p>
                      <a:pPr algn="l" fontAlgn="ctr"/>
                      <a:r>
                        <a:rPr lang="fr-FR" sz="1200" b="0" i="0" u="none" strike="noStrike">
                          <a:solidFill>
                            <a:srgbClr val="000000"/>
                          </a:solidFill>
                          <a:effectLst/>
                          <a:latin typeface="Arial" panose="020B0604020202020204" pitchFamily="34" charset="0"/>
                        </a:rPr>
                        <a:t>Populus</a:t>
                      </a:r>
                    </a:p>
                  </a:txBody>
                  <a:tcPr marL="3175" marR="3175" marT="3175" marB="0" anchor="ctr">
                    <a:solidFill>
                      <a:srgbClr val="CCCCFF"/>
                    </a:solidFill>
                  </a:tcPr>
                </a:tc>
                <a:tc>
                  <a:txBody>
                    <a:bodyPr/>
                    <a:lstStyle/>
                    <a:p>
                      <a:pPr algn="l" fontAlgn="ctr"/>
                      <a:r>
                        <a:rPr lang="fr-FR" sz="1200" b="0" i="0" u="none" strike="noStrike" dirty="0" err="1">
                          <a:solidFill>
                            <a:srgbClr val="000000"/>
                          </a:solidFill>
                          <a:effectLst/>
                          <a:latin typeface="Arial" panose="020B0604020202020204" pitchFamily="34" charset="0"/>
                        </a:rPr>
                        <a:t>trichocarpa</a:t>
                      </a:r>
                      <a:endParaRPr lang="fr-FR" sz="1200" b="0" i="0" u="none" strike="noStrike" dirty="0">
                        <a:solidFill>
                          <a:srgbClr val="000000"/>
                        </a:solidFill>
                        <a:effectLst/>
                        <a:latin typeface="Arial" panose="020B0604020202020204" pitchFamily="34" charset="0"/>
                      </a:endParaRPr>
                    </a:p>
                  </a:txBody>
                  <a:tcPr marL="3175" marR="3175" marT="3175" marB="0" anchor="ctr">
                    <a:solidFill>
                      <a:srgbClr val="CCCCFF"/>
                    </a:solidFill>
                  </a:tcPr>
                </a:tc>
                <a:tc>
                  <a:txBody>
                    <a:bodyPr/>
                    <a:lstStyle/>
                    <a:p>
                      <a:pPr algn="l" fontAlgn="b"/>
                      <a:endParaRPr lang="fr-FR" sz="1400" b="0" i="0" u="none" strike="noStrike" dirty="0">
                        <a:solidFill>
                          <a:srgbClr val="000000"/>
                        </a:solidFill>
                        <a:effectLst/>
                        <a:latin typeface="+mn-lt"/>
                      </a:endParaRPr>
                    </a:p>
                  </a:txBody>
                  <a:tcPr marL="8068" marR="8068" marT="8068" marB="0" anchor="b">
                    <a:solidFill>
                      <a:srgbClr val="CCCCFF"/>
                    </a:solidFill>
                  </a:tcPr>
                </a:tc>
                <a:extLst>
                  <a:ext uri="{0D108BD9-81ED-4DB2-BD59-A6C34878D82A}">
                    <a16:rowId xmlns:a16="http://schemas.microsoft.com/office/drawing/2014/main" val="3577810238"/>
                  </a:ext>
                </a:extLst>
              </a:tr>
            </a:tbl>
          </a:graphicData>
        </a:graphic>
      </p:graphicFrame>
    </p:spTree>
    <p:extLst>
      <p:ext uri="{BB962C8B-B14F-4D97-AF65-F5344CB8AC3E}">
        <p14:creationId xmlns:p14="http://schemas.microsoft.com/office/powerpoint/2010/main" val="270136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1691293-7E75-4DDB-823C-E82F797D1F19}"/>
              </a:ext>
            </a:extLst>
          </p:cNvPr>
          <p:cNvSpPr>
            <a:spLocks noGrp="1"/>
          </p:cNvSpPr>
          <p:nvPr>
            <p:ph idx="1"/>
          </p:nvPr>
        </p:nvSpPr>
        <p:spPr/>
        <p:txBody>
          <a:bodyPr/>
          <a:lstStyle/>
          <a:p>
            <a:pPr>
              <a:buClr>
                <a:srgbClr val="000000"/>
              </a:buClr>
              <a:buSzPts val="1800"/>
            </a:pPr>
            <a:r>
              <a:rPr lang="en-US" dirty="0">
                <a:solidFill>
                  <a:schemeClr val="dk1"/>
                </a:solidFill>
                <a:ea typeface="Arial"/>
                <a:cs typeface="Arial"/>
                <a:sym typeface="Arial"/>
              </a:rPr>
              <a:t>The trial was and consisted in 6 randomized complete blocks where each F1 genotype and each parent was represented by one replicate</a:t>
            </a:r>
          </a:p>
          <a:p>
            <a:pPr>
              <a:buClr>
                <a:srgbClr val="000000"/>
              </a:buClr>
              <a:buSzPts val="1800"/>
            </a:pPr>
            <a:r>
              <a:rPr lang="en-US" dirty="0">
                <a:solidFill>
                  <a:schemeClr val="dk1"/>
                </a:solidFill>
                <a:ea typeface="Arial"/>
                <a:cs typeface="Arial"/>
                <a:sym typeface="Arial"/>
              </a:rPr>
              <a:t>6 randomized blocks, 1 observation unit = one tree, 6 replicates defined by their position in each block: row and column</a:t>
            </a:r>
          </a:p>
          <a:p>
            <a:pPr>
              <a:buClr>
                <a:srgbClr val="000000"/>
              </a:buClr>
              <a:buSzPts val="1800"/>
            </a:pPr>
            <a:endParaRPr lang="en-US" dirty="0">
              <a:solidFill>
                <a:schemeClr val="dk1"/>
              </a:solidFill>
              <a:ea typeface="Arial"/>
              <a:cs typeface="Arial"/>
              <a:sym typeface="Arial"/>
            </a:endParaRPr>
          </a:p>
          <a:p>
            <a:endParaRPr lang="fr-FR" dirty="0"/>
          </a:p>
        </p:txBody>
      </p:sp>
      <p:sp>
        <p:nvSpPr>
          <p:cNvPr id="4" name="Titre 3">
            <a:extLst>
              <a:ext uri="{FF2B5EF4-FFF2-40B4-BE49-F238E27FC236}">
                <a16:creationId xmlns:a16="http://schemas.microsoft.com/office/drawing/2014/main" id="{EAA49EA4-A764-49A2-B206-7A482EC2579B}"/>
              </a:ext>
            </a:extLst>
          </p:cNvPr>
          <p:cNvSpPr>
            <a:spLocks noGrp="1"/>
          </p:cNvSpPr>
          <p:nvPr>
            <p:ph type="title"/>
          </p:nvPr>
        </p:nvSpPr>
        <p:spPr/>
        <p:txBody>
          <a:bodyPr/>
          <a:lstStyle/>
          <a:p>
            <a:r>
              <a:rPr lang="fr-FR" dirty="0"/>
              <a:t>MIAPPE </a:t>
            </a:r>
            <a:r>
              <a:rPr lang="fr-FR" dirty="0" err="1"/>
              <a:t>example</a:t>
            </a:r>
            <a:r>
              <a:rPr lang="fr-FR" dirty="0"/>
              <a:t> – Observation unit</a:t>
            </a:r>
            <a:endParaRPr lang="en-US" dirty="0"/>
          </a:p>
        </p:txBody>
      </p:sp>
      <p:graphicFrame>
        <p:nvGraphicFramePr>
          <p:cNvPr id="3" name="Tableau 2">
            <a:extLst>
              <a:ext uri="{FF2B5EF4-FFF2-40B4-BE49-F238E27FC236}">
                <a16:creationId xmlns:a16="http://schemas.microsoft.com/office/drawing/2014/main" id="{5AF28F9B-117F-42FD-8228-CAB1F3C5BD9A}"/>
              </a:ext>
            </a:extLst>
          </p:cNvPr>
          <p:cNvGraphicFramePr>
            <a:graphicFrameLocks noGrp="1"/>
          </p:cNvGraphicFramePr>
          <p:nvPr/>
        </p:nvGraphicFramePr>
        <p:xfrm>
          <a:off x="1043335" y="3429000"/>
          <a:ext cx="10105329" cy="747395"/>
        </p:xfrm>
        <a:graphic>
          <a:graphicData uri="http://schemas.openxmlformats.org/drawingml/2006/table">
            <a:tbl>
              <a:tblPr>
                <a:tableStyleId>{5C22544A-7EE6-4342-B048-85BDC9FD1C3A}</a:tableStyleId>
              </a:tblPr>
              <a:tblGrid>
                <a:gridCol w="1507173">
                  <a:extLst>
                    <a:ext uri="{9D8B030D-6E8A-4147-A177-3AD203B41FA5}">
                      <a16:colId xmlns:a16="http://schemas.microsoft.com/office/drawing/2014/main" val="1566236878"/>
                    </a:ext>
                  </a:extLst>
                </a:gridCol>
                <a:gridCol w="1667637">
                  <a:extLst>
                    <a:ext uri="{9D8B030D-6E8A-4147-A177-3AD203B41FA5}">
                      <a16:colId xmlns:a16="http://schemas.microsoft.com/office/drawing/2014/main" val="149644334"/>
                    </a:ext>
                  </a:extLst>
                </a:gridCol>
                <a:gridCol w="1859725">
                  <a:extLst>
                    <a:ext uri="{9D8B030D-6E8A-4147-A177-3AD203B41FA5}">
                      <a16:colId xmlns:a16="http://schemas.microsoft.com/office/drawing/2014/main" val="1031833117"/>
                    </a:ext>
                  </a:extLst>
                </a:gridCol>
                <a:gridCol w="963613">
                  <a:extLst>
                    <a:ext uri="{9D8B030D-6E8A-4147-A177-3AD203B41FA5}">
                      <a16:colId xmlns:a16="http://schemas.microsoft.com/office/drawing/2014/main" val="1643713928"/>
                    </a:ext>
                  </a:extLst>
                </a:gridCol>
                <a:gridCol w="1619822">
                  <a:extLst>
                    <a:ext uri="{9D8B030D-6E8A-4147-A177-3AD203B41FA5}">
                      <a16:colId xmlns:a16="http://schemas.microsoft.com/office/drawing/2014/main" val="695144278"/>
                    </a:ext>
                  </a:extLst>
                </a:gridCol>
                <a:gridCol w="2487359">
                  <a:extLst>
                    <a:ext uri="{9D8B030D-6E8A-4147-A177-3AD203B41FA5}">
                      <a16:colId xmlns:a16="http://schemas.microsoft.com/office/drawing/2014/main" val="3815052002"/>
                    </a:ext>
                  </a:extLst>
                </a:gridCol>
              </a:tblGrid>
              <a:tr h="118689">
                <a:tc>
                  <a:txBody>
                    <a:bodyPr/>
                    <a:lstStyle/>
                    <a:p>
                      <a:pPr algn="l" fontAlgn="ctr"/>
                      <a:r>
                        <a:rPr lang="fr-FR" sz="1600" b="1" i="0" u="none" strike="noStrike" dirty="0">
                          <a:solidFill>
                            <a:srgbClr val="000000"/>
                          </a:solidFill>
                          <a:effectLst/>
                          <a:latin typeface="+mn-lt"/>
                        </a:rPr>
                        <a:t>Observation Unit</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Observation unit ID</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Observation unit type</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External ID</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Spatial distribution</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Observation Unit factor value</a:t>
                      </a:r>
                    </a:p>
                  </a:txBody>
                  <a:tcPr marL="9525" marR="9525" marT="9525" marB="0" anchor="ctr">
                    <a:solidFill>
                      <a:srgbClr val="CCCCFF"/>
                    </a:solidFill>
                  </a:tcPr>
                </a:tc>
                <a:extLst>
                  <a:ext uri="{0D108BD9-81ED-4DB2-BD59-A6C34878D82A}">
                    <a16:rowId xmlns:a16="http://schemas.microsoft.com/office/drawing/2014/main" val="1994584013"/>
                  </a:ext>
                </a:extLst>
              </a:tr>
              <a:tr h="0">
                <a:tc>
                  <a:txBody>
                    <a:bodyPr/>
                    <a:lstStyle/>
                    <a:p>
                      <a:pPr algn="l" fontAlgn="b"/>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ctr"/>
                      <a:r>
                        <a:rPr lang="fr-FR" sz="1600" b="0" i="0" u="none" strike="noStrike" dirty="0">
                          <a:solidFill>
                            <a:srgbClr val="000000"/>
                          </a:solidFill>
                          <a:effectLst/>
                          <a:latin typeface="+mn-lt"/>
                        </a:rPr>
                        <a:t>101-74</a:t>
                      </a:r>
                    </a:p>
                  </a:txBody>
                  <a:tcPr marL="3175" marR="3175" marT="3175" marB="0" anchor="ctr">
                    <a:solidFill>
                      <a:srgbClr val="CCCCFF"/>
                    </a:solidFill>
                  </a:tcPr>
                </a:tc>
                <a:tc>
                  <a:txBody>
                    <a:bodyPr/>
                    <a:lstStyle/>
                    <a:p>
                      <a:pPr algn="l" fontAlgn="ctr"/>
                      <a:r>
                        <a:rPr lang="fr-FR" sz="1600" b="0" i="0" u="none" strike="noStrike" dirty="0">
                          <a:solidFill>
                            <a:srgbClr val="000000"/>
                          </a:solidFill>
                          <a:effectLst/>
                          <a:latin typeface="+mn-lt"/>
                        </a:rPr>
                        <a:t>101-74</a:t>
                      </a:r>
                    </a:p>
                  </a:txBody>
                  <a:tcPr marL="3175" marR="3175" marT="3175" marB="0" anchor="ctr">
                    <a:solidFill>
                      <a:srgbClr val="CCCCFF"/>
                    </a:solidFill>
                  </a:tcPr>
                </a:tc>
                <a:tc>
                  <a:txBody>
                    <a:bodyPr/>
                    <a:lstStyle/>
                    <a:p>
                      <a:pPr algn="l" fontAlgn="b"/>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400" b="0" i="0" u="none" strike="noStrike" dirty="0">
                        <a:solidFill>
                          <a:srgbClr val="000000"/>
                        </a:solidFill>
                        <a:effectLst/>
                        <a:latin typeface="+mn-lt"/>
                      </a:endParaRPr>
                    </a:p>
                  </a:txBody>
                  <a:tcPr marL="9525" marR="9525" marT="9525" marB="0" anchor="b">
                    <a:solidFill>
                      <a:srgbClr val="CCCCFF"/>
                    </a:solidFill>
                  </a:tcPr>
                </a:tc>
                <a:extLst>
                  <a:ext uri="{0D108BD9-81ED-4DB2-BD59-A6C34878D82A}">
                    <a16:rowId xmlns:a16="http://schemas.microsoft.com/office/drawing/2014/main" val="383689728"/>
                  </a:ext>
                </a:extLst>
              </a:tr>
              <a:tr h="0">
                <a:tc>
                  <a:txBody>
                    <a:bodyPr/>
                    <a:lstStyle/>
                    <a:p>
                      <a:pPr algn="l" fontAlgn="b"/>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ctr"/>
                      <a:r>
                        <a:rPr lang="fr-FR" sz="1600" b="0" i="0" u="none" strike="noStrike" dirty="0">
                          <a:solidFill>
                            <a:srgbClr val="000000"/>
                          </a:solidFill>
                          <a:effectLst/>
                          <a:latin typeface="+mn-lt"/>
                        </a:rPr>
                        <a:t>73028-62</a:t>
                      </a:r>
                    </a:p>
                  </a:txBody>
                  <a:tcPr marL="3175" marR="3175" marT="3175" marB="0" anchor="ctr">
                    <a:solidFill>
                      <a:srgbClr val="CCCCFF"/>
                    </a:solidFill>
                  </a:tcPr>
                </a:tc>
                <a:tc>
                  <a:txBody>
                    <a:bodyPr/>
                    <a:lstStyle/>
                    <a:p>
                      <a:pPr algn="l" fontAlgn="ctr"/>
                      <a:r>
                        <a:rPr lang="fr-FR" sz="1600" b="0" i="0" u="none" strike="noStrike" dirty="0">
                          <a:solidFill>
                            <a:srgbClr val="000000"/>
                          </a:solidFill>
                          <a:effectLst/>
                          <a:latin typeface="+mn-lt"/>
                        </a:rPr>
                        <a:t>73028-62</a:t>
                      </a:r>
                    </a:p>
                  </a:txBody>
                  <a:tcPr marL="3175" marR="3175" marT="3175" marB="0" anchor="ctr">
                    <a:solidFill>
                      <a:srgbClr val="CCCCFF"/>
                    </a:solidFill>
                  </a:tcPr>
                </a:tc>
                <a:tc>
                  <a:txBody>
                    <a:bodyPr/>
                    <a:lstStyle/>
                    <a:p>
                      <a:pPr algn="l" fontAlgn="b"/>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4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400" b="0" i="0" u="none" strike="noStrike" dirty="0">
                        <a:solidFill>
                          <a:srgbClr val="000000"/>
                        </a:solidFill>
                        <a:effectLst/>
                        <a:latin typeface="+mn-lt"/>
                      </a:endParaRPr>
                    </a:p>
                  </a:txBody>
                  <a:tcPr marL="9525" marR="9525" marT="9525" marB="0" anchor="b">
                    <a:solidFill>
                      <a:srgbClr val="CCCCFF"/>
                    </a:solidFill>
                  </a:tcPr>
                </a:tc>
                <a:extLst>
                  <a:ext uri="{0D108BD9-81ED-4DB2-BD59-A6C34878D82A}">
                    <a16:rowId xmlns:a16="http://schemas.microsoft.com/office/drawing/2014/main" val="2751464884"/>
                  </a:ext>
                </a:extLst>
              </a:tr>
            </a:tbl>
          </a:graphicData>
        </a:graphic>
      </p:graphicFrame>
      <p:graphicFrame>
        <p:nvGraphicFramePr>
          <p:cNvPr id="5" name="Tableau 4">
            <a:extLst>
              <a:ext uri="{FF2B5EF4-FFF2-40B4-BE49-F238E27FC236}">
                <a16:creationId xmlns:a16="http://schemas.microsoft.com/office/drawing/2014/main" id="{0A5B20CF-1C7F-4C7F-B57E-B6B45F383B15}"/>
              </a:ext>
            </a:extLst>
          </p:cNvPr>
          <p:cNvGraphicFramePr>
            <a:graphicFrameLocks noGrp="1"/>
          </p:cNvGraphicFramePr>
          <p:nvPr/>
        </p:nvGraphicFramePr>
        <p:xfrm>
          <a:off x="1539731" y="4419488"/>
          <a:ext cx="9112538" cy="750570"/>
        </p:xfrm>
        <a:graphic>
          <a:graphicData uri="http://schemas.openxmlformats.org/drawingml/2006/table">
            <a:tbl>
              <a:tblPr>
                <a:tableStyleId>{5C22544A-7EE6-4342-B048-85BDC9FD1C3A}</a:tableStyleId>
              </a:tblPr>
              <a:tblGrid>
                <a:gridCol w="687388">
                  <a:extLst>
                    <a:ext uri="{9D8B030D-6E8A-4147-A177-3AD203B41FA5}">
                      <a16:colId xmlns:a16="http://schemas.microsoft.com/office/drawing/2014/main" val="3590772697"/>
                    </a:ext>
                  </a:extLst>
                </a:gridCol>
                <a:gridCol w="893763">
                  <a:extLst>
                    <a:ext uri="{9D8B030D-6E8A-4147-A177-3AD203B41FA5}">
                      <a16:colId xmlns:a16="http://schemas.microsoft.com/office/drawing/2014/main" val="2322376109"/>
                    </a:ext>
                  </a:extLst>
                </a:gridCol>
                <a:gridCol w="1656112">
                  <a:extLst>
                    <a:ext uri="{9D8B030D-6E8A-4147-A177-3AD203B41FA5}">
                      <a16:colId xmlns:a16="http://schemas.microsoft.com/office/drawing/2014/main" val="2595602585"/>
                    </a:ext>
                  </a:extLst>
                </a:gridCol>
                <a:gridCol w="1965452">
                  <a:extLst>
                    <a:ext uri="{9D8B030D-6E8A-4147-A177-3AD203B41FA5}">
                      <a16:colId xmlns:a16="http://schemas.microsoft.com/office/drawing/2014/main" val="1409783137"/>
                    </a:ext>
                  </a:extLst>
                </a:gridCol>
                <a:gridCol w="1642174">
                  <a:extLst>
                    <a:ext uri="{9D8B030D-6E8A-4147-A177-3AD203B41FA5}">
                      <a16:colId xmlns:a16="http://schemas.microsoft.com/office/drawing/2014/main" val="2943139149"/>
                    </a:ext>
                  </a:extLst>
                </a:gridCol>
                <a:gridCol w="1304036">
                  <a:extLst>
                    <a:ext uri="{9D8B030D-6E8A-4147-A177-3AD203B41FA5}">
                      <a16:colId xmlns:a16="http://schemas.microsoft.com/office/drawing/2014/main" val="931367826"/>
                    </a:ext>
                  </a:extLst>
                </a:gridCol>
                <a:gridCol w="963613">
                  <a:extLst>
                    <a:ext uri="{9D8B030D-6E8A-4147-A177-3AD203B41FA5}">
                      <a16:colId xmlns:a16="http://schemas.microsoft.com/office/drawing/2014/main" val="1934099106"/>
                    </a:ext>
                  </a:extLst>
                </a:gridCol>
              </a:tblGrid>
              <a:tr h="38162">
                <a:tc>
                  <a:txBody>
                    <a:bodyPr/>
                    <a:lstStyle/>
                    <a:p>
                      <a:pPr algn="l" fontAlgn="ctr"/>
                      <a:r>
                        <a:rPr lang="fr-FR" sz="1600" b="1" i="0" u="none" strike="noStrike" dirty="0">
                          <a:solidFill>
                            <a:srgbClr val="000000"/>
                          </a:solidFill>
                          <a:effectLst/>
                          <a:latin typeface="+mn-lt"/>
                        </a:rPr>
                        <a:t>Sample</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Sample ID</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Plant structure development stage</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Plant anatomical entity</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Sample description</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Collection date</a:t>
                      </a:r>
                    </a:p>
                  </a:txBody>
                  <a:tcPr marL="9525" marR="9525" marT="9525" marB="0" anchor="ctr">
                    <a:solidFill>
                      <a:srgbClr val="CCCCFF"/>
                    </a:solidFill>
                  </a:tcPr>
                </a:tc>
                <a:tc>
                  <a:txBody>
                    <a:bodyPr/>
                    <a:lstStyle/>
                    <a:p>
                      <a:pPr algn="l" fontAlgn="ctr"/>
                      <a:r>
                        <a:rPr lang="fr-FR" sz="1600" b="0" i="0" u="none" strike="noStrike" dirty="0">
                          <a:solidFill>
                            <a:srgbClr val="000000"/>
                          </a:solidFill>
                          <a:effectLst/>
                          <a:latin typeface="+mn-lt"/>
                        </a:rPr>
                        <a:t>External ID</a:t>
                      </a:r>
                    </a:p>
                  </a:txBody>
                  <a:tcPr marL="9525" marR="9525" marT="9525" marB="0" anchor="ctr">
                    <a:solidFill>
                      <a:srgbClr val="CCCCFF"/>
                    </a:solidFill>
                  </a:tcPr>
                </a:tc>
                <a:extLst>
                  <a:ext uri="{0D108BD9-81ED-4DB2-BD59-A6C34878D82A}">
                    <a16:rowId xmlns:a16="http://schemas.microsoft.com/office/drawing/2014/main" val="1994584013"/>
                  </a:ext>
                </a:extLst>
              </a:tr>
              <a:tr h="0">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extLst>
                  <a:ext uri="{0D108BD9-81ED-4DB2-BD59-A6C34878D82A}">
                    <a16:rowId xmlns:a16="http://schemas.microsoft.com/office/drawing/2014/main" val="383689728"/>
                  </a:ext>
                </a:extLst>
              </a:tr>
            </a:tbl>
          </a:graphicData>
        </a:graphic>
      </p:graphicFrame>
    </p:spTree>
    <p:extLst>
      <p:ext uri="{BB962C8B-B14F-4D97-AF65-F5344CB8AC3E}">
        <p14:creationId xmlns:p14="http://schemas.microsoft.com/office/powerpoint/2010/main" val="4269258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AC0F2F4-B089-43C8-A7B8-5387D4258F81}"/>
              </a:ext>
            </a:extLst>
          </p:cNvPr>
          <p:cNvSpPr>
            <a:spLocks noGrp="1"/>
          </p:cNvSpPr>
          <p:nvPr>
            <p:ph idx="1"/>
          </p:nvPr>
        </p:nvSpPr>
        <p:spPr/>
        <p:txBody>
          <a:bodyPr/>
          <a:lstStyle/>
          <a:p>
            <a:r>
              <a:rPr lang="en-US" dirty="0">
                <a:solidFill>
                  <a:schemeClr val="dk1"/>
                </a:solidFill>
                <a:ea typeface="Arial"/>
                <a:cs typeface="Arial"/>
                <a:sym typeface="Arial"/>
              </a:rPr>
              <a:t>The trial was established from 25 cm- homogenous hardwood cuttings planted at a plant density of 6670 trees per ha. The trial was and consisted in 6 randomized complete blocks where each F1 genotype and each parent was represented by one replicate</a:t>
            </a:r>
          </a:p>
        </p:txBody>
      </p:sp>
      <p:sp>
        <p:nvSpPr>
          <p:cNvPr id="4" name="Titre 3">
            <a:extLst>
              <a:ext uri="{FF2B5EF4-FFF2-40B4-BE49-F238E27FC236}">
                <a16:creationId xmlns:a16="http://schemas.microsoft.com/office/drawing/2014/main" id="{EAA49EA4-A764-49A2-B206-7A482EC2579B}"/>
              </a:ext>
            </a:extLst>
          </p:cNvPr>
          <p:cNvSpPr>
            <a:spLocks noGrp="1"/>
          </p:cNvSpPr>
          <p:nvPr>
            <p:ph type="title"/>
          </p:nvPr>
        </p:nvSpPr>
        <p:spPr/>
        <p:txBody>
          <a:bodyPr/>
          <a:lstStyle/>
          <a:p>
            <a:r>
              <a:rPr lang="fr-FR" dirty="0"/>
              <a:t>MIAPPE </a:t>
            </a:r>
            <a:r>
              <a:rPr lang="fr-FR" dirty="0" err="1"/>
              <a:t>example</a:t>
            </a:r>
            <a:r>
              <a:rPr lang="fr-FR" dirty="0"/>
              <a:t> – </a:t>
            </a:r>
            <a:r>
              <a:rPr lang="fr-FR" dirty="0" err="1"/>
              <a:t>Environment</a:t>
            </a:r>
            <a:endParaRPr lang="en-US" dirty="0"/>
          </a:p>
        </p:txBody>
      </p:sp>
      <p:graphicFrame>
        <p:nvGraphicFramePr>
          <p:cNvPr id="6" name="Tableau 5">
            <a:extLst>
              <a:ext uri="{FF2B5EF4-FFF2-40B4-BE49-F238E27FC236}">
                <a16:creationId xmlns:a16="http://schemas.microsoft.com/office/drawing/2014/main" id="{54FF4D69-3455-416F-BE02-EF96CCD4E0E3}"/>
              </a:ext>
            </a:extLst>
          </p:cNvPr>
          <p:cNvGraphicFramePr>
            <a:graphicFrameLocks noGrp="1"/>
          </p:cNvGraphicFramePr>
          <p:nvPr/>
        </p:nvGraphicFramePr>
        <p:xfrm>
          <a:off x="3233630" y="4184682"/>
          <a:ext cx="5715636" cy="760095"/>
        </p:xfrm>
        <a:graphic>
          <a:graphicData uri="http://schemas.openxmlformats.org/drawingml/2006/table">
            <a:tbl>
              <a:tblPr>
                <a:tableStyleId>{5C22544A-7EE6-4342-B048-85BDC9FD1C3A}</a:tableStyleId>
              </a:tblPr>
              <a:tblGrid>
                <a:gridCol w="1150049">
                  <a:extLst>
                    <a:ext uri="{9D8B030D-6E8A-4147-A177-3AD203B41FA5}">
                      <a16:colId xmlns:a16="http://schemas.microsoft.com/office/drawing/2014/main" val="3590772697"/>
                    </a:ext>
                  </a:extLst>
                </a:gridCol>
                <a:gridCol w="2039811">
                  <a:extLst>
                    <a:ext uri="{9D8B030D-6E8A-4147-A177-3AD203B41FA5}">
                      <a16:colId xmlns:a16="http://schemas.microsoft.com/office/drawing/2014/main" val="931367826"/>
                    </a:ext>
                  </a:extLst>
                </a:gridCol>
                <a:gridCol w="2525776">
                  <a:extLst>
                    <a:ext uri="{9D8B030D-6E8A-4147-A177-3AD203B41FA5}">
                      <a16:colId xmlns:a16="http://schemas.microsoft.com/office/drawing/2014/main" val="1934099106"/>
                    </a:ext>
                  </a:extLst>
                </a:gridCol>
              </a:tblGrid>
              <a:tr h="116456">
                <a:tc>
                  <a:txBody>
                    <a:bodyPr/>
                    <a:lstStyle/>
                    <a:p>
                      <a:pPr algn="l" fontAlgn="ctr"/>
                      <a:r>
                        <a:rPr lang="fr-FR" sz="1600" b="1" u="none" strike="noStrike" dirty="0">
                          <a:effectLst/>
                          <a:latin typeface="+mn-lt"/>
                        </a:rPr>
                        <a:t>Environment</a:t>
                      </a:r>
                      <a:endParaRPr lang="fr-FR" sz="16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600" u="none" strike="noStrike" dirty="0">
                          <a:effectLst/>
                          <a:latin typeface="+mn-lt"/>
                        </a:rPr>
                        <a:t>Environment parameter</a:t>
                      </a:r>
                      <a:endParaRPr lang="fr-FR" sz="1600" b="1" i="0" u="none" strike="noStrike" dirty="0">
                        <a:solidFill>
                          <a:srgbClr val="000000"/>
                        </a:solidFill>
                        <a:effectLst/>
                        <a:latin typeface="+mn-lt"/>
                      </a:endParaRPr>
                    </a:p>
                  </a:txBody>
                  <a:tcPr marL="9525" marR="9525" marT="9525" marB="0" anchor="ctr">
                    <a:solidFill>
                      <a:srgbClr val="CCCCFF"/>
                    </a:solidFill>
                  </a:tcPr>
                </a:tc>
                <a:tc>
                  <a:txBody>
                    <a:bodyPr/>
                    <a:lstStyle/>
                    <a:p>
                      <a:pPr algn="l" fontAlgn="ctr"/>
                      <a:r>
                        <a:rPr lang="fr-FR" sz="1600" u="none" strike="noStrike" dirty="0">
                          <a:effectLst/>
                          <a:latin typeface="+mn-lt"/>
                        </a:rPr>
                        <a:t>Environment parameter value</a:t>
                      </a:r>
                      <a:endParaRPr lang="fr-FR" sz="1600" b="1" i="0" u="none" strike="noStrike" dirty="0">
                        <a:solidFill>
                          <a:srgbClr val="000000"/>
                        </a:solidFill>
                        <a:effectLst/>
                        <a:latin typeface="+mn-lt"/>
                      </a:endParaRPr>
                    </a:p>
                  </a:txBody>
                  <a:tcPr marL="9525" marR="9525" marT="9525" marB="0" anchor="ctr">
                    <a:solidFill>
                      <a:srgbClr val="CCCCFF"/>
                    </a:solidFill>
                  </a:tcPr>
                </a:tc>
                <a:extLst>
                  <a:ext uri="{0D108BD9-81ED-4DB2-BD59-A6C34878D82A}">
                    <a16:rowId xmlns:a16="http://schemas.microsoft.com/office/drawing/2014/main" val="1994584013"/>
                  </a:ext>
                </a:extLst>
              </a:tr>
              <a:tr h="0">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en-US" sz="1600" dirty="0">
                          <a:solidFill>
                            <a:schemeClr val="dk1"/>
                          </a:solidFill>
                          <a:ea typeface="Arial"/>
                          <a:cs typeface="Arial"/>
                          <a:sym typeface="Arial"/>
                        </a:rPr>
                        <a:t>plant density </a:t>
                      </a:r>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r>
                        <a:rPr lang="en-US" sz="1600" dirty="0">
                          <a:solidFill>
                            <a:schemeClr val="dk1"/>
                          </a:solidFill>
                          <a:ea typeface="Arial"/>
                          <a:cs typeface="Arial"/>
                          <a:sym typeface="Arial"/>
                        </a:rPr>
                        <a:t>6670 trees per ha</a:t>
                      </a:r>
                      <a:endParaRPr lang="fr-FR" sz="1600" b="0" i="0" u="none" strike="noStrike" dirty="0">
                        <a:solidFill>
                          <a:srgbClr val="000000"/>
                        </a:solidFill>
                        <a:effectLst/>
                        <a:latin typeface="+mn-lt"/>
                      </a:endParaRPr>
                    </a:p>
                  </a:txBody>
                  <a:tcPr marL="9525" marR="9525" marT="9525" marB="0" anchor="b">
                    <a:solidFill>
                      <a:srgbClr val="CCCCFF"/>
                    </a:solidFill>
                  </a:tcPr>
                </a:tc>
                <a:extLst>
                  <a:ext uri="{0D108BD9-81ED-4DB2-BD59-A6C34878D82A}">
                    <a16:rowId xmlns:a16="http://schemas.microsoft.com/office/drawing/2014/main" val="383689728"/>
                  </a:ext>
                </a:extLst>
              </a:tr>
              <a:tr h="0">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tc>
                  <a:txBody>
                    <a:bodyPr/>
                    <a:lstStyle/>
                    <a:p>
                      <a:pPr algn="l" fontAlgn="b"/>
                      <a:endParaRPr lang="fr-FR" sz="1600" b="0" i="0" u="none" strike="noStrike" dirty="0">
                        <a:solidFill>
                          <a:srgbClr val="000000"/>
                        </a:solidFill>
                        <a:effectLst/>
                        <a:latin typeface="+mn-lt"/>
                      </a:endParaRPr>
                    </a:p>
                  </a:txBody>
                  <a:tcPr marL="9525" marR="9525" marT="9525" marB="0" anchor="b">
                    <a:solidFill>
                      <a:srgbClr val="CCCCFF"/>
                    </a:solidFill>
                  </a:tcPr>
                </a:tc>
                <a:extLst>
                  <a:ext uri="{0D108BD9-81ED-4DB2-BD59-A6C34878D82A}">
                    <a16:rowId xmlns:a16="http://schemas.microsoft.com/office/drawing/2014/main" val="1649008789"/>
                  </a:ext>
                </a:extLst>
              </a:tr>
            </a:tbl>
          </a:graphicData>
        </a:graphic>
      </p:graphicFrame>
    </p:spTree>
    <p:extLst>
      <p:ext uri="{BB962C8B-B14F-4D97-AF65-F5344CB8AC3E}">
        <p14:creationId xmlns:p14="http://schemas.microsoft.com/office/powerpoint/2010/main" val="1410346012"/>
      </p:ext>
    </p:extLst>
  </p:cSld>
  <p:clrMapOvr>
    <a:masterClrMapping/>
  </p:clrMapOvr>
</p:sld>
</file>

<file path=ppt/theme/theme1.xml><?xml version="1.0" encoding="utf-8"?>
<a:theme xmlns:a="http://schemas.openxmlformats.org/drawingml/2006/main" name="Presentation-INRAE-Panoramiqu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5F92528FC9C8488898B86D54615449" ma:contentTypeVersion="" ma:contentTypeDescription="Create a new document." ma:contentTypeScope="" ma:versionID="7dbc52a3c8f9feecfee7be38a12971d4">
  <xsd:schema xmlns:xsd="http://www.w3.org/2001/XMLSchema" xmlns:xs="http://www.w3.org/2001/XMLSchema" xmlns:p="http://schemas.microsoft.com/office/2006/metadata/properties" targetNamespace="http://schemas.microsoft.com/office/2006/metadata/properties" ma:root="true" ma:fieldsID="c3780fefa480425cdbae071994a9cb9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14EAC2-AD7C-46D9-9026-3DC78443F1F0}">
  <ds:schemaRefs>
    <ds:schemaRef ds:uri="http://schemas.microsoft.com/sharepoint/v3/contenttype/forms"/>
  </ds:schemaRefs>
</ds:datastoreItem>
</file>

<file path=customXml/itemProps2.xml><?xml version="1.0" encoding="utf-8"?>
<ds:datastoreItem xmlns:ds="http://schemas.openxmlformats.org/officeDocument/2006/customXml" ds:itemID="{34050AC3-DB97-485E-AD77-9D433B0887B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BA9F833-7CEC-450C-A77D-BDD91096B6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2360</TotalTime>
  <Words>2991</Words>
  <Application>Microsoft Macintosh PowerPoint</Application>
  <PresentationFormat>Grand écran</PresentationFormat>
  <Paragraphs>999</Paragraphs>
  <Slides>24</Slides>
  <Notes>1</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24</vt:i4>
      </vt:variant>
    </vt:vector>
  </HeadingPairs>
  <TitlesOfParts>
    <vt:vector size="33" baseType="lpstr">
      <vt:lpstr>Arial</vt:lpstr>
      <vt:lpstr>Calibri</vt:lpstr>
      <vt:lpstr>Calibri Light</vt:lpstr>
      <vt:lpstr>Noto Sans Symbols</vt:lpstr>
      <vt:lpstr>Raleway</vt:lpstr>
      <vt:lpstr>Rubik Light</vt:lpstr>
      <vt:lpstr>Trebuchet MS</vt:lpstr>
      <vt:lpstr>Presentation-INRAE-Panoramique</vt:lpstr>
      <vt:lpstr>Office-Design</vt:lpstr>
      <vt:lpstr>First hands On, bring your own data : File template</vt:lpstr>
      <vt:lpstr>Hands On overview</vt:lpstr>
      <vt:lpstr>Solutions for the Poplar Dataset</vt:lpstr>
      <vt:lpstr>MIAPPE example - Investigation</vt:lpstr>
      <vt:lpstr>MIAPPE example - Study</vt:lpstr>
      <vt:lpstr>MIAPPE example – Assay/Observed variable</vt:lpstr>
      <vt:lpstr>MIAPPE example – Biological material</vt:lpstr>
      <vt:lpstr>MIAPPE example – Observation unit</vt:lpstr>
      <vt:lpstr>MIAPPE example – Environment</vt:lpstr>
      <vt:lpstr>MIAPPE example – Events</vt:lpstr>
      <vt:lpstr>MIAPPE example – Experimental factor/Treatment</vt:lpstr>
      <vt:lpstr>Exemple avec un format de données riche</vt:lpstr>
      <vt:lpstr>MIAPPE example - Investigation</vt:lpstr>
      <vt:lpstr>MIAPPE example - Study</vt:lpstr>
      <vt:lpstr>MIAPPE example - Study</vt:lpstr>
      <vt:lpstr>MIAPPE example - Study</vt:lpstr>
      <vt:lpstr>MIAPPE example – Assay/Observed variable</vt:lpstr>
      <vt:lpstr>CropOntology TD v5 Example</vt:lpstr>
      <vt:lpstr>MIAPPE example – Biological material</vt:lpstr>
      <vt:lpstr>MIAPPE example – Observation unit</vt:lpstr>
      <vt:lpstr>MIAPPE example – Environment</vt:lpstr>
      <vt:lpstr>MIAPPE example – Events</vt:lpstr>
      <vt:lpstr>MIAPPE example – Experimental factor/Treatment</vt:lpstr>
      <vt:lpstr>Aknowledgments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arnaud</dc:creator>
  <cp:keywords>, docId:0F2A8978F1AACECC43164344F66E87A4</cp:keywords>
  <cp:lastModifiedBy>cyril.pommier</cp:lastModifiedBy>
  <cp:revision>70</cp:revision>
  <dcterms:created xsi:type="dcterms:W3CDTF">2019-12-11T10:12:20Z</dcterms:created>
  <dcterms:modified xsi:type="dcterms:W3CDTF">2024-12-02T19:16:58Z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0x010100CE5F92528FC9C8488898B86D54615449</vt:lpwstr>
  </property>
</Properties>
</file>