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12192000" cy="6858000"/>
  <p:notesSz cx="6858000" cy="12192000"/>
  <p:embeddedFontLst>
    <p:embeddedFont>
      <p:font typeface="Corbel" panose="020B0503020204020204" pitchFamily="34" charset="0"/>
      <p:regular r:id="rId55"/>
      <p:bold r:id="rId56"/>
      <p:italic r:id="rId57"/>
      <p:boldItalic r:id="rId58"/>
    </p:embeddedFont>
    <p:embeddedFont>
      <p:font typeface="Helvetica Neue" panose="02000503000000020004" pitchFamily="2" charset="0"/>
      <p:regular r:id="rId59"/>
      <p:bold r:id="rId60"/>
      <p:italic r:id="rId61"/>
      <p:boldItalic r:id="rId62"/>
    </p:embeddedFont>
    <p:embeddedFont>
      <p:font typeface="Rubik Light" pitchFamily="2" charset="-79"/>
      <p:regular r:id="rId63"/>
      <p:bold r:id="rId64"/>
      <p:italic r:id="rId65"/>
      <p:boldItalic r:id="rId66"/>
    </p:embeddedFont>
    <p:embeddedFont>
      <p:font typeface="Trebuchet MS" panose="020B0703020202090204" pitchFamily="34" charset="0"/>
      <p:regular r:id="rId67"/>
      <p:bold r:id="rId68"/>
      <p:italic r:id="rId69"/>
    </p:embeddedFon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9d2J/23TBIrd1lQbSnl9nB6WcB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986ED8-3673-4F45-B59C-B7B0657B4F80}">
  <a:tblStyle styleId="{BE986ED8-3673-4F45-B59C-B7B0657B4F8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5A84C3-60B9-4A56-AE1F-DE2EE5FB6EA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9" d="100"/>
          <a:sy n="109" d="100"/>
        </p:scale>
        <p:origin x="208" y="4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15454/XV2MS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15454/SL6FP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Sample elements for the creation of presentations</a:t>
            </a:r>
            <a:endParaRPr/>
          </a:p>
        </p:txBody>
      </p:sp>
      <p:sp>
        <p:nvSpPr>
          <p:cNvPr id="116" name="Google Shape;1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1a13bc3efd_0_70: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SzPts val="1400"/>
              <a:buFont typeface="Arial"/>
              <a:buNone/>
            </a:pPr>
            <a:r>
              <a:rPr lang="de-DE">
                <a:solidFill>
                  <a:schemeClr val="dk1"/>
                </a:solidFill>
              </a:rPr>
              <a:t>Rque Fred : 5* are almost never reached, it's not what we ask of you.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a:solidFill>
                  <a:schemeClr val="dk1"/>
                </a:solidFill>
              </a:rPr>
              <a:t>can appear by mistake: DOI datainrae + publi + gitlab cited in the 3 cases =&gt; makes the link data</a:t>
            </a:r>
            <a:endParaRPr/>
          </a:p>
        </p:txBody>
      </p:sp>
      <p:sp>
        <p:nvSpPr>
          <p:cNvPr id="194" name="Google Shape;194;g31a13bc3efd_0_70: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1a13bc3efd_0_87: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lnSpc>
                <a:spcPct val="114999"/>
              </a:lnSpc>
              <a:spcBef>
                <a:spcPts val="0"/>
              </a:spcBef>
              <a:spcAft>
                <a:spcPts val="0"/>
              </a:spcAft>
              <a:buClr>
                <a:schemeClr val="dk1"/>
              </a:buClr>
              <a:buSzPts val="1100"/>
              <a:buFont typeface="Arial"/>
              <a:buNone/>
            </a:pPr>
            <a:endParaRPr/>
          </a:p>
        </p:txBody>
      </p:sp>
      <p:sp>
        <p:nvSpPr>
          <p:cNvPr id="212" name="Google Shape;212;g31a13bc3efd_0_87: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1a13bc3efd_0_119:notes"/>
          <p:cNvSpPr txBox="1">
            <a:spLocks noGrp="1"/>
          </p:cNvSpPr>
          <p:nvPr>
            <p:ph type="body" idx="1"/>
          </p:nvPr>
        </p:nvSpPr>
        <p:spPr>
          <a:xfrm>
            <a:off x="685800" y="5867400"/>
            <a:ext cx="5486400" cy="48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31a13bc3efd_0_119: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1a13bc3efd_0_126: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1a13bc3efd_0_126: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DE"/>
              <a:t>Summarise this section in a single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1a13bc3efd_0_135:notes"/>
          <p:cNvSpPr txBox="1">
            <a:spLocks noGrp="1"/>
          </p:cNvSpPr>
          <p:nvPr>
            <p:ph type="body" idx="1"/>
          </p:nvPr>
        </p:nvSpPr>
        <p:spPr>
          <a:xfrm>
            <a:off x="685800" y="5867400"/>
            <a:ext cx="5486400" cy="48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31a13bc3efd_0_135: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1a13bc3efd_0_141:notes"/>
          <p:cNvSpPr txBox="1">
            <a:spLocks noGrp="1"/>
          </p:cNvSpPr>
          <p:nvPr>
            <p:ph type="body" idx="1"/>
          </p:nvPr>
        </p:nvSpPr>
        <p:spPr>
          <a:xfrm>
            <a:off x="914400" y="5791200"/>
            <a:ext cx="5029200" cy="54864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Calibri"/>
              <a:buNone/>
            </a:pPr>
            <a:endParaRPr/>
          </a:p>
        </p:txBody>
      </p:sp>
      <p:sp>
        <p:nvSpPr>
          <p:cNvPr id="266" name="Google Shape;266;g31a13bc3efd_0_141: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 typeface="Arial"/>
              <a:buChar char="•"/>
            </a:pPr>
            <a:r>
              <a:rPr lang="de-DE"/>
              <a:t>data standards </a:t>
            </a:r>
            <a:endParaRPr/>
          </a:p>
          <a:p>
            <a:pPr marL="742950" lvl="1" indent="-285750" algn="l" rtl="0">
              <a:lnSpc>
                <a:spcPct val="100000"/>
              </a:lnSpc>
              <a:spcBef>
                <a:spcPts val="0"/>
              </a:spcBef>
              <a:spcAft>
                <a:spcPts val="0"/>
              </a:spcAft>
              <a:buSzPts val="1400"/>
              <a:buNone/>
            </a:pPr>
            <a:r>
              <a:rPr lang="de-DE"/>
              <a:t>MIAPPE &amp; BrAPI pheno to geno</a:t>
            </a:r>
            <a:endParaRPr/>
          </a:p>
          <a:p>
            <a:pPr marL="285750" lvl="0" indent="-285750" algn="l" rtl="0">
              <a:lnSpc>
                <a:spcPct val="100000"/>
              </a:lnSpc>
              <a:spcBef>
                <a:spcPts val="0"/>
              </a:spcBef>
              <a:spcAft>
                <a:spcPts val="0"/>
              </a:spcAft>
              <a:buSzPts val="1400"/>
              <a:buFont typeface="Arial"/>
              <a:buChar char="•"/>
            </a:pPr>
            <a:r>
              <a:rPr lang="de-DE"/>
              <a:t> databases for the management of the experiments, </a:t>
            </a:r>
            <a:endParaRPr/>
          </a:p>
          <a:p>
            <a:pPr marL="742950" lvl="1" indent="-285750" algn="l" rtl="0">
              <a:lnSpc>
                <a:spcPct val="100000"/>
              </a:lnSpc>
              <a:spcBef>
                <a:spcPts val="0"/>
              </a:spcBef>
              <a:spcAft>
                <a:spcPts val="0"/>
              </a:spcAft>
              <a:buSzPts val="1400"/>
              <a:buNone/>
            </a:pPr>
            <a:r>
              <a:rPr lang="de-DE"/>
              <a:t>PHIS</a:t>
            </a:r>
            <a:endParaRPr/>
          </a:p>
          <a:p>
            <a:pPr marL="285750" lvl="0" indent="-285750" algn="l" rtl="0">
              <a:lnSpc>
                <a:spcPct val="100000"/>
              </a:lnSpc>
              <a:spcBef>
                <a:spcPts val="0"/>
              </a:spcBef>
              <a:spcAft>
                <a:spcPts val="0"/>
              </a:spcAft>
              <a:buSzPts val="1400"/>
              <a:buFont typeface="Arial"/>
              <a:buChar char="•"/>
            </a:pPr>
            <a:r>
              <a:rPr lang="de-DE"/>
              <a:t>data repositories to ensure long term accessibility </a:t>
            </a:r>
            <a:endParaRPr/>
          </a:p>
          <a:p>
            <a:pPr marL="742950" lvl="1" indent="-285750" algn="l" rtl="0">
              <a:lnSpc>
                <a:spcPct val="100000"/>
              </a:lnSpc>
              <a:spcBef>
                <a:spcPts val="0"/>
              </a:spcBef>
              <a:spcAft>
                <a:spcPts val="0"/>
              </a:spcAft>
              <a:buSzPts val="1400"/>
              <a:buNone/>
            </a:pPr>
            <a:r>
              <a:rPr lang="de-DE"/>
              <a:t>Dataverse &amp; Zenodo</a:t>
            </a:r>
            <a:endParaRPr/>
          </a:p>
          <a:p>
            <a:pPr marL="285750" lvl="0" indent="-285750" algn="l" rtl="0">
              <a:lnSpc>
                <a:spcPct val="100000"/>
              </a:lnSpc>
              <a:spcBef>
                <a:spcPts val="0"/>
              </a:spcBef>
              <a:spcAft>
                <a:spcPts val="0"/>
              </a:spcAft>
              <a:buSzPts val="1400"/>
              <a:buFont typeface="Arial"/>
              <a:buChar char="•"/>
            </a:pPr>
            <a:r>
              <a:rPr lang="de-DE"/>
              <a:t> by data portals to maximise findability </a:t>
            </a:r>
            <a:endParaRPr/>
          </a:p>
          <a:p>
            <a:pPr marL="285750" lvl="0" indent="-285750" algn="l" rtl="0">
              <a:lnSpc>
                <a:spcPct val="100000"/>
              </a:lnSpc>
              <a:spcBef>
                <a:spcPts val="0"/>
              </a:spcBef>
              <a:spcAft>
                <a:spcPts val="0"/>
              </a:spcAft>
              <a:buSzPts val="1400"/>
              <a:buFont typeface="Arial"/>
              <a:buChar char="•"/>
            </a:pPr>
            <a:r>
              <a:rPr lang="de-DE"/>
              <a:t>guidelines to ease their usage. </a:t>
            </a:r>
            <a:endParaRPr/>
          </a:p>
          <a:p>
            <a:pPr marL="457200" lvl="0" indent="-228600" algn="l" rtl="0">
              <a:lnSpc>
                <a:spcPct val="100000"/>
              </a:lnSpc>
              <a:spcBef>
                <a:spcPts val="0"/>
              </a:spcBef>
              <a:spcAft>
                <a:spcPts val="0"/>
              </a:spcAft>
              <a:buSzPts val="1400"/>
              <a:buNone/>
            </a:pPr>
            <a:r>
              <a:rPr lang="de-DE" b="0" i="0">
                <a:solidFill>
                  <a:srgbClr val="333333"/>
                </a:solidFill>
                <a:latin typeface="Helvetica Neue"/>
                <a:ea typeface="Helvetica Neue"/>
                <a:cs typeface="Helvetica Neue"/>
                <a:sym typeface="Helvetica Neue"/>
              </a:rPr>
              <a:t>Finding the right documentation to use those tools and standard is not always straightforward. The RDMKit (https://rdmkit.elixir-europe.org/) is a guidelines portal that has been build to help researchers finding the information subset they need. Through dedicated section, such as the plant domain page (https://rdmkit.elixir-europe.org/), it shows the complementarity between standard and tools and provide the guidances needed for data management.</a:t>
            </a:r>
            <a:endParaRPr/>
          </a:p>
          <a:p>
            <a:pPr marL="457200" lvl="0" indent="-228600" algn="l" rtl="0">
              <a:lnSpc>
                <a:spcPct val="100000"/>
              </a:lnSpc>
              <a:spcBef>
                <a:spcPts val="0"/>
              </a:spcBef>
              <a:spcAft>
                <a:spcPts val="0"/>
              </a:spcAft>
              <a:buSzPts val="1400"/>
              <a:buNone/>
            </a:pPr>
            <a:r>
              <a:rPr lang="de-DE" b="0" i="0">
                <a:solidFill>
                  <a:srgbClr val="333333"/>
                </a:solidFill>
                <a:latin typeface="Helvetica Neue"/>
                <a:ea typeface="Helvetica Neue"/>
                <a:cs typeface="Helvetica Neue"/>
                <a:sym typeface="Helvetica Neue"/>
              </a:rPr>
              <a:t>Finally, we will also update the status of FAIDARE (https://urgi.versailles.inrae.fr/faidare/), a global data portal that indexes 30 databases using either BrAPI or a generic minimal format.</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7" name="Google Shape;3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12de6aadf8_1_2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312de6aadf8_1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12de6aadf8_1_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312de6aadf8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1a13bc3efd_0_0:notes"/>
          <p:cNvSpPr txBox="1">
            <a:spLocks noGrp="1"/>
          </p:cNvSpPr>
          <p:nvPr>
            <p:ph type="body" idx="1"/>
          </p:nvPr>
        </p:nvSpPr>
        <p:spPr>
          <a:xfrm>
            <a:off x="685800" y="5867400"/>
            <a:ext cx="5486400" cy="48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31a13bc3efd_0_0: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12de6aadf8_1_351:notes"/>
          <p:cNvSpPr txBox="1">
            <a:spLocks noGrp="1"/>
          </p:cNvSpPr>
          <p:nvPr>
            <p:ph type="body" idx="1"/>
          </p:nvPr>
        </p:nvSpPr>
        <p:spPr>
          <a:xfrm>
            <a:off x="685800" y="5867400"/>
            <a:ext cx="54864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59" name="Google Shape;559;g312de6aadf8_1_351: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1a0e30726f_0_8: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31a0e30726f_0_8:notes"/>
          <p:cNvSpPr txBox="1">
            <a:spLocks noGrp="1"/>
          </p:cNvSpPr>
          <p:nvPr>
            <p:ph type="body" idx="1"/>
          </p:nvPr>
        </p:nvSpPr>
        <p:spPr>
          <a:xfrm>
            <a:off x="685800" y="5867400"/>
            <a:ext cx="5486400" cy="48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31a0e30726f_0_8:notes"/>
          <p:cNvSpPr txBox="1">
            <a:spLocks noGrp="1"/>
          </p:cNvSpPr>
          <p:nvPr>
            <p:ph type="sldNum" idx="12"/>
          </p:nvPr>
        </p:nvSpPr>
        <p:spPr>
          <a:xfrm>
            <a:off x="3884613" y="11580284"/>
            <a:ext cx="2971800" cy="611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12de6aadf8_3_0:notes"/>
          <p:cNvSpPr txBox="1">
            <a:spLocks noGrp="1"/>
          </p:cNvSpPr>
          <p:nvPr>
            <p:ph type="body" idx="1"/>
          </p:nvPr>
        </p:nvSpPr>
        <p:spPr>
          <a:xfrm>
            <a:off x="685800" y="5867400"/>
            <a:ext cx="5486400" cy="48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g312de6aadf8_3_0: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1970abdad7_1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1970abdad7_1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g31970abdad7_1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1612be624c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31612be624c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g31612be624c_0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1a13bc3efd_0_12:notes"/>
          <p:cNvSpPr txBox="1">
            <a:spLocks noGrp="1"/>
          </p:cNvSpPr>
          <p:nvPr>
            <p:ph type="body" idx="1"/>
          </p:nvPr>
        </p:nvSpPr>
        <p:spPr>
          <a:xfrm>
            <a:off x="685800" y="5867400"/>
            <a:ext cx="5486400" cy="48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31a13bc3efd_0_12: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160efcd6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3160efcd64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g3160efcd64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12de6aadf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312de6aadf8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g312de6aadf8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12de6aadf8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312de6aadf8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g312de6aadf8_2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12de6aadf8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312de6aadf8_2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g312de6aadf8_2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12de6aadf8_2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312de6aadf8_2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Accession : </a:t>
            </a:r>
            <a:r>
              <a:rPr lang="de-DE" u="sng">
                <a:solidFill>
                  <a:schemeClr val="hlink"/>
                </a:solidFill>
                <a:hlinkClick r:id="rId3"/>
              </a:rPr>
              <a:t>https://doi.org/10.15454/XV2MS4</a:t>
            </a:r>
            <a:r>
              <a:rPr lang="de-DE"/>
              <a:t> </a:t>
            </a:r>
            <a:endParaRPr/>
          </a:p>
          <a:p>
            <a:pPr marL="0" lvl="0" indent="0" algn="l" rtl="0">
              <a:lnSpc>
                <a:spcPct val="100000"/>
              </a:lnSpc>
              <a:spcBef>
                <a:spcPts val="0"/>
              </a:spcBef>
              <a:spcAft>
                <a:spcPts val="0"/>
              </a:spcAft>
              <a:buSzPts val="1400"/>
              <a:buNone/>
            </a:pPr>
            <a:endParaRPr/>
          </a:p>
        </p:txBody>
      </p:sp>
      <p:sp>
        <p:nvSpPr>
          <p:cNvPr id="717" name="Google Shape;717;g312de6aadf8_2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1612be624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g31612be624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g31612be624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1612be624c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31612be624c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g31612be624c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1612be624c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31612be624c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g31612be624c_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1612be624c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31612be624c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8" name="Google Shape;788;g31612be624c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1621215c19_5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31621215c19_5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g31621215c19_5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1a13bc3efd_0_19: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9" name="Google Shape;139;g31a13bc3efd_0_19: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1970abdad7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31970abdad7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g31970abdad7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1970abdad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31970abdad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Ajouter la notion d’accession : </a:t>
            </a:r>
            <a:r>
              <a:rPr lang="de-DE" u="sng">
                <a:solidFill>
                  <a:schemeClr val="hlink"/>
                </a:solidFill>
                <a:hlinkClick r:id="rId3"/>
              </a:rPr>
              <a:t>https://doi.org/10.15454/SL6FP9</a:t>
            </a:r>
            <a:r>
              <a:rPr lang="de-DE"/>
              <a:t> </a:t>
            </a:r>
            <a:endParaRPr/>
          </a:p>
        </p:txBody>
      </p:sp>
      <p:sp>
        <p:nvSpPr>
          <p:cNvPr id="833" name="Google Shape;833;g31970abdad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1970abdad7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31970abdad7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6" name="Google Shape;846;g31970abdad7_1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1970abdad7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31970abdad7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g31970abdad7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1970abdad7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31970abdad7_1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0" name="Google Shape;870;g31970abdad7_1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1970abdad7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31970abdad7_1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g31970abdad7_1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1970abdad7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31970abdad7_1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g31970abdad7_1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31970abdad7_1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31970abdad7_1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31970abdad7_1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31970abdad7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31970abdad7_1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g31970abdad7_1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1970abdad7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31970abdad7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g31970abdad7_1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1a13bc3efd_0_24:notes"/>
          <p:cNvSpPr txBox="1">
            <a:spLocks noGrp="1"/>
          </p:cNvSpPr>
          <p:nvPr>
            <p:ph type="body" idx="1"/>
          </p:nvPr>
        </p:nvSpPr>
        <p:spPr>
          <a:xfrm>
            <a:off x="685800" y="5867400"/>
            <a:ext cx="5486400" cy="48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31a13bc3efd_0_24: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1970abdad7_1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1970abdad7_1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31970abdad7_1_2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1970abdad7_1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31970abdad7_1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g31970abdad7_1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31a13bc3efd_2_0:notes"/>
          <p:cNvSpPr txBox="1">
            <a:spLocks noGrp="1"/>
          </p:cNvSpPr>
          <p:nvPr>
            <p:ph type="body" idx="1"/>
          </p:nvPr>
        </p:nvSpPr>
        <p:spPr>
          <a:xfrm>
            <a:off x="685800" y="5867400"/>
            <a:ext cx="5486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84" name="Google Shape;984;g31a13bc3efd_2_0: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1a13bc3efd_0_46: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6" name="Google Shape;166;g31a13bc3efd_0_46: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a13bc3efd_0_52: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3" name="Google Shape;173;g31a13bc3efd_0_52: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1a13bc3efd_0_58: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0" name="Google Shape;180;g31a13bc3efd_0_58: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1a13bc3efd_0_64: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7" name="Google Shape;187;g31a13bc3efd_0_64: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3.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hyperlink" Target="https://www.phenet.eu/en/contact"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6"/>
        <p:cNvGrpSpPr/>
        <p:nvPr/>
      </p:nvGrpSpPr>
      <p:grpSpPr>
        <a:xfrm>
          <a:off x="0" y="0"/>
          <a:ext cx="0" cy="0"/>
          <a:chOff x="0" y="0"/>
          <a:chExt cx="0" cy="0"/>
        </a:xfrm>
      </p:grpSpPr>
      <p:sp>
        <p:nvSpPr>
          <p:cNvPr id="17" name="Google Shape;17;p23"/>
          <p:cNvSpPr/>
          <p:nvPr/>
        </p:nvSpPr>
        <p:spPr>
          <a:xfrm>
            <a:off x="0" y="6125475"/>
            <a:ext cx="12139500" cy="760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8" name="Google Shape;18;p23"/>
          <p:cNvPicPr preferRelativeResize="0"/>
          <p:nvPr/>
        </p:nvPicPr>
        <p:blipFill>
          <a:blip r:embed="rId2">
            <a:alphaModFix/>
          </a:blip>
          <a:stretch>
            <a:fillRect/>
          </a:stretch>
        </p:blipFill>
        <p:spPr>
          <a:xfrm>
            <a:off x="8621825" y="53455"/>
            <a:ext cx="3517675" cy="6815718"/>
          </a:xfrm>
          <a:prstGeom prst="rect">
            <a:avLst/>
          </a:prstGeom>
          <a:noFill/>
          <a:ln>
            <a:noFill/>
          </a:ln>
        </p:spPr>
      </p:pic>
      <p:pic>
        <p:nvPicPr>
          <p:cNvPr id="19" name="Google Shape;19;p23"/>
          <p:cNvPicPr preferRelativeResize="0"/>
          <p:nvPr/>
        </p:nvPicPr>
        <p:blipFill rotWithShape="1">
          <a:blip r:embed="rId3">
            <a:alphaModFix/>
          </a:blip>
          <a:srcRect l="7415" b="40992"/>
          <a:stretch/>
        </p:blipFill>
        <p:spPr>
          <a:xfrm>
            <a:off x="0" y="3935896"/>
            <a:ext cx="5854148" cy="2950093"/>
          </a:xfrm>
          <a:prstGeom prst="rect">
            <a:avLst/>
          </a:prstGeom>
          <a:noFill/>
          <a:ln>
            <a:noFill/>
          </a:ln>
        </p:spPr>
      </p:pic>
      <p:sp>
        <p:nvSpPr>
          <p:cNvPr id="20" name="Google Shape;20;p23"/>
          <p:cNvSpPr txBox="1">
            <a:spLocks noGrp="1"/>
          </p:cNvSpPr>
          <p:nvPr>
            <p:ph type="ctrTitle"/>
          </p:nvPr>
        </p:nvSpPr>
        <p:spPr>
          <a:xfrm>
            <a:off x="1524000" y="1381308"/>
            <a:ext cx="9144000" cy="1677600"/>
          </a:xfrm>
          <a:prstGeom prst="rect">
            <a:avLst/>
          </a:prstGeom>
          <a:noFill/>
          <a:ln>
            <a:noFill/>
          </a:ln>
        </p:spPr>
        <p:txBody>
          <a:bodyPr spcFirstLastPara="1" wrap="square" lIns="91425" tIns="45700" rIns="91425" bIns="45700" anchor="ctr" anchorCtr="0">
            <a:normAutofit/>
          </a:bodyPr>
          <a:lstStyle>
            <a:lvl1pPr lvl="0" algn="ctr">
              <a:lnSpc>
                <a:spcPct val="108800"/>
              </a:lnSpc>
              <a:spcBef>
                <a:spcPts val="0"/>
              </a:spcBef>
              <a:spcAft>
                <a:spcPts val="0"/>
              </a:spcAft>
              <a:buClr>
                <a:srgbClr val="69981B"/>
              </a:buClr>
              <a:buSzPts val="5000"/>
              <a:buFont typeface="Trebuchet MS"/>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ubTitle" idx="1"/>
          </p:nvPr>
        </p:nvSpPr>
        <p:spPr>
          <a:xfrm>
            <a:off x="1524000" y="3262172"/>
            <a:ext cx="9144000" cy="1655700"/>
          </a:xfrm>
          <a:prstGeom prst="rect">
            <a:avLst/>
          </a:prstGeom>
          <a:noFill/>
          <a:ln>
            <a:noFill/>
          </a:ln>
        </p:spPr>
        <p:txBody>
          <a:bodyPr spcFirstLastPara="1" wrap="square" lIns="91425" tIns="45700" rIns="91425" bIns="45700" anchor="t" anchorCtr="0">
            <a:normAutofit/>
          </a:bodyPr>
          <a:lstStyle>
            <a:lvl1pPr lvl="0" algn="ctr">
              <a:lnSpc>
                <a:spcPct val="132500"/>
              </a:lnSpc>
              <a:spcBef>
                <a:spcPts val="1000"/>
              </a:spcBef>
              <a:spcAft>
                <a:spcPts val="0"/>
              </a:spcAft>
              <a:buSzPts val="2400"/>
              <a:buNone/>
              <a:defRPr sz="2400">
                <a:solidFill>
                  <a:srgbClr val="7F7F7F"/>
                </a:solidFill>
              </a:defRPr>
            </a:lvl1pPr>
            <a:lvl2pPr lvl="1" algn="ctr">
              <a:lnSpc>
                <a:spcPct val="159000"/>
              </a:lnSpc>
              <a:spcBef>
                <a:spcPts val="500"/>
              </a:spcBef>
              <a:spcAft>
                <a:spcPts val="0"/>
              </a:spcAft>
              <a:buSzPts val="2000"/>
              <a:buNone/>
              <a:defRPr sz="2000"/>
            </a:lvl2pPr>
            <a:lvl3pPr lvl="2" algn="ctr">
              <a:lnSpc>
                <a:spcPct val="176666"/>
              </a:lnSpc>
              <a:spcBef>
                <a:spcPts val="500"/>
              </a:spcBef>
              <a:spcAft>
                <a:spcPts val="0"/>
              </a:spcAft>
              <a:buSzPts val="1800"/>
              <a:buNone/>
              <a:defRPr sz="1800"/>
            </a:lvl3pPr>
            <a:lvl4pPr lvl="3" algn="ctr">
              <a:lnSpc>
                <a:spcPct val="198750"/>
              </a:lnSpc>
              <a:spcBef>
                <a:spcPts val="500"/>
              </a:spcBef>
              <a:spcAft>
                <a:spcPts val="0"/>
              </a:spcAft>
              <a:buSzPts val="1600"/>
              <a:buNone/>
              <a:defRPr sz="1600"/>
            </a:lvl4pPr>
            <a:lvl5pPr lvl="4" algn="ctr">
              <a:lnSpc>
                <a:spcPct val="19875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23"/>
          <p:cNvPicPr preferRelativeResize="0"/>
          <p:nvPr/>
        </p:nvPicPr>
        <p:blipFill rotWithShape="1">
          <a:blip r:embed="rId4">
            <a:alphaModFix/>
          </a:blip>
          <a:srcRect r="-1947" b="-8861"/>
          <a:stretch/>
        </p:blipFill>
        <p:spPr>
          <a:xfrm>
            <a:off x="0" y="321340"/>
            <a:ext cx="2417033" cy="367159"/>
          </a:xfrm>
          <a:prstGeom prst="rect">
            <a:avLst/>
          </a:prstGeom>
          <a:noFill/>
          <a:ln>
            <a:noFill/>
          </a:ln>
        </p:spPr>
      </p:pic>
      <p:pic>
        <p:nvPicPr>
          <p:cNvPr id="23" name="Google Shape;23;p23"/>
          <p:cNvPicPr preferRelativeResize="0"/>
          <p:nvPr/>
        </p:nvPicPr>
        <p:blipFill rotWithShape="1">
          <a:blip r:embed="rId5">
            <a:alphaModFix/>
          </a:blip>
          <a:srcRect/>
          <a:stretch/>
        </p:blipFill>
        <p:spPr>
          <a:xfrm>
            <a:off x="10933074" y="447099"/>
            <a:ext cx="1206432" cy="834887"/>
          </a:xfrm>
          <a:prstGeom prst="rect">
            <a:avLst/>
          </a:prstGeom>
          <a:noFill/>
          <a:ln>
            <a:noFill/>
          </a:ln>
        </p:spPr>
      </p:pic>
      <p:sp>
        <p:nvSpPr>
          <p:cNvPr id="24" name="Google Shape;24;p23"/>
          <p:cNvSpPr txBox="1"/>
          <p:nvPr/>
        </p:nvSpPr>
        <p:spPr>
          <a:xfrm>
            <a:off x="6609300" y="-3325"/>
            <a:ext cx="5582700" cy="5727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de-DE">
                <a:solidFill>
                  <a:schemeClr val="dk2"/>
                </a:solidFill>
                <a:latin typeface="Calibri"/>
                <a:ea typeface="Calibri"/>
                <a:cs typeface="Calibri"/>
                <a:sym typeface="Calibri"/>
              </a:rPr>
              <a:t>TOOLS AND METHODS FOR EXTENDED PLANT PHENOTYPING AND ENVIROTYPING SERVICES OF EUROPEAN RESEARCH INFRASTRUCTURES</a:t>
            </a:r>
            <a:endParaRPr>
              <a:solidFill>
                <a:schemeClr val="dk2"/>
              </a:solidFill>
            </a:endParaRPr>
          </a:p>
        </p:txBody>
      </p:sp>
      <p:sp>
        <p:nvSpPr>
          <p:cNvPr id="25" name="Google Shape;25;p23"/>
          <p:cNvSpPr txBox="1"/>
          <p:nvPr/>
        </p:nvSpPr>
        <p:spPr>
          <a:xfrm>
            <a:off x="0" y="0"/>
            <a:ext cx="55827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de-DE">
                <a:solidFill>
                  <a:schemeClr val="dk2"/>
                </a:solidFill>
                <a:latin typeface="Calibri"/>
                <a:ea typeface="Calibri"/>
                <a:cs typeface="Calibri"/>
                <a:sym typeface="Calibri"/>
              </a:rPr>
              <a:t>EUROPEAN INFRASTRUCTURE FOR PLANT PHENOTYPING</a:t>
            </a:r>
            <a:endParaRPr>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lines + enumeration">
  <p:cSld name="Title 2 lines + enumeration">
    <p:spTree>
      <p:nvGrpSpPr>
        <p:cNvPr id="1" name="Shape 57"/>
        <p:cNvGrpSpPr/>
        <p:nvPr/>
      </p:nvGrpSpPr>
      <p:grpSpPr>
        <a:xfrm>
          <a:off x="0" y="0"/>
          <a:ext cx="0" cy="0"/>
          <a:chOff x="0" y="0"/>
          <a:chExt cx="0" cy="0"/>
        </a:xfrm>
      </p:grpSpPr>
      <p:sp>
        <p:nvSpPr>
          <p:cNvPr id="58" name="Google Shape;58;p24"/>
          <p:cNvSpPr txBox="1">
            <a:spLocks noGrp="1"/>
          </p:cNvSpPr>
          <p:nvPr>
            <p:ph type="sldNum" idx="12"/>
          </p:nvPr>
        </p:nvSpPr>
        <p:spPr>
          <a:xfrm>
            <a:off x="10758388" y="6413558"/>
            <a:ext cx="1028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de-DE"/>
              <a:t>‹N°›</a:t>
            </a:fld>
            <a:endParaRPr/>
          </a:p>
        </p:txBody>
      </p:sp>
      <p:sp>
        <p:nvSpPr>
          <p:cNvPr id="59" name="Google Shape;59;p24"/>
          <p:cNvSpPr txBox="1">
            <a:spLocks noGrp="1"/>
          </p:cNvSpPr>
          <p:nvPr>
            <p:ph type="body" idx="1"/>
          </p:nvPr>
        </p:nvSpPr>
        <p:spPr>
          <a:xfrm>
            <a:off x="503238" y="1660878"/>
            <a:ext cx="11185500" cy="3960000"/>
          </a:xfrm>
          <a:prstGeom prst="rect">
            <a:avLst/>
          </a:prstGeom>
          <a:noFill/>
          <a:ln>
            <a:noFill/>
          </a:ln>
        </p:spPr>
        <p:txBody>
          <a:bodyPr spcFirstLastPara="1" wrap="square" lIns="91425" tIns="45700" rIns="91425" bIns="45700" anchor="t" anchorCtr="0">
            <a:normAutofit/>
          </a:bodyPr>
          <a:lstStyle>
            <a:lvl1pPr marL="457200" lvl="0" indent="-342900" algn="l">
              <a:lnSpc>
                <a:spcPct val="176666"/>
              </a:lnSpc>
              <a:spcBef>
                <a:spcPts val="1000"/>
              </a:spcBef>
              <a:spcAft>
                <a:spcPts val="0"/>
              </a:spcAft>
              <a:buSzPts val="1800"/>
              <a:buChar char="•"/>
              <a:defRPr/>
            </a:lvl1pPr>
            <a:lvl2pPr marL="914400" lvl="1" indent="-342900" algn="l">
              <a:lnSpc>
                <a:spcPct val="176666"/>
              </a:lnSpc>
              <a:spcBef>
                <a:spcPts val="500"/>
              </a:spcBef>
              <a:spcAft>
                <a:spcPts val="0"/>
              </a:spcAft>
              <a:buSzPts val="1800"/>
              <a:buChar char="•"/>
              <a:defRPr/>
            </a:lvl2pPr>
            <a:lvl3pPr marL="1371600" lvl="2" indent="-342900" algn="l">
              <a:lnSpc>
                <a:spcPct val="176666"/>
              </a:lnSpc>
              <a:spcBef>
                <a:spcPts val="500"/>
              </a:spcBef>
              <a:spcAft>
                <a:spcPts val="0"/>
              </a:spcAft>
              <a:buSzPts val="1800"/>
              <a:buChar char="•"/>
              <a:defRPr/>
            </a:lvl3pPr>
            <a:lvl4pPr marL="1828800" lvl="3" indent="-342900" algn="l">
              <a:lnSpc>
                <a:spcPct val="176666"/>
              </a:lnSpc>
              <a:spcBef>
                <a:spcPts val="500"/>
              </a:spcBef>
              <a:spcAft>
                <a:spcPts val="0"/>
              </a:spcAft>
              <a:buSzPts val="1800"/>
              <a:buChar char="•"/>
              <a:defRPr/>
            </a:lvl4pPr>
            <a:lvl5pPr marL="2286000" lvl="4" indent="-342900" algn="l">
              <a:lnSpc>
                <a:spcPct val="176666"/>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4"/>
          <p:cNvSpPr txBox="1">
            <a:spLocks noGrp="1"/>
          </p:cNvSpPr>
          <p:nvPr>
            <p:ph type="body" idx="2"/>
          </p:nvPr>
        </p:nvSpPr>
        <p:spPr>
          <a:xfrm>
            <a:off x="503238" y="5914768"/>
            <a:ext cx="11185500" cy="204900"/>
          </a:xfrm>
          <a:prstGeom prst="rect">
            <a:avLst/>
          </a:prstGeom>
          <a:noFill/>
          <a:ln>
            <a:noFill/>
          </a:ln>
        </p:spPr>
        <p:txBody>
          <a:bodyPr spcFirstLastPara="1" wrap="square" lIns="90000" tIns="0" rIns="0" bIns="0" anchor="t" anchorCtr="0">
            <a:noAutofit/>
          </a:bodyPr>
          <a:lstStyle>
            <a:lvl1pPr marL="457200" lvl="0" indent="-228600" algn="l">
              <a:lnSpc>
                <a:spcPct val="153333"/>
              </a:lnSpc>
              <a:spcBef>
                <a:spcPts val="1000"/>
              </a:spcBef>
              <a:spcAft>
                <a:spcPts val="0"/>
              </a:spcAft>
              <a:buSzPts val="900"/>
              <a:buNone/>
              <a:defRPr sz="900">
                <a:solidFill>
                  <a:schemeClr val="dk1"/>
                </a:solidFill>
              </a:defRPr>
            </a:lvl1pPr>
            <a:lvl2pPr marL="914400" lvl="1" indent="-228600" algn="l">
              <a:lnSpc>
                <a:spcPct val="353333"/>
              </a:lnSpc>
              <a:spcBef>
                <a:spcPts val="500"/>
              </a:spcBef>
              <a:spcAft>
                <a:spcPts val="0"/>
              </a:spcAft>
              <a:buSzPts val="900"/>
              <a:buNone/>
              <a:defRPr sz="900">
                <a:solidFill>
                  <a:schemeClr val="dk1"/>
                </a:solidFill>
              </a:defRPr>
            </a:lvl2pPr>
            <a:lvl3pPr marL="1371600" lvl="2" indent="-228600" algn="l">
              <a:lnSpc>
                <a:spcPct val="353333"/>
              </a:lnSpc>
              <a:spcBef>
                <a:spcPts val="500"/>
              </a:spcBef>
              <a:spcAft>
                <a:spcPts val="0"/>
              </a:spcAft>
              <a:buSzPts val="900"/>
              <a:buNone/>
              <a:defRPr sz="900">
                <a:solidFill>
                  <a:schemeClr val="dk1"/>
                </a:solidFill>
              </a:defRPr>
            </a:lvl3pPr>
            <a:lvl4pPr marL="1828800" lvl="3" indent="-228600" algn="l">
              <a:lnSpc>
                <a:spcPct val="353333"/>
              </a:lnSpc>
              <a:spcBef>
                <a:spcPts val="500"/>
              </a:spcBef>
              <a:spcAft>
                <a:spcPts val="0"/>
              </a:spcAft>
              <a:buSzPts val="900"/>
              <a:buNone/>
              <a:defRPr sz="900">
                <a:solidFill>
                  <a:schemeClr val="dk1"/>
                </a:solidFill>
              </a:defRPr>
            </a:lvl4pPr>
            <a:lvl5pPr marL="2286000" lvl="4" indent="-228600" algn="l">
              <a:lnSpc>
                <a:spcPct val="353333"/>
              </a:lnSpc>
              <a:spcBef>
                <a:spcPts val="500"/>
              </a:spcBef>
              <a:spcAft>
                <a:spcPts val="0"/>
              </a:spcAft>
              <a:buSzPts val="900"/>
              <a:buNone/>
              <a:defRPr sz="9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txBox="1">
            <a:spLocks noGrp="1"/>
          </p:cNvSpPr>
          <p:nvPr>
            <p:ph type="title"/>
          </p:nvPr>
        </p:nvSpPr>
        <p:spPr>
          <a:xfrm>
            <a:off x="318051" y="179859"/>
            <a:ext cx="11559209" cy="558142"/>
          </a:xfrm>
          <a:prstGeom prst="rect">
            <a:avLst/>
          </a:prstGeom>
          <a:noFill/>
          <a:ln>
            <a:noFill/>
          </a:ln>
        </p:spPr>
        <p:txBody>
          <a:bodyPr spcFirstLastPara="1" wrap="square" lIns="91425" tIns="45700" rIns="91425" bIns="45700" anchor="t" anchorCtr="0">
            <a:normAutofit/>
          </a:bodyPr>
          <a:lstStyle>
            <a:lvl1pPr lvl="0" algn="l">
              <a:lnSpc>
                <a:spcPct val="12625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act">
  <p:cSld name="Contact">
    <p:bg>
      <p:bgPr>
        <a:solidFill>
          <a:schemeClr val="lt1"/>
        </a:solidFill>
        <a:effectLst/>
      </p:bgPr>
    </p:bg>
    <p:spTree>
      <p:nvGrpSpPr>
        <p:cNvPr id="1" name="Shape 62"/>
        <p:cNvGrpSpPr/>
        <p:nvPr/>
      </p:nvGrpSpPr>
      <p:grpSpPr>
        <a:xfrm>
          <a:off x="0" y="0"/>
          <a:ext cx="0" cy="0"/>
          <a:chOff x="0" y="0"/>
          <a:chExt cx="0" cy="0"/>
        </a:xfrm>
      </p:grpSpPr>
      <p:sp>
        <p:nvSpPr>
          <p:cNvPr id="63" name="Google Shape;63;p40"/>
          <p:cNvSpPr/>
          <p:nvPr/>
        </p:nvSpPr>
        <p:spPr>
          <a:xfrm>
            <a:off x="100" y="5462300"/>
            <a:ext cx="12192000" cy="139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64" name="Google Shape;64;p40"/>
          <p:cNvPicPr preferRelativeResize="0"/>
          <p:nvPr/>
        </p:nvPicPr>
        <p:blipFill rotWithShape="1">
          <a:blip r:embed="rId2">
            <a:alphaModFix/>
          </a:blip>
          <a:srcRect l="7415" b="40992"/>
          <a:stretch/>
        </p:blipFill>
        <p:spPr>
          <a:xfrm>
            <a:off x="0" y="3935896"/>
            <a:ext cx="5854150" cy="2950092"/>
          </a:xfrm>
          <a:prstGeom prst="rect">
            <a:avLst/>
          </a:prstGeom>
          <a:noFill/>
          <a:ln>
            <a:noFill/>
          </a:ln>
        </p:spPr>
      </p:pic>
      <p:sp>
        <p:nvSpPr>
          <p:cNvPr id="65" name="Google Shape;65;p40"/>
          <p:cNvSpPr txBox="1">
            <a:spLocks noGrp="1"/>
          </p:cNvSpPr>
          <p:nvPr>
            <p:ph type="ctrTitle"/>
          </p:nvPr>
        </p:nvSpPr>
        <p:spPr>
          <a:xfrm>
            <a:off x="2050800" y="476225"/>
            <a:ext cx="8203200" cy="786600"/>
          </a:xfrm>
          <a:prstGeom prst="rect">
            <a:avLst/>
          </a:prstGeom>
          <a:noFill/>
          <a:ln>
            <a:noFill/>
          </a:ln>
        </p:spPr>
        <p:txBody>
          <a:bodyPr spcFirstLastPara="1" wrap="square" lIns="0" tIns="0" rIns="0" bIns="0" anchor="ctr" anchorCtr="0">
            <a:noAutofit/>
          </a:bodyPr>
          <a:lstStyle>
            <a:lvl1pPr lvl="0" algn="l">
              <a:lnSpc>
                <a:spcPct val="151111"/>
              </a:lnSpc>
              <a:spcBef>
                <a:spcPts val="0"/>
              </a:spcBef>
              <a:spcAft>
                <a:spcPts val="0"/>
              </a:spcAft>
              <a:buClr>
                <a:srgbClr val="787878"/>
              </a:buClr>
              <a:buSzPts val="2800"/>
              <a:buFont typeface="Trebuchet MS"/>
              <a:buNone/>
              <a:defRPr sz="2800">
                <a:solidFill>
                  <a:srgbClr val="787878"/>
                </a:solidFill>
              </a:defRPr>
            </a:lvl1pPr>
            <a:lvl2pPr lvl="1" algn="l">
              <a:lnSpc>
                <a:spcPct val="100000"/>
              </a:lnSpc>
              <a:spcBef>
                <a:spcPts val="0"/>
              </a:spcBef>
              <a:spcAft>
                <a:spcPts val="0"/>
              </a:spcAft>
              <a:buClr>
                <a:srgbClr val="787878"/>
              </a:buClr>
              <a:buSzPts val="600"/>
              <a:buNone/>
              <a:defRPr sz="1000">
                <a:solidFill>
                  <a:srgbClr val="787878"/>
                </a:solidFill>
              </a:defRPr>
            </a:lvl2pPr>
            <a:lvl3pPr lvl="2" algn="l">
              <a:lnSpc>
                <a:spcPct val="100000"/>
              </a:lnSpc>
              <a:spcBef>
                <a:spcPts val="0"/>
              </a:spcBef>
              <a:spcAft>
                <a:spcPts val="0"/>
              </a:spcAft>
              <a:buClr>
                <a:srgbClr val="787878"/>
              </a:buClr>
              <a:buSzPts val="600"/>
              <a:buNone/>
              <a:defRPr sz="1000">
                <a:solidFill>
                  <a:srgbClr val="787878"/>
                </a:solidFill>
              </a:defRPr>
            </a:lvl3pPr>
            <a:lvl4pPr lvl="3" algn="l">
              <a:lnSpc>
                <a:spcPct val="100000"/>
              </a:lnSpc>
              <a:spcBef>
                <a:spcPts val="0"/>
              </a:spcBef>
              <a:spcAft>
                <a:spcPts val="0"/>
              </a:spcAft>
              <a:buClr>
                <a:srgbClr val="787878"/>
              </a:buClr>
              <a:buSzPts val="600"/>
              <a:buNone/>
              <a:defRPr sz="1000">
                <a:solidFill>
                  <a:srgbClr val="787878"/>
                </a:solidFill>
              </a:defRPr>
            </a:lvl4pPr>
            <a:lvl5pPr lvl="4" algn="l">
              <a:lnSpc>
                <a:spcPct val="100000"/>
              </a:lnSpc>
              <a:spcBef>
                <a:spcPts val="0"/>
              </a:spcBef>
              <a:spcAft>
                <a:spcPts val="0"/>
              </a:spcAft>
              <a:buClr>
                <a:srgbClr val="787878"/>
              </a:buClr>
              <a:buSzPts val="600"/>
              <a:buNone/>
              <a:defRPr sz="1000">
                <a:solidFill>
                  <a:srgbClr val="787878"/>
                </a:solidFill>
              </a:defRPr>
            </a:lvl5pPr>
            <a:lvl6pPr lvl="5" algn="l">
              <a:lnSpc>
                <a:spcPct val="100000"/>
              </a:lnSpc>
              <a:spcBef>
                <a:spcPts val="0"/>
              </a:spcBef>
              <a:spcAft>
                <a:spcPts val="0"/>
              </a:spcAft>
              <a:buClr>
                <a:srgbClr val="787878"/>
              </a:buClr>
              <a:buSzPts val="600"/>
              <a:buNone/>
              <a:defRPr sz="1000">
                <a:solidFill>
                  <a:srgbClr val="787878"/>
                </a:solidFill>
              </a:defRPr>
            </a:lvl6pPr>
            <a:lvl7pPr lvl="6" algn="l">
              <a:lnSpc>
                <a:spcPct val="100000"/>
              </a:lnSpc>
              <a:spcBef>
                <a:spcPts val="0"/>
              </a:spcBef>
              <a:spcAft>
                <a:spcPts val="0"/>
              </a:spcAft>
              <a:buClr>
                <a:srgbClr val="787878"/>
              </a:buClr>
              <a:buSzPts val="600"/>
              <a:buNone/>
              <a:defRPr sz="1000">
                <a:solidFill>
                  <a:srgbClr val="787878"/>
                </a:solidFill>
              </a:defRPr>
            </a:lvl7pPr>
            <a:lvl8pPr lvl="7" algn="l">
              <a:lnSpc>
                <a:spcPct val="100000"/>
              </a:lnSpc>
              <a:spcBef>
                <a:spcPts val="0"/>
              </a:spcBef>
              <a:spcAft>
                <a:spcPts val="0"/>
              </a:spcAft>
              <a:buClr>
                <a:srgbClr val="787878"/>
              </a:buClr>
              <a:buSzPts val="600"/>
              <a:buNone/>
              <a:defRPr sz="1000">
                <a:solidFill>
                  <a:srgbClr val="787878"/>
                </a:solidFill>
              </a:defRPr>
            </a:lvl8pPr>
            <a:lvl9pPr lvl="8" algn="l">
              <a:lnSpc>
                <a:spcPct val="100000"/>
              </a:lnSpc>
              <a:spcBef>
                <a:spcPts val="0"/>
              </a:spcBef>
              <a:spcAft>
                <a:spcPts val="0"/>
              </a:spcAft>
              <a:buClr>
                <a:srgbClr val="787878"/>
              </a:buClr>
              <a:buSzPts val="600"/>
              <a:buNone/>
              <a:defRPr sz="1000">
                <a:solidFill>
                  <a:srgbClr val="787878"/>
                </a:solidFill>
              </a:defRPr>
            </a:lvl9pPr>
          </a:lstStyle>
          <a:p>
            <a:endParaRPr/>
          </a:p>
        </p:txBody>
      </p:sp>
      <p:pic>
        <p:nvPicPr>
          <p:cNvPr id="66" name="Google Shape;66;p40"/>
          <p:cNvPicPr preferRelativeResize="0"/>
          <p:nvPr/>
        </p:nvPicPr>
        <p:blipFill rotWithShape="1">
          <a:blip r:embed="rId3">
            <a:alphaModFix/>
          </a:blip>
          <a:srcRect/>
          <a:stretch/>
        </p:blipFill>
        <p:spPr>
          <a:xfrm>
            <a:off x="-3" y="6245500"/>
            <a:ext cx="564769" cy="571918"/>
          </a:xfrm>
          <a:prstGeom prst="rect">
            <a:avLst/>
          </a:prstGeom>
          <a:noFill/>
          <a:ln>
            <a:noFill/>
          </a:ln>
        </p:spPr>
      </p:pic>
      <p:pic>
        <p:nvPicPr>
          <p:cNvPr id="67" name="Google Shape;67;p40"/>
          <p:cNvPicPr preferRelativeResize="0"/>
          <p:nvPr/>
        </p:nvPicPr>
        <p:blipFill rotWithShape="1">
          <a:blip r:embed="rId4">
            <a:alphaModFix/>
          </a:blip>
          <a:srcRect/>
          <a:stretch/>
        </p:blipFill>
        <p:spPr>
          <a:xfrm>
            <a:off x="8577935" y="5746592"/>
            <a:ext cx="3071405" cy="426872"/>
          </a:xfrm>
          <a:prstGeom prst="rect">
            <a:avLst/>
          </a:prstGeom>
          <a:noFill/>
          <a:ln>
            <a:noFill/>
          </a:ln>
        </p:spPr>
      </p:pic>
      <p:sp>
        <p:nvSpPr>
          <p:cNvPr id="68" name="Google Shape;68;p40"/>
          <p:cNvSpPr/>
          <p:nvPr/>
        </p:nvSpPr>
        <p:spPr>
          <a:xfrm>
            <a:off x="281400" y="4997628"/>
            <a:ext cx="3732300" cy="116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emphasis@fz-juelich.de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https://</a:t>
            </a:r>
            <a:r>
              <a:rPr lang="de-DE" sz="1500" b="0" i="0" u="none" strike="noStrike" cap="none">
                <a:solidFill>
                  <a:srgbClr val="333333"/>
                </a:solidFill>
                <a:latin typeface="Rubik Light"/>
                <a:ea typeface="Rubik Light"/>
                <a:cs typeface="Rubik Light"/>
                <a:sym typeface="Rubik Light"/>
              </a:rPr>
              <a:t>emphasis.plant-phenotyping.eu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EMPHASIS_EU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 on Plant Phenomics</a:t>
            </a:r>
            <a:endParaRPr sz="1100" b="0" i="0" u="none" strike="noStrike" cap="none">
              <a:solidFill>
                <a:srgbClr val="333333"/>
              </a:solidFill>
              <a:latin typeface="Arial"/>
              <a:ea typeface="Arial"/>
              <a:cs typeface="Arial"/>
              <a:sym typeface="Arial"/>
            </a:endParaRPr>
          </a:p>
        </p:txBody>
      </p:sp>
      <p:sp>
        <p:nvSpPr>
          <p:cNvPr id="69" name="Google Shape;69;p40"/>
          <p:cNvSpPr/>
          <p:nvPr/>
        </p:nvSpPr>
        <p:spPr>
          <a:xfrm>
            <a:off x="629892" y="6515326"/>
            <a:ext cx="3026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Rubik Light"/>
              <a:buNone/>
            </a:pPr>
            <a:r>
              <a:rPr lang="de-DE" sz="1100" i="0" u="none" strike="noStrike" cap="none">
                <a:solidFill>
                  <a:schemeClr val="dk1"/>
                </a:solidFill>
                <a:latin typeface="Rubik Light"/>
                <a:ea typeface="Rubik Light"/>
                <a:cs typeface="Rubik Light"/>
                <a:sym typeface="Rubik Light"/>
              </a:rPr>
              <a:t>EMPHASIS is an ESFRI-listed project.</a:t>
            </a:r>
            <a:endParaRPr sz="1100" i="0" u="none" strike="noStrike" cap="none">
              <a:solidFill>
                <a:schemeClr val="dk1"/>
              </a:solidFill>
              <a:latin typeface="Trebuchet MS"/>
              <a:ea typeface="Trebuchet MS"/>
              <a:cs typeface="Trebuchet MS"/>
              <a:sym typeface="Trebuchet MS"/>
            </a:endParaRPr>
          </a:p>
        </p:txBody>
      </p:sp>
      <p:sp>
        <p:nvSpPr>
          <p:cNvPr id="70" name="Google Shape;70;p40"/>
          <p:cNvSpPr/>
          <p:nvPr/>
        </p:nvSpPr>
        <p:spPr>
          <a:xfrm>
            <a:off x="3439103" y="6441325"/>
            <a:ext cx="3026400" cy="3693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de-DE" sz="1100" i="0" u="none" strike="noStrike" cap="none">
                <a:solidFill>
                  <a:schemeClr val="dk1"/>
                </a:solidFill>
                <a:latin typeface="Rubik Light"/>
                <a:ea typeface="Rubik Light"/>
                <a:cs typeface="Rubik Light"/>
                <a:sym typeface="Rubik Light"/>
              </a:rPr>
              <a:t>EMPHASIS-PREP is funded by the </a:t>
            </a:r>
            <a:br>
              <a:rPr lang="de-DE" sz="1100" i="0" u="none" strike="noStrike" cap="none">
                <a:solidFill>
                  <a:schemeClr val="dk1"/>
                </a:solidFill>
                <a:latin typeface="Rubik Light"/>
                <a:ea typeface="Rubik Light"/>
                <a:cs typeface="Rubik Light"/>
                <a:sym typeface="Rubik Light"/>
              </a:rPr>
            </a:br>
            <a:r>
              <a:rPr lang="de-DE" sz="1100" i="0" u="none" strike="noStrike" cap="none">
                <a:solidFill>
                  <a:schemeClr val="dk1"/>
                </a:solidFill>
                <a:latin typeface="Rubik Light"/>
                <a:ea typeface="Rubik Light"/>
                <a:cs typeface="Rubik Light"/>
                <a:sym typeface="Rubik Light"/>
              </a:rPr>
              <a:t>European Union (Grant Agreement: 739514).</a:t>
            </a:r>
            <a:endParaRPr sz="1100" i="0" u="none" strike="noStrike" cap="none">
              <a:solidFill>
                <a:schemeClr val="dk1"/>
              </a:solidFill>
            </a:endParaRPr>
          </a:p>
        </p:txBody>
      </p:sp>
      <p:pic>
        <p:nvPicPr>
          <p:cNvPr id="71" name="Google Shape;71;p40"/>
          <p:cNvPicPr preferRelativeResize="0"/>
          <p:nvPr/>
        </p:nvPicPr>
        <p:blipFill rotWithShape="1">
          <a:blip r:embed="rId5">
            <a:alphaModFix/>
          </a:blip>
          <a:srcRect r="-1947" b="-8861"/>
          <a:stretch/>
        </p:blipFill>
        <p:spPr>
          <a:xfrm>
            <a:off x="0" y="46827"/>
            <a:ext cx="2417033" cy="367159"/>
          </a:xfrm>
          <a:prstGeom prst="rect">
            <a:avLst/>
          </a:prstGeom>
          <a:noFill/>
          <a:ln>
            <a:noFill/>
          </a:ln>
        </p:spPr>
      </p:pic>
      <p:pic>
        <p:nvPicPr>
          <p:cNvPr id="72" name="Google Shape;72;p40"/>
          <p:cNvPicPr preferRelativeResize="0"/>
          <p:nvPr/>
        </p:nvPicPr>
        <p:blipFill rotWithShape="1">
          <a:blip r:embed="rId6">
            <a:alphaModFix/>
          </a:blip>
          <a:srcRect/>
          <a:stretch/>
        </p:blipFill>
        <p:spPr>
          <a:xfrm>
            <a:off x="10886174" y="-1"/>
            <a:ext cx="1206432" cy="834887"/>
          </a:xfrm>
          <a:prstGeom prst="rect">
            <a:avLst/>
          </a:prstGeom>
          <a:noFill/>
          <a:ln>
            <a:noFill/>
          </a:ln>
        </p:spPr>
      </p:pic>
      <p:pic>
        <p:nvPicPr>
          <p:cNvPr id="73" name="Google Shape;73;p40"/>
          <p:cNvPicPr preferRelativeResize="0"/>
          <p:nvPr/>
        </p:nvPicPr>
        <p:blipFill>
          <a:blip r:embed="rId7">
            <a:alphaModFix/>
          </a:blip>
          <a:stretch>
            <a:fillRect/>
          </a:stretch>
        </p:blipFill>
        <p:spPr>
          <a:xfrm>
            <a:off x="8698025" y="215775"/>
            <a:ext cx="3394574" cy="6577198"/>
          </a:xfrm>
          <a:prstGeom prst="rect">
            <a:avLst/>
          </a:prstGeom>
          <a:noFill/>
          <a:ln>
            <a:noFill/>
          </a:ln>
        </p:spPr>
      </p:pic>
      <p:grpSp>
        <p:nvGrpSpPr>
          <p:cNvPr id="74" name="Google Shape;74;p40"/>
          <p:cNvGrpSpPr/>
          <p:nvPr/>
        </p:nvGrpSpPr>
        <p:grpSpPr>
          <a:xfrm>
            <a:off x="1" y="4998466"/>
            <a:ext cx="205214" cy="1165051"/>
            <a:chOff x="654402" y="2701991"/>
            <a:chExt cx="205214" cy="1165051"/>
          </a:xfrm>
        </p:grpSpPr>
        <p:pic>
          <p:nvPicPr>
            <p:cNvPr id="75" name="Google Shape;75;p40"/>
            <p:cNvPicPr preferRelativeResize="0"/>
            <p:nvPr/>
          </p:nvPicPr>
          <p:blipFill rotWithShape="1">
            <a:blip r:embed="rId8">
              <a:alphaModFix/>
            </a:blip>
            <a:srcRect/>
            <a:stretch/>
          </p:blipFill>
          <p:spPr>
            <a:xfrm>
              <a:off x="654403" y="2929918"/>
              <a:ext cx="205200" cy="205200"/>
            </a:xfrm>
            <a:prstGeom prst="rect">
              <a:avLst/>
            </a:prstGeom>
            <a:noFill/>
            <a:ln>
              <a:noFill/>
            </a:ln>
          </p:spPr>
        </p:pic>
        <p:pic>
          <p:nvPicPr>
            <p:cNvPr id="76" name="Google Shape;76;p40"/>
            <p:cNvPicPr preferRelativeResize="0"/>
            <p:nvPr/>
          </p:nvPicPr>
          <p:blipFill rotWithShape="1">
            <a:blip r:embed="rId9">
              <a:alphaModFix/>
            </a:blip>
            <a:srcRect/>
            <a:stretch/>
          </p:blipFill>
          <p:spPr>
            <a:xfrm>
              <a:off x="654415" y="3177610"/>
              <a:ext cx="205200" cy="172800"/>
            </a:xfrm>
            <a:prstGeom prst="rect">
              <a:avLst/>
            </a:prstGeom>
            <a:noFill/>
            <a:ln>
              <a:noFill/>
            </a:ln>
          </p:spPr>
        </p:pic>
        <p:pic>
          <p:nvPicPr>
            <p:cNvPr id="77" name="Google Shape;77;p40"/>
            <p:cNvPicPr preferRelativeResize="0"/>
            <p:nvPr/>
          </p:nvPicPr>
          <p:blipFill rotWithShape="1">
            <a:blip r:embed="rId10">
              <a:alphaModFix/>
            </a:blip>
            <a:srcRect/>
            <a:stretch/>
          </p:blipFill>
          <p:spPr>
            <a:xfrm>
              <a:off x="654415" y="3661842"/>
              <a:ext cx="205200" cy="205200"/>
            </a:xfrm>
            <a:prstGeom prst="rect">
              <a:avLst/>
            </a:prstGeom>
            <a:noFill/>
            <a:ln>
              <a:noFill/>
            </a:ln>
          </p:spPr>
        </p:pic>
        <p:pic>
          <p:nvPicPr>
            <p:cNvPr id="78" name="Google Shape;78;p40"/>
            <p:cNvPicPr preferRelativeResize="0"/>
            <p:nvPr/>
          </p:nvPicPr>
          <p:blipFill rotWithShape="1">
            <a:blip r:embed="rId11">
              <a:alphaModFix/>
            </a:blip>
            <a:srcRect/>
            <a:stretch/>
          </p:blipFill>
          <p:spPr>
            <a:xfrm>
              <a:off x="654401" y="2701991"/>
              <a:ext cx="205198" cy="164159"/>
            </a:xfrm>
            <a:prstGeom prst="rect">
              <a:avLst/>
            </a:prstGeom>
            <a:noFill/>
            <a:ln>
              <a:noFill/>
            </a:ln>
          </p:spPr>
        </p:pic>
        <p:pic>
          <p:nvPicPr>
            <p:cNvPr id="79" name="Google Shape;79;p40"/>
            <p:cNvPicPr preferRelativeResize="0"/>
            <p:nvPr/>
          </p:nvPicPr>
          <p:blipFill rotWithShape="1">
            <a:blip r:embed="rId12">
              <a:alphaModFix/>
            </a:blip>
            <a:srcRect/>
            <a:stretch/>
          </p:blipFill>
          <p:spPr>
            <a:xfrm>
              <a:off x="654415" y="3392886"/>
              <a:ext cx="205200" cy="205200"/>
            </a:xfrm>
            <a:prstGeom prst="rect">
              <a:avLst/>
            </a:prstGeom>
            <a:noFill/>
            <a:ln>
              <a:noFill/>
            </a:ln>
          </p:spPr>
        </p:pic>
      </p:grpSp>
      <p:pic>
        <p:nvPicPr>
          <p:cNvPr id="80" name="Google Shape;80;p40"/>
          <p:cNvPicPr preferRelativeResize="0"/>
          <p:nvPr/>
        </p:nvPicPr>
        <p:blipFill rotWithShape="1">
          <a:blip r:embed="rId13">
            <a:alphaModFix/>
          </a:blip>
          <a:srcRect/>
          <a:stretch/>
        </p:blipFill>
        <p:spPr>
          <a:xfrm>
            <a:off x="6508622" y="6290614"/>
            <a:ext cx="767014" cy="520010"/>
          </a:xfrm>
          <a:prstGeom prst="rect">
            <a:avLst/>
          </a:prstGeom>
          <a:noFill/>
          <a:ln>
            <a:noFill/>
          </a:ln>
        </p:spPr>
      </p:pic>
      <p:sp>
        <p:nvSpPr>
          <p:cNvPr id="81" name="Google Shape;81;p40"/>
          <p:cNvSpPr/>
          <p:nvPr/>
        </p:nvSpPr>
        <p:spPr>
          <a:xfrm>
            <a:off x="7318700" y="6435550"/>
            <a:ext cx="47739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100">
                <a:solidFill>
                  <a:schemeClr val="dk1"/>
                </a:solidFill>
                <a:latin typeface="Rubik Light"/>
                <a:ea typeface="Rubik Light"/>
                <a:cs typeface="Rubik Light"/>
                <a:sym typeface="Rubik Light"/>
              </a:rPr>
              <a:t>PHENET has received funding from the European Union’s Horizon Europe research and innovation programme under grant agreement N° 101094587</a:t>
            </a:r>
            <a:endParaRPr sz="1100" i="0" u="none" strike="noStrike" cap="none">
              <a:solidFill>
                <a:schemeClr val="dk1"/>
              </a:solidFill>
            </a:endParaRPr>
          </a:p>
        </p:txBody>
      </p:sp>
      <p:sp>
        <p:nvSpPr>
          <p:cNvPr id="82" name="Google Shape;82;p40"/>
          <p:cNvSpPr/>
          <p:nvPr/>
        </p:nvSpPr>
        <p:spPr>
          <a:xfrm>
            <a:off x="9073998" y="5429525"/>
            <a:ext cx="3117900" cy="116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500" u="sng">
                <a:solidFill>
                  <a:schemeClr val="hlink"/>
                </a:solidFill>
                <a:latin typeface="Rubik Light"/>
                <a:ea typeface="Rubik Light"/>
                <a:cs typeface="Rubik Light"/>
                <a:sym typeface="Rubik Light"/>
                <a:hlinkClick r:id="rId14"/>
              </a:rPr>
              <a:t>https://www.phenet.eu/en/contact</a:t>
            </a:r>
            <a:endParaRPr sz="1500">
              <a:solidFill>
                <a:srgbClr val="333333"/>
              </a:solidFill>
              <a:latin typeface="Rubik Light"/>
              <a:ea typeface="Rubik Light"/>
              <a:cs typeface="Rubik Light"/>
              <a:sym typeface="Rubik Light"/>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https://www.phenet.eu/</a:t>
            </a:r>
            <a:r>
              <a:rPr lang="de-DE" sz="1500" b="0" i="0" u="none" strike="noStrike" cap="none">
                <a:solidFill>
                  <a:srgbClr val="333333"/>
                </a:solidFill>
                <a:latin typeface="Rubik Light"/>
                <a:ea typeface="Rubik Light"/>
                <a:cs typeface="Rubik Light"/>
                <a:sym typeface="Rubik Light"/>
              </a:rPr>
              <a:t>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PHENET</a:t>
            </a:r>
            <a:r>
              <a:rPr lang="de-DE" sz="1500" b="0" i="0" u="none" strike="noStrike" cap="none">
                <a:solidFill>
                  <a:srgbClr val="333333"/>
                </a:solidFill>
                <a:latin typeface="Rubik Light"/>
                <a:ea typeface="Rubik Light"/>
                <a:cs typeface="Rubik Light"/>
                <a:sym typeface="Rubik Light"/>
              </a:rPr>
              <a:t>_</a:t>
            </a:r>
            <a:r>
              <a:rPr lang="de-DE" sz="1500">
                <a:solidFill>
                  <a:srgbClr val="333333"/>
                </a:solidFill>
                <a:latin typeface="Rubik Light"/>
                <a:ea typeface="Rubik Light"/>
                <a:cs typeface="Rubik Light"/>
                <a:sym typeface="Rubik Light"/>
              </a:rPr>
              <a:t>PROJECT</a:t>
            </a:r>
            <a:r>
              <a:rPr lang="de-DE" sz="1500" b="0" i="0" u="none" strike="noStrike" cap="none">
                <a:solidFill>
                  <a:srgbClr val="333333"/>
                </a:solidFill>
                <a:latin typeface="Rubik Light"/>
                <a:ea typeface="Rubik Light"/>
                <a:cs typeface="Rubik Light"/>
                <a:sym typeface="Rubik Light"/>
              </a:rPr>
              <a:t>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PHENET</a:t>
            </a:r>
            <a:endParaRPr sz="1100" b="0" i="0" u="none" strike="noStrike" cap="none">
              <a:solidFill>
                <a:srgbClr val="333333"/>
              </a:solidFill>
              <a:latin typeface="Arial"/>
              <a:ea typeface="Arial"/>
              <a:cs typeface="Arial"/>
              <a:sym typeface="Arial"/>
            </a:endParaRPr>
          </a:p>
        </p:txBody>
      </p:sp>
      <p:grpSp>
        <p:nvGrpSpPr>
          <p:cNvPr id="83" name="Google Shape;83;p40"/>
          <p:cNvGrpSpPr/>
          <p:nvPr/>
        </p:nvGrpSpPr>
        <p:grpSpPr>
          <a:xfrm>
            <a:off x="8792589" y="5430366"/>
            <a:ext cx="205214" cy="936451"/>
            <a:chOff x="654402" y="2701991"/>
            <a:chExt cx="205214" cy="936451"/>
          </a:xfrm>
        </p:grpSpPr>
        <p:pic>
          <p:nvPicPr>
            <p:cNvPr id="84" name="Google Shape;84;p40"/>
            <p:cNvPicPr preferRelativeResize="0"/>
            <p:nvPr/>
          </p:nvPicPr>
          <p:blipFill rotWithShape="1">
            <a:blip r:embed="rId8">
              <a:alphaModFix/>
            </a:blip>
            <a:srcRect/>
            <a:stretch/>
          </p:blipFill>
          <p:spPr>
            <a:xfrm>
              <a:off x="654403" y="2929918"/>
              <a:ext cx="205200" cy="205200"/>
            </a:xfrm>
            <a:prstGeom prst="rect">
              <a:avLst/>
            </a:prstGeom>
            <a:noFill/>
            <a:ln>
              <a:noFill/>
            </a:ln>
          </p:spPr>
        </p:pic>
        <p:pic>
          <p:nvPicPr>
            <p:cNvPr id="85" name="Google Shape;85;p40"/>
            <p:cNvPicPr preferRelativeResize="0"/>
            <p:nvPr/>
          </p:nvPicPr>
          <p:blipFill rotWithShape="1">
            <a:blip r:embed="rId9">
              <a:alphaModFix/>
            </a:blip>
            <a:srcRect/>
            <a:stretch/>
          </p:blipFill>
          <p:spPr>
            <a:xfrm>
              <a:off x="654415" y="3177610"/>
              <a:ext cx="205200" cy="172800"/>
            </a:xfrm>
            <a:prstGeom prst="rect">
              <a:avLst/>
            </a:prstGeom>
            <a:noFill/>
            <a:ln>
              <a:noFill/>
            </a:ln>
          </p:spPr>
        </p:pic>
        <p:pic>
          <p:nvPicPr>
            <p:cNvPr id="86" name="Google Shape;86;p40"/>
            <p:cNvPicPr preferRelativeResize="0"/>
            <p:nvPr/>
          </p:nvPicPr>
          <p:blipFill rotWithShape="1">
            <a:blip r:embed="rId10">
              <a:alphaModFix/>
            </a:blip>
            <a:srcRect/>
            <a:stretch/>
          </p:blipFill>
          <p:spPr>
            <a:xfrm>
              <a:off x="654415" y="3433242"/>
              <a:ext cx="205200" cy="205200"/>
            </a:xfrm>
            <a:prstGeom prst="rect">
              <a:avLst/>
            </a:prstGeom>
            <a:noFill/>
            <a:ln>
              <a:noFill/>
            </a:ln>
          </p:spPr>
        </p:pic>
        <p:pic>
          <p:nvPicPr>
            <p:cNvPr id="87" name="Google Shape;87;p40"/>
            <p:cNvPicPr preferRelativeResize="0"/>
            <p:nvPr/>
          </p:nvPicPr>
          <p:blipFill rotWithShape="1">
            <a:blip r:embed="rId11">
              <a:alphaModFix/>
            </a:blip>
            <a:srcRect/>
            <a:stretch/>
          </p:blipFill>
          <p:spPr>
            <a:xfrm>
              <a:off x="654401" y="2701991"/>
              <a:ext cx="205198" cy="164159"/>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88"/>
        <p:cNvGrpSpPr/>
        <p:nvPr/>
      </p:nvGrpSpPr>
      <p:grpSpPr>
        <a:xfrm>
          <a:off x="0" y="0"/>
          <a:ext cx="0" cy="0"/>
          <a:chOff x="0" y="0"/>
          <a:chExt cx="0" cy="0"/>
        </a:xfrm>
      </p:grpSpPr>
      <p:sp>
        <p:nvSpPr>
          <p:cNvPr id="89" name="Google Shape;89;g31a13bc3efd_0_9"/>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A3A6"/>
              </a:buClr>
              <a:buSzPts val="2400"/>
              <a:buChar char="•"/>
              <a:defRPr sz="2400" b="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g31a13bc3efd_0_9"/>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777">
          <p15:clr>
            <a:srgbClr val="FBAE40"/>
          </p15:clr>
        </p15:guide>
        <p15:guide id="2" pos="72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91"/>
        <p:cNvGrpSpPr/>
        <p:nvPr/>
      </p:nvGrpSpPr>
      <p:grpSpPr>
        <a:xfrm>
          <a:off x="0" y="0"/>
          <a:ext cx="0" cy="0"/>
          <a:chOff x="0" y="0"/>
          <a:chExt cx="0" cy="0"/>
        </a:xfrm>
      </p:grpSpPr>
      <p:sp>
        <p:nvSpPr>
          <p:cNvPr id="92" name="Google Shape;92;g31a13bc3efd_0_44"/>
          <p:cNvSpPr txBox="1">
            <a:spLocks noGrp="1"/>
          </p:cNvSpPr>
          <p:nvPr>
            <p:ph type="title"/>
          </p:nvPr>
        </p:nvSpPr>
        <p:spPr>
          <a:xfrm>
            <a:off x="743192" y="149638"/>
            <a:ext cx="10754185" cy="888251"/>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section">
  <p:cSld name="Titre section">
    <p:bg>
      <p:bgPr>
        <a:solidFill>
          <a:schemeClr val="lt1"/>
        </a:solidFill>
        <a:effectLst/>
      </p:bgPr>
    </p:bg>
    <p:spTree>
      <p:nvGrpSpPr>
        <p:cNvPr id="1" name="Shape 93"/>
        <p:cNvGrpSpPr/>
        <p:nvPr/>
      </p:nvGrpSpPr>
      <p:grpSpPr>
        <a:xfrm>
          <a:off x="0" y="0"/>
          <a:ext cx="0" cy="0"/>
          <a:chOff x="0" y="0"/>
          <a:chExt cx="0" cy="0"/>
        </a:xfrm>
      </p:grpSpPr>
      <p:pic>
        <p:nvPicPr>
          <p:cNvPr id="94" name="Google Shape;94;g31a13bc3efd_0_131"/>
          <p:cNvPicPr preferRelativeResize="0"/>
          <p:nvPr/>
        </p:nvPicPr>
        <p:blipFill rotWithShape="1">
          <a:blip r:embed="rId2">
            <a:alphaModFix/>
          </a:blip>
          <a:srcRect/>
          <a:stretch/>
        </p:blipFill>
        <p:spPr>
          <a:xfrm>
            <a:off x="1869308" y="2418921"/>
            <a:ext cx="314325" cy="428625"/>
          </a:xfrm>
          <a:prstGeom prst="rect">
            <a:avLst/>
          </a:prstGeom>
          <a:noFill/>
          <a:ln>
            <a:noFill/>
          </a:ln>
        </p:spPr>
      </p:pic>
      <p:sp>
        <p:nvSpPr>
          <p:cNvPr id="95" name="Google Shape;95;g31a13bc3efd_0_131"/>
          <p:cNvSpPr txBox="1">
            <a:spLocks noGrp="1"/>
          </p:cNvSpPr>
          <p:nvPr>
            <p:ph type="ctrTitle"/>
          </p:nvPr>
        </p:nvSpPr>
        <p:spPr>
          <a:xfrm>
            <a:off x="2401843" y="2323859"/>
            <a:ext cx="9144000" cy="1057708"/>
          </a:xfrm>
          <a:prstGeom prst="rect">
            <a:avLst/>
          </a:prstGeom>
          <a:noFill/>
          <a:ln>
            <a:noFill/>
          </a:ln>
        </p:spPr>
        <p:txBody>
          <a:bodyPr spcFirstLastPara="1" wrap="square" lIns="0" tIns="46800" rIns="91425" bIns="45700" anchor="t" anchorCtr="0">
            <a:normAutofit/>
          </a:bodyPr>
          <a:lstStyle>
            <a:lvl1pPr lvl="0" algn="l">
              <a:lnSpc>
                <a:spcPct val="90000"/>
              </a:lnSpc>
              <a:spcBef>
                <a:spcPts val="0"/>
              </a:spcBef>
              <a:spcAft>
                <a:spcPts val="0"/>
              </a:spcAft>
              <a:buClr>
                <a:srgbClr val="00A3A6"/>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g31a13bc3efd_0_131"/>
          <p:cNvSpPr txBox="1">
            <a:spLocks noGrp="1"/>
          </p:cNvSpPr>
          <p:nvPr>
            <p:ph type="subTitle" idx="1"/>
          </p:nvPr>
        </p:nvSpPr>
        <p:spPr>
          <a:xfrm>
            <a:off x="2401843" y="3191097"/>
            <a:ext cx="9144000" cy="6549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apositive de titre - Version 1">
  <p:cSld name="Diapositive de titre - Version 1">
    <p:bg>
      <p:bgPr>
        <a:solidFill>
          <a:schemeClr val="lt1"/>
        </a:solidFill>
        <a:effectLst/>
      </p:bgPr>
    </p:bg>
    <p:spTree>
      <p:nvGrpSpPr>
        <p:cNvPr id="1" name="Shape 97"/>
        <p:cNvGrpSpPr/>
        <p:nvPr/>
      </p:nvGrpSpPr>
      <p:grpSpPr>
        <a:xfrm>
          <a:off x="0" y="0"/>
          <a:ext cx="0" cy="0"/>
          <a:chOff x="0" y="0"/>
          <a:chExt cx="0" cy="0"/>
        </a:xfrm>
      </p:grpSpPr>
      <p:pic>
        <p:nvPicPr>
          <p:cNvPr id="98" name="Google Shape;98;g31a13bc3efd_0_328"/>
          <p:cNvPicPr preferRelativeResize="0"/>
          <p:nvPr/>
        </p:nvPicPr>
        <p:blipFill rotWithShape="1">
          <a:blip r:embed="rId2">
            <a:alphaModFix/>
          </a:blip>
          <a:srcRect/>
          <a:stretch/>
        </p:blipFill>
        <p:spPr>
          <a:xfrm>
            <a:off x="0" y="2394290"/>
            <a:ext cx="4076700" cy="2790825"/>
          </a:xfrm>
          <a:prstGeom prst="rect">
            <a:avLst/>
          </a:prstGeom>
          <a:noFill/>
          <a:ln>
            <a:noFill/>
          </a:ln>
        </p:spPr>
      </p:pic>
      <p:pic>
        <p:nvPicPr>
          <p:cNvPr id="99" name="Google Shape;99;g31a13bc3efd_0_328"/>
          <p:cNvPicPr preferRelativeResize="0"/>
          <p:nvPr/>
        </p:nvPicPr>
        <p:blipFill rotWithShape="1">
          <a:blip r:embed="rId3">
            <a:alphaModFix/>
          </a:blip>
          <a:srcRect/>
          <a:stretch/>
        </p:blipFill>
        <p:spPr>
          <a:xfrm>
            <a:off x="1869308" y="2418921"/>
            <a:ext cx="314325" cy="428625"/>
          </a:xfrm>
          <a:prstGeom prst="rect">
            <a:avLst/>
          </a:prstGeom>
          <a:noFill/>
          <a:ln>
            <a:noFill/>
          </a:ln>
        </p:spPr>
      </p:pic>
      <p:sp>
        <p:nvSpPr>
          <p:cNvPr id="100" name="Google Shape;100;g31a13bc3efd_0_328"/>
          <p:cNvSpPr/>
          <p:nvPr/>
        </p:nvSpPr>
        <p:spPr>
          <a:xfrm>
            <a:off x="0" y="5994603"/>
            <a:ext cx="12192000" cy="86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g31a13bc3efd_0_328"/>
          <p:cNvSpPr txBox="1">
            <a:spLocks noGrp="1"/>
          </p:cNvSpPr>
          <p:nvPr>
            <p:ph type="ctrTitle"/>
          </p:nvPr>
        </p:nvSpPr>
        <p:spPr>
          <a:xfrm>
            <a:off x="2401843" y="2323859"/>
            <a:ext cx="9144000" cy="1057708"/>
          </a:xfrm>
          <a:prstGeom prst="rect">
            <a:avLst/>
          </a:prstGeom>
          <a:noFill/>
          <a:ln>
            <a:noFill/>
          </a:ln>
        </p:spPr>
        <p:txBody>
          <a:bodyPr spcFirstLastPara="1" wrap="square" lIns="0" tIns="46800" rIns="91425" bIns="45700" anchor="t" anchorCtr="0">
            <a:normAutofit/>
          </a:bodyPr>
          <a:lstStyle>
            <a:lvl1pPr lvl="0" algn="l">
              <a:lnSpc>
                <a:spcPct val="90000"/>
              </a:lnSpc>
              <a:spcBef>
                <a:spcPts val="0"/>
              </a:spcBef>
              <a:spcAft>
                <a:spcPts val="0"/>
              </a:spcAft>
              <a:buClr>
                <a:srgbClr val="00A3A6"/>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g31a13bc3efd_0_328"/>
          <p:cNvSpPr txBox="1">
            <a:spLocks noGrp="1"/>
          </p:cNvSpPr>
          <p:nvPr>
            <p:ph type="subTitle" idx="1"/>
          </p:nvPr>
        </p:nvSpPr>
        <p:spPr>
          <a:xfrm>
            <a:off x="2401843" y="3191097"/>
            <a:ext cx="9144000" cy="6549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3" name="Google Shape;103;g31a13bc3efd_0_328" descr="Une image contenant dessin, signe&#10;&#10;Description générée automatiquement"/>
          <p:cNvPicPr preferRelativeResize="0"/>
          <p:nvPr/>
        </p:nvPicPr>
        <p:blipFill rotWithShape="1">
          <a:blip r:embed="rId4">
            <a:alphaModFix/>
          </a:blip>
          <a:srcRect/>
          <a:stretch/>
        </p:blipFill>
        <p:spPr>
          <a:xfrm>
            <a:off x="2401843" y="5628463"/>
            <a:ext cx="2286000" cy="89725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104"/>
        <p:cNvGrpSpPr/>
        <p:nvPr/>
      </p:nvGrpSpPr>
      <p:grpSpPr>
        <a:xfrm>
          <a:off x="0" y="0"/>
          <a:ext cx="0" cy="0"/>
          <a:chOff x="0" y="0"/>
          <a:chExt cx="0" cy="0"/>
        </a:xfrm>
      </p:grpSpPr>
      <p:sp>
        <p:nvSpPr>
          <p:cNvPr id="105" name="Google Shape;105;g31a13bc3efd_2_40"/>
          <p:cNvSpPr/>
          <p:nvPr/>
        </p:nvSpPr>
        <p:spPr>
          <a:xfrm>
            <a:off x="-11575" y="6440949"/>
            <a:ext cx="12192000" cy="428626"/>
          </a:xfrm>
          <a:prstGeom prst="rect">
            <a:avLst/>
          </a:prstGeom>
          <a:solidFill>
            <a:srgbClr val="96B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 name="Google Shape;106;g31a13bc3efd_2_40"/>
          <p:cNvPicPr preferRelativeResize="0"/>
          <p:nvPr/>
        </p:nvPicPr>
        <p:blipFill rotWithShape="1">
          <a:blip r:embed="rId2">
            <a:alphaModFix amt="42000"/>
          </a:blip>
          <a:srcRect/>
          <a:stretch/>
        </p:blipFill>
        <p:spPr>
          <a:xfrm>
            <a:off x="-481359" y="1585732"/>
            <a:ext cx="3540265" cy="6858000"/>
          </a:xfrm>
          <a:prstGeom prst="rect">
            <a:avLst/>
          </a:prstGeom>
          <a:noFill/>
          <a:ln>
            <a:noFill/>
          </a:ln>
        </p:spPr>
      </p:pic>
      <p:sp>
        <p:nvSpPr>
          <p:cNvPr id="107" name="Google Shape;107;g31a13bc3efd_2_40"/>
          <p:cNvSpPr txBox="1">
            <a:spLocks noGrp="1"/>
          </p:cNvSpPr>
          <p:nvPr>
            <p:ph type="title"/>
          </p:nvPr>
        </p:nvSpPr>
        <p:spPr>
          <a:xfrm>
            <a:off x="221974" y="136525"/>
            <a:ext cx="11748052" cy="4286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A09B"/>
              </a:buClr>
              <a:buSzPts val="4000"/>
              <a:buFont typeface="Arial"/>
              <a:buNone/>
              <a:defRPr sz="4000" b="0">
                <a:solidFill>
                  <a:srgbClr val="00A09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g31a13bc3efd_2_40"/>
          <p:cNvSpPr txBox="1">
            <a:spLocks noGrp="1"/>
          </p:cNvSpPr>
          <p:nvPr>
            <p:ph type="body" idx="1"/>
          </p:nvPr>
        </p:nvSpPr>
        <p:spPr>
          <a:xfrm>
            <a:off x="221973" y="718860"/>
            <a:ext cx="11748051" cy="54735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g31a13bc3efd_2_40"/>
          <p:cNvSpPr txBox="1">
            <a:spLocks noGrp="1"/>
          </p:cNvSpPr>
          <p:nvPr>
            <p:ph type="dt" idx="10"/>
          </p:nvPr>
        </p:nvSpPr>
        <p:spPr>
          <a:xfrm>
            <a:off x="838200" y="6472100"/>
            <a:ext cx="15693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31a13bc3efd_2_40"/>
          <p:cNvSpPr txBox="1">
            <a:spLocks noGrp="1"/>
          </p:cNvSpPr>
          <p:nvPr>
            <p:ph type="ftr" idx="11"/>
          </p:nvPr>
        </p:nvSpPr>
        <p:spPr>
          <a:xfrm>
            <a:off x="2558005" y="6472100"/>
            <a:ext cx="601468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g31a13bc3efd_2_40"/>
          <p:cNvSpPr txBox="1">
            <a:spLocks noGrp="1"/>
          </p:cNvSpPr>
          <p:nvPr>
            <p:ph type="sldNum" idx="12"/>
          </p:nvPr>
        </p:nvSpPr>
        <p:spPr>
          <a:xfrm>
            <a:off x="9224060" y="6472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a:t>
            </a:fld>
            <a:endParaRPr/>
          </a:p>
        </p:txBody>
      </p:sp>
      <p:pic>
        <p:nvPicPr>
          <p:cNvPr id="112" name="Google Shape;112;g31a13bc3efd_2_40"/>
          <p:cNvPicPr preferRelativeResize="0"/>
          <p:nvPr/>
        </p:nvPicPr>
        <p:blipFill rotWithShape="1">
          <a:blip r:embed="rId3">
            <a:alphaModFix/>
          </a:blip>
          <a:srcRect/>
          <a:stretch/>
        </p:blipFill>
        <p:spPr>
          <a:xfrm>
            <a:off x="11435788" y="5894702"/>
            <a:ext cx="754156" cy="5218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26"/>
        <p:cNvGrpSpPr/>
        <p:nvPr/>
      </p:nvGrpSpPr>
      <p:grpSpPr>
        <a:xfrm>
          <a:off x="0" y="0"/>
          <a:ext cx="0" cy="0"/>
          <a:chOff x="0" y="0"/>
          <a:chExt cx="0" cy="0"/>
        </a:xfrm>
      </p:grpSpPr>
      <p:sp>
        <p:nvSpPr>
          <p:cNvPr id="27" name="Google Shape;27;p11"/>
          <p:cNvSpPr txBox="1">
            <a:spLocks noGrp="1"/>
          </p:cNvSpPr>
          <p:nvPr>
            <p:ph type="body" idx="1"/>
          </p:nvPr>
        </p:nvSpPr>
        <p:spPr>
          <a:xfrm>
            <a:off x="105878" y="885525"/>
            <a:ext cx="11733196" cy="5159140"/>
          </a:xfrm>
          <a:prstGeom prst="rect">
            <a:avLst/>
          </a:prstGeom>
          <a:noFill/>
          <a:ln>
            <a:noFill/>
          </a:ln>
        </p:spPr>
        <p:txBody>
          <a:bodyPr spcFirstLastPara="1" wrap="square" lIns="91425" tIns="45700" rIns="91425" bIns="45700" anchor="t" anchorCtr="0">
            <a:normAutofit/>
          </a:bodyPr>
          <a:lstStyle>
            <a:lvl1pPr marL="457200" lvl="0" indent="-368300" algn="l">
              <a:lnSpc>
                <a:spcPct val="144545"/>
              </a:lnSpc>
              <a:spcBef>
                <a:spcPts val="1000"/>
              </a:spcBef>
              <a:spcAft>
                <a:spcPts val="0"/>
              </a:spcAft>
              <a:buSzPts val="2200"/>
              <a:buChar char="•"/>
              <a:defRPr sz="2400" b="0"/>
            </a:lvl1pPr>
            <a:lvl2pPr marL="914400" lvl="1" indent="-355600" algn="l">
              <a:lnSpc>
                <a:spcPct val="159000"/>
              </a:lnSpc>
              <a:spcBef>
                <a:spcPts val="500"/>
              </a:spcBef>
              <a:spcAft>
                <a:spcPts val="0"/>
              </a:spcAft>
              <a:buSzPts val="2000"/>
              <a:buChar char="•"/>
              <a:defRPr sz="2200"/>
            </a:lvl2pPr>
            <a:lvl3pPr marL="1371600" lvl="2" indent="-342900" algn="l">
              <a:lnSpc>
                <a:spcPct val="176666"/>
              </a:lnSpc>
              <a:spcBef>
                <a:spcPts val="500"/>
              </a:spcBef>
              <a:spcAft>
                <a:spcPts val="0"/>
              </a:spcAft>
              <a:buSzPts val="1800"/>
              <a:buChar char="•"/>
              <a:defRPr/>
            </a:lvl3pPr>
            <a:lvl4pPr marL="1828800" lvl="3" indent="-330200" algn="l">
              <a:lnSpc>
                <a:spcPct val="198750"/>
              </a:lnSpc>
              <a:spcBef>
                <a:spcPts val="500"/>
              </a:spcBef>
              <a:spcAft>
                <a:spcPts val="0"/>
              </a:spcAft>
              <a:buSzPts val="1600"/>
              <a:buChar char="•"/>
              <a:defRPr/>
            </a:lvl4pPr>
            <a:lvl5pPr marL="2286000" lvl="4" indent="-330200" algn="l">
              <a:lnSpc>
                <a:spcPct val="19875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 name="Google Shape;28;p11"/>
          <p:cNvSpPr txBox="1">
            <a:spLocks noGrp="1"/>
          </p:cNvSpPr>
          <p:nvPr>
            <p:ph type="title"/>
          </p:nvPr>
        </p:nvSpPr>
        <p:spPr>
          <a:xfrm>
            <a:off x="721896" y="0"/>
            <a:ext cx="10237640" cy="510139"/>
          </a:xfrm>
          <a:prstGeom prst="rect">
            <a:avLst/>
          </a:prstGeom>
          <a:noFill/>
          <a:ln>
            <a:noFill/>
          </a:ln>
        </p:spPr>
        <p:txBody>
          <a:bodyPr spcFirstLastPara="1" wrap="square" lIns="91425" tIns="45700" rIns="91425" bIns="45700" anchor="ctr" anchorCtr="0">
            <a:normAutofit/>
          </a:bodyPr>
          <a:lstStyle>
            <a:lvl1pPr lvl="0" algn="l">
              <a:lnSpc>
                <a:spcPct val="126250"/>
              </a:lnSpc>
              <a:spcBef>
                <a:spcPts val="0"/>
              </a:spcBef>
              <a:spcAft>
                <a:spcPts val="0"/>
              </a:spcAft>
              <a:buSzPts val="32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subTitle" idx="2"/>
          </p:nvPr>
        </p:nvSpPr>
        <p:spPr>
          <a:xfrm>
            <a:off x="721896" y="510139"/>
            <a:ext cx="10237639" cy="375385"/>
          </a:xfrm>
          <a:prstGeom prst="rect">
            <a:avLst/>
          </a:prstGeom>
          <a:noFill/>
          <a:ln>
            <a:noFill/>
          </a:ln>
        </p:spPr>
        <p:txBody>
          <a:bodyPr spcFirstLastPara="1" wrap="square" lIns="91425" tIns="45700" rIns="91425" bIns="45700" anchor="t" anchorCtr="0">
            <a:normAutofit/>
          </a:bodyPr>
          <a:lstStyle>
            <a:lvl1pPr lvl="0" algn="l">
              <a:lnSpc>
                <a:spcPct val="144545"/>
              </a:lnSpc>
              <a:spcBef>
                <a:spcPts val="1000"/>
              </a:spcBef>
              <a:spcAft>
                <a:spcPts val="0"/>
              </a:spcAft>
              <a:buSzPts val="2200"/>
              <a:buNone/>
              <a:defRPr sz="2000">
                <a:solidFill>
                  <a:srgbClr val="275662"/>
                </a:solidFill>
              </a:defRPr>
            </a:lvl1pPr>
            <a:lvl2pPr lvl="1" algn="ctr">
              <a:lnSpc>
                <a:spcPct val="159000"/>
              </a:lnSpc>
              <a:spcBef>
                <a:spcPts val="500"/>
              </a:spcBef>
              <a:spcAft>
                <a:spcPts val="0"/>
              </a:spcAft>
              <a:buSzPts val="2000"/>
              <a:buNone/>
              <a:defRPr sz="2000"/>
            </a:lvl2pPr>
            <a:lvl3pPr lvl="2" algn="ctr">
              <a:lnSpc>
                <a:spcPct val="176666"/>
              </a:lnSpc>
              <a:spcBef>
                <a:spcPts val="500"/>
              </a:spcBef>
              <a:spcAft>
                <a:spcPts val="0"/>
              </a:spcAft>
              <a:buSzPts val="1800"/>
              <a:buNone/>
              <a:defRPr sz="1800"/>
            </a:lvl3pPr>
            <a:lvl4pPr lvl="3" algn="ctr">
              <a:lnSpc>
                <a:spcPct val="198750"/>
              </a:lnSpc>
              <a:spcBef>
                <a:spcPts val="500"/>
              </a:spcBef>
              <a:spcAft>
                <a:spcPts val="0"/>
              </a:spcAft>
              <a:buSzPts val="1600"/>
              <a:buNone/>
              <a:defRPr sz="1600"/>
            </a:lvl4pPr>
            <a:lvl5pPr lvl="4" algn="ctr">
              <a:lnSpc>
                <a:spcPct val="198750"/>
              </a:lnSpc>
              <a:spcBef>
                <a:spcPts val="500"/>
              </a:spcBef>
              <a:spcAft>
                <a:spcPts val="0"/>
              </a:spcAft>
              <a:buSzPts val="16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re seul">
  <p:cSld name="1_Titre seul">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743192" y="149638"/>
            <a:ext cx="10216343" cy="888251"/>
          </a:xfrm>
          <a:prstGeom prst="rect">
            <a:avLst/>
          </a:prstGeom>
          <a:noFill/>
          <a:ln>
            <a:noFill/>
          </a:ln>
        </p:spPr>
        <p:txBody>
          <a:bodyPr spcFirstLastPara="1" wrap="square" lIns="91425" tIns="45700" rIns="91425" bIns="45700" anchor="ctr" anchorCtr="0">
            <a:normAutofit/>
          </a:bodyPr>
          <a:lstStyle>
            <a:lvl1pPr lvl="0" algn="l">
              <a:lnSpc>
                <a:spcPct val="126250"/>
              </a:lnSpc>
              <a:spcBef>
                <a:spcPts val="0"/>
              </a:spcBef>
              <a:spcAft>
                <a:spcPts val="0"/>
              </a:spcAft>
              <a:buSzPts val="32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re et contenu 1">
  <p:cSld name="2_Titre et contenu">
    <p:spTree>
      <p:nvGrpSpPr>
        <p:cNvPr id="1" name="Shape 32"/>
        <p:cNvGrpSpPr/>
        <p:nvPr/>
      </p:nvGrpSpPr>
      <p:grpSpPr>
        <a:xfrm>
          <a:off x="0" y="0"/>
          <a:ext cx="0" cy="0"/>
          <a:chOff x="0" y="0"/>
          <a:chExt cx="0" cy="0"/>
        </a:xfrm>
      </p:grpSpPr>
      <p:sp>
        <p:nvSpPr>
          <p:cNvPr id="33" name="Google Shape;33;g312de6aadf8_1_578"/>
          <p:cNvSpPr txBox="1">
            <a:spLocks noGrp="1"/>
          </p:cNvSpPr>
          <p:nvPr>
            <p:ph type="body" idx="1"/>
          </p:nvPr>
        </p:nvSpPr>
        <p:spPr>
          <a:xfrm>
            <a:off x="105878" y="885525"/>
            <a:ext cx="11733300" cy="5159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A3A6"/>
              </a:buClr>
              <a:buSzPts val="2400"/>
              <a:buChar char="•"/>
              <a:defRPr sz="2400" b="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g312de6aadf8_1_578"/>
          <p:cNvSpPr txBox="1">
            <a:spLocks noGrp="1"/>
          </p:cNvSpPr>
          <p:nvPr>
            <p:ph type="title"/>
          </p:nvPr>
        </p:nvSpPr>
        <p:spPr>
          <a:xfrm>
            <a:off x="721896" y="0"/>
            <a:ext cx="10237500" cy="510000"/>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12de6aadf8_1_578"/>
          <p:cNvSpPr txBox="1">
            <a:spLocks noGrp="1"/>
          </p:cNvSpPr>
          <p:nvPr>
            <p:ph type="subTitle" idx="2"/>
          </p:nvPr>
        </p:nvSpPr>
        <p:spPr>
          <a:xfrm>
            <a:off x="721896" y="510139"/>
            <a:ext cx="10237500" cy="375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Vide" type="blank">
  <p:cSld name="BLANK">
    <p:spTree>
      <p:nvGrpSpPr>
        <p:cNvPr id="1" name="Shape 36"/>
        <p:cNvGrpSpPr/>
        <p:nvPr/>
      </p:nvGrpSpPr>
      <p:grpSpPr>
        <a:xfrm>
          <a:off x="0" y="0"/>
          <a:ext cx="0" cy="0"/>
          <a:chOff x="0" y="0"/>
          <a:chExt cx="0" cy="0"/>
        </a:xfrm>
      </p:grpSpPr>
      <p:sp>
        <p:nvSpPr>
          <p:cNvPr id="37" name="Google Shape;37;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13"/>
          <p:cNvSpPr txBox="1">
            <a:spLocks noGrp="1"/>
          </p:cNvSpPr>
          <p:nvPr>
            <p:ph type="sldNum" idx="12"/>
          </p:nvPr>
        </p:nvSpPr>
        <p:spPr>
          <a:xfrm>
            <a:off x="10513655" y="6021401"/>
            <a:ext cx="1496646" cy="333375"/>
          </a:xfrm>
          <a:prstGeom prst="rect">
            <a:avLst/>
          </a:prstGeom>
          <a:noFill/>
          <a:ln>
            <a:noFill/>
          </a:ln>
        </p:spPr>
        <p:txBody>
          <a:bodyPr spcFirstLastPara="1" wrap="square" lIns="107275" tIns="53625" rIns="107275" bIns="53625" anchor="t" anchorCtr="0">
            <a:noAutofit/>
          </a:bodyPr>
          <a:lstStyle>
            <a:lvl1pPr marL="0" marR="0" lvl="0"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re et contenu 2">
  <p:cSld name="1_Titre et contenu_1">
    <p:spTree>
      <p:nvGrpSpPr>
        <p:cNvPr id="1" name="Shape 40"/>
        <p:cNvGrpSpPr/>
        <p:nvPr/>
      </p:nvGrpSpPr>
      <p:grpSpPr>
        <a:xfrm>
          <a:off x="0" y="0"/>
          <a:ext cx="0" cy="0"/>
          <a:chOff x="0" y="0"/>
          <a:chExt cx="0" cy="0"/>
        </a:xfrm>
      </p:grpSpPr>
      <p:sp>
        <p:nvSpPr>
          <p:cNvPr id="41" name="Google Shape;41;g312de6aadf8_1_582"/>
          <p:cNvSpPr txBox="1">
            <a:spLocks noGrp="1"/>
          </p:cNvSpPr>
          <p:nvPr>
            <p:ph type="body" idx="1"/>
          </p:nvPr>
        </p:nvSpPr>
        <p:spPr>
          <a:xfrm>
            <a:off x="341523" y="1037889"/>
            <a:ext cx="11508900" cy="5120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A3A6"/>
              </a:buClr>
              <a:buSzPts val="2400"/>
              <a:buChar char="•"/>
              <a:defRPr sz="2400" b="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g312de6aadf8_1_582"/>
          <p:cNvSpPr txBox="1">
            <a:spLocks noGrp="1"/>
          </p:cNvSpPr>
          <p:nvPr>
            <p:ph type="title"/>
          </p:nvPr>
        </p:nvSpPr>
        <p:spPr>
          <a:xfrm>
            <a:off x="341524" y="149638"/>
            <a:ext cx="10617900" cy="888300"/>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g312de6aadf8_1_582"/>
          <p:cNvPicPr preferRelativeResize="0"/>
          <p:nvPr/>
        </p:nvPicPr>
        <p:blipFill rotWithShape="1">
          <a:blip r:embed="rId2">
            <a:alphaModFix/>
          </a:blip>
          <a:srcRect/>
          <a:stretch/>
        </p:blipFill>
        <p:spPr>
          <a:xfrm>
            <a:off x="10881326" y="3213"/>
            <a:ext cx="1310674" cy="212947"/>
          </a:xfrm>
          <a:prstGeom prst="rect">
            <a:avLst/>
          </a:prstGeom>
          <a:noFill/>
          <a:ln>
            <a:noFill/>
          </a:ln>
        </p:spPr>
      </p:pic>
      <p:pic>
        <p:nvPicPr>
          <p:cNvPr id="44" name="Google Shape;44;g312de6aadf8_1_582" descr="elixir_1_RZ_mac.eps"/>
          <p:cNvPicPr preferRelativeResize="0"/>
          <p:nvPr/>
        </p:nvPicPr>
        <p:blipFill rotWithShape="1">
          <a:blip r:embed="rId3">
            <a:alphaModFix/>
          </a:blip>
          <a:srcRect/>
          <a:stretch/>
        </p:blipFill>
        <p:spPr>
          <a:xfrm>
            <a:off x="11624413" y="216160"/>
            <a:ext cx="567588" cy="4837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age classique">
  <p:cSld name="Page classique">
    <p:spTree>
      <p:nvGrpSpPr>
        <p:cNvPr id="1" name="Shape 45"/>
        <p:cNvGrpSpPr/>
        <p:nvPr/>
      </p:nvGrpSpPr>
      <p:grpSpPr>
        <a:xfrm>
          <a:off x="0" y="0"/>
          <a:ext cx="0" cy="0"/>
          <a:chOff x="0" y="0"/>
          <a:chExt cx="0" cy="0"/>
        </a:xfrm>
      </p:grpSpPr>
      <p:sp>
        <p:nvSpPr>
          <p:cNvPr id="46" name="Google Shape;46;g312de6aadf8_3_15"/>
          <p:cNvSpPr txBox="1">
            <a:spLocks noGrp="1"/>
          </p:cNvSpPr>
          <p:nvPr>
            <p:ph type="title"/>
          </p:nvPr>
        </p:nvSpPr>
        <p:spPr>
          <a:xfrm>
            <a:off x="743192" y="1"/>
            <a:ext cx="10216343" cy="457200"/>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312de6aadf8_3_15"/>
          <p:cNvSpPr txBox="1">
            <a:spLocks noGrp="1"/>
          </p:cNvSpPr>
          <p:nvPr>
            <p:ph type="body" idx="1"/>
          </p:nvPr>
        </p:nvSpPr>
        <p:spPr>
          <a:xfrm>
            <a:off x="138896" y="870416"/>
            <a:ext cx="11864051" cy="52178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g312de6aadf8_3_15"/>
          <p:cNvSpPr txBox="1">
            <a:spLocks noGrp="1"/>
          </p:cNvSpPr>
          <p:nvPr>
            <p:ph type="subTitle" idx="2"/>
          </p:nvPr>
        </p:nvSpPr>
        <p:spPr>
          <a:xfrm>
            <a:off x="743192" y="505814"/>
            <a:ext cx="9680171" cy="31598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ubtitle + enumeration">
  <p:cSld name="Title, subtitle + enumeration">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504000" y="503999"/>
            <a:ext cx="11185200" cy="612000"/>
          </a:xfrm>
          <a:prstGeom prst="rect">
            <a:avLst/>
          </a:prstGeom>
          <a:noFill/>
          <a:ln>
            <a:noFill/>
          </a:ln>
        </p:spPr>
        <p:txBody>
          <a:bodyPr spcFirstLastPara="1" wrap="square" lIns="91425" tIns="45700" rIns="91425" bIns="45700" anchor="t" anchorCtr="0">
            <a:noAutofit/>
          </a:bodyPr>
          <a:lstStyle>
            <a:lvl1pPr lvl="0" algn="l">
              <a:lnSpc>
                <a:spcPct val="224444"/>
              </a:lnSpc>
              <a:spcBef>
                <a:spcPts val="0"/>
              </a:spcBef>
              <a:spcAft>
                <a:spcPts val="0"/>
              </a:spcAft>
              <a:buClr>
                <a:srgbClr val="69981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sldNum" idx="12"/>
          </p:nvPr>
        </p:nvSpPr>
        <p:spPr>
          <a:xfrm>
            <a:off x="10758388" y="6413558"/>
            <a:ext cx="1028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de-DE"/>
              <a:t>‹N°›</a:t>
            </a:fld>
            <a:endParaRPr/>
          </a:p>
        </p:txBody>
      </p:sp>
      <p:sp>
        <p:nvSpPr>
          <p:cNvPr id="52" name="Google Shape;52;p25"/>
          <p:cNvSpPr txBox="1">
            <a:spLocks noGrp="1"/>
          </p:cNvSpPr>
          <p:nvPr>
            <p:ph type="body" idx="1"/>
          </p:nvPr>
        </p:nvSpPr>
        <p:spPr>
          <a:xfrm>
            <a:off x="503250" y="1116007"/>
            <a:ext cx="11185500" cy="4404600"/>
          </a:xfrm>
          <a:prstGeom prst="rect">
            <a:avLst/>
          </a:prstGeom>
          <a:noFill/>
          <a:ln>
            <a:noFill/>
          </a:ln>
        </p:spPr>
        <p:txBody>
          <a:bodyPr spcFirstLastPara="1" wrap="square" lIns="91425" tIns="45700" rIns="91425" bIns="45700" anchor="t" anchorCtr="0">
            <a:noAutofit/>
          </a:bodyPr>
          <a:lstStyle>
            <a:lvl1pPr marL="457200" lvl="0" indent="-228600" algn="l">
              <a:lnSpc>
                <a:spcPct val="144545"/>
              </a:lnSpc>
              <a:spcBef>
                <a:spcPts val="1000"/>
              </a:spcBef>
              <a:spcAft>
                <a:spcPts val="0"/>
              </a:spcAft>
              <a:buSzPts val="2200"/>
              <a:buNone/>
              <a:defRPr cap="none">
                <a:solidFill>
                  <a:schemeClr val="accent4"/>
                </a:solidFill>
              </a:defRPr>
            </a:lvl1pPr>
            <a:lvl2pPr marL="914400" lvl="1" indent="-228600" algn="l">
              <a:lnSpc>
                <a:spcPct val="159000"/>
              </a:lnSpc>
              <a:spcBef>
                <a:spcPts val="500"/>
              </a:spcBef>
              <a:spcAft>
                <a:spcPts val="0"/>
              </a:spcAft>
              <a:buSzPts val="2000"/>
              <a:buNone/>
              <a:defRPr/>
            </a:lvl2pPr>
            <a:lvl3pPr marL="1371600" lvl="2" indent="-228600" algn="l">
              <a:lnSpc>
                <a:spcPct val="176666"/>
              </a:lnSpc>
              <a:spcBef>
                <a:spcPts val="500"/>
              </a:spcBef>
              <a:spcAft>
                <a:spcPts val="0"/>
              </a:spcAft>
              <a:buSzPts val="1800"/>
              <a:buNone/>
              <a:defRPr/>
            </a:lvl3pPr>
            <a:lvl4pPr marL="1828800" lvl="3" indent="-228600" algn="l">
              <a:lnSpc>
                <a:spcPct val="198750"/>
              </a:lnSpc>
              <a:spcBef>
                <a:spcPts val="500"/>
              </a:spcBef>
              <a:spcAft>
                <a:spcPts val="0"/>
              </a:spcAft>
              <a:buSzPts val="1600"/>
              <a:buNone/>
              <a:defRPr/>
            </a:lvl4pPr>
            <a:lvl5pPr marL="2286000" lvl="4" indent="-228600" algn="l">
              <a:lnSpc>
                <a:spcPct val="198750"/>
              </a:lnSpc>
              <a:spcBef>
                <a:spcPts val="500"/>
              </a:spcBef>
              <a:spcAft>
                <a:spcPts val="0"/>
              </a:spcAft>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5"/>
          <p:cNvSpPr txBox="1">
            <a:spLocks noGrp="1"/>
          </p:cNvSpPr>
          <p:nvPr>
            <p:ph type="body" idx="2"/>
          </p:nvPr>
        </p:nvSpPr>
        <p:spPr>
          <a:xfrm>
            <a:off x="503238" y="5914768"/>
            <a:ext cx="11185500" cy="204900"/>
          </a:xfrm>
          <a:prstGeom prst="rect">
            <a:avLst/>
          </a:prstGeom>
          <a:noFill/>
          <a:ln>
            <a:noFill/>
          </a:ln>
        </p:spPr>
        <p:txBody>
          <a:bodyPr spcFirstLastPara="1" wrap="square" lIns="90000" tIns="0" rIns="0" bIns="0" anchor="t" anchorCtr="0">
            <a:noAutofit/>
          </a:bodyPr>
          <a:lstStyle>
            <a:lvl1pPr marL="457200" lvl="0" indent="-228600" algn="l">
              <a:lnSpc>
                <a:spcPct val="153333"/>
              </a:lnSpc>
              <a:spcBef>
                <a:spcPts val="1000"/>
              </a:spcBef>
              <a:spcAft>
                <a:spcPts val="0"/>
              </a:spcAft>
              <a:buSzPts val="900"/>
              <a:buNone/>
              <a:defRPr sz="900">
                <a:solidFill>
                  <a:schemeClr val="dk1"/>
                </a:solidFill>
              </a:defRPr>
            </a:lvl1pPr>
            <a:lvl2pPr marL="914400" lvl="1" indent="-228600" algn="l">
              <a:lnSpc>
                <a:spcPct val="353333"/>
              </a:lnSpc>
              <a:spcBef>
                <a:spcPts val="500"/>
              </a:spcBef>
              <a:spcAft>
                <a:spcPts val="0"/>
              </a:spcAft>
              <a:buSzPts val="900"/>
              <a:buNone/>
              <a:defRPr sz="900">
                <a:solidFill>
                  <a:schemeClr val="dk1"/>
                </a:solidFill>
              </a:defRPr>
            </a:lvl2pPr>
            <a:lvl3pPr marL="1371600" lvl="2" indent="-228600" algn="l">
              <a:lnSpc>
                <a:spcPct val="353333"/>
              </a:lnSpc>
              <a:spcBef>
                <a:spcPts val="500"/>
              </a:spcBef>
              <a:spcAft>
                <a:spcPts val="0"/>
              </a:spcAft>
              <a:buSzPts val="900"/>
              <a:buNone/>
              <a:defRPr sz="900">
                <a:solidFill>
                  <a:schemeClr val="dk1"/>
                </a:solidFill>
              </a:defRPr>
            </a:lvl3pPr>
            <a:lvl4pPr marL="1828800" lvl="3" indent="-228600" algn="l">
              <a:lnSpc>
                <a:spcPct val="353333"/>
              </a:lnSpc>
              <a:spcBef>
                <a:spcPts val="500"/>
              </a:spcBef>
              <a:spcAft>
                <a:spcPts val="0"/>
              </a:spcAft>
              <a:buSzPts val="900"/>
              <a:buNone/>
              <a:defRPr sz="900">
                <a:solidFill>
                  <a:schemeClr val="dk1"/>
                </a:solidFill>
              </a:defRPr>
            </a:lvl4pPr>
            <a:lvl5pPr marL="2286000" lvl="4" indent="-228600" algn="l">
              <a:lnSpc>
                <a:spcPct val="353333"/>
              </a:lnSpc>
              <a:spcBef>
                <a:spcPts val="500"/>
              </a:spcBef>
              <a:spcAft>
                <a:spcPts val="0"/>
              </a:spcAft>
              <a:buSzPts val="900"/>
              <a:buNone/>
              <a:defRPr sz="9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54"/>
        <p:cNvGrpSpPr/>
        <p:nvPr/>
      </p:nvGrpSpPr>
      <p:grpSpPr>
        <a:xfrm>
          <a:off x="0" y="0"/>
          <a:ext cx="0" cy="0"/>
          <a:chOff x="0" y="0"/>
          <a:chExt cx="0" cy="0"/>
        </a:xfrm>
      </p:grpSpPr>
      <p:sp>
        <p:nvSpPr>
          <p:cNvPr id="55" name="Google Shape;55;g29ce55ff2c7_0_99"/>
          <p:cNvSpPr txBox="1">
            <a:spLocks noGrp="1"/>
          </p:cNvSpPr>
          <p:nvPr>
            <p:ph type="title"/>
          </p:nvPr>
        </p:nvSpPr>
        <p:spPr>
          <a:xfrm>
            <a:off x="978516" y="512083"/>
            <a:ext cx="10233000" cy="776700"/>
          </a:xfrm>
          <a:prstGeom prst="rect">
            <a:avLst/>
          </a:prstGeom>
          <a:noFill/>
          <a:ln>
            <a:noFill/>
          </a:ln>
        </p:spPr>
        <p:txBody>
          <a:bodyPr spcFirstLastPara="1" wrap="square" lIns="0" tIns="0" rIns="0" bIns="0" anchor="ctr" anchorCtr="0">
            <a:normAutofit/>
          </a:bodyPr>
          <a:lstStyle>
            <a:lvl1pPr lvl="0" algn="l">
              <a:lnSpc>
                <a:spcPct val="12625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9ce55ff2c7_0_99"/>
          <p:cNvSpPr txBox="1">
            <a:spLocks noGrp="1"/>
          </p:cNvSpPr>
          <p:nvPr>
            <p:ph type="body" idx="1"/>
          </p:nvPr>
        </p:nvSpPr>
        <p:spPr>
          <a:xfrm>
            <a:off x="978516" y="1415336"/>
            <a:ext cx="10233000" cy="2699100"/>
          </a:xfrm>
          <a:prstGeom prst="rect">
            <a:avLst/>
          </a:prstGeom>
          <a:noFill/>
          <a:ln>
            <a:noFill/>
          </a:ln>
        </p:spPr>
        <p:txBody>
          <a:bodyPr spcFirstLastPara="1" wrap="square" lIns="0" tIns="0" rIns="0" bIns="0" anchor="t" anchorCtr="0">
            <a:normAutofit/>
          </a:bodyPr>
          <a:lstStyle>
            <a:lvl1pPr marL="457200" lvl="0" indent="-228600" algn="l">
              <a:lnSpc>
                <a:spcPct val="144545"/>
              </a:lnSpc>
              <a:spcBef>
                <a:spcPts val="1000"/>
              </a:spcBef>
              <a:spcAft>
                <a:spcPts val="0"/>
              </a:spcAft>
              <a:buSzPts val="2200"/>
              <a:buNone/>
              <a:defRPr/>
            </a:lvl1pPr>
            <a:lvl2pPr marL="914400" lvl="1" indent="-228600" algn="l">
              <a:lnSpc>
                <a:spcPct val="159000"/>
              </a:lnSpc>
              <a:spcBef>
                <a:spcPts val="500"/>
              </a:spcBef>
              <a:spcAft>
                <a:spcPts val="0"/>
              </a:spcAft>
              <a:buSzPts val="2000"/>
              <a:buNone/>
              <a:defRPr/>
            </a:lvl2pPr>
            <a:lvl3pPr marL="1371600" lvl="2" indent="-228600" algn="l">
              <a:lnSpc>
                <a:spcPct val="176666"/>
              </a:lnSpc>
              <a:spcBef>
                <a:spcPts val="500"/>
              </a:spcBef>
              <a:spcAft>
                <a:spcPts val="0"/>
              </a:spcAft>
              <a:buSzPts val="1800"/>
              <a:buNone/>
              <a:defRPr/>
            </a:lvl3pPr>
            <a:lvl4pPr marL="1828800" lvl="3" indent="-228600" algn="l">
              <a:lnSpc>
                <a:spcPct val="198750"/>
              </a:lnSpc>
              <a:spcBef>
                <a:spcPts val="500"/>
              </a:spcBef>
              <a:spcAft>
                <a:spcPts val="0"/>
              </a:spcAft>
              <a:buSzPts val="1600"/>
              <a:buNone/>
              <a:defRPr/>
            </a:lvl4pPr>
            <a:lvl5pPr marL="2286000" lvl="4" indent="-228600" algn="l">
              <a:lnSpc>
                <a:spcPct val="198750"/>
              </a:lnSpc>
              <a:spcBef>
                <a:spcPts val="500"/>
              </a:spcBef>
              <a:spcAft>
                <a:spcPts val="0"/>
              </a:spcAft>
              <a:buSzPts val="1600"/>
              <a:buNone/>
              <a:defRPr/>
            </a:lvl5pPr>
            <a:lvl6pPr marL="2743200" lvl="5" indent="-228600" algn="l">
              <a:lnSpc>
                <a:spcPct val="90000"/>
              </a:lnSpc>
              <a:spcBef>
                <a:spcPts val="500"/>
              </a:spcBef>
              <a:spcAft>
                <a:spcPts val="0"/>
              </a:spcAft>
              <a:buSzPts val="1800"/>
              <a:buNone/>
              <a:defRPr/>
            </a:lvl6pPr>
            <a:lvl7pPr marL="3200400" lvl="6" indent="-228600" algn="l">
              <a:lnSpc>
                <a:spcPct val="90000"/>
              </a:lnSpc>
              <a:spcBef>
                <a:spcPts val="500"/>
              </a:spcBef>
              <a:spcAft>
                <a:spcPts val="0"/>
              </a:spcAft>
              <a:buSzPts val="1800"/>
              <a:buNone/>
              <a:defRPr/>
            </a:lvl7pPr>
            <a:lvl8pPr marL="3657600" lvl="7" indent="-228600" algn="l">
              <a:lnSpc>
                <a:spcPct val="90000"/>
              </a:lnSpc>
              <a:spcBef>
                <a:spcPts val="500"/>
              </a:spcBef>
              <a:spcAft>
                <a:spcPts val="0"/>
              </a:spcAft>
              <a:buSzPts val="1800"/>
              <a:buNone/>
              <a:defRPr/>
            </a:lvl8pPr>
            <a:lvl9pPr marL="4114800" lvl="8" indent="-228600" algn="l">
              <a:lnSpc>
                <a:spcPct val="90000"/>
              </a:lnSpc>
              <a:spcBef>
                <a:spcPts val="500"/>
              </a:spcBef>
              <a:spcAft>
                <a:spcPts val="0"/>
              </a:spcAft>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318051" y="179859"/>
            <a:ext cx="11559209" cy="558142"/>
          </a:xfrm>
          <a:prstGeom prst="rect">
            <a:avLst/>
          </a:prstGeom>
          <a:noFill/>
          <a:ln>
            <a:noFill/>
          </a:ln>
        </p:spPr>
        <p:txBody>
          <a:bodyPr spcFirstLastPara="1" wrap="square" lIns="91425" tIns="45700" rIns="91425" bIns="45700" anchor="t" anchorCtr="0">
            <a:normAutofit/>
          </a:bodyPr>
          <a:lstStyle>
            <a:lvl1pPr marR="0" lvl="0" algn="l" rtl="0">
              <a:lnSpc>
                <a:spcPct val="126250"/>
              </a:lnSpc>
              <a:spcBef>
                <a:spcPts val="0"/>
              </a:spcBef>
              <a:spcAft>
                <a:spcPts val="0"/>
              </a:spcAft>
              <a:buClr>
                <a:srgbClr val="69981B"/>
              </a:buClr>
              <a:buSzPts val="3200"/>
              <a:buFont typeface="Trebuchet MS"/>
              <a:buNone/>
              <a:defRPr sz="3200" b="0" i="0" u="none" strike="noStrike" cap="none">
                <a:solidFill>
                  <a:srgbClr val="69981B"/>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318051" y="939942"/>
            <a:ext cx="11371149" cy="518005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44545"/>
              </a:lnSpc>
              <a:spcBef>
                <a:spcPts val="1000"/>
              </a:spcBef>
              <a:spcAft>
                <a:spcPts val="0"/>
              </a:spcAft>
              <a:buClr>
                <a:srgbClr val="69981B"/>
              </a:buClr>
              <a:buSzPts val="2200"/>
              <a:buFont typeface="Arial"/>
              <a:buChar char="•"/>
              <a:defRPr sz="2200" b="0" i="0" u="none" strike="noStrike" cap="none">
                <a:solidFill>
                  <a:srgbClr val="7F7F7F"/>
                </a:solidFill>
                <a:latin typeface="Trebuchet MS"/>
                <a:ea typeface="Trebuchet MS"/>
                <a:cs typeface="Trebuchet MS"/>
                <a:sym typeface="Trebuchet MS"/>
              </a:defRPr>
            </a:lvl1pPr>
            <a:lvl2pPr marL="914400" marR="0" lvl="1" indent="-355600" algn="l" rtl="0">
              <a:lnSpc>
                <a:spcPct val="159000"/>
              </a:lnSpc>
              <a:spcBef>
                <a:spcPts val="500"/>
              </a:spcBef>
              <a:spcAft>
                <a:spcPts val="0"/>
              </a:spcAft>
              <a:buClr>
                <a:srgbClr val="69981B"/>
              </a:buClr>
              <a:buSzPts val="2000"/>
              <a:buFont typeface="Arial"/>
              <a:buChar char="•"/>
              <a:defRPr sz="2000" b="0" i="0" u="none" strike="noStrike" cap="none">
                <a:solidFill>
                  <a:srgbClr val="7F7F7F"/>
                </a:solidFill>
                <a:latin typeface="Trebuchet MS"/>
                <a:ea typeface="Trebuchet MS"/>
                <a:cs typeface="Trebuchet MS"/>
                <a:sym typeface="Trebuchet MS"/>
              </a:defRPr>
            </a:lvl2pPr>
            <a:lvl3pPr marL="1371600" marR="0" lvl="2" indent="-342900" algn="l" rtl="0">
              <a:lnSpc>
                <a:spcPct val="176666"/>
              </a:lnSpc>
              <a:spcBef>
                <a:spcPts val="500"/>
              </a:spcBef>
              <a:spcAft>
                <a:spcPts val="0"/>
              </a:spcAft>
              <a:buClr>
                <a:srgbClr val="69981B"/>
              </a:buClr>
              <a:buSzPts val="1800"/>
              <a:buFont typeface="Arial"/>
              <a:buChar char="•"/>
              <a:defRPr sz="1800" b="0" i="0" u="none" strike="noStrike" cap="none">
                <a:solidFill>
                  <a:srgbClr val="7F7F7F"/>
                </a:solidFill>
                <a:latin typeface="Trebuchet MS"/>
                <a:ea typeface="Trebuchet MS"/>
                <a:cs typeface="Trebuchet MS"/>
                <a:sym typeface="Trebuchet MS"/>
              </a:defRPr>
            </a:lvl3pPr>
            <a:lvl4pPr marL="1828800" marR="0" lvl="3" indent="-330200" algn="l" rtl="0">
              <a:lnSpc>
                <a:spcPct val="198750"/>
              </a:lnSpc>
              <a:spcBef>
                <a:spcPts val="500"/>
              </a:spcBef>
              <a:spcAft>
                <a:spcPts val="0"/>
              </a:spcAft>
              <a:buClr>
                <a:srgbClr val="69981B"/>
              </a:buClr>
              <a:buSzPts val="1600"/>
              <a:buFont typeface="Arial"/>
              <a:buChar char="•"/>
              <a:defRPr sz="1600" b="0" i="0" u="none" strike="noStrike" cap="none">
                <a:solidFill>
                  <a:srgbClr val="7F7F7F"/>
                </a:solidFill>
                <a:latin typeface="Trebuchet MS"/>
                <a:ea typeface="Trebuchet MS"/>
                <a:cs typeface="Trebuchet MS"/>
                <a:sym typeface="Trebuchet MS"/>
              </a:defRPr>
            </a:lvl4pPr>
            <a:lvl5pPr marL="2286000" marR="0" lvl="4" indent="-330200" algn="l" rtl="0">
              <a:lnSpc>
                <a:spcPct val="198750"/>
              </a:lnSpc>
              <a:spcBef>
                <a:spcPts val="500"/>
              </a:spcBef>
              <a:spcAft>
                <a:spcPts val="0"/>
              </a:spcAft>
              <a:buClr>
                <a:srgbClr val="69981B"/>
              </a:buClr>
              <a:buSzPts val="1600"/>
              <a:buFont typeface="Arial"/>
              <a:buChar char="•"/>
              <a:defRPr sz="1600" b="0" i="0" u="none" strike="noStrike" cap="none">
                <a:solidFill>
                  <a:srgbClr val="7F7F7F"/>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22"/>
          <p:cNvSpPr txBox="1">
            <a:spLocks noGrp="1"/>
          </p:cNvSpPr>
          <p:nvPr>
            <p:ph type="sldNum" idx="12"/>
          </p:nvPr>
        </p:nvSpPr>
        <p:spPr>
          <a:xfrm>
            <a:off x="10758388" y="6413558"/>
            <a:ext cx="1028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de-DE"/>
              <a:t>‹N°›</a:t>
            </a:fld>
            <a:endParaRPr/>
          </a:p>
        </p:txBody>
      </p:sp>
      <p:pic>
        <p:nvPicPr>
          <p:cNvPr id="13" name="Google Shape;13;p22"/>
          <p:cNvPicPr preferRelativeResize="0"/>
          <p:nvPr/>
        </p:nvPicPr>
        <p:blipFill rotWithShape="1">
          <a:blip r:embed="rId18">
            <a:alphaModFix/>
          </a:blip>
          <a:srcRect/>
          <a:stretch/>
        </p:blipFill>
        <p:spPr>
          <a:xfrm>
            <a:off x="0" y="6332975"/>
            <a:ext cx="739647" cy="511857"/>
          </a:xfrm>
          <a:prstGeom prst="rect">
            <a:avLst/>
          </a:prstGeom>
          <a:noFill/>
          <a:ln>
            <a:noFill/>
          </a:ln>
        </p:spPr>
      </p:pic>
      <p:pic>
        <p:nvPicPr>
          <p:cNvPr id="14" name="Google Shape;14;p22"/>
          <p:cNvPicPr preferRelativeResize="0"/>
          <p:nvPr/>
        </p:nvPicPr>
        <p:blipFill rotWithShape="1">
          <a:blip r:embed="rId19">
            <a:alphaModFix/>
          </a:blip>
          <a:srcRect r="-1947" b="-8861"/>
          <a:stretch/>
        </p:blipFill>
        <p:spPr>
          <a:xfrm>
            <a:off x="347959" y="6430818"/>
            <a:ext cx="1240132" cy="188382"/>
          </a:xfrm>
          <a:prstGeom prst="rect">
            <a:avLst/>
          </a:prstGeom>
          <a:noFill/>
          <a:ln>
            <a:noFill/>
          </a:ln>
        </p:spPr>
      </p:pic>
      <p:cxnSp>
        <p:nvCxnSpPr>
          <p:cNvPr id="15" name="Google Shape;15;p22"/>
          <p:cNvCxnSpPr/>
          <p:nvPr/>
        </p:nvCxnSpPr>
        <p:spPr>
          <a:xfrm>
            <a:off x="318051" y="6339416"/>
            <a:ext cx="11559209" cy="0"/>
          </a:xfrm>
          <a:prstGeom prst="straightConnector1">
            <a:avLst/>
          </a:prstGeom>
          <a:noFill/>
          <a:ln w="9525" cap="flat" cmpd="sng">
            <a:solidFill>
              <a:srgbClr val="BFBFBF"/>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5stardata.info/e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5stardata.info/en/" TargetMode="External"/><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66oNv_DJuPc"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5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jpg"/><Relationship Id="rId12"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jp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jp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9.png"/><Relationship Id="rId21" Type="http://schemas.openxmlformats.org/officeDocument/2006/relationships/image" Target="../media/image94.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59.png"/><Relationship Id="rId2" Type="http://schemas.openxmlformats.org/officeDocument/2006/relationships/notesSlide" Target="../notesSlides/notesSlide26.xml"/><Relationship Id="rId16" Type="http://schemas.openxmlformats.org/officeDocument/2006/relationships/image" Target="../media/image90.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5.png"/><Relationship Id="rId24" Type="http://schemas.openxmlformats.org/officeDocument/2006/relationships/image" Target="../media/image97.png"/><Relationship Id="rId5" Type="http://schemas.openxmlformats.org/officeDocument/2006/relationships/image" Target="../media/image80.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49.png"/><Relationship Id="rId9" Type="http://schemas.openxmlformats.org/officeDocument/2006/relationships/image" Target="../media/image83.jpg"/><Relationship Id="rId14" Type="http://schemas.openxmlformats.org/officeDocument/2006/relationships/image" Target="../media/image88.png"/><Relationship Id="rId22" Type="http://schemas.openxmlformats.org/officeDocument/2006/relationships/image" Target="../media/image95.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www.inrae.fr" TargetMode="External"/><Relationship Id="rId3" Type="http://schemas.openxmlformats.org/officeDocument/2006/relationships/image" Target="../media/image102.png"/><Relationship Id="rId7" Type="http://schemas.openxmlformats.org/officeDocument/2006/relationships/hyperlink" Target="https://doi.org/10.15454/XV2MS4"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www.inrae.fr/PechRouge" TargetMode="External"/><Relationship Id="rId5" Type="http://schemas.openxmlformats.org/officeDocument/2006/relationships/hyperlink" Target="http://www.inrae.fr/PechRouche/Beausoleil" TargetMode="External"/><Relationship Id="rId4" Type="http://schemas.openxmlformats.org/officeDocument/2006/relationships/hyperlink" Target="http://www.inrae.fr/PechRouche/2014Bp45"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5454/XV2MS4" TargetMode="External"/><Relationship Id="rId3" Type="http://schemas.openxmlformats.org/officeDocument/2006/relationships/image" Target="../media/image102.png"/><Relationship Id="rId7" Type="http://schemas.openxmlformats.org/officeDocument/2006/relationships/hyperlink" Target="http://www.inrae.fr/PechRouge"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www.inrae.fr/PechRouche/Beausoleil" TargetMode="External"/><Relationship Id="rId5" Type="http://schemas.openxmlformats.org/officeDocument/2006/relationships/hyperlink" Target="http://www.inrae.fr/PechRouche/2014Bp45" TargetMode="External"/><Relationship Id="rId4" Type="http://schemas.openxmlformats.org/officeDocument/2006/relationships/image" Target="../media/image103.png"/><Relationship Id="rId9" Type="http://schemas.openxmlformats.org/officeDocument/2006/relationships/hyperlink" Target="http://www.inrae.f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inrae.fr/PechRouche"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hyperlink" Target="http://www.inrae.fr/PechRouche"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38/sdata.2016.18"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doi.org/10.13143/z7s6-ed26"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5454/SL6FP9"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3.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26" Type="http://schemas.openxmlformats.org/officeDocument/2006/relationships/image" Target="../media/image150.png"/><Relationship Id="rId3" Type="http://schemas.openxmlformats.org/officeDocument/2006/relationships/image" Target="../media/image128.jpg"/><Relationship Id="rId21" Type="http://schemas.openxmlformats.org/officeDocument/2006/relationships/image" Target="../media/image145.png"/><Relationship Id="rId7" Type="http://schemas.openxmlformats.org/officeDocument/2006/relationships/image" Target="../media/image131.jpg"/><Relationship Id="rId12" Type="http://schemas.openxmlformats.org/officeDocument/2006/relationships/image" Target="../media/image136.png"/><Relationship Id="rId17" Type="http://schemas.openxmlformats.org/officeDocument/2006/relationships/image" Target="../media/image141.jpg"/><Relationship Id="rId25" Type="http://schemas.openxmlformats.org/officeDocument/2006/relationships/image" Target="../media/image149.png"/><Relationship Id="rId2" Type="http://schemas.openxmlformats.org/officeDocument/2006/relationships/notesSlide" Target="../notesSlides/notesSlide52.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11.xml"/><Relationship Id="rId6" Type="http://schemas.openxmlformats.org/officeDocument/2006/relationships/image" Target="../media/image130.png"/><Relationship Id="rId11" Type="http://schemas.openxmlformats.org/officeDocument/2006/relationships/image" Target="../media/image135.jpg"/><Relationship Id="rId24" Type="http://schemas.openxmlformats.org/officeDocument/2006/relationships/image" Target="../media/image148.png"/><Relationship Id="rId5" Type="http://schemas.openxmlformats.org/officeDocument/2006/relationships/image" Target="../media/image129.png"/><Relationship Id="rId15" Type="http://schemas.openxmlformats.org/officeDocument/2006/relationships/image" Target="../media/image139.jp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93.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txBox="1">
            <a:spLocks noGrp="1"/>
          </p:cNvSpPr>
          <p:nvPr>
            <p:ph type="ctrTitle"/>
          </p:nvPr>
        </p:nvSpPr>
        <p:spPr>
          <a:xfrm>
            <a:off x="1524000" y="924108"/>
            <a:ext cx="9144000" cy="1677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8800"/>
              </a:lnSpc>
              <a:spcBef>
                <a:spcPts val="0"/>
              </a:spcBef>
              <a:spcAft>
                <a:spcPts val="0"/>
              </a:spcAft>
              <a:buClr>
                <a:srgbClr val="69981B"/>
              </a:buClr>
              <a:buSzPct val="100000"/>
              <a:buFont typeface="Trebuchet MS"/>
              <a:buNone/>
            </a:pPr>
            <a:r>
              <a:rPr lang="de-DE"/>
              <a:t>Data Management</a:t>
            </a:r>
            <a:endParaRPr/>
          </a:p>
          <a:p>
            <a:pPr marL="0" lvl="0" indent="0" algn="ctr" rtl="0">
              <a:lnSpc>
                <a:spcPct val="108800"/>
              </a:lnSpc>
              <a:spcBef>
                <a:spcPts val="0"/>
              </a:spcBef>
              <a:spcAft>
                <a:spcPts val="0"/>
              </a:spcAft>
              <a:buClr>
                <a:srgbClr val="69981B"/>
              </a:buClr>
              <a:buSzPct val="100000"/>
              <a:buFont typeface="Trebuchet MS"/>
              <a:buNone/>
            </a:pPr>
            <a:r>
              <a:rPr lang="de-DE"/>
              <a:t>S1: Introduction to FAIR data</a:t>
            </a:r>
            <a:endParaRPr/>
          </a:p>
        </p:txBody>
      </p:sp>
      <p:sp>
        <p:nvSpPr>
          <p:cNvPr id="119" name="Google Shape;119;p1"/>
          <p:cNvSpPr txBox="1">
            <a:spLocks noGrp="1"/>
          </p:cNvSpPr>
          <p:nvPr>
            <p:ph type="subTitle" idx="1"/>
          </p:nvPr>
        </p:nvSpPr>
        <p:spPr>
          <a:xfrm>
            <a:off x="1524000" y="2728775"/>
            <a:ext cx="9144000" cy="2258700"/>
          </a:xfrm>
          <a:prstGeom prst="rect">
            <a:avLst/>
          </a:prstGeom>
          <a:noFill/>
          <a:ln>
            <a:noFill/>
          </a:ln>
        </p:spPr>
        <p:txBody>
          <a:bodyPr spcFirstLastPara="1" wrap="square" lIns="91425" tIns="45700" rIns="91425" bIns="45700" anchor="t" anchorCtr="0">
            <a:normAutofit/>
          </a:bodyPr>
          <a:lstStyle/>
          <a:p>
            <a:pPr marL="0" lvl="0" indent="0" algn="ctr" rtl="0">
              <a:lnSpc>
                <a:spcPct val="132500"/>
              </a:lnSpc>
              <a:spcBef>
                <a:spcPts val="0"/>
              </a:spcBef>
              <a:spcAft>
                <a:spcPts val="0"/>
              </a:spcAft>
              <a:buSzPts val="1100"/>
              <a:buNone/>
            </a:pPr>
            <a:r>
              <a:rPr lang="de-DE"/>
              <a:t>Monday 20/11/2023 - 14:00-16:00 (CET)</a:t>
            </a:r>
            <a:endParaRPr/>
          </a:p>
          <a:p>
            <a:pPr marL="0" lvl="0" indent="0" algn="ctr" rtl="0">
              <a:lnSpc>
                <a:spcPct val="132500"/>
              </a:lnSpc>
              <a:spcBef>
                <a:spcPts val="0"/>
              </a:spcBef>
              <a:spcAft>
                <a:spcPts val="0"/>
              </a:spcAft>
              <a:buSzPts val="1100"/>
              <a:buNone/>
            </a:pPr>
            <a:endParaRPr/>
          </a:p>
          <a:p>
            <a:pPr marL="0" lvl="0" indent="0" algn="ctr" rtl="0">
              <a:lnSpc>
                <a:spcPct val="132500"/>
              </a:lnSpc>
              <a:spcBef>
                <a:spcPts val="0"/>
              </a:spcBef>
              <a:spcAft>
                <a:spcPts val="0"/>
              </a:spcAft>
              <a:buClr>
                <a:schemeClr val="dk1"/>
              </a:buClr>
              <a:buSzPts val="1100"/>
              <a:buFont typeface="Arial"/>
              <a:buNone/>
            </a:pPr>
            <a:r>
              <a:rPr lang="de-DE" sz="2300" u="sng"/>
              <a:t>Farzaneh Kazemipour-Ricci</a:t>
            </a:r>
            <a:r>
              <a:rPr lang="de-DE" sz="2300"/>
              <a:t>  (INRAE)</a:t>
            </a:r>
            <a:endParaRPr sz="2300"/>
          </a:p>
          <a:p>
            <a:pPr marL="0" lvl="0" indent="0" algn="ctr" rtl="0">
              <a:lnSpc>
                <a:spcPct val="132500"/>
              </a:lnSpc>
              <a:spcBef>
                <a:spcPts val="0"/>
              </a:spcBef>
              <a:spcAft>
                <a:spcPts val="0"/>
              </a:spcAft>
              <a:buClr>
                <a:schemeClr val="dk1"/>
              </a:buClr>
              <a:buSzPts val="1100"/>
              <a:buFont typeface="Arial"/>
              <a:buNone/>
            </a:pPr>
            <a:r>
              <a:rPr lang="de-DE" sz="2300" u="sng"/>
              <a:t>Cyril Pommier</a:t>
            </a:r>
            <a:r>
              <a:rPr lang="de-DE" sz="2300"/>
              <a:t>(INRAE)</a:t>
            </a:r>
            <a:endParaRPr sz="2300"/>
          </a:p>
          <a:p>
            <a:pPr marL="0" lvl="0" indent="0" algn="ctr" rtl="0">
              <a:lnSpc>
                <a:spcPct val="132500"/>
              </a:lnSpc>
              <a:spcBef>
                <a:spcPts val="0"/>
              </a:spcBef>
              <a:spcAft>
                <a:spcPts val="0"/>
              </a:spcAft>
              <a:buSzPts val="1100"/>
              <a:buNone/>
            </a:pPr>
            <a:endParaRPr sz="2300"/>
          </a:p>
        </p:txBody>
      </p:sp>
      <p:pic>
        <p:nvPicPr>
          <p:cNvPr id="120" name="Google Shape;120;p1"/>
          <p:cNvPicPr preferRelativeResize="0"/>
          <p:nvPr/>
        </p:nvPicPr>
        <p:blipFill rotWithShape="1">
          <a:blip r:embed="rId3">
            <a:alphaModFix/>
          </a:blip>
          <a:srcRect/>
          <a:stretch/>
        </p:blipFill>
        <p:spPr>
          <a:xfrm>
            <a:off x="10706050" y="6268628"/>
            <a:ext cx="1294602" cy="45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1a13bc3efd_0_70"/>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A3A6"/>
              </a:buClr>
              <a:buSzPts val="2400"/>
              <a:buNone/>
            </a:pPr>
            <a:r>
              <a:rPr lang="de-DE"/>
              <a:t>Progress towards FAIR and Open Data requires multidisciplinary cooperation</a:t>
            </a:r>
            <a:endParaRPr/>
          </a:p>
          <a:p>
            <a:pPr marL="685800" lvl="1" indent="-228600" algn="l" rtl="0">
              <a:lnSpc>
                <a:spcPct val="90000"/>
              </a:lnSpc>
              <a:spcBef>
                <a:spcPts val="500"/>
              </a:spcBef>
              <a:spcAft>
                <a:spcPts val="0"/>
              </a:spcAft>
              <a:buClr>
                <a:schemeClr val="dk1"/>
              </a:buClr>
              <a:buSzPts val="2200"/>
              <a:buChar char="•"/>
            </a:pPr>
            <a:r>
              <a:rPr lang="de-DE"/>
              <a:t>Biologists</a:t>
            </a:r>
            <a:endParaRPr/>
          </a:p>
          <a:p>
            <a:pPr marL="685800" lvl="1" indent="-228600" algn="l" rtl="0">
              <a:lnSpc>
                <a:spcPct val="90000"/>
              </a:lnSpc>
              <a:spcBef>
                <a:spcPts val="500"/>
              </a:spcBef>
              <a:spcAft>
                <a:spcPts val="0"/>
              </a:spcAft>
              <a:buClr>
                <a:schemeClr val="dk1"/>
              </a:buClr>
              <a:buSzPts val="2200"/>
              <a:buChar char="•"/>
            </a:pPr>
            <a:r>
              <a:rPr lang="de-DE"/>
              <a:t>Bioinformaticians</a:t>
            </a:r>
            <a:endParaRPr/>
          </a:p>
          <a:p>
            <a:pPr marL="685800" lvl="1" indent="-228600" algn="l" rtl="0">
              <a:lnSpc>
                <a:spcPct val="90000"/>
              </a:lnSpc>
              <a:spcBef>
                <a:spcPts val="500"/>
              </a:spcBef>
              <a:spcAft>
                <a:spcPts val="0"/>
              </a:spcAft>
              <a:buClr>
                <a:schemeClr val="dk1"/>
              </a:buClr>
              <a:buSzPts val="2200"/>
              <a:buChar char="•"/>
            </a:pPr>
            <a:r>
              <a:rPr lang="de-DE"/>
              <a:t>Ontology/semantics specialists</a:t>
            </a:r>
            <a:endParaRPr/>
          </a:p>
          <a:p>
            <a:pPr marL="0" lvl="0" indent="0" algn="l" rtl="0">
              <a:lnSpc>
                <a:spcPct val="90000"/>
              </a:lnSpc>
              <a:spcBef>
                <a:spcPts val="1000"/>
              </a:spcBef>
              <a:spcAft>
                <a:spcPts val="0"/>
              </a:spcAft>
              <a:buClr>
                <a:srgbClr val="00A3A6"/>
              </a:buClr>
              <a:buSzPts val="2400"/>
              <a:buNone/>
            </a:pPr>
            <a:endParaRPr/>
          </a:p>
          <a:p>
            <a:pPr marL="0" lvl="0" indent="0" algn="l" rtl="0">
              <a:lnSpc>
                <a:spcPct val="90000"/>
              </a:lnSpc>
              <a:spcBef>
                <a:spcPts val="1000"/>
              </a:spcBef>
              <a:spcAft>
                <a:spcPts val="0"/>
              </a:spcAft>
              <a:buClr>
                <a:srgbClr val="00A3A6"/>
              </a:buClr>
              <a:buSzPts val="2400"/>
              <a:buNone/>
            </a:pPr>
            <a:endParaRPr/>
          </a:p>
          <a:p>
            <a:pPr marL="228600" lvl="0" indent="-76200" algn="l" rtl="0">
              <a:lnSpc>
                <a:spcPct val="90000"/>
              </a:lnSpc>
              <a:spcBef>
                <a:spcPts val="1000"/>
              </a:spcBef>
              <a:spcAft>
                <a:spcPts val="0"/>
              </a:spcAft>
              <a:buClr>
                <a:srgbClr val="00A3A6"/>
              </a:buClr>
              <a:buSzPts val="2400"/>
              <a:buNone/>
            </a:pPr>
            <a:endParaRPr/>
          </a:p>
        </p:txBody>
      </p:sp>
      <p:sp>
        <p:nvSpPr>
          <p:cNvPr id="197" name="Google Shape;197;g31a13bc3efd_0_70"/>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dirty="0"/>
              <a:t>5 * Open Data</a:t>
            </a:r>
            <a:endParaRPr dirty="0"/>
          </a:p>
        </p:txBody>
      </p:sp>
      <p:grpSp>
        <p:nvGrpSpPr>
          <p:cNvPr id="198" name="Google Shape;198;g31a13bc3efd_0_70"/>
          <p:cNvGrpSpPr/>
          <p:nvPr/>
        </p:nvGrpSpPr>
        <p:grpSpPr>
          <a:xfrm>
            <a:off x="1011180" y="1534228"/>
            <a:ext cx="8705211" cy="3957704"/>
            <a:chOff x="969606" y="1651771"/>
            <a:chExt cx="8705211" cy="3957704"/>
          </a:xfrm>
        </p:grpSpPr>
        <p:pic>
          <p:nvPicPr>
            <p:cNvPr id="199" name="Google Shape;199;g31a13bc3efd_0_70"/>
            <p:cNvPicPr preferRelativeResize="0"/>
            <p:nvPr/>
          </p:nvPicPr>
          <p:blipFill rotWithShape="1">
            <a:blip r:embed="rId3">
              <a:alphaModFix/>
            </a:blip>
            <a:srcRect/>
            <a:stretch/>
          </p:blipFill>
          <p:spPr>
            <a:xfrm>
              <a:off x="3253531" y="1964451"/>
              <a:ext cx="6421286" cy="3645024"/>
            </a:xfrm>
            <a:prstGeom prst="rect">
              <a:avLst/>
            </a:prstGeom>
            <a:noFill/>
            <a:ln>
              <a:noFill/>
            </a:ln>
          </p:spPr>
        </p:pic>
        <p:sp>
          <p:nvSpPr>
            <p:cNvPr id="200" name="Google Shape;200;g31a13bc3efd_0_70"/>
            <p:cNvSpPr txBox="1"/>
            <p:nvPr/>
          </p:nvSpPr>
          <p:spPr>
            <a:xfrm>
              <a:off x="969606" y="3913862"/>
              <a:ext cx="3486389"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on the web, open licence</a:t>
              </a:r>
              <a:endParaRPr sz="1600">
                <a:solidFill>
                  <a:schemeClr val="dk1"/>
                </a:solidFill>
                <a:latin typeface="Calibri"/>
                <a:ea typeface="Calibri"/>
                <a:cs typeface="Calibri"/>
                <a:sym typeface="Calibri"/>
              </a:endParaRPr>
            </a:p>
          </p:txBody>
        </p:sp>
        <p:sp>
          <p:nvSpPr>
            <p:cNvPr id="201" name="Google Shape;201;g31a13bc3efd_0_70"/>
            <p:cNvSpPr txBox="1"/>
            <p:nvPr/>
          </p:nvSpPr>
          <p:spPr>
            <a:xfrm>
              <a:off x="2364576" y="3349230"/>
              <a:ext cx="3349768"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in a structured format</a:t>
              </a:r>
              <a:endParaRPr sz="1600">
                <a:solidFill>
                  <a:schemeClr val="dk1"/>
                </a:solidFill>
                <a:latin typeface="Calibri"/>
                <a:ea typeface="Calibri"/>
                <a:cs typeface="Calibri"/>
                <a:sym typeface="Calibri"/>
              </a:endParaRPr>
            </a:p>
          </p:txBody>
        </p:sp>
        <p:sp>
          <p:nvSpPr>
            <p:cNvPr id="202" name="Google Shape;202;g31a13bc3efd_0_70"/>
            <p:cNvSpPr txBox="1"/>
            <p:nvPr/>
          </p:nvSpPr>
          <p:spPr>
            <a:xfrm>
              <a:off x="3002855" y="2784598"/>
              <a:ext cx="3974479"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in a non-proprietary format</a:t>
              </a:r>
              <a:endParaRPr sz="1600">
                <a:solidFill>
                  <a:schemeClr val="dk1"/>
                </a:solidFill>
                <a:latin typeface="Calibri"/>
                <a:ea typeface="Calibri"/>
                <a:cs typeface="Calibri"/>
                <a:sym typeface="Calibri"/>
              </a:endParaRPr>
            </a:p>
          </p:txBody>
        </p:sp>
        <p:sp>
          <p:nvSpPr>
            <p:cNvPr id="203" name="Google Shape;203;g31a13bc3efd_0_70"/>
            <p:cNvSpPr txBox="1"/>
            <p:nvPr/>
          </p:nvSpPr>
          <p:spPr>
            <a:xfrm>
              <a:off x="6478307" y="1651771"/>
              <a:ext cx="3020757"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linked to other datasets</a:t>
              </a:r>
              <a:endParaRPr sz="1600">
                <a:solidFill>
                  <a:schemeClr val="dk1"/>
                </a:solidFill>
                <a:latin typeface="Calibri"/>
                <a:ea typeface="Calibri"/>
                <a:cs typeface="Calibri"/>
                <a:sym typeface="Calibri"/>
              </a:endParaRPr>
            </a:p>
          </p:txBody>
        </p:sp>
        <p:sp>
          <p:nvSpPr>
            <p:cNvPr id="204" name="Google Shape;204;g31a13bc3efd_0_70"/>
            <p:cNvSpPr txBox="1"/>
            <p:nvPr/>
          </p:nvSpPr>
          <p:spPr>
            <a:xfrm>
              <a:off x="5085287" y="2211654"/>
              <a:ext cx="3154144"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identified by a URI</a:t>
              </a:r>
              <a:endParaRPr sz="1600">
                <a:solidFill>
                  <a:schemeClr val="dk1"/>
                </a:solidFill>
                <a:latin typeface="Calibri"/>
                <a:ea typeface="Calibri"/>
                <a:cs typeface="Calibri"/>
                <a:sym typeface="Calibri"/>
              </a:endParaRPr>
            </a:p>
          </p:txBody>
        </p:sp>
        <p:sp>
          <p:nvSpPr>
            <p:cNvPr id="205" name="Google Shape;205;g31a13bc3efd_0_70"/>
            <p:cNvSpPr/>
            <p:nvPr/>
          </p:nvSpPr>
          <p:spPr>
            <a:xfrm>
              <a:off x="6100642" y="3604890"/>
              <a:ext cx="687713" cy="764331"/>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808080"/>
                </a:solidFill>
                <a:latin typeface="Arial"/>
                <a:ea typeface="Arial"/>
                <a:cs typeface="Arial"/>
                <a:sym typeface="Arial"/>
              </a:endParaRPr>
            </a:p>
          </p:txBody>
        </p:sp>
        <p:sp>
          <p:nvSpPr>
            <p:cNvPr id="206" name="Google Shape;206;g31a13bc3efd_0_70"/>
            <p:cNvSpPr txBox="1"/>
            <p:nvPr/>
          </p:nvSpPr>
          <p:spPr>
            <a:xfrm>
              <a:off x="4650437" y="4955492"/>
              <a:ext cx="1232241" cy="36927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de-DE" sz="1600" b="1">
                  <a:solidFill>
                    <a:srgbClr val="000000"/>
                  </a:solidFill>
                  <a:latin typeface="Calibri"/>
                  <a:ea typeface="Calibri"/>
                  <a:cs typeface="Calibri"/>
                  <a:sym typeface="Calibri"/>
                </a:rPr>
                <a:t>Biologists</a:t>
              </a:r>
              <a:endParaRPr sz="1600" b="1">
                <a:solidFill>
                  <a:srgbClr val="000000"/>
                </a:solidFill>
                <a:latin typeface="Calibri"/>
                <a:ea typeface="Calibri"/>
                <a:cs typeface="Calibri"/>
                <a:sym typeface="Calibri"/>
              </a:endParaRPr>
            </a:p>
          </p:txBody>
        </p:sp>
        <p:sp>
          <p:nvSpPr>
            <p:cNvPr id="207" name="Google Shape;207;g31a13bc3efd_0_70"/>
            <p:cNvSpPr txBox="1"/>
            <p:nvPr/>
          </p:nvSpPr>
          <p:spPr>
            <a:xfrm>
              <a:off x="7445266" y="3825876"/>
              <a:ext cx="1738289" cy="36927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de-DE" sz="1600" b="1">
                  <a:solidFill>
                    <a:srgbClr val="000000"/>
                  </a:solidFill>
                  <a:latin typeface="Calibri"/>
                  <a:ea typeface="Calibri"/>
                  <a:cs typeface="Calibri"/>
                  <a:sym typeface="Calibri"/>
                </a:rPr>
                <a:t>Bioinformaticians</a:t>
              </a:r>
              <a:endParaRPr sz="1600" b="1">
                <a:solidFill>
                  <a:srgbClr val="000000"/>
                </a:solidFill>
                <a:latin typeface="Calibri"/>
                <a:ea typeface="Calibri"/>
                <a:cs typeface="Calibri"/>
                <a:sym typeface="Calibri"/>
              </a:endParaRPr>
            </a:p>
          </p:txBody>
        </p:sp>
      </p:grpSp>
      <p:sp>
        <p:nvSpPr>
          <p:cNvPr id="208" name="Google Shape;208;g31a13bc3efd_0_70"/>
          <p:cNvSpPr/>
          <p:nvPr/>
        </p:nvSpPr>
        <p:spPr>
          <a:xfrm>
            <a:off x="9354207" y="756"/>
            <a:ext cx="283715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u="sng" dirty="0">
                <a:solidFill>
                  <a:schemeClr val="hlink"/>
                </a:solidFill>
                <a:latin typeface="Calibri"/>
                <a:ea typeface="Calibri"/>
                <a:cs typeface="Calibri"/>
                <a:sym typeface="Calibri"/>
                <a:hlinkClick r:id="rId4"/>
              </a:rPr>
              <a:t>https://5stardata.info/en/</a:t>
            </a:r>
            <a:endParaRPr sz="1800" dirty="0">
              <a:solidFill>
                <a:schemeClr val="dk1"/>
              </a:solidFill>
              <a:latin typeface="Calibri"/>
              <a:ea typeface="Calibri"/>
              <a:cs typeface="Calibri"/>
              <a:sym typeface="Calibri"/>
            </a:endParaRPr>
          </a:p>
        </p:txBody>
      </p:sp>
      <p:sp>
        <p:nvSpPr>
          <p:cNvPr id="209" name="Google Shape;209;g31a13bc3efd_0_70"/>
          <p:cNvSpPr txBox="1"/>
          <p:nvPr/>
        </p:nvSpPr>
        <p:spPr>
          <a:xfrm>
            <a:off x="2261996" y="5620390"/>
            <a:ext cx="7921069" cy="1077218"/>
          </a:xfrm>
          <a:prstGeom prst="rect">
            <a:avLst/>
          </a:prstGeom>
          <a:solidFill>
            <a:srgbClr val="C9C9C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Progressing towards FAIR and Open Data requires a multidisciplinary cooperation : </a:t>
            </a:r>
            <a:endParaRPr/>
          </a:p>
          <a:p>
            <a:pPr marL="285744" marR="0" lvl="0" indent="-285744" algn="l" rtl="0">
              <a:spcBef>
                <a:spcPts val="0"/>
              </a:spcBef>
              <a:spcAft>
                <a:spcPts val="0"/>
              </a:spcAft>
              <a:buClr>
                <a:schemeClr val="dk1"/>
              </a:buClr>
              <a:buSzPts val="1600"/>
              <a:buFont typeface="Arial"/>
              <a:buChar char="•"/>
            </a:pPr>
            <a:r>
              <a:rPr lang="de-DE" sz="1600">
                <a:solidFill>
                  <a:schemeClr val="dk1"/>
                </a:solidFill>
                <a:latin typeface="Arial"/>
                <a:ea typeface="Arial"/>
                <a:cs typeface="Arial"/>
                <a:sym typeface="Arial"/>
              </a:rPr>
              <a:t>Biologists</a:t>
            </a:r>
            <a:endParaRPr sz="1600">
              <a:solidFill>
                <a:schemeClr val="dk1"/>
              </a:solidFill>
              <a:latin typeface="Arial"/>
              <a:ea typeface="Arial"/>
              <a:cs typeface="Arial"/>
              <a:sym typeface="Arial"/>
            </a:endParaRPr>
          </a:p>
          <a:p>
            <a:pPr marL="285744" marR="0" lvl="0" indent="-285744" algn="l" rtl="0">
              <a:spcBef>
                <a:spcPts val="0"/>
              </a:spcBef>
              <a:spcAft>
                <a:spcPts val="0"/>
              </a:spcAft>
              <a:buClr>
                <a:schemeClr val="dk1"/>
              </a:buClr>
              <a:buSzPts val="1600"/>
              <a:buFont typeface="Arial"/>
              <a:buChar char="•"/>
            </a:pPr>
            <a:r>
              <a:rPr lang="de-DE" sz="1600">
                <a:solidFill>
                  <a:schemeClr val="dk1"/>
                </a:solidFill>
                <a:latin typeface="Arial"/>
                <a:ea typeface="Arial"/>
                <a:cs typeface="Arial"/>
                <a:sym typeface="Arial"/>
              </a:rPr>
              <a:t>Bioinformaticians</a:t>
            </a:r>
            <a:endParaRPr sz="1600">
              <a:solidFill>
                <a:schemeClr val="dk1"/>
              </a:solidFill>
              <a:latin typeface="Arial"/>
              <a:ea typeface="Arial"/>
              <a:cs typeface="Arial"/>
              <a:sym typeface="Arial"/>
            </a:endParaRPr>
          </a:p>
          <a:p>
            <a:pPr marL="285744" marR="0" lvl="0" indent="-285744" algn="l" rtl="0">
              <a:spcBef>
                <a:spcPts val="0"/>
              </a:spcBef>
              <a:spcAft>
                <a:spcPts val="0"/>
              </a:spcAft>
              <a:buClr>
                <a:schemeClr val="dk1"/>
              </a:buClr>
              <a:buSzPts val="1600"/>
              <a:buFont typeface="Arial"/>
              <a:buChar char="•"/>
            </a:pPr>
            <a:r>
              <a:rPr lang="de-DE" sz="1600">
                <a:solidFill>
                  <a:schemeClr val="dk1"/>
                </a:solidFill>
                <a:latin typeface="Arial"/>
                <a:ea typeface="Arial"/>
                <a:cs typeface="Arial"/>
                <a:sym typeface="Arial"/>
              </a:rPr>
              <a:t>Specialists of ontologies/semantics</a:t>
            </a:r>
            <a:endParaRPr sz="16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1a13bc3efd_0_87"/>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A3A6"/>
              </a:buClr>
              <a:buSzPts val="2400"/>
              <a:buNone/>
            </a:pPr>
            <a:r>
              <a:rPr lang="de-DE"/>
              <a:t>Progress towards FAIR and Open Data requires multidisciplinary cooperation</a:t>
            </a:r>
            <a:endParaRPr/>
          </a:p>
          <a:p>
            <a:pPr marL="0" lvl="0" indent="0" algn="l" rtl="0">
              <a:lnSpc>
                <a:spcPct val="90000"/>
              </a:lnSpc>
              <a:spcBef>
                <a:spcPts val="1000"/>
              </a:spcBef>
              <a:spcAft>
                <a:spcPts val="0"/>
              </a:spcAft>
              <a:buClr>
                <a:srgbClr val="00A3A6"/>
              </a:buClr>
              <a:buSzPts val="2400"/>
              <a:buNone/>
            </a:pPr>
            <a:endParaRPr/>
          </a:p>
          <a:p>
            <a:pPr marL="0" lvl="0" indent="0" algn="l" rtl="0">
              <a:lnSpc>
                <a:spcPct val="90000"/>
              </a:lnSpc>
              <a:spcBef>
                <a:spcPts val="1000"/>
              </a:spcBef>
              <a:spcAft>
                <a:spcPts val="0"/>
              </a:spcAft>
              <a:buClr>
                <a:srgbClr val="00A3A6"/>
              </a:buClr>
              <a:buSzPts val="2400"/>
              <a:buNone/>
            </a:pPr>
            <a:endParaRPr/>
          </a:p>
          <a:p>
            <a:pPr marL="228600" lvl="0" indent="-76200" algn="l" rtl="0">
              <a:lnSpc>
                <a:spcPct val="90000"/>
              </a:lnSpc>
              <a:spcBef>
                <a:spcPts val="1000"/>
              </a:spcBef>
              <a:spcAft>
                <a:spcPts val="0"/>
              </a:spcAft>
              <a:buClr>
                <a:srgbClr val="00A3A6"/>
              </a:buClr>
              <a:buSzPts val="2400"/>
              <a:buNone/>
            </a:pPr>
            <a:endParaRPr/>
          </a:p>
        </p:txBody>
      </p:sp>
      <p:sp>
        <p:nvSpPr>
          <p:cNvPr id="215" name="Google Shape;215;g31a13bc3efd_0_87"/>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dirty="0"/>
              <a:t>5 * Open Data → </a:t>
            </a:r>
            <a:r>
              <a:rPr lang="de-DE" dirty="0" err="1"/>
              <a:t>be</a:t>
            </a:r>
            <a:r>
              <a:rPr lang="de-DE" dirty="0"/>
              <a:t> </a:t>
            </a:r>
            <a:r>
              <a:rPr lang="de-DE" dirty="0" err="1"/>
              <a:t>pragmatic</a:t>
            </a:r>
            <a:endParaRPr dirty="0"/>
          </a:p>
        </p:txBody>
      </p:sp>
      <p:sp>
        <p:nvSpPr>
          <p:cNvPr id="216" name="Google Shape;216;g31a13bc3efd_0_87"/>
          <p:cNvSpPr/>
          <p:nvPr/>
        </p:nvSpPr>
        <p:spPr>
          <a:xfrm>
            <a:off x="9571674" y="756"/>
            <a:ext cx="26196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u="sng">
                <a:solidFill>
                  <a:schemeClr val="hlink"/>
                </a:solidFill>
                <a:latin typeface="Calibri"/>
                <a:ea typeface="Calibri"/>
                <a:cs typeface="Calibri"/>
                <a:sym typeface="Calibri"/>
                <a:hlinkClick r:id="rId3"/>
              </a:rPr>
              <a:t>https://5stardata.info/en/</a:t>
            </a:r>
            <a:endParaRPr sz="1800">
              <a:solidFill>
                <a:schemeClr val="dk1"/>
              </a:solidFill>
              <a:latin typeface="Calibri"/>
              <a:ea typeface="Calibri"/>
              <a:cs typeface="Calibri"/>
              <a:sym typeface="Calibri"/>
            </a:endParaRPr>
          </a:p>
        </p:txBody>
      </p:sp>
      <p:grpSp>
        <p:nvGrpSpPr>
          <p:cNvPr id="217" name="Google Shape;217;g31a13bc3efd_0_87"/>
          <p:cNvGrpSpPr/>
          <p:nvPr/>
        </p:nvGrpSpPr>
        <p:grpSpPr>
          <a:xfrm>
            <a:off x="52250" y="2042080"/>
            <a:ext cx="11046453" cy="3957705"/>
            <a:chOff x="52250" y="2042080"/>
            <a:chExt cx="11046453" cy="3957705"/>
          </a:xfrm>
        </p:grpSpPr>
        <p:grpSp>
          <p:nvGrpSpPr>
            <p:cNvPr id="218" name="Google Shape;218;g31a13bc3efd_0_87"/>
            <p:cNvGrpSpPr/>
            <p:nvPr/>
          </p:nvGrpSpPr>
          <p:grpSpPr>
            <a:xfrm>
              <a:off x="9739511" y="3041622"/>
              <a:ext cx="1359192" cy="2408203"/>
              <a:chOff x="9739511" y="3041622"/>
              <a:chExt cx="1359192" cy="2408203"/>
            </a:xfrm>
          </p:grpSpPr>
          <p:pic>
            <p:nvPicPr>
              <p:cNvPr id="219" name="Google Shape;219;g31a13bc3efd_0_87"/>
              <p:cNvPicPr preferRelativeResize="0"/>
              <p:nvPr/>
            </p:nvPicPr>
            <p:blipFill rotWithShape="1">
              <a:blip r:embed="rId4">
                <a:alphaModFix/>
              </a:blip>
              <a:srcRect/>
              <a:stretch/>
            </p:blipFill>
            <p:spPr>
              <a:xfrm>
                <a:off x="9989887" y="3041622"/>
                <a:ext cx="858443" cy="858443"/>
              </a:xfrm>
              <a:prstGeom prst="rect">
                <a:avLst/>
              </a:prstGeom>
              <a:noFill/>
              <a:ln>
                <a:noFill/>
              </a:ln>
            </p:spPr>
          </p:pic>
          <p:sp>
            <p:nvSpPr>
              <p:cNvPr id="220" name="Google Shape;220;g31a13bc3efd_0_87"/>
              <p:cNvSpPr txBox="1"/>
              <p:nvPr/>
            </p:nvSpPr>
            <p:spPr>
              <a:xfrm>
                <a:off x="9739511" y="4095663"/>
                <a:ext cx="1359192" cy="1354162"/>
              </a:xfrm>
              <a:prstGeom prst="rect">
                <a:avLst/>
              </a:prstGeom>
              <a:noFill/>
              <a:ln>
                <a:noFill/>
              </a:ln>
            </p:spPr>
            <p:txBody>
              <a:bodyPr spcFirstLastPara="1" wrap="square" lIns="121900" tIns="60925" rIns="121900" bIns="60925" anchor="t" anchorCtr="0">
                <a:spAutoFit/>
              </a:bodyPr>
              <a:lstStyle/>
              <a:p>
                <a:pPr marL="0" marR="0" lvl="0" indent="0" algn="ctr" rtl="0">
                  <a:spcBef>
                    <a:spcPts val="0"/>
                  </a:spcBef>
                  <a:spcAft>
                    <a:spcPts val="0"/>
                  </a:spcAft>
                  <a:buNone/>
                </a:pPr>
                <a:r>
                  <a:rPr lang="de-DE" sz="1600">
                    <a:solidFill>
                      <a:srgbClr val="000000"/>
                    </a:solidFill>
                    <a:latin typeface="Calibri"/>
                    <a:ea typeface="Calibri"/>
                    <a:cs typeface="Calibri"/>
                    <a:sym typeface="Calibri"/>
                  </a:rPr>
                  <a:t>Genetics</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de-DE" sz="1600">
                    <a:solidFill>
                      <a:srgbClr val="000000"/>
                    </a:solidFill>
                    <a:latin typeface="Calibri"/>
                    <a:ea typeface="Calibri"/>
                    <a:cs typeface="Calibri"/>
                    <a:sym typeface="Calibri"/>
                  </a:rPr>
                  <a:t>Genomics</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de-DE" sz="1600">
                    <a:solidFill>
                      <a:srgbClr val="000000"/>
                    </a:solidFill>
                    <a:latin typeface="Calibri"/>
                    <a:ea typeface="Calibri"/>
                    <a:cs typeface="Calibri"/>
                    <a:sym typeface="Calibri"/>
                  </a:rPr>
                  <a:t>Phenomenon</a:t>
                </a:r>
                <a:endParaRPr/>
              </a:p>
              <a:p>
                <a:pPr marL="0" marR="0" lvl="0" indent="0" algn="ctr" rtl="0">
                  <a:spcBef>
                    <a:spcPts val="0"/>
                  </a:spcBef>
                  <a:spcAft>
                    <a:spcPts val="0"/>
                  </a:spcAft>
                  <a:buNone/>
                </a:pPr>
                <a:r>
                  <a:rPr lang="de-DE" sz="1600">
                    <a:solidFill>
                      <a:srgbClr val="000000"/>
                    </a:solidFill>
                    <a:latin typeface="Calibri"/>
                    <a:ea typeface="Calibri"/>
                    <a:cs typeface="Calibri"/>
                    <a:sym typeface="Calibri"/>
                  </a:rPr>
                  <a:t>Agronomy</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de-DE" sz="1600">
                    <a:solidFill>
                      <a:srgbClr val="000000"/>
                    </a:solidFill>
                    <a:latin typeface="Calibri"/>
                    <a:ea typeface="Calibri"/>
                    <a:cs typeface="Calibri"/>
                    <a:sym typeface="Calibri"/>
                  </a:rPr>
                  <a:t>Metabology</a:t>
                </a:r>
                <a:endParaRPr sz="1600">
                  <a:solidFill>
                    <a:schemeClr val="dk1"/>
                  </a:solidFill>
                  <a:latin typeface="Calibri"/>
                  <a:ea typeface="Calibri"/>
                  <a:cs typeface="Calibri"/>
                  <a:sym typeface="Calibri"/>
                </a:endParaRPr>
              </a:p>
            </p:txBody>
          </p:sp>
        </p:grpSp>
        <p:grpSp>
          <p:nvGrpSpPr>
            <p:cNvPr id="221" name="Google Shape;221;g31a13bc3efd_0_87"/>
            <p:cNvGrpSpPr/>
            <p:nvPr/>
          </p:nvGrpSpPr>
          <p:grpSpPr>
            <a:xfrm>
              <a:off x="52250" y="2042080"/>
              <a:ext cx="8705211" cy="3957705"/>
              <a:chOff x="52250" y="2042080"/>
              <a:chExt cx="8705211" cy="3957705"/>
            </a:xfrm>
          </p:grpSpPr>
          <p:grpSp>
            <p:nvGrpSpPr>
              <p:cNvPr id="222" name="Google Shape;222;g31a13bc3efd_0_87"/>
              <p:cNvGrpSpPr/>
              <p:nvPr/>
            </p:nvGrpSpPr>
            <p:grpSpPr>
              <a:xfrm>
                <a:off x="52250" y="2042080"/>
                <a:ext cx="8705211" cy="3957705"/>
                <a:chOff x="52250" y="2042080"/>
                <a:chExt cx="8705211" cy="3957705"/>
              </a:xfrm>
            </p:grpSpPr>
            <p:grpSp>
              <p:nvGrpSpPr>
                <p:cNvPr id="223" name="Google Shape;223;g31a13bc3efd_0_87"/>
                <p:cNvGrpSpPr/>
                <p:nvPr/>
              </p:nvGrpSpPr>
              <p:grpSpPr>
                <a:xfrm>
                  <a:off x="52250" y="2042080"/>
                  <a:ext cx="8705211" cy="3957705"/>
                  <a:chOff x="969606" y="1651770"/>
                  <a:chExt cx="8705211" cy="3957705"/>
                </a:xfrm>
              </p:grpSpPr>
              <p:pic>
                <p:nvPicPr>
                  <p:cNvPr id="224" name="Google Shape;224;g31a13bc3efd_0_87"/>
                  <p:cNvPicPr preferRelativeResize="0"/>
                  <p:nvPr/>
                </p:nvPicPr>
                <p:blipFill rotWithShape="1">
                  <a:blip r:embed="rId5">
                    <a:alphaModFix/>
                  </a:blip>
                  <a:srcRect/>
                  <a:stretch/>
                </p:blipFill>
                <p:spPr>
                  <a:xfrm>
                    <a:off x="3253531" y="1964451"/>
                    <a:ext cx="6421286" cy="3645024"/>
                  </a:xfrm>
                  <a:prstGeom prst="rect">
                    <a:avLst/>
                  </a:prstGeom>
                  <a:noFill/>
                  <a:ln>
                    <a:noFill/>
                  </a:ln>
                </p:spPr>
              </p:pic>
              <p:sp>
                <p:nvSpPr>
                  <p:cNvPr id="225" name="Google Shape;225;g31a13bc3efd_0_87"/>
                  <p:cNvSpPr txBox="1"/>
                  <p:nvPr/>
                </p:nvSpPr>
                <p:spPr>
                  <a:xfrm>
                    <a:off x="969606" y="3913862"/>
                    <a:ext cx="3486389"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on the web, open licence</a:t>
                    </a:r>
                    <a:endParaRPr sz="1600">
                      <a:solidFill>
                        <a:schemeClr val="dk1"/>
                      </a:solidFill>
                      <a:latin typeface="Calibri"/>
                      <a:ea typeface="Calibri"/>
                      <a:cs typeface="Calibri"/>
                      <a:sym typeface="Calibri"/>
                    </a:endParaRPr>
                  </a:p>
                </p:txBody>
              </p:sp>
              <p:sp>
                <p:nvSpPr>
                  <p:cNvPr id="226" name="Google Shape;226;g31a13bc3efd_0_87"/>
                  <p:cNvSpPr txBox="1"/>
                  <p:nvPr/>
                </p:nvSpPr>
                <p:spPr>
                  <a:xfrm>
                    <a:off x="2364576" y="3349230"/>
                    <a:ext cx="3349768"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in a structured format</a:t>
                    </a:r>
                    <a:endParaRPr sz="1600">
                      <a:solidFill>
                        <a:schemeClr val="dk1"/>
                      </a:solidFill>
                      <a:latin typeface="Calibri"/>
                      <a:ea typeface="Calibri"/>
                      <a:cs typeface="Calibri"/>
                      <a:sym typeface="Calibri"/>
                    </a:endParaRPr>
                  </a:p>
                </p:txBody>
              </p:sp>
              <p:sp>
                <p:nvSpPr>
                  <p:cNvPr id="227" name="Google Shape;227;g31a13bc3efd_0_87"/>
                  <p:cNvSpPr txBox="1"/>
                  <p:nvPr/>
                </p:nvSpPr>
                <p:spPr>
                  <a:xfrm>
                    <a:off x="3002855" y="2784598"/>
                    <a:ext cx="3974479"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in a non-proprietary format</a:t>
                    </a:r>
                    <a:endParaRPr sz="1600">
                      <a:solidFill>
                        <a:schemeClr val="dk1"/>
                      </a:solidFill>
                      <a:latin typeface="Calibri"/>
                      <a:ea typeface="Calibri"/>
                      <a:cs typeface="Calibri"/>
                      <a:sym typeface="Calibri"/>
                    </a:endParaRPr>
                  </a:p>
                </p:txBody>
              </p:sp>
              <p:sp>
                <p:nvSpPr>
                  <p:cNvPr id="228" name="Google Shape;228;g31a13bc3efd_0_87"/>
                  <p:cNvSpPr txBox="1"/>
                  <p:nvPr/>
                </p:nvSpPr>
                <p:spPr>
                  <a:xfrm>
                    <a:off x="6478307" y="1651770"/>
                    <a:ext cx="3020757" cy="369277"/>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linked to other datasets</a:t>
                    </a:r>
                    <a:endParaRPr sz="1600">
                      <a:solidFill>
                        <a:schemeClr val="dk1"/>
                      </a:solidFill>
                      <a:latin typeface="Calibri"/>
                      <a:ea typeface="Calibri"/>
                      <a:cs typeface="Calibri"/>
                      <a:sym typeface="Calibri"/>
                    </a:endParaRPr>
                  </a:p>
                </p:txBody>
              </p:sp>
              <p:sp>
                <p:nvSpPr>
                  <p:cNvPr id="229" name="Google Shape;229;g31a13bc3efd_0_87"/>
                  <p:cNvSpPr txBox="1"/>
                  <p:nvPr/>
                </p:nvSpPr>
                <p:spPr>
                  <a:xfrm>
                    <a:off x="5067112" y="1927542"/>
                    <a:ext cx="3154200" cy="615600"/>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de-DE" sz="1600">
                        <a:solidFill>
                          <a:srgbClr val="000000"/>
                        </a:solidFill>
                        <a:latin typeface="Calibri"/>
                        <a:ea typeface="Calibri"/>
                        <a:cs typeface="Calibri"/>
                        <a:sym typeface="Calibri"/>
                      </a:rPr>
                      <a:t>Data identified </a:t>
                    </a:r>
                    <a:r>
                      <a:rPr lang="de-DE" sz="1600">
                        <a:latin typeface="Calibri"/>
                        <a:ea typeface="Calibri"/>
                        <a:cs typeface="Calibri"/>
                        <a:sym typeface="Calibri"/>
                      </a:rPr>
                      <a:t>with</a:t>
                    </a:r>
                    <a:r>
                      <a:rPr lang="de-DE" sz="1600">
                        <a:solidFill>
                          <a:srgbClr val="000000"/>
                        </a:solidFill>
                        <a:latin typeface="Calibri"/>
                        <a:ea typeface="Calibri"/>
                        <a:cs typeface="Calibri"/>
                        <a:sym typeface="Calibri"/>
                      </a:rPr>
                      <a:t> a Persistent Identifier </a:t>
                    </a:r>
                    <a:r>
                      <a:rPr lang="de-DE" sz="1600">
                        <a:latin typeface="Calibri"/>
                        <a:ea typeface="Calibri"/>
                        <a:cs typeface="Calibri"/>
                        <a:sym typeface="Calibri"/>
                      </a:rPr>
                      <a:t>(</a:t>
                    </a:r>
                    <a:r>
                      <a:rPr lang="de-DE" sz="1600">
                        <a:solidFill>
                          <a:srgbClr val="000000"/>
                        </a:solidFill>
                        <a:latin typeface="Calibri"/>
                        <a:ea typeface="Calibri"/>
                        <a:cs typeface="Calibri"/>
                        <a:sym typeface="Calibri"/>
                      </a:rPr>
                      <a:t>URI)</a:t>
                    </a:r>
                    <a:endParaRPr sz="1600">
                      <a:solidFill>
                        <a:schemeClr val="dk1"/>
                      </a:solidFill>
                      <a:latin typeface="Calibri"/>
                      <a:ea typeface="Calibri"/>
                      <a:cs typeface="Calibri"/>
                      <a:sym typeface="Calibri"/>
                    </a:endParaRPr>
                  </a:p>
                </p:txBody>
              </p:sp>
            </p:grpSp>
            <p:sp>
              <p:nvSpPr>
                <p:cNvPr id="230" name="Google Shape;230;g31a13bc3efd_0_87"/>
                <p:cNvSpPr/>
                <p:nvPr/>
              </p:nvSpPr>
              <p:spPr>
                <a:xfrm>
                  <a:off x="6335183" y="3455767"/>
                  <a:ext cx="870232" cy="7351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1" name="Google Shape;231;g31a13bc3efd_0_87"/>
                <p:cNvPicPr preferRelativeResize="0"/>
                <p:nvPr/>
              </p:nvPicPr>
              <p:blipFill rotWithShape="1">
                <a:blip r:embed="rId6">
                  <a:alphaModFix/>
                </a:blip>
                <a:srcRect/>
                <a:stretch/>
              </p:blipFill>
              <p:spPr>
                <a:xfrm>
                  <a:off x="6421084" y="4213432"/>
                  <a:ext cx="728036" cy="724727"/>
                </a:xfrm>
                <a:prstGeom prst="rect">
                  <a:avLst/>
                </a:prstGeom>
                <a:noFill/>
                <a:ln>
                  <a:noFill/>
                </a:ln>
              </p:spPr>
            </p:pic>
            <p:sp>
              <p:nvSpPr>
                <p:cNvPr id="232" name="Google Shape;232;g31a13bc3efd_0_87"/>
                <p:cNvSpPr/>
                <p:nvPr/>
              </p:nvSpPr>
              <p:spPr>
                <a:xfrm>
                  <a:off x="6841244" y="5247028"/>
                  <a:ext cx="1740464" cy="5984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3" name="Google Shape;233;g31a13bc3efd_0_87"/>
                <p:cNvPicPr preferRelativeResize="0"/>
                <p:nvPr/>
              </p:nvPicPr>
              <p:blipFill rotWithShape="1">
                <a:blip r:embed="rId7">
                  <a:alphaModFix/>
                </a:blip>
                <a:srcRect/>
                <a:stretch/>
              </p:blipFill>
              <p:spPr>
                <a:xfrm>
                  <a:off x="6421084" y="4963023"/>
                  <a:ext cx="728036" cy="728036"/>
                </a:xfrm>
                <a:prstGeom prst="rect">
                  <a:avLst/>
                </a:prstGeom>
                <a:noFill/>
                <a:ln>
                  <a:noFill/>
                </a:ln>
              </p:spPr>
            </p:pic>
            <p:pic>
              <p:nvPicPr>
                <p:cNvPr id="234" name="Google Shape;234;g31a13bc3efd_0_87"/>
                <p:cNvPicPr preferRelativeResize="0"/>
                <p:nvPr/>
              </p:nvPicPr>
              <p:blipFill rotWithShape="1">
                <a:blip r:embed="rId8">
                  <a:alphaModFix/>
                </a:blip>
                <a:srcRect/>
                <a:stretch/>
              </p:blipFill>
              <p:spPr>
                <a:xfrm>
                  <a:off x="6393014" y="3461398"/>
                  <a:ext cx="784177" cy="724727"/>
                </a:xfrm>
                <a:prstGeom prst="rect">
                  <a:avLst/>
                </a:prstGeom>
                <a:noFill/>
                <a:ln>
                  <a:noFill/>
                </a:ln>
              </p:spPr>
            </p:pic>
            <p:sp>
              <p:nvSpPr>
                <p:cNvPr id="235" name="Google Shape;235;g31a13bc3efd_0_87"/>
                <p:cNvSpPr/>
                <p:nvPr/>
              </p:nvSpPr>
              <p:spPr>
                <a:xfrm>
                  <a:off x="7566906" y="2892699"/>
                  <a:ext cx="870232" cy="7351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6" name="Google Shape;236;g31a13bc3efd_0_87"/>
                <p:cNvPicPr preferRelativeResize="0"/>
                <p:nvPr/>
              </p:nvPicPr>
              <p:blipFill rotWithShape="1">
                <a:blip r:embed="rId9">
                  <a:alphaModFix/>
                </a:blip>
                <a:srcRect/>
                <a:stretch/>
              </p:blipFill>
              <p:spPr>
                <a:xfrm>
                  <a:off x="7652961" y="2868184"/>
                  <a:ext cx="784177" cy="784177"/>
                </a:xfrm>
                <a:prstGeom prst="rect">
                  <a:avLst/>
                </a:prstGeom>
                <a:noFill/>
                <a:ln>
                  <a:noFill/>
                </a:ln>
              </p:spPr>
            </p:pic>
          </p:grpSp>
          <p:sp>
            <p:nvSpPr>
              <p:cNvPr id="237" name="Google Shape;237;g31a13bc3efd_0_87"/>
              <p:cNvSpPr/>
              <p:nvPr/>
            </p:nvSpPr>
            <p:spPr>
              <a:xfrm>
                <a:off x="5183286" y="3995199"/>
                <a:ext cx="687713" cy="764331"/>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808080"/>
                  </a:solidFill>
                  <a:latin typeface="Arial"/>
                  <a:ea typeface="Arial"/>
                  <a:cs typeface="Arial"/>
                  <a:sym typeface="Arial"/>
                </a:endParaRPr>
              </a:p>
            </p:txBody>
          </p:sp>
        </p:grpSp>
      </p:grpSp>
      <p:cxnSp>
        <p:nvCxnSpPr>
          <p:cNvPr id="238" name="Google Shape;238;g31a13bc3efd_0_87"/>
          <p:cNvCxnSpPr/>
          <p:nvPr/>
        </p:nvCxnSpPr>
        <p:spPr>
          <a:xfrm>
            <a:off x="6164160" y="2937160"/>
            <a:ext cx="0" cy="3406844"/>
          </a:xfrm>
          <a:prstGeom prst="straightConnector1">
            <a:avLst/>
          </a:prstGeom>
          <a:noFill/>
          <a:ln w="57150" cap="flat" cmpd="sng">
            <a:solidFill>
              <a:srgbClr val="00B050"/>
            </a:solidFill>
            <a:prstDash val="solid"/>
            <a:miter lim="800000"/>
            <a:headEnd type="none" w="sm" len="sm"/>
            <a:tailEnd type="none" w="sm" len="sm"/>
          </a:ln>
        </p:spPr>
      </p:cxnSp>
      <p:cxnSp>
        <p:nvCxnSpPr>
          <p:cNvPr id="239" name="Google Shape;239;g31a13bc3efd_0_87"/>
          <p:cNvCxnSpPr/>
          <p:nvPr/>
        </p:nvCxnSpPr>
        <p:spPr>
          <a:xfrm>
            <a:off x="7435422" y="2354760"/>
            <a:ext cx="0" cy="3994924"/>
          </a:xfrm>
          <a:prstGeom prst="straightConnector1">
            <a:avLst/>
          </a:prstGeom>
          <a:noFill/>
          <a:ln w="57150" cap="flat" cmpd="sng">
            <a:solidFill>
              <a:srgbClr val="00B050"/>
            </a:solidFill>
            <a:prstDash val="solid"/>
            <a:miter lim="800000"/>
            <a:headEnd type="none" w="sm" len="sm"/>
            <a:tailEnd type="none" w="sm" len="sm"/>
          </a:ln>
        </p:spPr>
      </p:cxnSp>
      <p:sp>
        <p:nvSpPr>
          <p:cNvPr id="240" name="Google Shape;240;g31a13bc3efd_0_87"/>
          <p:cNvSpPr txBox="1"/>
          <p:nvPr/>
        </p:nvSpPr>
        <p:spPr>
          <a:xfrm>
            <a:off x="3930240" y="5930428"/>
            <a:ext cx="6398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You</a:t>
            </a:r>
            <a:endParaRPr sz="1800">
              <a:solidFill>
                <a:schemeClr val="dk1"/>
              </a:solidFill>
              <a:latin typeface="Calibri"/>
              <a:ea typeface="Calibri"/>
              <a:cs typeface="Calibri"/>
              <a:sym typeface="Calibri"/>
            </a:endParaRPr>
          </a:p>
        </p:txBody>
      </p:sp>
      <p:sp>
        <p:nvSpPr>
          <p:cNvPr id="241" name="Google Shape;241;g31a13bc3efd_0_87"/>
          <p:cNvSpPr txBox="1"/>
          <p:nvPr/>
        </p:nvSpPr>
        <p:spPr>
          <a:xfrm>
            <a:off x="6453371" y="5934322"/>
            <a:ext cx="6671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We</a:t>
            </a:r>
            <a:endParaRPr sz="1800">
              <a:solidFill>
                <a:schemeClr val="dk1"/>
              </a:solidFill>
              <a:latin typeface="Calibri"/>
              <a:ea typeface="Calibri"/>
              <a:cs typeface="Calibri"/>
              <a:sym typeface="Calibri"/>
            </a:endParaRPr>
          </a:p>
        </p:txBody>
      </p:sp>
      <p:sp>
        <p:nvSpPr>
          <p:cNvPr id="242" name="Google Shape;242;g31a13bc3efd_0_87"/>
          <p:cNvSpPr txBox="1"/>
          <p:nvPr/>
        </p:nvSpPr>
        <p:spPr>
          <a:xfrm>
            <a:off x="7551518" y="5925817"/>
            <a:ext cx="12437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Ontologists</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1a13bc3efd_0_119"/>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rgbClr val="00A3A6"/>
              </a:buClr>
              <a:buSzPts val="2400"/>
              <a:buNone/>
            </a:pPr>
            <a:endParaRPr dirty="0"/>
          </a:p>
        </p:txBody>
      </p:sp>
      <p:sp>
        <p:nvSpPr>
          <p:cNvPr id="248" name="Google Shape;248;g31a13bc3efd_0_119"/>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Data reuse is easy…………</a:t>
            </a:r>
            <a:endParaRPr/>
          </a:p>
        </p:txBody>
      </p:sp>
      <p:sp>
        <p:nvSpPr>
          <p:cNvPr id="249" name="Google Shape;249;g31a13bc3efd_0_119"/>
          <p:cNvSpPr txBox="1"/>
          <p:nvPr/>
        </p:nvSpPr>
        <p:spPr>
          <a:xfrm>
            <a:off x="352338" y="1233488"/>
            <a:ext cx="7435828" cy="4655712"/>
          </a:xfrm>
          <a:prstGeom prst="rect">
            <a:avLst/>
          </a:prstGeom>
          <a:noFill/>
          <a:ln>
            <a:noFill/>
          </a:ln>
        </p:spPr>
        <p:txBody>
          <a:bodyPr spcFirstLastPara="1" wrap="square" lIns="121900" tIns="60925" rIns="121900" bIns="60925" anchor="t" anchorCtr="0">
            <a:noAutofit/>
          </a:bodyPr>
          <a:lstStyle/>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457189" marR="0" lvl="0" indent="-181182" algn="l" rtl="0">
              <a:lnSpc>
                <a:spcPct val="90000"/>
              </a:lnSpc>
              <a:spcBef>
                <a:spcPts val="1000"/>
              </a:spcBef>
              <a:spcAft>
                <a:spcPts val="0"/>
              </a:spcAft>
              <a:buClr>
                <a:srgbClr val="00A3A6"/>
              </a:buClr>
              <a:buSzPts val="2400"/>
              <a:buFont typeface="Arial"/>
              <a:buNone/>
            </a:pPr>
            <a:endParaRPr sz="2400" b="0">
              <a:solidFill>
                <a:srgbClr val="00A3A6"/>
              </a:solidFill>
              <a:latin typeface="Calibri"/>
              <a:ea typeface="Calibri"/>
              <a:cs typeface="Calibri"/>
              <a:sym typeface="Calibri"/>
            </a:endParaRPr>
          </a:p>
          <a:p>
            <a:pPr marL="276007" marR="0" lvl="0" indent="0" algn="l" rtl="0">
              <a:lnSpc>
                <a:spcPct val="90000"/>
              </a:lnSpc>
              <a:spcBef>
                <a:spcPts val="1000"/>
              </a:spcBef>
              <a:spcAft>
                <a:spcPts val="0"/>
              </a:spcAft>
              <a:buClr>
                <a:schemeClr val="hlink"/>
              </a:buClr>
              <a:buSzPts val="2000"/>
              <a:buFont typeface="Arial"/>
              <a:buNone/>
            </a:pPr>
            <a:r>
              <a:rPr lang="de-DE" sz="2000" b="0" u="sng">
                <a:solidFill>
                  <a:schemeClr val="hlink"/>
                </a:solidFill>
                <a:latin typeface="Calibri"/>
                <a:ea typeface="Calibri"/>
                <a:cs typeface="Calibri"/>
                <a:sym typeface="Calibri"/>
                <a:hlinkClick r:id="rId3"/>
              </a:rPr>
              <a:t>https://www.youtube.com/watch?v=66oNv_DJuPc</a:t>
            </a:r>
            <a:endParaRPr sz="2000" b="0">
              <a:solidFill>
                <a:srgbClr val="00A3A6"/>
              </a:solidFill>
              <a:latin typeface="Calibri"/>
              <a:ea typeface="Calibri"/>
              <a:cs typeface="Calibri"/>
              <a:sym typeface="Calibri"/>
            </a:endParaRPr>
          </a:p>
        </p:txBody>
      </p:sp>
      <p:pic>
        <p:nvPicPr>
          <p:cNvPr id="250" name="Google Shape;250;g31a13bc3efd_0_119"/>
          <p:cNvPicPr preferRelativeResize="0"/>
          <p:nvPr/>
        </p:nvPicPr>
        <p:blipFill rotWithShape="1">
          <a:blip r:embed="rId4">
            <a:alphaModFix/>
          </a:blip>
          <a:srcRect/>
          <a:stretch/>
        </p:blipFill>
        <p:spPr>
          <a:xfrm>
            <a:off x="771152" y="1233486"/>
            <a:ext cx="4923105" cy="39703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1a13bc3efd_0_126"/>
          <p:cNvSpPr txBox="1">
            <a:spLocks noGrp="1"/>
          </p:cNvSpPr>
          <p:nvPr>
            <p:ph type="ctrTitle"/>
          </p:nvPr>
        </p:nvSpPr>
        <p:spPr>
          <a:xfrm>
            <a:off x="2401843" y="2323859"/>
            <a:ext cx="9144000" cy="1057708"/>
          </a:xfrm>
          <a:prstGeom prst="rect">
            <a:avLst/>
          </a:prstGeom>
          <a:noFill/>
          <a:ln>
            <a:noFill/>
          </a:ln>
        </p:spPr>
        <p:txBody>
          <a:bodyPr spcFirstLastPara="1" wrap="square" lIns="0" tIns="46800" rIns="91425" bIns="45700" anchor="t" anchorCtr="0">
            <a:normAutofit/>
          </a:bodyPr>
          <a:lstStyle/>
          <a:p>
            <a:pPr marL="0" lvl="0" indent="0" algn="l" rtl="0">
              <a:lnSpc>
                <a:spcPct val="90000"/>
              </a:lnSpc>
              <a:spcBef>
                <a:spcPts val="0"/>
              </a:spcBef>
              <a:spcAft>
                <a:spcPts val="0"/>
              </a:spcAft>
              <a:buClr>
                <a:srgbClr val="00A3A6"/>
              </a:buClr>
              <a:buSzPts val="3600"/>
              <a:buFont typeface="Calibri"/>
              <a:buNone/>
            </a:pPr>
            <a:r>
              <a:rPr lang="de-DE"/>
              <a:t>Data life cycle</a:t>
            </a:r>
            <a:endParaRPr/>
          </a:p>
        </p:txBody>
      </p:sp>
      <p:sp>
        <p:nvSpPr>
          <p:cNvPr id="256" name="Google Shape;256;g31a13bc3efd_0_126"/>
          <p:cNvSpPr txBox="1">
            <a:spLocks noGrp="1"/>
          </p:cNvSpPr>
          <p:nvPr>
            <p:ph type="subTitle" idx="1"/>
          </p:nvPr>
        </p:nvSpPr>
        <p:spPr>
          <a:xfrm>
            <a:off x="2401843" y="3191097"/>
            <a:ext cx="9144000" cy="6549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75662"/>
              </a:buClr>
              <a:buSzPts val="2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1a13bc3efd_0_135"/>
          <p:cNvSpPr txBox="1">
            <a:spLocks noGrp="1"/>
          </p:cNvSpPr>
          <p:nvPr>
            <p:ph type="body" idx="1"/>
          </p:nvPr>
        </p:nvSpPr>
        <p:spPr>
          <a:xfrm>
            <a:off x="697669" y="1218340"/>
            <a:ext cx="10760196" cy="4538666"/>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rgbClr val="00A3A6"/>
              </a:buClr>
              <a:buSzPct val="100000"/>
              <a:buChar char="•"/>
            </a:pPr>
            <a:r>
              <a:rPr lang="de-DE"/>
              <a:t>Several timeframes</a:t>
            </a:r>
            <a:endParaRPr/>
          </a:p>
          <a:p>
            <a:pPr marL="685800" lvl="1" indent="-228600" algn="l" rtl="0">
              <a:lnSpc>
                <a:spcPct val="90000"/>
              </a:lnSpc>
              <a:spcBef>
                <a:spcPts val="500"/>
              </a:spcBef>
              <a:spcAft>
                <a:spcPts val="0"/>
              </a:spcAft>
              <a:buClr>
                <a:schemeClr val="dk1"/>
              </a:buClr>
              <a:buSzPct val="100000"/>
              <a:buChar char="•"/>
            </a:pPr>
            <a:r>
              <a:rPr lang="de-DE"/>
              <a:t>A thesis</a:t>
            </a:r>
            <a:endParaRPr/>
          </a:p>
          <a:p>
            <a:pPr marL="685800" lvl="1" indent="-228600" algn="l" rtl="0">
              <a:lnSpc>
                <a:spcPct val="90000"/>
              </a:lnSpc>
              <a:spcBef>
                <a:spcPts val="500"/>
              </a:spcBef>
              <a:spcAft>
                <a:spcPts val="0"/>
              </a:spcAft>
              <a:buClr>
                <a:schemeClr val="dk1"/>
              </a:buClr>
              <a:buSzPct val="100000"/>
              <a:buChar char="•"/>
            </a:pPr>
            <a:r>
              <a:rPr lang="de-DE"/>
              <a:t>A research project</a:t>
            </a:r>
            <a:endParaRPr/>
          </a:p>
          <a:p>
            <a:pPr marL="685800" lvl="1" indent="-228600" algn="l" rtl="0">
              <a:lnSpc>
                <a:spcPct val="90000"/>
              </a:lnSpc>
              <a:spcBef>
                <a:spcPts val="500"/>
              </a:spcBef>
              <a:spcAft>
                <a:spcPts val="0"/>
              </a:spcAft>
              <a:buClr>
                <a:schemeClr val="dk1"/>
              </a:buClr>
              <a:buSzPct val="100000"/>
              <a:buChar char="•"/>
            </a:pPr>
            <a:r>
              <a:rPr lang="de-DE"/>
              <a:t>The lifespan of the theme </a:t>
            </a:r>
            <a:endParaRPr/>
          </a:p>
          <a:p>
            <a:pPr marL="457200" lvl="1" indent="0" algn="l" rtl="0">
              <a:lnSpc>
                <a:spcPct val="90000"/>
              </a:lnSpc>
              <a:spcBef>
                <a:spcPts val="500"/>
              </a:spcBef>
              <a:spcAft>
                <a:spcPts val="0"/>
              </a:spcAft>
              <a:buClr>
                <a:schemeClr val="dk1"/>
              </a:buClr>
              <a:buSzPct val="100000"/>
              <a:buNone/>
            </a:pPr>
            <a:r>
              <a:rPr lang="de-DE"/>
              <a:t>	in the lab or institute</a:t>
            </a:r>
            <a:endParaRPr/>
          </a:p>
          <a:p>
            <a:pPr marL="685800" lvl="1" indent="-228600" algn="l" rtl="0">
              <a:lnSpc>
                <a:spcPct val="90000"/>
              </a:lnSpc>
              <a:spcBef>
                <a:spcPts val="500"/>
              </a:spcBef>
              <a:spcAft>
                <a:spcPts val="0"/>
              </a:spcAft>
              <a:buClr>
                <a:schemeClr val="dk1"/>
              </a:buClr>
              <a:buSzPct val="100000"/>
              <a:buChar char="•"/>
            </a:pPr>
            <a:r>
              <a:rPr lang="de-DE"/>
              <a:t>...</a:t>
            </a:r>
            <a:endParaRPr/>
          </a:p>
          <a:p>
            <a:pPr marL="685800" lvl="1" indent="-120332" algn="l" rtl="0">
              <a:lnSpc>
                <a:spcPct val="90000"/>
              </a:lnSpc>
              <a:spcBef>
                <a:spcPts val="500"/>
              </a:spcBef>
              <a:spcAft>
                <a:spcPts val="0"/>
              </a:spcAft>
              <a:buClr>
                <a:schemeClr val="dk1"/>
              </a:buClr>
              <a:buSzPct val="100000"/>
              <a:buNone/>
            </a:pPr>
            <a:endParaRPr/>
          </a:p>
          <a:p>
            <a:pPr marL="228600" lvl="0" indent="-228600" algn="l" rtl="0">
              <a:lnSpc>
                <a:spcPct val="90000"/>
              </a:lnSpc>
              <a:spcBef>
                <a:spcPts val="1000"/>
              </a:spcBef>
              <a:spcAft>
                <a:spcPts val="0"/>
              </a:spcAft>
              <a:buClr>
                <a:srgbClr val="00A3A6"/>
              </a:buClr>
              <a:buSzPct val="100000"/>
              <a:buChar char="•"/>
            </a:pPr>
            <a:r>
              <a:rPr lang="de-DE"/>
              <a:t>Several stages</a:t>
            </a:r>
            <a:endParaRPr/>
          </a:p>
          <a:p>
            <a:pPr marL="685800" lvl="1" indent="-228600" algn="l" rtl="0">
              <a:lnSpc>
                <a:spcPct val="90000"/>
              </a:lnSpc>
              <a:spcBef>
                <a:spcPts val="500"/>
              </a:spcBef>
              <a:spcAft>
                <a:spcPts val="0"/>
              </a:spcAft>
              <a:buClr>
                <a:schemeClr val="dk1"/>
              </a:buClr>
              <a:buSzPct val="100000"/>
              <a:buChar char="•"/>
            </a:pPr>
            <a:r>
              <a:rPr lang="de-DE"/>
              <a:t>Creation or collection</a:t>
            </a:r>
            <a:endParaRPr/>
          </a:p>
          <a:p>
            <a:pPr marL="685800" lvl="1" indent="-228600" algn="l" rtl="0">
              <a:lnSpc>
                <a:spcPct val="90000"/>
              </a:lnSpc>
              <a:spcBef>
                <a:spcPts val="500"/>
              </a:spcBef>
              <a:spcAft>
                <a:spcPts val="0"/>
              </a:spcAft>
              <a:buClr>
                <a:schemeClr val="dk1"/>
              </a:buClr>
              <a:buSzPct val="100000"/>
              <a:buChar char="•"/>
            </a:pPr>
            <a:r>
              <a:rPr lang="de-DE"/>
              <a:t>Treatment</a:t>
            </a:r>
            <a:endParaRPr/>
          </a:p>
          <a:p>
            <a:pPr marL="685800" lvl="1" indent="-228600" algn="l" rtl="0">
              <a:lnSpc>
                <a:spcPct val="90000"/>
              </a:lnSpc>
              <a:spcBef>
                <a:spcPts val="500"/>
              </a:spcBef>
              <a:spcAft>
                <a:spcPts val="0"/>
              </a:spcAft>
              <a:buClr>
                <a:schemeClr val="dk1"/>
              </a:buClr>
              <a:buSzPct val="100000"/>
              <a:buChar char="•"/>
            </a:pPr>
            <a:r>
              <a:rPr lang="de-DE"/>
              <a:t>Analysis</a:t>
            </a:r>
            <a:endParaRPr/>
          </a:p>
          <a:p>
            <a:pPr marL="685800" lvl="1" indent="-228600" algn="l" rtl="0">
              <a:lnSpc>
                <a:spcPct val="90000"/>
              </a:lnSpc>
              <a:spcBef>
                <a:spcPts val="500"/>
              </a:spcBef>
              <a:spcAft>
                <a:spcPts val="0"/>
              </a:spcAft>
              <a:buClr>
                <a:schemeClr val="dk1"/>
              </a:buClr>
              <a:buSzPct val="100000"/>
              <a:buChar char="•"/>
            </a:pPr>
            <a:r>
              <a:rPr lang="de-DE"/>
              <a:t>Conservation</a:t>
            </a:r>
            <a:endParaRPr/>
          </a:p>
          <a:p>
            <a:pPr marL="685800" lvl="1" indent="-228600" algn="l" rtl="0">
              <a:lnSpc>
                <a:spcPct val="90000"/>
              </a:lnSpc>
              <a:spcBef>
                <a:spcPts val="500"/>
              </a:spcBef>
              <a:spcAft>
                <a:spcPts val="0"/>
              </a:spcAft>
              <a:buClr>
                <a:schemeClr val="dk1"/>
              </a:buClr>
              <a:buSzPct val="100000"/>
              <a:buChar char="•"/>
            </a:pPr>
            <a:r>
              <a:rPr lang="de-DE"/>
              <a:t>Access</a:t>
            </a:r>
            <a:endParaRPr/>
          </a:p>
          <a:p>
            <a:pPr marL="685800" lvl="1" indent="-228600" algn="l" rtl="0">
              <a:lnSpc>
                <a:spcPct val="90000"/>
              </a:lnSpc>
              <a:spcBef>
                <a:spcPts val="500"/>
              </a:spcBef>
              <a:spcAft>
                <a:spcPts val="0"/>
              </a:spcAft>
              <a:buClr>
                <a:schemeClr val="dk1"/>
              </a:buClr>
              <a:buSzPct val="100000"/>
              <a:buChar char="•"/>
            </a:pPr>
            <a:r>
              <a:rPr lang="de-DE"/>
              <a:t>Reuse</a:t>
            </a:r>
            <a:endParaRPr/>
          </a:p>
          <a:p>
            <a:pPr marL="685800" lvl="1" indent="-120332" algn="l" rtl="0">
              <a:lnSpc>
                <a:spcPct val="90000"/>
              </a:lnSpc>
              <a:spcBef>
                <a:spcPts val="500"/>
              </a:spcBef>
              <a:spcAft>
                <a:spcPts val="0"/>
              </a:spcAft>
              <a:buClr>
                <a:schemeClr val="dk1"/>
              </a:buClr>
              <a:buSzPct val="100000"/>
              <a:buNone/>
            </a:pPr>
            <a:endParaRPr/>
          </a:p>
          <a:p>
            <a:pPr marL="228600" lvl="0" indent="-228600" algn="l" rtl="0">
              <a:lnSpc>
                <a:spcPct val="90000"/>
              </a:lnSpc>
              <a:spcBef>
                <a:spcPts val="1000"/>
              </a:spcBef>
              <a:spcAft>
                <a:spcPts val="0"/>
              </a:spcAft>
              <a:buClr>
                <a:srgbClr val="00A3A6"/>
              </a:buClr>
              <a:buSzPct val="100000"/>
              <a:buChar char="•"/>
            </a:pPr>
            <a:r>
              <a:rPr lang="de-DE"/>
              <a:t>Several types</a:t>
            </a:r>
            <a:endParaRPr/>
          </a:p>
          <a:p>
            <a:pPr marL="685800" lvl="1" indent="-228600" algn="l" rtl="0">
              <a:lnSpc>
                <a:spcPct val="90000"/>
              </a:lnSpc>
              <a:spcBef>
                <a:spcPts val="500"/>
              </a:spcBef>
              <a:spcAft>
                <a:spcPts val="0"/>
              </a:spcAft>
              <a:buClr>
                <a:schemeClr val="dk1"/>
              </a:buClr>
              <a:buSzPct val="100000"/>
              <a:buChar char="•"/>
            </a:pPr>
            <a:r>
              <a:rPr lang="de-DE"/>
              <a:t>Samples, files, knowledge ...</a:t>
            </a:r>
            <a:endParaRPr/>
          </a:p>
          <a:p>
            <a:pPr marL="228600" lvl="0" indent="-110490" algn="l" rtl="0">
              <a:lnSpc>
                <a:spcPct val="90000"/>
              </a:lnSpc>
              <a:spcBef>
                <a:spcPts val="1000"/>
              </a:spcBef>
              <a:spcAft>
                <a:spcPts val="0"/>
              </a:spcAft>
              <a:buClr>
                <a:srgbClr val="00A3A6"/>
              </a:buClr>
              <a:buSzPct val="100000"/>
              <a:buNone/>
            </a:pPr>
            <a:endParaRPr/>
          </a:p>
        </p:txBody>
      </p:sp>
      <p:sp>
        <p:nvSpPr>
          <p:cNvPr id="262" name="Google Shape;262;g31a13bc3efd_0_135"/>
          <p:cNvSpPr txBox="1">
            <a:spLocks noGrp="1"/>
          </p:cNvSpPr>
          <p:nvPr>
            <p:ph type="title"/>
          </p:nvPr>
        </p:nvSpPr>
        <p:spPr>
          <a:xfrm>
            <a:off x="721896" y="0"/>
            <a:ext cx="10237640" cy="510139"/>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Research data</a:t>
            </a:r>
            <a:endParaRPr/>
          </a:p>
        </p:txBody>
      </p:sp>
      <p:pic>
        <p:nvPicPr>
          <p:cNvPr id="263" name="Google Shape;263;g31a13bc3efd_0_135"/>
          <p:cNvPicPr preferRelativeResize="0"/>
          <p:nvPr/>
        </p:nvPicPr>
        <p:blipFill rotWithShape="1">
          <a:blip r:embed="rId3">
            <a:alphaModFix/>
          </a:blip>
          <a:srcRect/>
          <a:stretch/>
        </p:blipFill>
        <p:spPr>
          <a:xfrm>
            <a:off x="5851363" y="1200879"/>
            <a:ext cx="4570412" cy="45735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1a13bc3efd_0_141"/>
          <p:cNvSpPr txBox="1">
            <a:spLocks noGrp="1"/>
          </p:cNvSpPr>
          <p:nvPr>
            <p:ph type="title"/>
          </p:nvPr>
        </p:nvSpPr>
        <p:spPr>
          <a:xfrm>
            <a:off x="743192" y="149638"/>
            <a:ext cx="10754185"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A long-term project</a:t>
            </a:r>
            <a:endParaRPr/>
          </a:p>
        </p:txBody>
      </p:sp>
      <p:sp>
        <p:nvSpPr>
          <p:cNvPr id="269" name="Google Shape;269;g31a13bc3efd_0_141"/>
          <p:cNvSpPr txBox="1"/>
          <p:nvPr/>
        </p:nvSpPr>
        <p:spPr>
          <a:xfrm>
            <a:off x="10609904" y="4487107"/>
            <a:ext cx="624000" cy="3572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2000">
                <a:solidFill>
                  <a:srgbClr val="414141"/>
                </a:solidFill>
                <a:latin typeface="Palatino"/>
                <a:ea typeface="Palatino"/>
                <a:cs typeface="Palatino"/>
                <a:sym typeface="Palatino"/>
              </a:rPr>
              <a:t>Time</a:t>
            </a:r>
            <a:endParaRPr sz="1200">
              <a:solidFill>
                <a:srgbClr val="000000"/>
              </a:solidFill>
              <a:latin typeface="Arial"/>
              <a:ea typeface="Arial"/>
              <a:cs typeface="Arial"/>
              <a:sym typeface="Arial"/>
            </a:endParaRPr>
          </a:p>
        </p:txBody>
      </p:sp>
      <p:grpSp>
        <p:nvGrpSpPr>
          <p:cNvPr id="270" name="Google Shape;270;g31a13bc3efd_0_141"/>
          <p:cNvGrpSpPr/>
          <p:nvPr/>
        </p:nvGrpSpPr>
        <p:grpSpPr>
          <a:xfrm>
            <a:off x="956305" y="913114"/>
            <a:ext cx="10382832" cy="4751781"/>
            <a:chOff x="956305" y="913114"/>
            <a:chExt cx="10382832" cy="4751781"/>
          </a:xfrm>
        </p:grpSpPr>
        <p:grpSp>
          <p:nvGrpSpPr>
            <p:cNvPr id="271" name="Google Shape;271;g31a13bc3efd_0_141"/>
            <p:cNvGrpSpPr/>
            <p:nvPr/>
          </p:nvGrpSpPr>
          <p:grpSpPr>
            <a:xfrm>
              <a:off x="2320357" y="913114"/>
              <a:ext cx="8207233" cy="1371303"/>
              <a:chOff x="2320357" y="913114"/>
              <a:chExt cx="8207233" cy="1371303"/>
            </a:xfrm>
          </p:grpSpPr>
          <p:pic>
            <p:nvPicPr>
              <p:cNvPr id="272" name="Google Shape;272;g31a13bc3efd_0_141"/>
              <p:cNvPicPr preferRelativeResize="0"/>
              <p:nvPr/>
            </p:nvPicPr>
            <p:blipFill rotWithShape="1">
              <a:blip r:embed="rId3">
                <a:alphaModFix/>
              </a:blip>
              <a:srcRect/>
              <a:stretch/>
            </p:blipFill>
            <p:spPr>
              <a:xfrm>
                <a:off x="3135217" y="964757"/>
                <a:ext cx="485200" cy="530974"/>
              </a:xfrm>
              <a:prstGeom prst="rect">
                <a:avLst/>
              </a:prstGeom>
              <a:noFill/>
              <a:ln>
                <a:noFill/>
              </a:ln>
            </p:spPr>
          </p:pic>
          <p:pic>
            <p:nvPicPr>
              <p:cNvPr id="273" name="Google Shape;273;g31a13bc3efd_0_141"/>
              <p:cNvPicPr preferRelativeResize="0"/>
              <p:nvPr/>
            </p:nvPicPr>
            <p:blipFill rotWithShape="1">
              <a:blip r:embed="rId4">
                <a:alphaModFix/>
              </a:blip>
              <a:srcRect/>
              <a:stretch/>
            </p:blipFill>
            <p:spPr>
              <a:xfrm>
                <a:off x="5040568" y="960446"/>
                <a:ext cx="485200" cy="530974"/>
              </a:xfrm>
              <a:prstGeom prst="rect">
                <a:avLst/>
              </a:prstGeom>
              <a:noFill/>
              <a:ln>
                <a:noFill/>
              </a:ln>
            </p:spPr>
          </p:pic>
          <p:pic>
            <p:nvPicPr>
              <p:cNvPr id="274" name="Google Shape;274;g31a13bc3efd_0_141"/>
              <p:cNvPicPr preferRelativeResize="0"/>
              <p:nvPr/>
            </p:nvPicPr>
            <p:blipFill rotWithShape="1">
              <a:blip r:embed="rId5">
                <a:alphaModFix/>
              </a:blip>
              <a:srcRect/>
              <a:stretch/>
            </p:blipFill>
            <p:spPr>
              <a:xfrm>
                <a:off x="5739608" y="960446"/>
                <a:ext cx="485200" cy="530974"/>
              </a:xfrm>
              <a:prstGeom prst="rect">
                <a:avLst/>
              </a:prstGeom>
              <a:noFill/>
              <a:ln>
                <a:noFill/>
              </a:ln>
            </p:spPr>
          </p:pic>
          <p:pic>
            <p:nvPicPr>
              <p:cNvPr id="275" name="Google Shape;275;g31a13bc3efd_0_141"/>
              <p:cNvPicPr preferRelativeResize="0"/>
              <p:nvPr/>
            </p:nvPicPr>
            <p:blipFill rotWithShape="1">
              <a:blip r:embed="rId6">
                <a:alphaModFix/>
              </a:blip>
              <a:srcRect/>
              <a:stretch/>
            </p:blipFill>
            <p:spPr>
              <a:xfrm>
                <a:off x="2320357" y="964757"/>
                <a:ext cx="485201" cy="515723"/>
              </a:xfrm>
              <a:prstGeom prst="rect">
                <a:avLst/>
              </a:prstGeom>
              <a:noFill/>
              <a:ln>
                <a:noFill/>
              </a:ln>
            </p:spPr>
          </p:pic>
          <p:pic>
            <p:nvPicPr>
              <p:cNvPr id="276" name="Google Shape;276;g31a13bc3efd_0_141"/>
              <p:cNvPicPr preferRelativeResize="0"/>
              <p:nvPr/>
            </p:nvPicPr>
            <p:blipFill rotWithShape="1">
              <a:blip r:embed="rId7">
                <a:alphaModFix/>
              </a:blip>
              <a:srcRect/>
              <a:stretch/>
            </p:blipFill>
            <p:spPr>
              <a:xfrm>
                <a:off x="4072678" y="958933"/>
                <a:ext cx="485201" cy="515723"/>
              </a:xfrm>
              <a:prstGeom prst="rect">
                <a:avLst/>
              </a:prstGeom>
              <a:noFill/>
              <a:ln>
                <a:noFill/>
              </a:ln>
            </p:spPr>
          </p:pic>
          <p:pic>
            <p:nvPicPr>
              <p:cNvPr id="277" name="Google Shape;277;g31a13bc3efd_0_141"/>
              <p:cNvPicPr preferRelativeResize="0"/>
              <p:nvPr/>
            </p:nvPicPr>
            <p:blipFill rotWithShape="1">
              <a:blip r:embed="rId8">
                <a:alphaModFix/>
              </a:blip>
              <a:srcRect/>
              <a:stretch/>
            </p:blipFill>
            <p:spPr>
              <a:xfrm>
                <a:off x="6557193" y="960843"/>
                <a:ext cx="485201" cy="515723"/>
              </a:xfrm>
              <a:prstGeom prst="rect">
                <a:avLst/>
              </a:prstGeom>
              <a:noFill/>
              <a:ln>
                <a:noFill/>
              </a:ln>
            </p:spPr>
          </p:pic>
          <p:cxnSp>
            <p:nvCxnSpPr>
              <p:cNvPr id="278" name="Google Shape;278;g31a13bc3efd_0_141"/>
              <p:cNvCxnSpPr/>
              <p:nvPr/>
            </p:nvCxnSpPr>
            <p:spPr>
              <a:xfrm>
                <a:off x="2559961" y="1657060"/>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79" name="Google Shape;279;g31a13bc3efd_0_141"/>
              <p:cNvCxnSpPr/>
              <p:nvPr/>
            </p:nvCxnSpPr>
            <p:spPr>
              <a:xfrm>
                <a:off x="3366830" y="1657060"/>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80" name="Google Shape;280;g31a13bc3efd_0_141"/>
              <p:cNvCxnSpPr/>
              <p:nvPr/>
            </p:nvCxnSpPr>
            <p:spPr>
              <a:xfrm>
                <a:off x="4313724" y="1657060"/>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81" name="Google Shape;281;g31a13bc3efd_0_141"/>
              <p:cNvCxnSpPr/>
              <p:nvPr/>
            </p:nvCxnSpPr>
            <p:spPr>
              <a:xfrm>
                <a:off x="5273768" y="1657060"/>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82" name="Google Shape;282;g31a13bc3efd_0_141"/>
              <p:cNvCxnSpPr/>
              <p:nvPr/>
            </p:nvCxnSpPr>
            <p:spPr>
              <a:xfrm>
                <a:off x="5973876" y="1657060"/>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83" name="Google Shape;283;g31a13bc3efd_0_141"/>
              <p:cNvCxnSpPr/>
              <p:nvPr/>
            </p:nvCxnSpPr>
            <p:spPr>
              <a:xfrm>
                <a:off x="6813236" y="1657060"/>
                <a:ext cx="0" cy="627357"/>
              </a:xfrm>
              <a:prstGeom prst="straightConnector1">
                <a:avLst/>
              </a:prstGeom>
              <a:noFill/>
              <a:ln w="38100" cap="flat" cmpd="sng">
                <a:solidFill>
                  <a:srgbClr val="7F7F7F"/>
                </a:solidFill>
                <a:prstDash val="dashDot"/>
                <a:miter lim="400000"/>
                <a:headEnd type="oval" w="med" len="med"/>
                <a:tailEnd type="triangle" w="med" len="med"/>
              </a:ln>
            </p:spPr>
          </p:cxnSp>
          <p:sp>
            <p:nvSpPr>
              <p:cNvPr id="284" name="Google Shape;284;g31a13bc3efd_0_141"/>
              <p:cNvSpPr txBox="1"/>
              <p:nvPr/>
            </p:nvSpPr>
            <p:spPr>
              <a:xfrm>
                <a:off x="7697597" y="913114"/>
                <a:ext cx="2829993" cy="52318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Data producers</a:t>
                </a:r>
                <a:endParaRPr sz="1800">
                  <a:solidFill>
                    <a:schemeClr val="dk1"/>
                  </a:solidFill>
                  <a:latin typeface="Arial"/>
                  <a:ea typeface="Arial"/>
                  <a:cs typeface="Arial"/>
                  <a:sym typeface="Arial"/>
                </a:endParaRPr>
              </a:p>
            </p:txBody>
          </p:sp>
        </p:grpSp>
        <p:grpSp>
          <p:nvGrpSpPr>
            <p:cNvPr id="285" name="Google Shape;285;g31a13bc3efd_0_141"/>
            <p:cNvGrpSpPr/>
            <p:nvPr/>
          </p:nvGrpSpPr>
          <p:grpSpPr>
            <a:xfrm>
              <a:off x="1040912" y="4420482"/>
              <a:ext cx="9091371" cy="1244413"/>
              <a:chOff x="1040912" y="4420482"/>
              <a:chExt cx="9091371" cy="1244413"/>
            </a:xfrm>
          </p:grpSpPr>
          <p:pic>
            <p:nvPicPr>
              <p:cNvPr id="286" name="Google Shape;286;g31a13bc3efd_0_141"/>
              <p:cNvPicPr preferRelativeResize="0"/>
              <p:nvPr/>
            </p:nvPicPr>
            <p:blipFill rotWithShape="1">
              <a:blip r:embed="rId6">
                <a:alphaModFix/>
              </a:blip>
              <a:srcRect/>
              <a:stretch/>
            </p:blipFill>
            <p:spPr>
              <a:xfrm>
                <a:off x="5103941" y="5131393"/>
                <a:ext cx="485201" cy="515723"/>
              </a:xfrm>
              <a:prstGeom prst="rect">
                <a:avLst/>
              </a:prstGeom>
              <a:noFill/>
              <a:ln>
                <a:noFill/>
              </a:ln>
            </p:spPr>
          </p:pic>
          <p:pic>
            <p:nvPicPr>
              <p:cNvPr id="287" name="Google Shape;287;g31a13bc3efd_0_141"/>
              <p:cNvPicPr preferRelativeResize="0"/>
              <p:nvPr/>
            </p:nvPicPr>
            <p:blipFill rotWithShape="1">
              <a:blip r:embed="rId3">
                <a:alphaModFix/>
              </a:blip>
              <a:srcRect/>
              <a:stretch/>
            </p:blipFill>
            <p:spPr>
              <a:xfrm>
                <a:off x="6598602" y="5131393"/>
                <a:ext cx="485200" cy="530974"/>
              </a:xfrm>
              <a:prstGeom prst="rect">
                <a:avLst/>
              </a:prstGeom>
              <a:noFill/>
              <a:ln>
                <a:noFill/>
              </a:ln>
            </p:spPr>
          </p:pic>
          <p:pic>
            <p:nvPicPr>
              <p:cNvPr id="288" name="Google Shape;288;g31a13bc3efd_0_141"/>
              <p:cNvPicPr preferRelativeResize="0"/>
              <p:nvPr/>
            </p:nvPicPr>
            <p:blipFill rotWithShape="1">
              <a:blip r:embed="rId4">
                <a:alphaModFix/>
              </a:blip>
              <a:srcRect/>
              <a:stretch/>
            </p:blipFill>
            <p:spPr>
              <a:xfrm>
                <a:off x="5969448" y="5131394"/>
                <a:ext cx="485200" cy="530974"/>
              </a:xfrm>
              <a:prstGeom prst="rect">
                <a:avLst/>
              </a:prstGeom>
              <a:noFill/>
              <a:ln>
                <a:noFill/>
              </a:ln>
            </p:spPr>
          </p:pic>
          <p:pic>
            <p:nvPicPr>
              <p:cNvPr id="289" name="Google Shape;289;g31a13bc3efd_0_141"/>
              <p:cNvPicPr preferRelativeResize="0"/>
              <p:nvPr/>
            </p:nvPicPr>
            <p:blipFill rotWithShape="1">
              <a:blip r:embed="rId7">
                <a:alphaModFix/>
              </a:blip>
              <a:srcRect/>
              <a:stretch/>
            </p:blipFill>
            <p:spPr>
              <a:xfrm>
                <a:off x="7454996" y="5131392"/>
                <a:ext cx="485201" cy="515723"/>
              </a:xfrm>
              <a:prstGeom prst="rect">
                <a:avLst/>
              </a:prstGeom>
              <a:noFill/>
              <a:ln>
                <a:noFill/>
              </a:ln>
            </p:spPr>
          </p:pic>
          <p:pic>
            <p:nvPicPr>
              <p:cNvPr id="290" name="Google Shape;290;g31a13bc3efd_0_141"/>
              <p:cNvPicPr preferRelativeResize="0"/>
              <p:nvPr/>
            </p:nvPicPr>
            <p:blipFill rotWithShape="1">
              <a:blip r:embed="rId9">
                <a:alphaModFix/>
              </a:blip>
              <a:srcRect/>
              <a:stretch/>
            </p:blipFill>
            <p:spPr>
              <a:xfrm>
                <a:off x="9647083" y="5131394"/>
                <a:ext cx="485200" cy="530974"/>
              </a:xfrm>
              <a:prstGeom prst="rect">
                <a:avLst/>
              </a:prstGeom>
              <a:noFill/>
              <a:ln>
                <a:noFill/>
              </a:ln>
            </p:spPr>
          </p:pic>
          <p:pic>
            <p:nvPicPr>
              <p:cNvPr id="291" name="Google Shape;291;g31a13bc3efd_0_141"/>
              <p:cNvPicPr preferRelativeResize="0"/>
              <p:nvPr/>
            </p:nvPicPr>
            <p:blipFill rotWithShape="1">
              <a:blip r:embed="rId10">
                <a:alphaModFix/>
              </a:blip>
              <a:srcRect/>
              <a:stretch/>
            </p:blipFill>
            <p:spPr>
              <a:xfrm>
                <a:off x="8634163" y="5131391"/>
                <a:ext cx="485201" cy="515723"/>
              </a:xfrm>
              <a:prstGeom prst="rect">
                <a:avLst/>
              </a:prstGeom>
              <a:noFill/>
              <a:ln>
                <a:noFill/>
              </a:ln>
            </p:spPr>
          </p:pic>
          <p:pic>
            <p:nvPicPr>
              <p:cNvPr id="292" name="Google Shape;292;g31a13bc3efd_0_141"/>
              <p:cNvPicPr preferRelativeResize="0"/>
              <p:nvPr/>
            </p:nvPicPr>
            <p:blipFill rotWithShape="1">
              <a:blip r:embed="rId11">
                <a:alphaModFix/>
              </a:blip>
              <a:srcRect/>
              <a:stretch/>
            </p:blipFill>
            <p:spPr>
              <a:xfrm>
                <a:off x="4215883" y="5139019"/>
                <a:ext cx="485200" cy="515722"/>
              </a:xfrm>
              <a:prstGeom prst="rect">
                <a:avLst/>
              </a:prstGeom>
              <a:noFill/>
              <a:ln>
                <a:noFill/>
              </a:ln>
            </p:spPr>
          </p:pic>
          <p:sp>
            <p:nvSpPr>
              <p:cNvPr id="293" name="Google Shape;293;g31a13bc3efd_0_141"/>
              <p:cNvSpPr txBox="1"/>
              <p:nvPr/>
            </p:nvSpPr>
            <p:spPr>
              <a:xfrm>
                <a:off x="1040912" y="5131391"/>
                <a:ext cx="2871123" cy="533504"/>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Data users</a:t>
                </a:r>
                <a:endParaRPr sz="1800">
                  <a:solidFill>
                    <a:schemeClr val="dk1"/>
                  </a:solidFill>
                  <a:latin typeface="Arial"/>
                  <a:ea typeface="Arial"/>
                  <a:cs typeface="Arial"/>
                  <a:sym typeface="Arial"/>
                </a:endParaRPr>
              </a:p>
            </p:txBody>
          </p:sp>
          <p:cxnSp>
            <p:nvCxnSpPr>
              <p:cNvPr id="294" name="Google Shape;294;g31a13bc3efd_0_141"/>
              <p:cNvCxnSpPr/>
              <p:nvPr/>
            </p:nvCxnSpPr>
            <p:spPr>
              <a:xfrm>
                <a:off x="4458483" y="4420483"/>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95" name="Google Shape;295;g31a13bc3efd_0_141"/>
              <p:cNvCxnSpPr/>
              <p:nvPr/>
            </p:nvCxnSpPr>
            <p:spPr>
              <a:xfrm>
                <a:off x="5346541" y="4420483"/>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96" name="Google Shape;296;g31a13bc3efd_0_141"/>
              <p:cNvCxnSpPr/>
              <p:nvPr/>
            </p:nvCxnSpPr>
            <p:spPr>
              <a:xfrm>
                <a:off x="6210668" y="4420483"/>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97" name="Google Shape;297;g31a13bc3efd_0_141"/>
              <p:cNvCxnSpPr/>
              <p:nvPr/>
            </p:nvCxnSpPr>
            <p:spPr>
              <a:xfrm>
                <a:off x="6849105" y="4420483"/>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98" name="Google Shape;298;g31a13bc3efd_0_141"/>
              <p:cNvCxnSpPr/>
              <p:nvPr/>
            </p:nvCxnSpPr>
            <p:spPr>
              <a:xfrm>
                <a:off x="7697596" y="4420483"/>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299" name="Google Shape;299;g31a13bc3efd_0_141"/>
              <p:cNvCxnSpPr/>
              <p:nvPr/>
            </p:nvCxnSpPr>
            <p:spPr>
              <a:xfrm>
                <a:off x="8876763" y="4420482"/>
                <a:ext cx="0" cy="627357"/>
              </a:xfrm>
              <a:prstGeom prst="straightConnector1">
                <a:avLst/>
              </a:prstGeom>
              <a:noFill/>
              <a:ln w="38100" cap="flat" cmpd="sng">
                <a:solidFill>
                  <a:srgbClr val="7F7F7F"/>
                </a:solidFill>
                <a:prstDash val="dashDot"/>
                <a:miter lim="400000"/>
                <a:headEnd type="oval" w="med" len="med"/>
                <a:tailEnd type="triangle" w="med" len="med"/>
              </a:ln>
            </p:spPr>
          </p:cxnSp>
          <p:cxnSp>
            <p:nvCxnSpPr>
              <p:cNvPr id="300" name="Google Shape;300;g31a13bc3efd_0_141"/>
              <p:cNvCxnSpPr/>
              <p:nvPr/>
            </p:nvCxnSpPr>
            <p:spPr>
              <a:xfrm>
                <a:off x="9902228" y="4420482"/>
                <a:ext cx="0" cy="627357"/>
              </a:xfrm>
              <a:prstGeom prst="straightConnector1">
                <a:avLst/>
              </a:prstGeom>
              <a:noFill/>
              <a:ln w="38100" cap="flat" cmpd="sng">
                <a:solidFill>
                  <a:srgbClr val="7F7F7F"/>
                </a:solidFill>
                <a:prstDash val="dashDot"/>
                <a:miter lim="400000"/>
                <a:headEnd type="oval" w="med" len="med"/>
                <a:tailEnd type="triangle" w="med" len="med"/>
              </a:ln>
            </p:spPr>
          </p:cxnSp>
        </p:grpSp>
        <p:grpSp>
          <p:nvGrpSpPr>
            <p:cNvPr id="301" name="Google Shape;301;g31a13bc3efd_0_141"/>
            <p:cNvGrpSpPr/>
            <p:nvPr/>
          </p:nvGrpSpPr>
          <p:grpSpPr>
            <a:xfrm>
              <a:off x="956305" y="2000673"/>
              <a:ext cx="10382832" cy="2286944"/>
              <a:chOff x="956305" y="2000673"/>
              <a:chExt cx="10382832" cy="2286944"/>
            </a:xfrm>
          </p:grpSpPr>
          <p:sp>
            <p:nvSpPr>
              <p:cNvPr id="302" name="Google Shape;302;g31a13bc3efd_0_141"/>
              <p:cNvSpPr/>
              <p:nvPr/>
            </p:nvSpPr>
            <p:spPr>
              <a:xfrm>
                <a:off x="1730185" y="2512400"/>
                <a:ext cx="8739288" cy="1673069"/>
              </a:xfrm>
              <a:custGeom>
                <a:avLst/>
                <a:gdLst/>
                <a:ahLst/>
                <a:cxnLst/>
                <a:rect l="l" t="t" r="r" b="b"/>
                <a:pathLst>
                  <a:path w="21600" h="21213" extrusionOk="0">
                    <a:moveTo>
                      <a:pt x="0" y="21213"/>
                    </a:moveTo>
                    <a:cubicBezTo>
                      <a:pt x="534" y="19408"/>
                      <a:pt x="1019" y="17313"/>
                      <a:pt x="1446" y="14970"/>
                    </a:cubicBezTo>
                    <a:cubicBezTo>
                      <a:pt x="1856" y="12720"/>
                      <a:pt x="2208" y="10257"/>
                      <a:pt x="2496" y="7629"/>
                    </a:cubicBezTo>
                    <a:cubicBezTo>
                      <a:pt x="2716" y="5650"/>
                      <a:pt x="3013" y="3951"/>
                      <a:pt x="3362" y="2587"/>
                    </a:cubicBezTo>
                    <a:cubicBezTo>
                      <a:pt x="3673" y="1371"/>
                      <a:pt x="4037" y="379"/>
                      <a:pt x="4454" y="88"/>
                    </a:cubicBezTo>
                    <a:cubicBezTo>
                      <a:pt x="5135" y="-387"/>
                      <a:pt x="5777" y="1163"/>
                      <a:pt x="6409" y="2432"/>
                    </a:cubicBezTo>
                    <a:cubicBezTo>
                      <a:pt x="7774" y="5173"/>
                      <a:pt x="9244" y="6650"/>
                      <a:pt x="10723" y="6208"/>
                    </a:cubicBezTo>
                    <a:cubicBezTo>
                      <a:pt x="10993" y="6127"/>
                      <a:pt x="11262" y="5982"/>
                      <a:pt x="11532" y="6031"/>
                    </a:cubicBezTo>
                    <a:cubicBezTo>
                      <a:pt x="12360" y="6181"/>
                      <a:pt x="13124" y="8076"/>
                      <a:pt x="13688" y="10950"/>
                    </a:cubicBezTo>
                    <a:cubicBezTo>
                      <a:pt x="14022" y="12651"/>
                      <a:pt x="14281" y="14679"/>
                      <a:pt x="14664" y="16135"/>
                    </a:cubicBezTo>
                    <a:cubicBezTo>
                      <a:pt x="15308" y="18585"/>
                      <a:pt x="16166" y="19061"/>
                      <a:pt x="16993" y="19340"/>
                    </a:cubicBezTo>
                    <a:cubicBezTo>
                      <a:pt x="18527" y="19859"/>
                      <a:pt x="20064" y="19950"/>
                      <a:pt x="21600" y="19770"/>
                    </a:cubicBezTo>
                  </a:path>
                </a:pathLst>
              </a:custGeom>
              <a:noFill/>
              <a:ln w="25400" cap="flat" cmpd="sng">
                <a:solidFill>
                  <a:srgbClr val="414141"/>
                </a:solidFill>
                <a:prstDash val="solid"/>
                <a:miter lim="400000"/>
                <a:headEnd type="none" w="sm" len="sm"/>
                <a:tailEnd type="none" w="sm" len="sm"/>
              </a:ln>
            </p:spPr>
            <p:txBody>
              <a:bodyPr spcFirstLastPara="1" wrap="square" lIns="43650" tIns="43650" rIns="43650" bIns="43650" anchor="ctr" anchorCtr="0">
                <a:noAutofit/>
              </a:bodyPr>
              <a:lstStyle/>
              <a:p>
                <a:pPr marL="0" marR="0" lvl="0" indent="0" algn="ctr" rtl="0">
                  <a:spcBef>
                    <a:spcPts val="0"/>
                  </a:spcBef>
                  <a:spcAft>
                    <a:spcPts val="0"/>
                  </a:spcAft>
                  <a:buNone/>
                </a:pPr>
                <a:endParaRPr sz="2800">
                  <a:solidFill>
                    <a:srgbClr val="414141"/>
                  </a:solidFill>
                  <a:latin typeface="Palatino"/>
                  <a:ea typeface="Palatino"/>
                  <a:cs typeface="Palatino"/>
                  <a:sym typeface="Palatino"/>
                </a:endParaRPr>
              </a:p>
            </p:txBody>
          </p:sp>
          <p:cxnSp>
            <p:nvCxnSpPr>
              <p:cNvPr id="303" name="Google Shape;303;g31a13bc3efd_0_141"/>
              <p:cNvCxnSpPr/>
              <p:nvPr/>
            </p:nvCxnSpPr>
            <p:spPr>
              <a:xfrm rot="10800000">
                <a:off x="1726681" y="2284417"/>
                <a:ext cx="0" cy="2003200"/>
              </a:xfrm>
              <a:prstGeom prst="straightConnector1">
                <a:avLst/>
              </a:prstGeom>
              <a:noFill/>
              <a:ln w="25400" cap="flat" cmpd="sng">
                <a:solidFill>
                  <a:srgbClr val="414141"/>
                </a:solidFill>
                <a:prstDash val="solid"/>
                <a:miter lim="400000"/>
                <a:headEnd type="none" w="sm" len="sm"/>
                <a:tailEnd type="triangle" w="med" len="med"/>
              </a:ln>
            </p:spPr>
          </p:cxnSp>
          <p:cxnSp>
            <p:nvCxnSpPr>
              <p:cNvPr id="304" name="Google Shape;304;g31a13bc3efd_0_141"/>
              <p:cNvCxnSpPr/>
              <p:nvPr/>
            </p:nvCxnSpPr>
            <p:spPr>
              <a:xfrm>
                <a:off x="1726770" y="4282975"/>
                <a:ext cx="8951200" cy="0"/>
              </a:xfrm>
              <a:prstGeom prst="straightConnector1">
                <a:avLst/>
              </a:prstGeom>
              <a:noFill/>
              <a:ln w="25400" cap="flat" cmpd="sng">
                <a:solidFill>
                  <a:srgbClr val="414141"/>
                </a:solidFill>
                <a:prstDash val="solid"/>
                <a:miter lim="400000"/>
                <a:headEnd type="none" w="sm" len="sm"/>
                <a:tailEnd type="triangle" w="med" len="med"/>
              </a:ln>
            </p:spPr>
          </p:cxnSp>
          <p:sp>
            <p:nvSpPr>
              <p:cNvPr id="305" name="Google Shape;305;g31a13bc3efd_0_141"/>
              <p:cNvSpPr txBox="1"/>
              <p:nvPr/>
            </p:nvSpPr>
            <p:spPr>
              <a:xfrm>
                <a:off x="956305" y="2000673"/>
                <a:ext cx="812400" cy="3572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2000">
                    <a:solidFill>
                      <a:srgbClr val="414141"/>
                    </a:solidFill>
                    <a:latin typeface="Palatino"/>
                    <a:ea typeface="Palatino"/>
                    <a:cs typeface="Palatino"/>
                    <a:sym typeface="Palatino"/>
                  </a:rPr>
                  <a:t>Qty</a:t>
                </a:r>
                <a:endParaRPr sz="1200">
                  <a:solidFill>
                    <a:srgbClr val="000000"/>
                  </a:solidFill>
                  <a:latin typeface="Arial"/>
                  <a:ea typeface="Arial"/>
                  <a:cs typeface="Arial"/>
                  <a:sym typeface="Arial"/>
                </a:endParaRPr>
              </a:p>
            </p:txBody>
          </p:sp>
          <p:sp>
            <p:nvSpPr>
              <p:cNvPr id="306" name="Google Shape;306;g31a13bc3efd_0_141"/>
              <p:cNvSpPr/>
              <p:nvPr/>
            </p:nvSpPr>
            <p:spPr>
              <a:xfrm>
                <a:off x="1722527" y="4077839"/>
                <a:ext cx="8755027" cy="206496"/>
              </a:xfrm>
              <a:custGeom>
                <a:avLst/>
                <a:gdLst/>
                <a:ahLst/>
                <a:cxnLst/>
                <a:rect l="l" t="t" r="r" b="b"/>
                <a:pathLst>
                  <a:path w="21600" h="21600" extrusionOk="0">
                    <a:moveTo>
                      <a:pt x="0" y="21600"/>
                    </a:moveTo>
                    <a:cubicBezTo>
                      <a:pt x="1503" y="16247"/>
                      <a:pt x="3016" y="12766"/>
                      <a:pt x="4535" y="11189"/>
                    </a:cubicBezTo>
                    <a:cubicBezTo>
                      <a:pt x="8610" y="6958"/>
                      <a:pt x="12694" y="16512"/>
                      <a:pt x="16773" y="8278"/>
                    </a:cubicBezTo>
                    <a:cubicBezTo>
                      <a:pt x="17572" y="6665"/>
                      <a:pt x="18370" y="4369"/>
                      <a:pt x="19169" y="2761"/>
                    </a:cubicBezTo>
                    <a:cubicBezTo>
                      <a:pt x="19977" y="1137"/>
                      <a:pt x="20785" y="216"/>
                      <a:pt x="21594" y="0"/>
                    </a:cubicBezTo>
                    <a:lnTo>
                      <a:pt x="21600" y="20359"/>
                    </a:lnTo>
                    <a:lnTo>
                      <a:pt x="0" y="21600"/>
                    </a:lnTo>
                    <a:close/>
                  </a:path>
                </a:pathLst>
              </a:custGeom>
              <a:solidFill>
                <a:srgbClr val="EB220C"/>
              </a:solid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endParaRPr sz="1867">
                  <a:solidFill>
                    <a:srgbClr val="FFFFFF"/>
                  </a:solidFill>
                  <a:latin typeface="Helvetica Neue"/>
                  <a:ea typeface="Helvetica Neue"/>
                  <a:cs typeface="Helvetica Neue"/>
                  <a:sym typeface="Helvetica Neue"/>
                </a:endParaRPr>
              </a:p>
            </p:txBody>
          </p:sp>
          <p:sp>
            <p:nvSpPr>
              <p:cNvPr id="307" name="Google Shape;307;g31a13bc3efd_0_141"/>
              <p:cNvSpPr txBox="1"/>
              <p:nvPr/>
            </p:nvSpPr>
            <p:spPr>
              <a:xfrm>
                <a:off x="8925429" y="2496085"/>
                <a:ext cx="2413708" cy="1145878"/>
              </a:xfrm>
              <a:prstGeom prst="rect">
                <a:avLst/>
              </a:prstGeom>
              <a:noFill/>
              <a:ln>
                <a:noFill/>
              </a:ln>
            </p:spPr>
            <p:txBody>
              <a:bodyPr spcFirstLastPara="1" wrap="square" lIns="43650" tIns="43650" rIns="43650" bIns="43650" anchor="ctr" anchorCtr="0">
                <a:noAutofit/>
              </a:bodyPr>
              <a:lstStyle/>
              <a:p>
                <a:pPr marL="0" marR="0" lvl="0" indent="0" algn="l" rtl="0">
                  <a:spcBef>
                    <a:spcPts val="0"/>
                  </a:spcBef>
                  <a:spcAft>
                    <a:spcPts val="0"/>
                  </a:spcAft>
                  <a:buNone/>
                </a:pPr>
                <a:r>
                  <a:rPr lang="de-DE" sz="1800">
                    <a:solidFill>
                      <a:srgbClr val="000000"/>
                    </a:solidFill>
                    <a:latin typeface="Arial"/>
                    <a:ea typeface="Arial"/>
                    <a:cs typeface="Arial"/>
                    <a:sym typeface="Arial"/>
                  </a:rPr>
                  <a:t>Publication</a:t>
                </a:r>
                <a:endParaRPr/>
              </a:p>
              <a:p>
                <a:pPr marL="0" marR="0" lvl="0" indent="0" algn="l" rtl="0">
                  <a:spcBef>
                    <a:spcPts val="0"/>
                  </a:spcBef>
                  <a:spcAft>
                    <a:spcPts val="0"/>
                  </a:spcAft>
                  <a:buNone/>
                </a:pPr>
                <a:r>
                  <a:rPr lang="de-DE" sz="1800">
                    <a:solidFill>
                      <a:srgbClr val="000000"/>
                    </a:solidFill>
                    <a:latin typeface="Arial"/>
                    <a:ea typeface="Arial"/>
                    <a:cs typeface="Arial"/>
                    <a:sym typeface="Arial"/>
                  </a:rPr>
                  <a:t>Data paper</a:t>
                </a:r>
                <a:endParaRPr/>
              </a:p>
              <a:p>
                <a:pPr marL="0" marR="0" lvl="0" indent="0" algn="l" rtl="0">
                  <a:spcBef>
                    <a:spcPts val="0"/>
                  </a:spcBef>
                  <a:spcAft>
                    <a:spcPts val="0"/>
                  </a:spcAft>
                  <a:buNone/>
                </a:pPr>
                <a:r>
                  <a:rPr lang="de-DE" sz="1800">
                    <a:solidFill>
                      <a:srgbClr val="000000"/>
                    </a:solidFill>
                    <a:latin typeface="Arial"/>
                    <a:ea typeface="Arial"/>
                    <a:cs typeface="Arial"/>
                    <a:sym typeface="Arial"/>
                  </a:rPr>
                  <a:t>Information system</a:t>
                </a:r>
                <a:endParaRPr sz="1800">
                  <a:solidFill>
                    <a:srgbClr val="000000"/>
                  </a:solidFill>
                  <a:latin typeface="Arial"/>
                  <a:ea typeface="Arial"/>
                  <a:cs typeface="Arial"/>
                  <a:sym typeface="Arial"/>
                </a:endParaRPr>
              </a:p>
            </p:txBody>
          </p:sp>
          <p:grpSp>
            <p:nvGrpSpPr>
              <p:cNvPr id="308" name="Google Shape;308;g31a13bc3efd_0_141"/>
              <p:cNvGrpSpPr/>
              <p:nvPr/>
            </p:nvGrpSpPr>
            <p:grpSpPr>
              <a:xfrm>
                <a:off x="2380703" y="3310604"/>
                <a:ext cx="5119575" cy="779950"/>
                <a:chOff x="2330612" y="3449678"/>
                <a:chExt cx="5119575" cy="779950"/>
              </a:xfrm>
            </p:grpSpPr>
            <p:grpSp>
              <p:nvGrpSpPr>
                <p:cNvPr id="309" name="Google Shape;309;g31a13bc3efd_0_141"/>
                <p:cNvGrpSpPr/>
                <p:nvPr/>
              </p:nvGrpSpPr>
              <p:grpSpPr>
                <a:xfrm>
                  <a:off x="2720741" y="3449678"/>
                  <a:ext cx="4037290" cy="779950"/>
                  <a:chOff x="-50969" y="218366"/>
                  <a:chExt cx="6668679" cy="1109356"/>
                </a:xfrm>
              </p:grpSpPr>
              <p:pic>
                <p:nvPicPr>
                  <p:cNvPr id="310" name="Google Shape;310;g31a13bc3efd_0_141" descr="Ligne Ligne"/>
                  <p:cNvPicPr preferRelativeResize="0"/>
                  <p:nvPr/>
                </p:nvPicPr>
                <p:blipFill rotWithShape="1">
                  <a:blip r:embed="rId12">
                    <a:alphaModFix/>
                  </a:blip>
                  <a:srcRect/>
                  <a:stretch/>
                </p:blipFill>
                <p:spPr>
                  <a:xfrm>
                    <a:off x="-50969" y="485419"/>
                    <a:ext cx="1046990" cy="197450"/>
                  </a:xfrm>
                  <a:prstGeom prst="rect">
                    <a:avLst/>
                  </a:prstGeom>
                  <a:noFill/>
                  <a:ln>
                    <a:noFill/>
                  </a:ln>
                </p:spPr>
              </p:pic>
              <p:pic>
                <p:nvPicPr>
                  <p:cNvPr id="311" name="Google Shape;311;g31a13bc3efd_0_141" descr="Ligne Ligne"/>
                  <p:cNvPicPr preferRelativeResize="0"/>
                  <p:nvPr/>
                </p:nvPicPr>
                <p:blipFill rotWithShape="1">
                  <a:blip r:embed="rId13">
                    <a:alphaModFix/>
                  </a:blip>
                  <a:srcRect/>
                  <a:stretch/>
                </p:blipFill>
                <p:spPr>
                  <a:xfrm>
                    <a:off x="5230845" y="533344"/>
                    <a:ext cx="1386865" cy="221029"/>
                  </a:xfrm>
                  <a:prstGeom prst="rect">
                    <a:avLst/>
                  </a:prstGeom>
                  <a:noFill/>
                  <a:ln>
                    <a:noFill/>
                  </a:ln>
                </p:spPr>
              </p:pic>
              <p:pic>
                <p:nvPicPr>
                  <p:cNvPr id="312" name="Google Shape;312;g31a13bc3efd_0_141" descr="Ligne de connexion"/>
                  <p:cNvPicPr preferRelativeResize="0"/>
                  <p:nvPr/>
                </p:nvPicPr>
                <p:blipFill rotWithShape="1">
                  <a:blip r:embed="rId14">
                    <a:alphaModFix/>
                  </a:blip>
                  <a:srcRect/>
                  <a:stretch/>
                </p:blipFill>
                <p:spPr>
                  <a:xfrm>
                    <a:off x="1156519" y="251803"/>
                    <a:ext cx="913350" cy="436766"/>
                  </a:xfrm>
                  <a:prstGeom prst="rect">
                    <a:avLst/>
                  </a:prstGeom>
                  <a:noFill/>
                  <a:ln>
                    <a:noFill/>
                  </a:ln>
                </p:spPr>
              </p:pic>
              <p:pic>
                <p:nvPicPr>
                  <p:cNvPr id="313" name="Google Shape;313;g31a13bc3efd_0_141" descr="Ligne de connexion"/>
                  <p:cNvPicPr preferRelativeResize="0"/>
                  <p:nvPr/>
                </p:nvPicPr>
                <p:blipFill rotWithShape="1">
                  <a:blip r:embed="rId15">
                    <a:alphaModFix/>
                  </a:blip>
                  <a:srcRect/>
                  <a:stretch/>
                </p:blipFill>
                <p:spPr>
                  <a:xfrm>
                    <a:off x="2764325" y="218366"/>
                    <a:ext cx="1019985" cy="500356"/>
                  </a:xfrm>
                  <a:prstGeom prst="rect">
                    <a:avLst/>
                  </a:prstGeom>
                  <a:noFill/>
                  <a:ln>
                    <a:noFill/>
                  </a:ln>
                </p:spPr>
              </p:pic>
              <p:pic>
                <p:nvPicPr>
                  <p:cNvPr id="314" name="Google Shape;314;g31a13bc3efd_0_141" descr="Ligne de connexion"/>
                  <p:cNvPicPr preferRelativeResize="0"/>
                  <p:nvPr/>
                </p:nvPicPr>
                <p:blipFill rotWithShape="1">
                  <a:blip r:embed="rId16">
                    <a:alphaModFix/>
                  </a:blip>
                  <a:srcRect/>
                  <a:stretch/>
                </p:blipFill>
                <p:spPr>
                  <a:xfrm>
                    <a:off x="1956500" y="890955"/>
                    <a:ext cx="845294" cy="436767"/>
                  </a:xfrm>
                  <a:prstGeom prst="rect">
                    <a:avLst/>
                  </a:prstGeom>
                  <a:noFill/>
                  <a:ln>
                    <a:noFill/>
                  </a:ln>
                </p:spPr>
              </p:pic>
            </p:grpSp>
            <p:grpSp>
              <p:nvGrpSpPr>
                <p:cNvPr id="315" name="Google Shape;315;g31a13bc3efd_0_141"/>
                <p:cNvGrpSpPr/>
                <p:nvPr/>
              </p:nvGrpSpPr>
              <p:grpSpPr>
                <a:xfrm>
                  <a:off x="2330612" y="3750198"/>
                  <a:ext cx="5119575" cy="228216"/>
                  <a:chOff x="0" y="0"/>
                  <a:chExt cx="6341975" cy="324600"/>
                </a:xfrm>
              </p:grpSpPr>
              <p:sp>
                <p:nvSpPr>
                  <p:cNvPr id="316" name="Google Shape;316;g31a13bc3efd_0_141"/>
                  <p:cNvSpPr txBox="1"/>
                  <p:nvPr/>
                </p:nvSpPr>
                <p:spPr>
                  <a:xfrm>
                    <a:off x="0" y="0"/>
                    <a:ext cx="777000" cy="3246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1200">
                        <a:solidFill>
                          <a:srgbClr val="000000"/>
                        </a:solidFill>
                        <a:latin typeface="Helvetica Neue"/>
                        <a:ea typeface="Helvetica Neue"/>
                        <a:cs typeface="Helvetica Neue"/>
                        <a:sym typeface="Helvetica Neue"/>
                      </a:rPr>
                      <a:t>Field</a:t>
                    </a:r>
                    <a:endParaRPr sz="1067">
                      <a:solidFill>
                        <a:srgbClr val="000000"/>
                      </a:solidFill>
                      <a:latin typeface="Arial"/>
                      <a:ea typeface="Arial"/>
                      <a:cs typeface="Arial"/>
                      <a:sym typeface="Arial"/>
                    </a:endParaRPr>
                  </a:p>
                </p:txBody>
              </p:sp>
              <p:sp>
                <p:nvSpPr>
                  <p:cNvPr id="317" name="Google Shape;317;g31a13bc3efd_0_141"/>
                  <p:cNvSpPr txBox="1"/>
                  <p:nvPr/>
                </p:nvSpPr>
                <p:spPr>
                  <a:xfrm>
                    <a:off x="1087767" y="0"/>
                    <a:ext cx="573600" cy="3246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1200">
                        <a:solidFill>
                          <a:srgbClr val="000000"/>
                        </a:solidFill>
                        <a:latin typeface="Helvetica Neue"/>
                        <a:ea typeface="Helvetica Neue"/>
                        <a:cs typeface="Helvetica Neue"/>
                        <a:sym typeface="Helvetica Neue"/>
                      </a:rPr>
                      <a:t>Labo</a:t>
                    </a:r>
                    <a:endParaRPr sz="1067">
                      <a:solidFill>
                        <a:srgbClr val="000000"/>
                      </a:solidFill>
                      <a:latin typeface="Arial"/>
                      <a:ea typeface="Arial"/>
                      <a:cs typeface="Arial"/>
                      <a:sym typeface="Arial"/>
                    </a:endParaRPr>
                  </a:p>
                </p:txBody>
              </p:sp>
              <p:sp>
                <p:nvSpPr>
                  <p:cNvPr id="318" name="Google Shape;318;g31a13bc3efd_0_141"/>
                  <p:cNvSpPr txBox="1"/>
                  <p:nvPr/>
                </p:nvSpPr>
                <p:spPr>
                  <a:xfrm>
                    <a:off x="1781735" y="0"/>
                    <a:ext cx="1100099" cy="3246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1200">
                        <a:solidFill>
                          <a:srgbClr val="000000"/>
                        </a:solidFill>
                        <a:latin typeface="Helvetica Neue"/>
                        <a:ea typeface="Helvetica Neue"/>
                        <a:cs typeface="Helvetica Neue"/>
                        <a:sym typeface="Helvetica Neue"/>
                      </a:rPr>
                      <a:t>Platform</a:t>
                    </a:r>
                    <a:endParaRPr sz="1067">
                      <a:solidFill>
                        <a:srgbClr val="000000"/>
                      </a:solidFill>
                      <a:latin typeface="Arial"/>
                      <a:ea typeface="Arial"/>
                      <a:cs typeface="Arial"/>
                      <a:sym typeface="Arial"/>
                    </a:endParaRPr>
                  </a:p>
                </p:txBody>
              </p:sp>
              <p:sp>
                <p:nvSpPr>
                  <p:cNvPr id="319" name="Google Shape;319;g31a13bc3efd_0_141"/>
                  <p:cNvSpPr txBox="1"/>
                  <p:nvPr/>
                </p:nvSpPr>
                <p:spPr>
                  <a:xfrm>
                    <a:off x="3039987" y="0"/>
                    <a:ext cx="498300" cy="3246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1200">
                        <a:solidFill>
                          <a:srgbClr val="000000"/>
                        </a:solidFill>
                        <a:latin typeface="Helvetica Neue"/>
                        <a:ea typeface="Helvetica Neue"/>
                        <a:cs typeface="Helvetica Neue"/>
                        <a:sym typeface="Helvetica Neue"/>
                      </a:rPr>
                      <a:t>Computer</a:t>
                    </a:r>
                    <a:endParaRPr sz="1067">
                      <a:solidFill>
                        <a:srgbClr val="000000"/>
                      </a:solidFill>
                      <a:latin typeface="Arial"/>
                      <a:ea typeface="Arial"/>
                      <a:cs typeface="Arial"/>
                      <a:sym typeface="Arial"/>
                    </a:endParaRPr>
                  </a:p>
                </p:txBody>
              </p:sp>
              <p:sp>
                <p:nvSpPr>
                  <p:cNvPr id="320" name="Google Shape;320;g31a13bc3efd_0_141"/>
                  <p:cNvSpPr txBox="1"/>
                  <p:nvPr/>
                </p:nvSpPr>
                <p:spPr>
                  <a:xfrm>
                    <a:off x="3865730" y="0"/>
                    <a:ext cx="761400" cy="3246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1200">
                        <a:solidFill>
                          <a:srgbClr val="000000"/>
                        </a:solidFill>
                        <a:latin typeface="Helvetica Neue"/>
                        <a:ea typeface="Helvetica Neue"/>
                        <a:cs typeface="Helvetica Neue"/>
                        <a:sym typeface="Helvetica Neue"/>
                      </a:rPr>
                      <a:t>Cluster</a:t>
                    </a:r>
                    <a:endParaRPr sz="1067">
                      <a:solidFill>
                        <a:srgbClr val="000000"/>
                      </a:solidFill>
                      <a:latin typeface="Arial"/>
                      <a:ea typeface="Arial"/>
                      <a:cs typeface="Arial"/>
                      <a:sym typeface="Arial"/>
                    </a:endParaRPr>
                  </a:p>
                </p:txBody>
              </p:sp>
              <p:sp>
                <p:nvSpPr>
                  <p:cNvPr id="321" name="Google Shape;321;g31a13bc3efd_0_141"/>
                  <p:cNvSpPr txBox="1"/>
                  <p:nvPr/>
                </p:nvSpPr>
                <p:spPr>
                  <a:xfrm>
                    <a:off x="5301875" y="0"/>
                    <a:ext cx="1040100" cy="324600"/>
                  </a:xfrm>
                  <a:prstGeom prst="rect">
                    <a:avLst/>
                  </a:prstGeom>
                  <a:noFill/>
                  <a:ln>
                    <a:noFill/>
                  </a:ln>
                </p:spPr>
                <p:txBody>
                  <a:bodyPr spcFirstLastPara="1" wrap="square" lIns="43650" tIns="43650" rIns="43650" bIns="43650" anchor="ctr" anchorCtr="0">
                    <a:noAutofit/>
                  </a:bodyPr>
                  <a:lstStyle/>
                  <a:p>
                    <a:pPr marL="0" marR="0" lvl="0" indent="0" algn="ctr" rtl="0">
                      <a:spcBef>
                        <a:spcPts val="0"/>
                      </a:spcBef>
                      <a:spcAft>
                        <a:spcPts val="0"/>
                      </a:spcAft>
                      <a:buNone/>
                    </a:pPr>
                    <a:r>
                      <a:rPr lang="de-DE" sz="1200">
                        <a:solidFill>
                          <a:srgbClr val="000000"/>
                        </a:solidFill>
                        <a:latin typeface="Helvetica Neue"/>
                        <a:ea typeface="Helvetica Neue"/>
                        <a:cs typeface="Helvetica Neue"/>
                        <a:sym typeface="Helvetica Neue"/>
                      </a:rPr>
                      <a:t>Redaction</a:t>
                    </a:r>
                    <a:endParaRPr sz="1067">
                      <a:solidFill>
                        <a:srgbClr val="000000"/>
                      </a:solidFill>
                      <a:latin typeface="Arial"/>
                      <a:ea typeface="Arial"/>
                      <a:cs typeface="Arial"/>
                      <a:sym typeface="Arial"/>
                    </a:endParaRPr>
                  </a:p>
                </p:txBody>
              </p:sp>
            </p:grpSp>
            <p:pic>
              <p:nvPicPr>
                <p:cNvPr id="322" name="Google Shape;322;g31a13bc3efd_0_141" descr="Ligne de connexion"/>
                <p:cNvPicPr preferRelativeResize="0"/>
                <p:nvPr/>
              </p:nvPicPr>
              <p:blipFill rotWithShape="1">
                <a:blip r:embed="rId15">
                  <a:alphaModFix/>
                </a:blip>
                <a:srcRect/>
                <a:stretch/>
              </p:blipFill>
              <p:spPr>
                <a:xfrm>
                  <a:off x="5077411" y="3459325"/>
                  <a:ext cx="617510" cy="351783"/>
                </a:xfrm>
                <a:prstGeom prst="rect">
                  <a:avLst/>
                </a:prstGeom>
                <a:noFill/>
                <a:ln>
                  <a:noFill/>
                </a:ln>
              </p:spPr>
            </p:pic>
            <p:pic>
              <p:nvPicPr>
                <p:cNvPr id="323" name="Google Shape;323;g31a13bc3efd_0_141" descr="Ligne de connexion"/>
                <p:cNvPicPr preferRelativeResize="0"/>
                <p:nvPr/>
              </p:nvPicPr>
              <p:blipFill rotWithShape="1">
                <a:blip r:embed="rId16">
                  <a:alphaModFix/>
                </a:blip>
                <a:srcRect/>
                <a:stretch/>
              </p:blipFill>
              <p:spPr>
                <a:xfrm flipH="1">
                  <a:off x="5050830" y="3961812"/>
                  <a:ext cx="548567" cy="228216"/>
                </a:xfrm>
                <a:prstGeom prst="rect">
                  <a:avLst/>
                </a:prstGeom>
                <a:noFill/>
                <a:ln>
                  <a:noFill/>
                </a:ln>
              </p:spPr>
            </p:pic>
          </p:gr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
          <p:cNvSpPr txBox="1">
            <a:spLocks noGrp="1"/>
          </p:cNvSpPr>
          <p:nvPr>
            <p:ph type="title"/>
          </p:nvPr>
        </p:nvSpPr>
        <p:spPr>
          <a:xfrm>
            <a:off x="721896" y="0"/>
            <a:ext cx="10237640" cy="51013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26250"/>
              </a:lnSpc>
              <a:spcBef>
                <a:spcPts val="0"/>
              </a:spcBef>
              <a:spcAft>
                <a:spcPts val="0"/>
              </a:spcAft>
              <a:buSzPct val="118518"/>
              <a:buNone/>
            </a:pPr>
            <a:r>
              <a:rPr lang="de-DE"/>
              <a:t>Data lifecycle for plant phenotyping</a:t>
            </a:r>
            <a:endParaRPr/>
          </a:p>
        </p:txBody>
      </p:sp>
      <p:pic>
        <p:nvPicPr>
          <p:cNvPr id="330" name="Google Shape;330;p4"/>
          <p:cNvPicPr preferRelativeResize="0"/>
          <p:nvPr/>
        </p:nvPicPr>
        <p:blipFill rotWithShape="1">
          <a:blip r:embed="rId3">
            <a:alphaModFix/>
          </a:blip>
          <a:srcRect/>
          <a:stretch/>
        </p:blipFill>
        <p:spPr>
          <a:xfrm>
            <a:off x="2941485" y="865055"/>
            <a:ext cx="5679776" cy="56838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12de6aadf8_1_222"/>
          <p:cNvSpPr txBox="1">
            <a:spLocks noGrp="1"/>
          </p:cNvSpPr>
          <p:nvPr>
            <p:ph type="body" idx="1"/>
          </p:nvPr>
        </p:nvSpPr>
        <p:spPr>
          <a:xfrm>
            <a:off x="-115614" y="885525"/>
            <a:ext cx="5556559" cy="5159100"/>
          </a:xfrm>
          <a:prstGeom prst="rect">
            <a:avLst/>
          </a:prstGeom>
          <a:noFill/>
          <a:ln>
            <a:noFill/>
          </a:ln>
        </p:spPr>
        <p:txBody>
          <a:bodyPr spcFirstLastPara="1" wrap="square" lIns="91425" tIns="45700" rIns="91425" bIns="45700" anchor="t" anchorCtr="0">
            <a:normAutofit fontScale="55000" lnSpcReduction="20000"/>
          </a:bodyPr>
          <a:lstStyle/>
          <a:p>
            <a:pPr marL="457200" lvl="0" indent="-334772" algn="l" rtl="0">
              <a:lnSpc>
                <a:spcPct val="144545"/>
              </a:lnSpc>
              <a:spcBef>
                <a:spcPts val="1000"/>
              </a:spcBef>
              <a:spcAft>
                <a:spcPts val="0"/>
              </a:spcAft>
              <a:buSzPct val="146666"/>
              <a:buChar char="•"/>
            </a:pPr>
            <a:r>
              <a:rPr lang="de-DE" sz="2900" dirty="0"/>
              <a:t>Trait/Variable : a </a:t>
            </a:r>
            <a:r>
              <a:rPr lang="de-DE" sz="2900" dirty="0" err="1"/>
              <a:t>definition</a:t>
            </a:r>
            <a:r>
              <a:rPr lang="de-DE" sz="2900" dirty="0"/>
              <a:t> </a:t>
            </a:r>
            <a:r>
              <a:rPr lang="de-DE" sz="2900" dirty="0" err="1"/>
              <a:t>of</a:t>
            </a:r>
            <a:r>
              <a:rPr lang="de-DE" sz="2900" dirty="0"/>
              <a:t> an observable </a:t>
            </a:r>
            <a:r>
              <a:rPr lang="de-DE" sz="2900" dirty="0" err="1"/>
              <a:t>characteristic</a:t>
            </a:r>
            <a:r>
              <a:rPr lang="de-DE" sz="2900" dirty="0"/>
              <a:t> </a:t>
            </a:r>
            <a:endParaRPr sz="2900" dirty="0"/>
          </a:p>
          <a:p>
            <a:pPr marL="914400" lvl="1" indent="-325119" algn="l" rtl="0">
              <a:lnSpc>
                <a:spcPct val="159000"/>
              </a:lnSpc>
              <a:spcBef>
                <a:spcPts val="500"/>
              </a:spcBef>
              <a:spcAft>
                <a:spcPts val="0"/>
              </a:spcAft>
              <a:buSzPct val="145454"/>
              <a:buChar char="•"/>
            </a:pPr>
            <a:r>
              <a:rPr lang="de-DE" sz="2600" dirty="0" err="1"/>
              <a:t>Yield</a:t>
            </a:r>
            <a:endParaRPr sz="2600" dirty="0"/>
          </a:p>
          <a:p>
            <a:pPr marL="457200" lvl="0" indent="-334772" algn="l" rtl="0">
              <a:lnSpc>
                <a:spcPct val="144545"/>
              </a:lnSpc>
              <a:spcBef>
                <a:spcPts val="1000"/>
              </a:spcBef>
              <a:spcAft>
                <a:spcPts val="0"/>
              </a:spcAft>
              <a:buSzPct val="146666"/>
              <a:buChar char="•"/>
            </a:pPr>
            <a:r>
              <a:rPr lang="de-DE" sz="2900" dirty="0" err="1"/>
              <a:t>Phenotype</a:t>
            </a:r>
            <a:r>
              <a:rPr lang="de-DE" sz="2900" dirty="0"/>
              <a:t> : A </a:t>
            </a:r>
            <a:r>
              <a:rPr lang="de-DE" sz="2900" dirty="0" err="1"/>
              <a:t>trait</a:t>
            </a:r>
            <a:r>
              <a:rPr lang="de-DE" sz="2900" dirty="0"/>
              <a:t>/Variable </a:t>
            </a:r>
            <a:r>
              <a:rPr lang="de-DE" sz="2900" dirty="0" err="1"/>
              <a:t>with</a:t>
            </a:r>
            <a:r>
              <a:rPr lang="de-DE" sz="2900" dirty="0"/>
              <a:t> a </a:t>
            </a:r>
            <a:r>
              <a:rPr lang="de-DE" sz="2900" dirty="0" err="1"/>
              <a:t>value</a:t>
            </a:r>
            <a:endParaRPr lang="de-DE" sz="2900" dirty="0"/>
          </a:p>
          <a:p>
            <a:pPr lvl="1" indent="-334772">
              <a:lnSpc>
                <a:spcPct val="144545"/>
              </a:lnSpc>
              <a:spcBef>
                <a:spcPts val="1000"/>
              </a:spcBef>
              <a:buSzPct val="146666"/>
            </a:pPr>
            <a:r>
              <a:rPr lang="fr-FR" sz="2700" dirty="0"/>
              <a:t>P= </a:t>
            </a:r>
            <a:r>
              <a:rPr lang="fr-FR" sz="2700" dirty="0" err="1"/>
              <a:t>GxExC</a:t>
            </a:r>
            <a:endParaRPr sz="2700" dirty="0"/>
          </a:p>
          <a:p>
            <a:pPr marL="914400" lvl="1" indent="-325119" algn="l" rtl="0">
              <a:lnSpc>
                <a:spcPct val="159000"/>
              </a:lnSpc>
              <a:spcBef>
                <a:spcPts val="500"/>
              </a:spcBef>
              <a:spcAft>
                <a:spcPts val="0"/>
              </a:spcAft>
              <a:buSzPct val="145454"/>
              <a:buChar char="•"/>
            </a:pPr>
            <a:r>
              <a:rPr lang="de-DE" sz="2600" dirty="0" err="1"/>
              <a:t>Yield</a:t>
            </a:r>
            <a:r>
              <a:rPr lang="de-DE" sz="2600" dirty="0"/>
              <a:t> = 6T </a:t>
            </a:r>
            <a:r>
              <a:rPr lang="de-DE" sz="2600" dirty="0" err="1"/>
              <a:t>by</a:t>
            </a:r>
            <a:r>
              <a:rPr lang="de-DE" sz="2600" dirty="0"/>
              <a:t> </a:t>
            </a:r>
            <a:r>
              <a:rPr lang="de-DE" sz="2600" dirty="0" err="1"/>
              <a:t>hect</a:t>
            </a:r>
            <a:endParaRPr sz="2600" dirty="0"/>
          </a:p>
          <a:p>
            <a:pPr marL="457200" lvl="0" indent="-334772" algn="l" rtl="0">
              <a:lnSpc>
                <a:spcPct val="144545"/>
              </a:lnSpc>
              <a:spcBef>
                <a:spcPts val="1000"/>
              </a:spcBef>
              <a:spcAft>
                <a:spcPts val="0"/>
              </a:spcAft>
              <a:buSzPct val="146666"/>
              <a:buChar char="•"/>
            </a:pPr>
            <a:r>
              <a:rPr lang="de-DE" sz="2900" dirty="0"/>
              <a:t>Different </a:t>
            </a:r>
            <a:r>
              <a:rPr lang="de-DE" sz="2900" dirty="0" err="1"/>
              <a:t>meanings</a:t>
            </a:r>
            <a:r>
              <a:rPr lang="de-DE" sz="2900" dirty="0"/>
              <a:t> </a:t>
            </a:r>
          </a:p>
          <a:p>
            <a:pPr lvl="1" indent="-334772">
              <a:lnSpc>
                <a:spcPct val="144545"/>
              </a:lnSpc>
              <a:spcBef>
                <a:spcPts val="1000"/>
              </a:spcBef>
              <a:buSzPct val="146666"/>
            </a:pPr>
            <a:r>
              <a:rPr lang="de-DE" sz="2700" dirty="0"/>
              <a:t>→ The </a:t>
            </a:r>
            <a:r>
              <a:rPr lang="de-DE" sz="2700" dirty="0" err="1"/>
              <a:t>measure</a:t>
            </a:r>
            <a:r>
              <a:rPr lang="de-DE" sz="2700" dirty="0"/>
              <a:t> in a Phenotyping </a:t>
            </a:r>
            <a:r>
              <a:rPr lang="de-DE" sz="2700" dirty="0" err="1"/>
              <a:t>experiment</a:t>
            </a:r>
            <a:endParaRPr sz="2700" dirty="0"/>
          </a:p>
          <a:p>
            <a:pPr lvl="1" indent="-334772">
              <a:lnSpc>
                <a:spcPct val="144545"/>
              </a:lnSpc>
              <a:spcBef>
                <a:spcPts val="1000"/>
              </a:spcBef>
              <a:buSzPct val="146666"/>
            </a:pPr>
            <a:r>
              <a:rPr lang="de-DE" sz="2700" dirty="0"/>
              <a:t>→ The </a:t>
            </a:r>
            <a:r>
              <a:rPr lang="de-DE" sz="2700" dirty="0" err="1"/>
              <a:t>Characterisation</a:t>
            </a:r>
            <a:r>
              <a:rPr lang="de-DE" sz="2700" dirty="0"/>
              <a:t> </a:t>
            </a:r>
            <a:r>
              <a:rPr lang="de-DE" sz="2700" dirty="0" err="1"/>
              <a:t>of</a:t>
            </a:r>
            <a:r>
              <a:rPr lang="de-DE" sz="2700" dirty="0"/>
              <a:t> a Plant Genetic </a:t>
            </a:r>
            <a:r>
              <a:rPr lang="de-DE" sz="2700" dirty="0" err="1"/>
              <a:t>resource</a:t>
            </a:r>
            <a:endParaRPr sz="2700" dirty="0"/>
          </a:p>
          <a:p>
            <a:pPr lvl="1" indent="-334772">
              <a:lnSpc>
                <a:spcPct val="144545"/>
              </a:lnSpc>
              <a:spcBef>
                <a:spcPts val="1000"/>
              </a:spcBef>
              <a:buSzPct val="146666"/>
            </a:pPr>
            <a:r>
              <a:rPr lang="de-DE" sz="2700" dirty="0"/>
              <a:t>→ An </a:t>
            </a:r>
            <a:r>
              <a:rPr lang="de-DE" sz="2700" dirty="0" err="1"/>
              <a:t>association</a:t>
            </a:r>
            <a:r>
              <a:rPr lang="de-DE" sz="2700" dirty="0"/>
              <a:t> </a:t>
            </a:r>
            <a:r>
              <a:rPr lang="de-DE" sz="2700" dirty="0" err="1"/>
              <a:t>with</a:t>
            </a:r>
            <a:r>
              <a:rPr lang="de-DE" sz="2700" dirty="0"/>
              <a:t> </a:t>
            </a:r>
            <a:r>
              <a:rPr lang="de-DE" sz="2700" dirty="0" err="1"/>
              <a:t>genetics</a:t>
            </a:r>
            <a:r>
              <a:rPr lang="de-DE" sz="2700" dirty="0"/>
              <a:t> (QTL, GWAS)</a:t>
            </a:r>
            <a:endParaRPr sz="2700" dirty="0"/>
          </a:p>
          <a:p>
            <a:pPr lvl="1" indent="-334772">
              <a:lnSpc>
                <a:spcPct val="144545"/>
              </a:lnSpc>
              <a:spcBef>
                <a:spcPts val="1000"/>
              </a:spcBef>
              <a:buSzPct val="146666"/>
            </a:pPr>
            <a:r>
              <a:rPr lang="de-DE" sz="2700" dirty="0"/>
              <a:t>→ An </a:t>
            </a:r>
            <a:r>
              <a:rPr lang="de-DE" sz="2700" dirty="0" err="1"/>
              <a:t>association</a:t>
            </a:r>
            <a:r>
              <a:rPr lang="de-DE" sz="2700" dirty="0"/>
              <a:t> </a:t>
            </a:r>
            <a:r>
              <a:rPr lang="de-DE" sz="2700" dirty="0" err="1"/>
              <a:t>with</a:t>
            </a:r>
            <a:r>
              <a:rPr lang="de-DE" sz="2700" dirty="0"/>
              <a:t> a </a:t>
            </a:r>
            <a:r>
              <a:rPr lang="de-DE" sz="2700" dirty="0" err="1"/>
              <a:t>gene</a:t>
            </a:r>
            <a:r>
              <a:rPr lang="de-DE" sz="2700" dirty="0"/>
              <a:t> </a:t>
            </a:r>
            <a:r>
              <a:rPr lang="de-DE" sz="2700" dirty="0" err="1"/>
              <a:t>function</a:t>
            </a:r>
            <a:endParaRPr sz="2700" dirty="0"/>
          </a:p>
          <a:p>
            <a:pPr marL="457200" lvl="0" indent="-228600" algn="l" rtl="0">
              <a:lnSpc>
                <a:spcPct val="144545"/>
              </a:lnSpc>
              <a:spcBef>
                <a:spcPts val="1000"/>
              </a:spcBef>
              <a:spcAft>
                <a:spcPts val="0"/>
              </a:spcAft>
              <a:buSzPct val="146666"/>
              <a:buNone/>
            </a:pPr>
            <a:endParaRPr dirty="0"/>
          </a:p>
        </p:txBody>
      </p:sp>
      <p:sp>
        <p:nvSpPr>
          <p:cNvPr id="336" name="Google Shape;336;g312de6aadf8_1_22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126250"/>
              </a:lnSpc>
              <a:spcBef>
                <a:spcPts val="0"/>
              </a:spcBef>
              <a:spcAft>
                <a:spcPts val="0"/>
              </a:spcAft>
              <a:buSzPct val="118518"/>
              <a:buNone/>
            </a:pPr>
            <a:r>
              <a:rPr lang="de-DE"/>
              <a:t>Plant Phenotyping: Semantics </a:t>
            </a:r>
            <a:endParaRPr/>
          </a:p>
        </p:txBody>
      </p:sp>
      <p:sp>
        <p:nvSpPr>
          <p:cNvPr id="3" name="Sous-titre 2">
            <a:extLst>
              <a:ext uri="{FF2B5EF4-FFF2-40B4-BE49-F238E27FC236}">
                <a16:creationId xmlns:a16="http://schemas.microsoft.com/office/drawing/2014/main" id="{D8B5D676-490C-E18A-964C-B2E19C2160A3}"/>
              </a:ext>
            </a:extLst>
          </p:cNvPr>
          <p:cNvSpPr>
            <a:spLocks noGrp="1"/>
          </p:cNvSpPr>
          <p:nvPr>
            <p:ph type="subTitle" idx="2"/>
          </p:nvPr>
        </p:nvSpPr>
        <p:spPr/>
        <p:txBody>
          <a:bodyPr>
            <a:normAutofit fontScale="70000" lnSpcReduction="20000"/>
          </a:bodyPr>
          <a:lstStyle/>
          <a:p>
            <a:endParaRPr lang="fr-FR"/>
          </a:p>
        </p:txBody>
      </p:sp>
      <p:pic>
        <p:nvPicPr>
          <p:cNvPr id="337" name="Google Shape;337;g312de6aadf8_1_222"/>
          <p:cNvPicPr preferRelativeResize="0"/>
          <p:nvPr/>
        </p:nvPicPr>
        <p:blipFill rotWithShape="1">
          <a:blip r:embed="rId3">
            <a:alphaModFix/>
          </a:blip>
          <a:srcRect/>
          <a:stretch/>
        </p:blipFill>
        <p:spPr>
          <a:xfrm>
            <a:off x="5326848" y="4307238"/>
            <a:ext cx="3790950" cy="1557338"/>
          </a:xfrm>
          <a:prstGeom prst="rect">
            <a:avLst/>
          </a:prstGeom>
          <a:noFill/>
          <a:ln>
            <a:noFill/>
          </a:ln>
        </p:spPr>
      </p:pic>
      <p:pic>
        <p:nvPicPr>
          <p:cNvPr id="338" name="Google Shape;338;g312de6aadf8_1_222"/>
          <p:cNvPicPr preferRelativeResize="0"/>
          <p:nvPr/>
        </p:nvPicPr>
        <p:blipFill rotWithShape="1">
          <a:blip r:embed="rId4">
            <a:alphaModFix/>
          </a:blip>
          <a:srcRect/>
          <a:stretch/>
        </p:blipFill>
        <p:spPr>
          <a:xfrm>
            <a:off x="5887250" y="1024078"/>
            <a:ext cx="2146496" cy="1335514"/>
          </a:xfrm>
          <a:prstGeom prst="rect">
            <a:avLst/>
          </a:prstGeom>
          <a:noFill/>
          <a:ln>
            <a:noFill/>
          </a:ln>
        </p:spPr>
      </p:pic>
      <p:sp>
        <p:nvSpPr>
          <p:cNvPr id="339" name="Google Shape;339;g312de6aadf8_1_222"/>
          <p:cNvSpPr txBox="1"/>
          <p:nvPr/>
        </p:nvSpPr>
        <p:spPr>
          <a:xfrm>
            <a:off x="6278583" y="3904398"/>
            <a:ext cx="1906076" cy="41519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de-DE" sz="2200" b="1" i="0" u="none" strike="noStrike" cap="none">
                <a:solidFill>
                  <a:srgbClr val="000000"/>
                </a:solidFill>
                <a:latin typeface="Arial"/>
                <a:ea typeface="Arial"/>
                <a:cs typeface="Arial"/>
                <a:sym typeface="Arial"/>
              </a:rPr>
              <a:t>Environment</a:t>
            </a:r>
            <a:endParaRPr sz="2200" b="1" i="0" u="none" strike="noStrike" cap="none">
              <a:solidFill>
                <a:srgbClr val="000000"/>
              </a:solidFill>
              <a:latin typeface="Arial"/>
              <a:ea typeface="Arial"/>
              <a:cs typeface="Arial"/>
              <a:sym typeface="Arial"/>
            </a:endParaRPr>
          </a:p>
        </p:txBody>
      </p:sp>
      <p:sp>
        <p:nvSpPr>
          <p:cNvPr id="340" name="Google Shape;340;g312de6aadf8_1_222"/>
          <p:cNvSpPr txBox="1"/>
          <p:nvPr/>
        </p:nvSpPr>
        <p:spPr>
          <a:xfrm>
            <a:off x="5887251" y="2326674"/>
            <a:ext cx="2250979" cy="41519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de-DE" sz="2200" b="1" i="0" u="none" strike="noStrike" cap="none">
                <a:solidFill>
                  <a:srgbClr val="000000"/>
                </a:solidFill>
                <a:latin typeface="Arial"/>
                <a:ea typeface="Arial"/>
                <a:cs typeface="Arial"/>
                <a:sym typeface="Arial"/>
              </a:rPr>
              <a:t>Plant Genotype</a:t>
            </a:r>
            <a:endParaRPr sz="2200" b="1" i="0" u="none" strike="noStrike" cap="none">
              <a:solidFill>
                <a:srgbClr val="000000"/>
              </a:solidFill>
              <a:latin typeface="Arial"/>
              <a:ea typeface="Arial"/>
              <a:cs typeface="Arial"/>
              <a:sym typeface="Arial"/>
            </a:endParaRPr>
          </a:p>
        </p:txBody>
      </p:sp>
      <p:pic>
        <p:nvPicPr>
          <p:cNvPr id="341" name="Google Shape;341;g312de6aadf8_1_222"/>
          <p:cNvPicPr preferRelativeResize="0"/>
          <p:nvPr/>
        </p:nvPicPr>
        <p:blipFill rotWithShape="1">
          <a:blip r:embed="rId5">
            <a:alphaModFix/>
          </a:blip>
          <a:srcRect/>
          <a:stretch/>
        </p:blipFill>
        <p:spPr>
          <a:xfrm>
            <a:off x="9249000" y="1386417"/>
            <a:ext cx="2943000" cy="2599920"/>
          </a:xfrm>
          <a:prstGeom prst="rect">
            <a:avLst/>
          </a:prstGeom>
          <a:noFill/>
          <a:ln>
            <a:noFill/>
          </a:ln>
        </p:spPr>
      </p:pic>
      <p:sp>
        <p:nvSpPr>
          <p:cNvPr id="342" name="Google Shape;342;g312de6aadf8_1_222"/>
          <p:cNvSpPr txBox="1"/>
          <p:nvPr/>
        </p:nvSpPr>
        <p:spPr>
          <a:xfrm>
            <a:off x="9916080" y="872306"/>
            <a:ext cx="1624012" cy="41519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de-DE" sz="2200" b="1" i="0" u="none" strike="noStrike" cap="none">
                <a:solidFill>
                  <a:srgbClr val="000000"/>
                </a:solidFill>
                <a:latin typeface="Arial"/>
                <a:ea typeface="Arial"/>
                <a:cs typeface="Arial"/>
                <a:sym typeface="Arial"/>
              </a:rPr>
              <a:t>Phenotype</a:t>
            </a:r>
            <a:endParaRPr sz="2200" b="1" i="0" u="none" strike="noStrike" cap="none">
              <a:solidFill>
                <a:srgbClr val="000000"/>
              </a:solidFill>
              <a:latin typeface="Arial"/>
              <a:ea typeface="Arial"/>
              <a:cs typeface="Arial"/>
              <a:sym typeface="Arial"/>
            </a:endParaRPr>
          </a:p>
        </p:txBody>
      </p:sp>
      <p:sp>
        <p:nvSpPr>
          <p:cNvPr id="343" name="Google Shape;343;g312de6aadf8_1_222"/>
          <p:cNvSpPr txBox="1"/>
          <p:nvPr/>
        </p:nvSpPr>
        <p:spPr>
          <a:xfrm>
            <a:off x="7159782" y="2976190"/>
            <a:ext cx="1490065" cy="356144"/>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de-DE" sz="1400" b="1" i="0" u="none" strike="noStrike" cap="none" dirty="0">
                <a:solidFill>
                  <a:srgbClr val="FF3333"/>
                </a:solidFill>
                <a:latin typeface="Arial"/>
                <a:ea typeface="Arial"/>
                <a:cs typeface="Arial"/>
                <a:sym typeface="Arial"/>
              </a:rPr>
              <a:t>Interactions</a:t>
            </a:r>
            <a:endParaRPr dirty="0"/>
          </a:p>
        </p:txBody>
      </p:sp>
      <p:sp>
        <p:nvSpPr>
          <p:cNvPr id="344" name="Google Shape;344;g312de6aadf8_1_222"/>
          <p:cNvSpPr txBox="1"/>
          <p:nvPr/>
        </p:nvSpPr>
        <p:spPr>
          <a:xfrm>
            <a:off x="5369450" y="5992630"/>
            <a:ext cx="896592" cy="369332"/>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Climate</a:t>
            </a:r>
            <a:endParaRPr sz="1400" b="0" i="0" u="none" strike="noStrike" cap="none">
              <a:solidFill>
                <a:srgbClr val="000000"/>
              </a:solidFill>
              <a:latin typeface="Arial"/>
              <a:ea typeface="Arial"/>
              <a:cs typeface="Arial"/>
              <a:sym typeface="Arial"/>
            </a:endParaRPr>
          </a:p>
        </p:txBody>
      </p:sp>
      <p:sp>
        <p:nvSpPr>
          <p:cNvPr id="345" name="Google Shape;345;g312de6aadf8_1_222"/>
          <p:cNvSpPr txBox="1"/>
          <p:nvPr/>
        </p:nvSpPr>
        <p:spPr>
          <a:xfrm>
            <a:off x="7306557" y="5875088"/>
            <a:ext cx="870879" cy="101566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Soil </a:t>
            </a:r>
            <a:endParaRPr/>
          </a:p>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(physico </a:t>
            </a:r>
            <a:endParaRPr/>
          </a:p>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chemical </a:t>
            </a:r>
            <a:endParaRPr/>
          </a:p>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values)</a:t>
            </a:r>
            <a:endParaRPr/>
          </a:p>
        </p:txBody>
      </p:sp>
      <p:sp>
        <p:nvSpPr>
          <p:cNvPr id="346" name="Google Shape;346;g312de6aadf8_1_222"/>
          <p:cNvSpPr txBox="1"/>
          <p:nvPr/>
        </p:nvSpPr>
        <p:spPr>
          <a:xfrm>
            <a:off x="6340322" y="5864577"/>
            <a:ext cx="930126"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Cultural</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Practice</a:t>
            </a:r>
            <a:endParaRPr/>
          </a:p>
        </p:txBody>
      </p:sp>
      <p:sp>
        <p:nvSpPr>
          <p:cNvPr id="347" name="Google Shape;347;g312de6aadf8_1_222"/>
          <p:cNvSpPr txBox="1"/>
          <p:nvPr/>
        </p:nvSpPr>
        <p:spPr>
          <a:xfrm>
            <a:off x="8213545" y="5854130"/>
            <a:ext cx="1327608"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Pahtogenes </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pressure</a:t>
            </a:r>
            <a:endParaRPr/>
          </a:p>
        </p:txBody>
      </p:sp>
      <p:sp>
        <p:nvSpPr>
          <p:cNvPr id="348" name="Google Shape;348;g312de6aadf8_1_222"/>
          <p:cNvSpPr txBox="1"/>
          <p:nvPr/>
        </p:nvSpPr>
        <p:spPr>
          <a:xfrm>
            <a:off x="9257676" y="3976850"/>
            <a:ext cx="2387782"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Phenology, Strucuture, Biochemical content  </a:t>
            </a:r>
            <a:endParaRPr/>
          </a:p>
        </p:txBody>
      </p:sp>
      <p:grpSp>
        <p:nvGrpSpPr>
          <p:cNvPr id="5" name="Groupe 4">
            <a:extLst>
              <a:ext uri="{FF2B5EF4-FFF2-40B4-BE49-F238E27FC236}">
                <a16:creationId xmlns:a16="http://schemas.microsoft.com/office/drawing/2014/main" id="{E31CBED0-62EE-A0B5-30F4-2E7B6DEE7723}"/>
              </a:ext>
            </a:extLst>
          </p:cNvPr>
          <p:cNvGrpSpPr/>
          <p:nvPr/>
        </p:nvGrpSpPr>
        <p:grpSpPr>
          <a:xfrm>
            <a:off x="6875838" y="2725143"/>
            <a:ext cx="2057954" cy="1319324"/>
            <a:chOff x="6875838" y="2725143"/>
            <a:chExt cx="2057954" cy="1319324"/>
          </a:xfrm>
        </p:grpSpPr>
        <p:sp>
          <p:nvSpPr>
            <p:cNvPr id="2" name="Flèche à angle droit 1">
              <a:extLst>
                <a:ext uri="{FF2B5EF4-FFF2-40B4-BE49-F238E27FC236}">
                  <a16:creationId xmlns:a16="http://schemas.microsoft.com/office/drawing/2014/main" id="{884DE4C8-0D05-2750-DE64-6FBD8ADF3BAB}"/>
                </a:ext>
              </a:extLst>
            </p:cNvPr>
            <p:cNvSpPr/>
            <p:nvPr/>
          </p:nvSpPr>
          <p:spPr>
            <a:xfrm rot="5400000">
              <a:off x="7436510" y="2164473"/>
              <a:ext cx="936611" cy="2057952"/>
            </a:xfrm>
            <a:prstGeom prst="bentUp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à angle droit 3">
              <a:extLst>
                <a:ext uri="{FF2B5EF4-FFF2-40B4-BE49-F238E27FC236}">
                  <a16:creationId xmlns:a16="http://schemas.microsoft.com/office/drawing/2014/main" id="{2FDCE519-B67F-A184-3593-D61D7F7D9DC6}"/>
                </a:ext>
              </a:extLst>
            </p:cNvPr>
            <p:cNvSpPr/>
            <p:nvPr/>
          </p:nvSpPr>
          <p:spPr>
            <a:xfrm rot="5400000" flipH="1">
              <a:off x="7483891" y="2594569"/>
              <a:ext cx="841845" cy="2057952"/>
            </a:xfrm>
            <a:prstGeom prst="bentUp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9"/>
          <p:cNvSpPr txBox="1">
            <a:spLocks noGrp="1"/>
          </p:cNvSpPr>
          <p:nvPr>
            <p:ph type="title"/>
          </p:nvPr>
        </p:nvSpPr>
        <p:spPr>
          <a:xfrm>
            <a:off x="721896" y="0"/>
            <a:ext cx="10237640" cy="510139"/>
          </a:xfrm>
          <a:prstGeom prst="rect">
            <a:avLst/>
          </a:prstGeom>
          <a:noFill/>
          <a:ln>
            <a:noFill/>
          </a:ln>
        </p:spPr>
        <p:txBody>
          <a:bodyPr spcFirstLastPara="1" wrap="square" lIns="0" tIns="46800" rIns="91425" bIns="45700" anchor="ctr" anchorCtr="0">
            <a:normAutofit/>
          </a:bodyPr>
          <a:lstStyle/>
          <a:p>
            <a:pPr marL="0" lvl="0" indent="0" algn="l" rtl="0">
              <a:lnSpc>
                <a:spcPct val="90000"/>
              </a:lnSpc>
              <a:spcBef>
                <a:spcPts val="0"/>
              </a:spcBef>
              <a:spcAft>
                <a:spcPts val="0"/>
              </a:spcAft>
              <a:buNone/>
            </a:pPr>
            <a:r>
              <a:rPr lang="de-DE"/>
              <a:t>Phenotyping Experiment Data lifecycle</a:t>
            </a:r>
            <a:endParaRPr/>
          </a:p>
        </p:txBody>
      </p:sp>
      <p:sp>
        <p:nvSpPr>
          <p:cNvPr id="355" name="Google Shape;355;p9"/>
          <p:cNvSpPr/>
          <p:nvPr/>
        </p:nvSpPr>
        <p:spPr>
          <a:xfrm>
            <a:off x="6544010" y="6170644"/>
            <a:ext cx="1593300" cy="579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56" name="Google Shape;356;p9"/>
          <p:cNvPicPr preferRelativeResize="0"/>
          <p:nvPr/>
        </p:nvPicPr>
        <p:blipFill rotWithShape="1">
          <a:blip r:embed="rId3">
            <a:alphaModFix/>
          </a:blip>
          <a:srcRect/>
          <a:stretch/>
        </p:blipFill>
        <p:spPr>
          <a:xfrm>
            <a:off x="2725243" y="390590"/>
            <a:ext cx="5679776" cy="5683840"/>
          </a:xfrm>
          <a:prstGeom prst="rect">
            <a:avLst/>
          </a:prstGeom>
          <a:noFill/>
          <a:ln>
            <a:noFill/>
          </a:ln>
        </p:spPr>
      </p:pic>
      <p:pic>
        <p:nvPicPr>
          <p:cNvPr id="357" name="Google Shape;357;p9"/>
          <p:cNvPicPr preferRelativeResize="0"/>
          <p:nvPr/>
        </p:nvPicPr>
        <p:blipFill rotWithShape="1">
          <a:blip r:embed="rId4">
            <a:alphaModFix/>
          </a:blip>
          <a:srcRect b="78274"/>
          <a:stretch/>
        </p:blipFill>
        <p:spPr>
          <a:xfrm>
            <a:off x="8548550" y="606412"/>
            <a:ext cx="2736181" cy="1022397"/>
          </a:xfrm>
          <a:prstGeom prst="rect">
            <a:avLst/>
          </a:prstGeom>
          <a:noFill/>
          <a:ln>
            <a:noFill/>
          </a:ln>
        </p:spPr>
      </p:pic>
      <p:pic>
        <p:nvPicPr>
          <p:cNvPr id="358" name="Google Shape;358;p9"/>
          <p:cNvPicPr preferRelativeResize="0"/>
          <p:nvPr/>
        </p:nvPicPr>
        <p:blipFill rotWithShape="1">
          <a:blip r:embed="rId5">
            <a:alphaModFix/>
          </a:blip>
          <a:srcRect/>
          <a:stretch/>
        </p:blipFill>
        <p:spPr>
          <a:xfrm>
            <a:off x="8582907" y="1628809"/>
            <a:ext cx="1217573" cy="684885"/>
          </a:xfrm>
          <a:prstGeom prst="rect">
            <a:avLst/>
          </a:prstGeom>
          <a:noFill/>
          <a:ln>
            <a:noFill/>
          </a:ln>
        </p:spPr>
      </p:pic>
      <p:pic>
        <p:nvPicPr>
          <p:cNvPr id="359" name="Google Shape;359;p9" descr="phenoarch-overview_large"/>
          <p:cNvPicPr preferRelativeResize="0"/>
          <p:nvPr/>
        </p:nvPicPr>
        <p:blipFill rotWithShape="1">
          <a:blip r:embed="rId6">
            <a:alphaModFix/>
          </a:blip>
          <a:srcRect/>
          <a:stretch/>
        </p:blipFill>
        <p:spPr>
          <a:xfrm>
            <a:off x="10132318" y="1592401"/>
            <a:ext cx="1186770" cy="787517"/>
          </a:xfrm>
          <a:prstGeom prst="rect">
            <a:avLst/>
          </a:prstGeom>
          <a:noFill/>
          <a:ln>
            <a:noFill/>
          </a:ln>
        </p:spPr>
      </p:pic>
      <p:pic>
        <p:nvPicPr>
          <p:cNvPr id="360" name="Google Shape;360;p9"/>
          <p:cNvPicPr preferRelativeResize="0"/>
          <p:nvPr/>
        </p:nvPicPr>
        <p:blipFill rotWithShape="1">
          <a:blip r:embed="rId7">
            <a:alphaModFix/>
          </a:blip>
          <a:srcRect/>
          <a:stretch/>
        </p:blipFill>
        <p:spPr>
          <a:xfrm>
            <a:off x="9349368" y="2379918"/>
            <a:ext cx="2540461" cy="1995910"/>
          </a:xfrm>
          <a:prstGeom prst="rect">
            <a:avLst/>
          </a:prstGeom>
          <a:noFill/>
          <a:ln>
            <a:noFill/>
          </a:ln>
        </p:spPr>
      </p:pic>
      <p:pic>
        <p:nvPicPr>
          <p:cNvPr id="361" name="Google Shape;361;p9"/>
          <p:cNvPicPr preferRelativeResize="0"/>
          <p:nvPr/>
        </p:nvPicPr>
        <p:blipFill rotWithShape="1">
          <a:blip r:embed="rId8">
            <a:alphaModFix/>
          </a:blip>
          <a:srcRect/>
          <a:stretch/>
        </p:blipFill>
        <p:spPr>
          <a:xfrm>
            <a:off x="6972300" y="5759363"/>
            <a:ext cx="3654972" cy="984449"/>
          </a:xfrm>
          <a:prstGeom prst="rect">
            <a:avLst/>
          </a:prstGeom>
          <a:noFill/>
          <a:ln>
            <a:noFill/>
          </a:ln>
        </p:spPr>
      </p:pic>
      <p:pic>
        <p:nvPicPr>
          <p:cNvPr id="362" name="Google Shape;362;p9" descr="Database DB icon PNG and SVG Vector Free Download"/>
          <p:cNvPicPr preferRelativeResize="0"/>
          <p:nvPr/>
        </p:nvPicPr>
        <p:blipFill rotWithShape="1">
          <a:blip r:embed="rId9">
            <a:alphaModFix/>
          </a:blip>
          <a:srcRect/>
          <a:stretch/>
        </p:blipFill>
        <p:spPr>
          <a:xfrm>
            <a:off x="1780894" y="4586976"/>
            <a:ext cx="500788" cy="606347"/>
          </a:xfrm>
          <a:prstGeom prst="rect">
            <a:avLst/>
          </a:prstGeom>
          <a:noFill/>
          <a:ln>
            <a:noFill/>
          </a:ln>
        </p:spPr>
      </p:pic>
      <p:sp>
        <p:nvSpPr>
          <p:cNvPr id="363" name="Google Shape;363;p9"/>
          <p:cNvSpPr txBox="1"/>
          <p:nvPr/>
        </p:nvSpPr>
        <p:spPr>
          <a:xfrm>
            <a:off x="553330" y="2909344"/>
            <a:ext cx="17225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Data publication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Scientific paper</a:t>
            </a:r>
            <a:endParaRPr sz="1800" b="0" i="0" u="none" strike="noStrike" cap="none">
              <a:solidFill>
                <a:schemeClr val="dk1"/>
              </a:solidFill>
              <a:latin typeface="Calibri"/>
              <a:ea typeface="Calibri"/>
              <a:cs typeface="Calibri"/>
              <a:sym typeface="Calibri"/>
            </a:endParaRPr>
          </a:p>
        </p:txBody>
      </p:sp>
      <p:grpSp>
        <p:nvGrpSpPr>
          <p:cNvPr id="364" name="Google Shape;364;p9"/>
          <p:cNvGrpSpPr/>
          <p:nvPr/>
        </p:nvGrpSpPr>
        <p:grpSpPr>
          <a:xfrm>
            <a:off x="9615126" y="4405275"/>
            <a:ext cx="1225516" cy="662320"/>
            <a:chOff x="6584860" y="3019454"/>
            <a:chExt cx="1225516" cy="662320"/>
          </a:xfrm>
        </p:grpSpPr>
        <p:pic>
          <p:nvPicPr>
            <p:cNvPr id="365" name="Google Shape;365;p9"/>
            <p:cNvPicPr preferRelativeResize="0"/>
            <p:nvPr/>
          </p:nvPicPr>
          <p:blipFill rotWithShape="1">
            <a:blip r:embed="rId10">
              <a:alphaModFix/>
            </a:blip>
            <a:srcRect/>
            <a:stretch/>
          </p:blipFill>
          <p:spPr>
            <a:xfrm>
              <a:off x="6584860" y="3019454"/>
              <a:ext cx="511364" cy="482862"/>
            </a:xfrm>
            <a:prstGeom prst="rect">
              <a:avLst/>
            </a:prstGeom>
            <a:noFill/>
            <a:ln>
              <a:noFill/>
            </a:ln>
          </p:spPr>
        </p:pic>
        <p:pic>
          <p:nvPicPr>
            <p:cNvPr id="366" name="Google Shape;366;p9"/>
            <p:cNvPicPr preferRelativeResize="0"/>
            <p:nvPr/>
          </p:nvPicPr>
          <p:blipFill rotWithShape="1">
            <a:blip r:embed="rId10">
              <a:alphaModFix/>
            </a:blip>
            <a:srcRect/>
            <a:stretch/>
          </p:blipFill>
          <p:spPr>
            <a:xfrm>
              <a:off x="6941936" y="3100161"/>
              <a:ext cx="511364" cy="482862"/>
            </a:xfrm>
            <a:prstGeom prst="rect">
              <a:avLst/>
            </a:prstGeom>
            <a:noFill/>
            <a:ln>
              <a:noFill/>
            </a:ln>
          </p:spPr>
        </p:pic>
        <p:pic>
          <p:nvPicPr>
            <p:cNvPr id="367" name="Google Shape;367;p9"/>
            <p:cNvPicPr preferRelativeResize="0"/>
            <p:nvPr/>
          </p:nvPicPr>
          <p:blipFill rotWithShape="1">
            <a:blip r:embed="rId10">
              <a:alphaModFix/>
            </a:blip>
            <a:srcRect/>
            <a:stretch/>
          </p:blipFill>
          <p:spPr>
            <a:xfrm>
              <a:off x="7299012" y="3198912"/>
              <a:ext cx="511364" cy="482862"/>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pSp>
        <p:nvGrpSpPr>
          <p:cNvPr id="372" name="Google Shape;372;g312de6aadf8_1_12"/>
          <p:cNvGrpSpPr/>
          <p:nvPr/>
        </p:nvGrpSpPr>
        <p:grpSpPr>
          <a:xfrm>
            <a:off x="335360" y="1312220"/>
            <a:ext cx="11497786" cy="4071925"/>
            <a:chOff x="335360" y="1312220"/>
            <a:chExt cx="11497786" cy="4071925"/>
          </a:xfrm>
        </p:grpSpPr>
        <p:sp>
          <p:nvSpPr>
            <p:cNvPr id="373" name="Google Shape;373;g312de6aadf8_1_12"/>
            <p:cNvSpPr txBox="1"/>
            <p:nvPr/>
          </p:nvSpPr>
          <p:spPr>
            <a:xfrm>
              <a:off x="5951984" y="1323426"/>
              <a:ext cx="477430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rgbClr val="000000"/>
                </a:solidFill>
                <a:latin typeface="Arial"/>
                <a:ea typeface="Arial"/>
                <a:cs typeface="Arial"/>
                <a:sym typeface="Arial"/>
              </a:endParaRPr>
            </a:p>
          </p:txBody>
        </p:sp>
        <p:grpSp>
          <p:nvGrpSpPr>
            <p:cNvPr id="374" name="Google Shape;374;g312de6aadf8_1_12"/>
            <p:cNvGrpSpPr/>
            <p:nvPr/>
          </p:nvGrpSpPr>
          <p:grpSpPr>
            <a:xfrm>
              <a:off x="335360" y="1370843"/>
              <a:ext cx="11497786" cy="4013302"/>
              <a:chOff x="335360" y="1370843"/>
              <a:chExt cx="11497786" cy="4013302"/>
            </a:xfrm>
          </p:grpSpPr>
          <p:pic>
            <p:nvPicPr>
              <p:cNvPr id="375" name="Google Shape;375;g312de6aadf8_1_12"/>
              <p:cNvPicPr preferRelativeResize="0"/>
              <p:nvPr/>
            </p:nvPicPr>
            <p:blipFill rotWithShape="1">
              <a:blip r:embed="rId3">
                <a:alphaModFix/>
              </a:blip>
              <a:srcRect/>
              <a:stretch/>
            </p:blipFill>
            <p:spPr>
              <a:xfrm>
                <a:off x="335360" y="1772816"/>
                <a:ext cx="4596621" cy="3611329"/>
              </a:xfrm>
              <a:prstGeom prst="rect">
                <a:avLst/>
              </a:prstGeom>
              <a:noFill/>
              <a:ln>
                <a:noFill/>
              </a:ln>
            </p:spPr>
          </p:pic>
          <p:sp>
            <p:nvSpPr>
              <p:cNvPr id="376" name="Google Shape;376;g312de6aadf8_1_12"/>
              <p:cNvSpPr txBox="1"/>
              <p:nvPr/>
            </p:nvSpPr>
            <p:spPr>
              <a:xfrm>
                <a:off x="5334546" y="1370843"/>
                <a:ext cx="6498600" cy="17081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dirty="0">
                    <a:solidFill>
                      <a:srgbClr val="000000"/>
                    </a:solidFill>
                    <a:latin typeface="Arial"/>
                    <a:ea typeface="Arial"/>
                    <a:cs typeface="Arial"/>
                    <a:sym typeface="Arial"/>
                  </a:rPr>
                  <a:t>Dedicated Information Systems</a:t>
                </a:r>
                <a:endParaRPr sz="2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dirty="0" err="1">
                    <a:solidFill>
                      <a:srgbClr val="000000"/>
                    </a:solidFill>
                    <a:latin typeface="Arial"/>
                    <a:ea typeface="Arial"/>
                    <a:cs typeface="Arial"/>
                    <a:sym typeface="Arial"/>
                  </a:rPr>
                  <a:t>Instrumented</a:t>
                </a:r>
                <a:r>
                  <a:rPr lang="de-DE" sz="2100" b="0" i="0" u="none" strike="noStrike" cap="none" dirty="0">
                    <a:solidFill>
                      <a:srgbClr val="000000"/>
                    </a:solidFill>
                    <a:latin typeface="Arial"/>
                    <a:ea typeface="Arial"/>
                    <a:cs typeface="Arial"/>
                    <a:sym typeface="Arial"/>
                  </a:rPr>
                  <a:t>/</a:t>
                </a:r>
                <a:r>
                  <a:rPr lang="de-DE" sz="2100" b="0" i="0" u="none" strike="noStrike" cap="none" dirty="0" err="1">
                    <a:solidFill>
                      <a:srgbClr val="000000"/>
                    </a:solidFill>
                    <a:latin typeface="Arial"/>
                    <a:ea typeface="Arial"/>
                    <a:cs typeface="Arial"/>
                    <a:sym typeface="Arial"/>
                  </a:rPr>
                  <a:t>complex</a:t>
                </a:r>
                <a:r>
                  <a:rPr lang="de-DE" sz="2100" b="0" i="0" u="none" strike="noStrike" cap="none" dirty="0">
                    <a:solidFill>
                      <a:srgbClr val="000000"/>
                    </a:solidFill>
                    <a:latin typeface="Arial"/>
                    <a:ea typeface="Arial"/>
                    <a:cs typeface="Arial"/>
                    <a:sym typeface="Arial"/>
                  </a:rPr>
                  <a:t> </a:t>
                </a:r>
                <a:r>
                  <a:rPr lang="de-DE" sz="2100" b="0" i="0" u="none" strike="noStrike" cap="none" dirty="0" err="1">
                    <a:solidFill>
                      <a:srgbClr val="000000"/>
                    </a:solidFill>
                    <a:latin typeface="Arial"/>
                    <a:ea typeface="Arial"/>
                    <a:cs typeface="Arial"/>
                    <a:sym typeface="Arial"/>
                  </a:rPr>
                  <a:t>experiment</a:t>
                </a:r>
                <a:endParaRPr sz="2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dirty="0">
                    <a:solidFill>
                      <a:srgbClr val="000000"/>
                    </a:solidFill>
                    <a:latin typeface="Arial"/>
                    <a:ea typeface="Arial"/>
                    <a:cs typeface="Arial"/>
                    <a:sym typeface="Arial"/>
                  </a:rPr>
                  <a:t>Time </a:t>
                </a:r>
                <a:r>
                  <a:rPr lang="de-DE" sz="2100" b="0" i="0" u="none" strike="noStrike" cap="none" dirty="0" err="1">
                    <a:solidFill>
                      <a:srgbClr val="000000"/>
                    </a:solidFill>
                    <a:latin typeface="Arial"/>
                    <a:ea typeface="Arial"/>
                    <a:cs typeface="Arial"/>
                    <a:sym typeface="Arial"/>
                  </a:rPr>
                  <a:t>series</a:t>
                </a:r>
                <a:r>
                  <a:rPr lang="de-DE" sz="21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dirty="0" err="1">
                    <a:solidFill>
                      <a:srgbClr val="000000"/>
                    </a:solidFill>
                    <a:latin typeface="Arial"/>
                    <a:ea typeface="Arial"/>
                    <a:cs typeface="Arial"/>
                    <a:sym typeface="Arial"/>
                  </a:rPr>
                  <a:t>Enable</a:t>
                </a:r>
                <a:r>
                  <a:rPr lang="de-DE" sz="2100" b="0" i="0" u="none" strike="noStrike" cap="none" dirty="0">
                    <a:solidFill>
                      <a:srgbClr val="000000"/>
                    </a:solidFill>
                    <a:latin typeface="Arial"/>
                    <a:ea typeface="Arial"/>
                    <a:cs typeface="Arial"/>
                    <a:sym typeface="Arial"/>
                  </a:rPr>
                  <a:t> </a:t>
                </a:r>
                <a:r>
                  <a:rPr lang="de-DE" sz="2100" b="0" i="0" u="none" strike="noStrike" cap="none" dirty="0" err="1">
                    <a:solidFill>
                      <a:srgbClr val="000000"/>
                    </a:solidFill>
                    <a:latin typeface="Arial"/>
                    <a:ea typeface="Arial"/>
                    <a:cs typeface="Arial"/>
                    <a:sym typeface="Arial"/>
                  </a:rPr>
                  <a:t>datasets</a:t>
                </a:r>
                <a:r>
                  <a:rPr lang="de-DE" sz="2100" b="0" i="0" u="none" strike="noStrike" cap="none" dirty="0">
                    <a:solidFill>
                      <a:srgbClr val="000000"/>
                    </a:solidFill>
                    <a:latin typeface="Arial"/>
                    <a:ea typeface="Arial"/>
                    <a:cs typeface="Arial"/>
                    <a:sym typeface="Arial"/>
                  </a:rPr>
                  <a:t> </a:t>
                </a:r>
                <a:r>
                  <a:rPr lang="de-DE" sz="2100" b="0" i="0" u="none" strike="noStrike" cap="none" dirty="0" err="1">
                    <a:solidFill>
                      <a:srgbClr val="000000"/>
                    </a:solidFill>
                    <a:latin typeface="Arial"/>
                    <a:ea typeface="Arial"/>
                    <a:cs typeface="Arial"/>
                    <a:sym typeface="Arial"/>
                  </a:rPr>
                  <a:t>organization</a:t>
                </a:r>
                <a:r>
                  <a:rPr lang="de-DE" sz="2100" b="0" i="0" u="none" strike="noStrike" cap="none" dirty="0">
                    <a:solidFill>
                      <a:srgbClr val="000000"/>
                    </a:solidFill>
                    <a:latin typeface="Arial"/>
                    <a:ea typeface="Arial"/>
                    <a:cs typeface="Arial"/>
                    <a:sym typeface="Arial"/>
                  </a:rPr>
                  <a:t> </a:t>
                </a:r>
                <a:r>
                  <a:rPr lang="de-DE" sz="2100" b="0" i="0" u="none" strike="noStrike" cap="none" dirty="0" err="1">
                    <a:solidFill>
                      <a:srgbClr val="000000"/>
                    </a:solidFill>
                    <a:latin typeface="Arial"/>
                    <a:ea typeface="Arial"/>
                    <a:cs typeface="Arial"/>
                    <a:sym typeface="Arial"/>
                  </a:rPr>
                  <a:t>for</a:t>
                </a:r>
                <a:r>
                  <a:rPr lang="de-DE" sz="2100" b="0" i="0" u="none" strike="noStrike" cap="none" dirty="0">
                    <a:solidFill>
                      <a:srgbClr val="000000"/>
                    </a:solidFill>
                    <a:latin typeface="Arial"/>
                    <a:ea typeface="Arial"/>
                    <a:cs typeface="Arial"/>
                    <a:sym typeface="Arial"/>
                  </a:rPr>
                  <a:t> </a:t>
                </a:r>
                <a:r>
                  <a:rPr lang="de-DE" sz="2100" b="0" i="0" u="none" strike="noStrike" cap="none" dirty="0" err="1">
                    <a:solidFill>
                      <a:srgbClr val="000000"/>
                    </a:solidFill>
                    <a:latin typeface="Arial"/>
                    <a:ea typeface="Arial"/>
                    <a:cs typeface="Arial"/>
                    <a:sym typeface="Arial"/>
                  </a:rPr>
                  <a:t>data</a:t>
                </a:r>
                <a:r>
                  <a:rPr lang="de-DE" sz="2100" b="0" i="0" u="none" strike="noStrike" cap="none" dirty="0">
                    <a:solidFill>
                      <a:srgbClr val="000000"/>
                    </a:solidFill>
                    <a:latin typeface="Arial"/>
                    <a:ea typeface="Arial"/>
                    <a:cs typeface="Arial"/>
                    <a:sym typeface="Arial"/>
                  </a:rPr>
                  <a:t> </a:t>
                </a:r>
                <a:r>
                  <a:rPr lang="de-DE" sz="2100" b="0" i="0" u="none" strike="noStrike" cap="none" dirty="0" err="1">
                    <a:solidFill>
                      <a:srgbClr val="000000"/>
                    </a:solidFill>
                    <a:latin typeface="Arial"/>
                    <a:ea typeface="Arial"/>
                    <a:cs typeface="Arial"/>
                    <a:sym typeface="Arial"/>
                  </a:rPr>
                  <a:t>acquisition</a:t>
                </a:r>
                <a:r>
                  <a:rPr lang="de-DE" sz="2100" b="0" i="0" u="none" strike="noStrike" cap="none" dirty="0">
                    <a:solidFill>
                      <a:srgbClr val="000000"/>
                    </a:solidFill>
                    <a:latin typeface="Arial"/>
                    <a:ea typeface="Arial"/>
                    <a:cs typeface="Arial"/>
                    <a:sym typeface="Arial"/>
                  </a:rPr>
                  <a:t> and </a:t>
                </a:r>
                <a:r>
                  <a:rPr lang="de-DE" sz="2100" b="0" i="0" u="none" strike="noStrike" cap="none" dirty="0" err="1">
                    <a:solidFill>
                      <a:srgbClr val="000000"/>
                    </a:solidFill>
                    <a:latin typeface="Arial"/>
                    <a:ea typeface="Arial"/>
                    <a:cs typeface="Arial"/>
                    <a:sym typeface="Arial"/>
                  </a:rPr>
                  <a:t>retrieval</a:t>
                </a:r>
                <a:endParaRPr sz="1400" b="0" i="0" u="none" strike="noStrike" cap="none" dirty="0">
                  <a:solidFill>
                    <a:srgbClr val="000000"/>
                  </a:solidFill>
                  <a:latin typeface="Arial"/>
                  <a:ea typeface="Arial"/>
                  <a:cs typeface="Arial"/>
                  <a:sym typeface="Arial"/>
                </a:endParaRPr>
              </a:p>
            </p:txBody>
          </p:sp>
        </p:grpSp>
        <p:pic>
          <p:nvPicPr>
            <p:cNvPr id="377" name="Google Shape;377;g312de6aadf8_1_12"/>
            <p:cNvPicPr preferRelativeResize="0"/>
            <p:nvPr/>
          </p:nvPicPr>
          <p:blipFill rotWithShape="1">
            <a:blip r:embed="rId4">
              <a:alphaModFix/>
            </a:blip>
            <a:srcRect t="11459"/>
            <a:stretch/>
          </p:blipFill>
          <p:spPr>
            <a:xfrm>
              <a:off x="10236633" y="1312220"/>
              <a:ext cx="1272190" cy="317344"/>
            </a:xfrm>
            <a:prstGeom prst="rect">
              <a:avLst/>
            </a:prstGeom>
            <a:noFill/>
            <a:ln>
              <a:noFill/>
            </a:ln>
          </p:spPr>
        </p:pic>
      </p:grpSp>
      <p:sp>
        <p:nvSpPr>
          <p:cNvPr id="378" name="Google Shape;378;g312de6aadf8_1_12"/>
          <p:cNvSpPr txBox="1"/>
          <p:nvPr/>
        </p:nvSpPr>
        <p:spPr>
          <a:xfrm>
            <a:off x="5334546" y="3638258"/>
            <a:ext cx="2930995" cy="1708120"/>
          </a:xfrm>
          <a:prstGeom prst="rect">
            <a:avLst/>
          </a:prstGeom>
          <a:noFill/>
          <a:ln>
            <a:noFill/>
          </a:ln>
        </p:spPr>
        <p:txBody>
          <a:bodyPr spcFirstLastPara="1" wrap="square" lIns="91425" tIns="45700" rIns="91425" bIns="45700" anchor="t" anchorCtr="0">
            <a:spAutoFit/>
          </a:bodyPr>
          <a:lstStyle/>
          <a:p>
            <a:pPr marL="342900" marR="0" lvl="0" indent="-209550" algn="l" rtl="0">
              <a:lnSpc>
                <a:spcPct val="100000"/>
              </a:lnSpc>
              <a:spcBef>
                <a:spcPts val="0"/>
              </a:spcBef>
              <a:spcAft>
                <a:spcPts val="0"/>
              </a:spcAft>
              <a:buClr>
                <a:schemeClr val="dk1"/>
              </a:buClr>
              <a:buSzPts val="2100"/>
              <a:buFont typeface="Calibri"/>
              <a:buNone/>
            </a:pPr>
            <a:endParaRPr sz="21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a:solidFill>
                  <a:srgbClr val="000000"/>
                </a:solidFill>
                <a:latin typeface="Arial"/>
                <a:ea typeface="Arial"/>
                <a:cs typeface="Arial"/>
                <a:sym typeface="Arial"/>
              </a:rPr>
              <a:t>Simpler datasets</a:t>
            </a:r>
            <a:endParaRPr sz="21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a:solidFill>
                  <a:srgbClr val="000000"/>
                </a:solidFill>
                <a:latin typeface="Arial"/>
                <a:ea typeface="Arial"/>
                <a:cs typeface="Arial"/>
                <a:sym typeface="Arial"/>
              </a:rPr>
              <a:t>Little to no sensors</a:t>
            </a:r>
            <a:endParaRPr sz="21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a:solidFill>
                  <a:srgbClr val="000000"/>
                </a:solidFill>
                <a:latin typeface="Arial"/>
                <a:ea typeface="Arial"/>
                <a:cs typeface="Arial"/>
                <a:sym typeface="Arial"/>
              </a:rPr>
              <a:t>Little time series</a:t>
            </a:r>
            <a:endParaRPr sz="21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100"/>
              <a:buFont typeface="Arial"/>
              <a:buChar char="-"/>
            </a:pPr>
            <a:r>
              <a:rPr lang="de-DE" sz="2100" b="0" i="0" u="none" strike="noStrike" cap="none">
                <a:solidFill>
                  <a:srgbClr val="000000"/>
                </a:solidFill>
                <a:latin typeface="Arial"/>
                <a:ea typeface="Arial"/>
                <a:cs typeface="Arial"/>
                <a:sym typeface="Arial"/>
              </a:rPr>
              <a:t>Phenology, Yield, …</a:t>
            </a:r>
            <a:endParaRPr sz="2100" b="0" i="0" u="none" strike="noStrike" cap="none">
              <a:solidFill>
                <a:srgbClr val="000000"/>
              </a:solidFill>
              <a:latin typeface="Arial"/>
              <a:ea typeface="Arial"/>
              <a:cs typeface="Arial"/>
              <a:sym typeface="Arial"/>
            </a:endParaRPr>
          </a:p>
        </p:txBody>
      </p:sp>
      <p:sp>
        <p:nvSpPr>
          <p:cNvPr id="379" name="Google Shape;379;g312de6aadf8_1_12"/>
          <p:cNvSpPr txBox="1"/>
          <p:nvPr/>
        </p:nvSpPr>
        <p:spPr>
          <a:xfrm>
            <a:off x="0" y="5534574"/>
            <a:ext cx="119767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2100"/>
              <a:buFont typeface="Arial"/>
              <a:buNone/>
            </a:pPr>
            <a:r>
              <a:rPr lang="de-DE" sz="2000" b="1" i="1" u="none" strike="noStrike" cap="none">
                <a:solidFill>
                  <a:srgbClr val="008000"/>
                </a:solidFill>
                <a:latin typeface="Arial"/>
                <a:ea typeface="Arial"/>
                <a:cs typeface="Arial"/>
                <a:sym typeface="Arial"/>
              </a:rPr>
              <a:t>Datasets organized for data acquisition </a:t>
            </a:r>
            <a:r>
              <a:rPr lang="de-DE" sz="2000" b="1" i="1">
                <a:solidFill>
                  <a:srgbClr val="008000"/>
                </a:solidFill>
              </a:rPr>
              <a:t>→</a:t>
            </a:r>
            <a:r>
              <a:rPr lang="de-DE" sz="2000" b="1" i="1" u="none" strike="noStrike" cap="none">
                <a:solidFill>
                  <a:srgbClr val="008000"/>
                </a:solidFill>
                <a:latin typeface="Arial"/>
                <a:ea typeface="Arial"/>
                <a:cs typeface="Arial"/>
                <a:sym typeface="Arial"/>
              </a:rPr>
              <a:t> cannot be used for data analysis (way too complex)</a:t>
            </a:r>
            <a:endParaRPr sz="1600" b="0" i="0" u="none" strike="noStrike" cap="none">
              <a:solidFill>
                <a:srgbClr val="000000"/>
              </a:solidFill>
              <a:latin typeface="Arial"/>
              <a:ea typeface="Arial"/>
              <a:cs typeface="Arial"/>
              <a:sym typeface="Arial"/>
            </a:endParaRPr>
          </a:p>
        </p:txBody>
      </p:sp>
      <p:pic>
        <p:nvPicPr>
          <p:cNvPr id="380" name="Google Shape;380;g312de6aadf8_1_12"/>
          <p:cNvPicPr preferRelativeResize="0"/>
          <p:nvPr/>
        </p:nvPicPr>
        <p:blipFill rotWithShape="1">
          <a:blip r:embed="rId5">
            <a:alphaModFix/>
          </a:blip>
          <a:srcRect/>
          <a:stretch/>
        </p:blipFill>
        <p:spPr>
          <a:xfrm>
            <a:off x="7396300" y="482862"/>
            <a:ext cx="1074039" cy="927383"/>
          </a:xfrm>
          <a:prstGeom prst="rect">
            <a:avLst/>
          </a:prstGeom>
          <a:noFill/>
          <a:ln>
            <a:noFill/>
          </a:ln>
        </p:spPr>
      </p:pic>
      <p:pic>
        <p:nvPicPr>
          <p:cNvPr id="381" name="Google Shape;381;g312de6aadf8_1_12" descr="FAIRDOM LOGOs | FAIRDOM"/>
          <p:cNvPicPr preferRelativeResize="0"/>
          <p:nvPr/>
        </p:nvPicPr>
        <p:blipFill rotWithShape="1">
          <a:blip r:embed="rId6">
            <a:alphaModFix/>
          </a:blip>
          <a:srcRect/>
          <a:stretch/>
        </p:blipFill>
        <p:spPr>
          <a:xfrm>
            <a:off x="8749103" y="3340902"/>
            <a:ext cx="583690" cy="582612"/>
          </a:xfrm>
          <a:prstGeom prst="rect">
            <a:avLst/>
          </a:prstGeom>
          <a:noFill/>
          <a:ln>
            <a:noFill/>
          </a:ln>
        </p:spPr>
      </p:pic>
      <p:grpSp>
        <p:nvGrpSpPr>
          <p:cNvPr id="382" name="Google Shape;382;g312de6aadf8_1_12"/>
          <p:cNvGrpSpPr/>
          <p:nvPr/>
        </p:nvGrpSpPr>
        <p:grpSpPr>
          <a:xfrm>
            <a:off x="6707803" y="3340902"/>
            <a:ext cx="1225516" cy="662320"/>
            <a:chOff x="6584860" y="3019454"/>
            <a:chExt cx="1225516" cy="662320"/>
          </a:xfrm>
        </p:grpSpPr>
        <p:pic>
          <p:nvPicPr>
            <p:cNvPr id="383" name="Google Shape;383;g312de6aadf8_1_12"/>
            <p:cNvPicPr preferRelativeResize="0"/>
            <p:nvPr/>
          </p:nvPicPr>
          <p:blipFill rotWithShape="1">
            <a:blip r:embed="rId7">
              <a:alphaModFix/>
            </a:blip>
            <a:srcRect/>
            <a:stretch/>
          </p:blipFill>
          <p:spPr>
            <a:xfrm>
              <a:off x="6584860" y="3019454"/>
              <a:ext cx="511364" cy="482862"/>
            </a:xfrm>
            <a:prstGeom prst="rect">
              <a:avLst/>
            </a:prstGeom>
            <a:noFill/>
            <a:ln>
              <a:noFill/>
            </a:ln>
          </p:spPr>
        </p:pic>
        <p:pic>
          <p:nvPicPr>
            <p:cNvPr id="384" name="Google Shape;384;g312de6aadf8_1_12"/>
            <p:cNvPicPr preferRelativeResize="0"/>
            <p:nvPr/>
          </p:nvPicPr>
          <p:blipFill rotWithShape="1">
            <a:blip r:embed="rId7">
              <a:alphaModFix/>
            </a:blip>
            <a:srcRect/>
            <a:stretch/>
          </p:blipFill>
          <p:spPr>
            <a:xfrm>
              <a:off x="6941936" y="3100161"/>
              <a:ext cx="511364" cy="482862"/>
            </a:xfrm>
            <a:prstGeom prst="rect">
              <a:avLst/>
            </a:prstGeom>
            <a:noFill/>
            <a:ln>
              <a:noFill/>
            </a:ln>
          </p:spPr>
        </p:pic>
        <p:pic>
          <p:nvPicPr>
            <p:cNvPr id="385" name="Google Shape;385;g312de6aadf8_1_12"/>
            <p:cNvPicPr preferRelativeResize="0"/>
            <p:nvPr/>
          </p:nvPicPr>
          <p:blipFill rotWithShape="1">
            <a:blip r:embed="rId7">
              <a:alphaModFix/>
            </a:blip>
            <a:srcRect/>
            <a:stretch/>
          </p:blipFill>
          <p:spPr>
            <a:xfrm>
              <a:off x="7299012" y="3198912"/>
              <a:ext cx="511364" cy="482862"/>
            </a:xfrm>
            <a:prstGeom prst="rect">
              <a:avLst/>
            </a:prstGeom>
            <a:noFill/>
            <a:ln>
              <a:noFill/>
            </a:ln>
          </p:spPr>
        </p:pic>
      </p:grpSp>
      <p:sp>
        <p:nvSpPr>
          <p:cNvPr id="386" name="Google Shape;386;g312de6aadf8_1_12"/>
          <p:cNvSpPr txBox="1"/>
          <p:nvPr/>
        </p:nvSpPr>
        <p:spPr>
          <a:xfrm>
            <a:off x="2567141" y="6488673"/>
            <a:ext cx="2731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Pommier C., Tardieu F. et al</a:t>
            </a:r>
            <a:endParaRPr/>
          </a:p>
        </p:txBody>
      </p:sp>
      <p:sp>
        <p:nvSpPr>
          <p:cNvPr id="387" name="Google Shape;387;g312de6aadf8_1_12"/>
          <p:cNvSpPr txBox="1">
            <a:spLocks noGrp="1"/>
          </p:cNvSpPr>
          <p:nvPr>
            <p:ph type="title"/>
          </p:nvPr>
        </p:nvSpPr>
        <p:spPr>
          <a:xfrm>
            <a:off x="721896" y="0"/>
            <a:ext cx="10237500" cy="510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de-DE"/>
              <a:t>Data collection management</a:t>
            </a:r>
            <a:endParaRPr/>
          </a:p>
        </p:txBody>
      </p:sp>
      <p:pic>
        <p:nvPicPr>
          <p:cNvPr id="388" name="Google Shape;388;g312de6aadf8_1_12"/>
          <p:cNvPicPr preferRelativeResize="0"/>
          <p:nvPr/>
        </p:nvPicPr>
        <p:blipFill rotWithShape="1">
          <a:blip r:embed="rId8">
            <a:alphaModFix/>
          </a:blip>
          <a:srcRect/>
          <a:stretch/>
        </p:blipFill>
        <p:spPr>
          <a:xfrm>
            <a:off x="9525749" y="3445152"/>
            <a:ext cx="1547699" cy="4538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1a13bc3efd_0_0"/>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A3A6"/>
              </a:buClr>
              <a:buSzPts val="2400"/>
              <a:buChar char="•"/>
            </a:pPr>
            <a:r>
              <a:rPr lang="de-DE" b="1"/>
              <a:t>Digital disruption </a:t>
            </a:r>
            <a:r>
              <a:rPr lang="de-DE"/>
              <a:t>=&gt; transition to digital, changing the landscape </a:t>
            </a:r>
            <a:endParaRPr/>
          </a:p>
          <a:p>
            <a:pPr marL="685800" lvl="1" indent="-228600" algn="l" rtl="0">
              <a:lnSpc>
                <a:spcPct val="90000"/>
              </a:lnSpc>
              <a:spcBef>
                <a:spcPts val="500"/>
              </a:spcBef>
              <a:spcAft>
                <a:spcPts val="0"/>
              </a:spcAft>
              <a:buClr>
                <a:schemeClr val="dk1"/>
              </a:buClr>
              <a:buSzPts val="2300"/>
              <a:buChar char="•"/>
            </a:pPr>
            <a:r>
              <a:rPr lang="de-DE" sz="2300"/>
              <a:t>The leading film broadcaster does not own a cinema (Netflix)</a:t>
            </a:r>
            <a:endParaRPr/>
          </a:p>
          <a:p>
            <a:pPr marL="685800" lvl="1" indent="-228600" algn="l" rtl="0">
              <a:lnSpc>
                <a:spcPct val="90000"/>
              </a:lnSpc>
              <a:spcBef>
                <a:spcPts val="500"/>
              </a:spcBef>
              <a:spcAft>
                <a:spcPts val="0"/>
              </a:spcAft>
              <a:buClr>
                <a:schemeClr val="dk1"/>
              </a:buClr>
              <a:buSzPts val="2300"/>
              <a:buChar char="•"/>
            </a:pPr>
            <a:r>
              <a:rPr lang="de-DE" sz="2300"/>
              <a:t>The leading provider of accommodation does not own any (AirBnB)</a:t>
            </a:r>
            <a:endParaRPr/>
          </a:p>
          <a:p>
            <a:pPr marL="228600" lvl="0" indent="-228600" algn="l" rtl="0">
              <a:lnSpc>
                <a:spcPct val="90000"/>
              </a:lnSpc>
              <a:spcBef>
                <a:spcPts val="1000"/>
              </a:spcBef>
              <a:spcAft>
                <a:spcPts val="0"/>
              </a:spcAft>
              <a:buClr>
                <a:srgbClr val="00A3A6"/>
              </a:buClr>
              <a:buSzPts val="2400"/>
              <a:buChar char="•"/>
            </a:pPr>
            <a:r>
              <a:rPr lang="de-DE" b="1"/>
              <a:t>Big data </a:t>
            </a:r>
            <a:r>
              <a:rPr lang="de-DE"/>
              <a:t>=&gt; data deluge and paradigm shift to manage</a:t>
            </a:r>
            <a:endParaRPr/>
          </a:p>
          <a:p>
            <a:pPr marL="685800" lvl="1" indent="-228600" algn="l" rtl="0">
              <a:lnSpc>
                <a:spcPct val="90000"/>
              </a:lnSpc>
              <a:spcBef>
                <a:spcPts val="500"/>
              </a:spcBef>
              <a:spcAft>
                <a:spcPts val="0"/>
              </a:spcAft>
              <a:buClr>
                <a:schemeClr val="dk1"/>
              </a:buClr>
              <a:buSzPts val="2200"/>
              <a:buChar char="•"/>
            </a:pPr>
            <a:r>
              <a:rPr lang="de-DE"/>
              <a:t>Before: design of experiment &gt; collection of results &gt; analysis</a:t>
            </a:r>
            <a:endParaRPr/>
          </a:p>
          <a:p>
            <a:pPr marL="685800" lvl="1" indent="-228600" algn="l" rtl="0">
              <a:lnSpc>
                <a:spcPct val="90000"/>
              </a:lnSpc>
              <a:spcBef>
                <a:spcPts val="500"/>
              </a:spcBef>
              <a:spcAft>
                <a:spcPts val="0"/>
              </a:spcAft>
              <a:buClr>
                <a:schemeClr val="dk1"/>
              </a:buClr>
              <a:buSzPts val="2200"/>
              <a:buChar char="•"/>
            </a:pPr>
            <a:r>
              <a:rPr lang="de-DE"/>
              <a:t>Now: data generation &gt; organisation &gt; analysis &gt; information dissemination</a:t>
            </a:r>
            <a:endParaRPr/>
          </a:p>
        </p:txBody>
      </p:sp>
      <p:sp>
        <p:nvSpPr>
          <p:cNvPr id="126" name="Google Shape;126;g31a13bc3efd_0_0"/>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Research data - Reproducibility crisis</a:t>
            </a:r>
            <a:endParaRPr/>
          </a:p>
        </p:txBody>
      </p:sp>
      <p:sp>
        <p:nvSpPr>
          <p:cNvPr id="127" name="Google Shape;127;g31a13bc3efd_0_0"/>
          <p:cNvSpPr/>
          <p:nvPr/>
        </p:nvSpPr>
        <p:spPr>
          <a:xfrm>
            <a:off x="3301468" y="5570290"/>
            <a:ext cx="2794532" cy="12877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8" name="Google Shape;128;g31a13bc3efd_0_0"/>
          <p:cNvPicPr preferRelativeResize="0"/>
          <p:nvPr/>
        </p:nvPicPr>
        <p:blipFill rotWithShape="1">
          <a:blip r:embed="rId3">
            <a:alphaModFix/>
          </a:blip>
          <a:srcRect t="46199" r="34762"/>
          <a:stretch/>
        </p:blipFill>
        <p:spPr>
          <a:xfrm>
            <a:off x="3301468" y="3731264"/>
            <a:ext cx="6025291" cy="28834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
          <p:cNvSpPr txBox="1">
            <a:spLocks noGrp="1"/>
          </p:cNvSpPr>
          <p:nvPr>
            <p:ph type="title"/>
          </p:nvPr>
        </p:nvSpPr>
        <p:spPr>
          <a:xfrm>
            <a:off x="743192" y="149639"/>
            <a:ext cx="10216343" cy="318984"/>
          </a:xfrm>
          <a:prstGeom prst="rect">
            <a:avLst/>
          </a:prstGeom>
          <a:noFill/>
          <a:ln>
            <a:noFill/>
          </a:ln>
        </p:spPr>
        <p:txBody>
          <a:bodyPr spcFirstLastPara="1" wrap="square" lIns="0" tIns="46800" rIns="91425" bIns="45700" anchor="ctr" anchorCtr="0">
            <a:normAutofit fontScale="90000"/>
          </a:bodyPr>
          <a:lstStyle/>
          <a:p>
            <a:pPr marL="0" lvl="0" indent="0" algn="l" rtl="0">
              <a:lnSpc>
                <a:spcPct val="126250"/>
              </a:lnSpc>
              <a:spcBef>
                <a:spcPts val="0"/>
              </a:spcBef>
              <a:spcAft>
                <a:spcPts val="0"/>
              </a:spcAft>
              <a:buSzPct val="118518"/>
              <a:buNone/>
            </a:pPr>
            <a:r>
              <a:rPr lang="de-DE"/>
              <a:t>Phenotype data lifecycle</a:t>
            </a:r>
            <a:endParaRPr/>
          </a:p>
        </p:txBody>
      </p:sp>
      <p:grpSp>
        <p:nvGrpSpPr>
          <p:cNvPr id="410" name="Google Shape;410;p5"/>
          <p:cNvGrpSpPr/>
          <p:nvPr/>
        </p:nvGrpSpPr>
        <p:grpSpPr>
          <a:xfrm>
            <a:off x="1625881" y="1603081"/>
            <a:ext cx="2477700" cy="2247600"/>
            <a:chOff x="1625881" y="1203692"/>
            <a:chExt cx="2477700" cy="2247600"/>
          </a:xfrm>
        </p:grpSpPr>
        <p:sp>
          <p:nvSpPr>
            <p:cNvPr id="411" name="Google Shape;411;p5"/>
            <p:cNvSpPr/>
            <p:nvPr/>
          </p:nvSpPr>
          <p:spPr>
            <a:xfrm>
              <a:off x="1625881" y="1203692"/>
              <a:ext cx="2477700" cy="2247600"/>
            </a:xfrm>
            <a:prstGeom prst="rect">
              <a:avLst/>
            </a:prstGeom>
            <a:solidFill>
              <a:srgbClr val="92D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p5"/>
            <p:cNvSpPr/>
            <p:nvPr/>
          </p:nvSpPr>
          <p:spPr>
            <a:xfrm>
              <a:off x="1707721" y="1288715"/>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13" name="Google Shape;413;p5"/>
            <p:cNvSpPr/>
            <p:nvPr/>
          </p:nvSpPr>
          <p:spPr>
            <a:xfrm>
              <a:off x="2511377" y="1288715"/>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14" name="Google Shape;414;p5"/>
            <p:cNvSpPr/>
            <p:nvPr/>
          </p:nvSpPr>
          <p:spPr>
            <a:xfrm>
              <a:off x="3308057" y="1283898"/>
              <a:ext cx="720000" cy="648000"/>
            </a:xfrm>
            <a:prstGeom prst="rect">
              <a:avLst/>
            </a:prstGeom>
            <a:solidFill>
              <a:srgbClr val="FFFF9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low input</a:t>
              </a:r>
              <a:endParaRPr sz="1400" b="0" i="0" u="none" strike="noStrike" cap="none">
                <a:solidFill>
                  <a:srgbClr val="000000"/>
                </a:solidFill>
                <a:latin typeface="Arial"/>
                <a:ea typeface="Arial"/>
                <a:cs typeface="Arial"/>
                <a:sym typeface="Arial"/>
              </a:endParaRPr>
            </a:p>
          </p:txBody>
        </p:sp>
        <p:sp>
          <p:nvSpPr>
            <p:cNvPr id="415" name="Google Shape;415;p5"/>
            <p:cNvSpPr/>
            <p:nvPr/>
          </p:nvSpPr>
          <p:spPr>
            <a:xfrm>
              <a:off x="1707721" y="2011979"/>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sp>
          <p:nvSpPr>
            <p:cNvPr id="416" name="Google Shape;416;p5"/>
            <p:cNvSpPr/>
            <p:nvPr/>
          </p:nvSpPr>
          <p:spPr>
            <a:xfrm>
              <a:off x="2509501" y="2011979"/>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sp>
          <p:nvSpPr>
            <p:cNvPr id="417" name="Google Shape;417;p5"/>
            <p:cNvSpPr/>
            <p:nvPr/>
          </p:nvSpPr>
          <p:spPr>
            <a:xfrm>
              <a:off x="3303944" y="2014993"/>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18" name="Google Shape;418;p5"/>
            <p:cNvSpPr/>
            <p:nvPr/>
          </p:nvSpPr>
          <p:spPr>
            <a:xfrm>
              <a:off x="1707721" y="2739932"/>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19" name="Google Shape;419;p5"/>
            <p:cNvSpPr/>
            <p:nvPr/>
          </p:nvSpPr>
          <p:spPr>
            <a:xfrm>
              <a:off x="2511377" y="2739932"/>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 </a:t>
              </a:r>
              <a:endParaRPr sz="1400" b="0" i="0" u="none" strike="noStrike" cap="none">
                <a:solidFill>
                  <a:srgbClr val="000000"/>
                </a:solidFill>
                <a:latin typeface="Arial"/>
                <a:ea typeface="Arial"/>
                <a:cs typeface="Arial"/>
                <a:sym typeface="Arial"/>
              </a:endParaRPr>
            </a:p>
          </p:txBody>
        </p:sp>
        <p:sp>
          <p:nvSpPr>
            <p:cNvPr id="420" name="Google Shape;420;p5"/>
            <p:cNvSpPr/>
            <p:nvPr/>
          </p:nvSpPr>
          <p:spPr>
            <a:xfrm>
              <a:off x="3303548" y="2739995"/>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grpSp>
      <p:pic>
        <p:nvPicPr>
          <p:cNvPr id="421" name="Google Shape;421;p5"/>
          <p:cNvPicPr preferRelativeResize="0"/>
          <p:nvPr/>
        </p:nvPicPr>
        <p:blipFill rotWithShape="1">
          <a:blip r:embed="rId3">
            <a:alphaModFix/>
          </a:blip>
          <a:srcRect/>
          <a:stretch/>
        </p:blipFill>
        <p:spPr>
          <a:xfrm>
            <a:off x="3448812" y="4957330"/>
            <a:ext cx="1522512" cy="1321705"/>
          </a:xfrm>
          <a:prstGeom prst="rect">
            <a:avLst/>
          </a:prstGeom>
          <a:noFill/>
          <a:ln>
            <a:noFill/>
          </a:ln>
        </p:spPr>
      </p:pic>
      <p:grpSp>
        <p:nvGrpSpPr>
          <p:cNvPr id="422" name="Google Shape;422;p5"/>
          <p:cNvGrpSpPr/>
          <p:nvPr/>
        </p:nvGrpSpPr>
        <p:grpSpPr>
          <a:xfrm>
            <a:off x="6847568" y="1912525"/>
            <a:ext cx="1878900" cy="1530300"/>
            <a:chOff x="6847568" y="1513136"/>
            <a:chExt cx="1878900" cy="1530300"/>
          </a:xfrm>
        </p:grpSpPr>
        <p:sp>
          <p:nvSpPr>
            <p:cNvPr id="423" name="Google Shape;423;p5"/>
            <p:cNvSpPr/>
            <p:nvPr/>
          </p:nvSpPr>
          <p:spPr>
            <a:xfrm>
              <a:off x="6847568" y="1513136"/>
              <a:ext cx="1878900" cy="1530300"/>
            </a:xfrm>
            <a:prstGeom prst="foldedCorner">
              <a:avLst>
                <a:gd name="adj" fmla="val 12287"/>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4" name="Google Shape;424;p5"/>
            <p:cNvSpPr/>
            <p:nvPr/>
          </p:nvSpPr>
          <p:spPr>
            <a:xfrm>
              <a:off x="6925941" y="1583787"/>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25" name="Google Shape;425;p5"/>
            <p:cNvSpPr/>
            <p:nvPr/>
          </p:nvSpPr>
          <p:spPr>
            <a:xfrm>
              <a:off x="7737836" y="1583787"/>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26" name="Google Shape;426;p5"/>
            <p:cNvSpPr/>
            <p:nvPr/>
          </p:nvSpPr>
          <p:spPr>
            <a:xfrm>
              <a:off x="7737836" y="2305271"/>
              <a:ext cx="720000" cy="648000"/>
            </a:xfrm>
            <a:prstGeom prst="rect">
              <a:avLst/>
            </a:prstGeom>
            <a:solidFill>
              <a:srgbClr val="FFFF9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low input</a:t>
              </a:r>
              <a:endParaRPr sz="1400" b="0" i="0" u="none" strike="noStrike" cap="none">
                <a:solidFill>
                  <a:srgbClr val="000000"/>
                </a:solidFill>
                <a:latin typeface="Arial"/>
                <a:ea typeface="Arial"/>
                <a:cs typeface="Arial"/>
                <a:sym typeface="Arial"/>
              </a:endParaRPr>
            </a:p>
          </p:txBody>
        </p:sp>
        <p:sp>
          <p:nvSpPr>
            <p:cNvPr id="427" name="Google Shape;427;p5"/>
            <p:cNvSpPr/>
            <p:nvPr/>
          </p:nvSpPr>
          <p:spPr>
            <a:xfrm>
              <a:off x="6925941" y="2304774"/>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grpSp>
      <p:graphicFrame>
        <p:nvGraphicFramePr>
          <p:cNvPr id="428" name="Google Shape;428;p5"/>
          <p:cNvGraphicFramePr/>
          <p:nvPr>
            <p:extLst>
              <p:ext uri="{D42A27DB-BD31-4B8C-83A1-F6EECF244321}">
                <p14:modId xmlns:p14="http://schemas.microsoft.com/office/powerpoint/2010/main" val="183065622"/>
              </p:ext>
            </p:extLst>
          </p:nvPr>
        </p:nvGraphicFramePr>
        <p:xfrm>
          <a:off x="6282356" y="4019385"/>
          <a:ext cx="2910975" cy="548660"/>
        </p:xfrm>
        <a:graphic>
          <a:graphicData uri="http://schemas.openxmlformats.org/drawingml/2006/table">
            <a:tbl>
              <a:tblPr>
                <a:noFill/>
                <a:tableStyleId>{BE986ED8-3673-4F45-B59C-B7B0657B4F80}</a:tableStyleId>
              </a:tblPr>
              <a:tblGrid>
                <a:gridCol w="944875">
                  <a:extLst>
                    <a:ext uri="{9D8B030D-6E8A-4147-A177-3AD203B41FA5}">
                      <a16:colId xmlns:a16="http://schemas.microsoft.com/office/drawing/2014/main" val="20000"/>
                    </a:ext>
                  </a:extLst>
                </a:gridCol>
                <a:gridCol w="987625">
                  <a:extLst>
                    <a:ext uri="{9D8B030D-6E8A-4147-A177-3AD203B41FA5}">
                      <a16:colId xmlns:a16="http://schemas.microsoft.com/office/drawing/2014/main" val="20001"/>
                    </a:ext>
                  </a:extLst>
                </a:gridCol>
                <a:gridCol w="978475">
                  <a:extLst>
                    <a:ext uri="{9D8B030D-6E8A-4147-A177-3AD203B41FA5}">
                      <a16:colId xmlns:a16="http://schemas.microsoft.com/office/drawing/2014/main" val="20002"/>
                    </a:ext>
                  </a:extLst>
                </a:gridCol>
              </a:tblGrid>
              <a:tr h="153900">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Genotype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Treatment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Fusariose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53900">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dirty="0"/>
                        <a:t>6</a:t>
                      </a:r>
                      <a:endParaRPr sz="1200" u="none" strike="noStrike" cap="none" dirty="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429" name="Google Shape;429;p5"/>
          <p:cNvGrpSpPr/>
          <p:nvPr/>
        </p:nvGrpSpPr>
        <p:grpSpPr>
          <a:xfrm>
            <a:off x="4288792" y="2324699"/>
            <a:ext cx="2360700" cy="475204"/>
            <a:chOff x="4288792" y="1925310"/>
            <a:chExt cx="2360700" cy="475204"/>
          </a:xfrm>
        </p:grpSpPr>
        <p:sp>
          <p:nvSpPr>
            <p:cNvPr id="430" name="Google Shape;430;p5"/>
            <p:cNvSpPr txBox="1"/>
            <p:nvPr/>
          </p:nvSpPr>
          <p:spPr>
            <a:xfrm>
              <a:off x="4338286" y="1925310"/>
              <a:ext cx="222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de-DE" sz="1800" b="0" i="0" u="none" strike="noStrike" cap="none">
                  <a:solidFill>
                    <a:srgbClr val="000000"/>
                  </a:solidFill>
                  <a:latin typeface="Calibri"/>
                  <a:ea typeface="Calibri"/>
                  <a:cs typeface="Calibri"/>
                  <a:sym typeface="Calibri"/>
                </a:rPr>
                <a:t>Derivation, Reduction</a:t>
              </a:r>
              <a:endParaRPr sz="1400" b="0" i="0" u="none" strike="noStrike" cap="none">
                <a:solidFill>
                  <a:srgbClr val="000000"/>
                </a:solidFill>
                <a:latin typeface="Arial"/>
                <a:ea typeface="Arial"/>
                <a:cs typeface="Arial"/>
                <a:sym typeface="Arial"/>
              </a:endParaRPr>
            </a:p>
          </p:txBody>
        </p:sp>
        <p:sp>
          <p:nvSpPr>
            <p:cNvPr id="431" name="Google Shape;431;p5"/>
            <p:cNvSpPr/>
            <p:nvPr/>
          </p:nvSpPr>
          <p:spPr>
            <a:xfrm>
              <a:off x="4288792" y="2228314"/>
              <a:ext cx="2360700" cy="172200"/>
            </a:xfrm>
            <a:prstGeom prst="rightArrow">
              <a:avLst>
                <a:gd name="adj1" fmla="val 50000"/>
                <a:gd name="adj2" fmla="val 50000"/>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graphicFrame>
        <p:nvGraphicFramePr>
          <p:cNvPr id="432" name="Google Shape;432;p5"/>
          <p:cNvGraphicFramePr/>
          <p:nvPr>
            <p:extLst>
              <p:ext uri="{D42A27DB-BD31-4B8C-83A1-F6EECF244321}">
                <p14:modId xmlns:p14="http://schemas.microsoft.com/office/powerpoint/2010/main" val="3587418709"/>
              </p:ext>
            </p:extLst>
          </p:nvPr>
        </p:nvGraphicFramePr>
        <p:xfrm>
          <a:off x="206483" y="3969849"/>
          <a:ext cx="5689675" cy="822990"/>
        </p:xfrm>
        <a:graphic>
          <a:graphicData uri="http://schemas.openxmlformats.org/drawingml/2006/table">
            <a:tbl>
              <a:tblPr>
                <a:noFill/>
                <a:tableStyleId>{BE986ED8-3673-4F45-B59C-B7B0657B4F80}</a:tableStyleId>
              </a:tblPr>
              <a:tblGrid>
                <a:gridCol w="978150">
                  <a:extLst>
                    <a:ext uri="{9D8B030D-6E8A-4147-A177-3AD203B41FA5}">
                      <a16:colId xmlns:a16="http://schemas.microsoft.com/office/drawing/2014/main" val="20000"/>
                    </a:ext>
                  </a:extLst>
                </a:gridCol>
                <a:gridCol w="1022375">
                  <a:extLst>
                    <a:ext uri="{9D8B030D-6E8A-4147-A177-3AD203B41FA5}">
                      <a16:colId xmlns:a16="http://schemas.microsoft.com/office/drawing/2014/main" val="20001"/>
                    </a:ext>
                  </a:extLst>
                </a:gridCol>
                <a:gridCol w="1023825">
                  <a:extLst>
                    <a:ext uri="{9D8B030D-6E8A-4147-A177-3AD203B41FA5}">
                      <a16:colId xmlns:a16="http://schemas.microsoft.com/office/drawing/2014/main" val="20002"/>
                    </a:ext>
                  </a:extLst>
                </a:gridCol>
                <a:gridCol w="1121125">
                  <a:extLst>
                    <a:ext uri="{9D8B030D-6E8A-4147-A177-3AD203B41FA5}">
                      <a16:colId xmlns:a16="http://schemas.microsoft.com/office/drawing/2014/main" val="20003"/>
                    </a:ext>
                  </a:extLst>
                </a:gridCol>
                <a:gridCol w="521875">
                  <a:extLst>
                    <a:ext uri="{9D8B030D-6E8A-4147-A177-3AD203B41FA5}">
                      <a16:colId xmlns:a16="http://schemas.microsoft.com/office/drawing/2014/main" val="20004"/>
                    </a:ext>
                  </a:extLst>
                </a:gridCol>
                <a:gridCol w="1022325">
                  <a:extLst>
                    <a:ext uri="{9D8B030D-6E8A-4147-A177-3AD203B41FA5}">
                      <a16:colId xmlns:a16="http://schemas.microsoft.com/office/drawing/2014/main" val="20005"/>
                    </a:ext>
                  </a:extLst>
                </a:gridCol>
              </a:tblGrid>
              <a:tr h="123100">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Genotype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Treatment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N input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Date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Rep</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Fusariose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extLst>
                  <a:ext uri="{0D108BD9-81ED-4DB2-BD59-A6C34878D82A}">
                    <a16:rowId xmlns:a16="http://schemas.microsoft.com/office/drawing/2014/main" val="10000"/>
                  </a:ext>
                </a:extLst>
              </a:tr>
              <a:tr h="123100">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de-DE" sz="1200" u="none" strike="noStrike" cap="none"/>
                        <a:t>15,3225129</a:t>
                      </a:r>
                      <a:endParaRPr sz="1200" b="0" i="0" u="none" strike="noStrike" cap="none">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15/11/2011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5</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3100">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de-DE" sz="1200" u="none" strike="noStrike" cap="none"/>
                        <a:t>15,3430556</a:t>
                      </a:r>
                      <a:endParaRPr sz="1200" b="0" i="0" u="none" strike="noStrike" cap="none">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16/11/2011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2</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dirty="0"/>
                        <a:t>7</a:t>
                      </a:r>
                      <a:endParaRPr sz="1200" u="none" strike="noStrike" cap="none" dirty="0">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433" name="Google Shape;433;p5"/>
          <p:cNvPicPr preferRelativeResize="0"/>
          <p:nvPr/>
        </p:nvPicPr>
        <p:blipFill rotWithShape="1">
          <a:blip r:embed="rId4">
            <a:alphaModFix/>
          </a:blip>
          <a:srcRect/>
          <a:stretch/>
        </p:blipFill>
        <p:spPr>
          <a:xfrm>
            <a:off x="6558886" y="4552824"/>
            <a:ext cx="2301026" cy="1476164"/>
          </a:xfrm>
          <a:prstGeom prst="rect">
            <a:avLst/>
          </a:prstGeom>
          <a:noFill/>
          <a:ln>
            <a:noFill/>
          </a:ln>
        </p:spPr>
      </p:pic>
      <p:grpSp>
        <p:nvGrpSpPr>
          <p:cNvPr id="434" name="Google Shape;434;p5"/>
          <p:cNvGrpSpPr/>
          <p:nvPr/>
        </p:nvGrpSpPr>
        <p:grpSpPr>
          <a:xfrm>
            <a:off x="616158" y="719255"/>
            <a:ext cx="10876915" cy="276313"/>
            <a:chOff x="303" y="46472"/>
            <a:chExt cx="10876915" cy="276313"/>
          </a:xfrm>
        </p:grpSpPr>
        <p:sp>
          <p:nvSpPr>
            <p:cNvPr id="435" name="Google Shape;435;p5"/>
            <p:cNvSpPr/>
            <p:nvPr/>
          </p:nvSpPr>
          <p:spPr>
            <a:xfrm>
              <a:off x="303" y="46472"/>
              <a:ext cx="5112600" cy="276300"/>
            </a:xfrm>
            <a:prstGeom prst="chevron">
              <a:avLst>
                <a:gd name="adj" fmla="val 50000"/>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5"/>
            <p:cNvSpPr txBox="1"/>
            <p:nvPr/>
          </p:nvSpPr>
          <p:spPr>
            <a:xfrm>
              <a:off x="138497" y="46472"/>
              <a:ext cx="48363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Data Acquisition</a:t>
              </a:r>
              <a:endParaRPr sz="1600" b="0" i="0" u="none" strike="noStrike" cap="none">
                <a:solidFill>
                  <a:srgbClr val="FFFFFF"/>
                </a:solidFill>
                <a:latin typeface="Calibri"/>
                <a:ea typeface="Calibri"/>
                <a:cs typeface="Calibri"/>
                <a:sym typeface="Calibri"/>
              </a:endParaRPr>
            </a:p>
          </p:txBody>
        </p:sp>
        <p:sp>
          <p:nvSpPr>
            <p:cNvPr id="437" name="Google Shape;437;p5"/>
            <p:cNvSpPr/>
            <p:nvPr/>
          </p:nvSpPr>
          <p:spPr>
            <a:xfrm>
              <a:off x="4888598" y="46472"/>
              <a:ext cx="4108200" cy="276300"/>
            </a:xfrm>
            <a:prstGeom prst="chevron">
              <a:avLst>
                <a:gd name="adj" fmla="val 50000"/>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5"/>
            <p:cNvSpPr txBox="1"/>
            <p:nvPr/>
          </p:nvSpPr>
          <p:spPr>
            <a:xfrm>
              <a:off x="5026792" y="46472"/>
              <a:ext cx="38319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Data computation</a:t>
              </a:r>
              <a:endParaRPr sz="1600" b="0" i="0" u="none" strike="noStrike" cap="none">
                <a:solidFill>
                  <a:srgbClr val="FFFFFF"/>
                </a:solidFill>
                <a:latin typeface="Calibri"/>
                <a:ea typeface="Calibri"/>
                <a:cs typeface="Calibri"/>
                <a:sym typeface="Calibri"/>
              </a:endParaRPr>
            </a:p>
          </p:txBody>
        </p:sp>
        <p:sp>
          <p:nvSpPr>
            <p:cNvPr id="439" name="Google Shape;439;p5"/>
            <p:cNvSpPr txBox="1"/>
            <p:nvPr/>
          </p:nvSpPr>
          <p:spPr>
            <a:xfrm>
              <a:off x="8910718" y="46485"/>
              <a:ext cx="19665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Knowledge</a:t>
              </a:r>
              <a:endParaRPr sz="1600" b="0" i="0" u="none" strike="noStrike" cap="none">
                <a:solidFill>
                  <a:srgbClr val="FFFFFF"/>
                </a:solidFill>
                <a:latin typeface="Calibri"/>
                <a:ea typeface="Calibri"/>
                <a:cs typeface="Calibri"/>
                <a:sym typeface="Calibri"/>
              </a:endParaRPr>
            </a:p>
          </p:txBody>
        </p:sp>
      </p:grpSp>
      <p:sp>
        <p:nvSpPr>
          <p:cNvPr id="440" name="Google Shape;440;p5"/>
          <p:cNvSpPr txBox="1"/>
          <p:nvPr/>
        </p:nvSpPr>
        <p:spPr>
          <a:xfrm>
            <a:off x="941870" y="1028150"/>
            <a:ext cx="421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 Raw » data, pheno/env measurement, variables</a:t>
            </a:r>
            <a:endParaRPr sz="1400" b="0" i="0" u="none" strike="noStrike" cap="none">
              <a:solidFill>
                <a:srgbClr val="000000"/>
              </a:solidFill>
              <a:latin typeface="Arial"/>
              <a:ea typeface="Arial"/>
              <a:cs typeface="Arial"/>
              <a:sym typeface="Arial"/>
            </a:endParaRPr>
          </a:p>
        </p:txBody>
      </p:sp>
      <p:sp>
        <p:nvSpPr>
          <p:cNvPr id="441" name="Google Shape;441;p5"/>
          <p:cNvSpPr txBox="1"/>
          <p:nvPr/>
        </p:nvSpPr>
        <p:spPr>
          <a:xfrm>
            <a:off x="5907547" y="1101045"/>
            <a:ext cx="348084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dirty="0">
                <a:solidFill>
                  <a:srgbClr val="000000"/>
                </a:solidFill>
                <a:latin typeface="Arial"/>
                <a:ea typeface="Arial"/>
                <a:cs typeface="Arial"/>
                <a:sym typeface="Arial"/>
              </a:rPr>
              <a:t>« </a:t>
            </a:r>
            <a:r>
              <a:rPr lang="de-DE" sz="1400" b="0" i="0" u="none" strike="noStrike" cap="none" dirty="0" err="1">
                <a:solidFill>
                  <a:srgbClr val="000000"/>
                </a:solidFill>
                <a:latin typeface="Arial"/>
                <a:ea typeface="Arial"/>
                <a:cs typeface="Arial"/>
                <a:sym typeface="Arial"/>
              </a:rPr>
              <a:t>Derived</a:t>
            </a:r>
            <a:r>
              <a:rPr lang="de-DE" sz="1400" b="0" i="0" u="none" strike="noStrike" cap="none" dirty="0">
                <a:solidFill>
                  <a:srgbClr val="000000"/>
                </a:solidFill>
                <a:latin typeface="Arial"/>
                <a:ea typeface="Arial"/>
                <a:cs typeface="Arial"/>
                <a:sym typeface="Arial"/>
              </a:rPr>
              <a:t>/</a:t>
            </a:r>
            <a:r>
              <a:rPr lang="de-DE" sz="1400" b="0" i="0" u="none" strike="noStrike" cap="none" dirty="0" err="1">
                <a:solidFill>
                  <a:srgbClr val="000000"/>
                </a:solidFill>
                <a:latin typeface="Arial"/>
                <a:ea typeface="Arial"/>
                <a:cs typeface="Arial"/>
                <a:sym typeface="Arial"/>
              </a:rPr>
              <a:t>Processed</a:t>
            </a:r>
            <a:r>
              <a:rPr lang="de-DE" sz="1400" b="0" i="0" u="none" strike="noStrike" cap="none" dirty="0">
                <a:solidFill>
                  <a:srgbClr val="000000"/>
                </a:solidFill>
                <a:latin typeface="Arial"/>
                <a:ea typeface="Arial"/>
                <a:cs typeface="Arial"/>
                <a:sym typeface="Arial"/>
              </a:rPr>
              <a:t>»  </a:t>
            </a:r>
            <a:r>
              <a:rPr lang="de-DE" sz="1400" b="0" i="0" u="none" strike="noStrike" cap="none" dirty="0" err="1">
                <a:solidFill>
                  <a:srgbClr val="000000"/>
                </a:solidFill>
                <a:latin typeface="Arial"/>
                <a:ea typeface="Arial"/>
                <a:cs typeface="Arial"/>
                <a:sym typeface="Arial"/>
              </a:rPr>
              <a:t>data</a:t>
            </a:r>
            <a:r>
              <a:rPr lang="de-DE"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dirty="0" err="1">
                <a:solidFill>
                  <a:srgbClr val="000000"/>
                </a:solidFill>
                <a:latin typeface="Arial"/>
                <a:ea typeface="Arial"/>
                <a:cs typeface="Arial"/>
                <a:sym typeface="Arial"/>
              </a:rPr>
              <a:t>computed</a:t>
            </a:r>
            <a:r>
              <a:rPr lang="de-DE" sz="1400" b="0" i="0" u="none" strike="noStrike" cap="none" dirty="0">
                <a:solidFill>
                  <a:srgbClr val="000000"/>
                </a:solidFill>
                <a:latin typeface="Arial"/>
                <a:ea typeface="Arial"/>
                <a:cs typeface="Arial"/>
                <a:sym typeface="Arial"/>
              </a:rPr>
              <a:t>, </a:t>
            </a:r>
            <a:r>
              <a:rPr lang="de-DE" sz="1400" b="0" i="0" u="none" strike="noStrike" cap="none" dirty="0" err="1">
                <a:solidFill>
                  <a:srgbClr val="000000"/>
                </a:solidFill>
                <a:latin typeface="Arial"/>
                <a:ea typeface="Arial"/>
                <a:cs typeface="Arial"/>
                <a:sym typeface="Arial"/>
              </a:rPr>
              <a:t>reduced</a:t>
            </a:r>
            <a:r>
              <a:rPr lang="de-DE" sz="1400" b="0" i="0" u="none" strike="noStrike" cap="none" dirty="0">
                <a:solidFill>
                  <a:srgbClr val="000000"/>
                </a:solidFill>
                <a:latin typeface="Arial"/>
                <a:ea typeface="Arial"/>
                <a:cs typeface="Arial"/>
                <a:sym typeface="Arial"/>
              </a:rPr>
              <a:t>, </a:t>
            </a:r>
            <a:r>
              <a:rPr lang="de-DE" sz="1400" b="0" i="0" u="none" strike="noStrike" cap="none" dirty="0" err="1">
                <a:solidFill>
                  <a:srgbClr val="000000"/>
                </a:solidFill>
                <a:latin typeface="Arial"/>
                <a:ea typeface="Arial"/>
                <a:cs typeface="Arial"/>
                <a:sym typeface="Arial"/>
              </a:rPr>
              <a:t>indicators</a:t>
            </a:r>
            <a:endParaRPr sz="1400" b="0" i="0" u="none" strike="noStrike" cap="none" dirty="0">
              <a:solidFill>
                <a:srgbClr val="000000"/>
              </a:solidFill>
              <a:latin typeface="Arial"/>
              <a:ea typeface="Arial"/>
              <a:cs typeface="Arial"/>
              <a:sym typeface="Arial"/>
            </a:endParaRPr>
          </a:p>
        </p:txBody>
      </p:sp>
      <p:pic>
        <p:nvPicPr>
          <p:cNvPr id="2" name="Google Shape;375;g312de6aadf8_1_12">
            <a:extLst>
              <a:ext uri="{FF2B5EF4-FFF2-40B4-BE49-F238E27FC236}">
                <a16:creationId xmlns:a16="http://schemas.microsoft.com/office/drawing/2014/main" id="{E1EE819C-FE02-6954-C914-B5AE03E88C0A}"/>
              </a:ext>
            </a:extLst>
          </p:cNvPr>
          <p:cNvPicPr preferRelativeResize="0"/>
          <p:nvPr/>
        </p:nvPicPr>
        <p:blipFill rotWithShape="1">
          <a:blip r:embed="rId5">
            <a:alphaModFix/>
          </a:blip>
          <a:srcRect b="26438"/>
          <a:stretch/>
        </p:blipFill>
        <p:spPr>
          <a:xfrm>
            <a:off x="416726" y="4957267"/>
            <a:ext cx="2581990" cy="1647604"/>
          </a:xfrm>
          <a:prstGeom prst="rect">
            <a:avLst/>
          </a:prstGeom>
          <a:noFill/>
          <a:ln>
            <a:noFill/>
          </a:ln>
        </p:spPr>
      </p:pic>
      <p:pic>
        <p:nvPicPr>
          <p:cNvPr id="12" name="Google Shape;394;p8">
            <a:extLst>
              <a:ext uri="{FF2B5EF4-FFF2-40B4-BE49-F238E27FC236}">
                <a16:creationId xmlns:a16="http://schemas.microsoft.com/office/drawing/2014/main" id="{F90C8181-DA7C-6088-5C24-CB644AEA5D2A}"/>
              </a:ext>
            </a:extLst>
          </p:cNvPr>
          <p:cNvPicPr preferRelativeResize="0"/>
          <p:nvPr/>
        </p:nvPicPr>
        <p:blipFill rotWithShape="1">
          <a:blip r:embed="rId6">
            <a:alphaModFix/>
          </a:blip>
          <a:srcRect r="61214" b="42909"/>
          <a:stretch/>
        </p:blipFill>
        <p:spPr>
          <a:xfrm>
            <a:off x="5974160" y="5837985"/>
            <a:ext cx="5843999" cy="10703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4" name="Google Shape;394;p8"/>
          <p:cNvPicPr preferRelativeResize="0"/>
          <p:nvPr/>
        </p:nvPicPr>
        <p:blipFill rotWithShape="1">
          <a:blip r:embed="rId3">
            <a:alphaModFix/>
          </a:blip>
          <a:srcRect/>
          <a:stretch/>
        </p:blipFill>
        <p:spPr>
          <a:xfrm>
            <a:off x="0" y="955675"/>
            <a:ext cx="15066963" cy="1874838"/>
          </a:xfrm>
          <a:prstGeom prst="rect">
            <a:avLst/>
          </a:prstGeom>
          <a:noFill/>
          <a:ln>
            <a:noFill/>
          </a:ln>
        </p:spPr>
      </p:pic>
      <p:sp>
        <p:nvSpPr>
          <p:cNvPr id="395" name="Google Shape;395;p8"/>
          <p:cNvSpPr txBox="1"/>
          <p:nvPr/>
        </p:nvSpPr>
        <p:spPr>
          <a:xfrm>
            <a:off x="10488488" y="371295"/>
            <a:ext cx="14927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1" u="none" strike="noStrike" cap="none">
                <a:solidFill>
                  <a:srgbClr val="FF0000"/>
                </a:solidFill>
                <a:latin typeface="Calibri"/>
                <a:ea typeface="Calibri"/>
                <a:cs typeface="Calibri"/>
                <a:sym typeface="Calibri"/>
              </a:rPr>
              <a:t>Short names</a:t>
            </a:r>
            <a:endParaRPr sz="1800" b="0" i="1" u="none" strike="noStrike" cap="none">
              <a:solidFill>
                <a:srgbClr val="FF0000"/>
              </a:solidFill>
              <a:latin typeface="Calibri"/>
              <a:ea typeface="Calibri"/>
              <a:cs typeface="Calibri"/>
              <a:sym typeface="Calibri"/>
            </a:endParaRPr>
          </a:p>
        </p:txBody>
      </p:sp>
      <p:cxnSp>
        <p:nvCxnSpPr>
          <p:cNvPr id="396" name="Google Shape;396;p8"/>
          <p:cNvCxnSpPr>
            <a:stCxn id="395" idx="1"/>
          </p:cNvCxnSpPr>
          <p:nvPr/>
        </p:nvCxnSpPr>
        <p:spPr>
          <a:xfrm flipH="1">
            <a:off x="9840488" y="555961"/>
            <a:ext cx="648000" cy="624000"/>
          </a:xfrm>
          <a:prstGeom prst="straightConnector1">
            <a:avLst/>
          </a:prstGeom>
          <a:noFill/>
          <a:ln w="9525" cap="flat" cmpd="sng">
            <a:solidFill>
              <a:srgbClr val="FF0000"/>
            </a:solidFill>
            <a:prstDash val="solid"/>
            <a:round/>
            <a:headEnd type="none" w="sm" len="sm"/>
            <a:tailEnd type="triangle" w="med" len="med"/>
          </a:ln>
        </p:spPr>
      </p:cxnSp>
      <p:cxnSp>
        <p:nvCxnSpPr>
          <p:cNvPr id="397" name="Google Shape;397;p8"/>
          <p:cNvCxnSpPr/>
          <p:nvPr/>
        </p:nvCxnSpPr>
        <p:spPr>
          <a:xfrm flipH="1">
            <a:off x="983432" y="2044029"/>
            <a:ext cx="288032" cy="1152128"/>
          </a:xfrm>
          <a:prstGeom prst="straightConnector1">
            <a:avLst/>
          </a:prstGeom>
          <a:noFill/>
          <a:ln w="9525" cap="flat" cmpd="sng">
            <a:solidFill>
              <a:srgbClr val="FF0000"/>
            </a:solidFill>
            <a:prstDash val="solid"/>
            <a:round/>
            <a:headEnd type="none" w="sm" len="sm"/>
            <a:tailEnd type="none" w="sm" len="sm"/>
          </a:ln>
        </p:spPr>
      </p:cxnSp>
      <p:cxnSp>
        <p:nvCxnSpPr>
          <p:cNvPr id="398" name="Google Shape;398;p8"/>
          <p:cNvCxnSpPr/>
          <p:nvPr/>
        </p:nvCxnSpPr>
        <p:spPr>
          <a:xfrm rot="10800000" flipH="1">
            <a:off x="983432" y="2260053"/>
            <a:ext cx="2088232" cy="936104"/>
          </a:xfrm>
          <a:prstGeom prst="straightConnector1">
            <a:avLst/>
          </a:prstGeom>
          <a:noFill/>
          <a:ln w="9525" cap="flat" cmpd="sng">
            <a:solidFill>
              <a:srgbClr val="FF0000"/>
            </a:solidFill>
            <a:prstDash val="solid"/>
            <a:round/>
            <a:headEnd type="none" w="sm" len="sm"/>
            <a:tailEnd type="triangle" w="med" len="med"/>
          </a:ln>
        </p:spPr>
      </p:cxnSp>
      <p:cxnSp>
        <p:nvCxnSpPr>
          <p:cNvPr id="399" name="Google Shape;399;p8"/>
          <p:cNvCxnSpPr/>
          <p:nvPr/>
        </p:nvCxnSpPr>
        <p:spPr>
          <a:xfrm rot="10800000" flipH="1">
            <a:off x="983432" y="2319461"/>
            <a:ext cx="5112568" cy="876696"/>
          </a:xfrm>
          <a:prstGeom prst="straightConnector1">
            <a:avLst/>
          </a:prstGeom>
          <a:noFill/>
          <a:ln w="9525" cap="flat" cmpd="sng">
            <a:solidFill>
              <a:srgbClr val="FF0000"/>
            </a:solidFill>
            <a:prstDash val="solid"/>
            <a:round/>
            <a:headEnd type="none" w="sm" len="sm"/>
            <a:tailEnd type="triangle" w="med" len="med"/>
          </a:ln>
        </p:spPr>
      </p:cxnSp>
      <p:sp>
        <p:nvSpPr>
          <p:cNvPr id="400" name="Google Shape;400;p8"/>
          <p:cNvSpPr txBox="1"/>
          <p:nvPr/>
        </p:nvSpPr>
        <p:spPr>
          <a:xfrm>
            <a:off x="250213" y="3196157"/>
            <a:ext cx="35546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1" u="none" strike="noStrike" cap="none">
                <a:solidFill>
                  <a:srgbClr val="FF0000"/>
                </a:solidFill>
                <a:latin typeface="Calibri"/>
                <a:ea typeface="Calibri"/>
                <a:cs typeface="Calibri"/>
                <a:sym typeface="Calibri"/>
              </a:rPr>
              <a:t>One figure per variety (necessary for genetic analyses)</a:t>
            </a:r>
            <a:endParaRPr sz="1400" b="0" i="0" u="none" strike="noStrike" cap="none">
              <a:solidFill>
                <a:srgbClr val="000000"/>
              </a:solidFill>
              <a:latin typeface="Arial"/>
              <a:ea typeface="Arial"/>
              <a:cs typeface="Arial"/>
              <a:sym typeface="Arial"/>
            </a:endParaRPr>
          </a:p>
        </p:txBody>
      </p:sp>
      <p:sp>
        <p:nvSpPr>
          <p:cNvPr id="401" name="Google Shape;401;p8"/>
          <p:cNvSpPr txBox="1"/>
          <p:nvPr/>
        </p:nvSpPr>
        <p:spPr>
          <a:xfrm>
            <a:off x="0" y="5534574"/>
            <a:ext cx="119767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2100"/>
              <a:buFont typeface="Arial"/>
              <a:buNone/>
            </a:pPr>
            <a:r>
              <a:rPr lang="de-DE" sz="2000" b="1" i="1" u="none" strike="noStrike" cap="none">
                <a:solidFill>
                  <a:srgbClr val="008000"/>
                </a:solidFill>
                <a:latin typeface="Arial"/>
                <a:ea typeface="Arial"/>
                <a:cs typeface="Arial"/>
                <a:sym typeface="Arial"/>
              </a:rPr>
              <a:t>Data analysis : Complexity is reduced</a:t>
            </a:r>
            <a:endParaRPr sz="1600" b="0" i="0" u="none" strike="noStrike" cap="none">
              <a:solidFill>
                <a:srgbClr val="000000"/>
              </a:solidFill>
              <a:latin typeface="Arial"/>
              <a:ea typeface="Arial"/>
              <a:cs typeface="Arial"/>
              <a:sym typeface="Arial"/>
            </a:endParaRPr>
          </a:p>
        </p:txBody>
      </p:sp>
      <p:sp>
        <p:nvSpPr>
          <p:cNvPr id="402" name="Google Shape;402;p8"/>
          <p:cNvSpPr txBox="1">
            <a:spLocks noGrp="1"/>
          </p:cNvSpPr>
          <p:nvPr>
            <p:ph type="title"/>
          </p:nvPr>
        </p:nvSpPr>
        <p:spPr>
          <a:xfrm>
            <a:off x="721896" y="0"/>
            <a:ext cx="10237500" cy="510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de-DE"/>
              <a:t>Processed data for analysis</a:t>
            </a:r>
            <a:endParaRPr/>
          </a:p>
        </p:txBody>
      </p:sp>
      <p:sp>
        <p:nvSpPr>
          <p:cNvPr id="403" name="Google Shape;403;p8"/>
          <p:cNvSpPr txBox="1">
            <a:spLocks noGrp="1"/>
          </p:cNvSpPr>
          <p:nvPr>
            <p:ph type="subTitle" idx="2"/>
          </p:nvPr>
        </p:nvSpPr>
        <p:spPr>
          <a:xfrm>
            <a:off x="721896" y="510139"/>
            <a:ext cx="10237500" cy="375300"/>
          </a:xfrm>
          <a:prstGeom prst="rect">
            <a:avLst/>
          </a:prstGeom>
        </p:spPr>
        <p:txBody>
          <a:bodyPr spcFirstLastPara="1" wrap="square" lIns="91425" tIns="45700" rIns="91425" bIns="45700" anchor="t" anchorCtr="0">
            <a:normAutofit fontScale="40000" lnSpcReduction="20000"/>
          </a:bodyPr>
          <a:lstStyle/>
          <a:p>
            <a:pPr marL="0" lvl="0" indent="0" algn="l" rtl="0">
              <a:spcBef>
                <a:spcPts val="100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
          <p:cNvSpPr txBox="1">
            <a:spLocks noGrp="1"/>
          </p:cNvSpPr>
          <p:nvPr>
            <p:ph type="title"/>
          </p:nvPr>
        </p:nvSpPr>
        <p:spPr>
          <a:xfrm>
            <a:off x="743192" y="149639"/>
            <a:ext cx="10216343" cy="422670"/>
          </a:xfrm>
          <a:prstGeom prst="rect">
            <a:avLst/>
          </a:prstGeom>
          <a:noFill/>
          <a:ln>
            <a:noFill/>
          </a:ln>
        </p:spPr>
        <p:txBody>
          <a:bodyPr spcFirstLastPara="1" wrap="square" lIns="0" tIns="46800" rIns="91425" bIns="45700" anchor="ctr" anchorCtr="0">
            <a:normAutofit fontScale="90000"/>
          </a:bodyPr>
          <a:lstStyle/>
          <a:p>
            <a:pPr marL="0" lvl="0" indent="0" algn="l" rtl="0">
              <a:lnSpc>
                <a:spcPct val="126250"/>
              </a:lnSpc>
              <a:spcBef>
                <a:spcPts val="0"/>
              </a:spcBef>
              <a:spcAft>
                <a:spcPts val="0"/>
              </a:spcAft>
              <a:buSzPct val="118518"/>
              <a:buNone/>
            </a:pPr>
            <a:r>
              <a:rPr lang="de-DE"/>
              <a:t>Phenotype data lifecycle</a:t>
            </a:r>
            <a:endParaRPr/>
          </a:p>
        </p:txBody>
      </p:sp>
      <p:grpSp>
        <p:nvGrpSpPr>
          <p:cNvPr id="448" name="Google Shape;448;p6"/>
          <p:cNvGrpSpPr/>
          <p:nvPr/>
        </p:nvGrpSpPr>
        <p:grpSpPr>
          <a:xfrm>
            <a:off x="1625881" y="1603081"/>
            <a:ext cx="2477700" cy="2247600"/>
            <a:chOff x="1625881" y="1203692"/>
            <a:chExt cx="2477700" cy="2247600"/>
          </a:xfrm>
        </p:grpSpPr>
        <p:sp>
          <p:nvSpPr>
            <p:cNvPr id="449" name="Google Shape;449;p6"/>
            <p:cNvSpPr/>
            <p:nvPr/>
          </p:nvSpPr>
          <p:spPr>
            <a:xfrm>
              <a:off x="1625881" y="1203692"/>
              <a:ext cx="2477700" cy="2247600"/>
            </a:xfrm>
            <a:prstGeom prst="rect">
              <a:avLst/>
            </a:prstGeom>
            <a:solidFill>
              <a:srgbClr val="92D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0" name="Google Shape;450;p6"/>
            <p:cNvSpPr/>
            <p:nvPr/>
          </p:nvSpPr>
          <p:spPr>
            <a:xfrm>
              <a:off x="1707721" y="1288715"/>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51" name="Google Shape;451;p6"/>
            <p:cNvSpPr/>
            <p:nvPr/>
          </p:nvSpPr>
          <p:spPr>
            <a:xfrm>
              <a:off x="2511377" y="1288715"/>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52" name="Google Shape;452;p6"/>
            <p:cNvSpPr/>
            <p:nvPr/>
          </p:nvSpPr>
          <p:spPr>
            <a:xfrm>
              <a:off x="3308057" y="1283898"/>
              <a:ext cx="720000" cy="648000"/>
            </a:xfrm>
            <a:prstGeom prst="rect">
              <a:avLst/>
            </a:prstGeom>
            <a:solidFill>
              <a:srgbClr val="FFFF9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low input</a:t>
              </a:r>
              <a:endParaRPr sz="1400" b="0" i="0" u="none" strike="noStrike" cap="none">
                <a:solidFill>
                  <a:srgbClr val="000000"/>
                </a:solidFill>
                <a:latin typeface="Arial"/>
                <a:ea typeface="Arial"/>
                <a:cs typeface="Arial"/>
                <a:sym typeface="Arial"/>
              </a:endParaRPr>
            </a:p>
          </p:txBody>
        </p:sp>
        <p:sp>
          <p:nvSpPr>
            <p:cNvPr id="453" name="Google Shape;453;p6"/>
            <p:cNvSpPr/>
            <p:nvPr/>
          </p:nvSpPr>
          <p:spPr>
            <a:xfrm>
              <a:off x="1707721" y="2011979"/>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sp>
          <p:nvSpPr>
            <p:cNvPr id="454" name="Google Shape;454;p6"/>
            <p:cNvSpPr/>
            <p:nvPr/>
          </p:nvSpPr>
          <p:spPr>
            <a:xfrm>
              <a:off x="2509501" y="2011979"/>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sp>
          <p:nvSpPr>
            <p:cNvPr id="455" name="Google Shape;455;p6"/>
            <p:cNvSpPr/>
            <p:nvPr/>
          </p:nvSpPr>
          <p:spPr>
            <a:xfrm>
              <a:off x="3303944" y="2014993"/>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56" name="Google Shape;456;p6"/>
            <p:cNvSpPr/>
            <p:nvPr/>
          </p:nvSpPr>
          <p:spPr>
            <a:xfrm>
              <a:off x="1707721" y="2739932"/>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57" name="Google Shape;457;p6"/>
            <p:cNvSpPr/>
            <p:nvPr/>
          </p:nvSpPr>
          <p:spPr>
            <a:xfrm>
              <a:off x="2511377" y="2739932"/>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 </a:t>
              </a:r>
              <a:endParaRPr sz="1400" b="0" i="0" u="none" strike="noStrike" cap="none">
                <a:solidFill>
                  <a:srgbClr val="000000"/>
                </a:solidFill>
                <a:latin typeface="Arial"/>
                <a:ea typeface="Arial"/>
                <a:cs typeface="Arial"/>
                <a:sym typeface="Arial"/>
              </a:endParaRPr>
            </a:p>
          </p:txBody>
        </p:sp>
        <p:sp>
          <p:nvSpPr>
            <p:cNvPr id="458" name="Google Shape;458;p6"/>
            <p:cNvSpPr/>
            <p:nvPr/>
          </p:nvSpPr>
          <p:spPr>
            <a:xfrm>
              <a:off x="3303548" y="2739995"/>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grpSp>
      <p:grpSp>
        <p:nvGrpSpPr>
          <p:cNvPr id="460" name="Google Shape;460;p6"/>
          <p:cNvGrpSpPr/>
          <p:nvPr/>
        </p:nvGrpSpPr>
        <p:grpSpPr>
          <a:xfrm>
            <a:off x="6847568" y="1912525"/>
            <a:ext cx="1878900" cy="1530300"/>
            <a:chOff x="6847568" y="1513136"/>
            <a:chExt cx="1878900" cy="1530300"/>
          </a:xfrm>
        </p:grpSpPr>
        <p:sp>
          <p:nvSpPr>
            <p:cNvPr id="461" name="Google Shape;461;p6"/>
            <p:cNvSpPr/>
            <p:nvPr/>
          </p:nvSpPr>
          <p:spPr>
            <a:xfrm>
              <a:off x="6847568" y="1513136"/>
              <a:ext cx="1878900" cy="1530300"/>
            </a:xfrm>
            <a:prstGeom prst="foldedCorner">
              <a:avLst>
                <a:gd name="adj" fmla="val 12287"/>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2" name="Google Shape;462;p6"/>
            <p:cNvSpPr/>
            <p:nvPr/>
          </p:nvSpPr>
          <p:spPr>
            <a:xfrm>
              <a:off x="6925941" y="1583787"/>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63" name="Google Shape;463;p6"/>
            <p:cNvSpPr/>
            <p:nvPr/>
          </p:nvSpPr>
          <p:spPr>
            <a:xfrm>
              <a:off x="7737836" y="1583787"/>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64" name="Google Shape;464;p6"/>
            <p:cNvSpPr/>
            <p:nvPr/>
          </p:nvSpPr>
          <p:spPr>
            <a:xfrm>
              <a:off x="7737836" y="2305271"/>
              <a:ext cx="720000" cy="648000"/>
            </a:xfrm>
            <a:prstGeom prst="rect">
              <a:avLst/>
            </a:prstGeom>
            <a:solidFill>
              <a:srgbClr val="FFFF9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low input</a:t>
              </a:r>
              <a:endParaRPr sz="1400" b="0" i="0" u="none" strike="noStrike" cap="none">
                <a:solidFill>
                  <a:srgbClr val="000000"/>
                </a:solidFill>
                <a:latin typeface="Arial"/>
                <a:ea typeface="Arial"/>
                <a:cs typeface="Arial"/>
                <a:sym typeface="Arial"/>
              </a:endParaRPr>
            </a:p>
          </p:txBody>
        </p:sp>
        <p:sp>
          <p:nvSpPr>
            <p:cNvPr id="465" name="Google Shape;465;p6"/>
            <p:cNvSpPr/>
            <p:nvPr/>
          </p:nvSpPr>
          <p:spPr>
            <a:xfrm>
              <a:off x="6925941" y="2304774"/>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grpSp>
      <p:sp>
        <p:nvSpPr>
          <p:cNvPr id="467" name="Google Shape;467;p6"/>
          <p:cNvSpPr/>
          <p:nvPr/>
        </p:nvSpPr>
        <p:spPr>
          <a:xfrm>
            <a:off x="10530434" y="1459002"/>
            <a:ext cx="1228554" cy="2501874"/>
          </a:xfrm>
          <a:prstGeom prst="flowChartMultidocument">
            <a:avLst/>
          </a:prstGeom>
          <a:solidFill>
            <a:srgbClr val="FFC000"/>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ourier New"/>
              <a:buNone/>
            </a:pPr>
            <a:r>
              <a:rPr lang="de-DE" sz="1100" b="0" i="0" u="none" strike="noStrike" cap="none">
                <a:solidFill>
                  <a:srgbClr val="000000"/>
                </a:solidFill>
                <a:latin typeface="Courier New"/>
                <a:ea typeface="Courier New"/>
                <a:cs typeface="Courier New"/>
                <a:sym typeface="Courier New"/>
              </a:rPr>
              <a:t>Variety charger is resistant to fusariose under intensive cultural practice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endParaRPr sz="1100" b="0" i="0" u="none" strike="noStrike" cap="none">
              <a:solidFill>
                <a:srgbClr val="000000"/>
              </a:solidFill>
              <a:latin typeface="Courier New"/>
              <a:ea typeface="Courier New"/>
              <a:cs typeface="Courier New"/>
              <a:sym typeface="Courier New"/>
            </a:endParaRPr>
          </a:p>
        </p:txBody>
      </p:sp>
      <p:grpSp>
        <p:nvGrpSpPr>
          <p:cNvPr id="468" name="Google Shape;468;p6"/>
          <p:cNvGrpSpPr/>
          <p:nvPr/>
        </p:nvGrpSpPr>
        <p:grpSpPr>
          <a:xfrm>
            <a:off x="8925132" y="2325570"/>
            <a:ext cx="1411500" cy="474305"/>
            <a:chOff x="8925132" y="1926181"/>
            <a:chExt cx="1411500" cy="474305"/>
          </a:xfrm>
        </p:grpSpPr>
        <p:sp>
          <p:nvSpPr>
            <p:cNvPr id="469" name="Google Shape;469;p6"/>
            <p:cNvSpPr txBox="1"/>
            <p:nvPr/>
          </p:nvSpPr>
          <p:spPr>
            <a:xfrm>
              <a:off x="8974625" y="1926181"/>
              <a:ext cx="123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de-DE" sz="1800" b="0" i="0" u="none" strike="noStrike" cap="none">
                  <a:solidFill>
                    <a:srgbClr val="000000"/>
                  </a:solidFill>
                  <a:latin typeface="Calibri"/>
                  <a:ea typeface="Calibri"/>
                  <a:cs typeface="Calibri"/>
                  <a:sym typeface="Calibri"/>
                </a:rPr>
                <a:t>Publication</a:t>
              </a:r>
              <a:endParaRPr sz="1400" b="0" i="0" u="none" strike="noStrike" cap="none">
                <a:solidFill>
                  <a:srgbClr val="000000"/>
                </a:solidFill>
                <a:latin typeface="Arial"/>
                <a:ea typeface="Arial"/>
                <a:cs typeface="Arial"/>
                <a:sym typeface="Arial"/>
              </a:endParaRPr>
            </a:p>
          </p:txBody>
        </p:sp>
        <p:sp>
          <p:nvSpPr>
            <p:cNvPr id="470" name="Google Shape;470;p6"/>
            <p:cNvSpPr/>
            <p:nvPr/>
          </p:nvSpPr>
          <p:spPr>
            <a:xfrm>
              <a:off x="8925132" y="2229186"/>
              <a:ext cx="1411500" cy="171300"/>
            </a:xfrm>
            <a:prstGeom prst="rightArrow">
              <a:avLst>
                <a:gd name="adj1" fmla="val 50000"/>
                <a:gd name="adj2" fmla="val 50000"/>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471" name="Google Shape;471;p6"/>
          <p:cNvGrpSpPr/>
          <p:nvPr/>
        </p:nvGrpSpPr>
        <p:grpSpPr>
          <a:xfrm>
            <a:off x="616158" y="719255"/>
            <a:ext cx="11015335" cy="276313"/>
            <a:chOff x="303" y="46472"/>
            <a:chExt cx="11015335" cy="276313"/>
          </a:xfrm>
        </p:grpSpPr>
        <p:sp>
          <p:nvSpPr>
            <p:cNvPr id="472" name="Google Shape;472;p6"/>
            <p:cNvSpPr/>
            <p:nvPr/>
          </p:nvSpPr>
          <p:spPr>
            <a:xfrm>
              <a:off x="303" y="46472"/>
              <a:ext cx="5112600" cy="276300"/>
            </a:xfrm>
            <a:prstGeom prst="chevron">
              <a:avLst>
                <a:gd name="adj" fmla="val 50000"/>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
            <p:cNvSpPr txBox="1"/>
            <p:nvPr/>
          </p:nvSpPr>
          <p:spPr>
            <a:xfrm>
              <a:off x="138497" y="46472"/>
              <a:ext cx="48363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Data Acquisition</a:t>
              </a:r>
              <a:endParaRPr sz="1600" b="0" i="0" u="none" strike="noStrike" cap="none">
                <a:solidFill>
                  <a:srgbClr val="FFFFFF"/>
                </a:solidFill>
                <a:latin typeface="Calibri"/>
                <a:ea typeface="Calibri"/>
                <a:cs typeface="Calibri"/>
                <a:sym typeface="Calibri"/>
              </a:endParaRPr>
            </a:p>
          </p:txBody>
        </p:sp>
        <p:sp>
          <p:nvSpPr>
            <p:cNvPr id="474" name="Google Shape;474;p6"/>
            <p:cNvSpPr/>
            <p:nvPr/>
          </p:nvSpPr>
          <p:spPr>
            <a:xfrm>
              <a:off x="4888598" y="46472"/>
              <a:ext cx="4108200" cy="276300"/>
            </a:xfrm>
            <a:prstGeom prst="chevron">
              <a:avLst>
                <a:gd name="adj" fmla="val 50000"/>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6"/>
            <p:cNvSpPr txBox="1"/>
            <p:nvPr/>
          </p:nvSpPr>
          <p:spPr>
            <a:xfrm>
              <a:off x="5026792" y="46472"/>
              <a:ext cx="38319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Data computation</a:t>
              </a:r>
              <a:endParaRPr sz="1600" b="0" i="0" u="none" strike="noStrike" cap="none">
                <a:solidFill>
                  <a:srgbClr val="FFFFFF"/>
                </a:solidFill>
                <a:latin typeface="Calibri"/>
                <a:ea typeface="Calibri"/>
                <a:cs typeface="Calibri"/>
                <a:sym typeface="Calibri"/>
              </a:endParaRPr>
            </a:p>
          </p:txBody>
        </p:sp>
        <p:sp>
          <p:nvSpPr>
            <p:cNvPr id="476" name="Google Shape;476;p6"/>
            <p:cNvSpPr/>
            <p:nvPr/>
          </p:nvSpPr>
          <p:spPr>
            <a:xfrm>
              <a:off x="8772538" y="46485"/>
              <a:ext cx="2243100" cy="276300"/>
            </a:xfrm>
            <a:prstGeom prst="chevron">
              <a:avLst>
                <a:gd name="adj" fmla="val 50000"/>
              </a:avLst>
            </a:prstGeom>
            <a:solidFill>
              <a:srgbClr val="FFC000"/>
            </a:solidFill>
            <a:ln w="12700" cap="flat" cmpd="sng">
              <a:solidFill>
                <a:srgbClr val="BA8C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6"/>
            <p:cNvSpPr txBox="1"/>
            <p:nvPr/>
          </p:nvSpPr>
          <p:spPr>
            <a:xfrm>
              <a:off x="8910718" y="46485"/>
              <a:ext cx="19665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Knowledge</a:t>
              </a:r>
              <a:endParaRPr sz="1600" b="0" i="0" u="none" strike="noStrike" cap="none">
                <a:solidFill>
                  <a:srgbClr val="FFFFFF"/>
                </a:solidFill>
                <a:latin typeface="Calibri"/>
                <a:ea typeface="Calibri"/>
                <a:cs typeface="Calibri"/>
                <a:sym typeface="Calibri"/>
              </a:endParaRPr>
            </a:p>
          </p:txBody>
        </p:sp>
      </p:grpSp>
      <p:pic>
        <p:nvPicPr>
          <p:cNvPr id="478" name="Google Shape;478;p6"/>
          <p:cNvPicPr preferRelativeResize="0"/>
          <p:nvPr/>
        </p:nvPicPr>
        <p:blipFill rotWithShape="1">
          <a:blip r:embed="rId3">
            <a:alphaModFix/>
          </a:blip>
          <a:srcRect/>
          <a:stretch/>
        </p:blipFill>
        <p:spPr>
          <a:xfrm>
            <a:off x="9861110" y="4453051"/>
            <a:ext cx="2196850" cy="746929"/>
          </a:xfrm>
          <a:prstGeom prst="rect">
            <a:avLst/>
          </a:prstGeom>
          <a:noFill/>
          <a:ln>
            <a:noFill/>
          </a:ln>
        </p:spPr>
      </p:pic>
      <p:sp>
        <p:nvSpPr>
          <p:cNvPr id="479" name="Google Shape;479;p6"/>
          <p:cNvSpPr/>
          <p:nvPr/>
        </p:nvSpPr>
        <p:spPr>
          <a:xfrm>
            <a:off x="9861110" y="5304829"/>
            <a:ext cx="23010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de-DE" sz="1000" b="0" i="0" u="none" strike="noStrike" cap="none" dirty="0">
                <a:solidFill>
                  <a:srgbClr val="000000"/>
                </a:solidFill>
                <a:latin typeface="Helvetica Neue"/>
                <a:ea typeface="Helvetica Neue"/>
                <a:cs typeface="Helvetica Neue"/>
                <a:sym typeface="Helvetica Neue"/>
              </a:rPr>
              <a:t>Wilkinson et 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Helvetica Neue"/>
              <a:buNone/>
            </a:pPr>
            <a:r>
              <a:rPr lang="de-DE" sz="1000" b="1" i="0" u="none" strike="noStrike" cap="none" dirty="0">
                <a:solidFill>
                  <a:srgbClr val="000000"/>
                </a:solidFill>
                <a:latin typeface="Helvetica Neue"/>
                <a:ea typeface="Helvetica Neue"/>
                <a:cs typeface="Helvetica Neue"/>
                <a:sym typeface="Helvetica Neue"/>
              </a:rPr>
              <a:t>The FAIR Guiding </a:t>
            </a:r>
            <a:r>
              <a:rPr lang="de-DE" sz="1000" b="1" i="0" u="none" strike="noStrike" cap="none" dirty="0" err="1">
                <a:solidFill>
                  <a:srgbClr val="000000"/>
                </a:solidFill>
                <a:latin typeface="Helvetica Neue"/>
                <a:ea typeface="Helvetica Neue"/>
                <a:cs typeface="Helvetica Neue"/>
                <a:sym typeface="Helvetica Neue"/>
              </a:rPr>
              <a:t>Principles</a:t>
            </a:r>
            <a:r>
              <a:rPr lang="de-DE" sz="1000" b="1" i="0" u="none" strike="noStrike" cap="none" dirty="0">
                <a:solidFill>
                  <a:srgbClr val="000000"/>
                </a:solidFill>
                <a:latin typeface="Helvetica Neue"/>
                <a:ea typeface="Helvetica Neue"/>
                <a:cs typeface="Helvetica Neue"/>
                <a:sym typeface="Helvetica Neue"/>
              </a:rPr>
              <a:t> </a:t>
            </a:r>
            <a:r>
              <a:rPr lang="de-DE" sz="1000" b="1" i="0" u="none" strike="noStrike" cap="none" dirty="0" err="1">
                <a:solidFill>
                  <a:srgbClr val="000000"/>
                </a:solidFill>
                <a:latin typeface="Helvetica Neue"/>
                <a:ea typeface="Helvetica Neue"/>
                <a:cs typeface="Helvetica Neue"/>
                <a:sym typeface="Helvetica Neue"/>
              </a:rPr>
              <a:t>for</a:t>
            </a:r>
            <a:r>
              <a:rPr lang="de-DE" sz="1000" b="1" i="0" u="none" strike="noStrike" cap="none" dirty="0">
                <a:solidFill>
                  <a:srgbClr val="000000"/>
                </a:solidFill>
                <a:latin typeface="Helvetica Neue"/>
                <a:ea typeface="Helvetica Neue"/>
                <a:cs typeface="Helvetica Neue"/>
                <a:sym typeface="Helvetica Neue"/>
              </a:rPr>
              <a:t> </a:t>
            </a:r>
            <a:r>
              <a:rPr lang="de-DE" sz="1000" b="1" i="0" u="none" strike="noStrike" cap="none" dirty="0" err="1">
                <a:solidFill>
                  <a:srgbClr val="000000"/>
                </a:solidFill>
                <a:latin typeface="Helvetica Neue"/>
                <a:ea typeface="Helvetica Neue"/>
                <a:cs typeface="Helvetica Neue"/>
                <a:sym typeface="Helvetica Neue"/>
              </a:rPr>
              <a:t>scientific</a:t>
            </a:r>
            <a:r>
              <a:rPr lang="de-DE" sz="1000" b="1" i="0" u="none" strike="noStrike" cap="none" dirty="0">
                <a:solidFill>
                  <a:srgbClr val="000000"/>
                </a:solidFill>
                <a:latin typeface="Helvetica Neue"/>
                <a:ea typeface="Helvetica Neue"/>
                <a:cs typeface="Helvetica Neue"/>
                <a:sym typeface="Helvetica Neue"/>
              </a:rPr>
              <a:t> </a:t>
            </a:r>
            <a:r>
              <a:rPr lang="de-DE" sz="1000" b="1" i="0" u="none" strike="noStrike" cap="none" dirty="0" err="1">
                <a:solidFill>
                  <a:srgbClr val="000000"/>
                </a:solidFill>
                <a:latin typeface="Helvetica Neue"/>
                <a:ea typeface="Helvetica Neue"/>
                <a:cs typeface="Helvetica Neue"/>
                <a:sym typeface="Helvetica Neue"/>
              </a:rPr>
              <a:t>data</a:t>
            </a:r>
            <a:r>
              <a:rPr lang="de-DE" sz="1000" b="1" i="0" u="none" strike="noStrike" cap="none" dirty="0">
                <a:solidFill>
                  <a:srgbClr val="000000"/>
                </a:solidFill>
                <a:latin typeface="Helvetica Neue"/>
                <a:ea typeface="Helvetica Neue"/>
                <a:cs typeface="Helvetica Neue"/>
                <a:sym typeface="Helvetica Neue"/>
              </a:rPr>
              <a:t> </a:t>
            </a:r>
            <a:r>
              <a:rPr lang="de-DE" sz="1000" b="1" i="0" u="none" strike="noStrike" cap="none" dirty="0" err="1">
                <a:solidFill>
                  <a:srgbClr val="000000"/>
                </a:solidFill>
                <a:latin typeface="Helvetica Neue"/>
                <a:ea typeface="Helvetica Neue"/>
                <a:cs typeface="Helvetica Neue"/>
                <a:sym typeface="Helvetica Neue"/>
              </a:rPr>
              <a:t>management</a:t>
            </a:r>
            <a:r>
              <a:rPr lang="de-DE" sz="1000" b="1" i="0" u="none" strike="noStrike" cap="none" dirty="0">
                <a:solidFill>
                  <a:srgbClr val="000000"/>
                </a:solidFill>
                <a:latin typeface="Helvetica Neue"/>
                <a:ea typeface="Helvetica Neue"/>
                <a:cs typeface="Helvetica Neue"/>
                <a:sym typeface="Helvetica Neue"/>
              </a:rPr>
              <a:t> and </a:t>
            </a:r>
            <a:r>
              <a:rPr lang="de-DE" sz="1000" b="1" i="0" u="none" strike="noStrike" cap="none" dirty="0" err="1">
                <a:solidFill>
                  <a:srgbClr val="000000"/>
                </a:solidFill>
                <a:latin typeface="Helvetica Neue"/>
                <a:ea typeface="Helvetica Neue"/>
                <a:cs typeface="Helvetica Neue"/>
                <a:sym typeface="Helvetica Neue"/>
              </a:rPr>
              <a:t>stewardship</a:t>
            </a:r>
            <a:r>
              <a:rPr lang="de-DE" sz="1000" b="1" i="0" u="none" strike="noStrike" cap="none" dirty="0">
                <a:solidFill>
                  <a:srgbClr val="000000"/>
                </a:solidFill>
                <a:latin typeface="Helvetica Neue"/>
                <a:ea typeface="Helvetica Neue"/>
                <a:cs typeface="Helvetica Neue"/>
                <a:sym typeface="Helvetica Neue"/>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Helvetica Neue"/>
              <a:buNone/>
            </a:pPr>
            <a:r>
              <a:rPr lang="de-DE" sz="1000" b="0" i="1" u="none" strike="noStrike" cap="none" dirty="0">
                <a:solidFill>
                  <a:srgbClr val="000000"/>
                </a:solidFill>
                <a:latin typeface="Helvetica Neue"/>
                <a:ea typeface="Helvetica Neue"/>
                <a:cs typeface="Helvetica Neue"/>
                <a:sym typeface="Helvetica Neue"/>
              </a:rPr>
              <a:t>Scientific Data 3 (2016)</a:t>
            </a:r>
            <a:endParaRPr sz="1400" b="0" i="0" u="none" strike="noStrike" cap="none" dirty="0">
              <a:solidFill>
                <a:srgbClr val="000000"/>
              </a:solidFill>
              <a:latin typeface="Arial"/>
              <a:ea typeface="Arial"/>
              <a:cs typeface="Arial"/>
              <a:sym typeface="Arial"/>
            </a:endParaRPr>
          </a:p>
        </p:txBody>
      </p:sp>
      <p:sp>
        <p:nvSpPr>
          <p:cNvPr id="480" name="Google Shape;480;p6"/>
          <p:cNvSpPr txBox="1"/>
          <p:nvPr/>
        </p:nvSpPr>
        <p:spPr>
          <a:xfrm>
            <a:off x="941870" y="1028150"/>
            <a:ext cx="421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 Raw » data, pheno/env measurement, variables</a:t>
            </a:r>
            <a:endParaRPr sz="1400" b="0" i="0" u="none" strike="noStrike" cap="none">
              <a:solidFill>
                <a:srgbClr val="000000"/>
              </a:solidFill>
              <a:latin typeface="Arial"/>
              <a:ea typeface="Arial"/>
              <a:cs typeface="Arial"/>
              <a:sym typeface="Arial"/>
            </a:endParaRPr>
          </a:p>
        </p:txBody>
      </p:sp>
      <p:sp>
        <p:nvSpPr>
          <p:cNvPr id="481" name="Google Shape;481;p6"/>
          <p:cNvSpPr txBox="1"/>
          <p:nvPr/>
        </p:nvSpPr>
        <p:spPr>
          <a:xfrm>
            <a:off x="5907547" y="1101045"/>
            <a:ext cx="348084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 Derived»  data,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computed, reduced, indicators</a:t>
            </a:r>
            <a:endParaRPr sz="1400" b="0" i="0" u="none" strike="noStrike" cap="none">
              <a:solidFill>
                <a:srgbClr val="000000"/>
              </a:solidFill>
              <a:latin typeface="Arial"/>
              <a:ea typeface="Arial"/>
              <a:cs typeface="Arial"/>
              <a:sym typeface="Arial"/>
            </a:endParaRPr>
          </a:p>
        </p:txBody>
      </p:sp>
      <p:grpSp>
        <p:nvGrpSpPr>
          <p:cNvPr id="482" name="Google Shape;482;p6"/>
          <p:cNvGrpSpPr/>
          <p:nvPr/>
        </p:nvGrpSpPr>
        <p:grpSpPr>
          <a:xfrm>
            <a:off x="4288792" y="2324699"/>
            <a:ext cx="2360700" cy="475204"/>
            <a:chOff x="4288792" y="1925310"/>
            <a:chExt cx="2360700" cy="475204"/>
          </a:xfrm>
        </p:grpSpPr>
        <p:sp>
          <p:nvSpPr>
            <p:cNvPr id="483" name="Google Shape;483;p6"/>
            <p:cNvSpPr txBox="1"/>
            <p:nvPr/>
          </p:nvSpPr>
          <p:spPr>
            <a:xfrm>
              <a:off x="4338286" y="1925310"/>
              <a:ext cx="222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de-DE" sz="1800" b="0" i="0" u="none" strike="noStrike" cap="none">
                  <a:solidFill>
                    <a:srgbClr val="000000"/>
                  </a:solidFill>
                  <a:latin typeface="Calibri"/>
                  <a:ea typeface="Calibri"/>
                  <a:cs typeface="Calibri"/>
                  <a:sym typeface="Calibri"/>
                </a:rPr>
                <a:t>Derivation, Reduction</a:t>
              </a:r>
              <a:endParaRPr sz="1800" b="0" i="0" u="none" strike="noStrike" cap="none">
                <a:solidFill>
                  <a:srgbClr val="000000"/>
                </a:solidFill>
                <a:latin typeface="Calibri"/>
                <a:ea typeface="Calibri"/>
                <a:cs typeface="Calibri"/>
                <a:sym typeface="Calibri"/>
              </a:endParaRPr>
            </a:p>
          </p:txBody>
        </p:sp>
        <p:sp>
          <p:nvSpPr>
            <p:cNvPr id="484" name="Google Shape;484;p6"/>
            <p:cNvSpPr/>
            <p:nvPr/>
          </p:nvSpPr>
          <p:spPr>
            <a:xfrm>
              <a:off x="4288792" y="2228314"/>
              <a:ext cx="2360700" cy="172200"/>
            </a:xfrm>
            <a:prstGeom prst="rightArrow">
              <a:avLst>
                <a:gd name="adj1" fmla="val 50000"/>
                <a:gd name="adj2" fmla="val 50000"/>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graphicFrame>
        <p:nvGraphicFramePr>
          <p:cNvPr id="485" name="Google Shape;485;p6"/>
          <p:cNvGraphicFramePr/>
          <p:nvPr>
            <p:extLst>
              <p:ext uri="{D42A27DB-BD31-4B8C-83A1-F6EECF244321}">
                <p14:modId xmlns:p14="http://schemas.microsoft.com/office/powerpoint/2010/main" val="1861124325"/>
              </p:ext>
            </p:extLst>
          </p:nvPr>
        </p:nvGraphicFramePr>
        <p:xfrm>
          <a:off x="206483" y="3969849"/>
          <a:ext cx="5689675" cy="822990"/>
        </p:xfrm>
        <a:graphic>
          <a:graphicData uri="http://schemas.openxmlformats.org/drawingml/2006/table">
            <a:tbl>
              <a:tblPr>
                <a:noFill/>
                <a:tableStyleId>{BE986ED8-3673-4F45-B59C-B7B0657B4F80}</a:tableStyleId>
              </a:tblPr>
              <a:tblGrid>
                <a:gridCol w="978150">
                  <a:extLst>
                    <a:ext uri="{9D8B030D-6E8A-4147-A177-3AD203B41FA5}">
                      <a16:colId xmlns:a16="http://schemas.microsoft.com/office/drawing/2014/main" val="20000"/>
                    </a:ext>
                  </a:extLst>
                </a:gridCol>
                <a:gridCol w="1022375">
                  <a:extLst>
                    <a:ext uri="{9D8B030D-6E8A-4147-A177-3AD203B41FA5}">
                      <a16:colId xmlns:a16="http://schemas.microsoft.com/office/drawing/2014/main" val="20001"/>
                    </a:ext>
                  </a:extLst>
                </a:gridCol>
                <a:gridCol w="1023825">
                  <a:extLst>
                    <a:ext uri="{9D8B030D-6E8A-4147-A177-3AD203B41FA5}">
                      <a16:colId xmlns:a16="http://schemas.microsoft.com/office/drawing/2014/main" val="20002"/>
                    </a:ext>
                  </a:extLst>
                </a:gridCol>
                <a:gridCol w="1121125">
                  <a:extLst>
                    <a:ext uri="{9D8B030D-6E8A-4147-A177-3AD203B41FA5}">
                      <a16:colId xmlns:a16="http://schemas.microsoft.com/office/drawing/2014/main" val="20003"/>
                    </a:ext>
                  </a:extLst>
                </a:gridCol>
                <a:gridCol w="521875">
                  <a:extLst>
                    <a:ext uri="{9D8B030D-6E8A-4147-A177-3AD203B41FA5}">
                      <a16:colId xmlns:a16="http://schemas.microsoft.com/office/drawing/2014/main" val="20004"/>
                    </a:ext>
                  </a:extLst>
                </a:gridCol>
                <a:gridCol w="1022325">
                  <a:extLst>
                    <a:ext uri="{9D8B030D-6E8A-4147-A177-3AD203B41FA5}">
                      <a16:colId xmlns:a16="http://schemas.microsoft.com/office/drawing/2014/main" val="20005"/>
                    </a:ext>
                  </a:extLst>
                </a:gridCol>
              </a:tblGrid>
              <a:tr h="123100">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Genotype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Treatment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N input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Date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Rep</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Fusariose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extLst>
                  <a:ext uri="{0D108BD9-81ED-4DB2-BD59-A6C34878D82A}">
                    <a16:rowId xmlns:a16="http://schemas.microsoft.com/office/drawing/2014/main" val="10000"/>
                  </a:ext>
                </a:extLst>
              </a:tr>
              <a:tr h="123100">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de-DE" sz="1200" u="none" strike="noStrike" cap="none"/>
                        <a:t>15,3225129</a:t>
                      </a:r>
                      <a:endParaRPr sz="1200" b="0" i="0" u="none" strike="noStrike" cap="none">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15/11/2011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5</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3100">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de-DE" sz="1200" u="none" strike="noStrike" cap="none"/>
                        <a:t>15,3430556</a:t>
                      </a:r>
                      <a:endParaRPr sz="1200" b="0" i="0" u="none" strike="noStrike" cap="none">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16/11/2011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2</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dirty="0"/>
                        <a:t>7</a:t>
                      </a:r>
                      <a:endParaRPr sz="1200" u="none" strike="noStrike" cap="none" dirty="0">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486" name="Google Shape;486;p6"/>
          <p:cNvGraphicFramePr/>
          <p:nvPr>
            <p:extLst>
              <p:ext uri="{D42A27DB-BD31-4B8C-83A1-F6EECF244321}">
                <p14:modId xmlns:p14="http://schemas.microsoft.com/office/powerpoint/2010/main" val="4240123891"/>
              </p:ext>
            </p:extLst>
          </p:nvPr>
        </p:nvGraphicFramePr>
        <p:xfrm>
          <a:off x="6282356" y="4019385"/>
          <a:ext cx="2910975" cy="548660"/>
        </p:xfrm>
        <a:graphic>
          <a:graphicData uri="http://schemas.openxmlformats.org/drawingml/2006/table">
            <a:tbl>
              <a:tblPr>
                <a:noFill/>
                <a:tableStyleId>{BE986ED8-3673-4F45-B59C-B7B0657B4F80}</a:tableStyleId>
              </a:tblPr>
              <a:tblGrid>
                <a:gridCol w="944875">
                  <a:extLst>
                    <a:ext uri="{9D8B030D-6E8A-4147-A177-3AD203B41FA5}">
                      <a16:colId xmlns:a16="http://schemas.microsoft.com/office/drawing/2014/main" val="20000"/>
                    </a:ext>
                  </a:extLst>
                </a:gridCol>
                <a:gridCol w="987625">
                  <a:extLst>
                    <a:ext uri="{9D8B030D-6E8A-4147-A177-3AD203B41FA5}">
                      <a16:colId xmlns:a16="http://schemas.microsoft.com/office/drawing/2014/main" val="20001"/>
                    </a:ext>
                  </a:extLst>
                </a:gridCol>
                <a:gridCol w="978475">
                  <a:extLst>
                    <a:ext uri="{9D8B030D-6E8A-4147-A177-3AD203B41FA5}">
                      <a16:colId xmlns:a16="http://schemas.microsoft.com/office/drawing/2014/main" val="20002"/>
                    </a:ext>
                  </a:extLst>
                </a:gridCol>
              </a:tblGrid>
              <a:tr h="153900">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Genotype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Treatment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Fusariose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53900">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dirty="0"/>
                        <a:t>Soissons</a:t>
                      </a:r>
                      <a:endParaRPr sz="1200" u="none" strike="noStrike" cap="none" dirty="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dirty="0"/>
                        <a:t>6</a:t>
                      </a:r>
                      <a:endParaRPr sz="1200" u="none" strike="noStrike" cap="none" dirty="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433;p5">
            <a:extLst>
              <a:ext uri="{FF2B5EF4-FFF2-40B4-BE49-F238E27FC236}">
                <a16:creationId xmlns:a16="http://schemas.microsoft.com/office/drawing/2014/main" id="{9A1E57AF-73E7-8B6A-E287-87E46579C85B}"/>
              </a:ext>
            </a:extLst>
          </p:cNvPr>
          <p:cNvPicPr preferRelativeResize="0"/>
          <p:nvPr/>
        </p:nvPicPr>
        <p:blipFill rotWithShape="1">
          <a:blip r:embed="rId4">
            <a:alphaModFix/>
          </a:blip>
          <a:srcRect/>
          <a:stretch/>
        </p:blipFill>
        <p:spPr>
          <a:xfrm>
            <a:off x="6558886" y="4552824"/>
            <a:ext cx="2301026" cy="1476164"/>
          </a:xfrm>
          <a:prstGeom prst="rect">
            <a:avLst/>
          </a:prstGeom>
          <a:noFill/>
          <a:ln>
            <a:noFill/>
          </a:ln>
        </p:spPr>
      </p:pic>
      <p:pic>
        <p:nvPicPr>
          <p:cNvPr id="3" name="Google Shape;394;p8">
            <a:extLst>
              <a:ext uri="{FF2B5EF4-FFF2-40B4-BE49-F238E27FC236}">
                <a16:creationId xmlns:a16="http://schemas.microsoft.com/office/drawing/2014/main" id="{E13F252E-3A93-93E2-6261-31DB21068C02}"/>
              </a:ext>
            </a:extLst>
          </p:cNvPr>
          <p:cNvPicPr preferRelativeResize="0"/>
          <p:nvPr/>
        </p:nvPicPr>
        <p:blipFill rotWithShape="1">
          <a:blip r:embed="rId5">
            <a:alphaModFix/>
          </a:blip>
          <a:srcRect r="73397" b="42909"/>
          <a:stretch/>
        </p:blipFill>
        <p:spPr>
          <a:xfrm>
            <a:off x="5728759" y="5829954"/>
            <a:ext cx="4008366" cy="1070354"/>
          </a:xfrm>
          <a:prstGeom prst="rect">
            <a:avLst/>
          </a:prstGeom>
          <a:noFill/>
          <a:ln>
            <a:noFill/>
          </a:ln>
        </p:spPr>
      </p:pic>
      <p:pic>
        <p:nvPicPr>
          <p:cNvPr id="4" name="Google Shape;421;p5">
            <a:extLst>
              <a:ext uri="{FF2B5EF4-FFF2-40B4-BE49-F238E27FC236}">
                <a16:creationId xmlns:a16="http://schemas.microsoft.com/office/drawing/2014/main" id="{D7D25855-D15C-6169-BDB0-62F2969B0780}"/>
              </a:ext>
            </a:extLst>
          </p:cNvPr>
          <p:cNvPicPr preferRelativeResize="0"/>
          <p:nvPr/>
        </p:nvPicPr>
        <p:blipFill rotWithShape="1">
          <a:blip r:embed="rId6">
            <a:alphaModFix/>
          </a:blip>
          <a:srcRect/>
          <a:stretch/>
        </p:blipFill>
        <p:spPr>
          <a:xfrm>
            <a:off x="3448812" y="4957330"/>
            <a:ext cx="1522512" cy="1321705"/>
          </a:xfrm>
          <a:prstGeom prst="rect">
            <a:avLst/>
          </a:prstGeom>
          <a:noFill/>
          <a:ln>
            <a:noFill/>
          </a:ln>
        </p:spPr>
      </p:pic>
      <p:pic>
        <p:nvPicPr>
          <p:cNvPr id="5" name="Google Shape;375;g312de6aadf8_1_12">
            <a:extLst>
              <a:ext uri="{FF2B5EF4-FFF2-40B4-BE49-F238E27FC236}">
                <a16:creationId xmlns:a16="http://schemas.microsoft.com/office/drawing/2014/main" id="{7F67CDD5-A56C-C3ED-8453-8390C6A7E597}"/>
              </a:ext>
            </a:extLst>
          </p:cNvPr>
          <p:cNvPicPr preferRelativeResize="0"/>
          <p:nvPr/>
        </p:nvPicPr>
        <p:blipFill rotWithShape="1">
          <a:blip r:embed="rId7">
            <a:alphaModFix/>
          </a:blip>
          <a:srcRect b="26438"/>
          <a:stretch/>
        </p:blipFill>
        <p:spPr>
          <a:xfrm>
            <a:off x="416726" y="4957267"/>
            <a:ext cx="2581990" cy="16476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
          <p:cNvSpPr txBox="1">
            <a:spLocks noGrp="1"/>
          </p:cNvSpPr>
          <p:nvPr>
            <p:ph type="title"/>
          </p:nvPr>
        </p:nvSpPr>
        <p:spPr>
          <a:xfrm>
            <a:off x="743192" y="149639"/>
            <a:ext cx="10216343" cy="422670"/>
          </a:xfrm>
          <a:prstGeom prst="rect">
            <a:avLst/>
          </a:prstGeom>
          <a:noFill/>
          <a:ln>
            <a:noFill/>
          </a:ln>
        </p:spPr>
        <p:txBody>
          <a:bodyPr spcFirstLastPara="1" wrap="square" lIns="0" tIns="46800" rIns="91425" bIns="45700" anchor="ctr" anchorCtr="0">
            <a:normAutofit fontScale="90000"/>
          </a:bodyPr>
          <a:lstStyle/>
          <a:p>
            <a:pPr marL="0" lvl="0" indent="0" algn="l" rtl="0">
              <a:lnSpc>
                <a:spcPct val="126250"/>
              </a:lnSpc>
              <a:spcBef>
                <a:spcPts val="0"/>
              </a:spcBef>
              <a:spcAft>
                <a:spcPts val="0"/>
              </a:spcAft>
              <a:buSzPct val="118518"/>
              <a:buNone/>
            </a:pPr>
            <a:r>
              <a:rPr lang="de-DE"/>
              <a:t>Phenotype data lifecycle</a:t>
            </a:r>
            <a:endParaRPr/>
          </a:p>
        </p:txBody>
      </p:sp>
      <p:grpSp>
        <p:nvGrpSpPr>
          <p:cNvPr id="493" name="Google Shape;493;p7"/>
          <p:cNvGrpSpPr/>
          <p:nvPr/>
        </p:nvGrpSpPr>
        <p:grpSpPr>
          <a:xfrm>
            <a:off x="1625881" y="1603081"/>
            <a:ext cx="2477700" cy="2247600"/>
            <a:chOff x="1625881" y="1203692"/>
            <a:chExt cx="2477700" cy="2247600"/>
          </a:xfrm>
        </p:grpSpPr>
        <p:sp>
          <p:nvSpPr>
            <p:cNvPr id="494" name="Google Shape;494;p7"/>
            <p:cNvSpPr/>
            <p:nvPr/>
          </p:nvSpPr>
          <p:spPr>
            <a:xfrm>
              <a:off x="1625881" y="1203692"/>
              <a:ext cx="2477700" cy="2247600"/>
            </a:xfrm>
            <a:prstGeom prst="rect">
              <a:avLst/>
            </a:prstGeom>
            <a:solidFill>
              <a:srgbClr val="92D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5" name="Google Shape;495;p7"/>
            <p:cNvSpPr/>
            <p:nvPr/>
          </p:nvSpPr>
          <p:spPr>
            <a:xfrm>
              <a:off x="1707721" y="1288715"/>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496" name="Google Shape;496;p7"/>
            <p:cNvSpPr/>
            <p:nvPr/>
          </p:nvSpPr>
          <p:spPr>
            <a:xfrm>
              <a:off x="2511377" y="1288715"/>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497" name="Google Shape;497;p7"/>
            <p:cNvSpPr/>
            <p:nvPr/>
          </p:nvSpPr>
          <p:spPr>
            <a:xfrm>
              <a:off x="3308057" y="1283898"/>
              <a:ext cx="720000" cy="648000"/>
            </a:xfrm>
            <a:prstGeom prst="rect">
              <a:avLst/>
            </a:prstGeom>
            <a:solidFill>
              <a:srgbClr val="FFFF9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low input</a:t>
              </a:r>
              <a:endParaRPr sz="1400" b="0" i="0" u="none" strike="noStrike" cap="none">
                <a:solidFill>
                  <a:srgbClr val="000000"/>
                </a:solidFill>
                <a:latin typeface="Arial"/>
                <a:ea typeface="Arial"/>
                <a:cs typeface="Arial"/>
                <a:sym typeface="Arial"/>
              </a:endParaRPr>
            </a:p>
          </p:txBody>
        </p:sp>
        <p:sp>
          <p:nvSpPr>
            <p:cNvPr id="498" name="Google Shape;498;p7"/>
            <p:cNvSpPr/>
            <p:nvPr/>
          </p:nvSpPr>
          <p:spPr>
            <a:xfrm>
              <a:off x="1707721" y="2011979"/>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sp>
          <p:nvSpPr>
            <p:cNvPr id="499" name="Google Shape;499;p7"/>
            <p:cNvSpPr/>
            <p:nvPr/>
          </p:nvSpPr>
          <p:spPr>
            <a:xfrm>
              <a:off x="2509501" y="2011979"/>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sp>
          <p:nvSpPr>
            <p:cNvPr id="500" name="Google Shape;500;p7"/>
            <p:cNvSpPr/>
            <p:nvPr/>
          </p:nvSpPr>
          <p:spPr>
            <a:xfrm>
              <a:off x="3303944" y="2014993"/>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501" name="Google Shape;501;p7"/>
            <p:cNvSpPr/>
            <p:nvPr/>
          </p:nvSpPr>
          <p:spPr>
            <a:xfrm>
              <a:off x="1707721" y="2739932"/>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502" name="Google Shape;502;p7"/>
            <p:cNvSpPr/>
            <p:nvPr/>
          </p:nvSpPr>
          <p:spPr>
            <a:xfrm>
              <a:off x="2511377" y="2739932"/>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 </a:t>
              </a:r>
              <a:endParaRPr sz="1400" b="0" i="0" u="none" strike="noStrike" cap="none">
                <a:solidFill>
                  <a:srgbClr val="000000"/>
                </a:solidFill>
                <a:latin typeface="Arial"/>
                <a:ea typeface="Arial"/>
                <a:cs typeface="Arial"/>
                <a:sym typeface="Arial"/>
              </a:endParaRPr>
            </a:p>
          </p:txBody>
        </p:sp>
        <p:sp>
          <p:nvSpPr>
            <p:cNvPr id="503" name="Google Shape;503;p7"/>
            <p:cNvSpPr/>
            <p:nvPr/>
          </p:nvSpPr>
          <p:spPr>
            <a:xfrm>
              <a:off x="3303548" y="2739995"/>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grpSp>
      <p:grpSp>
        <p:nvGrpSpPr>
          <p:cNvPr id="504" name="Google Shape;504;p7"/>
          <p:cNvGrpSpPr/>
          <p:nvPr/>
        </p:nvGrpSpPr>
        <p:grpSpPr>
          <a:xfrm>
            <a:off x="6847568" y="1912525"/>
            <a:ext cx="1878900" cy="1530300"/>
            <a:chOff x="6847568" y="1513136"/>
            <a:chExt cx="1878900" cy="1530300"/>
          </a:xfrm>
        </p:grpSpPr>
        <p:sp>
          <p:nvSpPr>
            <p:cNvPr id="505" name="Google Shape;505;p7"/>
            <p:cNvSpPr/>
            <p:nvPr/>
          </p:nvSpPr>
          <p:spPr>
            <a:xfrm>
              <a:off x="6847568" y="1513136"/>
              <a:ext cx="1878900" cy="1530300"/>
            </a:xfrm>
            <a:prstGeom prst="foldedCorner">
              <a:avLst>
                <a:gd name="adj" fmla="val 12287"/>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6" name="Google Shape;506;p7"/>
            <p:cNvSpPr/>
            <p:nvPr/>
          </p:nvSpPr>
          <p:spPr>
            <a:xfrm>
              <a:off x="6925941" y="1583787"/>
              <a:ext cx="720000" cy="648000"/>
            </a:xfrm>
            <a:prstGeom prst="rec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high N</a:t>
              </a:r>
              <a:endParaRPr sz="1400" b="0" i="0" u="none" strike="noStrike" cap="none">
                <a:solidFill>
                  <a:srgbClr val="000000"/>
                </a:solidFill>
                <a:latin typeface="Arial"/>
                <a:ea typeface="Arial"/>
                <a:cs typeface="Arial"/>
                <a:sym typeface="Arial"/>
              </a:endParaRPr>
            </a:p>
          </p:txBody>
        </p:sp>
        <p:sp>
          <p:nvSpPr>
            <p:cNvPr id="507" name="Google Shape;507;p7"/>
            <p:cNvSpPr/>
            <p:nvPr/>
          </p:nvSpPr>
          <p:spPr>
            <a:xfrm>
              <a:off x="7737836" y="1583787"/>
              <a:ext cx="720000" cy="648000"/>
            </a:xfrm>
            <a:prstGeom prst="rect">
              <a:avLst/>
            </a:prstGeom>
            <a:solidFill>
              <a:srgbClr val="FFFF6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high N</a:t>
              </a:r>
              <a:endParaRPr sz="1400" b="0" i="0" u="none" strike="noStrike" cap="none">
                <a:solidFill>
                  <a:srgbClr val="000000"/>
                </a:solidFill>
                <a:latin typeface="Arial"/>
                <a:ea typeface="Arial"/>
                <a:cs typeface="Arial"/>
                <a:sym typeface="Arial"/>
              </a:endParaRPr>
            </a:p>
          </p:txBody>
        </p:sp>
        <p:sp>
          <p:nvSpPr>
            <p:cNvPr id="508" name="Google Shape;508;p7"/>
            <p:cNvSpPr/>
            <p:nvPr/>
          </p:nvSpPr>
          <p:spPr>
            <a:xfrm>
              <a:off x="7737836" y="2305271"/>
              <a:ext cx="720000" cy="648000"/>
            </a:xfrm>
            <a:prstGeom prst="rect">
              <a:avLst/>
            </a:prstGeom>
            <a:solidFill>
              <a:srgbClr val="FFFF9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Charger x low input</a:t>
              </a:r>
              <a:endParaRPr sz="1400" b="0" i="0" u="none" strike="noStrike" cap="none">
                <a:solidFill>
                  <a:srgbClr val="000000"/>
                </a:solidFill>
                <a:latin typeface="Arial"/>
                <a:ea typeface="Arial"/>
                <a:cs typeface="Arial"/>
                <a:sym typeface="Arial"/>
              </a:endParaRPr>
            </a:p>
          </p:txBody>
        </p:sp>
        <p:sp>
          <p:nvSpPr>
            <p:cNvPr id="509" name="Google Shape;509;p7"/>
            <p:cNvSpPr/>
            <p:nvPr/>
          </p:nvSpPr>
          <p:spPr>
            <a:xfrm>
              <a:off x="6925941" y="2304774"/>
              <a:ext cx="720000" cy="648000"/>
            </a:xfrm>
            <a:prstGeom prst="rect">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de-DE" sz="1100" b="0" i="0" u="none" strike="noStrike" cap="none">
                  <a:solidFill>
                    <a:srgbClr val="000000"/>
                  </a:solidFill>
                  <a:latin typeface="Calibri"/>
                  <a:ea typeface="Calibri"/>
                  <a:cs typeface="Calibri"/>
                  <a:sym typeface="Calibri"/>
                </a:rPr>
                <a:t>Soissons x low input</a:t>
              </a:r>
              <a:endParaRPr sz="1400" b="0" i="0" u="none" strike="noStrike" cap="none">
                <a:solidFill>
                  <a:srgbClr val="000000"/>
                </a:solidFill>
                <a:latin typeface="Arial"/>
                <a:ea typeface="Arial"/>
                <a:cs typeface="Arial"/>
                <a:sym typeface="Arial"/>
              </a:endParaRPr>
            </a:p>
          </p:txBody>
        </p:sp>
      </p:grpSp>
      <p:sp>
        <p:nvSpPr>
          <p:cNvPr id="510" name="Google Shape;510;p7"/>
          <p:cNvSpPr/>
          <p:nvPr/>
        </p:nvSpPr>
        <p:spPr>
          <a:xfrm>
            <a:off x="10530434" y="1459002"/>
            <a:ext cx="1228554" cy="2501874"/>
          </a:xfrm>
          <a:prstGeom prst="flowChartMultidocument">
            <a:avLst/>
          </a:prstGeom>
          <a:solidFill>
            <a:srgbClr val="FFC000"/>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ourier New"/>
              <a:buNone/>
            </a:pPr>
            <a:r>
              <a:rPr lang="de-DE" sz="1100" b="0" i="0" u="none" strike="noStrike" cap="none">
                <a:solidFill>
                  <a:srgbClr val="000000"/>
                </a:solidFill>
                <a:latin typeface="Courier New"/>
                <a:ea typeface="Courier New"/>
                <a:cs typeface="Courier New"/>
                <a:sym typeface="Courier New"/>
              </a:rPr>
              <a:t>Variety charger is resistant to fusariose under intensive cultural practice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endParaRPr sz="1100" b="0" i="0" u="none" strike="noStrike" cap="none">
              <a:solidFill>
                <a:srgbClr val="000000"/>
              </a:solidFill>
              <a:latin typeface="Courier New"/>
              <a:ea typeface="Courier New"/>
              <a:cs typeface="Courier New"/>
              <a:sym typeface="Courier New"/>
            </a:endParaRPr>
          </a:p>
        </p:txBody>
      </p:sp>
      <p:grpSp>
        <p:nvGrpSpPr>
          <p:cNvPr id="511" name="Google Shape;511;p7"/>
          <p:cNvGrpSpPr/>
          <p:nvPr/>
        </p:nvGrpSpPr>
        <p:grpSpPr>
          <a:xfrm>
            <a:off x="8925132" y="2325570"/>
            <a:ext cx="1411500" cy="474305"/>
            <a:chOff x="8925132" y="1926181"/>
            <a:chExt cx="1411500" cy="474305"/>
          </a:xfrm>
        </p:grpSpPr>
        <p:sp>
          <p:nvSpPr>
            <p:cNvPr id="512" name="Google Shape;512;p7"/>
            <p:cNvSpPr txBox="1"/>
            <p:nvPr/>
          </p:nvSpPr>
          <p:spPr>
            <a:xfrm>
              <a:off x="8974625" y="1926181"/>
              <a:ext cx="123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de-DE" sz="1800" b="0" i="0" u="none" strike="noStrike" cap="none">
                  <a:solidFill>
                    <a:srgbClr val="000000"/>
                  </a:solidFill>
                  <a:latin typeface="Calibri"/>
                  <a:ea typeface="Calibri"/>
                  <a:cs typeface="Calibri"/>
                  <a:sym typeface="Calibri"/>
                </a:rPr>
                <a:t>Publication</a:t>
              </a:r>
              <a:endParaRPr sz="1400" b="0" i="0" u="none" strike="noStrike" cap="none">
                <a:solidFill>
                  <a:srgbClr val="000000"/>
                </a:solidFill>
                <a:latin typeface="Arial"/>
                <a:ea typeface="Arial"/>
                <a:cs typeface="Arial"/>
                <a:sym typeface="Arial"/>
              </a:endParaRPr>
            </a:p>
          </p:txBody>
        </p:sp>
        <p:sp>
          <p:nvSpPr>
            <p:cNvPr id="513" name="Google Shape;513;p7"/>
            <p:cNvSpPr/>
            <p:nvPr/>
          </p:nvSpPr>
          <p:spPr>
            <a:xfrm>
              <a:off x="8925132" y="2229186"/>
              <a:ext cx="1411500" cy="171300"/>
            </a:xfrm>
            <a:prstGeom prst="rightArrow">
              <a:avLst>
                <a:gd name="adj1" fmla="val 50000"/>
                <a:gd name="adj2" fmla="val 50000"/>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514" name="Google Shape;514;p7"/>
          <p:cNvGrpSpPr/>
          <p:nvPr/>
        </p:nvGrpSpPr>
        <p:grpSpPr>
          <a:xfrm>
            <a:off x="4288792" y="2324699"/>
            <a:ext cx="2360700" cy="475204"/>
            <a:chOff x="4288792" y="1925310"/>
            <a:chExt cx="2360700" cy="475204"/>
          </a:xfrm>
        </p:grpSpPr>
        <p:sp>
          <p:nvSpPr>
            <p:cNvPr id="515" name="Google Shape;515;p7"/>
            <p:cNvSpPr txBox="1"/>
            <p:nvPr/>
          </p:nvSpPr>
          <p:spPr>
            <a:xfrm>
              <a:off x="4338286" y="1925310"/>
              <a:ext cx="222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de-DE" sz="1800" b="0" i="0" u="none" strike="noStrike" cap="none">
                  <a:solidFill>
                    <a:srgbClr val="000000"/>
                  </a:solidFill>
                  <a:latin typeface="Calibri"/>
                  <a:ea typeface="Calibri"/>
                  <a:cs typeface="Calibri"/>
                  <a:sym typeface="Calibri"/>
                </a:rPr>
                <a:t>Derivation, Reduction</a:t>
              </a:r>
              <a:endParaRPr sz="1800" b="0" i="0" u="none" strike="noStrike" cap="none">
                <a:solidFill>
                  <a:srgbClr val="000000"/>
                </a:solidFill>
                <a:latin typeface="Calibri"/>
                <a:ea typeface="Calibri"/>
                <a:cs typeface="Calibri"/>
                <a:sym typeface="Calibri"/>
              </a:endParaRPr>
            </a:p>
          </p:txBody>
        </p:sp>
        <p:sp>
          <p:nvSpPr>
            <p:cNvPr id="516" name="Google Shape;516;p7"/>
            <p:cNvSpPr/>
            <p:nvPr/>
          </p:nvSpPr>
          <p:spPr>
            <a:xfrm>
              <a:off x="4288792" y="2228314"/>
              <a:ext cx="2360700" cy="172200"/>
            </a:xfrm>
            <a:prstGeom prst="rightArrow">
              <a:avLst>
                <a:gd name="adj1" fmla="val 50000"/>
                <a:gd name="adj2" fmla="val 50000"/>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517" name="Google Shape;517;p7"/>
          <p:cNvSpPr txBox="1"/>
          <p:nvPr/>
        </p:nvSpPr>
        <p:spPr>
          <a:xfrm>
            <a:off x="335560" y="4941659"/>
            <a:ext cx="50502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1" i="0" u="none" strike="noStrike" cap="none">
                <a:solidFill>
                  <a:srgbClr val="000000"/>
                </a:solidFill>
                <a:latin typeface="Calibri"/>
                <a:ea typeface="Calibri"/>
                <a:cs typeface="Calibri"/>
                <a:sym typeface="Calibri"/>
              </a:rPr>
              <a:t>VARIABLES</a:t>
            </a:r>
            <a:endParaRPr sz="14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Calibri"/>
              <a:buChar char="●"/>
            </a:pPr>
            <a:r>
              <a:rPr lang="de-DE" sz="1600" b="0" i="0" u="none" strike="noStrike" cap="none">
                <a:solidFill>
                  <a:srgbClr val="000000"/>
                </a:solidFill>
                <a:latin typeface="Calibri"/>
                <a:ea typeface="Calibri"/>
                <a:cs typeface="Calibri"/>
                <a:sym typeface="Calibri"/>
              </a:rPr>
              <a:t>Raw Measures Pheno &amp; Env</a:t>
            </a:r>
            <a:endParaRPr sz="1600" b="0" i="0" u="none" strike="noStrike" cap="none">
              <a:solidFill>
                <a:srgbClr val="000000"/>
              </a:solidFill>
              <a:latin typeface="Calibri"/>
              <a:ea typeface="Calibri"/>
              <a:cs typeface="Calibri"/>
              <a:sym typeface="Calibri"/>
            </a:endParaRPr>
          </a:p>
          <a:p>
            <a:pPr marL="228600" marR="0" lvl="0" indent="-215900" algn="l" rtl="0">
              <a:lnSpc>
                <a:spcPct val="100000"/>
              </a:lnSpc>
              <a:spcBef>
                <a:spcPts val="0"/>
              </a:spcBef>
              <a:spcAft>
                <a:spcPts val="0"/>
              </a:spcAft>
              <a:buClr>
                <a:srgbClr val="000000"/>
              </a:buClr>
              <a:buSzPts val="1600"/>
              <a:buFont typeface="Calibri"/>
              <a:buChar char="●"/>
            </a:pPr>
            <a:r>
              <a:rPr lang="de-DE" sz="1600" b="0" i="0" u="none" strike="noStrike" cap="none">
                <a:solidFill>
                  <a:srgbClr val="000000"/>
                </a:solidFill>
                <a:latin typeface="Calibri"/>
                <a:ea typeface="Calibri"/>
                <a:cs typeface="Calibri"/>
                <a:sym typeface="Calibri"/>
              </a:rPr>
              <a:t>Data cleaning</a:t>
            </a:r>
            <a:endParaRPr sz="12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Calibri"/>
              <a:buChar char="●"/>
            </a:pPr>
            <a:r>
              <a:rPr lang="de-DE" sz="1600" b="0" i="0" u="none" strike="noStrike" cap="none">
                <a:solidFill>
                  <a:srgbClr val="000000"/>
                </a:solidFill>
                <a:latin typeface="Calibri"/>
                <a:ea typeface="Calibri"/>
                <a:cs typeface="Calibri"/>
                <a:sym typeface="Calibri"/>
              </a:rPr>
              <a:t>Traceability, Reproducibility &amp; Provenance </a:t>
            </a:r>
            <a:endParaRPr sz="1600" b="0" i="0" u="none" strike="noStrike" cap="none">
              <a:solidFill>
                <a:srgbClr val="000000"/>
              </a:solidFill>
              <a:latin typeface="Calibri"/>
              <a:ea typeface="Calibri"/>
              <a:cs typeface="Calibri"/>
              <a:sym typeface="Calibri"/>
            </a:endParaRPr>
          </a:p>
        </p:txBody>
      </p:sp>
      <p:sp>
        <p:nvSpPr>
          <p:cNvPr id="518" name="Google Shape;518;p7"/>
          <p:cNvSpPr txBox="1"/>
          <p:nvPr/>
        </p:nvSpPr>
        <p:spPr>
          <a:xfrm>
            <a:off x="6282356" y="4738845"/>
            <a:ext cx="2910900" cy="135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1" i="0" u="none" strike="noStrike" cap="none">
                <a:solidFill>
                  <a:srgbClr val="000000"/>
                </a:solidFill>
                <a:latin typeface="Calibri"/>
                <a:ea typeface="Calibri"/>
                <a:cs typeface="Calibri"/>
                <a:sym typeface="Calibri"/>
              </a:rPr>
              <a:t>INDICATORS</a:t>
            </a:r>
            <a:endParaRPr sz="14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Calibri"/>
              <a:buChar char="●"/>
            </a:pPr>
            <a:r>
              <a:rPr lang="de-DE" sz="1600" b="0" i="0" u="none" strike="noStrike" cap="none">
                <a:solidFill>
                  <a:srgbClr val="000000"/>
                </a:solidFill>
                <a:latin typeface="Calibri"/>
                <a:ea typeface="Calibri"/>
                <a:cs typeface="Calibri"/>
                <a:sym typeface="Calibri"/>
              </a:rPr>
              <a:t>New computation for each scientific question</a:t>
            </a:r>
            <a:endParaRPr sz="1600" b="0" i="0" u="none" strike="noStrike" cap="none">
              <a:solidFill>
                <a:srgbClr val="000000"/>
              </a:solidFill>
              <a:latin typeface="Calibri"/>
              <a:ea typeface="Calibri"/>
              <a:cs typeface="Calibri"/>
              <a:sym typeface="Calibri"/>
            </a:endParaRPr>
          </a:p>
          <a:p>
            <a:pPr marL="228600" marR="0" lvl="0" indent="-215900" algn="l" rtl="0">
              <a:lnSpc>
                <a:spcPct val="100000"/>
              </a:lnSpc>
              <a:spcBef>
                <a:spcPts val="0"/>
              </a:spcBef>
              <a:spcAft>
                <a:spcPts val="0"/>
              </a:spcAft>
              <a:buClr>
                <a:srgbClr val="000000"/>
              </a:buClr>
              <a:buSzPts val="1600"/>
              <a:buFont typeface="Calibri"/>
              <a:buChar char="●"/>
            </a:pPr>
            <a:r>
              <a:rPr lang="de-DE" sz="1600" b="0" i="0" u="none" strike="noStrike" cap="none">
                <a:solidFill>
                  <a:srgbClr val="000000"/>
                </a:solidFill>
                <a:latin typeface="Calibri"/>
                <a:ea typeface="Calibri"/>
                <a:cs typeface="Calibri"/>
                <a:sym typeface="Calibri"/>
              </a:rPr>
              <a:t>One experimental dataset → many derived dataset </a:t>
            </a:r>
            <a:endParaRPr sz="1600" b="0" i="0" u="none" strike="noStrike" cap="none">
              <a:solidFill>
                <a:srgbClr val="000000"/>
              </a:solidFill>
              <a:latin typeface="Calibri"/>
              <a:ea typeface="Calibri"/>
              <a:cs typeface="Calibri"/>
              <a:sym typeface="Calibri"/>
            </a:endParaRPr>
          </a:p>
        </p:txBody>
      </p:sp>
      <p:sp>
        <p:nvSpPr>
          <p:cNvPr id="519" name="Google Shape;519;p7"/>
          <p:cNvSpPr/>
          <p:nvPr/>
        </p:nvSpPr>
        <p:spPr>
          <a:xfrm>
            <a:off x="6096000" y="6319732"/>
            <a:ext cx="6096000" cy="5421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de-DE" sz="2400" b="1" i="0" u="sng" strike="noStrike" cap="none">
                <a:solidFill>
                  <a:srgbClr val="000000"/>
                </a:solidFill>
                <a:latin typeface="Calibri"/>
                <a:ea typeface="Calibri"/>
                <a:cs typeface="Calibri"/>
                <a:sym typeface="Calibri"/>
              </a:rPr>
              <a:t>Raw data long term conservation</a:t>
            </a:r>
            <a:endParaRPr sz="2400" b="1" i="0" u="sng" strike="noStrike" cap="none">
              <a:solidFill>
                <a:srgbClr val="000000"/>
              </a:solidFill>
              <a:latin typeface="Calibri"/>
              <a:ea typeface="Calibri"/>
              <a:cs typeface="Calibri"/>
              <a:sym typeface="Calibri"/>
            </a:endParaRPr>
          </a:p>
        </p:txBody>
      </p:sp>
      <p:graphicFrame>
        <p:nvGraphicFramePr>
          <p:cNvPr id="520" name="Google Shape;520;p7"/>
          <p:cNvGraphicFramePr/>
          <p:nvPr>
            <p:extLst>
              <p:ext uri="{D42A27DB-BD31-4B8C-83A1-F6EECF244321}">
                <p14:modId xmlns:p14="http://schemas.microsoft.com/office/powerpoint/2010/main" val="267448600"/>
              </p:ext>
            </p:extLst>
          </p:nvPr>
        </p:nvGraphicFramePr>
        <p:xfrm>
          <a:off x="206483" y="3969849"/>
          <a:ext cx="5689675" cy="822990"/>
        </p:xfrm>
        <a:graphic>
          <a:graphicData uri="http://schemas.openxmlformats.org/drawingml/2006/table">
            <a:tbl>
              <a:tblPr>
                <a:noFill/>
                <a:tableStyleId>{BE986ED8-3673-4F45-B59C-B7B0657B4F80}</a:tableStyleId>
              </a:tblPr>
              <a:tblGrid>
                <a:gridCol w="978150">
                  <a:extLst>
                    <a:ext uri="{9D8B030D-6E8A-4147-A177-3AD203B41FA5}">
                      <a16:colId xmlns:a16="http://schemas.microsoft.com/office/drawing/2014/main" val="20000"/>
                    </a:ext>
                  </a:extLst>
                </a:gridCol>
                <a:gridCol w="1022375">
                  <a:extLst>
                    <a:ext uri="{9D8B030D-6E8A-4147-A177-3AD203B41FA5}">
                      <a16:colId xmlns:a16="http://schemas.microsoft.com/office/drawing/2014/main" val="20001"/>
                    </a:ext>
                  </a:extLst>
                </a:gridCol>
                <a:gridCol w="1023825">
                  <a:extLst>
                    <a:ext uri="{9D8B030D-6E8A-4147-A177-3AD203B41FA5}">
                      <a16:colId xmlns:a16="http://schemas.microsoft.com/office/drawing/2014/main" val="20002"/>
                    </a:ext>
                  </a:extLst>
                </a:gridCol>
                <a:gridCol w="1121125">
                  <a:extLst>
                    <a:ext uri="{9D8B030D-6E8A-4147-A177-3AD203B41FA5}">
                      <a16:colId xmlns:a16="http://schemas.microsoft.com/office/drawing/2014/main" val="20003"/>
                    </a:ext>
                  </a:extLst>
                </a:gridCol>
                <a:gridCol w="521875">
                  <a:extLst>
                    <a:ext uri="{9D8B030D-6E8A-4147-A177-3AD203B41FA5}">
                      <a16:colId xmlns:a16="http://schemas.microsoft.com/office/drawing/2014/main" val="20004"/>
                    </a:ext>
                  </a:extLst>
                </a:gridCol>
                <a:gridCol w="1022325">
                  <a:extLst>
                    <a:ext uri="{9D8B030D-6E8A-4147-A177-3AD203B41FA5}">
                      <a16:colId xmlns:a16="http://schemas.microsoft.com/office/drawing/2014/main" val="20005"/>
                    </a:ext>
                  </a:extLst>
                </a:gridCol>
              </a:tblGrid>
              <a:tr h="123100">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Genotype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Treatment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N input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Date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Rep</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Fusariose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extLst>
                  <a:ext uri="{0D108BD9-81ED-4DB2-BD59-A6C34878D82A}">
                    <a16:rowId xmlns:a16="http://schemas.microsoft.com/office/drawing/2014/main" val="10000"/>
                  </a:ext>
                </a:extLst>
              </a:tr>
              <a:tr h="123100">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de-DE" sz="1200" u="none" strike="noStrike" cap="none"/>
                        <a:t>15,3225129</a:t>
                      </a:r>
                      <a:endParaRPr sz="1200" b="0" i="0" u="none" strike="noStrike" cap="none">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15/11/2011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5</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3100">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low input</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de-DE" sz="1200" u="none" strike="noStrike" cap="none"/>
                        <a:t>15,3430556</a:t>
                      </a:r>
                      <a:endParaRPr sz="1200" b="0" i="0" u="none" strike="noStrike" cap="none">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16/11/2011</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a:t>2</a:t>
                      </a:r>
                      <a:endParaRPr sz="1200" u="none" strike="noStrike" cap="none">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de-DE" sz="1200" u="none" strike="noStrike" cap="none" dirty="0"/>
                        <a:t>7</a:t>
                      </a:r>
                      <a:endParaRPr sz="1200" u="none" strike="noStrike" cap="none" dirty="0">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521" name="Google Shape;521;p7"/>
          <p:cNvGraphicFramePr/>
          <p:nvPr>
            <p:extLst>
              <p:ext uri="{D42A27DB-BD31-4B8C-83A1-F6EECF244321}">
                <p14:modId xmlns:p14="http://schemas.microsoft.com/office/powerpoint/2010/main" val="2164393040"/>
              </p:ext>
            </p:extLst>
          </p:nvPr>
        </p:nvGraphicFramePr>
        <p:xfrm>
          <a:off x="6282356" y="4019385"/>
          <a:ext cx="2910975" cy="548660"/>
        </p:xfrm>
        <a:graphic>
          <a:graphicData uri="http://schemas.openxmlformats.org/drawingml/2006/table">
            <a:tbl>
              <a:tblPr>
                <a:noFill/>
                <a:tableStyleId>{BE986ED8-3673-4F45-B59C-B7B0657B4F80}</a:tableStyleId>
              </a:tblPr>
              <a:tblGrid>
                <a:gridCol w="944875">
                  <a:extLst>
                    <a:ext uri="{9D8B030D-6E8A-4147-A177-3AD203B41FA5}">
                      <a16:colId xmlns:a16="http://schemas.microsoft.com/office/drawing/2014/main" val="20000"/>
                    </a:ext>
                  </a:extLst>
                </a:gridCol>
                <a:gridCol w="987625">
                  <a:extLst>
                    <a:ext uri="{9D8B030D-6E8A-4147-A177-3AD203B41FA5}">
                      <a16:colId xmlns:a16="http://schemas.microsoft.com/office/drawing/2014/main" val="20001"/>
                    </a:ext>
                  </a:extLst>
                </a:gridCol>
                <a:gridCol w="978475">
                  <a:extLst>
                    <a:ext uri="{9D8B030D-6E8A-4147-A177-3AD203B41FA5}">
                      <a16:colId xmlns:a16="http://schemas.microsoft.com/office/drawing/2014/main" val="20002"/>
                    </a:ext>
                  </a:extLst>
                </a:gridCol>
              </a:tblGrid>
              <a:tr h="153900">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Genotype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Treatment</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b="1" u="none" strike="noStrike" cap="none">
                          <a:solidFill>
                            <a:srgbClr val="FFFFFF"/>
                          </a:solidFill>
                        </a:rPr>
                        <a:t>Fusariose</a:t>
                      </a:r>
                      <a:endParaRPr sz="1200" b="1" u="none" strike="noStrike" cap="none">
                        <a:solidFill>
                          <a:srgbClr val="FFFFFF"/>
                        </a:solidFill>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53900">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a:t>Soissons</a:t>
                      </a:r>
                      <a:endParaRPr sz="1200" u="none" strike="noStrike" cap="none">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dirty="0" err="1"/>
                        <a:t>low</a:t>
                      </a:r>
                      <a:r>
                        <a:rPr lang="de-DE" sz="1200" u="none" strike="noStrike" cap="none" dirty="0"/>
                        <a:t> </a:t>
                      </a:r>
                      <a:r>
                        <a:rPr lang="de-DE" sz="1200" u="none" strike="noStrike" cap="none" dirty="0" err="1"/>
                        <a:t>input</a:t>
                      </a:r>
                      <a:endParaRPr sz="1200" u="none" strike="noStrike" cap="none" dirty="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de-DE" sz="1200" u="none" strike="noStrike" cap="none" dirty="0"/>
                        <a:t>6</a:t>
                      </a:r>
                      <a:endParaRPr sz="1200" u="none" strike="noStrike" cap="none" dirty="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522" name="Google Shape;522;p7"/>
          <p:cNvGrpSpPr/>
          <p:nvPr/>
        </p:nvGrpSpPr>
        <p:grpSpPr>
          <a:xfrm>
            <a:off x="616158" y="719255"/>
            <a:ext cx="11015335" cy="276313"/>
            <a:chOff x="303" y="46472"/>
            <a:chExt cx="11015335" cy="276313"/>
          </a:xfrm>
        </p:grpSpPr>
        <p:sp>
          <p:nvSpPr>
            <p:cNvPr id="523" name="Google Shape;523;p7"/>
            <p:cNvSpPr/>
            <p:nvPr/>
          </p:nvSpPr>
          <p:spPr>
            <a:xfrm>
              <a:off x="303" y="46472"/>
              <a:ext cx="5112600" cy="276300"/>
            </a:xfrm>
            <a:prstGeom prst="chevron">
              <a:avLst>
                <a:gd name="adj" fmla="val 50000"/>
              </a:avLst>
            </a:prstGeom>
            <a:solidFill>
              <a:srgbClr val="70AD47"/>
            </a:solidFill>
            <a:ln w="12700" cap="flat" cmpd="sng">
              <a:solidFill>
                <a:srgbClr val="517E3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7"/>
            <p:cNvSpPr txBox="1"/>
            <p:nvPr/>
          </p:nvSpPr>
          <p:spPr>
            <a:xfrm>
              <a:off x="138497" y="46472"/>
              <a:ext cx="48363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Data Acquisition</a:t>
              </a:r>
              <a:endParaRPr sz="1600" b="0" i="0" u="none" strike="noStrike" cap="none">
                <a:solidFill>
                  <a:srgbClr val="FFFFFF"/>
                </a:solidFill>
                <a:latin typeface="Calibri"/>
                <a:ea typeface="Calibri"/>
                <a:cs typeface="Calibri"/>
                <a:sym typeface="Calibri"/>
              </a:endParaRPr>
            </a:p>
          </p:txBody>
        </p:sp>
        <p:sp>
          <p:nvSpPr>
            <p:cNvPr id="525" name="Google Shape;525;p7"/>
            <p:cNvSpPr/>
            <p:nvPr/>
          </p:nvSpPr>
          <p:spPr>
            <a:xfrm>
              <a:off x="4888598" y="46472"/>
              <a:ext cx="4108200" cy="276300"/>
            </a:xfrm>
            <a:prstGeom prst="chevron">
              <a:avLst>
                <a:gd name="adj" fmla="val 50000"/>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
            <p:cNvSpPr txBox="1"/>
            <p:nvPr/>
          </p:nvSpPr>
          <p:spPr>
            <a:xfrm>
              <a:off x="5026792" y="46472"/>
              <a:ext cx="38319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Data computation</a:t>
              </a:r>
              <a:endParaRPr sz="1600" b="0" i="0" u="none" strike="noStrike" cap="none">
                <a:solidFill>
                  <a:srgbClr val="FFFFFF"/>
                </a:solidFill>
                <a:latin typeface="Calibri"/>
                <a:ea typeface="Calibri"/>
                <a:cs typeface="Calibri"/>
                <a:sym typeface="Calibri"/>
              </a:endParaRPr>
            </a:p>
          </p:txBody>
        </p:sp>
        <p:sp>
          <p:nvSpPr>
            <p:cNvPr id="527" name="Google Shape;527;p7"/>
            <p:cNvSpPr/>
            <p:nvPr/>
          </p:nvSpPr>
          <p:spPr>
            <a:xfrm>
              <a:off x="8772538" y="46485"/>
              <a:ext cx="2243100" cy="276300"/>
            </a:xfrm>
            <a:prstGeom prst="chevron">
              <a:avLst>
                <a:gd name="adj" fmla="val 50000"/>
              </a:avLst>
            </a:prstGeom>
            <a:solidFill>
              <a:srgbClr val="FFC000"/>
            </a:solidFill>
            <a:ln w="12700" cap="flat" cmpd="sng">
              <a:solidFill>
                <a:srgbClr val="BA8C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7"/>
            <p:cNvSpPr txBox="1"/>
            <p:nvPr/>
          </p:nvSpPr>
          <p:spPr>
            <a:xfrm>
              <a:off x="8910718" y="46485"/>
              <a:ext cx="1966500" cy="2763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de-DE" sz="1600" b="0" i="0" u="none" strike="noStrike" cap="none">
                  <a:solidFill>
                    <a:srgbClr val="FFFFFF"/>
                  </a:solidFill>
                  <a:latin typeface="Calibri"/>
                  <a:ea typeface="Calibri"/>
                  <a:cs typeface="Calibri"/>
                  <a:sym typeface="Calibri"/>
                </a:rPr>
                <a:t>Knowledge</a:t>
              </a:r>
              <a:endParaRPr sz="1600" b="0" i="0" u="none" strike="noStrike" cap="none">
                <a:solidFill>
                  <a:srgbClr val="FFFFFF"/>
                </a:solidFill>
                <a:latin typeface="Calibri"/>
                <a:ea typeface="Calibri"/>
                <a:cs typeface="Calibri"/>
                <a:sym typeface="Calibri"/>
              </a:endParaRPr>
            </a:p>
          </p:txBody>
        </p:sp>
      </p:grpSp>
      <p:sp>
        <p:nvSpPr>
          <p:cNvPr id="529" name="Google Shape;529;p7"/>
          <p:cNvSpPr txBox="1"/>
          <p:nvPr/>
        </p:nvSpPr>
        <p:spPr>
          <a:xfrm>
            <a:off x="941870" y="1028150"/>
            <a:ext cx="421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 Raw » data, pheno/env measurement, variables</a:t>
            </a:r>
            <a:endParaRPr sz="1400" b="0" i="0" u="none" strike="noStrike" cap="none">
              <a:solidFill>
                <a:srgbClr val="000000"/>
              </a:solidFill>
              <a:latin typeface="Arial"/>
              <a:ea typeface="Arial"/>
              <a:cs typeface="Arial"/>
              <a:sym typeface="Arial"/>
            </a:endParaRPr>
          </a:p>
        </p:txBody>
      </p:sp>
      <p:sp>
        <p:nvSpPr>
          <p:cNvPr id="530" name="Google Shape;530;p7"/>
          <p:cNvSpPr txBox="1"/>
          <p:nvPr/>
        </p:nvSpPr>
        <p:spPr>
          <a:xfrm>
            <a:off x="5907547" y="1101045"/>
            <a:ext cx="348084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 Derived»  data,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computed, reduced, indicators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0"/>
          <p:cNvSpPr txBox="1">
            <a:spLocks noGrp="1"/>
          </p:cNvSpPr>
          <p:nvPr>
            <p:ph type="title"/>
          </p:nvPr>
        </p:nvSpPr>
        <p:spPr>
          <a:xfrm>
            <a:off x="721896" y="0"/>
            <a:ext cx="10237640" cy="510139"/>
          </a:xfrm>
          <a:prstGeom prst="rect">
            <a:avLst/>
          </a:prstGeom>
          <a:noFill/>
          <a:ln>
            <a:noFill/>
          </a:ln>
        </p:spPr>
        <p:txBody>
          <a:bodyPr spcFirstLastPara="1" wrap="square" lIns="0" tIns="46800" rIns="91425" bIns="45700" anchor="ctr" anchorCtr="0">
            <a:normAutofit/>
          </a:bodyPr>
          <a:lstStyle/>
          <a:p>
            <a:pPr lvl="0" algn="l" rtl="0">
              <a:lnSpc>
                <a:spcPct val="90000"/>
              </a:lnSpc>
              <a:spcBef>
                <a:spcPts val="0"/>
              </a:spcBef>
              <a:spcAft>
                <a:spcPts val="0"/>
              </a:spcAft>
              <a:buSzPts val="3000"/>
              <a:buNone/>
            </a:pPr>
            <a:r>
              <a:rPr lang="de-DE" dirty="0"/>
              <a:t>Many Data </a:t>
            </a:r>
            <a:r>
              <a:rPr lang="de-DE" dirty="0" err="1"/>
              <a:t>lifecycleS</a:t>
            </a:r>
            <a:endParaRPr dirty="0"/>
          </a:p>
        </p:txBody>
      </p:sp>
      <p:sp>
        <p:nvSpPr>
          <p:cNvPr id="537" name="Google Shape;537;p10"/>
          <p:cNvSpPr/>
          <p:nvPr/>
        </p:nvSpPr>
        <p:spPr>
          <a:xfrm>
            <a:off x="6544010" y="6170644"/>
            <a:ext cx="1593300" cy="579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38" name="Google Shape;538;p10"/>
          <p:cNvPicPr preferRelativeResize="0"/>
          <p:nvPr/>
        </p:nvPicPr>
        <p:blipFill rotWithShape="1">
          <a:blip r:embed="rId3">
            <a:alphaModFix/>
          </a:blip>
          <a:srcRect/>
          <a:stretch/>
        </p:blipFill>
        <p:spPr>
          <a:xfrm>
            <a:off x="1602459" y="2002420"/>
            <a:ext cx="3028164" cy="2887729"/>
          </a:xfrm>
          <a:prstGeom prst="rect">
            <a:avLst/>
          </a:prstGeom>
          <a:noFill/>
          <a:ln>
            <a:noFill/>
          </a:ln>
        </p:spPr>
      </p:pic>
      <p:pic>
        <p:nvPicPr>
          <p:cNvPr id="539" name="Google Shape;539;p10"/>
          <p:cNvPicPr preferRelativeResize="0"/>
          <p:nvPr/>
        </p:nvPicPr>
        <p:blipFill rotWithShape="1">
          <a:blip r:embed="rId4">
            <a:alphaModFix/>
          </a:blip>
          <a:srcRect b="78274"/>
          <a:stretch/>
        </p:blipFill>
        <p:spPr>
          <a:xfrm>
            <a:off x="6626370" y="808680"/>
            <a:ext cx="2349593" cy="877945"/>
          </a:xfrm>
          <a:prstGeom prst="rect">
            <a:avLst/>
          </a:prstGeom>
          <a:noFill/>
          <a:ln>
            <a:noFill/>
          </a:ln>
        </p:spPr>
      </p:pic>
      <p:pic>
        <p:nvPicPr>
          <p:cNvPr id="540" name="Google Shape;540;p10"/>
          <p:cNvPicPr preferRelativeResize="0"/>
          <p:nvPr/>
        </p:nvPicPr>
        <p:blipFill rotWithShape="1">
          <a:blip r:embed="rId5">
            <a:alphaModFix/>
          </a:blip>
          <a:srcRect/>
          <a:stretch/>
        </p:blipFill>
        <p:spPr>
          <a:xfrm>
            <a:off x="9623291" y="904512"/>
            <a:ext cx="1217573" cy="684885"/>
          </a:xfrm>
          <a:prstGeom prst="rect">
            <a:avLst/>
          </a:prstGeom>
          <a:noFill/>
          <a:ln>
            <a:noFill/>
          </a:ln>
        </p:spPr>
      </p:pic>
      <p:pic>
        <p:nvPicPr>
          <p:cNvPr id="541" name="Google Shape;541;p10" descr="phenoarch-overview_large"/>
          <p:cNvPicPr preferRelativeResize="0"/>
          <p:nvPr/>
        </p:nvPicPr>
        <p:blipFill rotWithShape="1">
          <a:blip r:embed="rId6">
            <a:alphaModFix/>
          </a:blip>
          <a:srcRect/>
          <a:stretch/>
        </p:blipFill>
        <p:spPr>
          <a:xfrm>
            <a:off x="4850615" y="904512"/>
            <a:ext cx="1186770" cy="787517"/>
          </a:xfrm>
          <a:prstGeom prst="rect">
            <a:avLst/>
          </a:prstGeom>
          <a:noFill/>
          <a:ln>
            <a:noFill/>
          </a:ln>
        </p:spPr>
      </p:pic>
      <p:pic>
        <p:nvPicPr>
          <p:cNvPr id="542" name="Google Shape;542;p10"/>
          <p:cNvPicPr preferRelativeResize="0"/>
          <p:nvPr/>
        </p:nvPicPr>
        <p:blipFill rotWithShape="1">
          <a:blip r:embed="rId7">
            <a:alphaModFix/>
          </a:blip>
          <a:srcRect/>
          <a:stretch/>
        </p:blipFill>
        <p:spPr>
          <a:xfrm>
            <a:off x="4850615" y="1686625"/>
            <a:ext cx="1301341" cy="1022397"/>
          </a:xfrm>
          <a:prstGeom prst="rect">
            <a:avLst/>
          </a:prstGeom>
          <a:noFill/>
          <a:ln>
            <a:noFill/>
          </a:ln>
        </p:spPr>
      </p:pic>
      <p:pic>
        <p:nvPicPr>
          <p:cNvPr id="543" name="Google Shape;543;p10"/>
          <p:cNvPicPr preferRelativeResize="0"/>
          <p:nvPr/>
        </p:nvPicPr>
        <p:blipFill rotWithShape="1">
          <a:blip r:embed="rId8">
            <a:alphaModFix/>
          </a:blip>
          <a:srcRect/>
          <a:stretch/>
        </p:blipFill>
        <p:spPr>
          <a:xfrm>
            <a:off x="2291165" y="5067398"/>
            <a:ext cx="3654972" cy="984449"/>
          </a:xfrm>
          <a:prstGeom prst="rect">
            <a:avLst/>
          </a:prstGeom>
          <a:noFill/>
          <a:ln>
            <a:noFill/>
          </a:ln>
        </p:spPr>
      </p:pic>
      <p:pic>
        <p:nvPicPr>
          <p:cNvPr id="544" name="Google Shape;544;p10" descr="Database DB icon PNG and SVG Vector Free Download"/>
          <p:cNvPicPr preferRelativeResize="0"/>
          <p:nvPr/>
        </p:nvPicPr>
        <p:blipFill rotWithShape="1">
          <a:blip r:embed="rId9">
            <a:alphaModFix/>
          </a:blip>
          <a:srcRect/>
          <a:stretch/>
        </p:blipFill>
        <p:spPr>
          <a:xfrm>
            <a:off x="1265082" y="4586976"/>
            <a:ext cx="500788" cy="606347"/>
          </a:xfrm>
          <a:prstGeom prst="rect">
            <a:avLst/>
          </a:prstGeom>
          <a:noFill/>
          <a:ln>
            <a:noFill/>
          </a:ln>
        </p:spPr>
      </p:pic>
      <p:sp>
        <p:nvSpPr>
          <p:cNvPr id="545" name="Google Shape;545;p10"/>
          <p:cNvSpPr txBox="1"/>
          <p:nvPr/>
        </p:nvSpPr>
        <p:spPr>
          <a:xfrm>
            <a:off x="37518" y="2909344"/>
            <a:ext cx="17225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Data publication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Scientific paper</a:t>
            </a:r>
            <a:endParaRPr sz="1800" b="0" i="0" u="none" strike="noStrike" cap="none">
              <a:solidFill>
                <a:schemeClr val="dk1"/>
              </a:solidFill>
              <a:latin typeface="Calibri"/>
              <a:ea typeface="Calibri"/>
              <a:cs typeface="Calibri"/>
              <a:sym typeface="Calibri"/>
            </a:endParaRPr>
          </a:p>
        </p:txBody>
      </p:sp>
      <p:pic>
        <p:nvPicPr>
          <p:cNvPr id="546" name="Google Shape;546;p10"/>
          <p:cNvPicPr preferRelativeResize="0"/>
          <p:nvPr/>
        </p:nvPicPr>
        <p:blipFill rotWithShape="1">
          <a:blip r:embed="rId8">
            <a:alphaModFix/>
          </a:blip>
          <a:srcRect/>
          <a:stretch/>
        </p:blipFill>
        <p:spPr>
          <a:xfrm>
            <a:off x="6921105" y="1805422"/>
            <a:ext cx="1775922" cy="478336"/>
          </a:xfrm>
          <a:prstGeom prst="rect">
            <a:avLst/>
          </a:prstGeom>
          <a:noFill/>
          <a:ln>
            <a:noFill/>
          </a:ln>
        </p:spPr>
      </p:pic>
      <p:pic>
        <p:nvPicPr>
          <p:cNvPr id="547" name="Google Shape;547;p10"/>
          <p:cNvPicPr preferRelativeResize="0"/>
          <p:nvPr/>
        </p:nvPicPr>
        <p:blipFill rotWithShape="1">
          <a:blip r:embed="rId7">
            <a:alphaModFix/>
          </a:blip>
          <a:srcRect/>
          <a:stretch/>
        </p:blipFill>
        <p:spPr>
          <a:xfrm>
            <a:off x="9623291" y="1686625"/>
            <a:ext cx="1301341" cy="1022397"/>
          </a:xfrm>
          <a:prstGeom prst="rect">
            <a:avLst/>
          </a:prstGeom>
          <a:noFill/>
          <a:ln>
            <a:noFill/>
          </a:ln>
        </p:spPr>
      </p:pic>
      <p:pic>
        <p:nvPicPr>
          <p:cNvPr id="548" name="Google Shape;548;p10"/>
          <p:cNvPicPr preferRelativeResize="0"/>
          <p:nvPr/>
        </p:nvPicPr>
        <p:blipFill rotWithShape="1">
          <a:blip r:embed="rId8">
            <a:alphaModFix/>
          </a:blip>
          <a:srcRect/>
          <a:stretch/>
        </p:blipFill>
        <p:spPr>
          <a:xfrm>
            <a:off x="9626894" y="2806250"/>
            <a:ext cx="1775922" cy="478336"/>
          </a:xfrm>
          <a:prstGeom prst="rect">
            <a:avLst/>
          </a:prstGeom>
          <a:noFill/>
          <a:ln>
            <a:noFill/>
          </a:ln>
        </p:spPr>
      </p:pic>
      <p:sp>
        <p:nvSpPr>
          <p:cNvPr id="549" name="Google Shape;549;p10"/>
          <p:cNvSpPr/>
          <p:nvPr/>
        </p:nvSpPr>
        <p:spPr>
          <a:xfrm>
            <a:off x="6110283" y="1072965"/>
            <a:ext cx="539260" cy="571939"/>
          </a:xfrm>
          <a:prstGeom prst="mathPlus">
            <a:avLst>
              <a:gd name="adj1" fmla="val 2352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10"/>
          <p:cNvSpPr/>
          <p:nvPr/>
        </p:nvSpPr>
        <p:spPr>
          <a:xfrm>
            <a:off x="8952790" y="1017458"/>
            <a:ext cx="539260" cy="571939"/>
          </a:xfrm>
          <a:prstGeom prst="mathPlus">
            <a:avLst>
              <a:gd name="adj1" fmla="val 2352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10"/>
          <p:cNvSpPr/>
          <p:nvPr/>
        </p:nvSpPr>
        <p:spPr>
          <a:xfrm>
            <a:off x="11009580" y="960984"/>
            <a:ext cx="539260" cy="571939"/>
          </a:xfrm>
          <a:prstGeom prst="mathPlus">
            <a:avLst>
              <a:gd name="adj1" fmla="val 2352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2" name="Google Shape;552;p10"/>
          <p:cNvSpPr txBox="1"/>
          <p:nvPr/>
        </p:nvSpPr>
        <p:spPr>
          <a:xfrm>
            <a:off x="11744397" y="1002316"/>
            <a:ext cx="3433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554" name="Google Shape;554;p10"/>
          <p:cNvCxnSpPr>
            <a:cxnSpLocks/>
            <a:stCxn id="548" idx="2"/>
            <a:endCxn id="543" idx="3"/>
          </p:cNvCxnSpPr>
          <p:nvPr/>
        </p:nvCxnSpPr>
        <p:spPr>
          <a:xfrm rot="5400000">
            <a:off x="7092978" y="2137745"/>
            <a:ext cx="2275037" cy="4568718"/>
          </a:xfrm>
          <a:prstGeom prst="bentConnector2">
            <a:avLst/>
          </a:prstGeom>
          <a:noFill/>
          <a:ln w="57150" cap="flat" cmpd="sng">
            <a:solidFill>
              <a:schemeClr val="accent1"/>
            </a:solidFill>
            <a:prstDash val="solid"/>
            <a:miter lim="800000"/>
            <a:headEnd type="none" w="sm" len="sm"/>
            <a:tailEnd type="triangle" w="med" len="med"/>
          </a:ln>
        </p:spPr>
      </p:cxnSp>
      <p:cxnSp>
        <p:nvCxnSpPr>
          <p:cNvPr id="555" name="Google Shape;555;p10"/>
          <p:cNvCxnSpPr>
            <a:cxnSpLocks/>
            <a:stCxn id="546" idx="2"/>
            <a:endCxn id="543" idx="3"/>
          </p:cNvCxnSpPr>
          <p:nvPr/>
        </p:nvCxnSpPr>
        <p:spPr>
          <a:xfrm rot="5400000">
            <a:off x="5239670" y="2990226"/>
            <a:ext cx="3275865" cy="1862929"/>
          </a:xfrm>
          <a:prstGeom prst="bentConnector2">
            <a:avLst/>
          </a:prstGeom>
          <a:noFill/>
          <a:ln w="57150" cap="flat" cmpd="sng">
            <a:solidFill>
              <a:schemeClr val="accent1"/>
            </a:solidFill>
            <a:prstDash val="solid"/>
            <a:miter lim="800000"/>
            <a:headEnd type="none" w="sm" len="sm"/>
            <a:tailEnd type="triangle" w="med" len="med"/>
          </a:ln>
        </p:spPr>
      </p:cxnSp>
      <p:cxnSp>
        <p:nvCxnSpPr>
          <p:cNvPr id="556" name="Google Shape;556;p10"/>
          <p:cNvCxnSpPr>
            <a:cxnSpLocks/>
            <a:stCxn id="542" idx="2"/>
            <a:endCxn id="543" idx="3"/>
          </p:cNvCxnSpPr>
          <p:nvPr/>
        </p:nvCxnSpPr>
        <p:spPr>
          <a:xfrm rot="16200000" flipH="1">
            <a:off x="4298411" y="3911896"/>
            <a:ext cx="2850601" cy="444851"/>
          </a:xfrm>
          <a:prstGeom prst="bentConnector4">
            <a:avLst>
              <a:gd name="adj1" fmla="val 41366"/>
              <a:gd name="adj2" fmla="val 197655"/>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g312de6aadf8_1_351"/>
          <p:cNvPicPr preferRelativeResize="0"/>
          <p:nvPr/>
        </p:nvPicPr>
        <p:blipFill rotWithShape="1">
          <a:blip r:embed="rId3">
            <a:alphaModFix/>
          </a:blip>
          <a:srcRect/>
          <a:stretch/>
        </p:blipFill>
        <p:spPr>
          <a:xfrm>
            <a:off x="4591051" y="4851401"/>
            <a:ext cx="2578101" cy="876300"/>
          </a:xfrm>
          <a:prstGeom prst="rect">
            <a:avLst/>
          </a:prstGeom>
          <a:noFill/>
          <a:ln>
            <a:noFill/>
          </a:ln>
        </p:spPr>
      </p:pic>
      <p:pic>
        <p:nvPicPr>
          <p:cNvPr id="562" name="Google Shape;562;g312de6aadf8_1_351"/>
          <p:cNvPicPr preferRelativeResize="0"/>
          <p:nvPr/>
        </p:nvPicPr>
        <p:blipFill rotWithShape="1">
          <a:blip r:embed="rId3">
            <a:alphaModFix/>
          </a:blip>
          <a:srcRect/>
          <a:stretch/>
        </p:blipFill>
        <p:spPr>
          <a:xfrm>
            <a:off x="4638675" y="1617663"/>
            <a:ext cx="2578101" cy="876300"/>
          </a:xfrm>
          <a:prstGeom prst="rect">
            <a:avLst/>
          </a:prstGeom>
          <a:noFill/>
          <a:ln>
            <a:noFill/>
          </a:ln>
        </p:spPr>
      </p:pic>
      <p:grpSp>
        <p:nvGrpSpPr>
          <p:cNvPr id="563" name="Google Shape;563;g312de6aadf8_1_351"/>
          <p:cNvGrpSpPr/>
          <p:nvPr/>
        </p:nvGrpSpPr>
        <p:grpSpPr>
          <a:xfrm>
            <a:off x="3949700" y="5203904"/>
            <a:ext cx="3730727" cy="1676438"/>
            <a:chOff x="-9509" y="4155448"/>
            <a:chExt cx="3731100" cy="2041200"/>
          </a:xfrm>
        </p:grpSpPr>
        <p:sp>
          <p:nvSpPr>
            <p:cNvPr id="564" name="Google Shape;564;g312de6aadf8_1_351"/>
            <p:cNvSpPr/>
            <p:nvPr/>
          </p:nvSpPr>
          <p:spPr>
            <a:xfrm>
              <a:off x="-9509" y="4155448"/>
              <a:ext cx="3731100" cy="204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5" name="Google Shape;565;g312de6aadf8_1_351"/>
            <p:cNvSpPr txBox="1"/>
            <p:nvPr/>
          </p:nvSpPr>
          <p:spPr>
            <a:xfrm>
              <a:off x="142891" y="4155448"/>
              <a:ext cx="2064600" cy="37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de-DE" sz="1867" b="1" i="0" u="none" strike="noStrike" cap="none">
                  <a:solidFill>
                    <a:srgbClr val="000000"/>
                  </a:solidFill>
                  <a:latin typeface="Corbel"/>
                  <a:ea typeface="Corbel"/>
                  <a:cs typeface="Corbel"/>
                  <a:sym typeface="Corbel"/>
                </a:rPr>
                <a:t>Environment</a:t>
              </a:r>
              <a:endParaRPr sz="1867" b="1" i="0" u="none" strike="noStrike" cap="none">
                <a:solidFill>
                  <a:srgbClr val="000000"/>
                </a:solidFill>
                <a:latin typeface="Corbel"/>
                <a:ea typeface="Corbel"/>
                <a:cs typeface="Corbel"/>
                <a:sym typeface="Corbel"/>
              </a:endParaRPr>
            </a:p>
          </p:txBody>
        </p:sp>
      </p:grpSp>
      <p:grpSp>
        <p:nvGrpSpPr>
          <p:cNvPr id="566" name="Google Shape;566;g312de6aadf8_1_351"/>
          <p:cNvGrpSpPr/>
          <p:nvPr/>
        </p:nvGrpSpPr>
        <p:grpSpPr>
          <a:xfrm>
            <a:off x="8239867" y="922146"/>
            <a:ext cx="3730307" cy="2078061"/>
            <a:chOff x="0" y="676275"/>
            <a:chExt cx="2797800" cy="1558585"/>
          </a:xfrm>
        </p:grpSpPr>
        <p:sp>
          <p:nvSpPr>
            <p:cNvPr id="567" name="Google Shape;567;g312de6aadf8_1_351"/>
            <p:cNvSpPr/>
            <p:nvPr/>
          </p:nvSpPr>
          <p:spPr>
            <a:xfrm>
              <a:off x="0" y="703660"/>
              <a:ext cx="2797800" cy="15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8" name="Google Shape;568;g312de6aadf8_1_351"/>
            <p:cNvSpPr txBox="1"/>
            <p:nvPr/>
          </p:nvSpPr>
          <p:spPr>
            <a:xfrm>
              <a:off x="114300" y="676275"/>
              <a:ext cx="26646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de-DE" sz="1867" b="1" i="0" u="none" strike="noStrike" cap="none">
                  <a:solidFill>
                    <a:srgbClr val="000000"/>
                  </a:solidFill>
                  <a:latin typeface="Corbel"/>
                  <a:ea typeface="Corbel"/>
                  <a:cs typeface="Corbel"/>
                  <a:sym typeface="Corbel"/>
                </a:rPr>
                <a:t>Genetics</a:t>
              </a:r>
              <a:endParaRPr sz="2400" b="1"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67"/>
                <a:buFont typeface="Arial"/>
                <a:buNone/>
              </a:pPr>
              <a:r>
                <a:rPr lang="de-DE" sz="1867" b="1" i="0" u="none" strike="noStrike" cap="none">
                  <a:solidFill>
                    <a:srgbClr val="000000"/>
                  </a:solidFill>
                  <a:latin typeface="Corbel"/>
                  <a:ea typeface="Corbel"/>
                  <a:cs typeface="Corbel"/>
                  <a:sym typeface="Corbel"/>
                </a:rPr>
                <a:t>Genomics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r>
                <a:rPr lang="de-DE" sz="1867" b="1" i="0" u="none" strike="noStrike" cap="none">
                  <a:solidFill>
                    <a:srgbClr val="000000"/>
                  </a:solidFill>
                  <a:latin typeface="Corbel"/>
                  <a:ea typeface="Corbel"/>
                  <a:cs typeface="Corbel"/>
                  <a:sym typeface="Corbel"/>
                </a:rPr>
                <a:t>Omics</a:t>
              </a:r>
              <a:endParaRPr sz="1867" b="1" i="0" u="none" strike="noStrike" cap="none">
                <a:solidFill>
                  <a:srgbClr val="000000"/>
                </a:solidFill>
                <a:latin typeface="Corbel"/>
                <a:ea typeface="Corbel"/>
                <a:cs typeface="Corbel"/>
                <a:sym typeface="Corbel"/>
              </a:endParaRPr>
            </a:p>
          </p:txBody>
        </p:sp>
        <p:pic>
          <p:nvPicPr>
            <p:cNvPr id="569" name="Google Shape;569;g312de6aadf8_1_351"/>
            <p:cNvPicPr preferRelativeResize="0"/>
            <p:nvPr/>
          </p:nvPicPr>
          <p:blipFill rotWithShape="1">
            <a:blip r:embed="rId4">
              <a:alphaModFix/>
            </a:blip>
            <a:srcRect/>
            <a:stretch/>
          </p:blipFill>
          <p:spPr>
            <a:xfrm>
              <a:off x="1312069" y="881063"/>
              <a:ext cx="1323974" cy="661987"/>
            </a:xfrm>
            <a:prstGeom prst="rect">
              <a:avLst/>
            </a:prstGeom>
            <a:noFill/>
            <a:ln>
              <a:noFill/>
            </a:ln>
          </p:spPr>
        </p:pic>
        <p:pic>
          <p:nvPicPr>
            <p:cNvPr id="570" name="Google Shape;570;g312de6aadf8_1_351"/>
            <p:cNvPicPr preferRelativeResize="0"/>
            <p:nvPr/>
          </p:nvPicPr>
          <p:blipFill rotWithShape="1">
            <a:blip r:embed="rId5">
              <a:alphaModFix/>
            </a:blip>
            <a:srcRect/>
            <a:stretch/>
          </p:blipFill>
          <p:spPr>
            <a:xfrm>
              <a:off x="80963" y="1370410"/>
              <a:ext cx="1943100" cy="752474"/>
            </a:xfrm>
            <a:prstGeom prst="rect">
              <a:avLst/>
            </a:prstGeom>
            <a:noFill/>
            <a:ln>
              <a:noFill/>
            </a:ln>
          </p:spPr>
        </p:pic>
      </p:grpSp>
      <p:grpSp>
        <p:nvGrpSpPr>
          <p:cNvPr id="571" name="Google Shape;571;g312de6aadf8_1_351"/>
          <p:cNvGrpSpPr/>
          <p:nvPr/>
        </p:nvGrpSpPr>
        <p:grpSpPr>
          <a:xfrm>
            <a:off x="100645" y="958562"/>
            <a:ext cx="3787505" cy="2041549"/>
            <a:chOff x="6167438" y="703660"/>
            <a:chExt cx="2840700" cy="1531200"/>
          </a:xfrm>
        </p:grpSpPr>
        <p:sp>
          <p:nvSpPr>
            <p:cNvPr id="572" name="Google Shape;572;g312de6aadf8_1_351"/>
            <p:cNvSpPr/>
            <p:nvPr/>
          </p:nvSpPr>
          <p:spPr>
            <a:xfrm>
              <a:off x="6167438" y="703660"/>
              <a:ext cx="2840700" cy="15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3" name="Google Shape;573;g312de6aadf8_1_351"/>
            <p:cNvSpPr txBox="1"/>
            <p:nvPr/>
          </p:nvSpPr>
          <p:spPr>
            <a:xfrm>
              <a:off x="6167438" y="733425"/>
              <a:ext cx="26646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de-DE" sz="1867" b="1" i="0" u="none" strike="noStrike" cap="none">
                  <a:solidFill>
                    <a:srgbClr val="000000"/>
                  </a:solidFill>
                  <a:latin typeface="Corbel"/>
                  <a:ea typeface="Corbel"/>
                  <a:cs typeface="Corbel"/>
                  <a:sym typeface="Corbel"/>
                </a:rPr>
                <a:t>Phenomics</a:t>
              </a:r>
              <a:endParaRPr sz="1867" b="1" i="0" u="none" strike="noStrike" cap="none">
                <a:solidFill>
                  <a:srgbClr val="000000"/>
                </a:solidFill>
                <a:latin typeface="Corbel"/>
                <a:ea typeface="Corbel"/>
                <a:cs typeface="Corbel"/>
                <a:sym typeface="Corbel"/>
              </a:endParaRPr>
            </a:p>
          </p:txBody>
        </p:sp>
        <p:pic>
          <p:nvPicPr>
            <p:cNvPr id="574" name="Google Shape;574;g312de6aadf8_1_351" descr="edited2 (3)-2.png"/>
            <p:cNvPicPr preferRelativeResize="0"/>
            <p:nvPr/>
          </p:nvPicPr>
          <p:blipFill rotWithShape="1">
            <a:blip r:embed="rId6">
              <a:alphaModFix/>
            </a:blip>
            <a:srcRect/>
            <a:stretch/>
          </p:blipFill>
          <p:spPr>
            <a:xfrm>
              <a:off x="8265319" y="853678"/>
              <a:ext cx="644129" cy="728664"/>
            </a:xfrm>
            <a:prstGeom prst="rect">
              <a:avLst/>
            </a:prstGeom>
            <a:noFill/>
            <a:ln w="19050" cap="flat" cmpd="sng">
              <a:solidFill>
                <a:srgbClr val="6AA84F"/>
              </a:solidFill>
              <a:prstDash val="solid"/>
              <a:round/>
              <a:headEnd type="none" w="sm" len="sm"/>
              <a:tailEnd type="none" w="sm" len="sm"/>
            </a:ln>
          </p:spPr>
        </p:pic>
        <p:pic>
          <p:nvPicPr>
            <p:cNvPr id="575" name="Google Shape;575;g312de6aadf8_1_351"/>
            <p:cNvPicPr preferRelativeResize="0"/>
            <p:nvPr/>
          </p:nvPicPr>
          <p:blipFill rotWithShape="1">
            <a:blip r:embed="rId7">
              <a:alphaModFix/>
            </a:blip>
            <a:srcRect/>
            <a:stretch/>
          </p:blipFill>
          <p:spPr>
            <a:xfrm>
              <a:off x="6291263" y="1423988"/>
              <a:ext cx="1227535" cy="698897"/>
            </a:xfrm>
            <a:prstGeom prst="rect">
              <a:avLst/>
            </a:prstGeom>
            <a:noFill/>
            <a:ln>
              <a:noFill/>
            </a:ln>
          </p:spPr>
        </p:pic>
        <p:pic>
          <p:nvPicPr>
            <p:cNvPr id="576" name="Google Shape;576;g312de6aadf8_1_351"/>
            <p:cNvPicPr preferRelativeResize="0"/>
            <p:nvPr/>
          </p:nvPicPr>
          <p:blipFill rotWithShape="1">
            <a:blip r:embed="rId8">
              <a:alphaModFix/>
            </a:blip>
            <a:srcRect/>
            <a:stretch/>
          </p:blipFill>
          <p:spPr>
            <a:xfrm>
              <a:off x="7111604" y="910828"/>
              <a:ext cx="1153716" cy="883444"/>
            </a:xfrm>
            <a:prstGeom prst="rect">
              <a:avLst/>
            </a:prstGeom>
            <a:noFill/>
            <a:ln>
              <a:noFill/>
            </a:ln>
          </p:spPr>
        </p:pic>
      </p:grpSp>
      <p:grpSp>
        <p:nvGrpSpPr>
          <p:cNvPr id="577" name="Google Shape;577;g312de6aadf8_1_351"/>
          <p:cNvGrpSpPr/>
          <p:nvPr/>
        </p:nvGrpSpPr>
        <p:grpSpPr>
          <a:xfrm>
            <a:off x="4080095" y="5644996"/>
            <a:ext cx="3430775" cy="1084232"/>
            <a:chOff x="4007768" y="5373216"/>
            <a:chExt cx="3431119" cy="1083690"/>
          </a:xfrm>
        </p:grpSpPr>
        <p:pic>
          <p:nvPicPr>
            <p:cNvPr id="578" name="Google Shape;578;g312de6aadf8_1_351"/>
            <p:cNvPicPr preferRelativeResize="0"/>
            <p:nvPr/>
          </p:nvPicPr>
          <p:blipFill rotWithShape="1">
            <a:blip r:embed="rId9">
              <a:alphaModFix/>
            </a:blip>
            <a:srcRect/>
            <a:stretch/>
          </p:blipFill>
          <p:spPr>
            <a:xfrm>
              <a:off x="4007768" y="5373216"/>
              <a:ext cx="1069076" cy="1071025"/>
            </a:xfrm>
            <a:prstGeom prst="rect">
              <a:avLst/>
            </a:prstGeom>
            <a:noFill/>
            <a:ln>
              <a:noFill/>
            </a:ln>
          </p:spPr>
        </p:pic>
        <p:pic>
          <p:nvPicPr>
            <p:cNvPr id="579" name="Google Shape;579;g312de6aadf8_1_351"/>
            <p:cNvPicPr preferRelativeResize="0"/>
            <p:nvPr/>
          </p:nvPicPr>
          <p:blipFill rotWithShape="1">
            <a:blip r:embed="rId10">
              <a:alphaModFix/>
            </a:blip>
            <a:srcRect/>
            <a:stretch/>
          </p:blipFill>
          <p:spPr>
            <a:xfrm>
              <a:off x="5087889" y="5373216"/>
              <a:ext cx="1152127" cy="1080130"/>
            </a:xfrm>
            <a:prstGeom prst="rect">
              <a:avLst/>
            </a:prstGeom>
            <a:noFill/>
            <a:ln>
              <a:noFill/>
            </a:ln>
          </p:spPr>
        </p:pic>
        <p:pic>
          <p:nvPicPr>
            <p:cNvPr id="580" name="Google Shape;580;g312de6aadf8_1_351"/>
            <p:cNvPicPr preferRelativeResize="0"/>
            <p:nvPr/>
          </p:nvPicPr>
          <p:blipFill rotWithShape="1">
            <a:blip r:embed="rId11">
              <a:alphaModFix/>
            </a:blip>
            <a:srcRect/>
            <a:stretch/>
          </p:blipFill>
          <p:spPr>
            <a:xfrm>
              <a:off x="5506586" y="5373216"/>
              <a:ext cx="1932301" cy="1083690"/>
            </a:xfrm>
            <a:prstGeom prst="rect">
              <a:avLst/>
            </a:prstGeom>
            <a:noFill/>
            <a:ln>
              <a:noFill/>
            </a:ln>
          </p:spPr>
        </p:pic>
      </p:grpSp>
      <p:grpSp>
        <p:nvGrpSpPr>
          <p:cNvPr id="581" name="Google Shape;581;g312de6aadf8_1_351"/>
          <p:cNvGrpSpPr/>
          <p:nvPr/>
        </p:nvGrpSpPr>
        <p:grpSpPr>
          <a:xfrm>
            <a:off x="3319044" y="2541487"/>
            <a:ext cx="4985599" cy="2263574"/>
            <a:chOff x="3422134" y="2683585"/>
            <a:chExt cx="4985100" cy="2263800"/>
          </a:xfrm>
        </p:grpSpPr>
        <p:sp>
          <p:nvSpPr>
            <p:cNvPr id="582" name="Google Shape;582;g312de6aadf8_1_351"/>
            <p:cNvSpPr/>
            <p:nvPr/>
          </p:nvSpPr>
          <p:spPr>
            <a:xfrm>
              <a:off x="3422134" y="2683585"/>
              <a:ext cx="4985100" cy="2263800"/>
            </a:xfrm>
            <a:prstGeom prst="ellipse">
              <a:avLst/>
            </a:prstGeom>
            <a:solidFill>
              <a:srgbClr val="C6E58E"/>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3" name="Google Shape;583;g312de6aadf8_1_351"/>
            <p:cNvSpPr txBox="1"/>
            <p:nvPr/>
          </p:nvSpPr>
          <p:spPr>
            <a:xfrm>
              <a:off x="3921207" y="2758378"/>
              <a:ext cx="3947100" cy="33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Corbel"/>
                  <a:ea typeface="Corbel"/>
                  <a:cs typeface="Corbel"/>
                  <a:sym typeface="Corbel"/>
                </a:rPr>
                <a:t>Plant Breeding</a:t>
              </a:r>
              <a:endParaRPr sz="2000" b="1" i="0" u="none" strike="noStrike" cap="none">
                <a:solidFill>
                  <a:srgbClr val="000000"/>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267"/>
                <a:buFont typeface="Arial"/>
                <a:buNone/>
              </a:pPr>
              <a:r>
                <a:rPr lang="de-DE" sz="2267" b="0" i="0" u="none" strike="noStrike" cap="none">
                  <a:solidFill>
                    <a:srgbClr val="000000"/>
                  </a:solidFill>
                  <a:latin typeface="Corbel"/>
                  <a:ea typeface="Corbel"/>
                  <a:cs typeface="Corbel"/>
                  <a:sym typeface="Corbel"/>
                </a:rPr>
                <a:t>Genetic variations by Traits</a:t>
              </a:r>
              <a:endParaRPr sz="2267"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orbel"/>
                <a:ea typeface="Corbel"/>
                <a:cs typeface="Corbel"/>
                <a:sym typeface="Corbel"/>
              </a:endParaRPr>
            </a:p>
          </p:txBody>
        </p:sp>
        <p:sp>
          <p:nvSpPr>
            <p:cNvPr id="584" name="Google Shape;584;g312de6aadf8_1_351"/>
            <p:cNvSpPr txBox="1"/>
            <p:nvPr/>
          </p:nvSpPr>
          <p:spPr>
            <a:xfrm>
              <a:off x="3921207" y="3954980"/>
              <a:ext cx="3947100" cy="33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Corbel"/>
                  <a:ea typeface="Corbel"/>
                  <a:cs typeface="Corbel"/>
                  <a:sym typeface="Corbel"/>
                </a:rPr>
                <a:t>Climate Change Studie</a:t>
              </a:r>
              <a:endParaRPr sz="1467"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67"/>
                <a:buFont typeface="Arial"/>
                <a:buNone/>
              </a:pPr>
              <a:r>
                <a:rPr lang="de-DE" sz="2267" b="0" i="0" u="none" strike="noStrike" cap="none">
                  <a:solidFill>
                    <a:srgbClr val="000000"/>
                  </a:solidFill>
                  <a:latin typeface="Corbel"/>
                  <a:ea typeface="Corbel"/>
                  <a:cs typeface="Corbel"/>
                  <a:sym typeface="Corbel"/>
                </a:rPr>
                <a:t>Genotype by Environment</a:t>
              </a:r>
              <a:endParaRPr sz="1467"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orbel"/>
                <a:ea typeface="Corbel"/>
                <a:cs typeface="Corbel"/>
                <a:sym typeface="Corbel"/>
              </a:endParaRPr>
            </a:p>
          </p:txBody>
        </p:sp>
      </p:grpSp>
      <p:cxnSp>
        <p:nvCxnSpPr>
          <p:cNvPr id="585" name="Google Shape;585;g312de6aadf8_1_351"/>
          <p:cNvCxnSpPr>
            <a:stCxn id="572" idx="3"/>
            <a:endCxn id="582" idx="0"/>
          </p:cNvCxnSpPr>
          <p:nvPr/>
        </p:nvCxnSpPr>
        <p:spPr>
          <a:xfrm>
            <a:off x="3888150" y="1979337"/>
            <a:ext cx="1923600" cy="562200"/>
          </a:xfrm>
          <a:prstGeom prst="bentConnector2">
            <a:avLst/>
          </a:prstGeom>
          <a:solidFill>
            <a:schemeClr val="accent1"/>
          </a:solidFill>
          <a:ln w="31750" cap="flat" cmpd="sng">
            <a:solidFill>
              <a:schemeClr val="dk2"/>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586" name="Google Shape;586;g312de6aadf8_1_351"/>
          <p:cNvCxnSpPr>
            <a:stCxn id="567" idx="1"/>
            <a:endCxn id="582" idx="0"/>
          </p:cNvCxnSpPr>
          <p:nvPr/>
        </p:nvCxnSpPr>
        <p:spPr>
          <a:xfrm flipH="1">
            <a:off x="5811967" y="1979433"/>
            <a:ext cx="2427900" cy="562200"/>
          </a:xfrm>
          <a:prstGeom prst="bentConnector2">
            <a:avLst/>
          </a:prstGeom>
          <a:solidFill>
            <a:schemeClr val="accent1"/>
          </a:solidFill>
          <a:ln w="31750" cap="flat" cmpd="sng">
            <a:solidFill>
              <a:schemeClr val="dk2"/>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587" name="Google Shape;587;g312de6aadf8_1_351"/>
          <p:cNvCxnSpPr>
            <a:stCxn id="564" idx="0"/>
            <a:endCxn id="582" idx="4"/>
          </p:cNvCxnSpPr>
          <p:nvPr/>
        </p:nvCxnSpPr>
        <p:spPr>
          <a:xfrm rot="5400000" flipH="1">
            <a:off x="5614064" y="5002904"/>
            <a:ext cx="398700" cy="3300"/>
          </a:xfrm>
          <a:prstGeom prst="bentConnector3">
            <a:avLst>
              <a:gd name="adj1" fmla="val 50033"/>
            </a:avLst>
          </a:prstGeom>
          <a:solidFill>
            <a:schemeClr val="accent1"/>
          </a:solidFill>
          <a:ln w="31750" cap="flat" cmpd="sng">
            <a:solidFill>
              <a:schemeClr val="dk2"/>
            </a:solidFill>
            <a:prstDash val="solid"/>
            <a:round/>
            <a:headEnd type="none" w="sm" len="sm"/>
            <a:tailEnd type="triangle" w="med" len="med"/>
          </a:ln>
          <a:effectLst>
            <a:outerShdw blurRad="50800" dist="38100" dir="2700000" algn="tl" rotWithShape="0">
              <a:srgbClr val="000000">
                <a:alpha val="40000"/>
              </a:srgbClr>
            </a:outerShdw>
          </a:effectLst>
        </p:spPr>
      </p:cxnSp>
      <p:pic>
        <p:nvPicPr>
          <p:cNvPr id="588" name="Google Shape;588;g312de6aadf8_1_351"/>
          <p:cNvPicPr preferRelativeResize="0"/>
          <p:nvPr/>
        </p:nvPicPr>
        <p:blipFill rotWithShape="1">
          <a:blip r:embed="rId12">
            <a:alphaModFix/>
          </a:blip>
          <a:srcRect/>
          <a:stretch/>
        </p:blipFill>
        <p:spPr>
          <a:xfrm>
            <a:off x="5170489" y="3241675"/>
            <a:ext cx="741361" cy="877888"/>
          </a:xfrm>
          <a:prstGeom prst="rect">
            <a:avLst/>
          </a:prstGeom>
          <a:noFill/>
          <a:ln>
            <a:noFill/>
          </a:ln>
        </p:spPr>
      </p:pic>
      <p:pic>
        <p:nvPicPr>
          <p:cNvPr id="589" name="Google Shape;589;g312de6aadf8_1_351"/>
          <p:cNvPicPr preferRelativeResize="0"/>
          <p:nvPr/>
        </p:nvPicPr>
        <p:blipFill rotWithShape="1">
          <a:blip r:embed="rId13">
            <a:alphaModFix/>
          </a:blip>
          <a:srcRect/>
          <a:stretch/>
        </p:blipFill>
        <p:spPr>
          <a:xfrm>
            <a:off x="5889625" y="3221039"/>
            <a:ext cx="685800" cy="823912"/>
          </a:xfrm>
          <a:prstGeom prst="rect">
            <a:avLst/>
          </a:prstGeom>
          <a:noFill/>
          <a:ln>
            <a:noFill/>
          </a:ln>
        </p:spPr>
      </p:pic>
      <p:sp>
        <p:nvSpPr>
          <p:cNvPr id="590" name="Google Shape;590;g312de6aadf8_1_351"/>
          <p:cNvSpPr/>
          <p:nvPr/>
        </p:nvSpPr>
        <p:spPr>
          <a:xfrm>
            <a:off x="677911" y="3429000"/>
            <a:ext cx="2476800" cy="1244700"/>
          </a:xfrm>
          <a:prstGeom prst="wedgeRoundRectCallout">
            <a:avLst>
              <a:gd name="adj1" fmla="val 1165"/>
              <a:gd name="adj2" fmla="val -92521"/>
              <a:gd name="adj3"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Dispersed</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Heterogenous</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Getting Standardized</a:t>
            </a:r>
            <a:endParaRPr sz="1800" b="0" i="0" u="none" strike="noStrike" cap="none">
              <a:solidFill>
                <a:srgbClr val="000000"/>
              </a:solidFill>
              <a:latin typeface="Calibri"/>
              <a:ea typeface="Calibri"/>
              <a:cs typeface="Calibri"/>
              <a:sym typeface="Calibri"/>
            </a:endParaRPr>
          </a:p>
        </p:txBody>
      </p:sp>
      <p:sp>
        <p:nvSpPr>
          <p:cNvPr id="591" name="Google Shape;591;g312de6aadf8_1_351"/>
          <p:cNvSpPr/>
          <p:nvPr/>
        </p:nvSpPr>
        <p:spPr>
          <a:xfrm>
            <a:off x="1841470" y="5346394"/>
            <a:ext cx="1563600" cy="686700"/>
          </a:xfrm>
          <a:prstGeom prst="wedgeRoundRectCallout">
            <a:avLst>
              <a:gd name="adj1" fmla="val 87720"/>
              <a:gd name="adj2" fmla="val 53928"/>
              <a:gd name="adj3"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Dispersed</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Heterogenous</a:t>
            </a:r>
            <a:endParaRPr sz="1800" b="0" i="0" u="none" strike="noStrike" cap="none">
              <a:solidFill>
                <a:srgbClr val="000000"/>
              </a:solidFill>
              <a:latin typeface="Calibri"/>
              <a:ea typeface="Calibri"/>
              <a:cs typeface="Calibri"/>
              <a:sym typeface="Calibri"/>
            </a:endParaRPr>
          </a:p>
        </p:txBody>
      </p:sp>
      <p:sp>
        <p:nvSpPr>
          <p:cNvPr id="592" name="Google Shape;592;g312de6aadf8_1_351"/>
          <p:cNvSpPr/>
          <p:nvPr/>
        </p:nvSpPr>
        <p:spPr>
          <a:xfrm>
            <a:off x="8824716" y="3236819"/>
            <a:ext cx="3023400" cy="1244700"/>
          </a:xfrm>
          <a:prstGeom prst="wedgeRoundRectCallout">
            <a:avLst>
              <a:gd name="adj1" fmla="val 28385"/>
              <a:gd name="adj2" fmla="val -77827"/>
              <a:gd name="adj3"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Mostly centralized</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Homogenous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rgbClr val="000000"/>
                </a:solidFill>
                <a:latin typeface="Calibri"/>
                <a:ea typeface="Calibri"/>
                <a:cs typeface="Calibri"/>
                <a:sym typeface="Calibri"/>
              </a:rPr>
              <a:t>Heterogenous metadata</a:t>
            </a:r>
            <a:endParaRPr sz="1800" b="0" i="0" u="none" strike="noStrike" cap="none">
              <a:solidFill>
                <a:srgbClr val="000000"/>
              </a:solidFill>
              <a:latin typeface="Calibri"/>
              <a:ea typeface="Calibri"/>
              <a:cs typeface="Calibri"/>
              <a:sym typeface="Calibri"/>
            </a:endParaRPr>
          </a:p>
        </p:txBody>
      </p:sp>
      <p:sp>
        <p:nvSpPr>
          <p:cNvPr id="593" name="Google Shape;593;g312de6aadf8_1_351"/>
          <p:cNvSpPr txBox="1">
            <a:spLocks noGrp="1"/>
          </p:cNvSpPr>
          <p:nvPr>
            <p:ph type="title"/>
          </p:nvPr>
        </p:nvSpPr>
        <p:spPr>
          <a:xfrm>
            <a:off x="341524" y="149639"/>
            <a:ext cx="10617900" cy="349800"/>
          </a:xfrm>
          <a:prstGeom prst="rect">
            <a:avLst/>
          </a:prstGeom>
          <a:noFill/>
          <a:ln>
            <a:noFill/>
          </a:ln>
        </p:spPr>
        <p:txBody>
          <a:bodyPr spcFirstLastPara="1" wrap="square" lIns="0" tIns="46800" rIns="91425" bIns="45700" anchor="ctr" anchorCtr="0">
            <a:normAutofit fontScale="90000"/>
          </a:bodyPr>
          <a:lstStyle/>
          <a:p>
            <a:pPr marL="457200" lvl="0" indent="-457199" algn="l" rtl="0">
              <a:lnSpc>
                <a:spcPct val="90000"/>
              </a:lnSpc>
              <a:spcBef>
                <a:spcPts val="0"/>
              </a:spcBef>
              <a:spcAft>
                <a:spcPts val="0"/>
              </a:spcAft>
              <a:buSzPct val="111111"/>
              <a:buChar char="•"/>
            </a:pPr>
            <a:r>
              <a:rPr lang="de-DE">
                <a:latin typeface="Arial"/>
                <a:ea typeface="Arial"/>
                <a:cs typeface="Arial"/>
                <a:sym typeface="Arial"/>
              </a:rPr>
              <a:t> PLANT Data Integration</a:t>
            </a:r>
            <a:endParaRPr>
              <a:latin typeface="Arial"/>
              <a:ea typeface="Arial"/>
              <a:cs typeface="Arial"/>
              <a:sym typeface="Arial"/>
            </a:endParaRPr>
          </a:p>
        </p:txBody>
      </p:sp>
      <p:sp>
        <p:nvSpPr>
          <p:cNvPr id="594" name="Google Shape;594;g312de6aadf8_1_351"/>
          <p:cNvSpPr txBox="1"/>
          <p:nvPr/>
        </p:nvSpPr>
        <p:spPr>
          <a:xfrm>
            <a:off x="638632" y="466531"/>
            <a:ext cx="9837300" cy="6789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A3A6"/>
              </a:buClr>
              <a:buSzPts val="2600"/>
              <a:buFont typeface="Arial"/>
              <a:buChar char="•"/>
            </a:pPr>
            <a:r>
              <a:rPr lang="de-DE" sz="2600" b="0" i="0" u="none" strike="noStrike" cap="none">
                <a:solidFill>
                  <a:srgbClr val="00A3A6"/>
                </a:solidFill>
                <a:latin typeface="Corbel"/>
                <a:ea typeface="Corbel"/>
                <a:cs typeface="Corbel"/>
                <a:sym typeface="Corbel"/>
              </a:rPr>
              <a:t>Environment / Phenome / Genomic / *omic / Genetic</a:t>
            </a:r>
            <a:endParaRPr sz="2600" b="0" i="0" u="none" strike="noStrike" cap="none">
              <a:solidFill>
                <a:srgbClr val="00A3A6"/>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1a0e30726f_0_8"/>
          <p:cNvSpPr txBox="1">
            <a:spLocks noGrp="1"/>
          </p:cNvSpPr>
          <p:nvPr>
            <p:ph type="title"/>
          </p:nvPr>
        </p:nvSpPr>
        <p:spPr>
          <a:xfrm>
            <a:off x="721896" y="0"/>
            <a:ext cx="10237500" cy="510000"/>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Data lifecycle</a:t>
            </a:r>
            <a:endParaRPr/>
          </a:p>
        </p:txBody>
      </p:sp>
      <p:sp>
        <p:nvSpPr>
          <p:cNvPr id="608" name="Google Shape;608;g31a0e30726f_0_8"/>
          <p:cNvSpPr/>
          <p:nvPr/>
        </p:nvSpPr>
        <p:spPr>
          <a:xfrm>
            <a:off x="6544010" y="6170644"/>
            <a:ext cx="1593300" cy="579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609" name="Google Shape;609;g31a0e30726f_0_8"/>
          <p:cNvPicPr preferRelativeResize="0"/>
          <p:nvPr/>
        </p:nvPicPr>
        <p:blipFill rotWithShape="1">
          <a:blip r:embed="rId3">
            <a:alphaModFix/>
          </a:blip>
          <a:srcRect l="28325" t="20672" b="23014"/>
          <a:stretch/>
        </p:blipFill>
        <p:spPr>
          <a:xfrm>
            <a:off x="1186472" y="4097494"/>
            <a:ext cx="1891401" cy="681050"/>
          </a:xfrm>
          <a:prstGeom prst="rect">
            <a:avLst/>
          </a:prstGeom>
          <a:noFill/>
          <a:ln>
            <a:noFill/>
          </a:ln>
        </p:spPr>
      </p:pic>
      <p:pic>
        <p:nvPicPr>
          <p:cNvPr id="610" name="Google Shape;610;g31a0e30726f_0_8"/>
          <p:cNvPicPr preferRelativeResize="0"/>
          <p:nvPr/>
        </p:nvPicPr>
        <p:blipFill rotWithShape="1">
          <a:blip r:embed="rId4">
            <a:alphaModFix/>
          </a:blip>
          <a:srcRect/>
          <a:stretch/>
        </p:blipFill>
        <p:spPr>
          <a:xfrm>
            <a:off x="2941485" y="865055"/>
            <a:ext cx="5679776" cy="5683840"/>
          </a:xfrm>
          <a:prstGeom prst="rect">
            <a:avLst/>
          </a:prstGeom>
          <a:noFill/>
          <a:ln>
            <a:noFill/>
          </a:ln>
        </p:spPr>
      </p:pic>
      <p:pic>
        <p:nvPicPr>
          <p:cNvPr id="611" name="Google Shape;611;g31a0e30726f_0_8"/>
          <p:cNvPicPr preferRelativeResize="0"/>
          <p:nvPr/>
        </p:nvPicPr>
        <p:blipFill rotWithShape="1">
          <a:blip r:embed="rId5">
            <a:alphaModFix/>
          </a:blip>
          <a:srcRect/>
          <a:stretch/>
        </p:blipFill>
        <p:spPr>
          <a:xfrm>
            <a:off x="10217012" y="3696418"/>
            <a:ext cx="717863" cy="578900"/>
          </a:xfrm>
          <a:prstGeom prst="rect">
            <a:avLst/>
          </a:prstGeom>
          <a:noFill/>
          <a:ln>
            <a:noFill/>
          </a:ln>
        </p:spPr>
      </p:pic>
      <p:pic>
        <p:nvPicPr>
          <p:cNvPr id="612" name="Google Shape;612;g31a0e30726f_0_8"/>
          <p:cNvPicPr preferRelativeResize="0"/>
          <p:nvPr/>
        </p:nvPicPr>
        <p:blipFill rotWithShape="1">
          <a:blip r:embed="rId6">
            <a:alphaModFix/>
          </a:blip>
          <a:srcRect/>
          <a:stretch/>
        </p:blipFill>
        <p:spPr>
          <a:xfrm>
            <a:off x="9825188" y="1619956"/>
            <a:ext cx="637977" cy="578900"/>
          </a:xfrm>
          <a:prstGeom prst="rect">
            <a:avLst/>
          </a:prstGeom>
          <a:noFill/>
          <a:ln>
            <a:noFill/>
          </a:ln>
        </p:spPr>
      </p:pic>
      <p:pic>
        <p:nvPicPr>
          <p:cNvPr id="613" name="Google Shape;613;g31a0e30726f_0_8"/>
          <p:cNvPicPr preferRelativeResize="0"/>
          <p:nvPr/>
        </p:nvPicPr>
        <p:blipFill rotWithShape="1">
          <a:blip r:embed="rId7">
            <a:alphaModFix/>
          </a:blip>
          <a:srcRect/>
          <a:stretch/>
        </p:blipFill>
        <p:spPr>
          <a:xfrm>
            <a:off x="9730472" y="1162411"/>
            <a:ext cx="1505287" cy="295395"/>
          </a:xfrm>
          <a:prstGeom prst="rect">
            <a:avLst/>
          </a:prstGeom>
          <a:noFill/>
          <a:ln>
            <a:noFill/>
          </a:ln>
        </p:spPr>
      </p:pic>
      <p:pic>
        <p:nvPicPr>
          <p:cNvPr id="614" name="Google Shape;614;g31a0e30726f_0_8" descr="FAIR Data-finder for Agronomic REsearch"/>
          <p:cNvPicPr preferRelativeResize="0"/>
          <p:nvPr/>
        </p:nvPicPr>
        <p:blipFill rotWithShape="1">
          <a:blip r:embed="rId8">
            <a:alphaModFix/>
          </a:blip>
          <a:srcRect/>
          <a:stretch/>
        </p:blipFill>
        <p:spPr>
          <a:xfrm>
            <a:off x="2383006" y="1457806"/>
            <a:ext cx="829850" cy="456418"/>
          </a:xfrm>
          <a:prstGeom prst="rect">
            <a:avLst/>
          </a:prstGeom>
          <a:noFill/>
          <a:ln>
            <a:noFill/>
          </a:ln>
        </p:spPr>
      </p:pic>
      <p:pic>
        <p:nvPicPr>
          <p:cNvPr id="615" name="Google Shape;615;g31a0e30726f_0_8"/>
          <p:cNvPicPr preferRelativeResize="0"/>
          <p:nvPr/>
        </p:nvPicPr>
        <p:blipFill rotWithShape="1">
          <a:blip r:embed="rId9">
            <a:alphaModFix/>
          </a:blip>
          <a:srcRect/>
          <a:stretch/>
        </p:blipFill>
        <p:spPr>
          <a:xfrm>
            <a:off x="9755237" y="576946"/>
            <a:ext cx="698210" cy="465473"/>
          </a:xfrm>
          <a:prstGeom prst="rect">
            <a:avLst/>
          </a:prstGeom>
          <a:noFill/>
          <a:ln>
            <a:noFill/>
          </a:ln>
        </p:spPr>
      </p:pic>
      <p:pic>
        <p:nvPicPr>
          <p:cNvPr id="616" name="Google Shape;616;g31a0e30726f_0_8"/>
          <p:cNvPicPr preferRelativeResize="0"/>
          <p:nvPr/>
        </p:nvPicPr>
        <p:blipFill rotWithShape="1">
          <a:blip r:embed="rId10">
            <a:alphaModFix/>
          </a:blip>
          <a:srcRect/>
          <a:stretch/>
        </p:blipFill>
        <p:spPr>
          <a:xfrm>
            <a:off x="1581320" y="1914216"/>
            <a:ext cx="1496563" cy="444293"/>
          </a:xfrm>
          <a:prstGeom prst="rect">
            <a:avLst/>
          </a:prstGeom>
          <a:noFill/>
          <a:ln>
            <a:noFill/>
          </a:ln>
        </p:spPr>
      </p:pic>
      <p:pic>
        <p:nvPicPr>
          <p:cNvPr id="617" name="Google Shape;617;g31a0e30726f_0_8"/>
          <p:cNvPicPr preferRelativeResize="0"/>
          <p:nvPr/>
        </p:nvPicPr>
        <p:blipFill rotWithShape="1">
          <a:blip r:embed="rId11">
            <a:alphaModFix/>
          </a:blip>
          <a:srcRect/>
          <a:stretch/>
        </p:blipFill>
        <p:spPr>
          <a:xfrm>
            <a:off x="1186467" y="3872942"/>
            <a:ext cx="1163093" cy="444300"/>
          </a:xfrm>
          <a:prstGeom prst="rect">
            <a:avLst/>
          </a:prstGeom>
          <a:noFill/>
          <a:ln>
            <a:noFill/>
          </a:ln>
        </p:spPr>
      </p:pic>
      <p:pic>
        <p:nvPicPr>
          <p:cNvPr id="618" name="Google Shape;618;g31a0e30726f_0_8"/>
          <p:cNvPicPr preferRelativeResize="0"/>
          <p:nvPr/>
        </p:nvPicPr>
        <p:blipFill rotWithShape="1">
          <a:blip r:embed="rId12">
            <a:alphaModFix/>
          </a:blip>
          <a:srcRect/>
          <a:stretch/>
        </p:blipFill>
        <p:spPr>
          <a:xfrm>
            <a:off x="7529785" y="6008073"/>
            <a:ext cx="587573" cy="681050"/>
          </a:xfrm>
          <a:prstGeom prst="rect">
            <a:avLst/>
          </a:prstGeom>
          <a:noFill/>
          <a:ln>
            <a:noFill/>
          </a:ln>
        </p:spPr>
      </p:pic>
      <p:sp>
        <p:nvSpPr>
          <p:cNvPr id="619" name="Google Shape;619;g31a0e30726f_0_8"/>
          <p:cNvSpPr txBox="1"/>
          <p:nvPr/>
        </p:nvSpPr>
        <p:spPr>
          <a:xfrm>
            <a:off x="1568510" y="1033919"/>
            <a:ext cx="1578300" cy="492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7F7F7F"/>
              </a:buClr>
              <a:buSzPts val="2000"/>
              <a:buFont typeface="Calibri"/>
              <a:buNone/>
            </a:pPr>
            <a:r>
              <a:rPr lang="de-DE" sz="2000">
                <a:solidFill>
                  <a:srgbClr val="7F7F7F"/>
                </a:solidFill>
                <a:latin typeface="Calibri"/>
                <a:ea typeface="Calibri"/>
                <a:cs typeface="Calibri"/>
                <a:sym typeface="Calibri"/>
              </a:rPr>
              <a:t>Data portals</a:t>
            </a:r>
            <a:endParaRPr sz="2000">
              <a:solidFill>
                <a:srgbClr val="7F7F7F"/>
              </a:solidFill>
              <a:latin typeface="Calibri"/>
              <a:ea typeface="Calibri"/>
              <a:cs typeface="Calibri"/>
              <a:sym typeface="Calibri"/>
            </a:endParaRPr>
          </a:p>
        </p:txBody>
      </p:sp>
      <p:sp>
        <p:nvSpPr>
          <p:cNvPr id="620" name="Google Shape;620;g31a0e30726f_0_8"/>
          <p:cNvSpPr txBox="1"/>
          <p:nvPr/>
        </p:nvSpPr>
        <p:spPr>
          <a:xfrm>
            <a:off x="1007562" y="3506869"/>
            <a:ext cx="2029800" cy="492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7F7F7F"/>
              </a:buClr>
              <a:buSzPts val="2000"/>
              <a:buFont typeface="Calibri"/>
              <a:buNone/>
            </a:pPr>
            <a:r>
              <a:rPr lang="de-DE" sz="2000" b="0">
                <a:solidFill>
                  <a:srgbClr val="7F7F7F"/>
                </a:solidFill>
                <a:latin typeface="Calibri"/>
                <a:ea typeface="Calibri"/>
                <a:cs typeface="Calibri"/>
                <a:sym typeface="Calibri"/>
              </a:rPr>
              <a:t>Data repositories</a:t>
            </a:r>
            <a:endParaRPr sz="2000" b="0">
              <a:solidFill>
                <a:srgbClr val="7F7F7F"/>
              </a:solidFill>
              <a:latin typeface="Calibri"/>
              <a:ea typeface="Calibri"/>
              <a:cs typeface="Calibri"/>
              <a:sym typeface="Calibri"/>
            </a:endParaRPr>
          </a:p>
        </p:txBody>
      </p:sp>
      <p:pic>
        <p:nvPicPr>
          <p:cNvPr id="621" name="Google Shape;621;g31a0e30726f_0_8"/>
          <p:cNvPicPr preferRelativeResize="0"/>
          <p:nvPr/>
        </p:nvPicPr>
        <p:blipFill rotWithShape="1">
          <a:blip r:embed="rId6">
            <a:alphaModFix/>
          </a:blip>
          <a:srcRect/>
          <a:stretch/>
        </p:blipFill>
        <p:spPr>
          <a:xfrm>
            <a:off x="2313530" y="4731623"/>
            <a:ext cx="637977" cy="578900"/>
          </a:xfrm>
          <a:prstGeom prst="rect">
            <a:avLst/>
          </a:prstGeom>
          <a:noFill/>
          <a:ln>
            <a:noFill/>
          </a:ln>
        </p:spPr>
      </p:pic>
      <p:pic>
        <p:nvPicPr>
          <p:cNvPr id="622" name="Google Shape;622;g31a0e30726f_0_8"/>
          <p:cNvPicPr preferRelativeResize="0"/>
          <p:nvPr/>
        </p:nvPicPr>
        <p:blipFill rotWithShape="1">
          <a:blip r:embed="rId13">
            <a:alphaModFix/>
          </a:blip>
          <a:srcRect/>
          <a:stretch/>
        </p:blipFill>
        <p:spPr>
          <a:xfrm>
            <a:off x="6953373" y="6265066"/>
            <a:ext cx="476518" cy="369300"/>
          </a:xfrm>
          <a:prstGeom prst="rect">
            <a:avLst/>
          </a:prstGeom>
          <a:noFill/>
          <a:ln>
            <a:noFill/>
          </a:ln>
        </p:spPr>
      </p:pic>
      <p:sp>
        <p:nvSpPr>
          <p:cNvPr id="623" name="Google Shape;623;g31a0e30726f_0_8"/>
          <p:cNvSpPr txBox="1"/>
          <p:nvPr/>
        </p:nvSpPr>
        <p:spPr>
          <a:xfrm>
            <a:off x="4312631" y="3009749"/>
            <a:ext cx="3074100" cy="5541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2F5496"/>
              </a:buClr>
              <a:buSzPts val="2400"/>
              <a:buFont typeface="Calibri"/>
              <a:buNone/>
            </a:pPr>
            <a:r>
              <a:rPr lang="de-DE" sz="2400" b="1" u="sng">
                <a:solidFill>
                  <a:srgbClr val="2F5496"/>
                </a:solidFill>
                <a:latin typeface="Calibri"/>
                <a:ea typeface="Calibri"/>
                <a:cs typeface="Calibri"/>
                <a:sym typeface="Calibri"/>
              </a:rPr>
              <a:t>Global Data Standards</a:t>
            </a:r>
            <a:endParaRPr sz="2400" b="1" u="sng">
              <a:solidFill>
                <a:srgbClr val="2F5496"/>
              </a:solidFill>
              <a:latin typeface="Calibri"/>
              <a:ea typeface="Calibri"/>
              <a:cs typeface="Calibri"/>
              <a:sym typeface="Calibri"/>
            </a:endParaRPr>
          </a:p>
        </p:txBody>
      </p:sp>
      <p:sp>
        <p:nvSpPr>
          <p:cNvPr id="624" name="Google Shape;624;g31a0e30726f_0_8"/>
          <p:cNvSpPr txBox="1"/>
          <p:nvPr/>
        </p:nvSpPr>
        <p:spPr>
          <a:xfrm>
            <a:off x="8731498" y="2887330"/>
            <a:ext cx="1496700" cy="1108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7F7F7F"/>
              </a:buClr>
              <a:buSzPts val="2000"/>
              <a:buFont typeface="Calibri"/>
              <a:buNone/>
            </a:pPr>
            <a:r>
              <a:rPr lang="de-DE" sz="2000" b="0">
                <a:solidFill>
                  <a:srgbClr val="7F7F7F"/>
                </a:solidFill>
                <a:latin typeface="Calibri"/>
                <a:ea typeface="Calibri"/>
                <a:cs typeface="Calibri"/>
                <a:sym typeface="Calibri"/>
              </a:rPr>
              <a:t>Portable devices, sensors, …</a:t>
            </a:r>
            <a:endParaRPr sz="2000" b="0">
              <a:solidFill>
                <a:srgbClr val="7F7F7F"/>
              </a:solidFill>
              <a:latin typeface="Calibri"/>
              <a:ea typeface="Calibri"/>
              <a:cs typeface="Calibri"/>
              <a:sym typeface="Calibri"/>
            </a:endParaRPr>
          </a:p>
        </p:txBody>
      </p:sp>
      <p:sp>
        <p:nvSpPr>
          <p:cNvPr id="625" name="Google Shape;625;g31a0e30726f_0_8"/>
          <p:cNvSpPr txBox="1"/>
          <p:nvPr/>
        </p:nvSpPr>
        <p:spPr>
          <a:xfrm>
            <a:off x="7893719" y="1305847"/>
            <a:ext cx="2440800" cy="8004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7F7F7F"/>
              </a:buClr>
              <a:buSzPts val="2000"/>
              <a:buFont typeface="Calibri"/>
              <a:buNone/>
            </a:pPr>
            <a:r>
              <a:rPr lang="de-DE" sz="2000" b="0">
                <a:solidFill>
                  <a:srgbClr val="7F7F7F"/>
                </a:solidFill>
                <a:latin typeface="Calibri"/>
                <a:ea typeface="Calibri"/>
                <a:cs typeface="Calibri"/>
                <a:sym typeface="Calibri"/>
              </a:rPr>
              <a:t>Platform Information Systems</a:t>
            </a:r>
            <a:endParaRPr sz="2000" b="0">
              <a:solidFill>
                <a:srgbClr val="7F7F7F"/>
              </a:solidFill>
              <a:latin typeface="Calibri"/>
              <a:ea typeface="Calibri"/>
              <a:cs typeface="Calibri"/>
              <a:sym typeface="Calibri"/>
            </a:endParaRPr>
          </a:p>
        </p:txBody>
      </p:sp>
      <p:sp>
        <p:nvSpPr>
          <p:cNvPr id="626" name="Google Shape;626;g31a0e30726f_0_8"/>
          <p:cNvSpPr txBox="1"/>
          <p:nvPr/>
        </p:nvSpPr>
        <p:spPr>
          <a:xfrm>
            <a:off x="8151148" y="5483919"/>
            <a:ext cx="2440800" cy="8004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7F7F7F"/>
              </a:buClr>
              <a:buSzPts val="2000"/>
              <a:buFont typeface="Calibri"/>
              <a:buNone/>
            </a:pPr>
            <a:r>
              <a:rPr lang="de-DE" sz="2000" b="0">
                <a:solidFill>
                  <a:srgbClr val="7F7F7F"/>
                </a:solidFill>
                <a:latin typeface="Calibri"/>
                <a:ea typeface="Calibri"/>
                <a:cs typeface="Calibri"/>
                <a:sym typeface="Calibri"/>
              </a:rPr>
              <a:t>Scripts and Workflows</a:t>
            </a:r>
            <a:endParaRPr sz="2000" b="0">
              <a:solidFill>
                <a:srgbClr val="7F7F7F"/>
              </a:solidFill>
              <a:latin typeface="Calibri"/>
              <a:ea typeface="Calibri"/>
              <a:cs typeface="Calibri"/>
              <a:sym typeface="Calibri"/>
            </a:endParaRPr>
          </a:p>
        </p:txBody>
      </p:sp>
      <p:pic>
        <p:nvPicPr>
          <p:cNvPr id="627" name="Google Shape;627;g31a0e30726f_0_8" descr="Field Book"/>
          <p:cNvPicPr preferRelativeResize="0"/>
          <p:nvPr/>
        </p:nvPicPr>
        <p:blipFill rotWithShape="1">
          <a:blip r:embed="rId14">
            <a:alphaModFix/>
          </a:blip>
          <a:srcRect/>
          <a:stretch/>
        </p:blipFill>
        <p:spPr>
          <a:xfrm>
            <a:off x="10214042" y="3127194"/>
            <a:ext cx="711200" cy="444500"/>
          </a:xfrm>
          <a:prstGeom prst="rect">
            <a:avLst/>
          </a:prstGeom>
          <a:noFill/>
          <a:ln>
            <a:noFill/>
          </a:ln>
        </p:spPr>
      </p:pic>
      <p:pic>
        <p:nvPicPr>
          <p:cNvPr id="628" name="Google Shape;628;g31a0e30726f_0_8"/>
          <p:cNvPicPr preferRelativeResize="0"/>
          <p:nvPr/>
        </p:nvPicPr>
        <p:blipFill rotWithShape="1">
          <a:blip r:embed="rId15">
            <a:alphaModFix/>
          </a:blip>
          <a:srcRect/>
          <a:stretch/>
        </p:blipFill>
        <p:spPr>
          <a:xfrm>
            <a:off x="4841486" y="4015563"/>
            <a:ext cx="1506060" cy="386007"/>
          </a:xfrm>
          <a:prstGeom prst="rect">
            <a:avLst/>
          </a:prstGeom>
          <a:noFill/>
          <a:ln>
            <a:noFill/>
          </a:ln>
        </p:spPr>
      </p:pic>
      <p:grpSp>
        <p:nvGrpSpPr>
          <p:cNvPr id="629" name="Google Shape;629;g31a0e30726f_0_8"/>
          <p:cNvGrpSpPr/>
          <p:nvPr/>
        </p:nvGrpSpPr>
        <p:grpSpPr>
          <a:xfrm>
            <a:off x="6269418" y="3965236"/>
            <a:ext cx="766500" cy="679382"/>
            <a:chOff x="6801232" y="3839618"/>
            <a:chExt cx="766500" cy="679382"/>
          </a:xfrm>
        </p:grpSpPr>
        <p:pic>
          <p:nvPicPr>
            <p:cNvPr id="630" name="Google Shape;630;g31a0e30726f_0_8" descr="Organisation des Nations unies pour l'alimentation et l'agriculture —  Wikipédia"/>
            <p:cNvPicPr preferRelativeResize="0"/>
            <p:nvPr/>
          </p:nvPicPr>
          <p:blipFill rotWithShape="1">
            <a:blip r:embed="rId16">
              <a:alphaModFix/>
            </a:blip>
            <a:srcRect/>
            <a:stretch/>
          </p:blipFill>
          <p:spPr>
            <a:xfrm>
              <a:off x="6969607" y="3839618"/>
              <a:ext cx="419272" cy="424912"/>
            </a:xfrm>
            <a:prstGeom prst="rect">
              <a:avLst/>
            </a:prstGeom>
            <a:noFill/>
            <a:ln>
              <a:noFill/>
            </a:ln>
          </p:spPr>
        </p:pic>
        <p:sp>
          <p:nvSpPr>
            <p:cNvPr id="631" name="Google Shape;631;g31a0e30726f_0_8"/>
            <p:cNvSpPr txBox="1"/>
            <p:nvPr/>
          </p:nvSpPr>
          <p:spPr>
            <a:xfrm>
              <a:off x="6801232" y="4149700"/>
              <a:ext cx="766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MCPD</a:t>
              </a:r>
              <a:endParaRPr/>
            </a:p>
          </p:txBody>
        </p:sp>
      </p:grpSp>
      <p:pic>
        <p:nvPicPr>
          <p:cNvPr id="632" name="Google Shape;632;g31a0e30726f_0_8" descr="service detail banner"/>
          <p:cNvPicPr preferRelativeResize="0"/>
          <p:nvPr/>
        </p:nvPicPr>
        <p:blipFill rotWithShape="1">
          <a:blip r:embed="rId17">
            <a:alphaModFix/>
          </a:blip>
          <a:srcRect/>
          <a:stretch/>
        </p:blipFill>
        <p:spPr>
          <a:xfrm>
            <a:off x="10186593" y="1685362"/>
            <a:ext cx="1496564" cy="1035460"/>
          </a:xfrm>
          <a:prstGeom prst="rect">
            <a:avLst/>
          </a:prstGeom>
          <a:noFill/>
          <a:ln>
            <a:noFill/>
          </a:ln>
        </p:spPr>
      </p:pic>
      <p:pic>
        <p:nvPicPr>
          <p:cNvPr id="633" name="Google Shape;633;g31a0e30726f_0_8" descr="Zenodo — Wikipédia"/>
          <p:cNvPicPr preferRelativeResize="0"/>
          <p:nvPr/>
        </p:nvPicPr>
        <p:blipFill rotWithShape="1">
          <a:blip r:embed="rId18">
            <a:alphaModFix/>
          </a:blip>
          <a:srcRect/>
          <a:stretch/>
        </p:blipFill>
        <p:spPr>
          <a:xfrm>
            <a:off x="1186466" y="4559454"/>
            <a:ext cx="1153056" cy="418883"/>
          </a:xfrm>
          <a:prstGeom prst="rect">
            <a:avLst/>
          </a:prstGeom>
          <a:noFill/>
          <a:ln>
            <a:noFill/>
          </a:ln>
        </p:spPr>
      </p:pic>
      <p:pic>
        <p:nvPicPr>
          <p:cNvPr id="634" name="Google Shape;634;g31a0e30726f_0_8" descr="http://www.cropontology.org/images/Crop_Ontology_logo.png"/>
          <p:cNvPicPr preferRelativeResize="0"/>
          <p:nvPr/>
        </p:nvPicPr>
        <p:blipFill rotWithShape="1">
          <a:blip r:embed="rId19">
            <a:alphaModFix/>
          </a:blip>
          <a:srcRect/>
          <a:stretch/>
        </p:blipFill>
        <p:spPr>
          <a:xfrm>
            <a:off x="4903822" y="4390414"/>
            <a:ext cx="1619700" cy="572400"/>
          </a:xfrm>
          <a:prstGeom prst="rect">
            <a:avLst/>
          </a:prstGeom>
          <a:noFill/>
          <a:ln>
            <a:noFill/>
          </a:ln>
        </p:spPr>
      </p:pic>
      <p:sp>
        <p:nvSpPr>
          <p:cNvPr id="635" name="Google Shape;635;g31a0e30726f_0_8"/>
          <p:cNvSpPr txBox="1"/>
          <p:nvPr/>
        </p:nvSpPr>
        <p:spPr>
          <a:xfrm>
            <a:off x="4520753" y="2259535"/>
            <a:ext cx="2536800" cy="492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7F7F7F"/>
              </a:buClr>
              <a:buSzPts val="2000"/>
              <a:buFont typeface="Calibri"/>
              <a:buNone/>
            </a:pPr>
            <a:r>
              <a:rPr lang="de-DE" sz="2000" b="0">
                <a:solidFill>
                  <a:srgbClr val="7F7F7F"/>
                </a:solidFill>
                <a:latin typeface="Calibri"/>
                <a:ea typeface="Calibri"/>
                <a:cs typeface="Calibri"/>
                <a:sym typeface="Calibri"/>
              </a:rPr>
              <a:t>Guidelines</a:t>
            </a:r>
            <a:endParaRPr sz="2000" b="0">
              <a:solidFill>
                <a:srgbClr val="7F7F7F"/>
              </a:solidFill>
              <a:latin typeface="Calibri"/>
              <a:ea typeface="Calibri"/>
              <a:cs typeface="Calibri"/>
              <a:sym typeface="Calibri"/>
            </a:endParaRPr>
          </a:p>
        </p:txBody>
      </p:sp>
      <p:pic>
        <p:nvPicPr>
          <p:cNvPr id="636" name="Google Shape;636;g31a0e30726f_0_8"/>
          <p:cNvPicPr preferRelativeResize="0"/>
          <p:nvPr/>
        </p:nvPicPr>
        <p:blipFill rotWithShape="1">
          <a:blip r:embed="rId20">
            <a:alphaModFix/>
          </a:blip>
          <a:srcRect/>
          <a:stretch/>
        </p:blipFill>
        <p:spPr>
          <a:xfrm>
            <a:off x="4956924" y="3570014"/>
            <a:ext cx="1547699" cy="453803"/>
          </a:xfrm>
          <a:prstGeom prst="rect">
            <a:avLst/>
          </a:prstGeom>
          <a:noFill/>
          <a:ln>
            <a:noFill/>
          </a:ln>
        </p:spPr>
      </p:pic>
      <p:pic>
        <p:nvPicPr>
          <p:cNvPr id="637" name="Google Shape;637;g31a0e30726f_0_8" descr="GitHub - elixir-europe/rdmkit: ELIXIR Data Management Toolkit - Find the  answers to your research data management questions here."/>
          <p:cNvPicPr preferRelativeResize="0"/>
          <p:nvPr/>
        </p:nvPicPr>
        <p:blipFill rotWithShape="1">
          <a:blip r:embed="rId21">
            <a:alphaModFix/>
          </a:blip>
          <a:srcRect/>
          <a:stretch/>
        </p:blipFill>
        <p:spPr>
          <a:xfrm>
            <a:off x="5168109" y="2768210"/>
            <a:ext cx="1275647" cy="264463"/>
          </a:xfrm>
          <a:prstGeom prst="rect">
            <a:avLst/>
          </a:prstGeom>
          <a:noFill/>
          <a:ln>
            <a:noFill/>
          </a:ln>
        </p:spPr>
      </p:pic>
      <p:pic>
        <p:nvPicPr>
          <p:cNvPr id="638" name="Google Shape;638;g31a0e30726f_0_8" descr="EMBL sub-brands – EMBL Communications"/>
          <p:cNvPicPr preferRelativeResize="0"/>
          <p:nvPr/>
        </p:nvPicPr>
        <p:blipFill rotWithShape="1">
          <a:blip r:embed="rId22">
            <a:alphaModFix/>
          </a:blip>
          <a:srcRect/>
          <a:stretch/>
        </p:blipFill>
        <p:spPr>
          <a:xfrm>
            <a:off x="1186466" y="5026754"/>
            <a:ext cx="990817" cy="312598"/>
          </a:xfrm>
          <a:prstGeom prst="rect">
            <a:avLst/>
          </a:prstGeom>
          <a:noFill/>
          <a:ln>
            <a:noFill/>
          </a:ln>
        </p:spPr>
      </p:pic>
      <p:pic>
        <p:nvPicPr>
          <p:cNvPr id="639" name="Google Shape;639;g31a0e30726f_0_8" descr="Home"/>
          <p:cNvPicPr preferRelativeResize="0"/>
          <p:nvPr/>
        </p:nvPicPr>
        <p:blipFill rotWithShape="1">
          <a:blip r:embed="rId23">
            <a:alphaModFix/>
          </a:blip>
          <a:srcRect/>
          <a:stretch/>
        </p:blipFill>
        <p:spPr>
          <a:xfrm>
            <a:off x="871360" y="5387769"/>
            <a:ext cx="1468160" cy="328323"/>
          </a:xfrm>
          <a:prstGeom prst="rect">
            <a:avLst/>
          </a:prstGeom>
          <a:noFill/>
          <a:ln>
            <a:noFill/>
          </a:ln>
        </p:spPr>
      </p:pic>
      <p:pic>
        <p:nvPicPr>
          <p:cNvPr id="640" name="Google Shape;640;g31a0e30726f_0_8"/>
          <p:cNvPicPr preferRelativeResize="0"/>
          <p:nvPr/>
        </p:nvPicPr>
        <p:blipFill rotWithShape="1">
          <a:blip r:embed="rId24">
            <a:alphaModFix/>
          </a:blip>
          <a:srcRect/>
          <a:stretch/>
        </p:blipFill>
        <p:spPr>
          <a:xfrm>
            <a:off x="1733311" y="2410191"/>
            <a:ext cx="1023664" cy="316210"/>
          </a:xfrm>
          <a:prstGeom prst="rect">
            <a:avLst/>
          </a:prstGeom>
          <a:noFill/>
          <a:ln>
            <a:noFill/>
          </a:ln>
        </p:spPr>
      </p:pic>
      <p:grpSp>
        <p:nvGrpSpPr>
          <p:cNvPr id="641" name="Google Shape;641;g31a0e30726f_0_8"/>
          <p:cNvGrpSpPr/>
          <p:nvPr/>
        </p:nvGrpSpPr>
        <p:grpSpPr>
          <a:xfrm>
            <a:off x="9031401" y="2074833"/>
            <a:ext cx="793400" cy="416268"/>
            <a:chOff x="6584860" y="3019454"/>
            <a:chExt cx="1225517" cy="662320"/>
          </a:xfrm>
        </p:grpSpPr>
        <p:pic>
          <p:nvPicPr>
            <p:cNvPr id="642" name="Google Shape;642;g31a0e30726f_0_8"/>
            <p:cNvPicPr preferRelativeResize="0"/>
            <p:nvPr/>
          </p:nvPicPr>
          <p:blipFill rotWithShape="1">
            <a:blip r:embed="rId25">
              <a:alphaModFix/>
            </a:blip>
            <a:srcRect/>
            <a:stretch/>
          </p:blipFill>
          <p:spPr>
            <a:xfrm>
              <a:off x="6584860" y="3019454"/>
              <a:ext cx="511365" cy="482862"/>
            </a:xfrm>
            <a:prstGeom prst="rect">
              <a:avLst/>
            </a:prstGeom>
            <a:noFill/>
            <a:ln>
              <a:noFill/>
            </a:ln>
          </p:spPr>
        </p:pic>
        <p:pic>
          <p:nvPicPr>
            <p:cNvPr id="643" name="Google Shape;643;g31a0e30726f_0_8"/>
            <p:cNvPicPr preferRelativeResize="0"/>
            <p:nvPr/>
          </p:nvPicPr>
          <p:blipFill rotWithShape="1">
            <a:blip r:embed="rId25">
              <a:alphaModFix/>
            </a:blip>
            <a:srcRect/>
            <a:stretch/>
          </p:blipFill>
          <p:spPr>
            <a:xfrm>
              <a:off x="6941936" y="3100161"/>
              <a:ext cx="511365" cy="482862"/>
            </a:xfrm>
            <a:prstGeom prst="rect">
              <a:avLst/>
            </a:prstGeom>
            <a:noFill/>
            <a:ln>
              <a:noFill/>
            </a:ln>
          </p:spPr>
        </p:pic>
        <p:pic>
          <p:nvPicPr>
            <p:cNvPr id="644" name="Google Shape;644;g31a0e30726f_0_8"/>
            <p:cNvPicPr preferRelativeResize="0"/>
            <p:nvPr/>
          </p:nvPicPr>
          <p:blipFill rotWithShape="1">
            <a:blip r:embed="rId25">
              <a:alphaModFix/>
            </a:blip>
            <a:srcRect/>
            <a:stretch/>
          </p:blipFill>
          <p:spPr>
            <a:xfrm>
              <a:off x="7299012" y="3198912"/>
              <a:ext cx="511365" cy="482862"/>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648"/>
        <p:cNvGrpSpPr/>
        <p:nvPr/>
      </p:nvGrpSpPr>
      <p:grpSpPr>
        <a:xfrm>
          <a:off x="0" y="0"/>
          <a:ext cx="0" cy="0"/>
          <a:chOff x="0" y="0"/>
          <a:chExt cx="0" cy="0"/>
        </a:xfrm>
      </p:grpSpPr>
      <p:sp>
        <p:nvSpPr>
          <p:cNvPr id="649" name="Google Shape;649;g312de6aadf8_3_0"/>
          <p:cNvSpPr txBox="1">
            <a:spLocks noGrp="1"/>
          </p:cNvSpPr>
          <p:nvPr>
            <p:ph type="title"/>
          </p:nvPr>
        </p:nvSpPr>
        <p:spPr>
          <a:xfrm>
            <a:off x="743192" y="1"/>
            <a:ext cx="10216343" cy="457200"/>
          </a:xfrm>
          <a:prstGeom prst="rect">
            <a:avLst/>
          </a:prstGeom>
          <a:noFill/>
          <a:ln>
            <a:noFill/>
          </a:ln>
        </p:spPr>
        <p:txBody>
          <a:bodyPr spcFirstLastPara="1" wrap="square" lIns="0" tIns="46800" rIns="91425" bIns="45700" anchor="ctr" anchorCtr="0">
            <a:normAutofit fontScale="90000"/>
          </a:bodyPr>
          <a:lstStyle/>
          <a:p>
            <a:pPr marL="457200" lvl="0" indent="-285750" algn="l" rtl="0">
              <a:lnSpc>
                <a:spcPct val="90000"/>
              </a:lnSpc>
              <a:spcBef>
                <a:spcPts val="0"/>
              </a:spcBef>
              <a:spcAft>
                <a:spcPts val="0"/>
              </a:spcAft>
              <a:buClr>
                <a:srgbClr val="00A3A6"/>
              </a:buClr>
              <a:buSzPct val="100000"/>
              <a:buFont typeface="Calibri"/>
              <a:buNone/>
            </a:pPr>
            <a:r>
              <a:rPr lang="de-DE"/>
              <a:t>5 stars Open Data 🡪 Soyons pragmatiques !</a:t>
            </a:r>
            <a:endParaRPr/>
          </a:p>
        </p:txBody>
      </p:sp>
      <p:grpSp>
        <p:nvGrpSpPr>
          <p:cNvPr id="650" name="Google Shape;650;g312de6aadf8_3_0"/>
          <p:cNvGrpSpPr/>
          <p:nvPr/>
        </p:nvGrpSpPr>
        <p:grpSpPr>
          <a:xfrm>
            <a:off x="962927" y="1037889"/>
            <a:ext cx="8801980" cy="3957704"/>
            <a:chOff x="889463" y="1651771"/>
            <a:chExt cx="8801980" cy="3957704"/>
          </a:xfrm>
        </p:grpSpPr>
        <p:pic>
          <p:nvPicPr>
            <p:cNvPr id="651" name="Google Shape;651;g312de6aadf8_3_0"/>
            <p:cNvPicPr preferRelativeResize="0"/>
            <p:nvPr/>
          </p:nvPicPr>
          <p:blipFill rotWithShape="1">
            <a:blip r:embed="rId3">
              <a:alphaModFix/>
            </a:blip>
            <a:srcRect/>
            <a:stretch/>
          </p:blipFill>
          <p:spPr>
            <a:xfrm>
              <a:off x="3253531" y="1964451"/>
              <a:ext cx="6421286" cy="3645024"/>
            </a:xfrm>
            <a:prstGeom prst="rect">
              <a:avLst/>
            </a:prstGeom>
            <a:noFill/>
            <a:ln>
              <a:noFill/>
            </a:ln>
          </p:spPr>
        </p:pic>
        <p:sp>
          <p:nvSpPr>
            <p:cNvPr id="652" name="Google Shape;652;g312de6aadf8_3_0"/>
            <p:cNvSpPr txBox="1"/>
            <p:nvPr/>
          </p:nvSpPr>
          <p:spPr>
            <a:xfrm>
              <a:off x="889463" y="3913862"/>
              <a:ext cx="36749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dk1"/>
                  </a:solidFill>
                  <a:latin typeface="Verdana"/>
                  <a:ea typeface="Verdana"/>
                  <a:cs typeface="Verdana"/>
                  <a:sym typeface="Verdana"/>
                </a:rPr>
                <a:t>Data on the web, open licence</a:t>
              </a:r>
              <a:endParaRPr sz="1400" b="0" i="0" u="none" strike="noStrike" cap="none">
                <a:solidFill>
                  <a:srgbClr val="000000"/>
                </a:solidFill>
                <a:latin typeface="Arial"/>
                <a:ea typeface="Arial"/>
                <a:cs typeface="Arial"/>
                <a:sym typeface="Arial"/>
              </a:endParaRPr>
            </a:p>
          </p:txBody>
        </p:sp>
        <p:sp>
          <p:nvSpPr>
            <p:cNvPr id="653" name="Google Shape;653;g312de6aadf8_3_0"/>
            <p:cNvSpPr txBox="1"/>
            <p:nvPr/>
          </p:nvSpPr>
          <p:spPr>
            <a:xfrm>
              <a:off x="3108958" y="3349230"/>
              <a:ext cx="277101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dk1"/>
                  </a:solidFill>
                  <a:latin typeface="Verdana"/>
                  <a:ea typeface="Verdana"/>
                  <a:cs typeface="Verdana"/>
                  <a:sym typeface="Verdana"/>
                </a:rPr>
                <a:t>in a structured format</a:t>
              </a:r>
              <a:endParaRPr sz="1400" b="0" i="0" u="none" strike="noStrike" cap="none">
                <a:solidFill>
                  <a:srgbClr val="000000"/>
                </a:solidFill>
                <a:latin typeface="Arial"/>
                <a:ea typeface="Arial"/>
                <a:cs typeface="Arial"/>
                <a:sym typeface="Arial"/>
              </a:endParaRPr>
            </a:p>
          </p:txBody>
        </p:sp>
        <p:sp>
          <p:nvSpPr>
            <p:cNvPr id="654" name="Google Shape;654;g312de6aadf8_3_0"/>
            <p:cNvSpPr txBox="1"/>
            <p:nvPr/>
          </p:nvSpPr>
          <p:spPr>
            <a:xfrm>
              <a:off x="4247803" y="2784598"/>
              <a:ext cx="28422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dk1"/>
                  </a:solidFill>
                  <a:latin typeface="Verdana"/>
                  <a:ea typeface="Verdana"/>
                  <a:cs typeface="Verdana"/>
                  <a:sym typeface="Verdana"/>
                </a:rPr>
                <a:t>non-proprietary format</a:t>
              </a:r>
              <a:endParaRPr sz="1400" b="0" i="0" u="none" strike="noStrike" cap="none">
                <a:solidFill>
                  <a:srgbClr val="000000"/>
                </a:solidFill>
                <a:latin typeface="Arial"/>
                <a:ea typeface="Arial"/>
                <a:cs typeface="Arial"/>
                <a:sym typeface="Arial"/>
              </a:endParaRPr>
            </a:p>
          </p:txBody>
        </p:sp>
        <p:sp>
          <p:nvSpPr>
            <p:cNvPr id="655" name="Google Shape;655;g312de6aadf8_3_0"/>
            <p:cNvSpPr txBox="1"/>
            <p:nvPr/>
          </p:nvSpPr>
          <p:spPr>
            <a:xfrm>
              <a:off x="7027147" y="1651771"/>
              <a:ext cx="26642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dk1"/>
                  </a:solidFill>
                  <a:latin typeface="Verdana"/>
                  <a:ea typeface="Verdana"/>
                  <a:cs typeface="Verdana"/>
                  <a:sym typeface="Verdana"/>
                </a:rPr>
                <a:t>related to other data</a:t>
              </a:r>
              <a:endParaRPr sz="1400" b="0" i="0" u="none" strike="noStrike" cap="none">
                <a:solidFill>
                  <a:srgbClr val="000000"/>
                </a:solidFill>
                <a:latin typeface="Arial"/>
                <a:ea typeface="Arial"/>
                <a:cs typeface="Arial"/>
                <a:sym typeface="Arial"/>
              </a:endParaRPr>
            </a:p>
          </p:txBody>
        </p:sp>
        <p:sp>
          <p:nvSpPr>
            <p:cNvPr id="656" name="Google Shape;656;g312de6aadf8_3_0"/>
            <p:cNvSpPr txBox="1"/>
            <p:nvPr/>
          </p:nvSpPr>
          <p:spPr>
            <a:xfrm>
              <a:off x="6235635" y="2211654"/>
              <a:ext cx="21742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dk1"/>
                  </a:solidFill>
                  <a:latin typeface="Verdana"/>
                  <a:ea typeface="Verdana"/>
                  <a:cs typeface="Verdana"/>
                  <a:sym typeface="Verdana"/>
                </a:rPr>
                <a:t>identified by URI</a:t>
              </a:r>
              <a:endParaRPr sz="1400" b="0" i="0" u="none" strike="noStrike" cap="none">
                <a:solidFill>
                  <a:srgbClr val="000000"/>
                </a:solidFill>
                <a:latin typeface="Arial"/>
                <a:ea typeface="Arial"/>
                <a:cs typeface="Arial"/>
                <a:sym typeface="Arial"/>
              </a:endParaRPr>
            </a:p>
          </p:txBody>
        </p:sp>
        <p:sp>
          <p:nvSpPr>
            <p:cNvPr id="657" name="Google Shape;657;g312de6aadf8_3_0"/>
            <p:cNvSpPr/>
            <p:nvPr/>
          </p:nvSpPr>
          <p:spPr>
            <a:xfrm>
              <a:off x="6096000" y="3628502"/>
              <a:ext cx="720080" cy="796732"/>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08080"/>
                </a:solidFill>
                <a:latin typeface="Arial"/>
                <a:ea typeface="Arial"/>
                <a:cs typeface="Arial"/>
                <a:sym typeface="Arial"/>
              </a:endParaRPr>
            </a:p>
          </p:txBody>
        </p:sp>
      </p:grpSp>
      <p:sp>
        <p:nvSpPr>
          <p:cNvPr id="658" name="Google Shape;658;g312de6aadf8_3_0"/>
          <p:cNvSpPr txBox="1"/>
          <p:nvPr/>
        </p:nvSpPr>
        <p:spPr>
          <a:xfrm>
            <a:off x="1843838" y="5061725"/>
            <a:ext cx="7921069" cy="1077218"/>
          </a:xfrm>
          <a:prstGeom prst="rect">
            <a:avLst/>
          </a:prstGeom>
          <a:solidFill>
            <a:srgbClr val="C9C9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chemeClr val="dk1"/>
                </a:solidFill>
                <a:latin typeface="Arial"/>
                <a:ea typeface="Arial"/>
                <a:cs typeface="Arial"/>
                <a:sym typeface="Arial"/>
              </a:rPr>
              <a:t>Progressing towards FAIR and Open Data requires a multidisciplinary cooperation : </a:t>
            </a:r>
            <a:endParaRPr sz="1400" b="0" i="0" u="none" strike="noStrike" cap="none">
              <a:solidFill>
                <a:srgbClr val="000000"/>
              </a:solidFill>
              <a:latin typeface="Arial"/>
              <a:ea typeface="Arial"/>
              <a:cs typeface="Arial"/>
              <a:sym typeface="Arial"/>
            </a:endParaRPr>
          </a:p>
          <a:p>
            <a:pPr marL="285744" marR="0" lvl="0" indent="-285744" algn="l" rtl="0">
              <a:lnSpc>
                <a:spcPct val="100000"/>
              </a:lnSpc>
              <a:spcBef>
                <a:spcPts val="0"/>
              </a:spcBef>
              <a:spcAft>
                <a:spcPts val="0"/>
              </a:spcAft>
              <a:buClr>
                <a:schemeClr val="dk1"/>
              </a:buClr>
              <a:buSzPts val="1600"/>
              <a:buFont typeface="Arial"/>
              <a:buChar char="•"/>
            </a:pPr>
            <a:r>
              <a:rPr lang="de-DE" sz="1600" b="0" i="0" u="none" strike="noStrike" cap="none">
                <a:solidFill>
                  <a:schemeClr val="dk1"/>
                </a:solidFill>
                <a:latin typeface="Arial"/>
                <a:ea typeface="Arial"/>
                <a:cs typeface="Arial"/>
                <a:sym typeface="Arial"/>
              </a:rPr>
              <a:t>Biologists</a:t>
            </a:r>
            <a:endParaRPr sz="1600" b="0" i="0" u="none" strike="noStrike" cap="none">
              <a:solidFill>
                <a:schemeClr val="dk1"/>
              </a:solidFill>
              <a:latin typeface="Arial"/>
              <a:ea typeface="Arial"/>
              <a:cs typeface="Arial"/>
              <a:sym typeface="Arial"/>
            </a:endParaRPr>
          </a:p>
          <a:p>
            <a:pPr marL="285744" marR="0" lvl="0" indent="-285744" algn="l" rtl="0">
              <a:lnSpc>
                <a:spcPct val="100000"/>
              </a:lnSpc>
              <a:spcBef>
                <a:spcPts val="0"/>
              </a:spcBef>
              <a:spcAft>
                <a:spcPts val="0"/>
              </a:spcAft>
              <a:buClr>
                <a:schemeClr val="dk1"/>
              </a:buClr>
              <a:buSzPts val="1600"/>
              <a:buFont typeface="Arial"/>
              <a:buChar char="•"/>
            </a:pPr>
            <a:r>
              <a:rPr lang="de-DE" sz="1600" b="0" i="0" u="none" strike="noStrike" cap="none">
                <a:solidFill>
                  <a:schemeClr val="dk1"/>
                </a:solidFill>
                <a:latin typeface="Arial"/>
                <a:ea typeface="Arial"/>
                <a:cs typeface="Arial"/>
                <a:sym typeface="Arial"/>
              </a:rPr>
              <a:t>Bioinformaticians</a:t>
            </a:r>
            <a:endParaRPr sz="1600" b="0" i="0" u="none" strike="noStrike" cap="none">
              <a:solidFill>
                <a:schemeClr val="dk1"/>
              </a:solidFill>
              <a:latin typeface="Arial"/>
              <a:ea typeface="Arial"/>
              <a:cs typeface="Arial"/>
              <a:sym typeface="Arial"/>
            </a:endParaRPr>
          </a:p>
          <a:p>
            <a:pPr marL="285744" marR="0" lvl="0" indent="-285744" algn="l" rtl="0">
              <a:lnSpc>
                <a:spcPct val="100000"/>
              </a:lnSpc>
              <a:spcBef>
                <a:spcPts val="0"/>
              </a:spcBef>
              <a:spcAft>
                <a:spcPts val="0"/>
              </a:spcAft>
              <a:buClr>
                <a:schemeClr val="dk1"/>
              </a:buClr>
              <a:buSzPts val="1600"/>
              <a:buFont typeface="Arial"/>
              <a:buChar char="•"/>
            </a:pPr>
            <a:r>
              <a:rPr lang="de-DE" sz="1600" b="0" i="0" u="none" strike="noStrike" cap="none">
                <a:solidFill>
                  <a:schemeClr val="dk1"/>
                </a:solidFill>
                <a:latin typeface="Arial"/>
                <a:ea typeface="Arial"/>
                <a:cs typeface="Arial"/>
                <a:sym typeface="Arial"/>
              </a:rPr>
              <a:t>Specialists of ontologies/semantics</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31970abdad7_1_243"/>
          <p:cNvSpPr txBox="1">
            <a:spLocks noGrp="1"/>
          </p:cNvSpPr>
          <p:nvPr>
            <p:ph type="subTitle" idx="2"/>
          </p:nvPr>
        </p:nvSpPr>
        <p:spPr>
          <a:xfrm>
            <a:off x="743192" y="505814"/>
            <a:ext cx="9680100" cy="315900"/>
          </a:xfrm>
          <a:prstGeom prst="rect">
            <a:avLst/>
          </a:prstGeom>
        </p:spPr>
        <p:txBody>
          <a:bodyPr spcFirstLastPara="1" wrap="square" lIns="91425" tIns="45700" rIns="91425" bIns="45700" anchor="t" anchorCtr="0">
            <a:normAutofit fontScale="40000" lnSpcReduction="20000"/>
          </a:bodyPr>
          <a:lstStyle/>
          <a:p>
            <a:pPr marL="0" lvl="0" indent="0" algn="l" rtl="0">
              <a:spcBef>
                <a:spcPts val="1000"/>
              </a:spcBef>
              <a:spcAft>
                <a:spcPts val="0"/>
              </a:spcAft>
              <a:buNone/>
            </a:pPr>
            <a:endParaRPr/>
          </a:p>
        </p:txBody>
      </p:sp>
      <p:pic>
        <p:nvPicPr>
          <p:cNvPr id="665" name="Google Shape;665;g31970abdad7_1_243"/>
          <p:cNvPicPr preferRelativeResize="0"/>
          <p:nvPr/>
        </p:nvPicPr>
        <p:blipFill rotWithShape="1">
          <a:blip r:embed="rId3">
            <a:alphaModFix/>
          </a:blip>
          <a:srcRect r="62696"/>
          <a:stretch/>
        </p:blipFill>
        <p:spPr>
          <a:xfrm>
            <a:off x="1086275" y="1106964"/>
            <a:ext cx="1758151" cy="4713124"/>
          </a:xfrm>
          <a:prstGeom prst="rect">
            <a:avLst/>
          </a:prstGeom>
          <a:noFill/>
          <a:ln>
            <a:noFill/>
          </a:ln>
        </p:spPr>
      </p:pic>
      <p:sp>
        <p:nvSpPr>
          <p:cNvPr id="666" name="Google Shape;666;g31970abdad7_1_243"/>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What is MetaData?</a:t>
            </a:r>
            <a:endParaRPr/>
          </a:p>
        </p:txBody>
      </p:sp>
      <p:pic>
        <p:nvPicPr>
          <p:cNvPr id="667" name="Google Shape;667;g31970abdad7_1_243"/>
          <p:cNvPicPr preferRelativeResize="0"/>
          <p:nvPr/>
        </p:nvPicPr>
        <p:blipFill rotWithShape="1">
          <a:blip r:embed="rId3">
            <a:alphaModFix/>
          </a:blip>
          <a:srcRect l="36271" r="34799"/>
          <a:stretch/>
        </p:blipFill>
        <p:spPr>
          <a:xfrm>
            <a:off x="9454826" y="1113963"/>
            <a:ext cx="1363474" cy="47131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1612be624c_0_175"/>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What is MetaData? </a:t>
            </a:r>
            <a:endParaRPr/>
          </a:p>
        </p:txBody>
      </p:sp>
      <p:pic>
        <p:nvPicPr>
          <p:cNvPr id="674" name="Google Shape;674;g31612be624c_0_175"/>
          <p:cNvPicPr preferRelativeResize="0"/>
          <p:nvPr/>
        </p:nvPicPr>
        <p:blipFill>
          <a:blip r:embed="rId3">
            <a:alphaModFix/>
          </a:blip>
          <a:stretch>
            <a:fillRect/>
          </a:stretch>
        </p:blipFill>
        <p:spPr>
          <a:xfrm>
            <a:off x="6726650" y="1530000"/>
            <a:ext cx="4419600" cy="3447282"/>
          </a:xfrm>
          <a:prstGeom prst="rect">
            <a:avLst/>
          </a:prstGeom>
          <a:noFill/>
          <a:ln>
            <a:noFill/>
          </a:ln>
        </p:spPr>
      </p:pic>
      <p:pic>
        <p:nvPicPr>
          <p:cNvPr id="675" name="Google Shape;675;g31612be624c_0_175"/>
          <p:cNvPicPr preferRelativeResize="0"/>
          <p:nvPr/>
        </p:nvPicPr>
        <p:blipFill>
          <a:blip r:embed="rId4">
            <a:alphaModFix/>
          </a:blip>
          <a:stretch>
            <a:fillRect/>
          </a:stretch>
        </p:blipFill>
        <p:spPr>
          <a:xfrm>
            <a:off x="636975" y="1010126"/>
            <a:ext cx="5058574" cy="4487017"/>
          </a:xfrm>
          <a:prstGeom prst="rect">
            <a:avLst/>
          </a:prstGeom>
          <a:noFill/>
          <a:ln w="9525" cap="flat" cmpd="sng">
            <a:solidFill>
              <a:schemeClr val="dk1"/>
            </a:solidFill>
            <a:prstDash val="solid"/>
            <a:round/>
            <a:headEnd type="none" w="sm" len="sm"/>
            <a:tailEnd type="none" w="sm" len="sm"/>
          </a:ln>
        </p:spPr>
      </p:pic>
      <p:sp>
        <p:nvSpPr>
          <p:cNvPr id="676" name="Google Shape;676;g31612be624c_0_175"/>
          <p:cNvSpPr txBox="1">
            <a:spLocks noGrp="1"/>
          </p:cNvSpPr>
          <p:nvPr>
            <p:ph type="subTitle" idx="2"/>
          </p:nvPr>
        </p:nvSpPr>
        <p:spPr>
          <a:xfrm>
            <a:off x="743192" y="505814"/>
            <a:ext cx="9680100" cy="315900"/>
          </a:xfrm>
          <a:prstGeom prst="rect">
            <a:avLst/>
          </a:prstGeom>
        </p:spPr>
        <p:txBody>
          <a:bodyPr spcFirstLastPara="1" wrap="square" lIns="91425" tIns="45700" rIns="91425" bIns="45700" anchor="t" anchorCtr="0">
            <a:normAutofit fontScale="40000" lnSpcReduction="20000"/>
          </a:bodyPr>
          <a:lstStyle/>
          <a:p>
            <a:pPr marL="0" lvl="0" indent="0" algn="l" rtl="0">
              <a:spcBef>
                <a:spcPts val="10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1a13bc3efd_0_12"/>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A3A6"/>
              </a:buClr>
              <a:buSzPts val="2400"/>
              <a:buChar char="•"/>
            </a:pPr>
            <a:r>
              <a:rPr lang="de-DE"/>
              <a:t>Loss of information</a:t>
            </a:r>
            <a:endParaRPr/>
          </a:p>
          <a:p>
            <a:pPr marL="685800" lvl="1" indent="-228600" algn="l" rtl="0">
              <a:lnSpc>
                <a:spcPct val="90000"/>
              </a:lnSpc>
              <a:spcBef>
                <a:spcPts val="500"/>
              </a:spcBef>
              <a:spcAft>
                <a:spcPts val="0"/>
              </a:spcAft>
              <a:buClr>
                <a:schemeClr val="dk1"/>
              </a:buClr>
              <a:buSzPts val="2200"/>
              <a:buChar char="•"/>
            </a:pPr>
            <a:r>
              <a:rPr lang="de-DE"/>
              <a:t>The ravages of time on knowledge</a:t>
            </a:r>
            <a:endParaRPr/>
          </a:p>
          <a:p>
            <a:pPr marL="685800" lvl="1" indent="-228600" algn="l" rtl="0">
              <a:lnSpc>
                <a:spcPct val="90000"/>
              </a:lnSpc>
              <a:spcBef>
                <a:spcPts val="500"/>
              </a:spcBef>
              <a:spcAft>
                <a:spcPts val="0"/>
              </a:spcAft>
              <a:buClr>
                <a:schemeClr val="dk1"/>
              </a:buClr>
              <a:buSzPts val="2200"/>
              <a:buChar char="•"/>
            </a:pPr>
            <a:r>
              <a:rPr lang="de-DE"/>
              <a:t>Reproducibility problems</a:t>
            </a:r>
            <a:endParaRPr b="1"/>
          </a:p>
        </p:txBody>
      </p:sp>
      <p:sp>
        <p:nvSpPr>
          <p:cNvPr id="134" name="Google Shape;134;g31a13bc3efd_0_12"/>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Research data - Reproducibility crisis</a:t>
            </a:r>
            <a:endParaRPr/>
          </a:p>
        </p:txBody>
      </p:sp>
      <p:pic>
        <p:nvPicPr>
          <p:cNvPr id="135" name="Google Shape;135;g31a13bc3efd_0_12"/>
          <p:cNvPicPr preferRelativeResize="0"/>
          <p:nvPr/>
        </p:nvPicPr>
        <p:blipFill rotWithShape="1">
          <a:blip r:embed="rId3">
            <a:alphaModFix/>
          </a:blip>
          <a:srcRect/>
          <a:stretch/>
        </p:blipFill>
        <p:spPr>
          <a:xfrm>
            <a:off x="196110" y="2445829"/>
            <a:ext cx="4584084" cy="3459585"/>
          </a:xfrm>
          <a:prstGeom prst="rect">
            <a:avLst/>
          </a:prstGeom>
          <a:noFill/>
          <a:ln>
            <a:noFill/>
          </a:ln>
        </p:spPr>
      </p:pic>
      <p:pic>
        <p:nvPicPr>
          <p:cNvPr id="136" name="Google Shape;136;g31a13bc3efd_0_12"/>
          <p:cNvPicPr preferRelativeResize="0"/>
          <p:nvPr/>
        </p:nvPicPr>
        <p:blipFill rotWithShape="1">
          <a:blip r:embed="rId4">
            <a:alphaModFix/>
          </a:blip>
          <a:srcRect/>
          <a:stretch/>
        </p:blipFill>
        <p:spPr>
          <a:xfrm>
            <a:off x="4745104" y="2150801"/>
            <a:ext cx="7301796" cy="38949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3160efcd641_0_0"/>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What is MetaData?</a:t>
            </a:r>
            <a:endParaRPr/>
          </a:p>
        </p:txBody>
      </p:sp>
      <p:sp>
        <p:nvSpPr>
          <p:cNvPr id="683" name="Google Shape;683;g3160efcd641_0_0"/>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1000"/>
              </a:spcBef>
              <a:spcAft>
                <a:spcPts val="0"/>
              </a:spcAft>
              <a:buSzPct val="250000"/>
              <a:buNone/>
            </a:pPr>
            <a:endParaRPr/>
          </a:p>
        </p:txBody>
      </p:sp>
      <p:pic>
        <p:nvPicPr>
          <p:cNvPr id="684" name="Google Shape;684;g3160efcd641_0_0"/>
          <p:cNvPicPr preferRelativeResize="0"/>
          <p:nvPr/>
        </p:nvPicPr>
        <p:blipFill rotWithShape="1">
          <a:blip r:embed="rId3">
            <a:alphaModFix/>
          </a:blip>
          <a:srcRect t="9763"/>
          <a:stretch/>
        </p:blipFill>
        <p:spPr>
          <a:xfrm>
            <a:off x="1295400" y="928924"/>
            <a:ext cx="7825273" cy="5062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312de6aadf8_2_0"/>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a:t>
            </a:r>
            <a:endParaRPr/>
          </a:p>
        </p:txBody>
      </p:sp>
      <p:sp>
        <p:nvSpPr>
          <p:cNvPr id="691" name="Google Shape;691;g312de6aadf8_2_0"/>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1000"/>
              </a:spcBef>
              <a:spcAft>
                <a:spcPts val="0"/>
              </a:spcAft>
              <a:buSzPct val="250000"/>
              <a:buNone/>
            </a:pPr>
            <a:endParaRPr/>
          </a:p>
        </p:txBody>
      </p:sp>
      <p:pic>
        <p:nvPicPr>
          <p:cNvPr id="692" name="Google Shape;692;g312de6aadf8_2_0"/>
          <p:cNvPicPr preferRelativeResize="0"/>
          <p:nvPr/>
        </p:nvPicPr>
        <p:blipFill rotWithShape="1">
          <a:blip r:embed="rId3">
            <a:alphaModFix/>
          </a:blip>
          <a:srcRect/>
          <a:stretch/>
        </p:blipFill>
        <p:spPr>
          <a:xfrm>
            <a:off x="156150" y="1150200"/>
            <a:ext cx="2423800" cy="401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312de6aadf8_2_15"/>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a:t>
            </a:r>
            <a:endParaRPr/>
          </a:p>
        </p:txBody>
      </p:sp>
      <p:sp>
        <p:nvSpPr>
          <p:cNvPr id="699" name="Google Shape;699;g312de6aadf8_2_15"/>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1000"/>
              </a:spcBef>
              <a:spcAft>
                <a:spcPts val="0"/>
              </a:spcAft>
              <a:buSzPct val="250000"/>
              <a:buNone/>
            </a:pPr>
            <a:endParaRPr/>
          </a:p>
        </p:txBody>
      </p:sp>
      <p:pic>
        <p:nvPicPr>
          <p:cNvPr id="700" name="Google Shape;700;g312de6aadf8_2_15"/>
          <p:cNvPicPr preferRelativeResize="0"/>
          <p:nvPr/>
        </p:nvPicPr>
        <p:blipFill rotWithShape="1">
          <a:blip r:embed="rId3">
            <a:alphaModFix/>
          </a:blip>
          <a:srcRect/>
          <a:stretch/>
        </p:blipFill>
        <p:spPr>
          <a:xfrm>
            <a:off x="156150" y="1150200"/>
            <a:ext cx="2423800" cy="4017400"/>
          </a:xfrm>
          <a:prstGeom prst="rect">
            <a:avLst/>
          </a:prstGeom>
          <a:noFill/>
          <a:ln>
            <a:noFill/>
          </a:ln>
        </p:spPr>
      </p:pic>
      <p:sp>
        <p:nvSpPr>
          <p:cNvPr id="701" name="Google Shape;701;g312de6aadf8_2_15"/>
          <p:cNvSpPr txBox="1"/>
          <p:nvPr/>
        </p:nvSpPr>
        <p:spPr>
          <a:xfrm>
            <a:off x="3076425" y="1979375"/>
            <a:ext cx="2376600" cy="26397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Grapevine</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2009</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Where?</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Who?</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How?</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a:solidFill>
                  <a:srgbClr val="7F7F7F"/>
                </a:solidFill>
                <a:latin typeface="Trebuchet MS"/>
                <a:ea typeface="Trebuchet MS"/>
                <a:cs typeface="Trebuchet MS"/>
                <a:sym typeface="Trebuchet MS"/>
              </a:rPr>
              <a:t>Verity?</a:t>
            </a:r>
            <a:endParaRPr sz="2200" b="0" i="0" u="none" strike="noStrike" cap="none">
              <a:solidFill>
                <a:srgbClr val="7F7F7F"/>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312de6aadf8_2_29"/>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a:t>
            </a:r>
            <a:endParaRPr/>
          </a:p>
        </p:txBody>
      </p:sp>
      <p:sp>
        <p:nvSpPr>
          <p:cNvPr id="708" name="Google Shape;708;g312de6aadf8_2_29"/>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1000"/>
              </a:spcBef>
              <a:spcAft>
                <a:spcPts val="0"/>
              </a:spcAft>
              <a:buSzPct val="250000"/>
              <a:buNone/>
            </a:pPr>
            <a:endParaRPr/>
          </a:p>
        </p:txBody>
      </p:sp>
      <p:pic>
        <p:nvPicPr>
          <p:cNvPr id="709" name="Google Shape;709;g312de6aadf8_2_29"/>
          <p:cNvPicPr preferRelativeResize="0"/>
          <p:nvPr/>
        </p:nvPicPr>
        <p:blipFill rotWithShape="1">
          <a:blip r:embed="rId3">
            <a:alphaModFix/>
          </a:blip>
          <a:srcRect/>
          <a:stretch/>
        </p:blipFill>
        <p:spPr>
          <a:xfrm>
            <a:off x="156150" y="1150200"/>
            <a:ext cx="2423800" cy="4017400"/>
          </a:xfrm>
          <a:prstGeom prst="rect">
            <a:avLst/>
          </a:prstGeom>
          <a:noFill/>
          <a:ln>
            <a:noFill/>
          </a:ln>
        </p:spPr>
      </p:pic>
      <p:sp>
        <p:nvSpPr>
          <p:cNvPr id="710" name="Google Shape;710;g312de6aadf8_2_29"/>
          <p:cNvSpPr/>
          <p:nvPr/>
        </p:nvSpPr>
        <p:spPr>
          <a:xfrm>
            <a:off x="6539100" y="2316250"/>
            <a:ext cx="5261400" cy="20415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Id : </a:t>
            </a:r>
            <a:r>
              <a:rPr lang="de-DE" sz="1800" b="0" i="0" u="none" strike="noStrike" cap="none">
                <a:solidFill>
                  <a:srgbClr val="333333"/>
                </a:solidFill>
                <a:latin typeface="Arial"/>
                <a:ea typeface="Arial"/>
                <a:cs typeface="Arial"/>
                <a:sym typeface="Arial"/>
              </a:rPr>
              <a:t>http://www.inrae.fr/PechRouche/2014Bp45</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Plot  Beausoleil</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Site = Pech Rouge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Position = « R4-P5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Carignan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The plot is supervising by Jean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800" b="0" i="0" u="none" strike="noStrike" cap="none">
                <a:solidFill>
                  <a:schemeClr val="dk1"/>
                </a:solidFill>
                <a:latin typeface="Arial"/>
                <a:ea typeface="Arial"/>
                <a:cs typeface="Arial"/>
                <a:sym typeface="Arial"/>
              </a:rPr>
              <a:t>planted : 20</a:t>
            </a:r>
            <a:r>
              <a:rPr lang="de-DE" sz="1800">
                <a:solidFill>
                  <a:schemeClr val="dk1"/>
                </a:solidFill>
              </a:rPr>
              <a:t>09</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1" name="Google Shape;711;g312de6aadf8_2_29"/>
          <p:cNvSpPr txBox="1"/>
          <p:nvPr/>
        </p:nvSpPr>
        <p:spPr>
          <a:xfrm>
            <a:off x="7208575" y="1829675"/>
            <a:ext cx="3122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Arial"/>
                <a:ea typeface="Arial"/>
                <a:cs typeface="Arial"/>
                <a:sym typeface="Arial"/>
              </a:rPr>
              <a:t>description2014Bp45.txt</a:t>
            </a:r>
            <a:endParaRPr sz="2200" b="0" i="0" u="none" strike="noStrike" cap="none">
              <a:solidFill>
                <a:srgbClr val="7F7F7F"/>
              </a:solidFill>
              <a:latin typeface="Trebuchet MS"/>
              <a:ea typeface="Trebuchet MS"/>
              <a:cs typeface="Trebuchet MS"/>
              <a:sym typeface="Trebuchet MS"/>
            </a:endParaRPr>
          </a:p>
        </p:txBody>
      </p:sp>
      <p:sp>
        <p:nvSpPr>
          <p:cNvPr id="712" name="Google Shape;712;g312de6aadf8_2_29"/>
          <p:cNvSpPr txBox="1"/>
          <p:nvPr/>
        </p:nvSpPr>
        <p:spPr>
          <a:xfrm>
            <a:off x="3076425" y="1979375"/>
            <a:ext cx="2376600" cy="26397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Grapevine</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2009</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Where?</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Who?</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b="0" i="0" u="none" strike="noStrike" cap="none">
                <a:solidFill>
                  <a:srgbClr val="7F7F7F"/>
                </a:solidFill>
                <a:latin typeface="Trebuchet MS"/>
                <a:ea typeface="Trebuchet MS"/>
                <a:cs typeface="Trebuchet MS"/>
                <a:sym typeface="Trebuchet MS"/>
              </a:rPr>
              <a:t>How?</a:t>
            </a:r>
            <a:endParaRPr sz="2200" b="0" i="0" u="none" strike="noStrike" cap="none">
              <a:solidFill>
                <a:srgbClr val="7F7F7F"/>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7F7F7F"/>
              </a:buClr>
              <a:buSzPts val="2200"/>
              <a:buFont typeface="Trebuchet MS"/>
              <a:buChar char="●"/>
            </a:pPr>
            <a:r>
              <a:rPr lang="de-DE" sz="2200">
                <a:solidFill>
                  <a:srgbClr val="7F7F7F"/>
                </a:solidFill>
                <a:latin typeface="Trebuchet MS"/>
                <a:ea typeface="Trebuchet MS"/>
                <a:cs typeface="Trebuchet MS"/>
                <a:sym typeface="Trebuchet MS"/>
              </a:rPr>
              <a:t>Verity?</a:t>
            </a:r>
            <a:endParaRPr sz="2200" b="0" i="0" u="none" strike="noStrike" cap="none">
              <a:solidFill>
                <a:srgbClr val="7F7F7F"/>
              </a:solidFill>
              <a:latin typeface="Trebuchet MS"/>
              <a:ea typeface="Trebuchet MS"/>
              <a:cs typeface="Trebuchet MS"/>
              <a:sym typeface="Trebuchet MS"/>
            </a:endParaRPr>
          </a:p>
        </p:txBody>
      </p:sp>
      <p:sp>
        <p:nvSpPr>
          <p:cNvPr id="713" name="Google Shape;713;g312de6aadf8_2_29"/>
          <p:cNvSpPr/>
          <p:nvPr/>
        </p:nvSpPr>
        <p:spPr>
          <a:xfrm>
            <a:off x="5167875" y="3170050"/>
            <a:ext cx="667800" cy="333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g312de6aadf8_2_43"/>
          <p:cNvPicPr preferRelativeResize="0"/>
          <p:nvPr/>
        </p:nvPicPr>
        <p:blipFill rotWithShape="1">
          <a:blip r:embed="rId3">
            <a:alphaModFix/>
          </a:blip>
          <a:srcRect/>
          <a:stretch/>
        </p:blipFill>
        <p:spPr>
          <a:xfrm>
            <a:off x="156150" y="1150200"/>
            <a:ext cx="2119150" cy="3512450"/>
          </a:xfrm>
          <a:prstGeom prst="rect">
            <a:avLst/>
          </a:prstGeom>
          <a:noFill/>
          <a:ln>
            <a:noFill/>
          </a:ln>
        </p:spPr>
      </p:pic>
      <p:sp>
        <p:nvSpPr>
          <p:cNvPr id="720" name="Google Shape;720;g312de6aadf8_2_43"/>
          <p:cNvSpPr/>
          <p:nvPr/>
        </p:nvSpPr>
        <p:spPr>
          <a:xfrm>
            <a:off x="2570400" y="638725"/>
            <a:ext cx="5774100" cy="24075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21" name="Google Shape;721;g312de6aadf8_2_43"/>
          <p:cNvSpPr/>
          <p:nvPr/>
        </p:nvSpPr>
        <p:spPr>
          <a:xfrm>
            <a:off x="2805300" y="1173250"/>
            <a:ext cx="5261400" cy="17412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Id : </a:t>
            </a:r>
            <a:r>
              <a:rPr lang="de-DE" sz="1500" b="0" i="0" u="none" strike="noStrike" cap="none">
                <a:solidFill>
                  <a:srgbClr val="333333"/>
                </a:solidFill>
                <a:latin typeface="Arial"/>
                <a:ea typeface="Arial"/>
                <a:cs typeface="Arial"/>
                <a:sym typeface="Arial"/>
              </a:rPr>
              <a:t>http://www.inrae.fr/PechRouche/2014Bp45</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Plot  Beausoleil</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Site = Pech Rouge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Position = « R4-P5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Carignan</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The plot is supervising by Jean</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planted : 2009</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rgbClr val="000000"/>
              </a:solidFill>
              <a:latin typeface="Arial"/>
              <a:ea typeface="Arial"/>
              <a:cs typeface="Arial"/>
              <a:sym typeface="Arial"/>
            </a:endParaRPr>
          </a:p>
        </p:txBody>
      </p:sp>
      <p:sp>
        <p:nvSpPr>
          <p:cNvPr id="722" name="Google Shape;722;g312de6aadf8_2_43"/>
          <p:cNvSpPr txBox="1"/>
          <p:nvPr/>
        </p:nvSpPr>
        <p:spPr>
          <a:xfrm>
            <a:off x="3474775" y="686675"/>
            <a:ext cx="3122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chemeClr val="dk1"/>
                </a:solidFill>
                <a:latin typeface="Arial"/>
                <a:ea typeface="Arial"/>
                <a:cs typeface="Arial"/>
                <a:sym typeface="Arial"/>
              </a:rPr>
              <a:t>description2014Bp45.txt</a:t>
            </a:r>
            <a:endParaRPr sz="2100" b="0" i="0" u="none" strike="noStrike" cap="none">
              <a:solidFill>
                <a:srgbClr val="7F7F7F"/>
              </a:solidFill>
              <a:latin typeface="Trebuchet MS"/>
              <a:ea typeface="Trebuchet MS"/>
              <a:cs typeface="Trebuchet MS"/>
              <a:sym typeface="Trebuchet MS"/>
            </a:endParaRPr>
          </a:p>
        </p:txBody>
      </p:sp>
      <p:sp>
        <p:nvSpPr>
          <p:cNvPr id="723" name="Google Shape;723;g312de6aadf8_2_43"/>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a:t>
            </a:r>
            <a:endParaRPr/>
          </a:p>
        </p:txBody>
      </p:sp>
      <p:sp>
        <p:nvSpPr>
          <p:cNvPr id="724" name="Google Shape;724;g312de6aadf8_2_43"/>
          <p:cNvSpPr/>
          <p:nvPr/>
        </p:nvSpPr>
        <p:spPr>
          <a:xfrm>
            <a:off x="2549150" y="3198325"/>
            <a:ext cx="5774100" cy="3356400"/>
          </a:xfrm>
          <a:prstGeom prst="roundRect">
            <a:avLst>
              <a:gd name="adj" fmla="val 16667"/>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25" name="Google Shape;725;g312de6aadf8_2_43"/>
          <p:cNvSpPr/>
          <p:nvPr/>
        </p:nvSpPr>
        <p:spPr>
          <a:xfrm>
            <a:off x="2652900" y="3611650"/>
            <a:ext cx="5535900" cy="26247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de-DE">
                <a:solidFill>
                  <a:schemeClr val="dk1"/>
                </a:solidFill>
              </a:rPr>
              <a:t>{</a:t>
            </a:r>
            <a:endParaRPr>
              <a:solidFill>
                <a:schemeClr val="dk1"/>
              </a:solidFil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”ID” : ”</a:t>
            </a:r>
            <a:r>
              <a:rPr lang="de-DE" b="0" i="0" u="sng" strike="noStrike" cap="none">
                <a:solidFill>
                  <a:schemeClr val="hlink"/>
                </a:solidFill>
                <a:latin typeface="Arial"/>
                <a:ea typeface="Arial"/>
                <a:cs typeface="Arial"/>
                <a:sym typeface="Arial"/>
                <a:hlinkClick r:id="rId4"/>
              </a:rPr>
              <a:t>http://www.inrae.fr/PechRouche/2014Bp45</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”plot” :  ”</a:t>
            </a:r>
            <a:r>
              <a:rPr lang="de-DE" b="0" i="0" u="sng" strike="noStrike" cap="none">
                <a:solidFill>
                  <a:schemeClr val="hlink"/>
                </a:solidFill>
                <a:latin typeface="Arial"/>
                <a:ea typeface="Arial"/>
                <a:cs typeface="Arial"/>
                <a:sym typeface="Arial"/>
                <a:hlinkClick r:id="rId5"/>
              </a:rPr>
              <a:t>http://www.inrae.fr/PechRouche/Beausoleil</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”farm” :  ”</a:t>
            </a:r>
            <a:r>
              <a:rPr lang="de-DE" b="0" i="0" u="sng" strike="noStrike" cap="none">
                <a:solidFill>
                  <a:schemeClr val="hlink"/>
                </a:solidFill>
                <a:latin typeface="Arial"/>
                <a:ea typeface="Arial"/>
                <a:cs typeface="Arial"/>
                <a:sym typeface="Arial"/>
                <a:hlinkClick r:id="rId6"/>
              </a:rPr>
              <a:t>http://www.inrae.fr/PechRouge</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”location” : ”R4-P5”</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a:t>
            </a:r>
            <a:r>
              <a:rPr lang="de-DE">
                <a:solidFill>
                  <a:schemeClr val="dk1"/>
                </a:solidFill>
              </a:rPr>
              <a:t>Accession</a:t>
            </a:r>
            <a:r>
              <a:rPr lang="de-DE" b="0" i="0" u="none" strike="noStrike" cap="none">
                <a:solidFill>
                  <a:schemeClr val="dk1"/>
                </a:solidFill>
                <a:latin typeface="Arial"/>
                <a:ea typeface="Arial"/>
                <a:cs typeface="Arial"/>
                <a:sym typeface="Arial"/>
              </a:rPr>
              <a:t>” :”</a:t>
            </a:r>
            <a:r>
              <a:rPr lang="de-DE" sz="1300">
                <a:solidFill>
                  <a:schemeClr val="dk1"/>
                </a:solidFill>
                <a:latin typeface="Calibri"/>
                <a:ea typeface="Calibri"/>
                <a:cs typeface="Calibri"/>
                <a:sym typeface="Calibri"/>
              </a:rPr>
              <a:t> </a:t>
            </a:r>
            <a:r>
              <a:rPr lang="de-DE" sz="13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https://doi.org/10.15454/XV2MS4</a:t>
            </a:r>
            <a:r>
              <a:rPr lang="de-DE" sz="1300">
                <a:solidFill>
                  <a:schemeClr val="dk1"/>
                </a:solidFill>
                <a:latin typeface="Calibri"/>
                <a:ea typeface="Calibri"/>
                <a:cs typeface="Calibri"/>
                <a:sym typeface="Calibri"/>
              </a:rPr>
              <a:t> </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”supervisor” : {</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a:solidFill>
                  <a:schemeClr val="dk1"/>
                </a:solidFill>
              </a:rPr>
              <a:t>    “name”: “Jean Dupont</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a:solidFill>
                  <a:srgbClr val="333333"/>
                </a:solidFill>
              </a:rPr>
              <a:t>    “institution”: “</a:t>
            </a:r>
            <a:r>
              <a:rPr lang="de-DE" b="0" i="0" u="sng" strike="noStrike" cap="none">
                <a:solidFill>
                  <a:schemeClr val="hlink"/>
                </a:solidFill>
                <a:latin typeface="Arial"/>
                <a:ea typeface="Arial"/>
                <a:cs typeface="Arial"/>
                <a:sym typeface="Arial"/>
                <a:hlinkClick r:id="rId8"/>
              </a:rPr>
              <a:t>http://www.inrae.fr</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a:solidFill>
                  <a:schemeClr val="dk1"/>
                </a:solidFill>
              </a:rPr>
              <a:t> }</a:t>
            </a:r>
            <a:endParaRPr>
              <a:solidFill>
                <a:schemeClr val="dk1"/>
              </a:solidFil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”plant</a:t>
            </a:r>
            <a:r>
              <a:rPr lang="de-DE">
                <a:solidFill>
                  <a:schemeClr val="dk1"/>
                </a:solidFill>
              </a:rPr>
              <a:t>ing</a:t>
            </a:r>
            <a:r>
              <a:rPr lang="de-DE" b="0" i="0" u="none" strike="noStrike" cap="none">
                <a:solidFill>
                  <a:schemeClr val="dk1"/>
                </a:solidFill>
                <a:latin typeface="Arial"/>
                <a:ea typeface="Arial"/>
                <a:cs typeface="Arial"/>
                <a:sym typeface="Arial"/>
              </a:rPr>
              <a:t>-year” : ”2009”</a:t>
            </a:r>
            <a:endParaRPr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a:solidFill>
                  <a:schemeClr val="dk1"/>
                </a:solidFill>
              </a:rPr>
              <a:t>}</a:t>
            </a:r>
            <a:endParaRPr>
              <a:solidFill>
                <a:schemeClr val="dk1"/>
              </a:solidFill>
            </a:endParaRPr>
          </a:p>
          <a:p>
            <a:pPr marL="0" marR="0" lvl="0" indent="457200" algn="l" rtl="0">
              <a:lnSpc>
                <a:spcPct val="100000"/>
              </a:lnSpc>
              <a:spcBef>
                <a:spcPts val="0"/>
              </a:spcBef>
              <a:spcAft>
                <a:spcPts val="0"/>
              </a:spcAft>
              <a:buClr>
                <a:schemeClr val="dk1"/>
              </a:buClr>
              <a:buSzPts val="18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a:solidFill>
                <a:srgbClr val="000000"/>
              </a:solidFill>
              <a:latin typeface="Arial"/>
              <a:ea typeface="Arial"/>
              <a:cs typeface="Arial"/>
              <a:sym typeface="Arial"/>
            </a:endParaRPr>
          </a:p>
        </p:txBody>
      </p:sp>
      <p:sp>
        <p:nvSpPr>
          <p:cNvPr id="726" name="Google Shape;726;g312de6aadf8_2_43"/>
          <p:cNvSpPr txBox="1"/>
          <p:nvPr/>
        </p:nvSpPr>
        <p:spPr>
          <a:xfrm>
            <a:off x="3322375" y="3201275"/>
            <a:ext cx="3122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chemeClr val="dk1"/>
                </a:solidFill>
                <a:latin typeface="Arial"/>
                <a:ea typeface="Arial"/>
                <a:cs typeface="Arial"/>
                <a:sym typeface="Arial"/>
              </a:rPr>
              <a:t>description2014Bp45.json</a:t>
            </a:r>
            <a:endParaRPr sz="2100" b="0" i="0" u="none" strike="noStrike" cap="none">
              <a:solidFill>
                <a:srgbClr val="7F7F7F"/>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g31612be624c_0_5"/>
          <p:cNvPicPr preferRelativeResize="0"/>
          <p:nvPr/>
        </p:nvPicPr>
        <p:blipFill rotWithShape="1">
          <a:blip r:embed="rId3">
            <a:alphaModFix/>
          </a:blip>
          <a:srcRect/>
          <a:stretch/>
        </p:blipFill>
        <p:spPr>
          <a:xfrm>
            <a:off x="156150" y="1150200"/>
            <a:ext cx="2119150" cy="3512450"/>
          </a:xfrm>
          <a:prstGeom prst="rect">
            <a:avLst/>
          </a:prstGeom>
          <a:noFill/>
          <a:ln>
            <a:noFill/>
          </a:ln>
        </p:spPr>
      </p:pic>
      <p:sp>
        <p:nvSpPr>
          <p:cNvPr id="733" name="Google Shape;733;g31612be624c_0_5"/>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a:t>
            </a:r>
            <a:endParaRPr/>
          </a:p>
        </p:txBody>
      </p:sp>
      <p:sp>
        <p:nvSpPr>
          <p:cNvPr id="734" name="Google Shape;734;g31612be624c_0_5"/>
          <p:cNvSpPr/>
          <p:nvPr/>
        </p:nvSpPr>
        <p:spPr>
          <a:xfrm>
            <a:off x="9683700" y="3553850"/>
            <a:ext cx="894900" cy="350100"/>
          </a:xfrm>
          <a:prstGeom prst="rect">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Trebuchet MS"/>
                <a:ea typeface="Trebuchet MS"/>
                <a:cs typeface="Trebuchet MS"/>
                <a:sym typeface="Trebuchet MS"/>
              </a:rPr>
              <a:t>Syntax</a:t>
            </a:r>
            <a:endParaRPr sz="1400" b="0" i="0" u="none" strike="noStrike" cap="none">
              <a:solidFill>
                <a:srgbClr val="000000"/>
              </a:solidFill>
              <a:latin typeface="Trebuchet MS"/>
              <a:ea typeface="Trebuchet MS"/>
              <a:cs typeface="Trebuchet MS"/>
              <a:sym typeface="Trebuchet MS"/>
            </a:endParaRPr>
          </a:p>
        </p:txBody>
      </p:sp>
      <p:sp>
        <p:nvSpPr>
          <p:cNvPr id="735" name="Google Shape;735;g31612be624c_0_5"/>
          <p:cNvSpPr/>
          <p:nvPr/>
        </p:nvSpPr>
        <p:spPr>
          <a:xfrm>
            <a:off x="10064700" y="4017125"/>
            <a:ext cx="1306800" cy="350100"/>
          </a:xfrm>
          <a:prstGeom prst="rect">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Trebuchet MS"/>
                <a:ea typeface="Trebuchet MS"/>
                <a:cs typeface="Trebuchet MS"/>
                <a:sym typeface="Trebuchet MS"/>
              </a:rPr>
              <a:t>Vocabulary</a:t>
            </a:r>
            <a:endParaRPr sz="1400" b="0" i="0" u="none" strike="noStrike" cap="none">
              <a:solidFill>
                <a:srgbClr val="000000"/>
              </a:solidFill>
              <a:latin typeface="Trebuchet MS"/>
              <a:ea typeface="Trebuchet MS"/>
              <a:cs typeface="Trebuchet MS"/>
              <a:sym typeface="Trebuchet MS"/>
            </a:endParaRPr>
          </a:p>
        </p:txBody>
      </p:sp>
      <p:sp>
        <p:nvSpPr>
          <p:cNvPr id="736" name="Google Shape;736;g31612be624c_0_5"/>
          <p:cNvSpPr/>
          <p:nvPr/>
        </p:nvSpPr>
        <p:spPr>
          <a:xfrm>
            <a:off x="10598100" y="4468250"/>
            <a:ext cx="1306800" cy="350100"/>
          </a:xfrm>
          <a:prstGeom prst="rect">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Trebuchet MS"/>
                <a:ea typeface="Trebuchet MS"/>
                <a:cs typeface="Trebuchet MS"/>
                <a:sym typeface="Trebuchet MS"/>
              </a:rPr>
              <a:t>Standards</a:t>
            </a:r>
            <a:endParaRPr sz="1400" b="0" i="0" u="none" strike="noStrike" cap="none">
              <a:solidFill>
                <a:srgbClr val="000000"/>
              </a:solidFill>
              <a:latin typeface="Trebuchet MS"/>
              <a:ea typeface="Trebuchet MS"/>
              <a:cs typeface="Trebuchet MS"/>
              <a:sym typeface="Trebuchet MS"/>
            </a:endParaRPr>
          </a:p>
        </p:txBody>
      </p:sp>
      <p:sp>
        <p:nvSpPr>
          <p:cNvPr id="737" name="Google Shape;737;g31612be624c_0_5"/>
          <p:cNvSpPr/>
          <p:nvPr/>
        </p:nvSpPr>
        <p:spPr>
          <a:xfrm>
            <a:off x="9302700" y="4925450"/>
            <a:ext cx="1950300" cy="350100"/>
          </a:xfrm>
          <a:prstGeom prst="rect">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Trebuchet MS"/>
                <a:ea typeface="Trebuchet MS"/>
                <a:cs typeface="Trebuchet MS"/>
                <a:sym typeface="Trebuchet MS"/>
              </a:rPr>
              <a:t>Machine readable</a:t>
            </a:r>
            <a:endParaRPr sz="1400" b="0" i="0" u="none" strike="noStrike" cap="none">
              <a:solidFill>
                <a:srgbClr val="000000"/>
              </a:solidFill>
              <a:latin typeface="Trebuchet MS"/>
              <a:ea typeface="Trebuchet MS"/>
              <a:cs typeface="Trebuchet MS"/>
              <a:sym typeface="Trebuchet MS"/>
            </a:endParaRPr>
          </a:p>
        </p:txBody>
      </p:sp>
      <p:sp>
        <p:nvSpPr>
          <p:cNvPr id="738" name="Google Shape;738;g31612be624c_0_5"/>
          <p:cNvSpPr/>
          <p:nvPr/>
        </p:nvSpPr>
        <p:spPr>
          <a:xfrm>
            <a:off x="9302700" y="5382650"/>
            <a:ext cx="2068800" cy="350100"/>
          </a:xfrm>
          <a:prstGeom prst="rect">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Trebuchet MS"/>
                <a:ea typeface="Trebuchet MS"/>
                <a:cs typeface="Trebuchet MS"/>
                <a:sym typeface="Trebuchet MS"/>
              </a:rPr>
              <a:t>Machine accessible</a:t>
            </a:r>
            <a:endParaRPr sz="1400" b="0" i="0" u="none" strike="noStrike" cap="none">
              <a:solidFill>
                <a:srgbClr val="000000"/>
              </a:solidFill>
              <a:latin typeface="Trebuchet MS"/>
              <a:ea typeface="Trebuchet MS"/>
              <a:cs typeface="Trebuchet MS"/>
              <a:sym typeface="Trebuchet MS"/>
            </a:endParaRPr>
          </a:p>
        </p:txBody>
      </p:sp>
      <p:sp>
        <p:nvSpPr>
          <p:cNvPr id="739" name="Google Shape;739;g31612be624c_0_5"/>
          <p:cNvSpPr/>
          <p:nvPr/>
        </p:nvSpPr>
        <p:spPr>
          <a:xfrm>
            <a:off x="9302700" y="5839850"/>
            <a:ext cx="1950300" cy="350100"/>
          </a:xfrm>
          <a:prstGeom prst="rect">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Trebuchet MS"/>
                <a:ea typeface="Trebuchet MS"/>
                <a:cs typeface="Trebuchet MS"/>
                <a:sym typeface="Trebuchet MS"/>
              </a:rPr>
              <a:t>Machine browsable</a:t>
            </a:r>
            <a:endParaRPr sz="1400" b="0" i="0" u="none" strike="noStrike" cap="none">
              <a:solidFill>
                <a:srgbClr val="000000"/>
              </a:solidFill>
              <a:latin typeface="Trebuchet MS"/>
              <a:ea typeface="Trebuchet MS"/>
              <a:cs typeface="Trebuchet MS"/>
              <a:sym typeface="Trebuchet MS"/>
            </a:endParaRPr>
          </a:p>
        </p:txBody>
      </p:sp>
      <p:sp>
        <p:nvSpPr>
          <p:cNvPr id="740" name="Google Shape;740;g31612be624c_0_5"/>
          <p:cNvSpPr txBox="1"/>
          <p:nvPr/>
        </p:nvSpPr>
        <p:spPr>
          <a:xfrm>
            <a:off x="9355275" y="304950"/>
            <a:ext cx="3122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800"/>
              <a:buFont typeface="Arial"/>
              <a:buNone/>
            </a:pPr>
            <a:r>
              <a:rPr lang="de-DE" sz="1700">
                <a:solidFill>
                  <a:schemeClr val="dk1"/>
                </a:solidFill>
                <a:highlight>
                  <a:srgbClr val="00C000"/>
                </a:highlight>
              </a:rPr>
              <a:t>.json</a:t>
            </a:r>
            <a:endParaRPr sz="1600">
              <a:solidFill>
                <a:srgbClr val="0000CC"/>
              </a:solidFill>
              <a:latin typeface="Trebuchet MS"/>
              <a:ea typeface="Trebuchet MS"/>
              <a:cs typeface="Trebuchet MS"/>
              <a:sym typeface="Trebuchet MS"/>
            </a:endParaRPr>
          </a:p>
        </p:txBody>
      </p:sp>
      <p:sp>
        <p:nvSpPr>
          <p:cNvPr id="741" name="Google Shape;741;g31612be624c_0_5"/>
          <p:cNvSpPr txBox="1"/>
          <p:nvPr/>
        </p:nvSpPr>
        <p:spPr>
          <a:xfrm>
            <a:off x="8344050" y="686675"/>
            <a:ext cx="3986100" cy="2216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Structure: </a:t>
            </a:r>
            <a:endParaRPr sz="1200">
              <a:solidFill>
                <a:srgbClr val="00C000"/>
              </a:solidFill>
              <a:latin typeface="Trebuchet MS"/>
              <a:ea typeface="Trebuchet MS"/>
              <a:cs typeface="Trebuchet MS"/>
              <a:sym typeface="Trebuchet MS"/>
            </a:endParaRPr>
          </a:p>
          <a:p>
            <a:pPr marL="914400" lvl="1"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grouping and hierarchie</a:t>
            </a:r>
            <a:endParaRPr sz="1200">
              <a:solidFill>
                <a:srgbClr val="00C000"/>
              </a:solidFill>
              <a:latin typeface="Trebuchet MS"/>
              <a:ea typeface="Trebuchet MS"/>
              <a:cs typeface="Trebuchet MS"/>
              <a:sym typeface="Trebuchet MS"/>
            </a:endParaRPr>
          </a:p>
          <a:p>
            <a:pPr marL="457200" lvl="0"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Machine readable</a:t>
            </a:r>
            <a:endParaRPr sz="1200">
              <a:solidFill>
                <a:srgbClr val="00C000"/>
              </a:solidFill>
              <a:latin typeface="Trebuchet MS"/>
              <a:ea typeface="Trebuchet MS"/>
              <a:cs typeface="Trebuchet MS"/>
              <a:sym typeface="Trebuchet MS"/>
            </a:endParaRPr>
          </a:p>
          <a:p>
            <a:pPr marL="914400" lvl="1"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Supported by programming languages</a:t>
            </a:r>
            <a:endParaRPr sz="1200">
              <a:solidFill>
                <a:srgbClr val="00C000"/>
              </a:solidFill>
              <a:latin typeface="Trebuchet MS"/>
              <a:ea typeface="Trebuchet MS"/>
              <a:cs typeface="Trebuchet MS"/>
              <a:sym typeface="Trebuchet MS"/>
            </a:endParaRPr>
          </a:p>
          <a:p>
            <a:pPr marL="457200" lvl="0"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Interoperability &amp; standardisation</a:t>
            </a:r>
            <a:endParaRPr sz="1200">
              <a:solidFill>
                <a:srgbClr val="00C000"/>
              </a:solidFill>
              <a:latin typeface="Trebuchet MS"/>
              <a:ea typeface="Trebuchet MS"/>
              <a:cs typeface="Trebuchet MS"/>
              <a:sym typeface="Trebuchet MS"/>
            </a:endParaRPr>
          </a:p>
          <a:p>
            <a:pPr marL="914400" lvl="1"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Universally recognized format</a:t>
            </a:r>
            <a:endParaRPr sz="1200">
              <a:solidFill>
                <a:srgbClr val="00C000"/>
              </a:solidFill>
              <a:latin typeface="Trebuchet MS"/>
              <a:ea typeface="Trebuchet MS"/>
              <a:cs typeface="Trebuchet MS"/>
              <a:sym typeface="Trebuchet MS"/>
            </a:endParaRPr>
          </a:p>
          <a:p>
            <a:pPr marL="457200" lvl="0"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Content correction and validation</a:t>
            </a:r>
            <a:endParaRPr sz="1200">
              <a:solidFill>
                <a:srgbClr val="00C000"/>
              </a:solidFill>
              <a:latin typeface="Trebuchet MS"/>
              <a:ea typeface="Trebuchet MS"/>
              <a:cs typeface="Trebuchet MS"/>
              <a:sym typeface="Trebuchet MS"/>
            </a:endParaRPr>
          </a:p>
          <a:p>
            <a:pPr marL="457200" lvl="0"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Integration:</a:t>
            </a:r>
            <a:endParaRPr sz="1200">
              <a:solidFill>
                <a:srgbClr val="00C000"/>
              </a:solidFill>
              <a:latin typeface="Trebuchet MS"/>
              <a:ea typeface="Trebuchet MS"/>
              <a:cs typeface="Trebuchet MS"/>
              <a:sym typeface="Trebuchet MS"/>
            </a:endParaRPr>
          </a:p>
          <a:p>
            <a:pPr marL="914400" lvl="1" indent="-304800" algn="l" rtl="0">
              <a:spcBef>
                <a:spcPts val="0"/>
              </a:spcBef>
              <a:spcAft>
                <a:spcPts val="0"/>
              </a:spcAft>
              <a:buClr>
                <a:srgbClr val="00C000"/>
              </a:buClr>
              <a:buSzPts val="1200"/>
              <a:buFont typeface="Trebuchet MS"/>
              <a:buChar char="○"/>
            </a:pPr>
            <a:r>
              <a:rPr lang="de-DE" sz="1200">
                <a:solidFill>
                  <a:srgbClr val="00C000"/>
                </a:solidFill>
                <a:latin typeface="Trebuchet MS"/>
                <a:ea typeface="Trebuchet MS"/>
                <a:cs typeface="Trebuchet MS"/>
                <a:sym typeface="Trebuchet MS"/>
              </a:rPr>
              <a:t>Natively compatible with REST APIs and NoSQL databases</a:t>
            </a:r>
            <a:endParaRPr sz="1200">
              <a:solidFill>
                <a:srgbClr val="00C000"/>
              </a:solidFill>
              <a:latin typeface="Trebuchet MS"/>
              <a:ea typeface="Trebuchet MS"/>
              <a:cs typeface="Trebuchet MS"/>
              <a:sym typeface="Trebuchet MS"/>
            </a:endParaRPr>
          </a:p>
        </p:txBody>
      </p:sp>
      <p:pic>
        <p:nvPicPr>
          <p:cNvPr id="742" name="Google Shape;742;g31612be624c_0_5"/>
          <p:cNvPicPr preferRelativeResize="0"/>
          <p:nvPr/>
        </p:nvPicPr>
        <p:blipFill rotWithShape="1">
          <a:blip r:embed="rId4">
            <a:alphaModFix/>
          </a:blip>
          <a:srcRect l="35108" t="23273" r="36201" b="27030"/>
          <a:stretch/>
        </p:blipFill>
        <p:spPr>
          <a:xfrm>
            <a:off x="7192650" y="2118500"/>
            <a:ext cx="461512" cy="457200"/>
          </a:xfrm>
          <a:prstGeom prst="rect">
            <a:avLst/>
          </a:prstGeom>
          <a:noFill/>
          <a:ln>
            <a:noFill/>
          </a:ln>
        </p:spPr>
      </p:pic>
      <p:pic>
        <p:nvPicPr>
          <p:cNvPr id="743" name="Google Shape;743;g31612be624c_0_5"/>
          <p:cNvPicPr preferRelativeResize="0"/>
          <p:nvPr/>
        </p:nvPicPr>
        <p:blipFill rotWithShape="1">
          <a:blip r:embed="rId4">
            <a:alphaModFix/>
          </a:blip>
          <a:srcRect l="65086" t="23273" r="6222" b="27030"/>
          <a:stretch/>
        </p:blipFill>
        <p:spPr>
          <a:xfrm>
            <a:off x="7602775" y="5093025"/>
            <a:ext cx="435166" cy="431100"/>
          </a:xfrm>
          <a:prstGeom prst="rect">
            <a:avLst/>
          </a:prstGeom>
          <a:noFill/>
          <a:ln>
            <a:noFill/>
          </a:ln>
        </p:spPr>
      </p:pic>
      <p:sp>
        <p:nvSpPr>
          <p:cNvPr id="744" name="Google Shape;744;g31612be624c_0_5"/>
          <p:cNvSpPr/>
          <p:nvPr/>
        </p:nvSpPr>
        <p:spPr>
          <a:xfrm>
            <a:off x="2570400" y="638725"/>
            <a:ext cx="5774100" cy="24075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45" name="Google Shape;745;g31612be624c_0_5"/>
          <p:cNvSpPr/>
          <p:nvPr/>
        </p:nvSpPr>
        <p:spPr>
          <a:xfrm>
            <a:off x="2805300" y="1173250"/>
            <a:ext cx="5261400" cy="17412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Id : </a:t>
            </a:r>
            <a:r>
              <a:rPr lang="de-DE" sz="1500" b="0" i="0" u="none" strike="noStrike" cap="none">
                <a:solidFill>
                  <a:srgbClr val="333333"/>
                </a:solidFill>
                <a:latin typeface="Arial"/>
                <a:ea typeface="Arial"/>
                <a:cs typeface="Arial"/>
                <a:sym typeface="Arial"/>
              </a:rPr>
              <a:t>http://www.inrae.fr/PechRouche/2014Bp45</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Plot  Beausoleil</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Site = Pech Rouge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Position = « R4-P5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Carignan</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The plot is supervising by Jean</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sz="1500" b="0" i="0" u="none" strike="noStrike" cap="none">
                <a:solidFill>
                  <a:schemeClr val="dk1"/>
                </a:solidFill>
                <a:latin typeface="Arial"/>
                <a:ea typeface="Arial"/>
                <a:cs typeface="Arial"/>
                <a:sym typeface="Arial"/>
              </a:rPr>
              <a:t>planted : 2009</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rgbClr val="000000"/>
              </a:solidFill>
              <a:latin typeface="Arial"/>
              <a:ea typeface="Arial"/>
              <a:cs typeface="Arial"/>
              <a:sym typeface="Arial"/>
            </a:endParaRPr>
          </a:p>
        </p:txBody>
      </p:sp>
      <p:sp>
        <p:nvSpPr>
          <p:cNvPr id="746" name="Google Shape;746;g31612be624c_0_5"/>
          <p:cNvSpPr txBox="1"/>
          <p:nvPr/>
        </p:nvSpPr>
        <p:spPr>
          <a:xfrm>
            <a:off x="3474775" y="686675"/>
            <a:ext cx="3122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chemeClr val="dk1"/>
                </a:solidFill>
                <a:latin typeface="Arial"/>
                <a:ea typeface="Arial"/>
                <a:cs typeface="Arial"/>
                <a:sym typeface="Arial"/>
              </a:rPr>
              <a:t>description2014Bp45.txt</a:t>
            </a:r>
            <a:endParaRPr sz="2100" b="0" i="0" u="none" strike="noStrike" cap="none">
              <a:solidFill>
                <a:srgbClr val="7F7F7F"/>
              </a:solidFill>
              <a:latin typeface="Trebuchet MS"/>
              <a:ea typeface="Trebuchet MS"/>
              <a:cs typeface="Trebuchet MS"/>
              <a:sym typeface="Trebuchet MS"/>
            </a:endParaRPr>
          </a:p>
        </p:txBody>
      </p:sp>
      <p:sp>
        <p:nvSpPr>
          <p:cNvPr id="747" name="Google Shape;747;g31612be624c_0_5"/>
          <p:cNvSpPr/>
          <p:nvPr/>
        </p:nvSpPr>
        <p:spPr>
          <a:xfrm>
            <a:off x="2549150" y="3198325"/>
            <a:ext cx="5774100" cy="3356400"/>
          </a:xfrm>
          <a:prstGeom prst="roundRect">
            <a:avLst>
              <a:gd name="adj" fmla="val 16667"/>
            </a:avLst>
          </a:prstGeom>
          <a:noFill/>
          <a:ln w="19050" cap="flat" cmpd="sng">
            <a:solidFill>
              <a:srgbClr val="00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48" name="Google Shape;748;g31612be624c_0_5"/>
          <p:cNvSpPr/>
          <p:nvPr/>
        </p:nvSpPr>
        <p:spPr>
          <a:xfrm>
            <a:off x="2652900" y="3611650"/>
            <a:ext cx="5535900" cy="26247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de-DE">
                <a:solidFill>
                  <a:schemeClr val="dk1"/>
                </a:solidFill>
              </a:rPr>
              <a:t>{</a:t>
            </a:r>
            <a:endParaRPr>
              <a:solidFill>
                <a:schemeClr val="dk1"/>
              </a:solidFil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”ID” : ”</a:t>
            </a:r>
            <a:r>
              <a:rPr lang="de-DE" b="0" i="0" u="sng" strike="noStrike" cap="none">
                <a:solidFill>
                  <a:schemeClr val="hlink"/>
                </a:solidFill>
                <a:latin typeface="Arial"/>
                <a:ea typeface="Arial"/>
                <a:cs typeface="Arial"/>
                <a:sym typeface="Arial"/>
                <a:hlinkClick r:id="rId5"/>
              </a:rPr>
              <a:t>http://www.inrae.fr/PechRouche/2014Bp45</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”plot” :  ”</a:t>
            </a:r>
            <a:r>
              <a:rPr lang="de-DE" b="0" i="0" u="sng" strike="noStrike" cap="none">
                <a:solidFill>
                  <a:schemeClr val="hlink"/>
                </a:solidFill>
                <a:latin typeface="Arial"/>
                <a:ea typeface="Arial"/>
                <a:cs typeface="Arial"/>
                <a:sym typeface="Arial"/>
                <a:hlinkClick r:id="rId6"/>
              </a:rPr>
              <a:t>http://www.inrae.fr/PechRouche/Beausoleil</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”farm” :  ”</a:t>
            </a:r>
            <a:r>
              <a:rPr lang="de-DE" b="0" i="0" u="sng" strike="noStrike" cap="none">
                <a:solidFill>
                  <a:schemeClr val="hlink"/>
                </a:solidFill>
                <a:latin typeface="Arial"/>
                <a:ea typeface="Arial"/>
                <a:cs typeface="Arial"/>
                <a:sym typeface="Arial"/>
                <a:hlinkClick r:id="rId7"/>
              </a:rPr>
              <a:t>http://www.inrae.fr/PechRouge</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”location” : ”R4-P5”</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a:t>
            </a:r>
            <a:r>
              <a:rPr lang="de-DE">
                <a:solidFill>
                  <a:schemeClr val="dk1"/>
                </a:solidFill>
              </a:rPr>
              <a:t>Accession</a:t>
            </a:r>
            <a:r>
              <a:rPr lang="de-DE" b="0" i="0" u="none" strike="noStrike" cap="none">
                <a:solidFill>
                  <a:schemeClr val="dk1"/>
                </a:solidFill>
                <a:latin typeface="Arial"/>
                <a:ea typeface="Arial"/>
                <a:cs typeface="Arial"/>
                <a:sym typeface="Arial"/>
              </a:rPr>
              <a:t>” :”</a:t>
            </a:r>
            <a:r>
              <a:rPr lang="de-DE" sz="1200">
                <a:solidFill>
                  <a:schemeClr val="dk1"/>
                </a:solidFill>
                <a:latin typeface="Calibri"/>
                <a:ea typeface="Calibri"/>
                <a:cs typeface="Calibri"/>
                <a:sym typeface="Calibri"/>
              </a:rPr>
              <a:t> </a:t>
            </a:r>
            <a:r>
              <a:rPr lang="de-DE" sz="1200" u="sng">
                <a:solidFill>
                  <a:srgbClr val="0563C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https://doi.org/10.15454/XV2MS4</a:t>
            </a:r>
            <a:r>
              <a:rPr lang="de-DE" sz="1200">
                <a:solidFill>
                  <a:schemeClr val="dk1"/>
                </a:solidFill>
                <a:latin typeface="Calibri"/>
                <a:ea typeface="Calibri"/>
                <a:cs typeface="Calibri"/>
                <a:sym typeface="Calibri"/>
              </a:rPr>
              <a:t> </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”supervisor” : {</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a:solidFill>
                  <a:schemeClr val="dk1"/>
                </a:solidFill>
              </a:rPr>
              <a:t>   “name”: “Jean Dupont</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a:solidFill>
                  <a:srgbClr val="333333"/>
                </a:solidFill>
              </a:rPr>
              <a:t>   “institution”: “</a:t>
            </a:r>
            <a:r>
              <a:rPr lang="de-DE" b="0" i="0" u="sng" strike="noStrike" cap="none">
                <a:solidFill>
                  <a:schemeClr val="hlink"/>
                </a:solidFill>
                <a:latin typeface="Arial"/>
                <a:ea typeface="Arial"/>
                <a:cs typeface="Arial"/>
                <a:sym typeface="Arial"/>
                <a:hlinkClick r:id="rId9"/>
              </a:rPr>
              <a:t>http://www.inrae.fr</a:t>
            </a:r>
            <a:r>
              <a:rPr lang="de-DE" b="0" i="0" u="none" strike="noStrike" cap="none">
                <a:solidFill>
                  <a:schemeClr val="dk1"/>
                </a:solidFill>
                <a:latin typeface="Arial"/>
                <a:ea typeface="Arial"/>
                <a:cs typeface="Arial"/>
                <a:sym typeface="Arial"/>
              </a:rPr>
              <a:t>”</a:t>
            </a:r>
            <a:endParaRPr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de-DE">
                <a:solidFill>
                  <a:schemeClr val="dk1"/>
                </a:solidFill>
              </a:rPr>
              <a:t> }</a:t>
            </a:r>
            <a:endParaRPr>
              <a:solidFill>
                <a:schemeClr val="dk1"/>
              </a:solidFill>
            </a:endParaRPr>
          </a:p>
          <a:p>
            <a:pPr marL="0" marR="0" lvl="0" indent="457200" algn="l" rtl="0">
              <a:lnSpc>
                <a:spcPct val="100000"/>
              </a:lnSpc>
              <a:spcBef>
                <a:spcPts val="0"/>
              </a:spcBef>
              <a:spcAft>
                <a:spcPts val="0"/>
              </a:spcAft>
              <a:buClr>
                <a:schemeClr val="dk1"/>
              </a:buClr>
              <a:buSzPts val="1800"/>
              <a:buFont typeface="Arial"/>
              <a:buNone/>
            </a:pPr>
            <a:r>
              <a:rPr lang="de-DE" b="0" i="0" u="none" strike="noStrike" cap="none">
                <a:solidFill>
                  <a:schemeClr val="dk1"/>
                </a:solidFill>
                <a:latin typeface="Arial"/>
                <a:ea typeface="Arial"/>
                <a:cs typeface="Arial"/>
                <a:sym typeface="Arial"/>
              </a:rPr>
              <a:t>”plant</a:t>
            </a:r>
            <a:r>
              <a:rPr lang="de-DE">
                <a:solidFill>
                  <a:schemeClr val="dk1"/>
                </a:solidFill>
              </a:rPr>
              <a:t>ing</a:t>
            </a:r>
            <a:r>
              <a:rPr lang="de-DE" b="0" i="0" u="none" strike="noStrike" cap="none">
                <a:solidFill>
                  <a:schemeClr val="dk1"/>
                </a:solidFill>
                <a:latin typeface="Arial"/>
                <a:ea typeface="Arial"/>
                <a:cs typeface="Arial"/>
                <a:sym typeface="Arial"/>
              </a:rPr>
              <a:t>-year” : ”2009”</a:t>
            </a:r>
            <a:endParaRPr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DE">
                <a:solidFill>
                  <a:schemeClr val="dk1"/>
                </a:solidFill>
              </a:rPr>
              <a:t>}</a:t>
            </a:r>
            <a:endParaRPr>
              <a:solidFill>
                <a:schemeClr val="dk1"/>
              </a:solidFill>
            </a:endParaRPr>
          </a:p>
          <a:p>
            <a:pPr marL="0" marR="0" lvl="0" indent="457200" algn="l" rtl="0">
              <a:lnSpc>
                <a:spcPct val="100000"/>
              </a:lnSpc>
              <a:spcBef>
                <a:spcPts val="0"/>
              </a:spcBef>
              <a:spcAft>
                <a:spcPts val="0"/>
              </a:spcAft>
              <a:buClr>
                <a:schemeClr val="dk1"/>
              </a:buClr>
              <a:buSzPts val="18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a:solidFill>
                <a:srgbClr val="000000"/>
              </a:solidFill>
              <a:latin typeface="Arial"/>
              <a:ea typeface="Arial"/>
              <a:cs typeface="Arial"/>
              <a:sym typeface="Arial"/>
            </a:endParaRPr>
          </a:p>
        </p:txBody>
      </p:sp>
      <p:sp>
        <p:nvSpPr>
          <p:cNvPr id="749" name="Google Shape;749;g31612be624c_0_5"/>
          <p:cNvSpPr txBox="1"/>
          <p:nvPr/>
        </p:nvSpPr>
        <p:spPr>
          <a:xfrm>
            <a:off x="3322375" y="3201275"/>
            <a:ext cx="3122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chemeClr val="dk1"/>
                </a:solidFill>
                <a:latin typeface="Arial"/>
                <a:ea typeface="Arial"/>
                <a:cs typeface="Arial"/>
                <a:sym typeface="Arial"/>
              </a:rPr>
              <a:t>description2014Bp45.</a:t>
            </a:r>
            <a:r>
              <a:rPr lang="de-DE" sz="1700" b="0" i="0" u="none" strike="noStrike" cap="none">
                <a:solidFill>
                  <a:schemeClr val="dk1"/>
                </a:solidFill>
                <a:highlight>
                  <a:srgbClr val="00C000"/>
                </a:highlight>
                <a:latin typeface="Arial"/>
                <a:ea typeface="Arial"/>
                <a:cs typeface="Arial"/>
                <a:sym typeface="Arial"/>
              </a:rPr>
              <a:t>json</a:t>
            </a:r>
            <a:endParaRPr sz="2100" b="0" i="0" u="none" strike="noStrike" cap="none">
              <a:solidFill>
                <a:srgbClr val="7F7F7F"/>
              </a:solidFill>
              <a:highlight>
                <a:srgbClr val="00C000"/>
              </a:highlight>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31612be624c_0_63"/>
          <p:cNvSpPr/>
          <p:nvPr/>
        </p:nvSpPr>
        <p:spPr>
          <a:xfrm>
            <a:off x="1494115" y="5040000"/>
            <a:ext cx="5493900" cy="6480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plant </a:t>
            </a:r>
            <a:endParaRPr sz="1700" b="0" i="0" u="none" strike="noStrike" cap="none">
              <a:solidFill>
                <a:srgbClr val="000000"/>
              </a:solidFill>
              <a:latin typeface="Arial"/>
              <a:ea typeface="Arial"/>
              <a:cs typeface="Arial"/>
              <a:sym typeface="Arial"/>
            </a:endParaRPr>
          </a:p>
        </p:txBody>
      </p:sp>
      <p:sp>
        <p:nvSpPr>
          <p:cNvPr id="756" name="Google Shape;756;g31612be624c_0_63"/>
          <p:cNvSpPr txBox="1"/>
          <p:nvPr/>
        </p:nvSpPr>
        <p:spPr>
          <a:xfrm>
            <a:off x="3023400" y="1512000"/>
            <a:ext cx="4029000" cy="4626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farm</a:t>
            </a:r>
            <a:endParaRPr sz="1700" b="0" i="0" u="none" strike="noStrike" cap="none">
              <a:solidFill>
                <a:srgbClr val="000000"/>
              </a:solidFill>
              <a:latin typeface="Arial"/>
              <a:ea typeface="Arial"/>
              <a:cs typeface="Arial"/>
              <a:sym typeface="Arial"/>
            </a:endParaRPr>
          </a:p>
        </p:txBody>
      </p:sp>
      <p:sp>
        <p:nvSpPr>
          <p:cNvPr id="757" name="Google Shape;757;g31612be624c_0_63"/>
          <p:cNvSpPr txBox="1"/>
          <p:nvPr/>
        </p:nvSpPr>
        <p:spPr>
          <a:xfrm>
            <a:off x="2793725" y="3672000"/>
            <a:ext cx="5267100" cy="6480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plot </a:t>
            </a:r>
            <a:endParaRPr sz="1700" b="0" i="0" u="none" strike="noStrike" cap="none">
              <a:solidFill>
                <a:srgbClr val="000000"/>
              </a:solidFill>
              <a:latin typeface="Arial"/>
              <a:ea typeface="Arial"/>
              <a:cs typeface="Arial"/>
              <a:sym typeface="Arial"/>
            </a:endParaRPr>
          </a:p>
        </p:txBody>
      </p:sp>
      <p:sp>
        <p:nvSpPr>
          <p:cNvPr id="758" name="Google Shape;758;g31612be624c_0_63"/>
          <p:cNvSpPr txBox="1"/>
          <p:nvPr/>
        </p:nvSpPr>
        <p:spPr>
          <a:xfrm>
            <a:off x="5975400" y="2592000"/>
            <a:ext cx="5377800" cy="3468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a:solidFill>
                  <a:schemeClr val="dk1"/>
                </a:solidFill>
              </a:rPr>
              <a:t>accession</a:t>
            </a:r>
            <a:r>
              <a:rPr lang="de-DE" sz="1700" b="0" i="0" u="none" strike="noStrike" cap="none">
                <a:solidFill>
                  <a:schemeClr val="dk1"/>
                </a:solidFill>
                <a:latin typeface="Arial"/>
                <a:ea typeface="Arial"/>
                <a:cs typeface="Arial"/>
                <a:sym typeface="Arial"/>
              </a:rPr>
              <a:t> </a:t>
            </a:r>
            <a:endParaRPr sz="1700" b="0" i="0" u="none" strike="noStrike" cap="none">
              <a:solidFill>
                <a:schemeClr val="dk1"/>
              </a:solidFill>
              <a:latin typeface="Arial"/>
              <a:ea typeface="Arial"/>
              <a:cs typeface="Arial"/>
              <a:sym typeface="Arial"/>
            </a:endParaRPr>
          </a:p>
        </p:txBody>
      </p:sp>
      <p:sp>
        <p:nvSpPr>
          <p:cNvPr id="759" name="Google Shape;759;g31612be624c_0_63"/>
          <p:cNvSpPr txBox="1"/>
          <p:nvPr/>
        </p:nvSpPr>
        <p:spPr>
          <a:xfrm>
            <a:off x="7459450" y="1927676"/>
            <a:ext cx="4343700" cy="4233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person</a:t>
            </a:r>
            <a:endParaRPr sz="1700" b="0" i="0" u="none" strike="noStrike" cap="none">
              <a:solidFill>
                <a:srgbClr val="000000"/>
              </a:solidFill>
              <a:latin typeface="Arial"/>
              <a:ea typeface="Arial"/>
              <a:cs typeface="Arial"/>
              <a:sym typeface="Arial"/>
            </a:endParaRPr>
          </a:p>
        </p:txBody>
      </p:sp>
      <p:pic>
        <p:nvPicPr>
          <p:cNvPr id="760" name="Google Shape;760;g31612be624c_0_63"/>
          <p:cNvPicPr preferRelativeResize="0"/>
          <p:nvPr/>
        </p:nvPicPr>
        <p:blipFill rotWithShape="1">
          <a:blip r:embed="rId3">
            <a:alphaModFix/>
          </a:blip>
          <a:srcRect/>
          <a:stretch/>
        </p:blipFill>
        <p:spPr>
          <a:xfrm>
            <a:off x="156150" y="1150200"/>
            <a:ext cx="2119150" cy="3512450"/>
          </a:xfrm>
          <a:prstGeom prst="rect">
            <a:avLst/>
          </a:prstGeom>
          <a:noFill/>
          <a:ln>
            <a:noFill/>
          </a:ln>
        </p:spPr>
      </p:pic>
      <p:sp>
        <p:nvSpPr>
          <p:cNvPr id="761" name="Google Shape;761;g31612be624c_0_63"/>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 Go further</a:t>
            </a:r>
            <a:endParaRPr/>
          </a:p>
        </p:txBody>
      </p:sp>
      <p:sp>
        <p:nvSpPr>
          <p:cNvPr id="762" name="Google Shape;762;g31612be624c_0_63"/>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1000"/>
              </a:spcBef>
              <a:spcAft>
                <a:spcPts val="0"/>
              </a:spcAft>
              <a:buSzPct val="2500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31612be624c_0_97"/>
          <p:cNvSpPr/>
          <p:nvPr/>
        </p:nvSpPr>
        <p:spPr>
          <a:xfrm>
            <a:off x="1494115" y="5040000"/>
            <a:ext cx="5493900" cy="6480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plant ”</a:t>
            </a:r>
            <a:r>
              <a:rPr lang="de-DE" sz="1700" b="0" i="0" u="none" strike="noStrike" cap="none">
                <a:solidFill>
                  <a:srgbClr val="333333"/>
                </a:solidFill>
                <a:latin typeface="Arial"/>
                <a:ea typeface="Arial"/>
                <a:cs typeface="Arial"/>
                <a:sym typeface="Arial"/>
              </a:rPr>
              <a:t>http://www.inrae.fr/PechRouche/2014Bp45</a:t>
            </a:r>
            <a:r>
              <a:rPr lang="de-DE"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”location” : ”[4,5]”</a:t>
            </a:r>
            <a:endParaRPr sz="1700" b="0" i="0" u="none" strike="noStrike" cap="none">
              <a:solidFill>
                <a:srgbClr val="000000"/>
              </a:solidFill>
              <a:latin typeface="Arial"/>
              <a:ea typeface="Arial"/>
              <a:cs typeface="Arial"/>
              <a:sym typeface="Arial"/>
            </a:endParaRPr>
          </a:p>
        </p:txBody>
      </p:sp>
      <p:sp>
        <p:nvSpPr>
          <p:cNvPr id="769" name="Google Shape;769;g31612be624c_0_97"/>
          <p:cNvSpPr txBox="1"/>
          <p:nvPr/>
        </p:nvSpPr>
        <p:spPr>
          <a:xfrm>
            <a:off x="3023400" y="1512000"/>
            <a:ext cx="4029000" cy="4626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farm ”</a:t>
            </a:r>
            <a:r>
              <a:rPr lang="de-DE" sz="1700" b="0" i="0" u="none" strike="noStrike" cap="none">
                <a:solidFill>
                  <a:srgbClr val="333333"/>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http://www.inrae.fr/PechRouge</a:t>
            </a:r>
            <a:r>
              <a:rPr lang="de-DE"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p:txBody>
      </p:sp>
      <p:sp>
        <p:nvSpPr>
          <p:cNvPr id="770" name="Google Shape;770;g31612be624c_0_97"/>
          <p:cNvSpPr txBox="1"/>
          <p:nvPr/>
        </p:nvSpPr>
        <p:spPr>
          <a:xfrm>
            <a:off x="2793725" y="3672000"/>
            <a:ext cx="5267100" cy="6480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plot ”</a:t>
            </a:r>
            <a:r>
              <a:rPr lang="de-DE" sz="1700" b="0" i="0" u="none" strike="noStrike" cap="none">
                <a:solidFill>
                  <a:srgbClr val="333333"/>
                </a:solidFill>
                <a:latin typeface="Arial"/>
                <a:ea typeface="Arial"/>
                <a:cs typeface="Arial"/>
                <a:sym typeface="Arial"/>
              </a:rPr>
              <a:t>http://www.inrae.fr/PechRouche/</a:t>
            </a:r>
            <a:r>
              <a:rPr lang="de-DE" sz="1700" b="0" i="0" u="none" strike="noStrike" cap="none">
                <a:solidFill>
                  <a:srgbClr val="000000"/>
                </a:solidFill>
                <a:latin typeface="Arial"/>
                <a:ea typeface="Arial"/>
                <a:cs typeface="Arial"/>
                <a:sym typeface="Arial"/>
              </a:rPr>
              <a:t>Beausoleil”</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”planted-year” : ”2014”</a:t>
            </a:r>
            <a:endParaRPr sz="1700" b="0" i="0" u="none" strike="noStrike" cap="none">
              <a:solidFill>
                <a:srgbClr val="000000"/>
              </a:solidFill>
              <a:latin typeface="Arial"/>
              <a:ea typeface="Arial"/>
              <a:cs typeface="Arial"/>
              <a:sym typeface="Arial"/>
            </a:endParaRPr>
          </a:p>
        </p:txBody>
      </p:sp>
      <p:sp>
        <p:nvSpPr>
          <p:cNvPr id="771" name="Google Shape;771;g31612be624c_0_97"/>
          <p:cNvSpPr txBox="1"/>
          <p:nvPr/>
        </p:nvSpPr>
        <p:spPr>
          <a:xfrm>
            <a:off x="5975400" y="2592000"/>
            <a:ext cx="5377800" cy="3468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a:solidFill>
                  <a:schemeClr val="dk1"/>
                </a:solidFill>
              </a:rPr>
              <a:t>accession</a:t>
            </a:r>
            <a:r>
              <a:rPr lang="de-DE" sz="1700" b="0" i="0" u="none" strike="noStrike" cap="none">
                <a:solidFill>
                  <a:schemeClr val="dk1"/>
                </a:solidFill>
                <a:latin typeface="Arial"/>
                <a:ea typeface="Arial"/>
                <a:cs typeface="Arial"/>
                <a:sym typeface="Arial"/>
              </a:rPr>
              <a:t> ”http://www.agrisource.org/Vine/carignan”</a:t>
            </a:r>
            <a:endParaRPr sz="1700" b="0" i="0" u="none" strike="noStrike" cap="none">
              <a:solidFill>
                <a:schemeClr val="dk1"/>
              </a:solidFill>
              <a:latin typeface="Arial"/>
              <a:ea typeface="Arial"/>
              <a:cs typeface="Arial"/>
              <a:sym typeface="Arial"/>
            </a:endParaRPr>
          </a:p>
        </p:txBody>
      </p:sp>
      <p:sp>
        <p:nvSpPr>
          <p:cNvPr id="772" name="Google Shape;772;g31612be624c_0_97"/>
          <p:cNvSpPr txBox="1"/>
          <p:nvPr/>
        </p:nvSpPr>
        <p:spPr>
          <a:xfrm>
            <a:off x="7459450" y="1927676"/>
            <a:ext cx="4343700" cy="4233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person ”</a:t>
            </a:r>
            <a:r>
              <a:rPr lang="de-DE" sz="1700" b="0" i="0" u="none" strike="noStrike" cap="none">
                <a:solidFill>
                  <a:srgbClr val="333333"/>
                </a:solidFill>
                <a:latin typeface="Arial"/>
                <a:ea typeface="Arial"/>
                <a:cs typeface="Arial"/>
                <a:sym typeface="Arial"/>
              </a:rPr>
              <a:t>http://www.inrae.fr/</a:t>
            </a:r>
            <a:r>
              <a:rPr lang="de-DE" sz="1700" b="0" i="0" u="none" strike="noStrike" cap="none">
                <a:solidFill>
                  <a:srgbClr val="000000"/>
                </a:solidFill>
                <a:latin typeface="Arial"/>
                <a:ea typeface="Arial"/>
                <a:cs typeface="Arial"/>
                <a:sym typeface="Arial"/>
              </a:rPr>
              <a:t>Jean.Dupont”</a:t>
            </a:r>
            <a:endParaRPr sz="1700" b="0" i="0" u="none" strike="noStrike" cap="none">
              <a:solidFill>
                <a:srgbClr val="000000"/>
              </a:solidFill>
              <a:latin typeface="Arial"/>
              <a:ea typeface="Arial"/>
              <a:cs typeface="Arial"/>
              <a:sym typeface="Arial"/>
            </a:endParaRPr>
          </a:p>
        </p:txBody>
      </p:sp>
      <p:cxnSp>
        <p:nvCxnSpPr>
          <p:cNvPr id="773" name="Google Shape;773;g31612be624c_0_97"/>
          <p:cNvCxnSpPr>
            <a:stCxn id="769" idx="3"/>
          </p:cNvCxnSpPr>
          <p:nvPr/>
        </p:nvCxnSpPr>
        <p:spPr>
          <a:xfrm>
            <a:off x="7052400" y="1743300"/>
            <a:ext cx="1053300" cy="167400"/>
          </a:xfrm>
          <a:prstGeom prst="straightConnector1">
            <a:avLst/>
          </a:prstGeom>
          <a:noFill/>
          <a:ln w="19050" cap="flat" cmpd="sng">
            <a:solidFill>
              <a:srgbClr val="0000CC"/>
            </a:solidFill>
            <a:prstDash val="solid"/>
            <a:round/>
            <a:headEnd type="none" w="sm" len="sm"/>
            <a:tailEnd type="triangle" w="med" len="med"/>
          </a:ln>
        </p:spPr>
      </p:cxnSp>
      <p:sp>
        <p:nvSpPr>
          <p:cNvPr id="774" name="Google Shape;774;g31612be624c_0_97"/>
          <p:cNvSpPr txBox="1"/>
          <p:nvPr/>
        </p:nvSpPr>
        <p:spPr>
          <a:xfrm>
            <a:off x="7147675" y="1589400"/>
            <a:ext cx="789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supervisor</a:t>
            </a:r>
            <a:endParaRPr sz="800" b="1" i="0" u="none" strike="noStrike" cap="none">
              <a:solidFill>
                <a:schemeClr val="dk1"/>
              </a:solidFill>
              <a:highlight>
                <a:srgbClr val="FFFF00"/>
              </a:highlight>
              <a:latin typeface="Trebuchet MS"/>
              <a:ea typeface="Trebuchet MS"/>
              <a:cs typeface="Trebuchet MS"/>
              <a:sym typeface="Trebuchet MS"/>
            </a:endParaRPr>
          </a:p>
        </p:txBody>
      </p:sp>
      <p:cxnSp>
        <p:nvCxnSpPr>
          <p:cNvPr id="775" name="Google Shape;775;g31612be624c_0_97"/>
          <p:cNvCxnSpPr/>
          <p:nvPr/>
        </p:nvCxnSpPr>
        <p:spPr>
          <a:xfrm rot="10800000" flipH="1">
            <a:off x="3690650" y="2056225"/>
            <a:ext cx="666900" cy="1613700"/>
          </a:xfrm>
          <a:prstGeom prst="straightConnector1">
            <a:avLst/>
          </a:prstGeom>
          <a:noFill/>
          <a:ln w="19050" cap="flat" cmpd="sng">
            <a:solidFill>
              <a:srgbClr val="0000CC"/>
            </a:solidFill>
            <a:prstDash val="solid"/>
            <a:round/>
            <a:headEnd type="none" w="sm" len="sm"/>
            <a:tailEnd type="triangle" w="med" len="med"/>
          </a:ln>
        </p:spPr>
      </p:cxnSp>
      <p:cxnSp>
        <p:nvCxnSpPr>
          <p:cNvPr id="776" name="Google Shape;776;g31612be624c_0_97"/>
          <p:cNvCxnSpPr/>
          <p:nvPr/>
        </p:nvCxnSpPr>
        <p:spPr>
          <a:xfrm rot="10800000" flipH="1">
            <a:off x="3668250" y="2980825"/>
            <a:ext cx="3445800" cy="689100"/>
          </a:xfrm>
          <a:prstGeom prst="straightConnector1">
            <a:avLst/>
          </a:prstGeom>
          <a:noFill/>
          <a:ln w="19050" cap="flat" cmpd="sng">
            <a:solidFill>
              <a:srgbClr val="0000CC"/>
            </a:solidFill>
            <a:prstDash val="solid"/>
            <a:round/>
            <a:headEnd type="none" w="sm" len="sm"/>
            <a:tailEnd type="triangle" w="med" len="med"/>
          </a:ln>
        </p:spPr>
      </p:cxnSp>
      <p:cxnSp>
        <p:nvCxnSpPr>
          <p:cNvPr id="777" name="Google Shape;777;g31612be624c_0_97"/>
          <p:cNvCxnSpPr>
            <a:endCxn id="770" idx="2"/>
          </p:cNvCxnSpPr>
          <p:nvPr/>
        </p:nvCxnSpPr>
        <p:spPr>
          <a:xfrm rot="10800000" flipH="1">
            <a:off x="3382475" y="4320000"/>
            <a:ext cx="2044800" cy="700200"/>
          </a:xfrm>
          <a:prstGeom prst="straightConnector1">
            <a:avLst/>
          </a:prstGeom>
          <a:noFill/>
          <a:ln w="19050" cap="flat" cmpd="sng">
            <a:solidFill>
              <a:srgbClr val="0000CC"/>
            </a:solidFill>
            <a:prstDash val="solid"/>
            <a:round/>
            <a:headEnd type="none" w="sm" len="sm"/>
            <a:tailEnd type="triangle" w="med" len="med"/>
          </a:ln>
        </p:spPr>
      </p:cxnSp>
      <p:sp>
        <p:nvSpPr>
          <p:cNvPr id="778" name="Google Shape;778;g31612be624c_0_97"/>
          <p:cNvSpPr txBox="1"/>
          <p:nvPr/>
        </p:nvSpPr>
        <p:spPr>
          <a:xfrm>
            <a:off x="3765750" y="2585413"/>
            <a:ext cx="789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part-of</a:t>
            </a:r>
            <a:endParaRPr sz="800" b="1" i="0" u="none" strike="noStrike" cap="none">
              <a:solidFill>
                <a:schemeClr val="dk1"/>
              </a:solidFill>
              <a:highlight>
                <a:srgbClr val="FFFF00"/>
              </a:highlight>
              <a:latin typeface="Trebuchet MS"/>
              <a:ea typeface="Trebuchet MS"/>
              <a:cs typeface="Trebuchet MS"/>
              <a:sym typeface="Trebuchet MS"/>
            </a:endParaRPr>
          </a:p>
        </p:txBody>
      </p:sp>
      <p:sp>
        <p:nvSpPr>
          <p:cNvPr id="779" name="Google Shape;779;g31612be624c_0_97"/>
          <p:cNvSpPr txBox="1"/>
          <p:nvPr/>
        </p:nvSpPr>
        <p:spPr>
          <a:xfrm>
            <a:off x="5137950" y="3196250"/>
            <a:ext cx="846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variety</a:t>
            </a:r>
            <a:endParaRPr sz="800" b="1" i="0" u="none" strike="noStrike" cap="none">
              <a:solidFill>
                <a:schemeClr val="dk1"/>
              </a:solidFill>
              <a:highlight>
                <a:srgbClr val="FFFF00"/>
              </a:highlight>
              <a:latin typeface="Trebuchet MS"/>
              <a:ea typeface="Trebuchet MS"/>
              <a:cs typeface="Trebuchet MS"/>
              <a:sym typeface="Trebuchet MS"/>
            </a:endParaRPr>
          </a:p>
        </p:txBody>
      </p:sp>
      <p:sp>
        <p:nvSpPr>
          <p:cNvPr id="780" name="Google Shape;780;g31612be624c_0_97"/>
          <p:cNvSpPr txBox="1"/>
          <p:nvPr/>
        </p:nvSpPr>
        <p:spPr>
          <a:xfrm>
            <a:off x="3918750" y="4491650"/>
            <a:ext cx="846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located</a:t>
            </a:r>
            <a:endParaRPr sz="800" b="1" i="0" u="none" strike="noStrike" cap="none">
              <a:solidFill>
                <a:schemeClr val="dk1"/>
              </a:solidFill>
              <a:highlight>
                <a:srgbClr val="FFFF00"/>
              </a:highlight>
              <a:latin typeface="Trebuchet MS"/>
              <a:ea typeface="Trebuchet MS"/>
              <a:cs typeface="Trebuchet MS"/>
              <a:sym typeface="Trebuchet MS"/>
            </a:endParaRPr>
          </a:p>
        </p:txBody>
      </p:sp>
      <p:pic>
        <p:nvPicPr>
          <p:cNvPr id="781" name="Google Shape;781;g31612be624c_0_97"/>
          <p:cNvPicPr preferRelativeResize="0"/>
          <p:nvPr/>
        </p:nvPicPr>
        <p:blipFill rotWithShape="1">
          <a:blip r:embed="rId4">
            <a:alphaModFix/>
          </a:blip>
          <a:srcRect/>
          <a:stretch/>
        </p:blipFill>
        <p:spPr>
          <a:xfrm>
            <a:off x="156150" y="1150200"/>
            <a:ext cx="2119150" cy="3512450"/>
          </a:xfrm>
          <a:prstGeom prst="rect">
            <a:avLst/>
          </a:prstGeom>
          <a:noFill/>
          <a:ln>
            <a:noFill/>
          </a:ln>
        </p:spPr>
      </p:pic>
      <p:sp>
        <p:nvSpPr>
          <p:cNvPr id="782" name="Google Shape;782;g31612be624c_0_97"/>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Add LINKS</a:t>
            </a:r>
            <a:endParaRPr sz="5000"/>
          </a:p>
        </p:txBody>
      </p:sp>
      <p:sp>
        <p:nvSpPr>
          <p:cNvPr id="783" name="Google Shape;783;g31612be624c_0_97"/>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 Go further</a:t>
            </a:r>
            <a:endParaRPr/>
          </a:p>
        </p:txBody>
      </p:sp>
      <p:sp>
        <p:nvSpPr>
          <p:cNvPr id="784" name="Google Shape;784;g31612be624c_0_97"/>
          <p:cNvSpPr txBox="1"/>
          <p:nvPr/>
        </p:nvSpPr>
        <p:spPr>
          <a:xfrm>
            <a:off x="8060825" y="861750"/>
            <a:ext cx="3078600" cy="477000"/>
          </a:xfrm>
          <a:prstGeom prst="rect">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1" i="0" u="none" strike="noStrike" cap="none">
                <a:solidFill>
                  <a:schemeClr val="accent5"/>
                </a:solidFill>
                <a:latin typeface="Trebuchet MS"/>
                <a:ea typeface="Trebuchet MS"/>
                <a:cs typeface="Trebuchet MS"/>
                <a:sym typeface="Trebuchet MS"/>
              </a:rPr>
              <a:t>Machine interpretable</a:t>
            </a:r>
            <a:endParaRPr sz="1800" b="1" i="0" u="none" strike="noStrike" cap="none">
              <a:solidFill>
                <a:schemeClr val="accent5"/>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31612be624c_0_119"/>
          <p:cNvSpPr/>
          <p:nvPr/>
        </p:nvSpPr>
        <p:spPr>
          <a:xfrm>
            <a:off x="1494115" y="5040000"/>
            <a:ext cx="5493900" cy="6480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plant ”</a:t>
            </a:r>
            <a:r>
              <a:rPr lang="de-DE" sz="1700" b="0" i="0" u="none" strike="noStrike" cap="none">
                <a:solidFill>
                  <a:srgbClr val="333333"/>
                </a:solidFill>
                <a:latin typeface="Arial"/>
                <a:ea typeface="Arial"/>
                <a:cs typeface="Arial"/>
                <a:sym typeface="Arial"/>
              </a:rPr>
              <a:t>http://www.inrae.fr/PechRouche/2014Bp45</a:t>
            </a:r>
            <a:r>
              <a:rPr lang="de-DE"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”location” : ”[4,5]”</a:t>
            </a:r>
            <a:endParaRPr sz="1700" b="0" i="0" u="none" strike="noStrike" cap="none">
              <a:solidFill>
                <a:srgbClr val="000000"/>
              </a:solidFill>
              <a:latin typeface="Arial"/>
              <a:ea typeface="Arial"/>
              <a:cs typeface="Arial"/>
              <a:sym typeface="Arial"/>
            </a:endParaRPr>
          </a:p>
        </p:txBody>
      </p:sp>
      <p:sp>
        <p:nvSpPr>
          <p:cNvPr id="791" name="Google Shape;791;g31612be624c_0_119"/>
          <p:cNvSpPr txBox="1"/>
          <p:nvPr/>
        </p:nvSpPr>
        <p:spPr>
          <a:xfrm>
            <a:off x="3023400" y="1512000"/>
            <a:ext cx="4029000" cy="4626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farm ”</a:t>
            </a:r>
            <a:r>
              <a:rPr lang="de-DE" sz="1700" b="0" i="0" u="sng" strike="noStrike" cap="none">
                <a:solidFill>
                  <a:srgbClr val="333333"/>
                </a:solidFill>
                <a:latin typeface="Arial"/>
                <a:ea typeface="Arial"/>
                <a:cs typeface="Arial"/>
                <a:sym typeface="Arial"/>
                <a:hlinkClick r:id="rId3">
                  <a:extLst>
                    <a:ext uri="{A12FA001-AC4F-418D-AE19-62706E023703}">
                      <ahyp:hlinkClr xmlns:ahyp="http://schemas.microsoft.com/office/drawing/2018/hyperlinkcolor" val="tx"/>
                    </a:ext>
                  </a:extLst>
                </a:hlinkClick>
              </a:rPr>
              <a:t>http://www.inrae.fr/PechRouge</a:t>
            </a:r>
            <a:r>
              <a:rPr lang="de-DE"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p:txBody>
      </p:sp>
      <p:sp>
        <p:nvSpPr>
          <p:cNvPr id="792" name="Google Shape;792;g31612be624c_0_119"/>
          <p:cNvSpPr txBox="1"/>
          <p:nvPr/>
        </p:nvSpPr>
        <p:spPr>
          <a:xfrm>
            <a:off x="2793725" y="3672000"/>
            <a:ext cx="5267100" cy="6480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plot ”</a:t>
            </a:r>
            <a:r>
              <a:rPr lang="de-DE" sz="1700" b="0" i="0" u="none" strike="noStrike" cap="none">
                <a:solidFill>
                  <a:srgbClr val="333333"/>
                </a:solidFill>
                <a:latin typeface="Arial"/>
                <a:ea typeface="Arial"/>
                <a:cs typeface="Arial"/>
                <a:sym typeface="Arial"/>
              </a:rPr>
              <a:t>http://www.inrae.fr/PechRouche/</a:t>
            </a:r>
            <a:r>
              <a:rPr lang="de-DE" sz="1700" b="0" i="0" u="none" strike="noStrike" cap="none">
                <a:solidFill>
                  <a:srgbClr val="000000"/>
                </a:solidFill>
                <a:latin typeface="Arial"/>
                <a:ea typeface="Arial"/>
                <a:cs typeface="Arial"/>
                <a:sym typeface="Arial"/>
              </a:rPr>
              <a:t>Beausoleil”</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   ”planted-year” : ”2014”</a:t>
            </a:r>
            <a:endParaRPr sz="1700" b="0" i="0" u="none" strike="noStrike" cap="none">
              <a:solidFill>
                <a:srgbClr val="000000"/>
              </a:solidFill>
              <a:latin typeface="Arial"/>
              <a:ea typeface="Arial"/>
              <a:cs typeface="Arial"/>
              <a:sym typeface="Arial"/>
            </a:endParaRPr>
          </a:p>
        </p:txBody>
      </p:sp>
      <p:sp>
        <p:nvSpPr>
          <p:cNvPr id="793" name="Google Shape;793;g31612be624c_0_119"/>
          <p:cNvSpPr txBox="1"/>
          <p:nvPr/>
        </p:nvSpPr>
        <p:spPr>
          <a:xfrm>
            <a:off x="5975400" y="2592000"/>
            <a:ext cx="5377800" cy="3468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a:solidFill>
                  <a:schemeClr val="dk1"/>
                </a:solidFill>
              </a:rPr>
              <a:t>accession</a:t>
            </a:r>
            <a:r>
              <a:rPr lang="de-DE" sz="1700" b="0" i="0" u="none" strike="noStrike" cap="none">
                <a:solidFill>
                  <a:schemeClr val="dk1"/>
                </a:solidFill>
                <a:latin typeface="Arial"/>
                <a:ea typeface="Arial"/>
                <a:cs typeface="Arial"/>
                <a:sym typeface="Arial"/>
              </a:rPr>
              <a:t> ”http://www.agrisource.org/Vine/carignan”</a:t>
            </a:r>
            <a:endParaRPr sz="1700" b="0" i="0" u="none" strike="noStrike" cap="none">
              <a:solidFill>
                <a:schemeClr val="dk1"/>
              </a:solidFill>
              <a:latin typeface="Arial"/>
              <a:ea typeface="Arial"/>
              <a:cs typeface="Arial"/>
              <a:sym typeface="Arial"/>
            </a:endParaRPr>
          </a:p>
        </p:txBody>
      </p:sp>
      <p:sp>
        <p:nvSpPr>
          <p:cNvPr id="794" name="Google Shape;794;g31612be624c_0_119"/>
          <p:cNvSpPr txBox="1"/>
          <p:nvPr/>
        </p:nvSpPr>
        <p:spPr>
          <a:xfrm>
            <a:off x="7459450" y="1927676"/>
            <a:ext cx="4343700" cy="423300"/>
          </a:xfrm>
          <a:prstGeom prst="rect">
            <a:avLst/>
          </a:prstGeom>
          <a:noFill/>
          <a:ln w="9525" cap="flat" cmpd="sng">
            <a:solidFill>
              <a:schemeClr val="dk1"/>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700" b="0" i="0" u="none" strike="noStrike" cap="none">
                <a:solidFill>
                  <a:srgbClr val="000000"/>
                </a:solidFill>
                <a:latin typeface="Arial"/>
                <a:ea typeface="Arial"/>
                <a:cs typeface="Arial"/>
                <a:sym typeface="Arial"/>
              </a:rPr>
              <a:t>person ”</a:t>
            </a:r>
            <a:r>
              <a:rPr lang="de-DE" sz="1700" b="0" i="0" u="none" strike="noStrike" cap="none">
                <a:solidFill>
                  <a:srgbClr val="333333"/>
                </a:solidFill>
                <a:latin typeface="Arial"/>
                <a:ea typeface="Arial"/>
                <a:cs typeface="Arial"/>
                <a:sym typeface="Arial"/>
              </a:rPr>
              <a:t>http://www.inrae.fr/</a:t>
            </a:r>
            <a:r>
              <a:rPr lang="de-DE" sz="1700" b="0" i="0" u="none" strike="noStrike" cap="none">
                <a:solidFill>
                  <a:srgbClr val="000000"/>
                </a:solidFill>
                <a:latin typeface="Arial"/>
                <a:ea typeface="Arial"/>
                <a:cs typeface="Arial"/>
                <a:sym typeface="Arial"/>
              </a:rPr>
              <a:t>Jean.Dupont”</a:t>
            </a:r>
            <a:endParaRPr sz="1700" b="0" i="0" u="none" strike="noStrike" cap="none">
              <a:solidFill>
                <a:srgbClr val="000000"/>
              </a:solidFill>
              <a:latin typeface="Arial"/>
              <a:ea typeface="Arial"/>
              <a:cs typeface="Arial"/>
              <a:sym typeface="Arial"/>
            </a:endParaRPr>
          </a:p>
        </p:txBody>
      </p:sp>
      <p:cxnSp>
        <p:nvCxnSpPr>
          <p:cNvPr id="795" name="Google Shape;795;g31612be624c_0_119"/>
          <p:cNvCxnSpPr>
            <a:stCxn id="791" idx="3"/>
          </p:cNvCxnSpPr>
          <p:nvPr/>
        </p:nvCxnSpPr>
        <p:spPr>
          <a:xfrm>
            <a:off x="7052400" y="1743300"/>
            <a:ext cx="1053300" cy="167400"/>
          </a:xfrm>
          <a:prstGeom prst="straightConnector1">
            <a:avLst/>
          </a:prstGeom>
          <a:noFill/>
          <a:ln w="19050" cap="flat" cmpd="sng">
            <a:solidFill>
              <a:srgbClr val="0000CC"/>
            </a:solidFill>
            <a:prstDash val="solid"/>
            <a:round/>
            <a:headEnd type="none" w="sm" len="sm"/>
            <a:tailEnd type="triangle" w="med" len="med"/>
          </a:ln>
        </p:spPr>
      </p:cxnSp>
      <p:sp>
        <p:nvSpPr>
          <p:cNvPr id="796" name="Google Shape;796;g31612be624c_0_119"/>
          <p:cNvSpPr txBox="1"/>
          <p:nvPr/>
        </p:nvSpPr>
        <p:spPr>
          <a:xfrm>
            <a:off x="7147675" y="1589400"/>
            <a:ext cx="789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supervisor</a:t>
            </a:r>
            <a:endParaRPr sz="800" b="1" i="0" u="none" strike="noStrike" cap="none">
              <a:solidFill>
                <a:schemeClr val="dk1"/>
              </a:solidFill>
              <a:highlight>
                <a:srgbClr val="FFFF00"/>
              </a:highlight>
              <a:latin typeface="Trebuchet MS"/>
              <a:ea typeface="Trebuchet MS"/>
              <a:cs typeface="Trebuchet MS"/>
              <a:sym typeface="Trebuchet MS"/>
            </a:endParaRPr>
          </a:p>
        </p:txBody>
      </p:sp>
      <p:cxnSp>
        <p:nvCxnSpPr>
          <p:cNvPr id="797" name="Google Shape;797;g31612be624c_0_119"/>
          <p:cNvCxnSpPr/>
          <p:nvPr/>
        </p:nvCxnSpPr>
        <p:spPr>
          <a:xfrm rot="10800000" flipH="1">
            <a:off x="3690650" y="2056225"/>
            <a:ext cx="666900" cy="1613700"/>
          </a:xfrm>
          <a:prstGeom prst="straightConnector1">
            <a:avLst/>
          </a:prstGeom>
          <a:noFill/>
          <a:ln w="19050" cap="flat" cmpd="sng">
            <a:solidFill>
              <a:srgbClr val="0000CC"/>
            </a:solidFill>
            <a:prstDash val="solid"/>
            <a:round/>
            <a:headEnd type="none" w="sm" len="sm"/>
            <a:tailEnd type="triangle" w="med" len="med"/>
          </a:ln>
        </p:spPr>
      </p:cxnSp>
      <p:cxnSp>
        <p:nvCxnSpPr>
          <p:cNvPr id="798" name="Google Shape;798;g31612be624c_0_119"/>
          <p:cNvCxnSpPr/>
          <p:nvPr/>
        </p:nvCxnSpPr>
        <p:spPr>
          <a:xfrm rot="10800000" flipH="1">
            <a:off x="3668250" y="2980825"/>
            <a:ext cx="3445800" cy="689100"/>
          </a:xfrm>
          <a:prstGeom prst="straightConnector1">
            <a:avLst/>
          </a:prstGeom>
          <a:noFill/>
          <a:ln w="19050" cap="flat" cmpd="sng">
            <a:solidFill>
              <a:srgbClr val="0000CC"/>
            </a:solidFill>
            <a:prstDash val="solid"/>
            <a:round/>
            <a:headEnd type="none" w="sm" len="sm"/>
            <a:tailEnd type="triangle" w="med" len="med"/>
          </a:ln>
        </p:spPr>
      </p:cxnSp>
      <p:cxnSp>
        <p:nvCxnSpPr>
          <p:cNvPr id="799" name="Google Shape;799;g31612be624c_0_119"/>
          <p:cNvCxnSpPr>
            <a:endCxn id="792" idx="2"/>
          </p:cNvCxnSpPr>
          <p:nvPr/>
        </p:nvCxnSpPr>
        <p:spPr>
          <a:xfrm rot="10800000" flipH="1">
            <a:off x="3382475" y="4320000"/>
            <a:ext cx="2044800" cy="700200"/>
          </a:xfrm>
          <a:prstGeom prst="straightConnector1">
            <a:avLst/>
          </a:prstGeom>
          <a:noFill/>
          <a:ln w="19050" cap="flat" cmpd="sng">
            <a:solidFill>
              <a:srgbClr val="0000CC"/>
            </a:solidFill>
            <a:prstDash val="solid"/>
            <a:round/>
            <a:headEnd type="none" w="sm" len="sm"/>
            <a:tailEnd type="triangle" w="med" len="med"/>
          </a:ln>
        </p:spPr>
      </p:cxnSp>
      <p:sp>
        <p:nvSpPr>
          <p:cNvPr id="800" name="Google Shape;800;g31612be624c_0_119"/>
          <p:cNvSpPr txBox="1"/>
          <p:nvPr/>
        </p:nvSpPr>
        <p:spPr>
          <a:xfrm>
            <a:off x="3765750" y="2585413"/>
            <a:ext cx="789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part-of</a:t>
            </a:r>
            <a:endParaRPr sz="800" b="1" i="0" u="none" strike="noStrike" cap="none">
              <a:solidFill>
                <a:schemeClr val="dk1"/>
              </a:solidFill>
              <a:highlight>
                <a:srgbClr val="FFFF00"/>
              </a:highlight>
              <a:latin typeface="Trebuchet MS"/>
              <a:ea typeface="Trebuchet MS"/>
              <a:cs typeface="Trebuchet MS"/>
              <a:sym typeface="Trebuchet MS"/>
            </a:endParaRPr>
          </a:p>
        </p:txBody>
      </p:sp>
      <p:sp>
        <p:nvSpPr>
          <p:cNvPr id="801" name="Google Shape;801;g31612be624c_0_119"/>
          <p:cNvSpPr txBox="1"/>
          <p:nvPr/>
        </p:nvSpPr>
        <p:spPr>
          <a:xfrm>
            <a:off x="5137950" y="3196250"/>
            <a:ext cx="846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variety</a:t>
            </a:r>
            <a:endParaRPr sz="800" b="1" i="0" u="none" strike="noStrike" cap="none">
              <a:solidFill>
                <a:schemeClr val="dk1"/>
              </a:solidFill>
              <a:highlight>
                <a:srgbClr val="FFFF00"/>
              </a:highlight>
              <a:latin typeface="Trebuchet MS"/>
              <a:ea typeface="Trebuchet MS"/>
              <a:cs typeface="Trebuchet MS"/>
              <a:sym typeface="Trebuchet MS"/>
            </a:endParaRPr>
          </a:p>
        </p:txBody>
      </p:sp>
      <p:sp>
        <p:nvSpPr>
          <p:cNvPr id="802" name="Google Shape;802;g31612be624c_0_119"/>
          <p:cNvSpPr txBox="1"/>
          <p:nvPr/>
        </p:nvSpPr>
        <p:spPr>
          <a:xfrm>
            <a:off x="3842550" y="4491650"/>
            <a:ext cx="846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de-DE" sz="800" b="1" i="0" u="none" strike="noStrike" cap="none">
                <a:solidFill>
                  <a:schemeClr val="dk1"/>
                </a:solidFill>
                <a:highlight>
                  <a:srgbClr val="FFFF00"/>
                </a:highlight>
                <a:latin typeface="Trebuchet MS"/>
                <a:ea typeface="Trebuchet MS"/>
                <a:cs typeface="Trebuchet MS"/>
                <a:sym typeface="Trebuchet MS"/>
              </a:rPr>
              <a:t>located</a:t>
            </a:r>
            <a:endParaRPr sz="800" b="1" i="0" u="none" strike="noStrike" cap="none">
              <a:solidFill>
                <a:schemeClr val="dk1"/>
              </a:solidFill>
              <a:highlight>
                <a:srgbClr val="FFFF00"/>
              </a:highlight>
              <a:latin typeface="Trebuchet MS"/>
              <a:ea typeface="Trebuchet MS"/>
              <a:cs typeface="Trebuchet MS"/>
              <a:sym typeface="Trebuchet MS"/>
            </a:endParaRPr>
          </a:p>
        </p:txBody>
      </p:sp>
      <p:pic>
        <p:nvPicPr>
          <p:cNvPr id="803" name="Google Shape;803;g31612be624c_0_119"/>
          <p:cNvPicPr preferRelativeResize="0"/>
          <p:nvPr/>
        </p:nvPicPr>
        <p:blipFill rotWithShape="1">
          <a:blip r:embed="rId4">
            <a:alphaModFix/>
          </a:blip>
          <a:srcRect/>
          <a:stretch/>
        </p:blipFill>
        <p:spPr>
          <a:xfrm>
            <a:off x="156150" y="1150200"/>
            <a:ext cx="2119150" cy="3512450"/>
          </a:xfrm>
          <a:prstGeom prst="rect">
            <a:avLst/>
          </a:prstGeom>
          <a:noFill/>
          <a:ln>
            <a:noFill/>
          </a:ln>
        </p:spPr>
      </p:pic>
      <p:sp>
        <p:nvSpPr>
          <p:cNvPr id="804" name="Google Shape;804;g31612be624c_0_119"/>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Make Inference based on reasoning</a:t>
            </a:r>
            <a:endParaRPr sz="5000"/>
          </a:p>
        </p:txBody>
      </p:sp>
      <p:sp>
        <p:nvSpPr>
          <p:cNvPr id="805" name="Google Shape;805;g31612be624c_0_119"/>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SzPct val="111111"/>
              <a:buNone/>
            </a:pPr>
            <a:r>
              <a:rPr lang="de-DE"/>
              <a:t>How to describe the MetaData: …and further</a:t>
            </a:r>
            <a:endParaRPr/>
          </a:p>
        </p:txBody>
      </p:sp>
      <p:sp>
        <p:nvSpPr>
          <p:cNvPr id="806" name="Google Shape;806;g31612be624c_0_119"/>
          <p:cNvSpPr txBox="1"/>
          <p:nvPr/>
        </p:nvSpPr>
        <p:spPr>
          <a:xfrm>
            <a:off x="8060825" y="861750"/>
            <a:ext cx="3398100" cy="477000"/>
          </a:xfrm>
          <a:prstGeom prst="rect">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1" i="0" u="none" strike="noStrike" cap="none">
                <a:solidFill>
                  <a:schemeClr val="accent5"/>
                </a:solidFill>
                <a:latin typeface="Trebuchet MS"/>
                <a:ea typeface="Trebuchet MS"/>
                <a:cs typeface="Trebuchet MS"/>
                <a:sym typeface="Trebuchet MS"/>
              </a:rPr>
              <a:t>AI &amp; Knowledge Graphs</a:t>
            </a:r>
            <a:endParaRPr sz="1800" b="1" i="0" u="none" strike="noStrike" cap="none">
              <a:solidFill>
                <a:schemeClr val="accent5"/>
              </a:solidFill>
              <a:latin typeface="Trebuchet MS"/>
              <a:ea typeface="Trebuchet MS"/>
              <a:cs typeface="Trebuchet MS"/>
              <a:sym typeface="Trebuchet MS"/>
            </a:endParaRPr>
          </a:p>
        </p:txBody>
      </p:sp>
      <p:cxnSp>
        <p:nvCxnSpPr>
          <p:cNvPr id="807" name="Google Shape;807;g31612be624c_0_119"/>
          <p:cNvCxnSpPr>
            <a:stCxn id="790" idx="3"/>
            <a:endCxn id="793" idx="2"/>
          </p:cNvCxnSpPr>
          <p:nvPr/>
        </p:nvCxnSpPr>
        <p:spPr>
          <a:xfrm rot="10800000" flipH="1">
            <a:off x="6988015" y="2938800"/>
            <a:ext cx="1676400" cy="2425200"/>
          </a:xfrm>
          <a:prstGeom prst="bentConnector2">
            <a:avLst/>
          </a:prstGeom>
          <a:noFill/>
          <a:ln w="19050" cap="flat" cmpd="sng">
            <a:solidFill>
              <a:schemeClr val="accent5"/>
            </a:solidFill>
            <a:prstDash val="solid"/>
            <a:round/>
            <a:headEnd type="none" w="sm" len="sm"/>
            <a:tailEnd type="stealth" w="med" len="med"/>
          </a:ln>
        </p:spPr>
      </p:cxnSp>
      <p:cxnSp>
        <p:nvCxnSpPr>
          <p:cNvPr id="808" name="Google Shape;808;g31612be624c_0_119"/>
          <p:cNvCxnSpPr>
            <a:stCxn id="790" idx="2"/>
            <a:endCxn id="794" idx="3"/>
          </p:cNvCxnSpPr>
          <p:nvPr/>
        </p:nvCxnSpPr>
        <p:spPr>
          <a:xfrm rot="-5400000">
            <a:off x="6247765" y="132600"/>
            <a:ext cx="3548700" cy="7562100"/>
          </a:xfrm>
          <a:prstGeom prst="bentConnector4">
            <a:avLst>
              <a:gd name="adj1" fmla="val -6710"/>
              <a:gd name="adj2" fmla="val 103149"/>
            </a:avLst>
          </a:prstGeom>
          <a:noFill/>
          <a:ln w="19050" cap="flat" cmpd="sng">
            <a:solidFill>
              <a:schemeClr val="accent5"/>
            </a:solidFill>
            <a:prstDash val="solid"/>
            <a:round/>
            <a:headEnd type="none" w="sm" len="sm"/>
            <a:tailEnd type="stealth"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31621215c19_5_1"/>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describe the MetaData</a:t>
            </a:r>
            <a:endParaRPr/>
          </a:p>
        </p:txBody>
      </p:sp>
      <p:sp>
        <p:nvSpPr>
          <p:cNvPr id="815" name="Google Shape;815;g31621215c19_5_1"/>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 in real life? </a:t>
            </a:r>
            <a:r>
              <a:rPr lang="de-DE" sz="5000">
                <a:solidFill>
                  <a:srgbClr val="FF3333"/>
                </a:solidFill>
              </a:rPr>
              <a:t>Bad Habits</a:t>
            </a:r>
            <a:endParaRPr sz="5000">
              <a:solidFill>
                <a:srgbClr val="FF3333"/>
              </a:solidFill>
            </a:endParaRPr>
          </a:p>
        </p:txBody>
      </p:sp>
      <p:graphicFrame>
        <p:nvGraphicFramePr>
          <p:cNvPr id="816" name="Google Shape;816;g31621215c19_5_1"/>
          <p:cNvGraphicFramePr/>
          <p:nvPr/>
        </p:nvGraphicFramePr>
        <p:xfrm>
          <a:off x="310202" y="3028250"/>
          <a:ext cx="3000000" cy="3000000"/>
        </p:xfrm>
        <a:graphic>
          <a:graphicData uri="http://schemas.openxmlformats.org/drawingml/2006/table">
            <a:tbl>
              <a:tblPr>
                <a:noFill/>
                <a:tableStyleId>{085A84C3-60B9-4A56-AE1F-DE2EE5FB6EA4}</a:tableStyleId>
              </a:tblPr>
              <a:tblGrid>
                <a:gridCol w="1515900">
                  <a:extLst>
                    <a:ext uri="{9D8B030D-6E8A-4147-A177-3AD203B41FA5}">
                      <a16:colId xmlns:a16="http://schemas.microsoft.com/office/drawing/2014/main" val="20000"/>
                    </a:ext>
                  </a:extLst>
                </a:gridCol>
                <a:gridCol w="2745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de-DE" b="1"/>
                        <a:t>Generic term</a:t>
                      </a:r>
                      <a:endParaRPr b="1"/>
                    </a:p>
                  </a:txBody>
                  <a:tcPr marL="91425" marR="91425" marT="91425" marB="91425"/>
                </a:tc>
                <a:tc>
                  <a:txBody>
                    <a:bodyPr/>
                    <a:lstStyle/>
                    <a:p>
                      <a:pPr marL="0" lvl="0" indent="0" algn="l" rtl="0">
                        <a:spcBef>
                          <a:spcPts val="0"/>
                        </a:spcBef>
                        <a:spcAft>
                          <a:spcPts val="0"/>
                        </a:spcAft>
                        <a:buNone/>
                      </a:pPr>
                      <a:r>
                        <a:rPr lang="de-DE" b="1"/>
                        <a:t>Specific term</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PlantType</a:t>
                      </a:r>
                      <a:endParaRPr/>
                    </a:p>
                  </a:txBody>
                  <a:tcPr marL="91425" marR="91425" marT="91425" marB="91425"/>
                </a:tc>
                <a:tc>
                  <a:txBody>
                    <a:bodyPr/>
                    <a:lstStyle/>
                    <a:p>
                      <a:pPr marL="0" lvl="0" indent="0" algn="l" rtl="0">
                        <a:spcBef>
                          <a:spcPts val="0"/>
                        </a:spcBef>
                        <a:spcAft>
                          <a:spcPts val="0"/>
                        </a:spcAft>
                        <a:buNone/>
                      </a:pPr>
                      <a:r>
                        <a:rPr lang="de-DE"/>
                        <a:t>AGROVOC: Plant Speies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de-DE">
                          <a:solidFill>
                            <a:srgbClr val="000000"/>
                          </a:solidFill>
                        </a:rPr>
                        <a:t>PlantType</a:t>
                      </a:r>
                      <a:endParaRPr/>
                    </a:p>
                  </a:txBody>
                  <a:tcPr marL="91425" marR="91425" marT="91425" marB="91425"/>
                </a:tc>
                <a:tc>
                  <a:txBody>
                    <a:bodyPr/>
                    <a:lstStyle/>
                    <a:p>
                      <a:pPr marL="0" lvl="0" indent="0" algn="l" rtl="0">
                        <a:spcBef>
                          <a:spcPts val="0"/>
                        </a:spcBef>
                        <a:spcAft>
                          <a:spcPts val="0"/>
                        </a:spcAft>
                        <a:buNone/>
                      </a:pPr>
                      <a:r>
                        <a:rPr lang="de-DE"/>
                        <a:t>DwC: Taxon</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de-DE">
                          <a:solidFill>
                            <a:srgbClr val="000000"/>
                          </a:solidFill>
                        </a:rPr>
                        <a:t>PlantType</a:t>
                      </a:r>
                      <a:endParaRPr/>
                    </a:p>
                  </a:txBody>
                  <a:tcPr marL="91425" marR="91425" marT="91425" marB="91425"/>
                </a:tc>
                <a:tc>
                  <a:txBody>
                    <a:bodyPr/>
                    <a:lstStyle/>
                    <a:p>
                      <a:pPr marL="0" lvl="0" indent="0" algn="l" rtl="0">
                        <a:spcBef>
                          <a:spcPts val="0"/>
                        </a:spcBef>
                        <a:spcAft>
                          <a:spcPts val="0"/>
                        </a:spcAft>
                        <a:buNone/>
                      </a:pPr>
                      <a:r>
                        <a:rPr lang="de-DE"/>
                        <a:t>CO: Crop Name</a:t>
                      </a:r>
                      <a:endParaRPr/>
                    </a:p>
                  </a:txBody>
                  <a:tcPr marL="91425" marR="91425" marT="91425" marB="91425"/>
                </a:tc>
                <a:extLst>
                  <a:ext uri="{0D108BD9-81ED-4DB2-BD59-A6C34878D82A}">
                    <a16:rowId xmlns:a16="http://schemas.microsoft.com/office/drawing/2014/main" val="10003"/>
                  </a:ext>
                </a:extLst>
              </a:tr>
            </a:tbl>
          </a:graphicData>
        </a:graphic>
      </p:graphicFrame>
      <p:sp>
        <p:nvSpPr>
          <p:cNvPr id="817" name="Google Shape;817;g31621215c19_5_1"/>
          <p:cNvSpPr txBox="1"/>
          <p:nvPr/>
        </p:nvSpPr>
        <p:spPr>
          <a:xfrm>
            <a:off x="5409650" y="2405825"/>
            <a:ext cx="6701100" cy="25398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SzPts val="1800"/>
              <a:buChar char="●"/>
            </a:pPr>
            <a:r>
              <a:rPr lang="de-DE" sz="1800" b="1"/>
              <a:t>Inadequate Metadata Standards (generic &amp; ambiguous)</a:t>
            </a:r>
            <a:endParaRPr sz="1800" b="1"/>
          </a:p>
          <a:p>
            <a:pPr marL="914400" lvl="1" indent="-342900" algn="l" rtl="0">
              <a:lnSpc>
                <a:spcPct val="150000"/>
              </a:lnSpc>
              <a:spcBef>
                <a:spcPts val="0"/>
              </a:spcBef>
              <a:spcAft>
                <a:spcPts val="0"/>
              </a:spcAft>
              <a:buClr>
                <a:schemeClr val="accent5"/>
              </a:buClr>
              <a:buSzPts val="1800"/>
              <a:buChar char="○"/>
            </a:pPr>
            <a:r>
              <a:rPr lang="de-DE" sz="1800">
                <a:solidFill>
                  <a:schemeClr val="accent5"/>
                </a:solidFill>
              </a:rPr>
              <a:t>Solution: Use established metadata standards 	</a:t>
            </a:r>
            <a:endParaRPr sz="1800">
              <a:solidFill>
                <a:schemeClr val="accent5"/>
              </a:solidFill>
            </a:endParaRPr>
          </a:p>
          <a:p>
            <a:pPr marL="1371600" lvl="2" indent="-342900" algn="l" rtl="0">
              <a:lnSpc>
                <a:spcPct val="150000"/>
              </a:lnSpc>
              <a:spcBef>
                <a:spcPts val="0"/>
              </a:spcBef>
              <a:spcAft>
                <a:spcPts val="0"/>
              </a:spcAft>
              <a:buClr>
                <a:schemeClr val="accent5"/>
              </a:buClr>
              <a:buSzPts val="1800"/>
              <a:buChar char="■"/>
            </a:pPr>
            <a:r>
              <a:rPr lang="de-DE" sz="1800">
                <a:solidFill>
                  <a:schemeClr val="accent5"/>
                </a:solidFill>
              </a:rPr>
              <a:t>AGROVOC</a:t>
            </a:r>
            <a:endParaRPr sz="1800">
              <a:solidFill>
                <a:schemeClr val="accent5"/>
              </a:solidFill>
            </a:endParaRPr>
          </a:p>
          <a:p>
            <a:pPr marL="1371600" lvl="2" indent="-342900" algn="l" rtl="0">
              <a:lnSpc>
                <a:spcPct val="150000"/>
              </a:lnSpc>
              <a:spcBef>
                <a:spcPts val="0"/>
              </a:spcBef>
              <a:spcAft>
                <a:spcPts val="0"/>
              </a:spcAft>
              <a:buClr>
                <a:schemeClr val="accent5"/>
              </a:buClr>
              <a:buSzPts val="1800"/>
              <a:buChar char="■"/>
            </a:pPr>
            <a:r>
              <a:rPr lang="de-DE" sz="1800">
                <a:solidFill>
                  <a:schemeClr val="accent5"/>
                </a:solidFill>
              </a:rPr>
              <a:t>Crop Ontology</a:t>
            </a:r>
            <a:endParaRPr sz="1800">
              <a:solidFill>
                <a:schemeClr val="accent5"/>
              </a:solidFill>
            </a:endParaRPr>
          </a:p>
          <a:p>
            <a:pPr marL="1371600" lvl="2" indent="-342900" algn="l" rtl="0">
              <a:lnSpc>
                <a:spcPct val="150000"/>
              </a:lnSpc>
              <a:spcBef>
                <a:spcPts val="0"/>
              </a:spcBef>
              <a:spcAft>
                <a:spcPts val="0"/>
              </a:spcAft>
              <a:buClr>
                <a:schemeClr val="accent5"/>
              </a:buClr>
              <a:buSzPts val="1800"/>
              <a:buChar char="■"/>
            </a:pPr>
            <a:r>
              <a:rPr lang="de-DE" sz="1800">
                <a:solidFill>
                  <a:schemeClr val="accent5"/>
                </a:solidFill>
              </a:rPr>
              <a:t>Agricultural Metadata Element Set (AgMES)</a:t>
            </a:r>
            <a:endParaRPr sz="1800">
              <a:solidFill>
                <a:schemeClr val="accent5"/>
              </a:solidFill>
            </a:endParaRPr>
          </a:p>
          <a:p>
            <a:pPr marL="1371600" lvl="2" indent="-342900" algn="l" rtl="0">
              <a:lnSpc>
                <a:spcPct val="150000"/>
              </a:lnSpc>
              <a:spcBef>
                <a:spcPts val="0"/>
              </a:spcBef>
              <a:spcAft>
                <a:spcPts val="0"/>
              </a:spcAft>
              <a:buClr>
                <a:schemeClr val="accent5"/>
              </a:buClr>
              <a:buSzPts val="1800"/>
              <a:buChar char="■"/>
            </a:pPr>
            <a:r>
              <a:rPr lang="de-DE" sz="1800">
                <a:solidFill>
                  <a:schemeClr val="accent5"/>
                </a:solidFill>
              </a:rPr>
              <a:t>Plant Ontology</a:t>
            </a:r>
            <a:endParaRPr sz="1800">
              <a:solidFill>
                <a:schemeClr val="accent5"/>
              </a:solidFill>
            </a:endParaRPr>
          </a:p>
        </p:txBody>
      </p:sp>
      <p:sp>
        <p:nvSpPr>
          <p:cNvPr id="818" name="Google Shape;818;g31621215c19_5_1"/>
          <p:cNvSpPr txBox="1"/>
          <p:nvPr/>
        </p:nvSpPr>
        <p:spPr>
          <a:xfrm>
            <a:off x="1275250" y="1824025"/>
            <a:ext cx="3117600" cy="5232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rgbClr val="FF0000"/>
              </a:buClr>
              <a:buSzPts val="2200"/>
              <a:buFont typeface="Trebuchet MS"/>
              <a:buAutoNum type="arabicPeriod"/>
            </a:pPr>
            <a:r>
              <a:rPr lang="de-DE" sz="2200">
                <a:solidFill>
                  <a:srgbClr val="FF0000"/>
                </a:solidFill>
                <a:latin typeface="Trebuchet MS"/>
                <a:ea typeface="Trebuchet MS"/>
                <a:cs typeface="Trebuchet MS"/>
                <a:sym typeface="Trebuchet MS"/>
              </a:rPr>
              <a:t>Arbitrary labels </a:t>
            </a:r>
            <a:endParaRPr sz="2200">
              <a:solidFill>
                <a:srgbClr val="FF0000"/>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1a13bc3efd_0_19"/>
          <p:cNvSpPr txBox="1">
            <a:spLocks noGrp="1"/>
          </p:cNvSpPr>
          <p:nvPr>
            <p:ph type="body" idx="1"/>
          </p:nvPr>
        </p:nvSpPr>
        <p:spPr>
          <a:xfrm>
            <a:off x="743192" y="1233487"/>
            <a:ext cx="10753484" cy="4655712"/>
          </a:xfrm>
          <a:prstGeom prst="rect">
            <a:avLst/>
          </a:prstGeom>
          <a:noFill/>
          <a:ln>
            <a:noFill/>
          </a:ln>
        </p:spPr>
        <p:txBody>
          <a:bodyPr spcFirstLastPara="1" wrap="square" lIns="121900" tIns="60925" rIns="121900" bIns="60925" anchor="t" anchorCtr="0">
            <a:noAutofit/>
          </a:bodyPr>
          <a:lstStyle/>
          <a:p>
            <a:pPr marL="86358" lvl="0" indent="0" algn="l" rtl="0">
              <a:lnSpc>
                <a:spcPct val="90000"/>
              </a:lnSpc>
              <a:spcBef>
                <a:spcPts val="1000"/>
              </a:spcBef>
              <a:spcAft>
                <a:spcPts val="0"/>
              </a:spcAft>
              <a:buClr>
                <a:srgbClr val="00A3A6"/>
              </a:buClr>
              <a:buSzPts val="2400"/>
              <a:buNone/>
            </a:pPr>
            <a:r>
              <a:rPr lang="de-DE" sz="2400"/>
              <a:t>The FAIR principles are a set of guidelines designed to make data </a:t>
            </a:r>
            <a:r>
              <a:rPr lang="de-DE" sz="2400" b="1"/>
              <a:t>easy to find, accessible, interoperable and reusable.</a:t>
            </a:r>
            <a:endParaRPr/>
          </a:p>
          <a:p>
            <a:pPr marL="914388" lvl="1" indent="-370830" algn="l" rtl="0">
              <a:lnSpc>
                <a:spcPct val="90000"/>
              </a:lnSpc>
              <a:spcBef>
                <a:spcPts val="500"/>
              </a:spcBef>
              <a:spcAft>
                <a:spcPts val="0"/>
              </a:spcAft>
              <a:buClr>
                <a:schemeClr val="dk1"/>
              </a:buClr>
              <a:buSzPts val="1933"/>
              <a:buChar char="•"/>
            </a:pPr>
            <a:r>
              <a:rPr lang="de-DE" sz="1933"/>
              <a:t>They provide guidelines for the management of scientific data and are relevant to all stakeholders in the digital ecosystem.</a:t>
            </a:r>
            <a:endParaRPr/>
          </a:p>
          <a:p>
            <a:pPr marL="914388" lvl="1" indent="-370830" algn="l" rtl="0">
              <a:lnSpc>
                <a:spcPct val="90000"/>
              </a:lnSpc>
              <a:spcBef>
                <a:spcPts val="500"/>
              </a:spcBef>
              <a:spcAft>
                <a:spcPts val="0"/>
              </a:spcAft>
              <a:buClr>
                <a:schemeClr val="dk1"/>
              </a:buClr>
              <a:buSzPts val="1933"/>
              <a:buChar char="•"/>
            </a:pPr>
            <a:r>
              <a:rPr lang="de-DE" sz="1933"/>
              <a:t>They are aimed directly at data producers and publishers to promote maximum use of research data.</a:t>
            </a:r>
            <a:endParaRPr/>
          </a:p>
          <a:p>
            <a:pPr marL="914388" lvl="1" indent="-370830" algn="l" rtl="0">
              <a:lnSpc>
                <a:spcPct val="90000"/>
              </a:lnSpc>
              <a:spcBef>
                <a:spcPts val="500"/>
              </a:spcBef>
              <a:spcAft>
                <a:spcPts val="0"/>
              </a:spcAft>
              <a:buClr>
                <a:schemeClr val="dk1"/>
              </a:buClr>
              <a:buSzPts val="1933"/>
              <a:buChar char="•"/>
            </a:pPr>
            <a:r>
              <a:rPr lang="de-DE" sz="1933"/>
              <a:t>They focus on the ability of machines to manage data automatically, with the minimum of human intervention.</a:t>
            </a:r>
            <a:endParaRPr sz="1933"/>
          </a:p>
          <a:p>
            <a:pPr marL="457189" lvl="0" indent="0" algn="l" rtl="0">
              <a:lnSpc>
                <a:spcPct val="90000"/>
              </a:lnSpc>
              <a:spcBef>
                <a:spcPts val="1000"/>
              </a:spcBef>
              <a:spcAft>
                <a:spcPts val="0"/>
              </a:spcAft>
              <a:buClr>
                <a:srgbClr val="00A3A6"/>
              </a:buClr>
              <a:buSzPts val="1067"/>
              <a:buNone/>
            </a:pPr>
            <a:endParaRPr sz="1067"/>
          </a:p>
          <a:p>
            <a:pPr marL="86358" lvl="0" indent="0" algn="l" rtl="0">
              <a:lnSpc>
                <a:spcPct val="100000"/>
              </a:lnSpc>
              <a:spcBef>
                <a:spcPts val="0"/>
              </a:spcBef>
              <a:spcAft>
                <a:spcPts val="0"/>
              </a:spcAft>
              <a:buClr>
                <a:srgbClr val="00A3A6"/>
              </a:buClr>
              <a:buSzPts val="2267"/>
              <a:buNone/>
            </a:pPr>
            <a:r>
              <a:rPr lang="de-DE" sz="2267" u="sng"/>
              <a:t>References </a:t>
            </a:r>
            <a:r>
              <a:rPr lang="de-DE" sz="2267"/>
              <a:t>:</a:t>
            </a:r>
            <a:endParaRPr sz="2267"/>
          </a:p>
          <a:p>
            <a:pPr marL="914388" lvl="1" indent="-362363" algn="l" rtl="0">
              <a:lnSpc>
                <a:spcPct val="100000"/>
              </a:lnSpc>
              <a:spcBef>
                <a:spcPts val="0"/>
              </a:spcBef>
              <a:spcAft>
                <a:spcPts val="0"/>
              </a:spcAft>
              <a:buClr>
                <a:schemeClr val="dk1"/>
              </a:buClr>
              <a:buSzPts val="2140"/>
              <a:buChar char="•"/>
            </a:pPr>
            <a:r>
              <a:rPr lang="de-DE" sz="1800"/>
              <a:t>Wilkinson et al. The FAIR Guiding Principles for scientific data management and stewardship. Sci Data 3, 160018 (2016). </a:t>
            </a:r>
            <a:r>
              <a:rPr lang="de-DE" sz="1800" u="sng">
                <a:solidFill>
                  <a:schemeClr val="hlink"/>
                </a:solidFill>
                <a:hlinkClick r:id="rId3"/>
              </a:rPr>
              <a:t>https://doi.org/10.1038/sdata.2016.18</a:t>
            </a:r>
            <a:endParaRPr sz="1800"/>
          </a:p>
          <a:p>
            <a:pPr marL="914388" lvl="1" indent="-362363" algn="l" rtl="0">
              <a:lnSpc>
                <a:spcPct val="100000"/>
              </a:lnSpc>
              <a:spcBef>
                <a:spcPts val="0"/>
              </a:spcBef>
              <a:spcAft>
                <a:spcPts val="0"/>
              </a:spcAft>
              <a:buClr>
                <a:schemeClr val="dk1"/>
              </a:buClr>
              <a:buSzPts val="2140"/>
              <a:buChar char="•"/>
            </a:pPr>
            <a:r>
              <a:rPr lang="de-DE" sz="1800"/>
              <a:t>The FAIR. DORANum. </a:t>
            </a:r>
            <a:r>
              <a:rPr lang="de-DE" sz="1800" u="sng">
                <a:solidFill>
                  <a:schemeClr val="hlink"/>
                </a:solidFill>
                <a:hlinkClick r:id="rId4"/>
              </a:rPr>
              <a:t>http://doi.org/10.13143/z7s6-ed26</a:t>
            </a:r>
            <a:endParaRPr sz="1800"/>
          </a:p>
          <a:p>
            <a:pPr marL="86358" lvl="0" indent="0" algn="l" rtl="0">
              <a:lnSpc>
                <a:spcPct val="90000"/>
              </a:lnSpc>
              <a:spcBef>
                <a:spcPts val="1000"/>
              </a:spcBef>
              <a:spcAft>
                <a:spcPts val="0"/>
              </a:spcAft>
              <a:buClr>
                <a:srgbClr val="00A3A6"/>
              </a:buClr>
              <a:buSzPts val="2400"/>
              <a:buNone/>
            </a:pPr>
            <a:endParaRPr sz="2400"/>
          </a:p>
        </p:txBody>
      </p:sp>
      <p:sp>
        <p:nvSpPr>
          <p:cNvPr id="142" name="Google Shape;142;g31a13bc3efd_0_19"/>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The FAIR principles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31970abdad7_0_3"/>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describe the MetaData</a:t>
            </a:r>
            <a:endParaRPr/>
          </a:p>
        </p:txBody>
      </p:sp>
      <p:sp>
        <p:nvSpPr>
          <p:cNvPr id="825" name="Google Shape;825;g31970abdad7_0_3"/>
          <p:cNvSpPr txBox="1"/>
          <p:nvPr/>
        </p:nvSpPr>
        <p:spPr>
          <a:xfrm>
            <a:off x="743200" y="1747825"/>
            <a:ext cx="3649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2. Incomplet MetaData</a:t>
            </a:r>
            <a:endParaRPr sz="2200">
              <a:solidFill>
                <a:srgbClr val="FF0000"/>
              </a:solidFill>
              <a:latin typeface="Trebuchet MS"/>
              <a:ea typeface="Trebuchet MS"/>
              <a:cs typeface="Trebuchet MS"/>
              <a:sym typeface="Trebuchet MS"/>
            </a:endParaRPr>
          </a:p>
        </p:txBody>
      </p:sp>
      <p:graphicFrame>
        <p:nvGraphicFramePr>
          <p:cNvPr id="826" name="Google Shape;826;g31970abdad7_0_3"/>
          <p:cNvGraphicFramePr/>
          <p:nvPr/>
        </p:nvGraphicFramePr>
        <p:xfrm>
          <a:off x="893725" y="2435125"/>
          <a:ext cx="3000000" cy="3000000"/>
        </p:xfrm>
        <a:graphic>
          <a:graphicData uri="http://schemas.openxmlformats.org/drawingml/2006/table">
            <a:tbl>
              <a:tblPr>
                <a:noFill/>
                <a:tableStyleId>{085A84C3-60B9-4A56-AE1F-DE2EE5FB6EA4}</a:tableStyleId>
              </a:tblPr>
              <a:tblGrid>
                <a:gridCol w="2170075">
                  <a:extLst>
                    <a:ext uri="{9D8B030D-6E8A-4147-A177-3AD203B41FA5}">
                      <a16:colId xmlns:a16="http://schemas.microsoft.com/office/drawing/2014/main" val="20000"/>
                    </a:ext>
                  </a:extLst>
                </a:gridCol>
                <a:gridCol w="21700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de-DE" b="1"/>
                        <a:t>Field name</a:t>
                      </a:r>
                      <a:endParaRPr b="1"/>
                    </a:p>
                  </a:txBody>
                  <a:tcPr marL="91425" marR="91425" marT="91425" marB="91425"/>
                </a:tc>
                <a:tc>
                  <a:txBody>
                    <a:bodyPr/>
                    <a:lstStyle/>
                    <a:p>
                      <a:pPr marL="0" lvl="0" indent="0" algn="l" rtl="0">
                        <a:spcBef>
                          <a:spcPts val="0"/>
                        </a:spcBef>
                        <a:spcAft>
                          <a:spcPts val="0"/>
                        </a:spcAft>
                        <a:buNone/>
                      </a:pPr>
                      <a:r>
                        <a:rPr lang="de-DE" b="1"/>
                        <a:t>Location</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Diascope</a:t>
                      </a:r>
                      <a:endParaRPr/>
                    </a:p>
                  </a:txBody>
                  <a:tcPr marL="91425" marR="91425" marT="91425" marB="91425"/>
                </a:tc>
                <a:tc>
                  <a:txBody>
                    <a:bodyPr/>
                    <a:lstStyle/>
                    <a:p>
                      <a:pPr marL="0" lvl="0" indent="0" algn="l" rtl="0">
                        <a:spcBef>
                          <a:spcPts val="0"/>
                        </a:spcBef>
                        <a:spcAft>
                          <a:spcPts val="0"/>
                        </a:spcAft>
                        <a:buNone/>
                      </a:pPr>
                      <a:r>
                        <a:rPr lang="de-DE"/>
                        <a:t>Maugio (Lat, Lon ??)</a:t>
                      </a: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827" name="Google Shape;827;g31970abdad7_0_3"/>
          <p:cNvGraphicFramePr/>
          <p:nvPr/>
        </p:nvGraphicFramePr>
        <p:xfrm>
          <a:off x="893725" y="3806725"/>
          <a:ext cx="3000000" cy="3000000"/>
        </p:xfrm>
        <a:graphic>
          <a:graphicData uri="http://schemas.openxmlformats.org/drawingml/2006/table">
            <a:tbl>
              <a:tblPr>
                <a:noFill/>
                <a:tableStyleId>{085A84C3-60B9-4A56-AE1F-DE2EE5FB6EA4}</a:tableStyleId>
              </a:tblPr>
              <a:tblGrid>
                <a:gridCol w="2170075">
                  <a:extLst>
                    <a:ext uri="{9D8B030D-6E8A-4147-A177-3AD203B41FA5}">
                      <a16:colId xmlns:a16="http://schemas.microsoft.com/office/drawing/2014/main" val="20000"/>
                    </a:ext>
                  </a:extLst>
                </a:gridCol>
                <a:gridCol w="21700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de-DE" b="1"/>
                        <a:t>Fertilizer type</a:t>
                      </a:r>
                      <a:endParaRPr b="1"/>
                    </a:p>
                  </a:txBody>
                  <a:tcPr marL="91425" marR="91425" marT="91425" marB="91425"/>
                </a:tc>
                <a:tc>
                  <a:txBody>
                    <a:bodyPr/>
                    <a:lstStyle/>
                    <a:p>
                      <a:pPr marL="0" lvl="0" indent="0" algn="l" rtl="0">
                        <a:spcBef>
                          <a:spcPts val="0"/>
                        </a:spcBef>
                        <a:spcAft>
                          <a:spcPts val="0"/>
                        </a:spcAft>
                        <a:buNone/>
                      </a:pPr>
                      <a:r>
                        <a:rPr lang="de-DE" b="1"/>
                        <a:t>Fertilizer amount</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Amuno Nitrate</a:t>
                      </a:r>
                      <a:endParaRPr/>
                    </a:p>
                  </a:txBody>
                  <a:tcPr marL="91425" marR="91425" marT="91425" marB="91425"/>
                </a:tc>
                <a:tc>
                  <a:txBody>
                    <a:bodyPr/>
                    <a:lstStyle/>
                    <a:p>
                      <a:pPr marL="0" lvl="0" indent="0" algn="l" rtl="0">
                        <a:spcBef>
                          <a:spcPts val="0"/>
                        </a:spcBef>
                        <a:spcAft>
                          <a:spcPts val="0"/>
                        </a:spcAft>
                        <a:buNone/>
                      </a:pPr>
                      <a:r>
                        <a:rPr lang="de-DE"/>
                        <a:t>Dose1</a:t>
                      </a:r>
                      <a:endParaRPr/>
                    </a:p>
                  </a:txBody>
                  <a:tcPr marL="91425" marR="91425" marT="91425" marB="91425"/>
                </a:tc>
                <a:extLst>
                  <a:ext uri="{0D108BD9-81ED-4DB2-BD59-A6C34878D82A}">
                    <a16:rowId xmlns:a16="http://schemas.microsoft.com/office/drawing/2014/main" val="10001"/>
                  </a:ext>
                </a:extLst>
              </a:tr>
            </a:tbl>
          </a:graphicData>
        </a:graphic>
      </p:graphicFrame>
      <p:sp>
        <p:nvSpPr>
          <p:cNvPr id="828" name="Google Shape;828;g31970abdad7_0_3"/>
          <p:cNvSpPr txBox="1"/>
          <p:nvPr/>
        </p:nvSpPr>
        <p:spPr>
          <a:xfrm>
            <a:off x="5951550" y="2329625"/>
            <a:ext cx="6078900" cy="2124000"/>
          </a:xfrm>
          <a:prstGeom prst="rect">
            <a:avLst/>
          </a:prstGeom>
          <a:noFill/>
          <a:ln>
            <a:noFill/>
          </a:ln>
        </p:spPr>
        <p:txBody>
          <a:bodyPr spcFirstLastPara="1" wrap="square" lIns="91425" tIns="91425" rIns="91425" bIns="91425" anchor="t" anchorCtr="0">
            <a:spAutoFit/>
          </a:bodyPr>
          <a:lstStyle/>
          <a:p>
            <a:pPr marL="914400" lvl="1" indent="-342900" algn="l" rtl="0">
              <a:lnSpc>
                <a:spcPct val="150000"/>
              </a:lnSpc>
              <a:spcBef>
                <a:spcPts val="0"/>
              </a:spcBef>
              <a:spcAft>
                <a:spcPts val="0"/>
              </a:spcAft>
              <a:buClr>
                <a:schemeClr val="accent5"/>
              </a:buClr>
              <a:buSzPts val="1800"/>
              <a:buChar char="○"/>
            </a:pPr>
            <a:r>
              <a:rPr lang="de-DE" sz="1800">
                <a:solidFill>
                  <a:schemeClr val="accent5"/>
                </a:solidFill>
              </a:rPr>
              <a:t>Solution: Include all critical information like soil type, irrigation methods, crop species, experimental design, …</a:t>
            </a:r>
            <a:endParaRPr sz="1800">
              <a:solidFill>
                <a:schemeClr val="accent5"/>
              </a:solidFill>
            </a:endParaRPr>
          </a:p>
          <a:p>
            <a:pPr marL="1371600" lvl="2" indent="-342900" algn="l" rtl="0">
              <a:lnSpc>
                <a:spcPct val="150000"/>
              </a:lnSpc>
              <a:spcBef>
                <a:spcPts val="0"/>
              </a:spcBef>
              <a:spcAft>
                <a:spcPts val="0"/>
              </a:spcAft>
              <a:buClr>
                <a:schemeClr val="accent5"/>
              </a:buClr>
              <a:buSzPts val="1800"/>
              <a:buChar char="■"/>
            </a:pPr>
            <a:r>
              <a:rPr lang="de-DE" sz="1800">
                <a:solidFill>
                  <a:schemeClr val="accent5"/>
                </a:solidFill>
              </a:rPr>
              <a:t>MIAPPE</a:t>
            </a:r>
            <a:endParaRPr sz="1800">
              <a:solidFill>
                <a:schemeClr val="accent5"/>
              </a:solidFill>
            </a:endParaRPr>
          </a:p>
          <a:p>
            <a:pPr marL="1371600" lvl="2" indent="-342900" algn="l" rtl="0">
              <a:lnSpc>
                <a:spcPct val="150000"/>
              </a:lnSpc>
              <a:spcBef>
                <a:spcPts val="0"/>
              </a:spcBef>
              <a:spcAft>
                <a:spcPts val="0"/>
              </a:spcAft>
              <a:buClr>
                <a:schemeClr val="accent5"/>
              </a:buClr>
              <a:buSzPts val="1800"/>
              <a:buChar char="■"/>
            </a:pPr>
            <a:r>
              <a:rPr lang="de-DE" sz="1800">
                <a:solidFill>
                  <a:schemeClr val="accent5"/>
                </a:solidFill>
              </a:rPr>
              <a:t>ICASA</a:t>
            </a:r>
            <a:endParaRPr sz="1800">
              <a:solidFill>
                <a:schemeClr val="accent5"/>
              </a:solidFill>
            </a:endParaRPr>
          </a:p>
        </p:txBody>
      </p:sp>
      <p:sp>
        <p:nvSpPr>
          <p:cNvPr id="829" name="Google Shape;829;g31970abdad7_0_3"/>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 in real life? </a:t>
            </a:r>
            <a:r>
              <a:rPr lang="de-DE" sz="5000">
                <a:solidFill>
                  <a:srgbClr val="FF3333"/>
                </a:solidFill>
              </a:rPr>
              <a:t>Bad Habits</a:t>
            </a:r>
            <a:endParaRPr sz="5000">
              <a:solidFill>
                <a:srgbClr val="FF333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31970abdad7_1_0"/>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describe the MetaData</a:t>
            </a:r>
            <a:endParaRPr/>
          </a:p>
        </p:txBody>
      </p:sp>
      <p:sp>
        <p:nvSpPr>
          <p:cNvPr id="836" name="Google Shape;836;g31970abdad7_1_0"/>
          <p:cNvSpPr txBox="1"/>
          <p:nvPr/>
        </p:nvSpPr>
        <p:spPr>
          <a:xfrm>
            <a:off x="530675" y="1747825"/>
            <a:ext cx="4820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3. Poor and inconsistent quality</a:t>
            </a:r>
            <a:endParaRPr sz="2200">
              <a:solidFill>
                <a:srgbClr val="FF0000"/>
              </a:solidFill>
              <a:latin typeface="Trebuchet MS"/>
              <a:ea typeface="Trebuchet MS"/>
              <a:cs typeface="Trebuchet MS"/>
              <a:sym typeface="Trebuchet MS"/>
            </a:endParaRPr>
          </a:p>
        </p:txBody>
      </p:sp>
      <p:graphicFrame>
        <p:nvGraphicFramePr>
          <p:cNvPr id="837" name="Google Shape;837;g31970abdad7_1_0"/>
          <p:cNvGraphicFramePr/>
          <p:nvPr/>
        </p:nvGraphicFramePr>
        <p:xfrm>
          <a:off x="588925" y="2435125"/>
          <a:ext cx="3000000" cy="3000000"/>
        </p:xfrm>
        <a:graphic>
          <a:graphicData uri="http://schemas.openxmlformats.org/drawingml/2006/table">
            <a:tbl>
              <a:tblPr>
                <a:noFill/>
                <a:tableStyleId>{085A84C3-60B9-4A56-AE1F-DE2EE5FB6EA4}</a:tableStyleId>
              </a:tblPr>
              <a:tblGrid>
                <a:gridCol w="1430975">
                  <a:extLst>
                    <a:ext uri="{9D8B030D-6E8A-4147-A177-3AD203B41FA5}">
                      <a16:colId xmlns:a16="http://schemas.microsoft.com/office/drawing/2014/main" val="20000"/>
                    </a:ext>
                  </a:extLst>
                </a:gridCol>
                <a:gridCol w="2262800">
                  <a:extLst>
                    <a:ext uri="{9D8B030D-6E8A-4147-A177-3AD203B41FA5}">
                      <a16:colId xmlns:a16="http://schemas.microsoft.com/office/drawing/2014/main" val="20001"/>
                    </a:ext>
                  </a:extLst>
                </a:gridCol>
                <a:gridCol w="14889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de-DE" b="1"/>
                        <a:t>Species</a:t>
                      </a:r>
                      <a:endParaRPr b="1"/>
                    </a:p>
                  </a:txBody>
                  <a:tcPr marL="91425" marR="91425" marT="91425" marB="91425"/>
                </a:tc>
                <a:tc>
                  <a:txBody>
                    <a:bodyPr/>
                    <a:lstStyle/>
                    <a:p>
                      <a:pPr marL="0" lvl="0" indent="0" algn="l" rtl="0">
                        <a:spcBef>
                          <a:spcPts val="0"/>
                        </a:spcBef>
                        <a:spcAft>
                          <a:spcPts val="0"/>
                        </a:spcAft>
                        <a:buNone/>
                      </a:pPr>
                      <a:r>
                        <a:rPr lang="de-DE" b="1"/>
                        <a:t>Accession</a:t>
                      </a:r>
                      <a:endParaRPr b="1"/>
                    </a:p>
                  </a:txBody>
                  <a:tcPr marL="91425" marR="91425" marT="91425" marB="91425"/>
                </a:tc>
                <a:tc>
                  <a:txBody>
                    <a:bodyPr/>
                    <a:lstStyle/>
                    <a:p>
                      <a:pPr marL="0" lvl="0" indent="0" algn="l" rtl="0">
                        <a:spcBef>
                          <a:spcPts val="0"/>
                        </a:spcBef>
                        <a:spcAft>
                          <a:spcPts val="0"/>
                        </a:spcAft>
                        <a:buNone/>
                      </a:pPr>
                      <a:r>
                        <a:rPr lang="de-DE" b="1"/>
                        <a:t>Yield (Q/ha)</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Bread Wheat</a:t>
                      </a:r>
                      <a:endParaRPr/>
                    </a:p>
                  </a:txBody>
                  <a:tcPr marL="91425" marR="91425" marT="91425" marB="91425"/>
                </a:tc>
                <a:tc>
                  <a:txBody>
                    <a:bodyPr/>
                    <a:lstStyle/>
                    <a:p>
                      <a:pPr marL="0" lvl="0" indent="0" algn="l" rtl="0">
                        <a:spcBef>
                          <a:spcPts val="0"/>
                        </a:spcBef>
                        <a:spcAft>
                          <a:spcPts val="0"/>
                        </a:spcAft>
                        <a:buClr>
                          <a:schemeClr val="dk1"/>
                        </a:buClr>
                        <a:buSzPts val="1400"/>
                        <a:buFont typeface="Arial"/>
                        <a:buNone/>
                      </a:pPr>
                      <a:r>
                        <a:rPr lang="de-DE"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https://doi.org/10.15454/SL6FP9</a:t>
                      </a:r>
                      <a:r>
                        <a:rPr lang="de-DE" sz="1200">
                          <a:solidFill>
                            <a:schemeClr val="dk1"/>
                          </a:solidFill>
                          <a:latin typeface="Calibri"/>
                          <a:ea typeface="Calibri"/>
                          <a:cs typeface="Calibri"/>
                          <a:sym typeface="Calibri"/>
                        </a:rPr>
                        <a:t> </a:t>
                      </a:r>
                      <a:endParaRPr/>
                    </a:p>
                  </a:txBody>
                  <a:tcPr marL="91425" marR="91425" marT="91425" marB="91425"/>
                </a:tc>
                <a:tc>
                  <a:txBody>
                    <a:bodyPr/>
                    <a:lstStyle/>
                    <a:p>
                      <a:pPr marL="0" lvl="0" indent="0" algn="l" rtl="0">
                        <a:spcBef>
                          <a:spcPts val="0"/>
                        </a:spcBef>
                        <a:spcAft>
                          <a:spcPts val="0"/>
                        </a:spcAft>
                        <a:buNone/>
                      </a:pPr>
                      <a:r>
                        <a:rPr lang="de-DE"/>
                        <a:t>70 </a:t>
                      </a:r>
                      <a:endParaRPr/>
                    </a:p>
                  </a:txBody>
                  <a:tcPr marL="91425" marR="91425" marT="91425" marB="91425"/>
                </a:tc>
                <a:extLst>
                  <a:ext uri="{0D108BD9-81ED-4DB2-BD59-A6C34878D82A}">
                    <a16:rowId xmlns:a16="http://schemas.microsoft.com/office/drawing/2014/main" val="10001"/>
                  </a:ext>
                </a:extLst>
              </a:tr>
            </a:tbl>
          </a:graphicData>
        </a:graphic>
      </p:graphicFrame>
      <p:sp>
        <p:nvSpPr>
          <p:cNvPr id="838" name="Google Shape;838;g31970abdad7_1_0"/>
          <p:cNvSpPr txBox="1"/>
          <p:nvPr/>
        </p:nvSpPr>
        <p:spPr>
          <a:xfrm>
            <a:off x="254400" y="4602750"/>
            <a:ext cx="6687300" cy="12930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5"/>
              </a:buClr>
              <a:buSzPts val="1800"/>
              <a:buChar char="●"/>
            </a:pPr>
            <a:r>
              <a:rPr lang="de-DE" sz="1800" b="1">
                <a:solidFill>
                  <a:schemeClr val="accent5"/>
                </a:solidFill>
              </a:rPr>
              <a:t>Solution: Use standards &amp; shared resources</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a:solidFill>
                  <a:schemeClr val="accent5"/>
                </a:solidFill>
              </a:rPr>
              <a:t>Variables (e.g. MIAPPE)</a:t>
            </a:r>
            <a:endParaRPr sz="1800">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a:solidFill>
                  <a:schemeClr val="accent5"/>
                </a:solidFill>
              </a:rPr>
              <a:t>Genotypes: local, national or international resources </a:t>
            </a:r>
            <a:endParaRPr sz="1800">
              <a:solidFill>
                <a:schemeClr val="accent5"/>
              </a:solidFill>
            </a:endParaRPr>
          </a:p>
        </p:txBody>
      </p:sp>
      <p:graphicFrame>
        <p:nvGraphicFramePr>
          <p:cNvPr id="839" name="Google Shape;839;g31970abdad7_1_0"/>
          <p:cNvGraphicFramePr/>
          <p:nvPr/>
        </p:nvGraphicFramePr>
        <p:xfrm>
          <a:off x="588925" y="3654325"/>
          <a:ext cx="3000000" cy="3000000"/>
        </p:xfrm>
        <a:graphic>
          <a:graphicData uri="http://schemas.openxmlformats.org/drawingml/2006/table">
            <a:tbl>
              <a:tblPr>
                <a:noFill/>
                <a:tableStyleId>{085A84C3-60B9-4A56-AE1F-DE2EE5FB6EA4}</a:tableStyleId>
              </a:tblPr>
              <a:tblGrid>
                <a:gridCol w="1430975">
                  <a:extLst>
                    <a:ext uri="{9D8B030D-6E8A-4147-A177-3AD203B41FA5}">
                      <a16:colId xmlns:a16="http://schemas.microsoft.com/office/drawing/2014/main" val="20000"/>
                    </a:ext>
                  </a:extLst>
                </a:gridCol>
                <a:gridCol w="2062100">
                  <a:extLst>
                    <a:ext uri="{9D8B030D-6E8A-4147-A177-3AD203B41FA5}">
                      <a16:colId xmlns:a16="http://schemas.microsoft.com/office/drawing/2014/main" val="20001"/>
                    </a:ext>
                  </a:extLst>
                </a:gridCol>
                <a:gridCol w="16896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de-DE" b="1"/>
                        <a:t>Crop</a:t>
                      </a:r>
                      <a:endParaRPr b="1"/>
                    </a:p>
                  </a:txBody>
                  <a:tcPr marL="91425" marR="91425" marT="91425" marB="91425"/>
                </a:tc>
                <a:tc>
                  <a:txBody>
                    <a:bodyPr/>
                    <a:lstStyle/>
                    <a:p>
                      <a:pPr marL="0" lvl="0" indent="0" algn="l" rtl="0">
                        <a:spcBef>
                          <a:spcPts val="0"/>
                        </a:spcBef>
                        <a:spcAft>
                          <a:spcPts val="0"/>
                        </a:spcAft>
                        <a:buNone/>
                      </a:pPr>
                      <a:r>
                        <a:rPr lang="de-DE" b="1"/>
                        <a:t>Variety</a:t>
                      </a:r>
                      <a:endParaRPr b="1"/>
                    </a:p>
                  </a:txBody>
                  <a:tcPr marL="91425" marR="91425" marT="91425" marB="91425"/>
                </a:tc>
                <a:tc>
                  <a:txBody>
                    <a:bodyPr/>
                    <a:lstStyle/>
                    <a:p>
                      <a:pPr marL="0" lvl="0" indent="0" algn="l" rtl="0">
                        <a:spcBef>
                          <a:spcPts val="0"/>
                        </a:spcBef>
                        <a:spcAft>
                          <a:spcPts val="0"/>
                        </a:spcAft>
                        <a:buNone/>
                      </a:pPr>
                      <a:r>
                        <a:rPr lang="de-DE" b="1"/>
                        <a:t>Cop output</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Wheat</a:t>
                      </a:r>
                      <a:endParaRPr/>
                    </a:p>
                  </a:txBody>
                  <a:tcPr marL="91425" marR="91425" marT="91425" marB="91425"/>
                </a:tc>
                <a:tc>
                  <a:txBody>
                    <a:bodyPr/>
                    <a:lstStyle/>
                    <a:p>
                      <a:pPr marL="0" lvl="0" indent="0" algn="l" rtl="0">
                        <a:spcBef>
                          <a:spcPts val="0"/>
                        </a:spcBef>
                        <a:spcAft>
                          <a:spcPts val="0"/>
                        </a:spcAft>
                        <a:buNone/>
                      </a:pPr>
                      <a:r>
                        <a:rPr lang="de-DE"/>
                        <a:t>rgt_montecarlo</a:t>
                      </a:r>
                      <a:endParaRPr/>
                    </a:p>
                  </a:txBody>
                  <a:tcPr marL="91425" marR="91425" marT="91425" marB="91425"/>
                </a:tc>
                <a:tc>
                  <a:txBody>
                    <a:bodyPr/>
                    <a:lstStyle/>
                    <a:p>
                      <a:pPr marL="0" lvl="0" indent="0" algn="l" rtl="0">
                        <a:spcBef>
                          <a:spcPts val="0"/>
                        </a:spcBef>
                        <a:spcAft>
                          <a:spcPts val="0"/>
                        </a:spcAft>
                        <a:buNone/>
                      </a:pPr>
                      <a:r>
                        <a:rPr lang="de-DE"/>
                        <a:t>70</a:t>
                      </a:r>
                      <a:endParaRPr/>
                    </a:p>
                  </a:txBody>
                  <a:tcPr marL="91425" marR="91425" marT="91425" marB="91425"/>
                </a:tc>
                <a:extLst>
                  <a:ext uri="{0D108BD9-81ED-4DB2-BD59-A6C34878D82A}">
                    <a16:rowId xmlns:a16="http://schemas.microsoft.com/office/drawing/2014/main" val="10001"/>
                  </a:ext>
                </a:extLst>
              </a:tr>
            </a:tbl>
          </a:graphicData>
        </a:graphic>
      </p:graphicFrame>
      <p:sp>
        <p:nvSpPr>
          <p:cNvPr id="840" name="Google Shape;840;g31970abdad7_1_0"/>
          <p:cNvSpPr txBox="1"/>
          <p:nvPr/>
        </p:nvSpPr>
        <p:spPr>
          <a:xfrm>
            <a:off x="7236275" y="1747825"/>
            <a:ext cx="4428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4. Insufficient documentation</a:t>
            </a:r>
            <a:endParaRPr sz="2200">
              <a:solidFill>
                <a:srgbClr val="FF0000"/>
              </a:solidFill>
              <a:latin typeface="Trebuchet MS"/>
              <a:ea typeface="Trebuchet MS"/>
              <a:cs typeface="Trebuchet MS"/>
              <a:sym typeface="Trebuchet MS"/>
            </a:endParaRPr>
          </a:p>
        </p:txBody>
      </p:sp>
      <p:sp>
        <p:nvSpPr>
          <p:cNvPr id="841" name="Google Shape;841;g31970abdad7_1_0"/>
          <p:cNvSpPr txBox="1"/>
          <p:nvPr/>
        </p:nvSpPr>
        <p:spPr>
          <a:xfrm>
            <a:off x="7036200" y="2469150"/>
            <a:ext cx="4628400" cy="21240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5"/>
              </a:buClr>
              <a:buSzPts val="1800"/>
              <a:buChar char="●"/>
            </a:pPr>
            <a:r>
              <a:rPr lang="de-DE" sz="1800" b="1">
                <a:solidFill>
                  <a:schemeClr val="accent5"/>
                </a:solidFill>
              </a:rPr>
              <a:t>Solution: add documentation</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Protocols</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User guides</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Scripts &amp; methods</a:t>
            </a:r>
            <a:endParaRPr sz="1800" b="1">
              <a:solidFill>
                <a:schemeClr val="accent5"/>
              </a:solidFill>
            </a:endParaRPr>
          </a:p>
          <a:p>
            <a:pPr marL="0" lvl="0" indent="0" algn="l" rtl="0">
              <a:lnSpc>
                <a:spcPct val="150000"/>
              </a:lnSpc>
              <a:spcBef>
                <a:spcPts val="0"/>
              </a:spcBef>
              <a:spcAft>
                <a:spcPts val="0"/>
              </a:spcAft>
              <a:buNone/>
            </a:pPr>
            <a:endParaRPr sz="1800"/>
          </a:p>
        </p:txBody>
      </p:sp>
      <p:sp>
        <p:nvSpPr>
          <p:cNvPr id="842" name="Google Shape;842;g31970abdad7_1_0"/>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 in real life? </a:t>
            </a:r>
            <a:r>
              <a:rPr lang="de-DE" sz="5000">
                <a:solidFill>
                  <a:srgbClr val="FF3333"/>
                </a:solidFill>
              </a:rPr>
              <a:t>Bad Habits</a:t>
            </a:r>
            <a:endParaRPr sz="5000">
              <a:solidFill>
                <a:srgbClr val="FF333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31970abdad7_1_13"/>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describe the MetaData</a:t>
            </a:r>
            <a:endParaRPr/>
          </a:p>
        </p:txBody>
      </p:sp>
      <p:sp>
        <p:nvSpPr>
          <p:cNvPr id="849" name="Google Shape;849;g31970abdad7_1_13"/>
          <p:cNvSpPr txBox="1"/>
          <p:nvPr/>
        </p:nvSpPr>
        <p:spPr>
          <a:xfrm>
            <a:off x="330575" y="1747825"/>
            <a:ext cx="5098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5. Non citable dataset</a:t>
            </a:r>
            <a:endParaRPr sz="2200">
              <a:solidFill>
                <a:srgbClr val="FF0000"/>
              </a:solidFill>
              <a:latin typeface="Trebuchet MS"/>
              <a:ea typeface="Trebuchet MS"/>
              <a:cs typeface="Trebuchet MS"/>
              <a:sym typeface="Trebuchet MS"/>
            </a:endParaRPr>
          </a:p>
        </p:txBody>
      </p:sp>
      <p:sp>
        <p:nvSpPr>
          <p:cNvPr id="850" name="Google Shape;850;g31970abdad7_1_13"/>
          <p:cNvSpPr txBox="1"/>
          <p:nvPr/>
        </p:nvSpPr>
        <p:spPr>
          <a:xfrm>
            <a:off x="406800" y="2469150"/>
            <a:ext cx="4628400" cy="21240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5"/>
              </a:buClr>
              <a:buSzPts val="1800"/>
              <a:buChar char="●"/>
            </a:pPr>
            <a:r>
              <a:rPr lang="de-DE" sz="1800" b="1">
                <a:solidFill>
                  <a:schemeClr val="accent5"/>
                </a:solidFill>
              </a:rPr>
              <a:t>Solution: Register the dataset with a repository that assigns a DOI</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Zenodo</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Fr: RDG</a:t>
            </a:r>
            <a:endParaRPr sz="1800" b="1">
              <a:solidFill>
                <a:schemeClr val="accent5"/>
              </a:solidFill>
            </a:endParaRPr>
          </a:p>
          <a:p>
            <a:pPr marL="0" lvl="0" indent="0" algn="l" rtl="0">
              <a:lnSpc>
                <a:spcPct val="150000"/>
              </a:lnSpc>
              <a:spcBef>
                <a:spcPts val="0"/>
              </a:spcBef>
              <a:spcAft>
                <a:spcPts val="0"/>
              </a:spcAft>
              <a:buNone/>
            </a:pPr>
            <a:endParaRPr sz="1800"/>
          </a:p>
        </p:txBody>
      </p:sp>
      <p:sp>
        <p:nvSpPr>
          <p:cNvPr id="851" name="Google Shape;851;g31970abdad7_1_13"/>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 in real life? </a:t>
            </a:r>
            <a:r>
              <a:rPr lang="de-DE" sz="5000">
                <a:solidFill>
                  <a:srgbClr val="FF3333"/>
                </a:solidFill>
              </a:rPr>
              <a:t>Bad Habits</a:t>
            </a:r>
            <a:endParaRPr sz="5000">
              <a:solidFill>
                <a:srgbClr val="FF3333"/>
              </a:solidFill>
            </a:endParaRPr>
          </a:p>
        </p:txBody>
      </p:sp>
      <p:sp>
        <p:nvSpPr>
          <p:cNvPr id="852" name="Google Shape;852;g31970abdad7_1_13"/>
          <p:cNvSpPr txBox="1"/>
          <p:nvPr/>
        </p:nvSpPr>
        <p:spPr>
          <a:xfrm>
            <a:off x="6655175" y="1747825"/>
            <a:ext cx="5098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6. Lack of Licence and user rights</a:t>
            </a:r>
            <a:endParaRPr sz="2200">
              <a:solidFill>
                <a:srgbClr val="FF0000"/>
              </a:solidFill>
              <a:latin typeface="Trebuchet MS"/>
              <a:ea typeface="Trebuchet MS"/>
              <a:cs typeface="Trebuchet MS"/>
              <a:sym typeface="Trebuchet MS"/>
            </a:endParaRPr>
          </a:p>
        </p:txBody>
      </p:sp>
      <p:sp>
        <p:nvSpPr>
          <p:cNvPr id="853" name="Google Shape;853;g31970abdad7_1_13"/>
          <p:cNvSpPr txBox="1"/>
          <p:nvPr/>
        </p:nvSpPr>
        <p:spPr>
          <a:xfrm>
            <a:off x="6731400" y="2469150"/>
            <a:ext cx="5022600" cy="17085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5"/>
              </a:buClr>
              <a:buSzPts val="1800"/>
              <a:buChar char="●"/>
            </a:pPr>
            <a:r>
              <a:rPr lang="de-DE" sz="1800" b="1">
                <a:solidFill>
                  <a:schemeClr val="accent5"/>
                </a:solidFill>
              </a:rPr>
              <a:t>Solution: Describe clearly any attributed licence</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e.g. CC Attribution 4.0</a:t>
            </a:r>
            <a:endParaRPr sz="1800" b="1">
              <a:solidFill>
                <a:schemeClr val="accent5"/>
              </a:solidFill>
            </a:endParaRPr>
          </a:p>
          <a:p>
            <a:pPr marL="0" lvl="0" indent="0" algn="l" rtl="0">
              <a:lnSpc>
                <a:spcPct val="150000"/>
              </a:lnSpc>
              <a:spcBef>
                <a:spcPts val="0"/>
              </a:spcBef>
              <a:spcAft>
                <a:spcPts val="0"/>
              </a:spcAft>
              <a:buNone/>
            </a:pPr>
            <a:endParaRPr sz="1800">
              <a:solidFill>
                <a:schemeClr val="accent5"/>
              </a:solidFill>
            </a:endParaRPr>
          </a:p>
        </p:txBody>
      </p:sp>
      <p:sp>
        <p:nvSpPr>
          <p:cNvPr id="854" name="Google Shape;854;g31970abdad7_1_13"/>
          <p:cNvSpPr txBox="1"/>
          <p:nvPr/>
        </p:nvSpPr>
        <p:spPr>
          <a:xfrm>
            <a:off x="3883475" y="3805225"/>
            <a:ext cx="4428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7. Limited accessibility</a:t>
            </a:r>
            <a:endParaRPr sz="2200">
              <a:solidFill>
                <a:srgbClr val="FF0000"/>
              </a:solidFill>
              <a:latin typeface="Trebuchet MS"/>
              <a:ea typeface="Trebuchet MS"/>
              <a:cs typeface="Trebuchet MS"/>
              <a:sym typeface="Trebuchet MS"/>
            </a:endParaRPr>
          </a:p>
        </p:txBody>
      </p:sp>
      <p:sp>
        <p:nvSpPr>
          <p:cNvPr id="855" name="Google Shape;855;g31970abdad7_1_13"/>
          <p:cNvSpPr txBox="1"/>
          <p:nvPr/>
        </p:nvSpPr>
        <p:spPr>
          <a:xfrm>
            <a:off x="3683400" y="4374150"/>
            <a:ext cx="4874100" cy="21240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5"/>
              </a:buClr>
              <a:buSzPts val="1800"/>
              <a:buChar char="●"/>
            </a:pPr>
            <a:r>
              <a:rPr lang="de-DE" sz="1800" b="1">
                <a:solidFill>
                  <a:schemeClr val="accent5"/>
                </a:solidFill>
              </a:rPr>
              <a:t>Solution: </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Inform the existence of a dataset</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Open MetaData even for controlled access to Data </a:t>
            </a:r>
            <a:endParaRPr sz="1800" b="1">
              <a:solidFill>
                <a:schemeClr val="accent5"/>
              </a:solidFill>
            </a:endParaRPr>
          </a:p>
          <a:p>
            <a:pPr marL="0" lvl="0" indent="0" algn="l" rtl="0">
              <a:lnSpc>
                <a:spcPct val="150000"/>
              </a:lnSpc>
              <a:spcBef>
                <a:spcPts val="0"/>
              </a:spcBef>
              <a:spcAft>
                <a:spcPts val="0"/>
              </a:spcAft>
              <a:buNone/>
            </a:pPr>
            <a:endParaRPr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31970abdad7_1_26"/>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describe the MetaData</a:t>
            </a:r>
            <a:endParaRPr/>
          </a:p>
        </p:txBody>
      </p:sp>
      <p:sp>
        <p:nvSpPr>
          <p:cNvPr id="862" name="Google Shape;862;g31970abdad7_1_26"/>
          <p:cNvSpPr txBox="1"/>
          <p:nvPr/>
        </p:nvSpPr>
        <p:spPr>
          <a:xfrm>
            <a:off x="330575" y="1138225"/>
            <a:ext cx="568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8. Traceability </a:t>
            </a:r>
            <a:endParaRPr sz="2200">
              <a:solidFill>
                <a:srgbClr val="FF0000"/>
              </a:solidFill>
              <a:latin typeface="Trebuchet MS"/>
              <a:ea typeface="Trebuchet MS"/>
              <a:cs typeface="Trebuchet MS"/>
              <a:sym typeface="Trebuchet MS"/>
            </a:endParaRPr>
          </a:p>
        </p:txBody>
      </p:sp>
      <p:sp>
        <p:nvSpPr>
          <p:cNvPr id="863" name="Google Shape;863;g31970abdad7_1_26"/>
          <p:cNvSpPr txBox="1"/>
          <p:nvPr/>
        </p:nvSpPr>
        <p:spPr>
          <a:xfrm>
            <a:off x="406800" y="1707150"/>
            <a:ext cx="4628400" cy="21240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5"/>
              </a:buClr>
              <a:buSzPts val="1800"/>
              <a:buChar char="●"/>
            </a:pPr>
            <a:r>
              <a:rPr lang="de-DE" sz="1800" b="1">
                <a:solidFill>
                  <a:schemeClr val="accent5"/>
                </a:solidFill>
              </a:rPr>
              <a:t>Solution:</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Add provenance</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Synchronization and versioning</a:t>
            </a:r>
            <a:endParaRPr sz="1800" b="1">
              <a:solidFill>
                <a:schemeClr val="accent5"/>
              </a:solidFill>
            </a:endParaRPr>
          </a:p>
          <a:p>
            <a:pPr marL="914400" lvl="1" indent="-342900" algn="l" rtl="0">
              <a:lnSpc>
                <a:spcPct val="150000"/>
              </a:lnSpc>
              <a:spcBef>
                <a:spcPts val="0"/>
              </a:spcBef>
              <a:spcAft>
                <a:spcPts val="0"/>
              </a:spcAft>
              <a:buClr>
                <a:schemeClr val="accent5"/>
              </a:buClr>
              <a:buSzPts val="1800"/>
              <a:buChar char="○"/>
            </a:pPr>
            <a:r>
              <a:rPr lang="de-DE" sz="1800" b="1">
                <a:solidFill>
                  <a:schemeClr val="accent5"/>
                </a:solidFill>
              </a:rPr>
              <a:t>High control of any update</a:t>
            </a:r>
            <a:endParaRPr sz="1800" b="1">
              <a:solidFill>
                <a:schemeClr val="accent5"/>
              </a:solidFill>
            </a:endParaRPr>
          </a:p>
          <a:p>
            <a:pPr marL="0" lvl="0" indent="0" algn="l" rtl="0">
              <a:lnSpc>
                <a:spcPct val="150000"/>
              </a:lnSpc>
              <a:spcBef>
                <a:spcPts val="0"/>
              </a:spcBef>
              <a:spcAft>
                <a:spcPts val="0"/>
              </a:spcAft>
              <a:buNone/>
            </a:pPr>
            <a:endParaRPr sz="1800"/>
          </a:p>
        </p:txBody>
      </p:sp>
      <p:sp>
        <p:nvSpPr>
          <p:cNvPr id="864" name="Google Shape;864;g31970abdad7_1_26"/>
          <p:cNvSpPr txBox="1"/>
          <p:nvPr/>
        </p:nvSpPr>
        <p:spPr>
          <a:xfrm>
            <a:off x="381975" y="3588525"/>
            <a:ext cx="712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200">
                <a:solidFill>
                  <a:srgbClr val="FF0000"/>
                </a:solidFill>
                <a:latin typeface="Trebuchet MS"/>
                <a:ea typeface="Trebuchet MS"/>
                <a:cs typeface="Trebuchet MS"/>
                <a:sym typeface="Trebuchet MS"/>
              </a:rPr>
              <a:t>9. Non-machine-readable, integration difficulties </a:t>
            </a:r>
            <a:endParaRPr sz="2200">
              <a:solidFill>
                <a:srgbClr val="FF0000"/>
              </a:solidFill>
              <a:latin typeface="Trebuchet MS"/>
              <a:ea typeface="Trebuchet MS"/>
              <a:cs typeface="Trebuchet MS"/>
              <a:sym typeface="Trebuchet MS"/>
            </a:endParaRPr>
          </a:p>
        </p:txBody>
      </p:sp>
      <p:sp>
        <p:nvSpPr>
          <p:cNvPr id="865" name="Google Shape;865;g31970abdad7_1_26"/>
          <p:cNvSpPr txBox="1"/>
          <p:nvPr/>
        </p:nvSpPr>
        <p:spPr>
          <a:xfrm>
            <a:off x="181900" y="4157450"/>
            <a:ext cx="4874100" cy="25398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rgbClr val="69981B"/>
              </a:buClr>
              <a:buSzPts val="1800"/>
              <a:buChar char="●"/>
            </a:pPr>
            <a:r>
              <a:rPr lang="de-DE" sz="1800" b="1">
                <a:solidFill>
                  <a:srgbClr val="69981B"/>
                </a:solidFill>
              </a:rPr>
              <a:t>Solution:</a:t>
            </a:r>
            <a:endParaRPr sz="1800" b="1">
              <a:solidFill>
                <a:srgbClr val="69981B"/>
              </a:solidFill>
            </a:endParaRPr>
          </a:p>
          <a:p>
            <a:pPr marL="914400" lvl="1" indent="-342900" algn="l" rtl="0">
              <a:lnSpc>
                <a:spcPct val="150000"/>
              </a:lnSpc>
              <a:spcBef>
                <a:spcPts val="0"/>
              </a:spcBef>
              <a:spcAft>
                <a:spcPts val="0"/>
              </a:spcAft>
              <a:buClr>
                <a:srgbClr val="69981B"/>
              </a:buClr>
              <a:buSzPts val="1800"/>
              <a:buChar char="○"/>
            </a:pPr>
            <a:r>
              <a:rPr lang="de-DE" sz="1800" b="1">
                <a:solidFill>
                  <a:srgbClr val="69981B"/>
                </a:solidFill>
              </a:rPr>
              <a:t>Structured format</a:t>
            </a:r>
            <a:endParaRPr sz="1800" b="1">
              <a:solidFill>
                <a:srgbClr val="69981B"/>
              </a:solidFill>
            </a:endParaRPr>
          </a:p>
          <a:p>
            <a:pPr marL="914400" lvl="1" indent="-342900" algn="l" rtl="0">
              <a:lnSpc>
                <a:spcPct val="150000"/>
              </a:lnSpc>
              <a:spcBef>
                <a:spcPts val="0"/>
              </a:spcBef>
              <a:spcAft>
                <a:spcPts val="0"/>
              </a:spcAft>
              <a:buClr>
                <a:srgbClr val="69981B"/>
              </a:buClr>
              <a:buSzPts val="1800"/>
              <a:buChar char="○"/>
            </a:pPr>
            <a:r>
              <a:rPr lang="de-DE" sz="1800" b="1">
                <a:solidFill>
                  <a:srgbClr val="69981B"/>
                </a:solidFill>
              </a:rPr>
              <a:t>Use adequate tools</a:t>
            </a:r>
            <a:endParaRPr sz="1800" b="1">
              <a:solidFill>
                <a:srgbClr val="69981B"/>
              </a:solidFill>
            </a:endParaRPr>
          </a:p>
          <a:p>
            <a:pPr marL="1371600" lvl="2" indent="-342900" algn="l" rtl="0">
              <a:lnSpc>
                <a:spcPct val="150000"/>
              </a:lnSpc>
              <a:spcBef>
                <a:spcPts val="0"/>
              </a:spcBef>
              <a:spcAft>
                <a:spcPts val="0"/>
              </a:spcAft>
              <a:buClr>
                <a:srgbClr val="69981B"/>
              </a:buClr>
              <a:buSzPts val="1800"/>
              <a:buChar char="■"/>
            </a:pPr>
            <a:r>
              <a:rPr lang="de-DE" sz="1800" b="1">
                <a:solidFill>
                  <a:srgbClr val="69981B"/>
                </a:solidFill>
              </a:rPr>
              <a:t>JSON, XML</a:t>
            </a:r>
            <a:endParaRPr sz="1800" b="1">
              <a:solidFill>
                <a:srgbClr val="69981B"/>
              </a:solidFill>
            </a:endParaRPr>
          </a:p>
          <a:p>
            <a:pPr marL="1371600" lvl="2" indent="-342900" algn="l" rtl="0">
              <a:lnSpc>
                <a:spcPct val="150000"/>
              </a:lnSpc>
              <a:spcBef>
                <a:spcPts val="0"/>
              </a:spcBef>
              <a:spcAft>
                <a:spcPts val="0"/>
              </a:spcAft>
              <a:buClr>
                <a:srgbClr val="69981B"/>
              </a:buClr>
              <a:buSzPts val="1800"/>
              <a:buChar char="■"/>
            </a:pPr>
            <a:r>
              <a:rPr lang="de-DE" sz="1800" b="1">
                <a:solidFill>
                  <a:srgbClr val="69981B"/>
                </a:solidFill>
              </a:rPr>
              <a:t>Standard links (Dublin Core)</a:t>
            </a:r>
            <a:r>
              <a:rPr lang="de-DE" sz="1800" b="1"/>
              <a:t> </a:t>
            </a:r>
            <a:endParaRPr sz="1800" b="1"/>
          </a:p>
          <a:p>
            <a:pPr marL="0" lvl="0" indent="0" algn="l" rtl="0">
              <a:lnSpc>
                <a:spcPct val="150000"/>
              </a:lnSpc>
              <a:spcBef>
                <a:spcPts val="0"/>
              </a:spcBef>
              <a:spcAft>
                <a:spcPts val="0"/>
              </a:spcAft>
              <a:buNone/>
            </a:pPr>
            <a:endParaRPr sz="1800"/>
          </a:p>
        </p:txBody>
      </p:sp>
      <p:sp>
        <p:nvSpPr>
          <p:cNvPr id="866" name="Google Shape;866;g31970abdad7_1_26"/>
          <p:cNvSpPr txBox="1">
            <a:spLocks noGrp="1"/>
          </p:cNvSpPr>
          <p:nvPr>
            <p:ph type="subTitle" idx="2"/>
          </p:nvPr>
        </p:nvSpPr>
        <p:spPr>
          <a:xfrm>
            <a:off x="743192" y="505814"/>
            <a:ext cx="9680100" cy="315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100000"/>
              <a:buNone/>
            </a:pPr>
            <a:r>
              <a:rPr lang="de-DE" sz="5000"/>
              <a:t>… in real life? </a:t>
            </a:r>
            <a:r>
              <a:rPr lang="de-DE" sz="5000">
                <a:solidFill>
                  <a:srgbClr val="FF3333"/>
                </a:solidFill>
              </a:rPr>
              <a:t>Bad Habits</a:t>
            </a:r>
            <a:endParaRPr sz="5000">
              <a:solidFill>
                <a:srgbClr val="FF333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31970abdad7_1_52"/>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Case Study : Research Dataset publication</a:t>
            </a:r>
            <a:endParaRPr/>
          </a:p>
        </p:txBody>
      </p:sp>
      <p:sp>
        <p:nvSpPr>
          <p:cNvPr id="873" name="Google Shape;873;g31970abdad7_1_52"/>
          <p:cNvSpPr txBox="1"/>
          <p:nvPr/>
        </p:nvSpPr>
        <p:spPr>
          <a:xfrm>
            <a:off x="109150" y="654350"/>
            <a:ext cx="11895000" cy="5173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endParaRPr sz="2800">
              <a:solidFill>
                <a:srgbClr val="037642"/>
              </a:solidFill>
              <a:latin typeface="Calibri"/>
              <a:ea typeface="Calibri"/>
              <a:cs typeface="Calibri"/>
              <a:sym typeface="Calibri"/>
            </a:endParaRPr>
          </a:p>
        </p:txBody>
      </p:sp>
      <p:sp>
        <p:nvSpPr>
          <p:cNvPr id="874" name="Google Shape;874;g31970abdad7_1_52"/>
          <p:cNvSpPr txBox="1"/>
          <p:nvPr/>
        </p:nvSpPr>
        <p:spPr>
          <a:xfrm>
            <a:off x="381575" y="818950"/>
            <a:ext cx="7611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800">
                <a:latin typeface="Calibri"/>
                <a:ea typeface="Calibri"/>
                <a:cs typeface="Calibri"/>
                <a:sym typeface="Calibri"/>
              </a:rPr>
              <a:t>Genetic progress in Maize</a:t>
            </a:r>
            <a:r>
              <a:rPr lang="de-DE" sz="2800">
                <a:solidFill>
                  <a:srgbClr val="000000"/>
                </a:solidFill>
                <a:latin typeface="Calibri"/>
                <a:ea typeface="Calibri"/>
                <a:cs typeface="Calibri"/>
                <a:sym typeface="Calibri"/>
              </a:rPr>
              <a:t> ⇒ </a:t>
            </a:r>
            <a:r>
              <a:rPr lang="de-DE" sz="2800">
                <a:latin typeface="Calibri"/>
                <a:ea typeface="Calibri"/>
                <a:cs typeface="Calibri"/>
                <a:sym typeface="Calibri"/>
              </a:rPr>
              <a:t>Retrospective Study</a:t>
            </a:r>
            <a:endParaRPr sz="2800">
              <a:solidFill>
                <a:srgbClr val="000000"/>
              </a:solidFill>
              <a:latin typeface="Calibri"/>
              <a:ea typeface="Calibri"/>
              <a:cs typeface="Calibri"/>
              <a:sym typeface="Calibri"/>
            </a:endParaRPr>
          </a:p>
        </p:txBody>
      </p:sp>
      <p:pic>
        <p:nvPicPr>
          <p:cNvPr id="875" name="Google Shape;875;g31970abdad7_1_52"/>
          <p:cNvPicPr preferRelativeResize="0"/>
          <p:nvPr/>
        </p:nvPicPr>
        <p:blipFill>
          <a:blip r:embed="rId3">
            <a:alphaModFix/>
          </a:blip>
          <a:stretch>
            <a:fillRect/>
          </a:stretch>
        </p:blipFill>
        <p:spPr>
          <a:xfrm>
            <a:off x="381574" y="1759624"/>
            <a:ext cx="3314324" cy="1891100"/>
          </a:xfrm>
          <a:prstGeom prst="rect">
            <a:avLst/>
          </a:prstGeom>
          <a:noFill/>
          <a:ln>
            <a:noFill/>
          </a:ln>
        </p:spPr>
      </p:pic>
      <p:pic>
        <p:nvPicPr>
          <p:cNvPr id="876" name="Google Shape;876;g31970abdad7_1_52"/>
          <p:cNvPicPr preferRelativeResize="0"/>
          <p:nvPr/>
        </p:nvPicPr>
        <p:blipFill>
          <a:blip r:embed="rId4">
            <a:alphaModFix/>
          </a:blip>
          <a:stretch>
            <a:fillRect/>
          </a:stretch>
        </p:blipFill>
        <p:spPr>
          <a:xfrm>
            <a:off x="4531725" y="1746450"/>
            <a:ext cx="7496450" cy="478500"/>
          </a:xfrm>
          <a:prstGeom prst="rect">
            <a:avLst/>
          </a:prstGeom>
          <a:noFill/>
          <a:ln>
            <a:noFill/>
          </a:ln>
        </p:spPr>
      </p:pic>
      <p:pic>
        <p:nvPicPr>
          <p:cNvPr id="877" name="Google Shape;877;g31970abdad7_1_52"/>
          <p:cNvPicPr preferRelativeResize="0"/>
          <p:nvPr/>
        </p:nvPicPr>
        <p:blipFill>
          <a:blip r:embed="rId5">
            <a:alphaModFix/>
          </a:blip>
          <a:stretch>
            <a:fillRect/>
          </a:stretch>
        </p:blipFill>
        <p:spPr>
          <a:xfrm>
            <a:off x="6995500" y="2443875"/>
            <a:ext cx="4182925" cy="3828700"/>
          </a:xfrm>
          <a:prstGeom prst="rect">
            <a:avLst/>
          </a:prstGeom>
          <a:noFill/>
          <a:ln w="9525" cap="flat" cmpd="sng">
            <a:solidFill>
              <a:srgbClr val="000000"/>
            </a:solidFill>
            <a:prstDash val="solid"/>
            <a:round/>
            <a:headEnd type="none" w="sm" len="sm"/>
            <a:tailEnd type="none" w="sm" len="sm"/>
          </a:ln>
        </p:spPr>
      </p:pic>
      <p:pic>
        <p:nvPicPr>
          <p:cNvPr id="878" name="Google Shape;878;g31970abdad7_1_52"/>
          <p:cNvPicPr preferRelativeResize="0"/>
          <p:nvPr/>
        </p:nvPicPr>
        <p:blipFill>
          <a:blip r:embed="rId6">
            <a:alphaModFix/>
          </a:blip>
          <a:stretch>
            <a:fillRect/>
          </a:stretch>
        </p:blipFill>
        <p:spPr>
          <a:xfrm>
            <a:off x="4235263" y="2633700"/>
            <a:ext cx="2447925" cy="1390650"/>
          </a:xfrm>
          <a:prstGeom prst="rect">
            <a:avLst/>
          </a:prstGeom>
          <a:noFill/>
          <a:ln>
            <a:noFill/>
          </a:ln>
        </p:spPr>
      </p:pic>
      <p:pic>
        <p:nvPicPr>
          <p:cNvPr id="879" name="Google Shape;879;g31970abdad7_1_52"/>
          <p:cNvPicPr preferRelativeResize="0"/>
          <p:nvPr/>
        </p:nvPicPr>
        <p:blipFill>
          <a:blip r:embed="rId7">
            <a:alphaModFix/>
          </a:blip>
          <a:stretch>
            <a:fillRect/>
          </a:stretch>
        </p:blipFill>
        <p:spPr>
          <a:xfrm>
            <a:off x="4264138" y="4665200"/>
            <a:ext cx="2333625" cy="1333500"/>
          </a:xfrm>
          <a:prstGeom prst="rect">
            <a:avLst/>
          </a:prstGeom>
          <a:noFill/>
          <a:ln>
            <a:noFill/>
          </a:ln>
        </p:spPr>
      </p:pic>
      <p:pic>
        <p:nvPicPr>
          <p:cNvPr id="880" name="Google Shape;880;g31970abdad7_1_52"/>
          <p:cNvPicPr preferRelativeResize="0"/>
          <p:nvPr/>
        </p:nvPicPr>
        <p:blipFill>
          <a:blip r:embed="rId8">
            <a:alphaModFix/>
          </a:blip>
          <a:stretch>
            <a:fillRect/>
          </a:stretch>
        </p:blipFill>
        <p:spPr>
          <a:xfrm>
            <a:off x="607438" y="3712700"/>
            <a:ext cx="1590675" cy="952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g31970abdad7_1_74"/>
          <p:cNvPicPr preferRelativeResize="0"/>
          <p:nvPr/>
        </p:nvPicPr>
        <p:blipFill>
          <a:blip r:embed="rId3">
            <a:alphaModFix/>
          </a:blip>
          <a:stretch>
            <a:fillRect/>
          </a:stretch>
        </p:blipFill>
        <p:spPr>
          <a:xfrm>
            <a:off x="1027227" y="1215050"/>
            <a:ext cx="5125073" cy="4982251"/>
          </a:xfrm>
          <a:prstGeom prst="rect">
            <a:avLst/>
          </a:prstGeom>
          <a:noFill/>
          <a:ln w="9525" cap="flat" cmpd="sng">
            <a:solidFill>
              <a:srgbClr val="000000"/>
            </a:solidFill>
            <a:prstDash val="solid"/>
            <a:round/>
            <a:headEnd type="none" w="sm" len="sm"/>
            <a:tailEnd type="none" w="sm" len="sm"/>
          </a:ln>
        </p:spPr>
      </p:pic>
      <p:sp>
        <p:nvSpPr>
          <p:cNvPr id="887" name="Google Shape;887;g31970abdad7_1_74"/>
          <p:cNvSpPr/>
          <p:nvPr/>
        </p:nvSpPr>
        <p:spPr>
          <a:xfrm>
            <a:off x="1187975" y="4447500"/>
            <a:ext cx="529800" cy="10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8" name="Google Shape;888;g31970abdad7_1_74"/>
          <p:cNvSpPr/>
          <p:nvPr/>
        </p:nvSpPr>
        <p:spPr>
          <a:xfrm>
            <a:off x="1193440" y="4627200"/>
            <a:ext cx="589800" cy="10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9" name="Google Shape;889;g31970abdad7_1_74"/>
          <p:cNvSpPr/>
          <p:nvPr/>
        </p:nvSpPr>
        <p:spPr>
          <a:xfrm>
            <a:off x="1340375" y="5073465"/>
            <a:ext cx="1414800" cy="302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0" name="Google Shape;890;g31970abdad7_1_74"/>
          <p:cNvSpPr/>
          <p:nvPr/>
        </p:nvSpPr>
        <p:spPr>
          <a:xfrm>
            <a:off x="1089700" y="1323300"/>
            <a:ext cx="3319800" cy="148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1" name="Google Shape;891;g31970abdad7_1_74"/>
          <p:cNvSpPr txBox="1"/>
          <p:nvPr/>
        </p:nvSpPr>
        <p:spPr>
          <a:xfrm>
            <a:off x="7313100" y="1712200"/>
            <a:ext cx="4095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100">
                <a:latin typeface="Calibri"/>
                <a:ea typeface="Calibri"/>
                <a:cs typeface="Calibri"/>
                <a:sym typeface="Calibri"/>
              </a:rPr>
              <a:t>MetaData + elaborated data</a:t>
            </a:r>
            <a:endParaRPr sz="2100">
              <a:solidFill>
                <a:srgbClr val="000000"/>
              </a:solidFill>
              <a:latin typeface="Calibri"/>
              <a:ea typeface="Calibri"/>
              <a:cs typeface="Calibri"/>
              <a:sym typeface="Calibri"/>
            </a:endParaRPr>
          </a:p>
        </p:txBody>
      </p:sp>
      <p:pic>
        <p:nvPicPr>
          <p:cNvPr id="892" name="Google Shape;892;g31970abdad7_1_74"/>
          <p:cNvPicPr preferRelativeResize="0"/>
          <p:nvPr/>
        </p:nvPicPr>
        <p:blipFill rotWithShape="1">
          <a:blip r:embed="rId4">
            <a:alphaModFix/>
          </a:blip>
          <a:srcRect t="13042" b="11955"/>
          <a:stretch/>
        </p:blipFill>
        <p:spPr>
          <a:xfrm>
            <a:off x="7495025" y="1015337"/>
            <a:ext cx="3629025" cy="764425"/>
          </a:xfrm>
          <a:prstGeom prst="rect">
            <a:avLst/>
          </a:prstGeom>
          <a:noFill/>
          <a:ln w="9525" cap="flat" cmpd="sng">
            <a:solidFill>
              <a:srgbClr val="7F7F7F"/>
            </a:solidFill>
            <a:prstDash val="solid"/>
            <a:round/>
            <a:headEnd type="none" w="sm" len="sm"/>
            <a:tailEnd type="none" w="sm" len="sm"/>
          </a:ln>
        </p:spPr>
      </p:pic>
      <p:sp>
        <p:nvSpPr>
          <p:cNvPr id="893" name="Google Shape;893;g31970abdad7_1_74"/>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Case Study : Research Dataset publication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g31970abdad7_1_88"/>
          <p:cNvPicPr preferRelativeResize="0"/>
          <p:nvPr/>
        </p:nvPicPr>
        <p:blipFill>
          <a:blip r:embed="rId3">
            <a:alphaModFix/>
          </a:blip>
          <a:stretch>
            <a:fillRect/>
          </a:stretch>
        </p:blipFill>
        <p:spPr>
          <a:xfrm>
            <a:off x="1027227" y="1215050"/>
            <a:ext cx="5125073" cy="4982251"/>
          </a:xfrm>
          <a:prstGeom prst="rect">
            <a:avLst/>
          </a:prstGeom>
          <a:noFill/>
          <a:ln w="9525" cap="flat" cmpd="sng">
            <a:solidFill>
              <a:srgbClr val="000000"/>
            </a:solidFill>
            <a:prstDash val="solid"/>
            <a:round/>
            <a:headEnd type="none" w="sm" len="sm"/>
            <a:tailEnd type="none" w="sm" len="sm"/>
          </a:ln>
        </p:spPr>
      </p:pic>
      <p:sp>
        <p:nvSpPr>
          <p:cNvPr id="900" name="Google Shape;900;g31970abdad7_1_88"/>
          <p:cNvSpPr/>
          <p:nvPr/>
        </p:nvSpPr>
        <p:spPr>
          <a:xfrm>
            <a:off x="1187975" y="4447500"/>
            <a:ext cx="529800" cy="10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1" name="Google Shape;901;g31970abdad7_1_88"/>
          <p:cNvSpPr/>
          <p:nvPr/>
        </p:nvSpPr>
        <p:spPr>
          <a:xfrm>
            <a:off x="1193440" y="4627200"/>
            <a:ext cx="589800" cy="10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2" name="Google Shape;902;g31970abdad7_1_88"/>
          <p:cNvSpPr/>
          <p:nvPr/>
        </p:nvSpPr>
        <p:spPr>
          <a:xfrm>
            <a:off x="1340375" y="5073465"/>
            <a:ext cx="1414800" cy="302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3" name="Google Shape;903;g31970abdad7_1_88"/>
          <p:cNvSpPr/>
          <p:nvPr/>
        </p:nvSpPr>
        <p:spPr>
          <a:xfrm>
            <a:off x="1089700" y="1323300"/>
            <a:ext cx="3319800" cy="148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904" name="Google Shape;904;g31970abdad7_1_88"/>
          <p:cNvPicPr preferRelativeResize="0"/>
          <p:nvPr/>
        </p:nvPicPr>
        <p:blipFill rotWithShape="1">
          <a:blip r:embed="rId4">
            <a:alphaModFix/>
          </a:blip>
          <a:srcRect t="13042" b="11955"/>
          <a:stretch/>
        </p:blipFill>
        <p:spPr>
          <a:xfrm>
            <a:off x="7495025" y="1015337"/>
            <a:ext cx="3629025" cy="764425"/>
          </a:xfrm>
          <a:prstGeom prst="rect">
            <a:avLst/>
          </a:prstGeom>
          <a:noFill/>
          <a:ln w="9525" cap="flat" cmpd="sng">
            <a:solidFill>
              <a:srgbClr val="7F7F7F"/>
            </a:solidFill>
            <a:prstDash val="solid"/>
            <a:round/>
            <a:headEnd type="none" w="sm" len="sm"/>
            <a:tailEnd type="none" w="sm" len="sm"/>
          </a:ln>
        </p:spPr>
      </p:pic>
      <p:pic>
        <p:nvPicPr>
          <p:cNvPr id="905" name="Google Shape;905;g31970abdad7_1_88"/>
          <p:cNvPicPr preferRelativeResize="0"/>
          <p:nvPr/>
        </p:nvPicPr>
        <p:blipFill>
          <a:blip r:embed="rId5">
            <a:alphaModFix/>
          </a:blip>
          <a:stretch>
            <a:fillRect/>
          </a:stretch>
        </p:blipFill>
        <p:spPr>
          <a:xfrm>
            <a:off x="6714075" y="2792702"/>
            <a:ext cx="5125074" cy="3209085"/>
          </a:xfrm>
          <a:prstGeom prst="rect">
            <a:avLst/>
          </a:prstGeom>
          <a:noFill/>
          <a:ln>
            <a:noFill/>
          </a:ln>
        </p:spPr>
      </p:pic>
      <p:sp>
        <p:nvSpPr>
          <p:cNvPr id="906" name="Google Shape;906;g31970abdad7_1_88"/>
          <p:cNvSpPr/>
          <p:nvPr/>
        </p:nvSpPr>
        <p:spPr>
          <a:xfrm>
            <a:off x="9280950" y="4215150"/>
            <a:ext cx="2659200" cy="1877700"/>
          </a:xfrm>
          <a:prstGeom prst="rect">
            <a:avLst/>
          </a:prstGeom>
          <a:solidFill>
            <a:srgbClr val="CECACA">
              <a:alpha val="477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7" name="Google Shape;907;g31970abdad7_1_88"/>
          <p:cNvSpPr/>
          <p:nvPr/>
        </p:nvSpPr>
        <p:spPr>
          <a:xfrm>
            <a:off x="6714075" y="4215275"/>
            <a:ext cx="2566800" cy="1877700"/>
          </a:xfrm>
          <a:prstGeom prst="rect">
            <a:avLst/>
          </a:prstGeom>
          <a:solidFill>
            <a:srgbClr val="CECACA">
              <a:alpha val="477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908" name="Google Shape;908;g31970abdad7_1_88"/>
          <p:cNvPicPr preferRelativeResize="0"/>
          <p:nvPr/>
        </p:nvPicPr>
        <p:blipFill rotWithShape="1">
          <a:blip r:embed="rId6">
            <a:alphaModFix/>
          </a:blip>
          <a:srcRect l="29439" t="14638" r="29489" b="11615"/>
          <a:stretch/>
        </p:blipFill>
        <p:spPr>
          <a:xfrm>
            <a:off x="6505812" y="3323050"/>
            <a:ext cx="405115" cy="409176"/>
          </a:xfrm>
          <a:prstGeom prst="rect">
            <a:avLst/>
          </a:prstGeom>
          <a:noFill/>
          <a:ln>
            <a:noFill/>
          </a:ln>
        </p:spPr>
      </p:pic>
      <p:pic>
        <p:nvPicPr>
          <p:cNvPr id="909" name="Google Shape;909;g31970abdad7_1_88"/>
          <p:cNvPicPr preferRelativeResize="0"/>
          <p:nvPr/>
        </p:nvPicPr>
        <p:blipFill rotWithShape="1">
          <a:blip r:embed="rId6">
            <a:alphaModFix/>
          </a:blip>
          <a:srcRect l="29439" t="14638" r="29489" b="11615"/>
          <a:stretch/>
        </p:blipFill>
        <p:spPr>
          <a:xfrm>
            <a:off x="11539754" y="3323050"/>
            <a:ext cx="299407" cy="302400"/>
          </a:xfrm>
          <a:prstGeom prst="rect">
            <a:avLst/>
          </a:prstGeom>
          <a:noFill/>
          <a:ln>
            <a:noFill/>
          </a:ln>
        </p:spPr>
      </p:pic>
      <p:sp>
        <p:nvSpPr>
          <p:cNvPr id="910" name="Google Shape;910;g31970abdad7_1_88"/>
          <p:cNvSpPr txBox="1"/>
          <p:nvPr/>
        </p:nvSpPr>
        <p:spPr>
          <a:xfrm>
            <a:off x="7313100" y="1712200"/>
            <a:ext cx="4095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100">
                <a:latin typeface="Calibri"/>
                <a:ea typeface="Calibri"/>
                <a:cs typeface="Calibri"/>
                <a:sym typeface="Calibri"/>
              </a:rPr>
              <a:t>MetaData + elaborated data</a:t>
            </a:r>
            <a:endParaRPr sz="2100">
              <a:solidFill>
                <a:srgbClr val="000000"/>
              </a:solidFill>
              <a:latin typeface="Calibri"/>
              <a:ea typeface="Calibri"/>
              <a:cs typeface="Calibri"/>
              <a:sym typeface="Calibri"/>
            </a:endParaRPr>
          </a:p>
        </p:txBody>
      </p:sp>
      <p:sp>
        <p:nvSpPr>
          <p:cNvPr id="911" name="Google Shape;911;g31970abdad7_1_88"/>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Case Study : Research Dataset publication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g31970abdad7_1_104"/>
          <p:cNvPicPr preferRelativeResize="0"/>
          <p:nvPr/>
        </p:nvPicPr>
        <p:blipFill>
          <a:blip r:embed="rId3">
            <a:alphaModFix/>
          </a:blip>
          <a:stretch>
            <a:fillRect/>
          </a:stretch>
        </p:blipFill>
        <p:spPr>
          <a:xfrm>
            <a:off x="112827" y="1215050"/>
            <a:ext cx="5125073" cy="4982251"/>
          </a:xfrm>
          <a:prstGeom prst="rect">
            <a:avLst/>
          </a:prstGeom>
          <a:noFill/>
          <a:ln w="9525" cap="flat" cmpd="sng">
            <a:solidFill>
              <a:srgbClr val="000000"/>
            </a:solidFill>
            <a:prstDash val="solid"/>
            <a:round/>
            <a:headEnd type="none" w="sm" len="sm"/>
            <a:tailEnd type="none" w="sm" len="sm"/>
          </a:ln>
        </p:spPr>
      </p:pic>
      <p:pic>
        <p:nvPicPr>
          <p:cNvPr id="918" name="Google Shape;918;g31970abdad7_1_104"/>
          <p:cNvPicPr preferRelativeResize="0"/>
          <p:nvPr/>
        </p:nvPicPr>
        <p:blipFill>
          <a:blip r:embed="rId4">
            <a:alphaModFix/>
          </a:blip>
          <a:stretch>
            <a:fillRect/>
          </a:stretch>
        </p:blipFill>
        <p:spPr>
          <a:xfrm>
            <a:off x="4406500" y="1477125"/>
            <a:ext cx="7652124" cy="2433775"/>
          </a:xfrm>
          <a:prstGeom prst="rect">
            <a:avLst/>
          </a:prstGeom>
          <a:noFill/>
          <a:ln>
            <a:noFill/>
          </a:ln>
        </p:spPr>
      </p:pic>
      <p:sp>
        <p:nvSpPr>
          <p:cNvPr id="919" name="Google Shape;919;g31970abdad7_1_104"/>
          <p:cNvSpPr/>
          <p:nvPr/>
        </p:nvSpPr>
        <p:spPr>
          <a:xfrm>
            <a:off x="425975" y="5274775"/>
            <a:ext cx="1081500" cy="10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920" name="Google Shape;920;g31970abdad7_1_104"/>
          <p:cNvPicPr preferRelativeResize="0"/>
          <p:nvPr/>
        </p:nvPicPr>
        <p:blipFill>
          <a:blip r:embed="rId5">
            <a:alphaModFix/>
          </a:blip>
          <a:stretch>
            <a:fillRect/>
          </a:stretch>
        </p:blipFill>
        <p:spPr>
          <a:xfrm>
            <a:off x="4176350" y="4068925"/>
            <a:ext cx="7939450" cy="2087625"/>
          </a:xfrm>
          <a:prstGeom prst="rect">
            <a:avLst/>
          </a:prstGeom>
          <a:noFill/>
          <a:ln>
            <a:noFill/>
          </a:ln>
        </p:spPr>
      </p:pic>
      <p:sp>
        <p:nvSpPr>
          <p:cNvPr id="921" name="Google Shape;921;g31970abdad7_1_104"/>
          <p:cNvSpPr txBox="1"/>
          <p:nvPr/>
        </p:nvSpPr>
        <p:spPr>
          <a:xfrm>
            <a:off x="7490725" y="964375"/>
            <a:ext cx="2500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500">
                <a:solidFill>
                  <a:srgbClr val="000000"/>
                </a:solidFill>
                <a:latin typeface="Calibri"/>
                <a:ea typeface="Calibri"/>
                <a:cs typeface="Calibri"/>
                <a:sym typeface="Calibri"/>
              </a:rPr>
              <a:t>MIAPPE standard</a:t>
            </a:r>
            <a:endParaRPr sz="2500">
              <a:solidFill>
                <a:srgbClr val="000000"/>
              </a:solidFill>
              <a:latin typeface="Calibri"/>
              <a:ea typeface="Calibri"/>
              <a:cs typeface="Calibri"/>
              <a:sym typeface="Calibri"/>
            </a:endParaRPr>
          </a:p>
        </p:txBody>
      </p:sp>
      <p:pic>
        <p:nvPicPr>
          <p:cNvPr id="922" name="Google Shape;922;g31970abdad7_1_104"/>
          <p:cNvPicPr preferRelativeResize="0"/>
          <p:nvPr/>
        </p:nvPicPr>
        <p:blipFill rotWithShape="1">
          <a:blip r:embed="rId6">
            <a:alphaModFix/>
          </a:blip>
          <a:srcRect l="65086" t="23273" r="6222" b="27030"/>
          <a:stretch/>
        </p:blipFill>
        <p:spPr>
          <a:xfrm>
            <a:off x="1866175" y="5196825"/>
            <a:ext cx="267600" cy="265100"/>
          </a:xfrm>
          <a:prstGeom prst="rect">
            <a:avLst/>
          </a:prstGeom>
          <a:noFill/>
          <a:ln>
            <a:noFill/>
          </a:ln>
        </p:spPr>
      </p:pic>
      <p:sp>
        <p:nvSpPr>
          <p:cNvPr id="923" name="Google Shape;923;g31970abdad7_1_104"/>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Case Study : Research Dataset publication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g31970abdad7_1_117"/>
          <p:cNvPicPr preferRelativeResize="0"/>
          <p:nvPr/>
        </p:nvPicPr>
        <p:blipFill>
          <a:blip r:embed="rId3">
            <a:alphaModFix/>
          </a:blip>
          <a:stretch>
            <a:fillRect/>
          </a:stretch>
        </p:blipFill>
        <p:spPr>
          <a:xfrm>
            <a:off x="6714075" y="2792702"/>
            <a:ext cx="5125074" cy="3209085"/>
          </a:xfrm>
          <a:prstGeom prst="rect">
            <a:avLst/>
          </a:prstGeom>
          <a:noFill/>
          <a:ln>
            <a:noFill/>
          </a:ln>
        </p:spPr>
      </p:pic>
      <p:pic>
        <p:nvPicPr>
          <p:cNvPr id="930" name="Google Shape;930;g31970abdad7_1_117"/>
          <p:cNvPicPr preferRelativeResize="0"/>
          <p:nvPr/>
        </p:nvPicPr>
        <p:blipFill rotWithShape="1">
          <a:blip r:embed="rId4">
            <a:alphaModFix/>
          </a:blip>
          <a:srcRect t="13042" b="11955"/>
          <a:stretch/>
        </p:blipFill>
        <p:spPr>
          <a:xfrm>
            <a:off x="6809225" y="1015337"/>
            <a:ext cx="3629025" cy="764425"/>
          </a:xfrm>
          <a:prstGeom prst="rect">
            <a:avLst/>
          </a:prstGeom>
          <a:noFill/>
          <a:ln w="9525" cap="flat" cmpd="sng">
            <a:solidFill>
              <a:srgbClr val="7F7F7F"/>
            </a:solidFill>
            <a:prstDash val="solid"/>
            <a:round/>
            <a:headEnd type="none" w="sm" len="sm"/>
            <a:tailEnd type="none" w="sm" len="sm"/>
          </a:ln>
        </p:spPr>
      </p:pic>
      <p:pic>
        <p:nvPicPr>
          <p:cNvPr id="931" name="Google Shape;931;g31970abdad7_1_117"/>
          <p:cNvPicPr preferRelativeResize="0"/>
          <p:nvPr/>
        </p:nvPicPr>
        <p:blipFill rotWithShape="1">
          <a:blip r:embed="rId5">
            <a:alphaModFix/>
          </a:blip>
          <a:srcRect l="29439" t="14638" r="29489" b="11615"/>
          <a:stretch/>
        </p:blipFill>
        <p:spPr>
          <a:xfrm>
            <a:off x="6505800" y="3224325"/>
            <a:ext cx="502881" cy="507900"/>
          </a:xfrm>
          <a:prstGeom prst="rect">
            <a:avLst/>
          </a:prstGeom>
          <a:noFill/>
          <a:ln>
            <a:noFill/>
          </a:ln>
        </p:spPr>
      </p:pic>
      <p:pic>
        <p:nvPicPr>
          <p:cNvPr id="932" name="Google Shape;932;g31970abdad7_1_117"/>
          <p:cNvPicPr preferRelativeResize="0"/>
          <p:nvPr/>
        </p:nvPicPr>
        <p:blipFill rotWithShape="1">
          <a:blip r:embed="rId5">
            <a:alphaModFix/>
          </a:blip>
          <a:srcRect l="29439" t="14638" r="29489" b="11615"/>
          <a:stretch/>
        </p:blipFill>
        <p:spPr>
          <a:xfrm>
            <a:off x="11539749" y="3271850"/>
            <a:ext cx="350090" cy="353601"/>
          </a:xfrm>
          <a:prstGeom prst="rect">
            <a:avLst/>
          </a:prstGeom>
          <a:noFill/>
          <a:ln>
            <a:noFill/>
          </a:ln>
        </p:spPr>
      </p:pic>
      <p:pic>
        <p:nvPicPr>
          <p:cNvPr id="933" name="Google Shape;933;g31970abdad7_1_117"/>
          <p:cNvPicPr preferRelativeResize="0"/>
          <p:nvPr/>
        </p:nvPicPr>
        <p:blipFill>
          <a:blip r:embed="rId6">
            <a:alphaModFix/>
          </a:blip>
          <a:stretch>
            <a:fillRect/>
          </a:stretch>
        </p:blipFill>
        <p:spPr>
          <a:xfrm>
            <a:off x="341427" y="1215050"/>
            <a:ext cx="5125073" cy="4982251"/>
          </a:xfrm>
          <a:prstGeom prst="rect">
            <a:avLst/>
          </a:prstGeom>
          <a:noFill/>
          <a:ln w="9525" cap="flat" cmpd="sng">
            <a:solidFill>
              <a:srgbClr val="000000"/>
            </a:solidFill>
            <a:prstDash val="solid"/>
            <a:round/>
            <a:headEnd type="none" w="sm" len="sm"/>
            <a:tailEnd type="none" w="sm" len="sm"/>
          </a:ln>
        </p:spPr>
      </p:pic>
      <p:pic>
        <p:nvPicPr>
          <p:cNvPr id="934" name="Google Shape;934;g31970abdad7_1_117"/>
          <p:cNvPicPr preferRelativeResize="0"/>
          <p:nvPr/>
        </p:nvPicPr>
        <p:blipFill rotWithShape="1">
          <a:blip r:embed="rId7">
            <a:alphaModFix/>
          </a:blip>
          <a:srcRect l="5855" t="23273" r="65454" b="27030"/>
          <a:stretch/>
        </p:blipFill>
        <p:spPr>
          <a:xfrm>
            <a:off x="5424987" y="5218885"/>
            <a:ext cx="267600" cy="265100"/>
          </a:xfrm>
          <a:prstGeom prst="rect">
            <a:avLst/>
          </a:prstGeom>
          <a:noFill/>
          <a:ln>
            <a:noFill/>
          </a:ln>
        </p:spPr>
      </p:pic>
      <p:pic>
        <p:nvPicPr>
          <p:cNvPr id="935" name="Google Shape;935;g31970abdad7_1_117"/>
          <p:cNvPicPr preferRelativeResize="0"/>
          <p:nvPr/>
        </p:nvPicPr>
        <p:blipFill rotWithShape="1">
          <a:blip r:embed="rId5">
            <a:alphaModFix/>
          </a:blip>
          <a:srcRect l="29439" t="14638" r="29489" b="11615"/>
          <a:stretch/>
        </p:blipFill>
        <p:spPr>
          <a:xfrm>
            <a:off x="6714075" y="5350501"/>
            <a:ext cx="231224" cy="233548"/>
          </a:xfrm>
          <a:prstGeom prst="rect">
            <a:avLst/>
          </a:prstGeom>
          <a:noFill/>
          <a:ln>
            <a:noFill/>
          </a:ln>
        </p:spPr>
      </p:pic>
      <p:sp>
        <p:nvSpPr>
          <p:cNvPr id="936" name="Google Shape;936;g31970abdad7_1_117"/>
          <p:cNvSpPr txBox="1"/>
          <p:nvPr/>
        </p:nvSpPr>
        <p:spPr>
          <a:xfrm>
            <a:off x="2160275" y="4501150"/>
            <a:ext cx="3777000" cy="1369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de-DE">
                <a:solidFill>
                  <a:srgbClr val="000000"/>
                </a:solidFill>
                <a:latin typeface="Calibri"/>
                <a:ea typeface="Calibri"/>
                <a:cs typeface="Calibri"/>
                <a:sym typeface="Calibri"/>
              </a:rPr>
              <a:t>Description </a:t>
            </a:r>
            <a:r>
              <a:rPr lang="de-DE">
                <a:latin typeface="Calibri"/>
                <a:ea typeface="Calibri"/>
                <a:cs typeface="Calibri"/>
                <a:sym typeface="Calibri"/>
              </a:rPr>
              <a:t>of experiment</a:t>
            </a:r>
            <a:endParaRPr>
              <a:solidFill>
                <a:srgbClr val="000000"/>
              </a:solidFill>
              <a:latin typeface="Calibri"/>
              <a:ea typeface="Calibri"/>
              <a:cs typeface="Calibri"/>
              <a:sym typeface="Calibri"/>
            </a:endParaRPr>
          </a:p>
          <a:p>
            <a:pPr marL="0" lvl="0" indent="0" algn="l" rtl="0">
              <a:lnSpc>
                <a:spcPct val="150000"/>
              </a:lnSpc>
              <a:spcBef>
                <a:spcPts val="0"/>
              </a:spcBef>
              <a:spcAft>
                <a:spcPts val="0"/>
              </a:spcAft>
              <a:buNone/>
            </a:pPr>
            <a:r>
              <a:rPr lang="de-DE">
                <a:solidFill>
                  <a:srgbClr val="000000"/>
                </a:solidFill>
                <a:latin typeface="Calibri"/>
                <a:ea typeface="Calibri"/>
                <a:cs typeface="Calibri"/>
                <a:sym typeface="Calibri"/>
              </a:rPr>
              <a:t>Description de measuring </a:t>
            </a:r>
            <a:r>
              <a:rPr lang="de-DE">
                <a:latin typeface="Calibri"/>
                <a:ea typeface="Calibri"/>
                <a:cs typeface="Calibri"/>
                <a:sym typeface="Calibri"/>
              </a:rPr>
              <a:t>protocols</a:t>
            </a:r>
            <a:endParaRPr>
              <a:solidFill>
                <a:srgbClr val="000000"/>
              </a:solidFill>
              <a:latin typeface="Calibri"/>
              <a:ea typeface="Calibri"/>
              <a:cs typeface="Calibri"/>
              <a:sym typeface="Calibri"/>
            </a:endParaRPr>
          </a:p>
          <a:p>
            <a:pPr marL="0" lvl="0" indent="0" algn="l" rtl="0">
              <a:lnSpc>
                <a:spcPct val="150000"/>
              </a:lnSpc>
              <a:spcBef>
                <a:spcPts val="0"/>
              </a:spcBef>
              <a:spcAft>
                <a:spcPts val="0"/>
              </a:spcAft>
              <a:buNone/>
            </a:pPr>
            <a:r>
              <a:rPr lang="de-DE">
                <a:latin typeface="Calibri"/>
                <a:ea typeface="Calibri"/>
                <a:cs typeface="Calibri"/>
                <a:sym typeface="Calibri"/>
              </a:rPr>
              <a:t>Tools and methods of data transformation?</a:t>
            </a:r>
            <a:endParaRPr>
              <a:solidFill>
                <a:srgbClr val="000000"/>
              </a:solidFill>
              <a:latin typeface="Calibri"/>
              <a:ea typeface="Calibri"/>
              <a:cs typeface="Calibri"/>
              <a:sym typeface="Calibri"/>
            </a:endParaRPr>
          </a:p>
          <a:p>
            <a:pPr marL="0" lvl="0" indent="0" algn="l" rtl="0">
              <a:lnSpc>
                <a:spcPct val="150000"/>
              </a:lnSpc>
              <a:spcBef>
                <a:spcPts val="0"/>
              </a:spcBef>
              <a:spcAft>
                <a:spcPts val="0"/>
              </a:spcAft>
              <a:buNone/>
            </a:pPr>
            <a:r>
              <a:rPr lang="de-DE">
                <a:solidFill>
                  <a:srgbClr val="000000"/>
                </a:solidFill>
                <a:latin typeface="Calibri"/>
                <a:ea typeface="Calibri"/>
                <a:cs typeface="Calibri"/>
                <a:sym typeface="Calibri"/>
              </a:rPr>
              <a:t>Transparenc</a:t>
            </a:r>
            <a:r>
              <a:rPr lang="de-DE">
                <a:latin typeface="Calibri"/>
                <a:ea typeface="Calibri"/>
                <a:cs typeface="Calibri"/>
                <a:sym typeface="Calibri"/>
              </a:rPr>
              <a:t>y and provenance?</a:t>
            </a:r>
            <a:r>
              <a:rPr lang="de-DE">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p:txBody>
      </p:sp>
      <p:pic>
        <p:nvPicPr>
          <p:cNvPr id="937" name="Google Shape;937;g31970abdad7_1_117"/>
          <p:cNvPicPr preferRelativeResize="0"/>
          <p:nvPr/>
        </p:nvPicPr>
        <p:blipFill rotWithShape="1">
          <a:blip r:embed="rId7">
            <a:alphaModFix/>
          </a:blip>
          <a:srcRect l="35108" t="23273" r="36201" b="27030"/>
          <a:stretch/>
        </p:blipFill>
        <p:spPr>
          <a:xfrm>
            <a:off x="4812375" y="4554450"/>
            <a:ext cx="267600" cy="265100"/>
          </a:xfrm>
          <a:prstGeom prst="rect">
            <a:avLst/>
          </a:prstGeom>
          <a:noFill/>
          <a:ln>
            <a:noFill/>
          </a:ln>
        </p:spPr>
      </p:pic>
      <p:pic>
        <p:nvPicPr>
          <p:cNvPr id="938" name="Google Shape;938;g31970abdad7_1_117"/>
          <p:cNvPicPr preferRelativeResize="0"/>
          <p:nvPr/>
        </p:nvPicPr>
        <p:blipFill rotWithShape="1">
          <a:blip r:embed="rId7">
            <a:alphaModFix/>
          </a:blip>
          <a:srcRect l="35108" t="23273" r="36201" b="27030"/>
          <a:stretch/>
        </p:blipFill>
        <p:spPr>
          <a:xfrm>
            <a:off x="4953800" y="4866500"/>
            <a:ext cx="267600" cy="265100"/>
          </a:xfrm>
          <a:prstGeom prst="rect">
            <a:avLst/>
          </a:prstGeom>
          <a:noFill/>
          <a:ln>
            <a:noFill/>
          </a:ln>
        </p:spPr>
      </p:pic>
      <p:pic>
        <p:nvPicPr>
          <p:cNvPr id="939" name="Google Shape;939;g31970abdad7_1_117"/>
          <p:cNvPicPr preferRelativeResize="0"/>
          <p:nvPr/>
        </p:nvPicPr>
        <p:blipFill rotWithShape="1">
          <a:blip r:embed="rId8">
            <a:alphaModFix/>
          </a:blip>
          <a:srcRect l="10017" t="21233" r="53502" b="23034"/>
          <a:stretch/>
        </p:blipFill>
        <p:spPr>
          <a:xfrm>
            <a:off x="11748950" y="5207800"/>
            <a:ext cx="183451" cy="233548"/>
          </a:xfrm>
          <a:prstGeom prst="rect">
            <a:avLst/>
          </a:prstGeom>
          <a:noFill/>
          <a:ln>
            <a:noFill/>
          </a:ln>
        </p:spPr>
      </p:pic>
      <p:pic>
        <p:nvPicPr>
          <p:cNvPr id="940" name="Google Shape;940;g31970abdad7_1_117"/>
          <p:cNvPicPr preferRelativeResize="0"/>
          <p:nvPr/>
        </p:nvPicPr>
        <p:blipFill rotWithShape="1">
          <a:blip r:embed="rId7">
            <a:alphaModFix/>
          </a:blip>
          <a:srcRect l="5855" t="23273" r="65454" b="27030"/>
          <a:stretch/>
        </p:blipFill>
        <p:spPr>
          <a:xfrm>
            <a:off x="4662987" y="5542361"/>
            <a:ext cx="267600" cy="265100"/>
          </a:xfrm>
          <a:prstGeom prst="rect">
            <a:avLst/>
          </a:prstGeom>
          <a:noFill/>
          <a:ln>
            <a:noFill/>
          </a:ln>
        </p:spPr>
      </p:pic>
      <p:sp>
        <p:nvSpPr>
          <p:cNvPr id="941" name="Google Shape;941;g31970abdad7_1_117"/>
          <p:cNvSpPr txBox="1"/>
          <p:nvPr/>
        </p:nvSpPr>
        <p:spPr>
          <a:xfrm>
            <a:off x="6703500" y="1712200"/>
            <a:ext cx="4095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2100">
                <a:latin typeface="Calibri"/>
                <a:ea typeface="Calibri"/>
                <a:cs typeface="Calibri"/>
                <a:sym typeface="Calibri"/>
              </a:rPr>
              <a:t>MetaData + elaborated data</a:t>
            </a:r>
            <a:endParaRPr sz="2100">
              <a:solidFill>
                <a:srgbClr val="000000"/>
              </a:solidFill>
              <a:latin typeface="Calibri"/>
              <a:ea typeface="Calibri"/>
              <a:cs typeface="Calibri"/>
              <a:sym typeface="Calibri"/>
            </a:endParaRPr>
          </a:p>
        </p:txBody>
      </p:sp>
      <p:sp>
        <p:nvSpPr>
          <p:cNvPr id="942" name="Google Shape;942;g31970abdad7_1_117"/>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Case Study : Research Dataset publication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31970abdad7_1_198"/>
          <p:cNvSpPr txBox="1">
            <a:spLocks noGrp="1"/>
          </p:cNvSpPr>
          <p:nvPr>
            <p:ph type="body" idx="1"/>
          </p:nvPr>
        </p:nvSpPr>
        <p:spPr>
          <a:xfrm>
            <a:off x="138900" y="565617"/>
            <a:ext cx="11864100" cy="7029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de-DE"/>
              <a:t>All of this sounds incredibly complicated to understand, and putting it into practice? </a:t>
            </a:r>
            <a:endParaRPr/>
          </a:p>
          <a:p>
            <a:pPr marL="0" lvl="0" indent="0" algn="l" rtl="0">
              <a:spcBef>
                <a:spcPts val="1000"/>
              </a:spcBef>
              <a:spcAft>
                <a:spcPts val="0"/>
              </a:spcAft>
              <a:buNone/>
            </a:pPr>
            <a:r>
              <a:rPr lang="de-DE"/>
              <a:t>How can we stay FAIR without turning into IT engineer or data scientists?</a:t>
            </a:r>
            <a:endParaRPr/>
          </a:p>
        </p:txBody>
      </p:sp>
      <p:sp>
        <p:nvSpPr>
          <p:cNvPr id="949" name="Google Shape;949;g31970abdad7_1_198"/>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do it simply but correctly?</a:t>
            </a:r>
            <a:endParaRPr/>
          </a:p>
        </p:txBody>
      </p:sp>
      <p:sp>
        <p:nvSpPr>
          <p:cNvPr id="950" name="Google Shape;950;g31970abdad7_1_198"/>
          <p:cNvSpPr txBox="1"/>
          <p:nvPr/>
        </p:nvSpPr>
        <p:spPr>
          <a:xfrm>
            <a:off x="284300" y="3379550"/>
            <a:ext cx="7785300" cy="2647500"/>
          </a:xfrm>
          <a:prstGeom prst="rect">
            <a:avLst/>
          </a:prstGeom>
          <a:noFill/>
          <a:ln w="952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Data Base Management System (SGBD, NoSQL, RDF storage, etc)</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Representation language (XML or JSON)</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Standards</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Access (Web pages, Webservices) &amp; Knowledge representation: Ontology, thesaurus, taxonomy, …</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Storage systems (Cloud, EU platforms)</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Analysis and visualisation tools</a:t>
            </a:r>
            <a:endParaRPr sz="1600">
              <a:solidFill>
                <a:srgbClr val="7F7F7F"/>
              </a:solidFill>
              <a:latin typeface="Trebuchet MS"/>
              <a:ea typeface="Trebuchet MS"/>
              <a:cs typeface="Trebuchet MS"/>
              <a:sym typeface="Trebuchet MS"/>
            </a:endParaRPr>
          </a:p>
        </p:txBody>
      </p:sp>
      <p:sp>
        <p:nvSpPr>
          <p:cNvPr id="951" name="Google Shape;951;g31970abdad7_1_198"/>
          <p:cNvSpPr txBox="1"/>
          <p:nvPr/>
        </p:nvSpPr>
        <p:spPr>
          <a:xfrm>
            <a:off x="284300" y="1550750"/>
            <a:ext cx="7785300" cy="1539300"/>
          </a:xfrm>
          <a:prstGeom prst="rect">
            <a:avLst/>
          </a:prstGeom>
          <a:noFill/>
          <a:ln w="9525" cap="flat" cmpd="sng">
            <a:solidFill>
              <a:srgbClr val="517E33"/>
            </a:solidFill>
            <a:prstDash val="solid"/>
            <a:round/>
            <a:headEnd type="none" w="sm" len="sm"/>
            <a:tailEnd type="none" w="sm" len="sm"/>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Standards &amp; Knowledge representation: Ontology, thesaurus, taxon</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Storage systems (Cloud, EU platforms, scientific repositories)</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File exchange system</a:t>
            </a:r>
            <a:endParaRPr sz="1600">
              <a:solidFill>
                <a:srgbClr val="7F7F7F"/>
              </a:solidFill>
              <a:latin typeface="Trebuchet MS"/>
              <a:ea typeface="Trebuchet MS"/>
              <a:cs typeface="Trebuchet MS"/>
              <a:sym typeface="Trebuchet MS"/>
            </a:endParaRPr>
          </a:p>
          <a:p>
            <a:pPr marL="457200" lvl="0" indent="-330200" algn="l" rtl="0">
              <a:lnSpc>
                <a:spcPct val="150000"/>
              </a:lnSpc>
              <a:spcBef>
                <a:spcPts val="0"/>
              </a:spcBef>
              <a:spcAft>
                <a:spcPts val="0"/>
              </a:spcAft>
              <a:buClr>
                <a:srgbClr val="7F7F7F"/>
              </a:buClr>
              <a:buSzPts val="1600"/>
              <a:buFont typeface="Trebuchet MS"/>
              <a:buChar char="●"/>
            </a:pPr>
            <a:r>
              <a:rPr lang="de-DE" sz="1600">
                <a:solidFill>
                  <a:srgbClr val="7F7F7F"/>
                </a:solidFill>
                <a:latin typeface="Trebuchet MS"/>
                <a:ea typeface="Trebuchet MS"/>
                <a:cs typeface="Trebuchet MS"/>
                <a:sym typeface="Trebuchet MS"/>
              </a:rPr>
              <a:t>Analysis and visualisation</a:t>
            </a:r>
            <a:endParaRPr sz="1600">
              <a:solidFill>
                <a:srgbClr val="7F7F7F"/>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1a13bc3efd_0_24"/>
          <p:cNvSpPr txBox="1">
            <a:spLocks noGrp="1"/>
          </p:cNvSpPr>
          <p:nvPr>
            <p:ph type="title"/>
          </p:nvPr>
        </p:nvSpPr>
        <p:spPr>
          <a:xfrm>
            <a:off x="743192" y="149638"/>
            <a:ext cx="10754185"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FAIR and open data</a:t>
            </a:r>
            <a:endParaRPr/>
          </a:p>
        </p:txBody>
      </p:sp>
      <p:grpSp>
        <p:nvGrpSpPr>
          <p:cNvPr id="148" name="Google Shape;148;g31a13bc3efd_0_24"/>
          <p:cNvGrpSpPr/>
          <p:nvPr/>
        </p:nvGrpSpPr>
        <p:grpSpPr>
          <a:xfrm>
            <a:off x="1271392" y="1097039"/>
            <a:ext cx="9651285" cy="4453349"/>
            <a:chOff x="1262108" y="1083113"/>
            <a:chExt cx="9651285" cy="4453349"/>
          </a:xfrm>
        </p:grpSpPr>
        <p:sp>
          <p:nvSpPr>
            <p:cNvPr id="149" name="Google Shape;149;g31a13bc3efd_0_24"/>
            <p:cNvSpPr/>
            <p:nvPr/>
          </p:nvSpPr>
          <p:spPr>
            <a:xfrm>
              <a:off x="3410894" y="1898642"/>
              <a:ext cx="2729321" cy="2670666"/>
            </a:xfrm>
            <a:prstGeom prst="ellipse">
              <a:avLst/>
            </a:prstGeom>
            <a:solidFill>
              <a:srgbClr val="FF0000">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0" name="Google Shape;150;g31a13bc3efd_0_24"/>
            <p:cNvSpPr/>
            <p:nvPr/>
          </p:nvSpPr>
          <p:spPr>
            <a:xfrm>
              <a:off x="4766537" y="1898989"/>
              <a:ext cx="2663870" cy="2670666"/>
            </a:xfrm>
            <a:prstGeom prst="ellipse">
              <a:avLst/>
            </a:prstGeom>
            <a:solidFill>
              <a:srgbClr val="0070C0">
                <a:alpha val="4941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1" name="Google Shape;151;g31a13bc3efd_0_24"/>
            <p:cNvSpPr/>
            <p:nvPr/>
          </p:nvSpPr>
          <p:spPr>
            <a:xfrm>
              <a:off x="6133556" y="1898642"/>
              <a:ext cx="2665894" cy="2670666"/>
            </a:xfrm>
            <a:prstGeom prst="ellipse">
              <a:avLst/>
            </a:prstGeom>
            <a:solidFill>
              <a:srgbClr val="92D050">
                <a:alpha val="4941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2" name="Google Shape;152;g31a13bc3efd_0_24"/>
            <p:cNvSpPr txBox="1"/>
            <p:nvPr/>
          </p:nvSpPr>
          <p:spPr>
            <a:xfrm>
              <a:off x="3410894" y="4766803"/>
              <a:ext cx="2444262" cy="769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de-DE" sz="2200" b="0" i="0" u="none" strike="noStrike" cap="none">
                  <a:solidFill>
                    <a:srgbClr val="000000"/>
                  </a:solidFill>
                  <a:latin typeface="Arial"/>
                  <a:ea typeface="Arial"/>
                  <a:cs typeface="Arial"/>
                  <a:sym typeface="Arial"/>
                </a:rPr>
                <a:t>Restricted access</a:t>
              </a:r>
              <a:endParaRPr sz="2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de-DE" sz="2200" b="0" i="0" u="none" strike="noStrike" cap="none">
                  <a:solidFill>
                    <a:srgbClr val="000000"/>
                  </a:solidFill>
                  <a:latin typeface="Arial"/>
                  <a:ea typeface="Arial"/>
                  <a:cs typeface="Arial"/>
                  <a:sym typeface="Arial"/>
                </a:rPr>
                <a:t>Reusable</a:t>
              </a:r>
              <a:endParaRPr sz="2200">
                <a:solidFill>
                  <a:schemeClr val="dk1"/>
                </a:solidFill>
                <a:latin typeface="Calibri"/>
                <a:ea typeface="Calibri"/>
                <a:cs typeface="Calibri"/>
                <a:sym typeface="Calibri"/>
              </a:endParaRPr>
            </a:p>
          </p:txBody>
        </p:sp>
        <p:sp>
          <p:nvSpPr>
            <p:cNvPr id="153" name="Google Shape;153;g31a13bc3efd_0_24"/>
            <p:cNvSpPr txBox="1"/>
            <p:nvPr/>
          </p:nvSpPr>
          <p:spPr>
            <a:xfrm>
              <a:off x="1262108" y="3021363"/>
              <a:ext cx="1658301"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de-DE" sz="2200" b="0" i="0" u="none" strike="noStrike" cap="none">
                  <a:solidFill>
                    <a:srgbClr val="000000"/>
                  </a:solidFill>
                  <a:latin typeface="Arial"/>
                  <a:ea typeface="Arial"/>
                  <a:cs typeface="Arial"/>
                  <a:sym typeface="Arial"/>
                </a:rPr>
                <a:t>Useless</a:t>
              </a:r>
              <a:endParaRPr sz="2200">
                <a:solidFill>
                  <a:schemeClr val="dk1"/>
                </a:solidFill>
                <a:latin typeface="Calibri"/>
                <a:ea typeface="Calibri"/>
                <a:cs typeface="Calibri"/>
                <a:sym typeface="Calibri"/>
              </a:endParaRPr>
            </a:p>
          </p:txBody>
        </p:sp>
        <p:sp>
          <p:nvSpPr>
            <p:cNvPr id="154" name="Google Shape;154;g31a13bc3efd_0_24"/>
            <p:cNvSpPr txBox="1"/>
            <p:nvPr/>
          </p:nvSpPr>
          <p:spPr>
            <a:xfrm>
              <a:off x="9260044" y="3021256"/>
              <a:ext cx="1653349"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de-DE" sz="2200" b="0" i="0" u="none" strike="noStrike" cap="none">
                  <a:solidFill>
                    <a:srgbClr val="000000"/>
                  </a:solidFill>
                  <a:latin typeface="Arial"/>
                  <a:ea typeface="Arial"/>
                  <a:cs typeface="Arial"/>
                  <a:sym typeface="Arial"/>
                </a:rPr>
                <a:t>Useless</a:t>
              </a:r>
              <a:endParaRPr sz="2200">
                <a:solidFill>
                  <a:schemeClr val="dk1"/>
                </a:solidFill>
                <a:latin typeface="Calibri"/>
                <a:ea typeface="Calibri"/>
                <a:cs typeface="Calibri"/>
                <a:sym typeface="Calibri"/>
              </a:endParaRPr>
            </a:p>
          </p:txBody>
        </p:sp>
        <p:sp>
          <p:nvSpPr>
            <p:cNvPr id="155" name="Google Shape;155;g31a13bc3efd_0_24"/>
            <p:cNvSpPr txBox="1"/>
            <p:nvPr/>
          </p:nvSpPr>
          <p:spPr>
            <a:xfrm>
              <a:off x="6336846" y="4763183"/>
              <a:ext cx="2162994" cy="769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de-DE" sz="2200" b="0" i="0" u="none" strike="noStrike" cap="none">
                  <a:solidFill>
                    <a:srgbClr val="000000"/>
                  </a:solidFill>
                  <a:latin typeface="Arial"/>
                  <a:ea typeface="Arial"/>
                  <a:cs typeface="Arial"/>
                  <a:sym typeface="Arial"/>
                </a:rPr>
                <a:t>Open to all</a:t>
              </a:r>
              <a:endParaRPr sz="2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de-DE" sz="2200" b="0" i="0" u="none" strike="noStrike" cap="none">
                  <a:solidFill>
                    <a:srgbClr val="000000"/>
                  </a:solidFill>
                  <a:latin typeface="Arial"/>
                  <a:ea typeface="Arial"/>
                  <a:cs typeface="Arial"/>
                  <a:sym typeface="Arial"/>
                </a:rPr>
                <a:t>Reusable</a:t>
              </a:r>
              <a:endParaRPr sz="2200">
                <a:solidFill>
                  <a:schemeClr val="dk1"/>
                </a:solidFill>
                <a:latin typeface="Calibri"/>
                <a:ea typeface="Calibri"/>
                <a:cs typeface="Calibri"/>
                <a:sym typeface="Calibri"/>
              </a:endParaRPr>
            </a:p>
          </p:txBody>
        </p:sp>
        <p:cxnSp>
          <p:nvCxnSpPr>
            <p:cNvPr id="156" name="Google Shape;156;g31a13bc3efd_0_24"/>
            <p:cNvCxnSpPr/>
            <p:nvPr/>
          </p:nvCxnSpPr>
          <p:spPr>
            <a:xfrm rot="10800000">
              <a:off x="6811726" y="4112834"/>
              <a:ext cx="0" cy="655270"/>
            </a:xfrm>
            <a:prstGeom prst="straightConnector1">
              <a:avLst/>
            </a:prstGeom>
            <a:noFill/>
            <a:ln w="28575" cap="flat" cmpd="sng">
              <a:solidFill>
                <a:schemeClr val="dk1"/>
              </a:solidFill>
              <a:prstDash val="solid"/>
              <a:round/>
              <a:headEnd type="none" w="sm" len="sm"/>
              <a:tailEnd type="stealth" w="med" len="med"/>
            </a:ln>
          </p:spPr>
        </p:cxnSp>
        <p:cxnSp>
          <p:nvCxnSpPr>
            <p:cNvPr id="157" name="Google Shape;157;g31a13bc3efd_0_24"/>
            <p:cNvCxnSpPr/>
            <p:nvPr/>
          </p:nvCxnSpPr>
          <p:spPr>
            <a:xfrm rot="10800000">
              <a:off x="5375994" y="4112834"/>
              <a:ext cx="0" cy="655270"/>
            </a:xfrm>
            <a:prstGeom prst="straightConnector1">
              <a:avLst/>
            </a:prstGeom>
            <a:noFill/>
            <a:ln w="31750" cap="flat" cmpd="sng">
              <a:solidFill>
                <a:schemeClr val="dk1"/>
              </a:solidFill>
              <a:prstDash val="solid"/>
              <a:round/>
              <a:headEnd type="none" w="sm" len="sm"/>
              <a:tailEnd type="stealth" w="med" len="med"/>
            </a:ln>
          </p:spPr>
        </p:cxnSp>
        <p:sp>
          <p:nvSpPr>
            <p:cNvPr id="158" name="Google Shape;158;g31a13bc3efd_0_24"/>
            <p:cNvSpPr/>
            <p:nvPr/>
          </p:nvSpPr>
          <p:spPr>
            <a:xfrm>
              <a:off x="5162111" y="2862523"/>
              <a:ext cx="1872591" cy="8854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577"/>
                <a:buFont typeface="Arial"/>
                <a:buNone/>
              </a:pPr>
              <a:r>
                <a:rPr lang="de-DE" sz="2577" b="0" i="0" u="none" strike="noStrike" cap="none">
                  <a:solidFill>
                    <a:srgbClr val="000000"/>
                  </a:solidFill>
                  <a:latin typeface="Arial"/>
                  <a:ea typeface="Arial"/>
                  <a:cs typeface="Arial"/>
                  <a:sym typeface="Arial"/>
                </a:rPr>
                <a:t>FAIR </a:t>
              </a:r>
              <a:r>
                <a:rPr lang="de-DE" sz="2500" b="0" i="0" u="none" strike="noStrike" cap="none">
                  <a:solidFill>
                    <a:srgbClr val="000000"/>
                  </a:solidFill>
                  <a:latin typeface="Arial"/>
                  <a:ea typeface="Arial"/>
                  <a:cs typeface="Arial"/>
                  <a:sym typeface="Arial"/>
                </a:rPr>
                <a:t>data</a:t>
              </a:r>
              <a:endParaRPr sz="1800">
                <a:solidFill>
                  <a:schemeClr val="dk1"/>
                </a:solidFill>
                <a:latin typeface="Calibri"/>
                <a:ea typeface="Calibri"/>
                <a:cs typeface="Calibri"/>
                <a:sym typeface="Calibri"/>
              </a:endParaRPr>
            </a:p>
          </p:txBody>
        </p:sp>
        <p:sp>
          <p:nvSpPr>
            <p:cNvPr id="159" name="Google Shape;159;g31a13bc3efd_0_24"/>
            <p:cNvSpPr txBox="1"/>
            <p:nvPr/>
          </p:nvSpPr>
          <p:spPr>
            <a:xfrm>
              <a:off x="3515894" y="2850356"/>
              <a:ext cx="1613045" cy="7681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6"/>
                <a:buFont typeface="Arial"/>
                <a:buNone/>
              </a:pPr>
              <a:r>
                <a:rPr lang="de-DE" sz="2196" b="0" i="0" u="none" strike="noStrike" cap="none">
                  <a:solidFill>
                    <a:srgbClr val="000000"/>
                  </a:solidFill>
                  <a:latin typeface="Arial"/>
                  <a:ea typeface="Arial"/>
                  <a:cs typeface="Arial"/>
                  <a:sym typeface="Arial"/>
                </a:rPr>
                <a:t>Closed data</a:t>
              </a:r>
              <a:endParaRPr sz="1600">
                <a:solidFill>
                  <a:schemeClr val="dk1"/>
                </a:solidFill>
                <a:latin typeface="Calibri"/>
                <a:ea typeface="Calibri"/>
                <a:cs typeface="Calibri"/>
                <a:sym typeface="Calibri"/>
              </a:endParaRPr>
            </a:p>
          </p:txBody>
        </p:sp>
        <p:sp>
          <p:nvSpPr>
            <p:cNvPr id="160" name="Google Shape;160;g31a13bc3efd_0_24"/>
            <p:cNvSpPr txBox="1"/>
            <p:nvPr/>
          </p:nvSpPr>
          <p:spPr>
            <a:xfrm>
              <a:off x="7453899" y="2866248"/>
              <a:ext cx="1253876" cy="7389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100"/>
                <a:buFont typeface="Arial"/>
                <a:buNone/>
              </a:pPr>
              <a:r>
                <a:rPr lang="de-DE" sz="2100" b="0" i="0" u="none" strike="noStrike" cap="none">
                  <a:solidFill>
                    <a:srgbClr val="000000"/>
                  </a:solidFill>
                  <a:latin typeface="Arial"/>
                  <a:ea typeface="Arial"/>
                  <a:cs typeface="Arial"/>
                  <a:sym typeface="Arial"/>
                </a:rPr>
                <a:t>Open data</a:t>
              </a:r>
              <a:endParaRPr sz="2100">
                <a:solidFill>
                  <a:schemeClr val="dk1"/>
                </a:solidFill>
                <a:latin typeface="Calibri"/>
                <a:ea typeface="Calibri"/>
                <a:cs typeface="Calibri"/>
                <a:sym typeface="Calibri"/>
              </a:endParaRPr>
            </a:p>
          </p:txBody>
        </p:sp>
        <p:cxnSp>
          <p:nvCxnSpPr>
            <p:cNvPr id="161" name="Google Shape;161;g31a13bc3efd_0_24"/>
            <p:cNvCxnSpPr/>
            <p:nvPr/>
          </p:nvCxnSpPr>
          <p:spPr>
            <a:xfrm>
              <a:off x="2950273" y="3233387"/>
              <a:ext cx="626368" cy="0"/>
            </a:xfrm>
            <a:prstGeom prst="straightConnector1">
              <a:avLst/>
            </a:prstGeom>
            <a:noFill/>
            <a:ln w="31750" cap="flat" cmpd="sng">
              <a:solidFill>
                <a:schemeClr val="dk1"/>
              </a:solidFill>
              <a:prstDash val="solid"/>
              <a:round/>
              <a:headEnd type="none" w="sm" len="sm"/>
              <a:tailEnd type="stealth" w="med" len="med"/>
            </a:ln>
          </p:spPr>
        </p:cxnSp>
        <p:cxnSp>
          <p:nvCxnSpPr>
            <p:cNvPr id="162" name="Google Shape;162;g31a13bc3efd_0_24"/>
            <p:cNvCxnSpPr/>
            <p:nvPr/>
          </p:nvCxnSpPr>
          <p:spPr>
            <a:xfrm rot="10800000">
              <a:off x="8622967" y="3233387"/>
              <a:ext cx="594915" cy="0"/>
            </a:xfrm>
            <a:prstGeom prst="straightConnector1">
              <a:avLst/>
            </a:prstGeom>
            <a:noFill/>
            <a:ln w="31750" cap="flat" cmpd="sng">
              <a:solidFill>
                <a:schemeClr val="dk1"/>
              </a:solidFill>
              <a:prstDash val="solid"/>
              <a:round/>
              <a:headEnd type="none" w="sm" len="sm"/>
              <a:tailEnd type="stealth" w="med" len="med"/>
            </a:ln>
          </p:spPr>
        </p:cxnSp>
        <p:sp>
          <p:nvSpPr>
            <p:cNvPr id="163" name="Google Shape;163;g31a13bc3efd_0_24"/>
            <p:cNvSpPr txBox="1"/>
            <p:nvPr/>
          </p:nvSpPr>
          <p:spPr>
            <a:xfrm>
              <a:off x="4410227" y="1083113"/>
              <a:ext cx="337464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600" b="1">
                  <a:solidFill>
                    <a:schemeClr val="dk1"/>
                  </a:solidFill>
                  <a:latin typeface="Arial"/>
                  <a:ea typeface="Arial"/>
                  <a:cs typeface="Arial"/>
                  <a:sym typeface="Arial"/>
                </a:rPr>
                <a:t>Accessible ≠ Open</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1970abdad7_1_217"/>
          <p:cNvSpPr txBox="1">
            <a:spLocks noGrp="1"/>
          </p:cNvSpPr>
          <p:nvPr>
            <p:ph type="subTitle" idx="2"/>
          </p:nvPr>
        </p:nvSpPr>
        <p:spPr>
          <a:xfrm>
            <a:off x="743192" y="505814"/>
            <a:ext cx="9680100" cy="315900"/>
          </a:xfrm>
          <a:prstGeom prst="rect">
            <a:avLst/>
          </a:prstGeom>
        </p:spPr>
        <p:txBody>
          <a:bodyPr spcFirstLastPara="1" wrap="square" lIns="91425" tIns="45700" rIns="91425" bIns="45700" anchor="t" anchorCtr="0">
            <a:normAutofit fontScale="40000" lnSpcReduction="20000"/>
          </a:bodyPr>
          <a:lstStyle/>
          <a:p>
            <a:pPr marL="0" lvl="0" indent="0" algn="l" rtl="0">
              <a:spcBef>
                <a:spcPts val="1000"/>
              </a:spcBef>
              <a:spcAft>
                <a:spcPts val="0"/>
              </a:spcAft>
              <a:buNone/>
            </a:pPr>
            <a:r>
              <a:rPr lang="de-DE"/>
              <a:t>Think FAIR &amp; pick what suits you best for Plant Phenomic experiment data!</a:t>
            </a:r>
            <a:endParaRPr/>
          </a:p>
        </p:txBody>
      </p:sp>
      <p:sp>
        <p:nvSpPr>
          <p:cNvPr id="958" name="Google Shape;958;g31970abdad7_1_217"/>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do it simply but correctly? </a:t>
            </a:r>
            <a:endParaRPr/>
          </a:p>
        </p:txBody>
      </p:sp>
      <p:sp>
        <p:nvSpPr>
          <p:cNvPr id="959" name="Google Shape;959;g31970abdad7_1_217"/>
          <p:cNvSpPr/>
          <p:nvPr/>
        </p:nvSpPr>
        <p:spPr>
          <a:xfrm>
            <a:off x="6516000" y="2168075"/>
            <a:ext cx="5343000" cy="3456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pic>
        <p:nvPicPr>
          <p:cNvPr id="960" name="Google Shape;960;g31970abdad7_1_217"/>
          <p:cNvPicPr preferRelativeResize="0"/>
          <p:nvPr/>
        </p:nvPicPr>
        <p:blipFill>
          <a:blip r:embed="rId3">
            <a:alphaModFix/>
          </a:blip>
          <a:stretch>
            <a:fillRect/>
          </a:stretch>
        </p:blipFill>
        <p:spPr>
          <a:xfrm>
            <a:off x="2058250" y="4514000"/>
            <a:ext cx="1895475" cy="666750"/>
          </a:xfrm>
          <a:prstGeom prst="rect">
            <a:avLst/>
          </a:prstGeom>
          <a:noFill/>
          <a:ln w="9525" cap="flat" cmpd="sng">
            <a:solidFill>
              <a:srgbClr val="7F807F"/>
            </a:solidFill>
            <a:prstDash val="solid"/>
            <a:round/>
            <a:headEnd type="none" w="sm" len="sm"/>
            <a:tailEnd type="none" w="sm" len="sm"/>
          </a:ln>
        </p:spPr>
      </p:pic>
      <p:pic>
        <p:nvPicPr>
          <p:cNvPr id="961" name="Google Shape;961;g31970abdad7_1_217"/>
          <p:cNvPicPr preferRelativeResize="0"/>
          <p:nvPr/>
        </p:nvPicPr>
        <p:blipFill>
          <a:blip r:embed="rId4">
            <a:alphaModFix/>
          </a:blip>
          <a:stretch>
            <a:fillRect/>
          </a:stretch>
        </p:blipFill>
        <p:spPr>
          <a:xfrm>
            <a:off x="1759875" y="2651625"/>
            <a:ext cx="1819275" cy="533400"/>
          </a:xfrm>
          <a:prstGeom prst="rect">
            <a:avLst/>
          </a:prstGeom>
          <a:noFill/>
          <a:ln>
            <a:noFill/>
          </a:ln>
        </p:spPr>
      </p:pic>
      <p:pic>
        <p:nvPicPr>
          <p:cNvPr id="962" name="Google Shape;962;g31970abdad7_1_217"/>
          <p:cNvPicPr preferRelativeResize="0"/>
          <p:nvPr/>
        </p:nvPicPr>
        <p:blipFill>
          <a:blip r:embed="rId5">
            <a:alphaModFix/>
          </a:blip>
          <a:stretch>
            <a:fillRect/>
          </a:stretch>
        </p:blipFill>
        <p:spPr>
          <a:xfrm>
            <a:off x="471275" y="3579550"/>
            <a:ext cx="1762125" cy="447675"/>
          </a:xfrm>
          <a:prstGeom prst="rect">
            <a:avLst/>
          </a:prstGeom>
          <a:noFill/>
          <a:ln w="9525" cap="flat" cmpd="sng">
            <a:solidFill>
              <a:srgbClr val="7F807F"/>
            </a:solidFill>
            <a:prstDash val="solid"/>
            <a:round/>
            <a:headEnd type="none" w="sm" len="sm"/>
            <a:tailEnd type="none" w="sm" len="sm"/>
          </a:ln>
        </p:spPr>
      </p:pic>
      <p:pic>
        <p:nvPicPr>
          <p:cNvPr id="963" name="Google Shape;963;g31970abdad7_1_217"/>
          <p:cNvPicPr preferRelativeResize="0"/>
          <p:nvPr/>
        </p:nvPicPr>
        <p:blipFill>
          <a:blip r:embed="rId6">
            <a:alphaModFix/>
          </a:blip>
          <a:stretch>
            <a:fillRect/>
          </a:stretch>
        </p:blipFill>
        <p:spPr>
          <a:xfrm>
            <a:off x="2431124" y="3550462"/>
            <a:ext cx="981075" cy="714375"/>
          </a:xfrm>
          <a:prstGeom prst="rect">
            <a:avLst/>
          </a:prstGeom>
          <a:noFill/>
          <a:ln w="9525" cap="flat" cmpd="sng">
            <a:solidFill>
              <a:srgbClr val="7F807F"/>
            </a:solidFill>
            <a:prstDash val="solid"/>
            <a:round/>
            <a:headEnd type="none" w="sm" len="sm"/>
            <a:tailEnd type="none" w="sm" len="sm"/>
          </a:ln>
        </p:spPr>
      </p:pic>
      <p:pic>
        <p:nvPicPr>
          <p:cNvPr id="964" name="Google Shape;964;g31970abdad7_1_217"/>
          <p:cNvPicPr preferRelativeResize="0"/>
          <p:nvPr/>
        </p:nvPicPr>
        <p:blipFill rotWithShape="1">
          <a:blip r:embed="rId7">
            <a:alphaModFix/>
          </a:blip>
          <a:srcRect l="44256" t="15293" r="17656" b="56379"/>
          <a:stretch/>
        </p:blipFill>
        <p:spPr>
          <a:xfrm>
            <a:off x="3686175" y="3413187"/>
            <a:ext cx="1573924" cy="780397"/>
          </a:xfrm>
          <a:prstGeom prst="rect">
            <a:avLst/>
          </a:prstGeom>
          <a:noFill/>
          <a:ln w="9525" cap="flat" cmpd="sng">
            <a:solidFill>
              <a:srgbClr val="7F807F"/>
            </a:solidFill>
            <a:prstDash val="solid"/>
            <a:round/>
            <a:headEnd type="none" w="sm" len="sm"/>
            <a:tailEnd type="none" w="sm" len="sm"/>
          </a:ln>
        </p:spPr>
      </p:pic>
      <p:pic>
        <p:nvPicPr>
          <p:cNvPr id="965" name="Google Shape;965;g31970abdad7_1_217"/>
          <p:cNvPicPr preferRelativeResize="0"/>
          <p:nvPr/>
        </p:nvPicPr>
        <p:blipFill>
          <a:blip r:embed="rId8">
            <a:alphaModFix/>
          </a:blip>
          <a:stretch>
            <a:fillRect/>
          </a:stretch>
        </p:blipFill>
        <p:spPr>
          <a:xfrm>
            <a:off x="7872649" y="4179624"/>
            <a:ext cx="1238250" cy="1238250"/>
          </a:xfrm>
          <a:prstGeom prst="rect">
            <a:avLst/>
          </a:prstGeom>
          <a:noFill/>
          <a:ln w="9525" cap="flat" cmpd="sng">
            <a:solidFill>
              <a:srgbClr val="7F807F"/>
            </a:solidFill>
            <a:prstDash val="solid"/>
            <a:round/>
            <a:headEnd type="none" w="sm" len="sm"/>
            <a:tailEnd type="none" w="sm" len="sm"/>
          </a:ln>
        </p:spPr>
      </p:pic>
      <p:pic>
        <p:nvPicPr>
          <p:cNvPr id="966" name="Google Shape;966;g31970abdad7_1_217"/>
          <p:cNvPicPr preferRelativeResize="0"/>
          <p:nvPr/>
        </p:nvPicPr>
        <p:blipFill>
          <a:blip r:embed="rId9">
            <a:alphaModFix/>
          </a:blip>
          <a:stretch>
            <a:fillRect/>
          </a:stretch>
        </p:blipFill>
        <p:spPr>
          <a:xfrm>
            <a:off x="6998600" y="2324275"/>
            <a:ext cx="1614725" cy="1465225"/>
          </a:xfrm>
          <a:prstGeom prst="rect">
            <a:avLst/>
          </a:prstGeom>
          <a:noFill/>
          <a:ln w="9525" cap="flat" cmpd="sng">
            <a:solidFill>
              <a:srgbClr val="7F807F"/>
            </a:solidFill>
            <a:prstDash val="solid"/>
            <a:round/>
            <a:headEnd type="none" w="sm" len="sm"/>
            <a:tailEnd type="none" w="sm" len="sm"/>
          </a:ln>
        </p:spPr>
      </p:pic>
      <p:sp>
        <p:nvSpPr>
          <p:cNvPr id="967" name="Google Shape;967;g31970abdad7_1_217"/>
          <p:cNvSpPr/>
          <p:nvPr/>
        </p:nvSpPr>
        <p:spPr>
          <a:xfrm>
            <a:off x="267600" y="2168075"/>
            <a:ext cx="5343000" cy="3456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968" name="Google Shape;968;g31970abdad7_1_217"/>
          <p:cNvSpPr txBox="1"/>
          <p:nvPr/>
        </p:nvSpPr>
        <p:spPr>
          <a:xfrm>
            <a:off x="1954900" y="1625600"/>
            <a:ext cx="1819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sz="1800">
                <a:solidFill>
                  <a:srgbClr val="000000"/>
                </a:solidFill>
                <a:latin typeface="Trebuchet MS"/>
                <a:ea typeface="Trebuchet MS"/>
                <a:cs typeface="Trebuchet MS"/>
                <a:sym typeface="Trebuchet MS"/>
              </a:rPr>
              <a:t>Standards</a:t>
            </a:r>
            <a:endParaRPr sz="1800">
              <a:solidFill>
                <a:srgbClr val="000000"/>
              </a:solidFill>
              <a:latin typeface="Trebuchet MS"/>
              <a:ea typeface="Trebuchet MS"/>
              <a:cs typeface="Trebuchet MS"/>
              <a:sym typeface="Trebuchet MS"/>
            </a:endParaRPr>
          </a:p>
        </p:txBody>
      </p:sp>
      <p:sp>
        <p:nvSpPr>
          <p:cNvPr id="969" name="Google Shape;969;g31970abdad7_1_217"/>
          <p:cNvSpPr txBox="1"/>
          <p:nvPr/>
        </p:nvSpPr>
        <p:spPr>
          <a:xfrm>
            <a:off x="7785900" y="1625600"/>
            <a:ext cx="3411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sz="1800">
                <a:solidFill>
                  <a:srgbClr val="000000"/>
                </a:solidFill>
                <a:latin typeface="Trebuchet MS"/>
                <a:ea typeface="Trebuchet MS"/>
                <a:cs typeface="Trebuchet MS"/>
                <a:sym typeface="Trebuchet MS"/>
              </a:rPr>
              <a:t>Tools (Information </a:t>
            </a:r>
            <a:r>
              <a:rPr lang="de-DE" sz="1800">
                <a:latin typeface="Trebuchet MS"/>
                <a:ea typeface="Trebuchet MS"/>
                <a:cs typeface="Trebuchet MS"/>
                <a:sym typeface="Trebuchet MS"/>
              </a:rPr>
              <a:t>System</a:t>
            </a:r>
            <a:r>
              <a:rPr lang="de-DE" sz="1800">
                <a:solidFill>
                  <a:srgbClr val="000000"/>
                </a:solidFill>
                <a:latin typeface="Trebuchet MS"/>
                <a:ea typeface="Trebuchet MS"/>
                <a:cs typeface="Trebuchet MS"/>
                <a:sym typeface="Trebuchet MS"/>
              </a:rPr>
              <a:t>)</a:t>
            </a:r>
            <a:endParaRPr sz="1800">
              <a:solidFill>
                <a:srgbClr val="000000"/>
              </a:solidFill>
              <a:latin typeface="Trebuchet MS"/>
              <a:ea typeface="Trebuchet MS"/>
              <a:cs typeface="Trebuchet MS"/>
              <a:sym typeface="Trebuchet MS"/>
            </a:endParaRPr>
          </a:p>
        </p:txBody>
      </p:sp>
      <p:pic>
        <p:nvPicPr>
          <p:cNvPr id="970" name="Google Shape;970;g31970abdad7_1_217"/>
          <p:cNvPicPr preferRelativeResize="0"/>
          <p:nvPr/>
        </p:nvPicPr>
        <p:blipFill rotWithShape="1">
          <a:blip r:embed="rId10">
            <a:alphaModFix/>
          </a:blip>
          <a:srcRect l="37475" t="27187" r="38625" b="29492"/>
          <a:stretch/>
        </p:blipFill>
        <p:spPr>
          <a:xfrm>
            <a:off x="9956900" y="2315025"/>
            <a:ext cx="1322825" cy="1659125"/>
          </a:xfrm>
          <a:prstGeom prst="rect">
            <a:avLst/>
          </a:prstGeom>
          <a:noFill/>
          <a:ln w="9525" cap="flat" cmpd="sng">
            <a:solidFill>
              <a:srgbClr val="595959"/>
            </a:solidFill>
            <a:prstDash val="solid"/>
            <a:round/>
            <a:headEnd type="none" w="sm" len="sm"/>
            <a:tailEnd type="none" w="sm" len="sm"/>
          </a:ln>
        </p:spPr>
      </p:pic>
      <p:sp>
        <p:nvSpPr>
          <p:cNvPr id="971" name="Google Shape;971;g31970abdad7_1_217"/>
          <p:cNvSpPr/>
          <p:nvPr/>
        </p:nvSpPr>
        <p:spPr>
          <a:xfrm>
            <a:off x="9903113" y="4201875"/>
            <a:ext cx="1430400" cy="1136400"/>
          </a:xfrm>
          <a:prstGeom prst="rect">
            <a:avLst/>
          </a:prstGeom>
          <a:no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DE" sz="2000" b="1">
                <a:solidFill>
                  <a:srgbClr val="85200C"/>
                </a:solidFill>
                <a:latin typeface="Trebuchet MS"/>
                <a:ea typeface="Trebuchet MS"/>
                <a:cs typeface="Trebuchet MS"/>
                <a:sym typeface="Trebuchet MS"/>
              </a:rPr>
              <a:t>OTHER</a:t>
            </a:r>
            <a:endParaRPr sz="2000" b="1">
              <a:solidFill>
                <a:srgbClr val="85200C"/>
              </a:solidFill>
              <a:latin typeface="Trebuchet MS"/>
              <a:ea typeface="Trebuchet MS"/>
              <a:cs typeface="Trebuchet MS"/>
              <a:sym typeface="Trebuchet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g31970abdad7_1_179"/>
          <p:cNvPicPr preferRelativeResize="0"/>
          <p:nvPr/>
        </p:nvPicPr>
        <p:blipFill rotWithShape="1">
          <a:blip r:embed="rId3">
            <a:alphaModFix/>
          </a:blip>
          <a:srcRect/>
          <a:stretch/>
        </p:blipFill>
        <p:spPr>
          <a:xfrm>
            <a:off x="172075" y="2685850"/>
            <a:ext cx="4795425" cy="3590475"/>
          </a:xfrm>
          <a:prstGeom prst="rect">
            <a:avLst/>
          </a:prstGeom>
          <a:noFill/>
          <a:ln>
            <a:noFill/>
          </a:ln>
        </p:spPr>
      </p:pic>
      <p:pic>
        <p:nvPicPr>
          <p:cNvPr id="978" name="Google Shape;978;g31970abdad7_1_179"/>
          <p:cNvPicPr preferRelativeResize="0"/>
          <p:nvPr/>
        </p:nvPicPr>
        <p:blipFill rotWithShape="1">
          <a:blip r:embed="rId4">
            <a:alphaModFix/>
          </a:blip>
          <a:srcRect/>
          <a:stretch/>
        </p:blipFill>
        <p:spPr>
          <a:xfrm>
            <a:off x="344300" y="1259076"/>
            <a:ext cx="4568825" cy="1428751"/>
          </a:xfrm>
          <a:prstGeom prst="rect">
            <a:avLst/>
          </a:prstGeom>
          <a:noFill/>
          <a:ln>
            <a:noFill/>
          </a:ln>
        </p:spPr>
      </p:pic>
      <p:sp>
        <p:nvSpPr>
          <p:cNvPr id="979" name="Google Shape;979;g31970abdad7_1_179"/>
          <p:cNvSpPr txBox="1">
            <a:spLocks noGrp="1"/>
          </p:cNvSpPr>
          <p:nvPr>
            <p:ph type="title"/>
          </p:nvPr>
        </p:nvSpPr>
        <p:spPr>
          <a:xfrm>
            <a:off x="743192" y="1"/>
            <a:ext cx="10216200" cy="457200"/>
          </a:xfrm>
          <a:prstGeom prst="rect">
            <a:avLst/>
          </a:prstGeom>
          <a:noFill/>
          <a:ln>
            <a:noFill/>
          </a:ln>
        </p:spPr>
        <p:txBody>
          <a:bodyPr spcFirstLastPara="1" wrap="square" lIns="0" tIns="46800" rIns="91425" bIns="45700"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de-DE"/>
              <a:t>How to do it simply but correctly? </a:t>
            </a:r>
            <a:endParaRPr/>
          </a:p>
        </p:txBody>
      </p:sp>
      <p:pic>
        <p:nvPicPr>
          <p:cNvPr id="980" name="Google Shape;980;g31970abdad7_1_179"/>
          <p:cNvPicPr preferRelativeResize="0"/>
          <p:nvPr/>
        </p:nvPicPr>
        <p:blipFill>
          <a:blip r:embed="rId5">
            <a:alphaModFix/>
          </a:blip>
          <a:stretch>
            <a:fillRect/>
          </a:stretch>
        </p:blipFill>
        <p:spPr>
          <a:xfrm>
            <a:off x="6234300" y="2372675"/>
            <a:ext cx="5687493" cy="3606949"/>
          </a:xfrm>
          <a:prstGeom prst="rect">
            <a:avLst/>
          </a:prstGeom>
          <a:noFill/>
          <a:ln w="9525" cap="flat" cmpd="sng">
            <a:solidFill>
              <a:srgbClr val="6D6C6E"/>
            </a:solidFill>
            <a:prstDash val="solid"/>
            <a:round/>
            <a:headEnd type="none" w="sm" len="sm"/>
            <a:tailEnd type="none" w="sm" len="sm"/>
          </a:ln>
        </p:spPr>
      </p:pic>
      <p:sp>
        <p:nvSpPr>
          <p:cNvPr id="981" name="Google Shape;981;g31970abdad7_1_179"/>
          <p:cNvSpPr txBox="1">
            <a:spLocks noGrp="1"/>
          </p:cNvSpPr>
          <p:nvPr>
            <p:ph type="subTitle" idx="2"/>
          </p:nvPr>
        </p:nvSpPr>
        <p:spPr>
          <a:xfrm>
            <a:off x="743192" y="505814"/>
            <a:ext cx="9680100" cy="315900"/>
          </a:xfrm>
          <a:prstGeom prst="rect">
            <a:avLst/>
          </a:prstGeom>
        </p:spPr>
        <p:txBody>
          <a:bodyPr spcFirstLastPara="1" wrap="square" lIns="91425" tIns="45700" rIns="91425" bIns="45700" anchor="t" anchorCtr="0">
            <a:normAutofit fontScale="40000" lnSpcReduction="20000"/>
          </a:bodyPr>
          <a:lstStyle/>
          <a:p>
            <a:pPr marL="0" lvl="0" indent="0" algn="l" rtl="0">
              <a:spcBef>
                <a:spcPts val="1000"/>
              </a:spcBef>
              <a:spcAft>
                <a:spcPts val="0"/>
              </a:spcAft>
              <a:buNone/>
            </a:pPr>
            <a:r>
              <a:rPr lang="de-DE"/>
              <a:t>Think FAIR &amp; pick what suits you best for Plant Phenomic experiment data!</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g31a13bc3efd_2_0" descr="http://www.cropontology.org/images/bioversity_LD.jpg"/>
          <p:cNvPicPr preferRelativeResize="0"/>
          <p:nvPr/>
        </p:nvPicPr>
        <p:blipFill rotWithShape="1">
          <a:blip r:embed="rId3">
            <a:alphaModFix/>
          </a:blip>
          <a:srcRect/>
          <a:stretch/>
        </p:blipFill>
        <p:spPr>
          <a:xfrm>
            <a:off x="2010533" y="5336864"/>
            <a:ext cx="952500" cy="838200"/>
          </a:xfrm>
          <a:prstGeom prst="rect">
            <a:avLst/>
          </a:prstGeom>
          <a:noFill/>
          <a:ln>
            <a:noFill/>
          </a:ln>
        </p:spPr>
      </p:pic>
      <p:pic>
        <p:nvPicPr>
          <p:cNvPr id="987" name="Google Shape;987;g31a13bc3efd_2_0" descr="http://www.cropontology.org/images/Crop_Ontology_logo.png"/>
          <p:cNvPicPr preferRelativeResize="0"/>
          <p:nvPr/>
        </p:nvPicPr>
        <p:blipFill rotWithShape="1">
          <a:blip r:embed="rId4">
            <a:alphaModFix/>
          </a:blip>
          <a:srcRect/>
          <a:stretch/>
        </p:blipFill>
        <p:spPr>
          <a:xfrm>
            <a:off x="7658475" y="4426003"/>
            <a:ext cx="1619251" cy="573088"/>
          </a:xfrm>
          <a:prstGeom prst="rect">
            <a:avLst/>
          </a:prstGeom>
          <a:noFill/>
          <a:ln>
            <a:noFill/>
          </a:ln>
        </p:spPr>
      </p:pic>
      <p:pic>
        <p:nvPicPr>
          <p:cNvPr id="988" name="Google Shape;988;g31a13bc3efd_2_0" descr="b43b7095-e452-482a-8969-fed9a50393a8_WUR_RGB_standard.png"/>
          <p:cNvPicPr preferRelativeResize="0"/>
          <p:nvPr/>
        </p:nvPicPr>
        <p:blipFill rotWithShape="1">
          <a:blip r:embed="rId5">
            <a:alphaModFix/>
          </a:blip>
          <a:srcRect/>
          <a:stretch/>
        </p:blipFill>
        <p:spPr>
          <a:xfrm>
            <a:off x="5928498" y="5757867"/>
            <a:ext cx="2246312" cy="427039"/>
          </a:xfrm>
          <a:prstGeom prst="rect">
            <a:avLst/>
          </a:prstGeom>
          <a:noFill/>
          <a:ln>
            <a:noFill/>
          </a:ln>
        </p:spPr>
      </p:pic>
      <p:pic>
        <p:nvPicPr>
          <p:cNvPr id="989" name="Google Shape;989;g31a13bc3efd_2_0" descr="IBET.png"/>
          <p:cNvPicPr preferRelativeResize="0"/>
          <p:nvPr/>
        </p:nvPicPr>
        <p:blipFill rotWithShape="1">
          <a:blip r:embed="rId6">
            <a:alphaModFix/>
          </a:blip>
          <a:srcRect/>
          <a:stretch/>
        </p:blipFill>
        <p:spPr>
          <a:xfrm>
            <a:off x="-3578" y="6001605"/>
            <a:ext cx="1306512" cy="600075"/>
          </a:xfrm>
          <a:prstGeom prst="rect">
            <a:avLst/>
          </a:prstGeom>
          <a:noFill/>
          <a:ln>
            <a:noFill/>
          </a:ln>
        </p:spPr>
      </p:pic>
      <p:pic>
        <p:nvPicPr>
          <p:cNvPr id="990" name="Google Shape;990;g31a13bc3efd_2_0" descr="logo-cirad.jpg"/>
          <p:cNvPicPr preferRelativeResize="0"/>
          <p:nvPr/>
        </p:nvPicPr>
        <p:blipFill rotWithShape="1">
          <a:blip r:embed="rId7">
            <a:alphaModFix/>
          </a:blip>
          <a:srcRect/>
          <a:stretch/>
        </p:blipFill>
        <p:spPr>
          <a:xfrm>
            <a:off x="1457" y="5358923"/>
            <a:ext cx="1800225" cy="600075"/>
          </a:xfrm>
          <a:prstGeom prst="rect">
            <a:avLst/>
          </a:prstGeom>
          <a:noFill/>
          <a:ln>
            <a:noFill/>
          </a:ln>
        </p:spPr>
      </p:pic>
      <p:pic>
        <p:nvPicPr>
          <p:cNvPr id="991" name="Google Shape;991;g31a13bc3efd_2_0" descr="Logo.png"/>
          <p:cNvPicPr preferRelativeResize="0"/>
          <p:nvPr/>
        </p:nvPicPr>
        <p:blipFill rotWithShape="1">
          <a:blip r:embed="rId8">
            <a:alphaModFix/>
          </a:blip>
          <a:srcRect/>
          <a:stretch/>
        </p:blipFill>
        <p:spPr>
          <a:xfrm>
            <a:off x="3078379" y="5455932"/>
            <a:ext cx="917575" cy="600075"/>
          </a:xfrm>
          <a:prstGeom prst="rect">
            <a:avLst/>
          </a:prstGeom>
          <a:noFill/>
          <a:ln>
            <a:noFill/>
          </a:ln>
        </p:spPr>
      </p:pic>
      <p:pic>
        <p:nvPicPr>
          <p:cNvPr id="992" name="Google Shape;992;g31a13bc3efd_2_0" descr="EMBL_EBI-logo.png"/>
          <p:cNvPicPr preferRelativeResize="0"/>
          <p:nvPr/>
        </p:nvPicPr>
        <p:blipFill rotWithShape="1">
          <a:blip r:embed="rId9">
            <a:alphaModFix/>
          </a:blip>
          <a:srcRect/>
          <a:stretch/>
        </p:blipFill>
        <p:spPr>
          <a:xfrm>
            <a:off x="10515820" y="3955871"/>
            <a:ext cx="1611312" cy="501651"/>
          </a:xfrm>
          <a:prstGeom prst="rect">
            <a:avLst/>
          </a:prstGeom>
          <a:noFill/>
          <a:ln>
            <a:noFill/>
          </a:ln>
        </p:spPr>
      </p:pic>
      <p:pic>
        <p:nvPicPr>
          <p:cNvPr id="993" name="Google Shape;993;g31a13bc3efd_2_0" descr="1200px-Earlham_Institute_logo.png"/>
          <p:cNvPicPr preferRelativeResize="0"/>
          <p:nvPr/>
        </p:nvPicPr>
        <p:blipFill rotWithShape="1">
          <a:blip r:embed="rId10">
            <a:alphaModFix/>
          </a:blip>
          <a:srcRect/>
          <a:stretch/>
        </p:blipFill>
        <p:spPr>
          <a:xfrm>
            <a:off x="2903857" y="6195617"/>
            <a:ext cx="1123951" cy="390525"/>
          </a:xfrm>
          <a:prstGeom prst="rect">
            <a:avLst/>
          </a:prstGeom>
          <a:noFill/>
          <a:ln>
            <a:noFill/>
          </a:ln>
        </p:spPr>
      </p:pic>
      <p:pic>
        <p:nvPicPr>
          <p:cNvPr id="994" name="Google Shape;994;g31a13bc3efd_2_0" descr="r1591_9_logo_nib-2.jpg"/>
          <p:cNvPicPr preferRelativeResize="0"/>
          <p:nvPr/>
        </p:nvPicPr>
        <p:blipFill rotWithShape="1">
          <a:blip r:embed="rId11">
            <a:alphaModFix/>
          </a:blip>
          <a:srcRect/>
          <a:stretch/>
        </p:blipFill>
        <p:spPr>
          <a:xfrm>
            <a:off x="8813514" y="5358916"/>
            <a:ext cx="1216025" cy="392112"/>
          </a:xfrm>
          <a:prstGeom prst="rect">
            <a:avLst/>
          </a:prstGeom>
          <a:noFill/>
          <a:ln>
            <a:noFill/>
          </a:ln>
        </p:spPr>
      </p:pic>
      <p:pic>
        <p:nvPicPr>
          <p:cNvPr id="995" name="Google Shape;995;g31a13bc3efd_2_0"/>
          <p:cNvPicPr preferRelativeResize="0"/>
          <p:nvPr/>
        </p:nvPicPr>
        <p:blipFill rotWithShape="1">
          <a:blip r:embed="rId12">
            <a:alphaModFix/>
          </a:blip>
          <a:srcRect/>
          <a:stretch/>
        </p:blipFill>
        <p:spPr>
          <a:xfrm>
            <a:off x="8813519" y="5717697"/>
            <a:ext cx="881063" cy="698500"/>
          </a:xfrm>
          <a:prstGeom prst="rect">
            <a:avLst/>
          </a:prstGeom>
          <a:noFill/>
          <a:ln>
            <a:noFill/>
          </a:ln>
        </p:spPr>
      </p:pic>
      <p:pic>
        <p:nvPicPr>
          <p:cNvPr id="996" name="Google Shape;996;g31a13bc3efd_2_0" descr="ttp://pages.igc.gulbenkian.pt/pgcd/files/site_img/Logo_igc.png"/>
          <p:cNvPicPr preferRelativeResize="0"/>
          <p:nvPr/>
        </p:nvPicPr>
        <p:blipFill rotWithShape="1">
          <a:blip r:embed="rId13">
            <a:alphaModFix/>
          </a:blip>
          <a:srcRect/>
          <a:stretch/>
        </p:blipFill>
        <p:spPr>
          <a:xfrm>
            <a:off x="4688539" y="4779394"/>
            <a:ext cx="1571625" cy="642939"/>
          </a:xfrm>
          <a:prstGeom prst="rect">
            <a:avLst/>
          </a:prstGeom>
          <a:noFill/>
          <a:ln>
            <a:noFill/>
          </a:ln>
        </p:spPr>
      </p:pic>
      <p:pic>
        <p:nvPicPr>
          <p:cNvPr id="997" name="Google Shape;997;g31a13bc3efd_2_0"/>
          <p:cNvPicPr preferRelativeResize="0"/>
          <p:nvPr/>
        </p:nvPicPr>
        <p:blipFill rotWithShape="1">
          <a:blip r:embed="rId14">
            <a:alphaModFix/>
          </a:blip>
          <a:srcRect/>
          <a:stretch/>
        </p:blipFill>
        <p:spPr>
          <a:xfrm>
            <a:off x="1346957" y="6001605"/>
            <a:ext cx="663575" cy="771525"/>
          </a:xfrm>
          <a:prstGeom prst="rect">
            <a:avLst/>
          </a:prstGeom>
          <a:noFill/>
          <a:ln>
            <a:noFill/>
          </a:ln>
        </p:spPr>
      </p:pic>
      <p:pic>
        <p:nvPicPr>
          <p:cNvPr id="998" name="Google Shape;998;g31a13bc3efd_2_0"/>
          <p:cNvPicPr preferRelativeResize="0"/>
          <p:nvPr/>
        </p:nvPicPr>
        <p:blipFill rotWithShape="1">
          <a:blip r:embed="rId15">
            <a:alphaModFix/>
          </a:blip>
          <a:srcRect/>
          <a:stretch/>
        </p:blipFill>
        <p:spPr>
          <a:xfrm>
            <a:off x="6104352" y="4010470"/>
            <a:ext cx="1481139" cy="433388"/>
          </a:xfrm>
          <a:prstGeom prst="rect">
            <a:avLst/>
          </a:prstGeom>
          <a:noFill/>
          <a:ln>
            <a:noFill/>
          </a:ln>
        </p:spPr>
      </p:pic>
      <p:pic>
        <p:nvPicPr>
          <p:cNvPr id="999" name="Google Shape;999;g31a13bc3efd_2_0"/>
          <p:cNvPicPr preferRelativeResize="0"/>
          <p:nvPr/>
        </p:nvPicPr>
        <p:blipFill rotWithShape="1">
          <a:blip r:embed="rId16">
            <a:alphaModFix/>
          </a:blip>
          <a:srcRect/>
          <a:stretch/>
        </p:blipFill>
        <p:spPr>
          <a:xfrm>
            <a:off x="7690598" y="5326364"/>
            <a:ext cx="1057275" cy="457200"/>
          </a:xfrm>
          <a:prstGeom prst="rect">
            <a:avLst/>
          </a:prstGeom>
          <a:noFill/>
          <a:ln>
            <a:noFill/>
          </a:ln>
        </p:spPr>
      </p:pic>
      <p:pic>
        <p:nvPicPr>
          <p:cNvPr id="1000" name="Google Shape;1000;g31a13bc3efd_2_0" descr="link to homepage"/>
          <p:cNvPicPr preferRelativeResize="0"/>
          <p:nvPr/>
        </p:nvPicPr>
        <p:blipFill rotWithShape="1">
          <a:blip r:embed="rId17">
            <a:alphaModFix/>
          </a:blip>
          <a:srcRect/>
          <a:stretch/>
        </p:blipFill>
        <p:spPr>
          <a:xfrm>
            <a:off x="10095192" y="5289113"/>
            <a:ext cx="1408113" cy="623888"/>
          </a:xfrm>
          <a:prstGeom prst="rect">
            <a:avLst/>
          </a:prstGeom>
          <a:noFill/>
          <a:ln>
            <a:noFill/>
          </a:ln>
        </p:spPr>
      </p:pic>
      <p:pic>
        <p:nvPicPr>
          <p:cNvPr id="1001" name="Google Shape;1001;g31a13bc3efd_2_0"/>
          <p:cNvPicPr preferRelativeResize="0"/>
          <p:nvPr/>
        </p:nvPicPr>
        <p:blipFill rotWithShape="1">
          <a:blip r:embed="rId18">
            <a:alphaModFix/>
          </a:blip>
          <a:srcRect/>
          <a:stretch/>
        </p:blipFill>
        <p:spPr>
          <a:xfrm>
            <a:off x="6420599" y="5036350"/>
            <a:ext cx="1888350" cy="252775"/>
          </a:xfrm>
          <a:prstGeom prst="rect">
            <a:avLst/>
          </a:prstGeom>
          <a:noFill/>
          <a:ln>
            <a:noFill/>
          </a:ln>
        </p:spPr>
      </p:pic>
      <p:sp>
        <p:nvSpPr>
          <p:cNvPr id="1002" name="Google Shape;1002;g31a13bc3efd_2_0"/>
          <p:cNvSpPr txBox="1"/>
          <p:nvPr/>
        </p:nvSpPr>
        <p:spPr>
          <a:xfrm>
            <a:off x="42336" y="3768733"/>
            <a:ext cx="4188600" cy="1158300"/>
          </a:xfrm>
          <a:prstGeom prst="rect">
            <a:avLst/>
          </a:prstGeom>
          <a:gradFill>
            <a:gsLst>
              <a:gs pos="0">
                <a:srgbClr val="6E6E6E"/>
              </a:gs>
              <a:gs pos="48000">
                <a:srgbClr val="A7A7A7"/>
              </a:gs>
              <a:gs pos="100000">
                <a:srgbClr val="C9C9C9"/>
              </a:gs>
            </a:gsLst>
            <a:lin ang="16200000"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1600"/>
              <a:buFont typeface="Arial"/>
              <a:buNone/>
            </a:pPr>
            <a:r>
              <a:rPr lang="de-DE" sz="1600" b="1" u="sng">
                <a:solidFill>
                  <a:srgbClr val="595959"/>
                </a:solidFill>
                <a:latin typeface="Arial"/>
                <a:ea typeface="Arial"/>
                <a:cs typeface="Arial"/>
                <a:sym typeface="Arial"/>
              </a:rPr>
              <a:t>H2020 AGENT</a:t>
            </a: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595959"/>
              </a:buClr>
              <a:buSzPts val="1400"/>
              <a:buFont typeface="Arial"/>
              <a:buNone/>
            </a:pPr>
            <a:r>
              <a:rPr lang="de-DE" sz="1400">
                <a:solidFill>
                  <a:srgbClr val="595959"/>
                </a:solidFill>
                <a:latin typeface="Arial"/>
                <a:ea typeface="Arial"/>
                <a:cs typeface="Arial"/>
                <a:sym typeface="Arial"/>
              </a:rPr>
              <a:t>N. Stein (IPK, coord), P. Kersey (RBGK), M. Alaux (INRAE), S. Weise (IPK), C. Pommier (INRAE), M. Lange (IPK), R. Finkers (WUR), </a:t>
            </a:r>
            <a:r>
              <a:rPr lang="de-DE" sz="1400" i="1">
                <a:solidFill>
                  <a:srgbClr val="595959"/>
                </a:solidFill>
                <a:latin typeface="Arial"/>
                <a:ea typeface="Arial"/>
                <a:cs typeface="Arial"/>
                <a:sym typeface="Arial"/>
              </a:rPr>
              <a:t>J. Destin (INRAE)</a:t>
            </a:r>
            <a:endParaRPr sz="1800">
              <a:solidFill>
                <a:schemeClr val="dk1"/>
              </a:solidFill>
              <a:latin typeface="Calibri"/>
              <a:ea typeface="Calibri"/>
              <a:cs typeface="Calibri"/>
              <a:sym typeface="Calibri"/>
            </a:endParaRPr>
          </a:p>
        </p:txBody>
      </p:sp>
      <p:pic>
        <p:nvPicPr>
          <p:cNvPr id="1003" name="Google Shape;1003;g31a13bc3efd_2_0"/>
          <p:cNvPicPr preferRelativeResize="0"/>
          <p:nvPr/>
        </p:nvPicPr>
        <p:blipFill rotWithShape="1">
          <a:blip r:embed="rId19">
            <a:alphaModFix/>
          </a:blip>
          <a:srcRect/>
          <a:stretch/>
        </p:blipFill>
        <p:spPr>
          <a:xfrm>
            <a:off x="3124293" y="3708681"/>
            <a:ext cx="1181767" cy="382208"/>
          </a:xfrm>
          <a:prstGeom prst="rect">
            <a:avLst/>
          </a:prstGeom>
          <a:noFill/>
          <a:ln>
            <a:noFill/>
          </a:ln>
        </p:spPr>
      </p:pic>
      <p:sp>
        <p:nvSpPr>
          <p:cNvPr id="1004" name="Google Shape;1004;g31a13bc3efd_2_0"/>
          <p:cNvSpPr txBox="1"/>
          <p:nvPr/>
        </p:nvSpPr>
        <p:spPr>
          <a:xfrm>
            <a:off x="4398650" y="2125300"/>
            <a:ext cx="4349100" cy="1446900"/>
          </a:xfrm>
          <a:prstGeom prst="rect">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de-DE" sz="1800" b="1" u="sng">
                <a:solidFill>
                  <a:schemeClr val="lt1"/>
                </a:solidFill>
                <a:latin typeface="Calibri"/>
                <a:ea typeface="Calibri"/>
                <a:cs typeface="Calibri"/>
                <a:sym typeface="Calibri"/>
              </a:rPr>
              <a:t>MIAPPE community</a:t>
            </a:r>
            <a:endParaRPr sz="1800" b="1" u="sng">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ELIXIR Plant Community,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Krajewsky P, Cwiek H, Tardieu F, Usadel B, Arend D, Arnaud E, Junker A, King G, Laporte MA, Poorter H, Reif J, Rocca-Serra P, Sansone SA,  Kersey P,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And many more!</a:t>
            </a:r>
            <a:endParaRPr sz="1800">
              <a:solidFill>
                <a:schemeClr val="lt1"/>
              </a:solidFill>
              <a:latin typeface="Calibri"/>
              <a:ea typeface="Calibri"/>
              <a:cs typeface="Calibri"/>
              <a:sym typeface="Calibri"/>
            </a:endParaRPr>
          </a:p>
        </p:txBody>
      </p:sp>
      <p:pic>
        <p:nvPicPr>
          <p:cNvPr id="1005" name="Google Shape;1005;g31a13bc3efd_2_0"/>
          <p:cNvPicPr preferRelativeResize="0"/>
          <p:nvPr/>
        </p:nvPicPr>
        <p:blipFill rotWithShape="1">
          <a:blip r:embed="rId20">
            <a:alphaModFix/>
          </a:blip>
          <a:srcRect/>
          <a:stretch/>
        </p:blipFill>
        <p:spPr>
          <a:xfrm>
            <a:off x="4272230" y="964987"/>
            <a:ext cx="661328" cy="565646"/>
          </a:xfrm>
          <a:prstGeom prst="rect">
            <a:avLst/>
          </a:prstGeom>
          <a:noFill/>
          <a:ln>
            <a:noFill/>
          </a:ln>
        </p:spPr>
      </p:pic>
      <p:pic>
        <p:nvPicPr>
          <p:cNvPr id="1006" name="Google Shape;1006;g31a13bc3efd_2_0"/>
          <p:cNvPicPr preferRelativeResize="0"/>
          <p:nvPr/>
        </p:nvPicPr>
        <p:blipFill rotWithShape="1">
          <a:blip r:embed="rId21">
            <a:alphaModFix/>
          </a:blip>
          <a:srcRect/>
          <a:stretch/>
        </p:blipFill>
        <p:spPr>
          <a:xfrm>
            <a:off x="7335093" y="2177788"/>
            <a:ext cx="1412653" cy="361867"/>
          </a:xfrm>
          <a:prstGeom prst="rect">
            <a:avLst/>
          </a:prstGeom>
          <a:noFill/>
          <a:ln>
            <a:noFill/>
          </a:ln>
        </p:spPr>
      </p:pic>
      <p:sp>
        <p:nvSpPr>
          <p:cNvPr id="1007" name="Google Shape;1007;g31a13bc3efd_2_0"/>
          <p:cNvSpPr/>
          <p:nvPr/>
        </p:nvSpPr>
        <p:spPr>
          <a:xfrm>
            <a:off x="16211" y="2903242"/>
            <a:ext cx="3515947" cy="584775"/>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de-DE" sz="1800" b="1" u="sng">
                <a:solidFill>
                  <a:schemeClr val="dk1"/>
                </a:solidFill>
                <a:latin typeface="Calibri"/>
                <a:ea typeface="Calibri"/>
                <a:cs typeface="Calibri"/>
                <a:sym typeface="Calibri"/>
              </a:rPr>
              <a:t>Crop Ontology</a:t>
            </a:r>
            <a:endParaRPr sz="1800" b="1" u="sng">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Arnaud E, Laporte MA, …</a:t>
            </a:r>
            <a:endParaRPr sz="1800">
              <a:solidFill>
                <a:schemeClr val="dk1"/>
              </a:solidFill>
              <a:latin typeface="Calibri"/>
              <a:ea typeface="Calibri"/>
              <a:cs typeface="Calibri"/>
              <a:sym typeface="Calibri"/>
            </a:endParaRPr>
          </a:p>
        </p:txBody>
      </p:sp>
      <p:pic>
        <p:nvPicPr>
          <p:cNvPr id="1008" name="Google Shape;1008;g31a13bc3efd_2_0" descr="http://www.cropontology.org/images/Crop_Ontology_logo.png"/>
          <p:cNvPicPr preferRelativeResize="0"/>
          <p:nvPr/>
        </p:nvPicPr>
        <p:blipFill rotWithShape="1">
          <a:blip r:embed="rId4">
            <a:alphaModFix/>
          </a:blip>
          <a:srcRect/>
          <a:stretch/>
        </p:blipFill>
        <p:spPr>
          <a:xfrm>
            <a:off x="1882775" y="2461297"/>
            <a:ext cx="1619251" cy="573088"/>
          </a:xfrm>
          <a:prstGeom prst="rect">
            <a:avLst/>
          </a:prstGeom>
          <a:noFill/>
          <a:ln>
            <a:noFill/>
          </a:ln>
        </p:spPr>
      </p:pic>
      <p:sp>
        <p:nvSpPr>
          <p:cNvPr id="1009" name="Google Shape;1009;g31a13bc3efd_2_0"/>
          <p:cNvSpPr txBox="1"/>
          <p:nvPr/>
        </p:nvSpPr>
        <p:spPr>
          <a:xfrm>
            <a:off x="6619251" y="1035150"/>
            <a:ext cx="5005200" cy="1015800"/>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de-DE" sz="1800" b="1" u="sng">
                <a:solidFill>
                  <a:schemeClr val="dk1"/>
                </a:solidFill>
                <a:latin typeface="Calibri"/>
                <a:ea typeface="Calibri"/>
                <a:cs typeface="Calibri"/>
                <a:sym typeface="Calibri"/>
              </a:rPr>
              <a:t>Emphasis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Tardieu F, Usadel B, Arend D, Junker A, Poorter H, Neveu P, Pierushka R, Shur U, Alic I, Tireau A., Kazemipour-Ricci F., …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And many more!</a:t>
            </a:r>
            <a:endParaRPr sz="1800">
              <a:solidFill>
                <a:schemeClr val="dk1"/>
              </a:solidFill>
              <a:latin typeface="Calibri"/>
              <a:ea typeface="Calibri"/>
              <a:cs typeface="Calibri"/>
              <a:sym typeface="Calibri"/>
            </a:endParaRPr>
          </a:p>
        </p:txBody>
      </p:sp>
      <p:pic>
        <p:nvPicPr>
          <p:cNvPr id="1010" name="Google Shape;1010;g31a13bc3efd_2_0"/>
          <p:cNvPicPr preferRelativeResize="0"/>
          <p:nvPr/>
        </p:nvPicPr>
        <p:blipFill rotWithShape="1">
          <a:blip r:embed="rId18">
            <a:alphaModFix/>
          </a:blip>
          <a:srcRect/>
          <a:stretch/>
        </p:blipFill>
        <p:spPr>
          <a:xfrm>
            <a:off x="6619243" y="755831"/>
            <a:ext cx="1873859" cy="266196"/>
          </a:xfrm>
          <a:prstGeom prst="rect">
            <a:avLst/>
          </a:prstGeom>
          <a:noFill/>
          <a:ln>
            <a:noFill/>
          </a:ln>
        </p:spPr>
      </p:pic>
      <p:sp>
        <p:nvSpPr>
          <p:cNvPr id="1011" name="Google Shape;1011;g31a13bc3efd_2_0"/>
          <p:cNvSpPr txBox="1"/>
          <p:nvPr/>
        </p:nvSpPr>
        <p:spPr>
          <a:xfrm>
            <a:off x="9172156" y="2530100"/>
            <a:ext cx="2968800" cy="1015800"/>
          </a:xfrm>
          <a:prstGeom prst="rect">
            <a:avLst/>
          </a:prstGeom>
          <a:solidFill>
            <a:srgbClr val="92D050"/>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de-DE" sz="1800" b="1" u="sng">
                <a:solidFill>
                  <a:schemeClr val="dk1"/>
                </a:solidFill>
                <a:latin typeface="Calibri"/>
                <a:ea typeface="Calibri"/>
                <a:cs typeface="Calibri"/>
                <a:sym typeface="Calibri"/>
              </a:rPr>
              <a:t>Breeding API</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Selby P, Mueller L, Robbins K, Backlund JE, Boizet A., … ,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And many more!</a:t>
            </a:r>
            <a:endParaRPr sz="1800">
              <a:solidFill>
                <a:schemeClr val="dk1"/>
              </a:solidFill>
              <a:latin typeface="Calibri"/>
              <a:ea typeface="Calibri"/>
              <a:cs typeface="Calibri"/>
              <a:sym typeface="Calibri"/>
            </a:endParaRPr>
          </a:p>
        </p:txBody>
      </p:sp>
      <p:pic>
        <p:nvPicPr>
          <p:cNvPr id="1012" name="Google Shape;1012;g31a13bc3efd_2_0" descr="brapi_logo.png"/>
          <p:cNvPicPr preferRelativeResize="0"/>
          <p:nvPr/>
        </p:nvPicPr>
        <p:blipFill rotWithShape="1">
          <a:blip r:embed="rId22">
            <a:alphaModFix/>
          </a:blip>
          <a:srcRect/>
          <a:stretch/>
        </p:blipFill>
        <p:spPr>
          <a:xfrm>
            <a:off x="10251626" y="2189975"/>
            <a:ext cx="1800225" cy="337500"/>
          </a:xfrm>
          <a:prstGeom prst="rect">
            <a:avLst/>
          </a:prstGeom>
          <a:noFill/>
          <a:ln>
            <a:noFill/>
          </a:ln>
        </p:spPr>
      </p:pic>
      <p:pic>
        <p:nvPicPr>
          <p:cNvPr id="1013" name="Google Shape;1013;g31a13bc3efd_2_0"/>
          <p:cNvPicPr preferRelativeResize="0"/>
          <p:nvPr/>
        </p:nvPicPr>
        <p:blipFill rotWithShape="1">
          <a:blip r:embed="rId20">
            <a:alphaModFix/>
          </a:blip>
          <a:srcRect/>
          <a:stretch/>
        </p:blipFill>
        <p:spPr>
          <a:xfrm>
            <a:off x="9383797" y="4341012"/>
            <a:ext cx="661328" cy="565646"/>
          </a:xfrm>
          <a:prstGeom prst="rect">
            <a:avLst/>
          </a:prstGeom>
          <a:noFill/>
          <a:ln>
            <a:noFill/>
          </a:ln>
        </p:spPr>
      </p:pic>
      <p:pic>
        <p:nvPicPr>
          <p:cNvPr id="1014" name="Google Shape;1014;g31a13bc3efd_2_0" descr="elixir_1_RZ_mac.eps"/>
          <p:cNvPicPr preferRelativeResize="0"/>
          <p:nvPr/>
        </p:nvPicPr>
        <p:blipFill rotWithShape="1">
          <a:blip r:embed="rId23">
            <a:alphaModFix/>
          </a:blip>
          <a:srcRect/>
          <a:stretch/>
        </p:blipFill>
        <p:spPr>
          <a:xfrm>
            <a:off x="8813525" y="3903482"/>
            <a:ext cx="997435" cy="716274"/>
          </a:xfrm>
          <a:prstGeom prst="rect">
            <a:avLst/>
          </a:prstGeom>
          <a:noFill/>
          <a:ln>
            <a:noFill/>
          </a:ln>
        </p:spPr>
      </p:pic>
      <p:pic>
        <p:nvPicPr>
          <p:cNvPr id="1015" name="Google Shape;1015;g31a13bc3efd_2_0"/>
          <p:cNvPicPr preferRelativeResize="0"/>
          <p:nvPr/>
        </p:nvPicPr>
        <p:blipFill rotWithShape="1">
          <a:blip r:embed="rId24">
            <a:alphaModFix/>
          </a:blip>
          <a:srcRect/>
          <a:stretch/>
        </p:blipFill>
        <p:spPr>
          <a:xfrm>
            <a:off x="4777536" y="3622519"/>
            <a:ext cx="1009650" cy="1390650"/>
          </a:xfrm>
          <a:prstGeom prst="rect">
            <a:avLst/>
          </a:prstGeom>
          <a:noFill/>
          <a:ln>
            <a:noFill/>
          </a:ln>
        </p:spPr>
      </p:pic>
      <p:sp>
        <p:nvSpPr>
          <p:cNvPr id="1016" name="Google Shape;1016;g31a13bc3efd_2_0"/>
          <p:cNvSpPr txBox="1">
            <a:spLocks noGrp="1"/>
          </p:cNvSpPr>
          <p:nvPr>
            <p:ph type="ctrTitle"/>
          </p:nvPr>
        </p:nvSpPr>
        <p:spPr>
          <a:xfrm>
            <a:off x="2514175" y="52750"/>
            <a:ext cx="8203200" cy="786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A09B"/>
              </a:buClr>
              <a:buSzPts val="4400"/>
              <a:buFont typeface="Arial"/>
              <a:buNone/>
            </a:pPr>
            <a:r>
              <a:rPr lang="de-DE" sz="3700"/>
              <a:t>Aknowledgments &amp; Questions</a:t>
            </a:r>
            <a:endParaRPr sz="2100"/>
          </a:p>
        </p:txBody>
      </p:sp>
      <p:pic>
        <p:nvPicPr>
          <p:cNvPr id="1017" name="Google Shape;1017;g31a13bc3efd_2_0" descr="Les objectifs de ProdMIA | ProdMIA"/>
          <p:cNvPicPr preferRelativeResize="0"/>
          <p:nvPr/>
        </p:nvPicPr>
        <p:blipFill rotWithShape="1">
          <a:blip r:embed="rId25">
            <a:alphaModFix/>
          </a:blip>
          <a:srcRect/>
          <a:stretch/>
        </p:blipFill>
        <p:spPr>
          <a:xfrm>
            <a:off x="5844254" y="4347703"/>
            <a:ext cx="1541495" cy="722012"/>
          </a:xfrm>
          <a:prstGeom prst="rect">
            <a:avLst/>
          </a:prstGeom>
          <a:noFill/>
          <a:ln>
            <a:noFill/>
          </a:ln>
        </p:spPr>
      </p:pic>
      <p:pic>
        <p:nvPicPr>
          <p:cNvPr id="1018" name="Google Shape;1018;g31a13bc3efd_2_0"/>
          <p:cNvPicPr preferRelativeResize="0"/>
          <p:nvPr/>
        </p:nvPicPr>
        <p:blipFill rotWithShape="1">
          <a:blip r:embed="rId26">
            <a:alphaModFix/>
          </a:blip>
          <a:srcRect/>
          <a:stretch/>
        </p:blipFill>
        <p:spPr>
          <a:xfrm>
            <a:off x="4126985" y="4340276"/>
            <a:ext cx="1082675" cy="744537"/>
          </a:xfrm>
          <a:prstGeom prst="rect">
            <a:avLst/>
          </a:prstGeom>
          <a:noFill/>
          <a:ln>
            <a:noFill/>
          </a:ln>
        </p:spPr>
      </p:pic>
      <p:sp>
        <p:nvSpPr>
          <p:cNvPr id="1019" name="Google Shape;1019;g31a13bc3efd_2_0"/>
          <p:cNvSpPr txBox="1"/>
          <p:nvPr/>
        </p:nvSpPr>
        <p:spPr>
          <a:xfrm>
            <a:off x="-3578" y="964969"/>
            <a:ext cx="4331400" cy="1416000"/>
          </a:xfrm>
          <a:prstGeom prst="rect">
            <a:avLst/>
          </a:prstGeom>
          <a:gradFill>
            <a:gsLst>
              <a:gs pos="0">
                <a:srgbClr val="B0500F"/>
              </a:gs>
              <a:gs pos="48000">
                <a:srgbClr val="ED8037"/>
              </a:gs>
              <a:gs pos="100000">
                <a:srgbClr val="F4B081"/>
              </a:gs>
            </a:gsLst>
            <a:lin ang="162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600"/>
              <a:buFont typeface="Calibri"/>
              <a:buNone/>
            </a:pPr>
            <a:r>
              <a:rPr lang="de-DE" sz="1600" b="1">
                <a:solidFill>
                  <a:schemeClr val="lt1"/>
                </a:solidFill>
                <a:latin typeface="Calibri"/>
                <a:ea typeface="Calibri"/>
                <a:cs typeface="Calibri"/>
                <a:sym typeface="Calibri"/>
              </a:rPr>
              <a:t>       </a:t>
            </a:r>
            <a:r>
              <a:rPr lang="de-DE" sz="1600" b="1" u="sng">
                <a:solidFill>
                  <a:schemeClr val="lt1"/>
                </a:solidFill>
                <a:latin typeface="Calibri"/>
                <a:ea typeface="Calibri"/>
                <a:cs typeface="Calibri"/>
                <a:sym typeface="Calibri"/>
              </a:rPr>
              <a:t>Elixir Plant community &amp; platforms</a:t>
            </a:r>
            <a:endParaRPr sz="1600" b="1" u="sng">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Beier S., Gruden C., Pommier C., Coppens F, Scholz U., Lange M., Contreras B., Adam Blondon AF, Faria D, Chavez I, Miguel C, Droedsbek B, Finkers R, Papoutsoglou E, Olster R, Ramsak Z, Michotey C.,  …</a:t>
            </a:r>
            <a:endParaRPr sz="14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de-DE" sz="1400">
                <a:solidFill>
                  <a:schemeClr val="lt1"/>
                </a:solidFill>
                <a:latin typeface="Calibri"/>
                <a:ea typeface="Calibri"/>
                <a:cs typeface="Calibri"/>
                <a:sym typeface="Calibri"/>
              </a:rPr>
              <a:t>And many more!</a:t>
            </a:r>
            <a:endParaRPr sz="1400">
              <a:solidFill>
                <a:schemeClr val="lt1"/>
              </a:solidFill>
              <a:latin typeface="Calibri"/>
              <a:ea typeface="Calibri"/>
              <a:cs typeface="Calibri"/>
              <a:sym typeface="Calibri"/>
            </a:endParaRPr>
          </a:p>
        </p:txBody>
      </p:sp>
      <p:pic>
        <p:nvPicPr>
          <p:cNvPr id="1020" name="Google Shape;1020;g31a13bc3efd_2_0" descr="elixir_1_RZ_mac.eps"/>
          <p:cNvPicPr preferRelativeResize="0"/>
          <p:nvPr/>
        </p:nvPicPr>
        <p:blipFill rotWithShape="1">
          <a:blip r:embed="rId23">
            <a:alphaModFix/>
          </a:blip>
          <a:srcRect/>
          <a:stretch/>
        </p:blipFill>
        <p:spPr>
          <a:xfrm>
            <a:off x="-3567" y="530782"/>
            <a:ext cx="997436" cy="7162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1a13bc3efd_0_46"/>
          <p:cNvSpPr txBox="1">
            <a:spLocks noGrp="1"/>
          </p:cNvSpPr>
          <p:nvPr>
            <p:ph type="body" idx="1"/>
          </p:nvPr>
        </p:nvSpPr>
        <p:spPr>
          <a:xfrm>
            <a:off x="743192" y="1233487"/>
            <a:ext cx="10753484" cy="4655712"/>
          </a:xfrm>
          <a:prstGeom prst="rect">
            <a:avLst/>
          </a:prstGeom>
          <a:noFill/>
          <a:ln>
            <a:noFill/>
          </a:ln>
        </p:spPr>
        <p:txBody>
          <a:bodyPr spcFirstLastPara="1" wrap="square" lIns="121900" tIns="60925" rIns="121900" bIns="60925" anchor="t" anchorCtr="0">
            <a:noAutofit/>
          </a:bodyPr>
          <a:lstStyle/>
          <a:p>
            <a:pPr marL="86358" lvl="0" indent="0" algn="l" rtl="0">
              <a:lnSpc>
                <a:spcPct val="90000"/>
              </a:lnSpc>
              <a:spcBef>
                <a:spcPts val="1000"/>
              </a:spcBef>
              <a:spcAft>
                <a:spcPts val="0"/>
              </a:spcAft>
              <a:buClr>
                <a:srgbClr val="00A3A6"/>
              </a:buClr>
              <a:buSzPts val="2400"/>
              <a:buNone/>
            </a:pPr>
            <a:endParaRPr dirty="0"/>
          </a:p>
          <a:p>
            <a:pPr marL="86358" lvl="0" indent="0" algn="l" rtl="0">
              <a:lnSpc>
                <a:spcPct val="90000"/>
              </a:lnSpc>
              <a:spcBef>
                <a:spcPts val="1000"/>
              </a:spcBef>
              <a:spcAft>
                <a:spcPts val="0"/>
              </a:spcAft>
              <a:buClr>
                <a:srgbClr val="00A3A6"/>
              </a:buClr>
              <a:buSzPts val="2400"/>
              <a:buNone/>
            </a:pPr>
            <a:r>
              <a:rPr lang="de-DE" dirty="0" err="1"/>
              <a:t>Facilitating</a:t>
            </a:r>
            <a:r>
              <a:rPr lang="de-DE" dirty="0"/>
              <a:t> </a:t>
            </a:r>
            <a:r>
              <a:rPr lang="de-DE" dirty="0" err="1"/>
              <a:t>the</a:t>
            </a:r>
            <a:r>
              <a:rPr lang="de-DE" dirty="0"/>
              <a:t> </a:t>
            </a:r>
            <a:r>
              <a:rPr lang="de-DE" dirty="0" err="1"/>
              <a:t>discovery</a:t>
            </a:r>
            <a:r>
              <a:rPr lang="de-DE" dirty="0"/>
              <a:t> </a:t>
            </a:r>
            <a:r>
              <a:rPr lang="de-DE" dirty="0" err="1"/>
              <a:t>of</a:t>
            </a:r>
            <a:r>
              <a:rPr lang="de-DE" dirty="0"/>
              <a:t> </a:t>
            </a:r>
            <a:r>
              <a:rPr lang="de-DE" dirty="0" err="1"/>
              <a:t>data</a:t>
            </a:r>
            <a:r>
              <a:rPr lang="de-DE" dirty="0"/>
              <a:t> (and </a:t>
            </a:r>
            <a:r>
              <a:rPr lang="de-DE" dirty="0" err="1"/>
              <a:t>its</a:t>
            </a:r>
            <a:r>
              <a:rPr lang="de-DE" dirty="0"/>
              <a:t> </a:t>
            </a:r>
            <a:r>
              <a:rPr lang="de-DE" dirty="0" err="1"/>
              <a:t>metadata</a:t>
            </a:r>
            <a:r>
              <a:rPr lang="de-DE" dirty="0"/>
              <a:t>) </a:t>
            </a:r>
            <a:r>
              <a:rPr lang="de-DE" dirty="0" err="1"/>
              <a:t>for</a:t>
            </a:r>
            <a:r>
              <a:rPr lang="de-DE" dirty="0"/>
              <a:t> </a:t>
            </a:r>
            <a:r>
              <a:rPr lang="de-DE" dirty="0" err="1"/>
              <a:t>both</a:t>
            </a:r>
            <a:r>
              <a:rPr lang="de-DE" dirty="0"/>
              <a:t> </a:t>
            </a:r>
          </a:p>
          <a:p>
            <a:pPr marL="86358" lvl="0" indent="0" algn="l" rtl="0">
              <a:lnSpc>
                <a:spcPct val="90000"/>
              </a:lnSpc>
              <a:spcBef>
                <a:spcPts val="1000"/>
              </a:spcBef>
              <a:spcAft>
                <a:spcPts val="0"/>
              </a:spcAft>
              <a:buClr>
                <a:srgbClr val="00A3A6"/>
              </a:buClr>
              <a:buSzPts val="2400"/>
              <a:buNone/>
            </a:pPr>
            <a:r>
              <a:rPr lang="de-DE" dirty="0" err="1"/>
              <a:t>humans</a:t>
            </a:r>
            <a:r>
              <a:rPr lang="de-DE" dirty="0"/>
              <a:t> and </a:t>
            </a:r>
            <a:r>
              <a:rPr lang="de-DE" dirty="0" err="1"/>
              <a:t>machines</a:t>
            </a:r>
            <a:endParaRPr dirty="0"/>
          </a:p>
          <a:p>
            <a:pPr marL="457189" lvl="0" indent="-181182" algn="l" rtl="0">
              <a:lnSpc>
                <a:spcPct val="90000"/>
              </a:lnSpc>
              <a:spcBef>
                <a:spcPts val="1000"/>
              </a:spcBef>
              <a:spcAft>
                <a:spcPts val="0"/>
              </a:spcAft>
              <a:buClr>
                <a:srgbClr val="00A3A6"/>
              </a:buClr>
              <a:buSzPts val="2400"/>
              <a:buNone/>
            </a:pPr>
            <a:endParaRPr dirty="0"/>
          </a:p>
          <a:p>
            <a:pPr marL="914388" lvl="1" indent="-370830" algn="l" rtl="0">
              <a:lnSpc>
                <a:spcPct val="90000"/>
              </a:lnSpc>
              <a:spcBef>
                <a:spcPts val="500"/>
              </a:spcBef>
              <a:spcAft>
                <a:spcPts val="0"/>
              </a:spcAft>
              <a:buClr>
                <a:schemeClr val="dk1"/>
              </a:buClr>
              <a:buSzPts val="2200"/>
              <a:buChar char="•"/>
            </a:pPr>
            <a:r>
              <a:rPr lang="de-DE" dirty="0"/>
              <a:t>The </a:t>
            </a:r>
            <a:r>
              <a:rPr lang="de-DE" dirty="0" err="1"/>
              <a:t>data</a:t>
            </a:r>
            <a:r>
              <a:rPr lang="de-DE" dirty="0"/>
              <a:t> </a:t>
            </a:r>
            <a:r>
              <a:rPr lang="de-DE" dirty="0" err="1"/>
              <a:t>has</a:t>
            </a:r>
            <a:r>
              <a:rPr lang="de-DE" dirty="0"/>
              <a:t> a </a:t>
            </a:r>
            <a:r>
              <a:rPr lang="de-DE" b="1" dirty="0"/>
              <a:t>PID </a:t>
            </a:r>
            <a:r>
              <a:rPr lang="de-DE" dirty="0"/>
              <a:t>(Persistent Identifier).</a:t>
            </a:r>
            <a:endParaRPr dirty="0"/>
          </a:p>
          <a:p>
            <a:pPr marL="914388" lvl="1" indent="-370830" algn="l" rtl="0">
              <a:lnSpc>
                <a:spcPct val="90000"/>
              </a:lnSpc>
              <a:spcBef>
                <a:spcPts val="500"/>
              </a:spcBef>
              <a:spcAft>
                <a:spcPts val="0"/>
              </a:spcAft>
              <a:buClr>
                <a:schemeClr val="dk1"/>
              </a:buClr>
              <a:buSzPts val="2200"/>
              <a:buChar char="•"/>
            </a:pPr>
            <a:r>
              <a:rPr lang="de-DE" dirty="0"/>
              <a:t>Data </a:t>
            </a:r>
            <a:r>
              <a:rPr lang="de-DE" dirty="0" err="1"/>
              <a:t>is</a:t>
            </a:r>
            <a:r>
              <a:rPr lang="de-DE" dirty="0"/>
              <a:t> </a:t>
            </a:r>
            <a:r>
              <a:rPr lang="de-DE" dirty="0" err="1"/>
              <a:t>described</a:t>
            </a:r>
            <a:r>
              <a:rPr lang="de-DE" dirty="0"/>
              <a:t> </a:t>
            </a:r>
            <a:r>
              <a:rPr lang="de-DE" dirty="0" err="1"/>
              <a:t>using</a:t>
            </a:r>
            <a:r>
              <a:rPr lang="de-DE" dirty="0"/>
              <a:t> </a:t>
            </a:r>
            <a:r>
              <a:rPr lang="de-DE" b="1" dirty="0" err="1"/>
              <a:t>metadata</a:t>
            </a:r>
            <a:endParaRPr dirty="0"/>
          </a:p>
          <a:p>
            <a:pPr marL="914388" lvl="1" indent="-370830" algn="l" rtl="0">
              <a:lnSpc>
                <a:spcPct val="90000"/>
              </a:lnSpc>
              <a:spcBef>
                <a:spcPts val="500"/>
              </a:spcBef>
              <a:spcAft>
                <a:spcPts val="0"/>
              </a:spcAft>
              <a:buClr>
                <a:schemeClr val="dk1"/>
              </a:buClr>
              <a:buSzPts val="2200"/>
              <a:buChar char="•"/>
            </a:pPr>
            <a:r>
              <a:rPr lang="de-DE" dirty="0"/>
              <a:t>This </a:t>
            </a:r>
            <a:r>
              <a:rPr lang="de-DE" dirty="0" err="1"/>
              <a:t>metadata</a:t>
            </a:r>
            <a:r>
              <a:rPr lang="de-DE" dirty="0"/>
              <a:t> </a:t>
            </a:r>
            <a:r>
              <a:rPr lang="de-DE" dirty="0" err="1"/>
              <a:t>includes</a:t>
            </a:r>
            <a:r>
              <a:rPr lang="de-DE" dirty="0"/>
              <a:t> </a:t>
            </a:r>
            <a:r>
              <a:rPr lang="de-DE" dirty="0" err="1"/>
              <a:t>the</a:t>
            </a:r>
            <a:r>
              <a:rPr lang="de-DE" dirty="0"/>
              <a:t> PID </a:t>
            </a:r>
            <a:r>
              <a:rPr lang="de-DE" dirty="0" err="1"/>
              <a:t>of</a:t>
            </a:r>
            <a:r>
              <a:rPr lang="de-DE" dirty="0"/>
              <a:t> </a:t>
            </a:r>
            <a:r>
              <a:rPr lang="de-DE" dirty="0" err="1"/>
              <a:t>the</a:t>
            </a:r>
            <a:r>
              <a:rPr lang="de-DE" dirty="0"/>
              <a:t> </a:t>
            </a:r>
            <a:r>
              <a:rPr lang="de-DE" dirty="0" err="1"/>
              <a:t>data</a:t>
            </a:r>
            <a:r>
              <a:rPr lang="de-DE" dirty="0"/>
              <a:t> </a:t>
            </a:r>
            <a:r>
              <a:rPr lang="de-DE" dirty="0" err="1"/>
              <a:t>it</a:t>
            </a:r>
            <a:r>
              <a:rPr lang="de-DE" dirty="0"/>
              <a:t> </a:t>
            </a:r>
            <a:r>
              <a:rPr lang="de-DE" dirty="0" err="1"/>
              <a:t>describes</a:t>
            </a:r>
            <a:endParaRPr dirty="0"/>
          </a:p>
          <a:p>
            <a:pPr marL="914388" lvl="1" indent="-370830" algn="l" rtl="0">
              <a:lnSpc>
                <a:spcPct val="90000"/>
              </a:lnSpc>
              <a:spcBef>
                <a:spcPts val="500"/>
              </a:spcBef>
              <a:spcAft>
                <a:spcPts val="0"/>
              </a:spcAft>
              <a:buClr>
                <a:schemeClr val="dk1"/>
              </a:buClr>
              <a:buSzPts val="2200"/>
              <a:buChar char="•"/>
            </a:pPr>
            <a:r>
              <a:rPr lang="de-DE" dirty="0"/>
              <a:t>The </a:t>
            </a:r>
            <a:r>
              <a:rPr lang="de-DE" dirty="0" err="1"/>
              <a:t>data</a:t>
            </a:r>
            <a:r>
              <a:rPr lang="de-DE" dirty="0"/>
              <a:t> </a:t>
            </a:r>
            <a:r>
              <a:rPr lang="de-DE" dirty="0" err="1"/>
              <a:t>is</a:t>
            </a:r>
            <a:r>
              <a:rPr lang="de-DE" dirty="0"/>
              <a:t> </a:t>
            </a:r>
            <a:r>
              <a:rPr lang="de-DE" dirty="0" err="1"/>
              <a:t>deposited</a:t>
            </a:r>
            <a:r>
              <a:rPr lang="de-DE" dirty="0"/>
              <a:t> in a </a:t>
            </a:r>
            <a:r>
              <a:rPr lang="de-DE" b="1" dirty="0" err="1"/>
              <a:t>data</a:t>
            </a:r>
            <a:r>
              <a:rPr lang="de-DE" b="1" dirty="0"/>
              <a:t> </a:t>
            </a:r>
            <a:r>
              <a:rPr lang="de-DE" b="1" dirty="0" err="1"/>
              <a:t>repository</a:t>
            </a:r>
            <a:endParaRPr dirty="0"/>
          </a:p>
          <a:p>
            <a:pPr marL="457189" lvl="0" indent="-181182" algn="l" rtl="0">
              <a:lnSpc>
                <a:spcPct val="90000"/>
              </a:lnSpc>
              <a:spcBef>
                <a:spcPts val="1000"/>
              </a:spcBef>
              <a:spcAft>
                <a:spcPts val="0"/>
              </a:spcAft>
              <a:buClr>
                <a:srgbClr val="00A3A6"/>
              </a:buClr>
              <a:buSzPts val="2400"/>
              <a:buNone/>
            </a:pPr>
            <a:endParaRPr dirty="0"/>
          </a:p>
        </p:txBody>
      </p:sp>
      <p:sp>
        <p:nvSpPr>
          <p:cNvPr id="169" name="Google Shape;169;g31a13bc3efd_0_46"/>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Findable</a:t>
            </a:r>
            <a:endParaRPr/>
          </a:p>
        </p:txBody>
      </p:sp>
      <p:pic>
        <p:nvPicPr>
          <p:cNvPr id="170" name="Google Shape;170;g31a13bc3efd_0_46"/>
          <p:cNvPicPr preferRelativeResize="0"/>
          <p:nvPr/>
        </p:nvPicPr>
        <p:blipFill rotWithShape="1">
          <a:blip r:embed="rId3">
            <a:alphaModFix/>
          </a:blip>
          <a:srcRect/>
          <a:stretch/>
        </p:blipFill>
        <p:spPr>
          <a:xfrm>
            <a:off x="10231329" y="836625"/>
            <a:ext cx="1804947" cy="18765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1a13bc3efd_0_52"/>
          <p:cNvSpPr txBox="1">
            <a:spLocks noGrp="1"/>
          </p:cNvSpPr>
          <p:nvPr>
            <p:ph type="body" idx="1"/>
          </p:nvPr>
        </p:nvSpPr>
        <p:spPr>
          <a:xfrm>
            <a:off x="743192" y="1233487"/>
            <a:ext cx="10753484" cy="4655712"/>
          </a:xfrm>
          <a:prstGeom prst="rect">
            <a:avLst/>
          </a:prstGeom>
          <a:noFill/>
          <a:ln>
            <a:noFill/>
          </a:ln>
        </p:spPr>
        <p:txBody>
          <a:bodyPr spcFirstLastPara="1" wrap="square" lIns="121900" tIns="60925" rIns="121900" bIns="60925" anchor="t" anchorCtr="0">
            <a:noAutofit/>
          </a:bodyPr>
          <a:lstStyle/>
          <a:p>
            <a:pPr marL="86358" lvl="0" indent="0" algn="l" rtl="0">
              <a:lnSpc>
                <a:spcPct val="90000"/>
              </a:lnSpc>
              <a:spcBef>
                <a:spcPts val="1000"/>
              </a:spcBef>
              <a:spcAft>
                <a:spcPts val="0"/>
              </a:spcAft>
              <a:buClr>
                <a:srgbClr val="00A3A6"/>
              </a:buClr>
              <a:buSzPts val="2400"/>
              <a:buNone/>
            </a:pPr>
            <a:endParaRPr/>
          </a:p>
          <a:p>
            <a:pPr marL="86358" lvl="0" indent="0" algn="l" rtl="0">
              <a:lnSpc>
                <a:spcPct val="90000"/>
              </a:lnSpc>
              <a:spcBef>
                <a:spcPts val="1000"/>
              </a:spcBef>
              <a:spcAft>
                <a:spcPts val="0"/>
              </a:spcAft>
              <a:buClr>
                <a:srgbClr val="00A3A6"/>
              </a:buClr>
              <a:buSzPts val="2400"/>
              <a:buNone/>
            </a:pPr>
            <a:r>
              <a:rPr lang="de-DE"/>
              <a:t>Enable data to be accessed and downloaded,</a:t>
            </a:r>
            <a:endParaRPr/>
          </a:p>
          <a:p>
            <a:pPr marL="86358" lvl="0" indent="0" algn="l" rtl="0">
              <a:lnSpc>
                <a:spcPct val="90000"/>
              </a:lnSpc>
              <a:spcBef>
                <a:spcPts val="1000"/>
              </a:spcBef>
              <a:spcAft>
                <a:spcPts val="0"/>
              </a:spcAft>
              <a:buClr>
                <a:srgbClr val="00A3A6"/>
              </a:buClr>
              <a:buSzPts val="2400"/>
              <a:buNone/>
            </a:pPr>
            <a:r>
              <a:rPr lang="de-DE"/>
              <a:t>which may include authentication and authorisation</a:t>
            </a:r>
            <a:endParaRPr/>
          </a:p>
          <a:p>
            <a:pPr marL="457189" lvl="0" indent="-181182" algn="l" rtl="0">
              <a:lnSpc>
                <a:spcPct val="90000"/>
              </a:lnSpc>
              <a:spcBef>
                <a:spcPts val="1000"/>
              </a:spcBef>
              <a:spcAft>
                <a:spcPts val="0"/>
              </a:spcAft>
              <a:buClr>
                <a:srgbClr val="00A3A6"/>
              </a:buClr>
              <a:buSzPts val="2400"/>
              <a:buNone/>
            </a:pPr>
            <a:endParaRPr/>
          </a:p>
          <a:p>
            <a:pPr marL="914388" lvl="1" indent="-370830" algn="l" rtl="0">
              <a:lnSpc>
                <a:spcPct val="90000"/>
              </a:lnSpc>
              <a:spcBef>
                <a:spcPts val="500"/>
              </a:spcBef>
              <a:spcAft>
                <a:spcPts val="0"/>
              </a:spcAft>
              <a:buClr>
                <a:schemeClr val="dk1"/>
              </a:buClr>
              <a:buSzPts val="2200"/>
              <a:buChar char="•"/>
            </a:pPr>
            <a:r>
              <a:rPr lang="de-DE"/>
              <a:t>Data can be accessed using a </a:t>
            </a:r>
            <a:r>
              <a:rPr lang="de-DE" b="1"/>
              <a:t>standard communication protocol</a:t>
            </a:r>
            <a:endParaRPr/>
          </a:p>
          <a:p>
            <a:pPr marL="914388" lvl="1" indent="-370830" algn="l" rtl="0">
              <a:lnSpc>
                <a:spcPct val="90000"/>
              </a:lnSpc>
              <a:spcBef>
                <a:spcPts val="500"/>
              </a:spcBef>
              <a:spcAft>
                <a:spcPts val="0"/>
              </a:spcAft>
              <a:buClr>
                <a:schemeClr val="dk1"/>
              </a:buClr>
              <a:buSzPts val="2200"/>
              <a:buChar char="•"/>
            </a:pPr>
            <a:r>
              <a:rPr lang="de-DE"/>
              <a:t>This protocol is </a:t>
            </a:r>
            <a:r>
              <a:rPr lang="de-DE" b="1"/>
              <a:t>free and open</a:t>
            </a:r>
            <a:endParaRPr/>
          </a:p>
          <a:p>
            <a:pPr marL="914388" lvl="1" indent="-370830" algn="l" rtl="0">
              <a:lnSpc>
                <a:spcPct val="90000"/>
              </a:lnSpc>
              <a:spcBef>
                <a:spcPts val="500"/>
              </a:spcBef>
              <a:spcAft>
                <a:spcPts val="0"/>
              </a:spcAft>
              <a:buClr>
                <a:schemeClr val="dk1"/>
              </a:buClr>
              <a:buSzPts val="2200"/>
              <a:buChar char="•"/>
            </a:pPr>
            <a:r>
              <a:rPr lang="de-DE"/>
              <a:t>This protocol allows access by </a:t>
            </a:r>
            <a:r>
              <a:rPr lang="de-DE" b="1"/>
              <a:t>authentication </a:t>
            </a:r>
            <a:r>
              <a:rPr lang="de-DE"/>
              <a:t>if required</a:t>
            </a:r>
            <a:endParaRPr/>
          </a:p>
          <a:p>
            <a:pPr marL="914388" lvl="1" indent="-370830" algn="l" rtl="0">
              <a:lnSpc>
                <a:spcPct val="90000"/>
              </a:lnSpc>
              <a:spcBef>
                <a:spcPts val="500"/>
              </a:spcBef>
              <a:spcAft>
                <a:spcPts val="0"/>
              </a:spcAft>
              <a:buClr>
                <a:schemeClr val="dk1"/>
              </a:buClr>
              <a:buSzPts val="2200"/>
              <a:buChar char="•"/>
            </a:pPr>
            <a:r>
              <a:rPr lang="de-DE" b="1"/>
              <a:t>Metadata remains accessible </a:t>
            </a:r>
            <a:r>
              <a:rPr lang="de-DE"/>
              <a:t>even if the data is not (disappeared or inaccessible)</a:t>
            </a:r>
            <a:endParaRPr/>
          </a:p>
          <a:p>
            <a:pPr marL="457189" lvl="0" indent="-181182" algn="l" rtl="0">
              <a:lnSpc>
                <a:spcPct val="90000"/>
              </a:lnSpc>
              <a:spcBef>
                <a:spcPts val="1000"/>
              </a:spcBef>
              <a:spcAft>
                <a:spcPts val="0"/>
              </a:spcAft>
              <a:buClr>
                <a:srgbClr val="00A3A6"/>
              </a:buClr>
              <a:buSzPts val="2400"/>
              <a:buNone/>
            </a:pPr>
            <a:endParaRPr/>
          </a:p>
        </p:txBody>
      </p:sp>
      <p:sp>
        <p:nvSpPr>
          <p:cNvPr id="176" name="Google Shape;176;g31a13bc3efd_0_52"/>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Accessible</a:t>
            </a:r>
            <a:endParaRPr/>
          </a:p>
        </p:txBody>
      </p:sp>
      <p:pic>
        <p:nvPicPr>
          <p:cNvPr id="177" name="Google Shape;177;g31a13bc3efd_0_52"/>
          <p:cNvPicPr preferRelativeResize="0"/>
          <p:nvPr/>
        </p:nvPicPr>
        <p:blipFill rotWithShape="1">
          <a:blip r:embed="rId3">
            <a:alphaModFix/>
          </a:blip>
          <a:srcRect/>
          <a:stretch/>
        </p:blipFill>
        <p:spPr>
          <a:xfrm>
            <a:off x="10112062" y="836625"/>
            <a:ext cx="1924215" cy="20673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1a13bc3efd_0_58"/>
          <p:cNvSpPr txBox="1">
            <a:spLocks noGrp="1"/>
          </p:cNvSpPr>
          <p:nvPr>
            <p:ph type="body" idx="1"/>
          </p:nvPr>
        </p:nvSpPr>
        <p:spPr>
          <a:xfrm>
            <a:off x="743192" y="1233487"/>
            <a:ext cx="9262656" cy="4655712"/>
          </a:xfrm>
          <a:prstGeom prst="rect">
            <a:avLst/>
          </a:prstGeom>
          <a:noFill/>
          <a:ln>
            <a:noFill/>
          </a:ln>
        </p:spPr>
        <p:txBody>
          <a:bodyPr spcFirstLastPara="1" wrap="square" lIns="121900" tIns="60925" rIns="121900" bIns="60925" anchor="t" anchorCtr="0">
            <a:noAutofit/>
          </a:bodyPr>
          <a:lstStyle/>
          <a:p>
            <a:pPr marL="86358" lvl="0" indent="0" algn="l" rtl="0">
              <a:lnSpc>
                <a:spcPct val="90000"/>
              </a:lnSpc>
              <a:spcBef>
                <a:spcPts val="1000"/>
              </a:spcBef>
              <a:spcAft>
                <a:spcPts val="0"/>
              </a:spcAft>
              <a:buClr>
                <a:srgbClr val="00A3A6"/>
              </a:buClr>
              <a:buSzPts val="2400"/>
              <a:buNone/>
            </a:pPr>
            <a:endParaRPr dirty="0"/>
          </a:p>
          <a:p>
            <a:pPr marL="86358" lvl="0" indent="0" algn="l" rtl="0">
              <a:lnSpc>
                <a:spcPct val="90000"/>
              </a:lnSpc>
              <a:spcBef>
                <a:spcPts val="1000"/>
              </a:spcBef>
              <a:spcAft>
                <a:spcPts val="0"/>
              </a:spcAft>
              <a:buClr>
                <a:srgbClr val="00A3A6"/>
              </a:buClr>
              <a:buSzPts val="2400"/>
              <a:buNone/>
            </a:pPr>
            <a:r>
              <a:rPr lang="de-DE" dirty="0" err="1"/>
              <a:t>Enabling</a:t>
            </a:r>
            <a:r>
              <a:rPr lang="de-DE" dirty="0"/>
              <a:t> </a:t>
            </a:r>
            <a:r>
              <a:rPr lang="de-DE" dirty="0" err="1"/>
              <a:t>data</a:t>
            </a:r>
            <a:r>
              <a:rPr lang="de-DE" dirty="0"/>
              <a:t> </a:t>
            </a:r>
            <a:r>
              <a:rPr lang="de-DE" dirty="0" err="1"/>
              <a:t>to</a:t>
            </a:r>
            <a:r>
              <a:rPr lang="de-DE" dirty="0"/>
              <a:t> </a:t>
            </a:r>
            <a:r>
              <a:rPr lang="de-DE" dirty="0" err="1"/>
              <a:t>be</a:t>
            </a:r>
            <a:r>
              <a:rPr lang="de-DE" dirty="0"/>
              <a:t> </a:t>
            </a:r>
            <a:r>
              <a:rPr lang="de-DE" dirty="0" err="1"/>
              <a:t>used</a:t>
            </a:r>
            <a:r>
              <a:rPr lang="de-DE" dirty="0"/>
              <a:t> and </a:t>
            </a:r>
            <a:r>
              <a:rPr lang="de-DE" dirty="0" err="1"/>
              <a:t>integratedregardless</a:t>
            </a:r>
            <a:r>
              <a:rPr lang="de-DE" dirty="0"/>
              <a:t> </a:t>
            </a:r>
            <a:r>
              <a:rPr lang="de-DE" dirty="0" err="1"/>
              <a:t>of</a:t>
            </a:r>
            <a:r>
              <a:rPr lang="de-DE" dirty="0"/>
              <a:t> </a:t>
            </a:r>
            <a:r>
              <a:rPr lang="de-DE" dirty="0" err="1"/>
              <a:t>the</a:t>
            </a:r>
            <a:r>
              <a:rPr lang="de-DE" dirty="0"/>
              <a:t> IT </a:t>
            </a:r>
            <a:r>
              <a:rPr lang="de-DE" dirty="0" err="1"/>
              <a:t>environment</a:t>
            </a:r>
            <a:r>
              <a:rPr lang="de-DE" dirty="0"/>
              <a:t> </a:t>
            </a:r>
            <a:r>
              <a:rPr lang="de-DE" dirty="0" err="1"/>
              <a:t>used</a:t>
            </a:r>
            <a:br>
              <a:rPr lang="de-DE" dirty="0"/>
            </a:br>
            <a:endParaRPr dirty="0"/>
          </a:p>
          <a:p>
            <a:pPr marL="914388" lvl="1" indent="-370830" algn="l" rtl="0">
              <a:lnSpc>
                <a:spcPct val="90000"/>
              </a:lnSpc>
              <a:spcBef>
                <a:spcPts val="500"/>
              </a:spcBef>
              <a:spcAft>
                <a:spcPts val="0"/>
              </a:spcAft>
              <a:buClr>
                <a:schemeClr val="dk1"/>
              </a:buClr>
              <a:buSzPts val="2200"/>
              <a:buChar char="•"/>
            </a:pPr>
            <a:r>
              <a:rPr lang="de-DE" dirty="0"/>
              <a:t>Data </a:t>
            </a:r>
            <a:r>
              <a:rPr lang="de-DE" dirty="0" err="1"/>
              <a:t>is</a:t>
            </a:r>
            <a:r>
              <a:rPr lang="de-DE" dirty="0"/>
              <a:t> </a:t>
            </a:r>
            <a:r>
              <a:rPr lang="de-DE" b="1" dirty="0" err="1"/>
              <a:t>described</a:t>
            </a:r>
            <a:r>
              <a:rPr lang="de-DE" b="1" dirty="0"/>
              <a:t> </a:t>
            </a:r>
            <a:r>
              <a:rPr lang="de-DE" b="1" dirty="0" err="1"/>
              <a:t>using</a:t>
            </a:r>
            <a:r>
              <a:rPr lang="de-DE" b="1" dirty="0"/>
              <a:t> a </a:t>
            </a:r>
            <a:r>
              <a:rPr lang="de-DE" b="1" dirty="0" err="1"/>
              <a:t>controlled</a:t>
            </a:r>
            <a:r>
              <a:rPr lang="de-DE" b="1" dirty="0"/>
              <a:t> </a:t>
            </a:r>
            <a:r>
              <a:rPr lang="de-DE" b="1" dirty="0" err="1"/>
              <a:t>vocabulary</a:t>
            </a:r>
            <a:endParaRPr dirty="0"/>
          </a:p>
          <a:p>
            <a:pPr marL="914388" lvl="1" indent="-370830" algn="l" rtl="0">
              <a:lnSpc>
                <a:spcPct val="90000"/>
              </a:lnSpc>
              <a:spcBef>
                <a:spcPts val="500"/>
              </a:spcBef>
              <a:spcAft>
                <a:spcPts val="0"/>
              </a:spcAft>
              <a:buClr>
                <a:schemeClr val="dk1"/>
              </a:buClr>
              <a:buSzPts val="2200"/>
              <a:buChar char="•"/>
            </a:pPr>
            <a:r>
              <a:rPr lang="de-DE" dirty="0"/>
              <a:t>The </a:t>
            </a:r>
            <a:r>
              <a:rPr lang="de-DE" dirty="0" err="1"/>
              <a:t>vocabulary</a:t>
            </a:r>
            <a:r>
              <a:rPr lang="de-DE" dirty="0"/>
              <a:t> </a:t>
            </a:r>
            <a:r>
              <a:rPr lang="de-DE" dirty="0" err="1"/>
              <a:t>used</a:t>
            </a:r>
            <a:r>
              <a:rPr lang="de-DE" dirty="0"/>
              <a:t> </a:t>
            </a:r>
            <a:r>
              <a:rPr lang="de-DE" b="1" dirty="0" err="1"/>
              <a:t>complies</a:t>
            </a:r>
            <a:r>
              <a:rPr lang="de-DE" b="1" dirty="0"/>
              <a:t> </a:t>
            </a:r>
            <a:r>
              <a:rPr lang="de-DE" b="1" dirty="0" err="1"/>
              <a:t>with</a:t>
            </a:r>
            <a:r>
              <a:rPr lang="de-DE" b="1" dirty="0"/>
              <a:t> </a:t>
            </a:r>
            <a:r>
              <a:rPr lang="de-DE" b="1" dirty="0" err="1"/>
              <a:t>the</a:t>
            </a:r>
            <a:r>
              <a:rPr lang="de-DE" b="1" dirty="0"/>
              <a:t> FAIR </a:t>
            </a:r>
            <a:r>
              <a:rPr lang="de-DE" b="1" dirty="0" err="1"/>
              <a:t>principles</a:t>
            </a:r>
            <a:endParaRPr dirty="0"/>
          </a:p>
          <a:p>
            <a:pPr marL="914388" lvl="1" indent="-370830" algn="l" rtl="0">
              <a:lnSpc>
                <a:spcPct val="90000"/>
              </a:lnSpc>
              <a:spcBef>
                <a:spcPts val="500"/>
              </a:spcBef>
              <a:spcAft>
                <a:spcPts val="0"/>
              </a:spcAft>
              <a:buClr>
                <a:schemeClr val="dk1"/>
              </a:buClr>
              <a:buSzPts val="2200"/>
              <a:buChar char="•"/>
            </a:pPr>
            <a:r>
              <a:rPr lang="de-DE" b="1" dirty="0" err="1"/>
              <a:t>Metadata</a:t>
            </a:r>
            <a:r>
              <a:rPr lang="de-DE" b="1" dirty="0"/>
              <a:t> </a:t>
            </a:r>
            <a:r>
              <a:rPr lang="de-DE" b="1" dirty="0" err="1"/>
              <a:t>is</a:t>
            </a:r>
            <a:r>
              <a:rPr lang="de-DE" b="1" dirty="0"/>
              <a:t> </a:t>
            </a:r>
            <a:r>
              <a:rPr lang="de-DE" b="1" dirty="0" err="1"/>
              <a:t>contextualised</a:t>
            </a:r>
            <a:r>
              <a:rPr lang="de-DE" b="1" dirty="0"/>
              <a:t> </a:t>
            </a:r>
            <a:r>
              <a:rPr lang="de-DE" dirty="0" err="1"/>
              <a:t>with</a:t>
            </a:r>
            <a:r>
              <a:rPr lang="de-DE" dirty="0"/>
              <a:t> links </a:t>
            </a:r>
            <a:r>
              <a:rPr lang="de-DE" dirty="0" err="1"/>
              <a:t>to</a:t>
            </a:r>
            <a:r>
              <a:rPr lang="de-DE" dirty="0"/>
              <a:t> </a:t>
            </a:r>
            <a:r>
              <a:rPr lang="de-DE" dirty="0" err="1"/>
              <a:t>other</a:t>
            </a:r>
            <a:r>
              <a:rPr lang="de-DE" dirty="0"/>
              <a:t> </a:t>
            </a:r>
            <a:r>
              <a:rPr lang="de-DE" dirty="0" err="1"/>
              <a:t>data</a:t>
            </a:r>
            <a:endParaRPr dirty="0"/>
          </a:p>
          <a:p>
            <a:pPr marL="457189" lvl="0" indent="-181182" algn="l" rtl="0">
              <a:lnSpc>
                <a:spcPct val="90000"/>
              </a:lnSpc>
              <a:spcBef>
                <a:spcPts val="1000"/>
              </a:spcBef>
              <a:spcAft>
                <a:spcPts val="0"/>
              </a:spcAft>
              <a:buClr>
                <a:srgbClr val="00A3A6"/>
              </a:buClr>
              <a:buSzPts val="2400"/>
              <a:buNone/>
            </a:pPr>
            <a:endParaRPr dirty="0"/>
          </a:p>
        </p:txBody>
      </p:sp>
      <p:sp>
        <p:nvSpPr>
          <p:cNvPr id="183" name="Google Shape;183;g31a13bc3efd_0_58"/>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Interoperable</a:t>
            </a:r>
            <a:endParaRPr/>
          </a:p>
        </p:txBody>
      </p:sp>
      <p:pic>
        <p:nvPicPr>
          <p:cNvPr id="184" name="Google Shape;184;g31a13bc3efd_0_58"/>
          <p:cNvPicPr preferRelativeResize="0"/>
          <p:nvPr/>
        </p:nvPicPr>
        <p:blipFill rotWithShape="1">
          <a:blip r:embed="rId3">
            <a:alphaModFix/>
          </a:blip>
          <a:srcRect/>
          <a:stretch/>
        </p:blipFill>
        <p:spPr>
          <a:xfrm>
            <a:off x="10231329" y="836624"/>
            <a:ext cx="1804947" cy="20991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1a13bc3efd_0_64"/>
          <p:cNvSpPr txBox="1">
            <a:spLocks noGrp="1"/>
          </p:cNvSpPr>
          <p:nvPr>
            <p:ph type="body" idx="1"/>
          </p:nvPr>
        </p:nvSpPr>
        <p:spPr>
          <a:xfrm>
            <a:off x="743192" y="1233487"/>
            <a:ext cx="9556946" cy="4655712"/>
          </a:xfrm>
          <a:prstGeom prst="rect">
            <a:avLst/>
          </a:prstGeom>
          <a:noFill/>
          <a:ln>
            <a:noFill/>
          </a:ln>
        </p:spPr>
        <p:txBody>
          <a:bodyPr spcFirstLastPara="1" wrap="square" lIns="121900" tIns="60925" rIns="121900" bIns="60925" anchor="t" anchorCtr="0">
            <a:noAutofit/>
          </a:bodyPr>
          <a:lstStyle/>
          <a:p>
            <a:pPr marL="86358" lvl="0" indent="0" algn="l" rtl="0">
              <a:lnSpc>
                <a:spcPct val="90000"/>
              </a:lnSpc>
              <a:spcBef>
                <a:spcPts val="1000"/>
              </a:spcBef>
              <a:spcAft>
                <a:spcPts val="0"/>
              </a:spcAft>
              <a:buClr>
                <a:srgbClr val="00A3A6"/>
              </a:buClr>
              <a:buSzPts val="2400"/>
              <a:buNone/>
            </a:pPr>
            <a:endParaRPr dirty="0"/>
          </a:p>
          <a:p>
            <a:pPr marL="86358" lvl="0" indent="0" algn="l" rtl="0">
              <a:lnSpc>
                <a:spcPct val="90000"/>
              </a:lnSpc>
              <a:spcBef>
                <a:spcPts val="1000"/>
              </a:spcBef>
              <a:spcAft>
                <a:spcPts val="0"/>
              </a:spcAft>
              <a:buClr>
                <a:srgbClr val="00A3A6"/>
              </a:buClr>
              <a:buSzPts val="2400"/>
              <a:buNone/>
            </a:pPr>
            <a:r>
              <a:rPr lang="de-DE" dirty="0" err="1"/>
              <a:t>Enabling</a:t>
            </a:r>
            <a:r>
              <a:rPr lang="de-DE" dirty="0"/>
              <a:t> </a:t>
            </a:r>
            <a:r>
              <a:rPr lang="de-DE" dirty="0" err="1"/>
              <a:t>data</a:t>
            </a:r>
            <a:r>
              <a:rPr lang="de-DE" dirty="0"/>
              <a:t> </a:t>
            </a:r>
            <a:r>
              <a:rPr lang="de-DE" dirty="0" err="1"/>
              <a:t>to</a:t>
            </a:r>
            <a:r>
              <a:rPr lang="de-DE" dirty="0"/>
              <a:t> </a:t>
            </a:r>
            <a:r>
              <a:rPr lang="de-DE" dirty="0" err="1"/>
              <a:t>be</a:t>
            </a:r>
            <a:r>
              <a:rPr lang="de-DE" dirty="0"/>
              <a:t> </a:t>
            </a:r>
            <a:r>
              <a:rPr lang="de-DE" dirty="0" err="1"/>
              <a:t>re-used</a:t>
            </a:r>
            <a:r>
              <a:rPr lang="de-DE" dirty="0"/>
              <a:t> </a:t>
            </a:r>
            <a:r>
              <a:rPr lang="de-DE" dirty="0" err="1"/>
              <a:t>for</a:t>
            </a:r>
            <a:r>
              <a:rPr lang="de-DE" dirty="0"/>
              <a:t> </a:t>
            </a:r>
            <a:r>
              <a:rPr lang="de-DE" dirty="0" err="1"/>
              <a:t>future</a:t>
            </a:r>
            <a:r>
              <a:rPr lang="de-DE" dirty="0"/>
              <a:t> </a:t>
            </a:r>
            <a:r>
              <a:rPr lang="de-DE" dirty="0" err="1"/>
              <a:t>research</a:t>
            </a:r>
            <a:r>
              <a:rPr lang="de-DE" dirty="0"/>
              <a:t> </a:t>
            </a:r>
            <a:endParaRPr dirty="0"/>
          </a:p>
          <a:p>
            <a:pPr marL="86358" lvl="0" indent="0" algn="l" rtl="0">
              <a:lnSpc>
                <a:spcPct val="90000"/>
              </a:lnSpc>
              <a:spcBef>
                <a:spcPts val="1000"/>
              </a:spcBef>
              <a:spcAft>
                <a:spcPts val="0"/>
              </a:spcAft>
              <a:buClr>
                <a:srgbClr val="00A3A6"/>
              </a:buClr>
              <a:buSzPts val="3200"/>
              <a:buNone/>
            </a:pPr>
            <a:endParaRPr sz="3200" dirty="0"/>
          </a:p>
          <a:p>
            <a:pPr marL="914388" lvl="1" indent="-370830" algn="l" rtl="0">
              <a:lnSpc>
                <a:spcPct val="90000"/>
              </a:lnSpc>
              <a:spcBef>
                <a:spcPts val="500"/>
              </a:spcBef>
              <a:spcAft>
                <a:spcPts val="0"/>
              </a:spcAft>
              <a:buClr>
                <a:schemeClr val="dk1"/>
              </a:buClr>
              <a:buSzPts val="2200"/>
              <a:buChar char="•"/>
            </a:pPr>
            <a:r>
              <a:rPr lang="de-DE" dirty="0" err="1"/>
              <a:t>Metadata</a:t>
            </a:r>
            <a:r>
              <a:rPr lang="de-DE" dirty="0"/>
              <a:t> </a:t>
            </a:r>
            <a:r>
              <a:rPr lang="de-DE" dirty="0" err="1"/>
              <a:t>contains</a:t>
            </a:r>
            <a:r>
              <a:rPr lang="de-DE" dirty="0"/>
              <a:t> all </a:t>
            </a:r>
            <a:r>
              <a:rPr lang="de-DE" dirty="0" err="1"/>
              <a:t>the</a:t>
            </a:r>
            <a:r>
              <a:rPr lang="de-DE" dirty="0"/>
              <a:t> </a:t>
            </a:r>
            <a:r>
              <a:rPr lang="de-DE" dirty="0" err="1"/>
              <a:t>information</a:t>
            </a:r>
            <a:r>
              <a:rPr lang="de-DE" dirty="0"/>
              <a:t> </a:t>
            </a:r>
            <a:r>
              <a:rPr lang="de-DE" dirty="0" err="1"/>
              <a:t>that</a:t>
            </a:r>
            <a:r>
              <a:rPr lang="de-DE" dirty="0"/>
              <a:t> </a:t>
            </a:r>
            <a:r>
              <a:rPr lang="de-DE" dirty="0" err="1"/>
              <a:t>may</a:t>
            </a:r>
            <a:r>
              <a:rPr lang="de-DE" dirty="0"/>
              <a:t> </a:t>
            </a:r>
            <a:r>
              <a:rPr lang="de-DE" dirty="0" err="1"/>
              <a:t>be</a:t>
            </a:r>
            <a:r>
              <a:rPr lang="de-DE" dirty="0"/>
              <a:t> </a:t>
            </a:r>
            <a:r>
              <a:rPr lang="de-DE" dirty="0" err="1"/>
              <a:t>useful</a:t>
            </a:r>
            <a:r>
              <a:rPr lang="de-DE" dirty="0"/>
              <a:t> (</a:t>
            </a:r>
            <a:r>
              <a:rPr lang="de-DE" b="1" dirty="0"/>
              <a:t>multiple </a:t>
            </a:r>
            <a:r>
              <a:rPr lang="de-DE" b="1" dirty="0" err="1"/>
              <a:t>attributes</a:t>
            </a:r>
            <a:r>
              <a:rPr lang="de-DE" dirty="0"/>
              <a:t>)</a:t>
            </a:r>
            <a:endParaRPr dirty="0"/>
          </a:p>
          <a:p>
            <a:pPr marL="914388" lvl="1" indent="-370830" algn="l" rtl="0">
              <a:lnSpc>
                <a:spcPct val="90000"/>
              </a:lnSpc>
              <a:spcBef>
                <a:spcPts val="500"/>
              </a:spcBef>
              <a:spcAft>
                <a:spcPts val="0"/>
              </a:spcAft>
              <a:buClr>
                <a:schemeClr val="dk1"/>
              </a:buClr>
              <a:buSzPts val="2200"/>
              <a:buChar char="•"/>
            </a:pPr>
            <a:r>
              <a:rPr lang="de-DE" dirty="0"/>
              <a:t>A </a:t>
            </a:r>
            <a:r>
              <a:rPr lang="de-DE" b="1" dirty="0" err="1"/>
              <a:t>re-use</a:t>
            </a:r>
            <a:r>
              <a:rPr lang="de-DE" b="1" dirty="0"/>
              <a:t> </a:t>
            </a:r>
            <a:r>
              <a:rPr lang="de-DE" b="1" dirty="0" err="1"/>
              <a:t>licence</a:t>
            </a:r>
            <a:r>
              <a:rPr lang="de-DE" b="1" dirty="0"/>
              <a:t> </a:t>
            </a:r>
            <a:r>
              <a:rPr lang="de-DE" dirty="0" err="1"/>
              <a:t>is</a:t>
            </a:r>
            <a:r>
              <a:rPr lang="de-DE" dirty="0"/>
              <a:t> </a:t>
            </a:r>
            <a:r>
              <a:rPr lang="de-DE" dirty="0" err="1"/>
              <a:t>granted</a:t>
            </a:r>
            <a:r>
              <a:rPr lang="de-DE" dirty="0"/>
              <a:t> </a:t>
            </a:r>
            <a:r>
              <a:rPr lang="de-DE" dirty="0" err="1"/>
              <a:t>for</a:t>
            </a:r>
            <a:r>
              <a:rPr lang="de-DE" dirty="0"/>
              <a:t> </a:t>
            </a:r>
            <a:r>
              <a:rPr lang="de-DE" dirty="0" err="1"/>
              <a:t>data</a:t>
            </a:r>
            <a:endParaRPr dirty="0"/>
          </a:p>
          <a:p>
            <a:pPr marL="914388" lvl="1" indent="-370830" algn="l" rtl="0">
              <a:lnSpc>
                <a:spcPct val="90000"/>
              </a:lnSpc>
              <a:spcBef>
                <a:spcPts val="500"/>
              </a:spcBef>
              <a:spcAft>
                <a:spcPts val="0"/>
              </a:spcAft>
              <a:buClr>
                <a:schemeClr val="dk1"/>
              </a:buClr>
              <a:buSzPts val="2200"/>
              <a:buChar char="•"/>
            </a:pPr>
            <a:r>
              <a:rPr lang="de-DE" dirty="0"/>
              <a:t>The </a:t>
            </a:r>
            <a:r>
              <a:rPr lang="de-DE" dirty="0" err="1"/>
              <a:t>description</a:t>
            </a:r>
            <a:r>
              <a:rPr lang="de-DE" dirty="0"/>
              <a:t> </a:t>
            </a:r>
            <a:r>
              <a:rPr lang="de-DE" dirty="0" err="1"/>
              <a:t>of</a:t>
            </a:r>
            <a:r>
              <a:rPr lang="de-DE" dirty="0"/>
              <a:t> </a:t>
            </a:r>
            <a:r>
              <a:rPr lang="de-DE" dirty="0" err="1"/>
              <a:t>the</a:t>
            </a:r>
            <a:r>
              <a:rPr lang="de-DE" dirty="0"/>
              <a:t> </a:t>
            </a:r>
            <a:r>
              <a:rPr lang="de-DE" dirty="0" err="1"/>
              <a:t>data</a:t>
            </a:r>
            <a:r>
              <a:rPr lang="de-DE" dirty="0"/>
              <a:t> </a:t>
            </a:r>
            <a:r>
              <a:rPr lang="de-DE" dirty="0" err="1"/>
              <a:t>indicates</a:t>
            </a:r>
            <a:r>
              <a:rPr lang="de-DE" dirty="0"/>
              <a:t> </a:t>
            </a:r>
            <a:r>
              <a:rPr lang="de-DE" dirty="0" err="1"/>
              <a:t>its</a:t>
            </a:r>
            <a:r>
              <a:rPr lang="de-DE" dirty="0"/>
              <a:t> </a:t>
            </a:r>
            <a:r>
              <a:rPr lang="de-DE" b="1" dirty="0"/>
              <a:t>source</a:t>
            </a:r>
            <a:endParaRPr dirty="0"/>
          </a:p>
          <a:p>
            <a:pPr marL="914388" lvl="1" indent="-370830" algn="l" rtl="0">
              <a:lnSpc>
                <a:spcPct val="90000"/>
              </a:lnSpc>
              <a:spcBef>
                <a:spcPts val="500"/>
              </a:spcBef>
              <a:spcAft>
                <a:spcPts val="0"/>
              </a:spcAft>
              <a:buClr>
                <a:schemeClr val="dk1"/>
              </a:buClr>
              <a:buSzPts val="2200"/>
              <a:buChar char="•"/>
            </a:pPr>
            <a:r>
              <a:rPr lang="de-DE" dirty="0"/>
              <a:t>Data </a:t>
            </a:r>
            <a:r>
              <a:rPr lang="de-DE" dirty="0" err="1"/>
              <a:t>sharing</a:t>
            </a:r>
            <a:r>
              <a:rPr lang="de-DE" dirty="0"/>
              <a:t> </a:t>
            </a:r>
            <a:r>
              <a:rPr lang="de-DE" dirty="0" err="1"/>
              <a:t>follows</a:t>
            </a:r>
            <a:r>
              <a:rPr lang="de-DE" dirty="0"/>
              <a:t> </a:t>
            </a:r>
            <a:r>
              <a:rPr lang="de-DE" dirty="0" err="1"/>
              <a:t>the</a:t>
            </a:r>
            <a:r>
              <a:rPr lang="de-DE" dirty="0"/>
              <a:t> </a:t>
            </a:r>
            <a:r>
              <a:rPr lang="de-DE" b="1" dirty="0" err="1"/>
              <a:t>standards</a:t>
            </a:r>
            <a:r>
              <a:rPr lang="de-DE" b="1" dirty="0"/>
              <a:t> </a:t>
            </a:r>
            <a:r>
              <a:rPr lang="de-DE" b="1" dirty="0" err="1"/>
              <a:t>of</a:t>
            </a:r>
            <a:r>
              <a:rPr lang="de-DE" b="1" dirty="0"/>
              <a:t> </a:t>
            </a:r>
            <a:r>
              <a:rPr lang="de-DE" b="1" dirty="0" err="1"/>
              <a:t>the</a:t>
            </a:r>
            <a:r>
              <a:rPr lang="de-DE" b="1" dirty="0"/>
              <a:t> </a:t>
            </a:r>
            <a:r>
              <a:rPr lang="de-DE" b="1" dirty="0" err="1"/>
              <a:t>scientific</a:t>
            </a:r>
            <a:r>
              <a:rPr lang="de-DE" b="1" dirty="0"/>
              <a:t> </a:t>
            </a:r>
            <a:r>
              <a:rPr lang="de-DE" b="1" dirty="0" err="1"/>
              <a:t>community</a:t>
            </a:r>
            <a:endParaRPr dirty="0"/>
          </a:p>
          <a:p>
            <a:pPr marL="457189" lvl="0" indent="-181182" algn="l" rtl="0">
              <a:lnSpc>
                <a:spcPct val="90000"/>
              </a:lnSpc>
              <a:spcBef>
                <a:spcPts val="1000"/>
              </a:spcBef>
              <a:spcAft>
                <a:spcPts val="0"/>
              </a:spcAft>
              <a:buClr>
                <a:srgbClr val="00A3A6"/>
              </a:buClr>
              <a:buSzPts val="2400"/>
              <a:buNone/>
            </a:pPr>
            <a:endParaRPr dirty="0"/>
          </a:p>
        </p:txBody>
      </p:sp>
      <p:sp>
        <p:nvSpPr>
          <p:cNvPr id="190" name="Google Shape;190;g31a13bc3efd_0_64"/>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p>
            <a:pPr marL="457200" lvl="0" indent="-266700" algn="l" rtl="0">
              <a:lnSpc>
                <a:spcPct val="90000"/>
              </a:lnSpc>
              <a:spcBef>
                <a:spcPts val="0"/>
              </a:spcBef>
              <a:spcAft>
                <a:spcPts val="0"/>
              </a:spcAft>
              <a:buClr>
                <a:srgbClr val="00A3A6"/>
              </a:buClr>
              <a:buSzPts val="3000"/>
              <a:buFont typeface="Calibri"/>
              <a:buNone/>
            </a:pPr>
            <a:r>
              <a:rPr lang="de-DE"/>
              <a:t>Reusable / Reusable</a:t>
            </a:r>
            <a:endParaRPr/>
          </a:p>
        </p:txBody>
      </p:sp>
      <p:pic>
        <p:nvPicPr>
          <p:cNvPr id="191" name="Google Shape;191;g31a13bc3efd_0_64"/>
          <p:cNvPicPr preferRelativeResize="0"/>
          <p:nvPr/>
        </p:nvPicPr>
        <p:blipFill rotWithShape="1">
          <a:blip r:embed="rId3">
            <a:alphaModFix/>
          </a:blip>
          <a:srcRect/>
          <a:stretch/>
        </p:blipFill>
        <p:spPr>
          <a:xfrm>
            <a:off x="10143865" y="836624"/>
            <a:ext cx="1892411" cy="2234317"/>
          </a:xfrm>
          <a:prstGeom prst="rect">
            <a:avLst/>
          </a:prstGeom>
          <a:noFill/>
          <a:ln>
            <a:noFill/>
          </a:ln>
        </p:spPr>
      </p:pic>
    </p:spTree>
  </p:cSld>
  <p:clrMapOvr>
    <a:masterClrMapping/>
  </p:clrMapOvr>
</p:sld>
</file>

<file path=ppt/theme/theme1.xml><?xml version="1.0" encoding="utf-8"?>
<a:theme xmlns:a="http://schemas.openxmlformats.org/drawingml/2006/main" name="Office-Design">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3101</TotalTime>
  <Words>3108</Words>
  <Application>Microsoft Macintosh PowerPoint</Application>
  <PresentationFormat>Grand écran</PresentationFormat>
  <Paragraphs>685</Paragraphs>
  <Slides>52</Slides>
  <Notes>52</Notes>
  <HiddenSlides>1</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52</vt:i4>
      </vt:variant>
    </vt:vector>
  </HeadingPairs>
  <TitlesOfParts>
    <vt:vector size="62" baseType="lpstr">
      <vt:lpstr>Arial</vt:lpstr>
      <vt:lpstr>Trebuchet MS</vt:lpstr>
      <vt:lpstr>Calibri</vt:lpstr>
      <vt:lpstr>Helvetica Neue</vt:lpstr>
      <vt:lpstr>Rubik Light</vt:lpstr>
      <vt:lpstr>Palatino</vt:lpstr>
      <vt:lpstr>Verdana</vt:lpstr>
      <vt:lpstr>Corbel</vt:lpstr>
      <vt:lpstr>Courier New</vt:lpstr>
      <vt:lpstr>Office-Design</vt:lpstr>
      <vt:lpstr>Data Management S1: Introduction to FAIR data</vt:lpstr>
      <vt:lpstr>Research data - Reproducibility crisis</vt:lpstr>
      <vt:lpstr>Research data - Reproducibility crisis</vt:lpstr>
      <vt:lpstr>The FAIR principles</vt:lpstr>
      <vt:lpstr>FAIR and open data</vt:lpstr>
      <vt:lpstr>Findable</vt:lpstr>
      <vt:lpstr>Accessible</vt:lpstr>
      <vt:lpstr>Interoperable</vt:lpstr>
      <vt:lpstr>Reusable / Reusable</vt:lpstr>
      <vt:lpstr>5 * Open Data</vt:lpstr>
      <vt:lpstr>5 * Open Data → be pragmatic</vt:lpstr>
      <vt:lpstr>Data reuse is easy…………</vt:lpstr>
      <vt:lpstr>Data life cycle</vt:lpstr>
      <vt:lpstr>Research data</vt:lpstr>
      <vt:lpstr>A long-term project</vt:lpstr>
      <vt:lpstr>Data lifecycle for plant phenotyping</vt:lpstr>
      <vt:lpstr>Plant Phenotyping: Semantics </vt:lpstr>
      <vt:lpstr>Phenotyping Experiment Data lifecycle</vt:lpstr>
      <vt:lpstr>Data collection management</vt:lpstr>
      <vt:lpstr>Phenotype data lifecycle</vt:lpstr>
      <vt:lpstr>Processed data for analysis</vt:lpstr>
      <vt:lpstr>Phenotype data lifecycle</vt:lpstr>
      <vt:lpstr>Phenotype data lifecycle</vt:lpstr>
      <vt:lpstr>Many Data lifecycleS</vt:lpstr>
      <vt:lpstr> PLANT Data Integration</vt:lpstr>
      <vt:lpstr>Data lifecycle</vt:lpstr>
      <vt:lpstr>5 stars Open Data 🡪 Soyons pragmatiques !</vt:lpstr>
      <vt:lpstr>What is MetaData?</vt:lpstr>
      <vt:lpstr>What is MetaData? </vt:lpstr>
      <vt:lpstr>What is MetaData?</vt:lpstr>
      <vt:lpstr>How to describe the MetaData</vt:lpstr>
      <vt:lpstr>How to describe the MetaData</vt:lpstr>
      <vt:lpstr>How to describe the MetaData</vt:lpstr>
      <vt:lpstr>How to describe the MetaData</vt:lpstr>
      <vt:lpstr>How to describe the MetaData</vt:lpstr>
      <vt:lpstr>How to describe the MetaData: Go further</vt:lpstr>
      <vt:lpstr>How to describe the MetaData: Go further</vt:lpstr>
      <vt:lpstr>How to describe the MetaData: …and further</vt:lpstr>
      <vt:lpstr>How to describe the MetaData</vt:lpstr>
      <vt:lpstr>How to describe the MetaData</vt:lpstr>
      <vt:lpstr>How to describe the MetaData</vt:lpstr>
      <vt:lpstr>How to describe the MetaData</vt:lpstr>
      <vt:lpstr>How to describe the MetaData</vt:lpstr>
      <vt:lpstr>Case Study : Research Dataset publication</vt:lpstr>
      <vt:lpstr>Case Study : Research Dataset publication</vt:lpstr>
      <vt:lpstr>Case Study : Research Dataset publication</vt:lpstr>
      <vt:lpstr>Case Study : Research Dataset publication</vt:lpstr>
      <vt:lpstr>Case Study : Research Dataset publication</vt:lpstr>
      <vt:lpstr>How to do it simply but correctly?</vt:lpstr>
      <vt:lpstr>How to do it simply but correctly? </vt:lpstr>
      <vt:lpstr>How to do it simply but correctly? </vt:lpstr>
      <vt:lpstr>Aknowledgments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Marina Schwarzmeier</dc:creator>
  <cp:lastModifiedBy>cyril.pommier</cp:lastModifiedBy>
  <cp:revision>7</cp:revision>
  <dcterms:created xsi:type="dcterms:W3CDTF">2019-01-04T13:50:43Z</dcterms:created>
  <dcterms:modified xsi:type="dcterms:W3CDTF">2024-12-08T17:07:38Z</dcterms:modified>
</cp:coreProperties>
</file>