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embeddedFontLst>
    <p:embeddedFont>
      <p:font typeface="Raleway"/>
      <p:regular r:id="rId48"/>
      <p:bold r:id="rId49"/>
      <p:italic r:id="rId50"/>
      <p:boldItalic r:id="rId51"/>
    </p:embeddedFont>
    <p:embeddedFont>
      <p:font typeface="Rubik Light"/>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Raleway-regular.fntdata"/><Relationship Id="rId47" Type="http://schemas.openxmlformats.org/officeDocument/2006/relationships/slide" Target="slides/slide41.xml"/><Relationship Id="rId49" Type="http://schemas.openxmlformats.org/officeDocument/2006/relationships/font" Target="fonts/Raleway-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aleway-boldItalic.fntdata"/><Relationship Id="rId50" Type="http://schemas.openxmlformats.org/officeDocument/2006/relationships/font" Target="fonts/Raleway-italic.fntdata"/><Relationship Id="rId53" Type="http://schemas.openxmlformats.org/officeDocument/2006/relationships/font" Target="fonts/RubikLight-bold.fntdata"/><Relationship Id="rId52" Type="http://schemas.openxmlformats.org/officeDocument/2006/relationships/font" Target="fonts/RubikLight-regular.fntdata"/><Relationship Id="rId11" Type="http://schemas.openxmlformats.org/officeDocument/2006/relationships/slide" Target="slides/slide5.xml"/><Relationship Id="rId55" Type="http://schemas.openxmlformats.org/officeDocument/2006/relationships/font" Target="fonts/RubikLight-boldItalic.fntdata"/><Relationship Id="rId10" Type="http://schemas.openxmlformats.org/officeDocument/2006/relationships/slide" Target="slides/slide4.xml"/><Relationship Id="rId54" Type="http://schemas.openxmlformats.org/officeDocument/2006/relationships/font" Target="fonts/RubikLight-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his.inra.fr/" TargetMode="External"/><Relationship Id="rId3" Type="http://schemas.openxmlformats.org/officeDocument/2006/relationships/hyperlink" Target="https://github.com/OpenSILEX/" TargetMode="External"/><Relationship Id="rId4" Type="http://schemas.openxmlformats.org/officeDocument/2006/relationships/hyperlink" Target="https://github.com/OpenSILEX/"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19be8aefd2_0_137: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319be8aefd2_0_137: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Sample elements for the creation of presentations</a:t>
            </a:r>
            <a:endParaRPr/>
          </a:p>
        </p:txBody>
      </p:sp>
      <p:sp>
        <p:nvSpPr>
          <p:cNvPr id="157" name="Google Shape;157;g319be8aefd2_0_137: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19be8aefd2_0_10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19be8aefd2_0_10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19be8aefd2_0_1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19be8aefd2_0_1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19be8aefd2_0_1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19be8aefd2_0_1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19be8aefd2_0_1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19be8aefd2_0_1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1a3a1939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1a3a1939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19be8aefd2_0_1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319be8aefd2_0_1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fr"/>
              <a:t>Gabriel reprend la main</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19be8aefd2_0_1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g319be8aefd2_0_1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fr"/>
              <a:t>Gabriel reprend la main</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19be8aefd2_0_1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 name="Google Shape;531;g319be8aefd2_0_1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fr"/>
              <a:t>Gabriel reprend la main</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19be8aefd2_0_1556: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g319be8aefd2_0_1556: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19be8aefd2_0_1565: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2" name="Google Shape;572;g319be8aefd2_0_1565: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19be8aefd2_0_1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19be8aefd2_0_1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19be8aefd2_0_1592: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0" name="Google Shape;600;g319be8aefd2_0_1592: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19be8aefd2_0_1621: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0" name="Google Shape;630;g319be8aefd2_0_1621: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19be8aefd2_0_1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319be8aefd2_0_1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19be8aefd2_0_1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19be8aefd2_0_1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19be8aefd2_0_1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319be8aefd2_0_1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19be8aefd2_0_1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19be8aefd2_0_1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19be8aefd2_0_1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19be8aefd2_0_1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19be8aefd2_0_1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319be8aefd2_0_1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1a328e424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31a328e424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19be8aefd2_0_1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319be8aefd2_0_1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19be8aefd2_0_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19be8aefd2_0_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19be8aefd2_0_1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319be8aefd2_0_1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19be8aefd2_0_1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319be8aefd2_0_1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319be8aefd2_0_1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319be8aefd2_0_1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19be8aefd2_0_1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319be8aefd2_0_1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319be8aefd2_0_1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319be8aefd2_0_1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19be8aefd2_0_1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19be8aefd2_0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19be8aefd2_0_1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319be8aefd2_0_1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319be8aefd2_0_1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319be8aefd2_0_1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19be8aefd2_0_1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319be8aefd2_0_1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319be8aefd2_0_1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319be8aefd2_0_1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19be8aefd2_0_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19be8aefd2_0_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19be8aefd2_0_1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319be8aefd2_0_1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example : investigation in study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319be8aefd2_0_1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319be8aefd2_0_1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19be8aefd2_0_1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19be8aefd2_0_1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19be8aefd2_0_1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319be8aefd2_0_17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1a328e424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g31a328e424e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19be8aefd2_0_9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19be8aefd2_0_9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u="sng">
                <a:solidFill>
                  <a:schemeClr val="hlink"/>
                </a:solidFill>
                <a:hlinkClick r:id="rId2"/>
              </a:rPr>
              <a:t>PHIS</a:t>
            </a:r>
            <a:r>
              <a:rPr lang="fr">
                <a:solidFill>
                  <a:schemeClr val="dk1"/>
                </a:solidFill>
              </a:rPr>
              <a:t> is the open-source Phenotyping Hybrid Information System (PHIS), based on</a:t>
            </a:r>
            <a:r>
              <a:rPr lang="fr">
                <a:solidFill>
                  <a:schemeClr val="dk1"/>
                </a:solidFill>
                <a:uFill>
                  <a:noFill/>
                </a:uFill>
                <a:hlinkClick r:id="rId3">
                  <a:extLst>
                    <a:ext uri="{A12FA001-AC4F-418D-AE19-62706E023703}">
                      <ahyp:hlinkClr val="tx"/>
                    </a:ext>
                  </a:extLst>
                </a:hlinkClick>
              </a:rPr>
              <a:t> </a:t>
            </a:r>
            <a:r>
              <a:rPr lang="fr" u="sng">
                <a:solidFill>
                  <a:schemeClr val="hlink"/>
                </a:solidFill>
                <a:hlinkClick r:id="rId4"/>
              </a:rPr>
              <a:t>OpenSILEX</a:t>
            </a:r>
            <a:r>
              <a:rPr lang="fr">
                <a:solidFill>
                  <a:schemeClr val="dk1"/>
                </a:solidFill>
              </a:rPr>
              <a:t>, manages and collects data from Phenotyping and High Throughput Phenotyping experiments on a day to day basis. It can store, organize and manage highly heterogeneous (e.g. images, spectra, growth curves) and multi-spatial and temporal scale data (leaf to canopy level) originating from multiple sources (field, greenhouse). It unambiguously identifies all objects and traits in an experiment and establishes their relations via ontologies and semantics that apply to both field and controlled conditions. Its ontology-driven architecture is a powerful tool for integrating and managing data from multiple experiments and platforms, for creating relationships between objects and enriching datasets with knowledge and metadata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19be8aefd2_0_1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19be8aefd2_0_1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18.png"/><Relationship Id="rId11" Type="http://schemas.openxmlformats.org/officeDocument/2006/relationships/image" Target="../media/image19.png"/><Relationship Id="rId10" Type="http://schemas.openxmlformats.org/officeDocument/2006/relationships/image" Target="../media/image21.png"/><Relationship Id="rId9"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32.png"/><Relationship Id="rId7" Type="http://schemas.openxmlformats.org/officeDocument/2006/relationships/image" Target="../media/image43.png"/><Relationship Id="rId8"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 Version 1">
  <p:cSld name="Diapositive de titre - Version 1">
    <p:bg>
      <p:bgPr>
        <a:solidFill>
          <a:schemeClr val="lt1"/>
        </a:solidFill>
      </p:bgPr>
    </p:bg>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0" l="0" r="0" t="0"/>
          <a:stretch/>
        </p:blipFill>
        <p:spPr>
          <a:xfrm>
            <a:off x="0" y="1795718"/>
            <a:ext cx="3057525" cy="2093119"/>
          </a:xfrm>
          <a:prstGeom prst="rect">
            <a:avLst/>
          </a:prstGeom>
          <a:noFill/>
          <a:ln>
            <a:noFill/>
          </a:ln>
        </p:spPr>
      </p:pic>
      <p:pic>
        <p:nvPicPr>
          <p:cNvPr id="14" name="Google Shape;14;p2"/>
          <p:cNvPicPr preferRelativeResize="0"/>
          <p:nvPr/>
        </p:nvPicPr>
        <p:blipFill rotWithShape="1">
          <a:blip r:embed="rId3">
            <a:alphaModFix/>
          </a:blip>
          <a:srcRect b="0" l="0" r="0" t="0"/>
          <a:stretch/>
        </p:blipFill>
        <p:spPr>
          <a:xfrm>
            <a:off x="1401981" y="1814191"/>
            <a:ext cx="235744" cy="321469"/>
          </a:xfrm>
          <a:prstGeom prst="rect">
            <a:avLst/>
          </a:prstGeom>
          <a:noFill/>
          <a:ln>
            <a:noFill/>
          </a:ln>
        </p:spPr>
      </p:pic>
      <p:sp>
        <p:nvSpPr>
          <p:cNvPr id="15" name="Google Shape;15;p2"/>
          <p:cNvSpPr/>
          <p:nvPr/>
        </p:nvSpPr>
        <p:spPr>
          <a:xfrm>
            <a:off x="0" y="4495952"/>
            <a:ext cx="9144000" cy="648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 name="Google Shape;16;p2"/>
          <p:cNvSpPr txBox="1"/>
          <p:nvPr>
            <p:ph type="ctrTitle"/>
          </p:nvPr>
        </p:nvSpPr>
        <p:spPr>
          <a:xfrm>
            <a:off x="1801382" y="1742894"/>
            <a:ext cx="6858000" cy="793200"/>
          </a:xfrm>
          <a:prstGeom prst="rect">
            <a:avLst/>
          </a:prstGeom>
          <a:noFill/>
          <a:ln>
            <a:noFill/>
          </a:ln>
        </p:spPr>
        <p:txBody>
          <a:bodyPr anchorCtr="0" anchor="t" bIns="34275" lIns="0" spcFirstLastPara="1" rIns="68575" wrap="square" tIns="35100">
            <a:noAutofit/>
          </a:bodyPr>
          <a:lstStyle>
            <a:lvl1pPr lvl="0" algn="l">
              <a:lnSpc>
                <a:spcPct val="90000"/>
              </a:lnSpc>
              <a:spcBef>
                <a:spcPts val="0"/>
              </a:spcBef>
              <a:spcAft>
                <a:spcPts val="0"/>
              </a:spcAft>
              <a:buClr>
                <a:srgbClr val="00A3A6"/>
              </a:buClr>
              <a:buSzPts val="2700"/>
              <a:buFont typeface="Calibri"/>
              <a:buNone/>
              <a:defRPr sz="27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 name="Google Shape;17;p2"/>
          <p:cNvSpPr txBox="1"/>
          <p:nvPr>
            <p:ph idx="1" type="subTitle"/>
          </p:nvPr>
        </p:nvSpPr>
        <p:spPr>
          <a:xfrm>
            <a:off x="1801382" y="2393323"/>
            <a:ext cx="6858000" cy="491100"/>
          </a:xfrm>
          <a:prstGeom prst="rect">
            <a:avLst/>
          </a:prstGeom>
          <a:noFill/>
          <a:ln>
            <a:noFill/>
          </a:ln>
        </p:spPr>
        <p:txBody>
          <a:bodyPr anchorCtr="0" anchor="t" bIns="34275" lIns="68575" spcFirstLastPara="1" rIns="68575" wrap="square" tIns="34275">
            <a:noAutofit/>
          </a:bodyPr>
          <a:lstStyle>
            <a:lvl1pPr lvl="0" algn="l">
              <a:lnSpc>
                <a:spcPct val="90000"/>
              </a:lnSpc>
              <a:spcBef>
                <a:spcPts val="800"/>
              </a:spcBef>
              <a:spcAft>
                <a:spcPts val="0"/>
              </a:spcAft>
              <a:buClr>
                <a:srgbClr val="275662"/>
              </a:buClr>
              <a:buSzPts val="1800"/>
              <a:buNone/>
              <a:defRPr sz="1800">
                <a:solidFill>
                  <a:srgbClr val="27566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Une image contenant dessin, signe&#10;&#10;Description générée automatiquement" id="18" name="Google Shape;18;p2"/>
          <p:cNvPicPr preferRelativeResize="0"/>
          <p:nvPr/>
        </p:nvPicPr>
        <p:blipFill rotWithShape="1">
          <a:blip r:embed="rId4">
            <a:alphaModFix/>
          </a:blip>
          <a:srcRect b="0" l="0" r="0" t="0"/>
          <a:stretch/>
        </p:blipFill>
        <p:spPr>
          <a:xfrm>
            <a:off x="1801382" y="4221347"/>
            <a:ext cx="1714500" cy="67294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texte vertical">
  <p:cSld name="1_Titre et texte vertical">
    <p:spTree>
      <p:nvGrpSpPr>
        <p:cNvPr id="58" name="Shape 58"/>
        <p:cNvGrpSpPr/>
        <p:nvPr/>
      </p:nvGrpSpPr>
      <p:grpSpPr>
        <a:xfrm>
          <a:off x="0" y="0"/>
          <a:ext cx="0" cy="0"/>
          <a:chOff x="0" y="0"/>
          <a:chExt cx="0" cy="0"/>
        </a:xfrm>
      </p:grpSpPr>
      <p:sp>
        <p:nvSpPr>
          <p:cNvPr id="59" name="Google Shape;59;p11"/>
          <p:cNvSpPr txBox="1"/>
          <p:nvPr>
            <p:ph idx="1" type="body"/>
          </p:nvPr>
        </p:nvSpPr>
        <p:spPr>
          <a:xfrm rot="5400000">
            <a:off x="2930761" y="-919614"/>
            <a:ext cx="3309900" cy="7285200"/>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rgbClr val="00A3A6"/>
              </a:buClr>
              <a:buSzPts val="1800"/>
              <a:buChar char="•"/>
              <a:defRPr sz="1800"/>
            </a:lvl1pPr>
            <a:lvl2pPr indent="-336550" lvl="1" marL="914400" algn="l">
              <a:lnSpc>
                <a:spcPct val="90000"/>
              </a:lnSpc>
              <a:spcBef>
                <a:spcPts val="400"/>
              </a:spcBef>
              <a:spcAft>
                <a:spcPts val="0"/>
              </a:spcAft>
              <a:buClr>
                <a:schemeClr val="dk1"/>
              </a:buClr>
              <a:buSzPts val="1700"/>
              <a:buChar char="•"/>
              <a:defRPr sz="17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 name="Google Shape;60;p11"/>
          <p:cNvSpPr txBox="1"/>
          <p:nvPr>
            <p:ph type="title"/>
          </p:nvPr>
        </p:nvSpPr>
        <p:spPr>
          <a:xfrm>
            <a:off x="557394" y="112228"/>
            <a:ext cx="7662300" cy="666300"/>
          </a:xfrm>
          <a:prstGeom prst="rect">
            <a:avLst/>
          </a:prstGeom>
          <a:noFill/>
          <a:ln>
            <a:noFill/>
          </a:ln>
        </p:spPr>
        <p:txBody>
          <a:bodyPr anchorCtr="0" anchor="ctr" bIns="34275" lIns="0" spcFirstLastPara="1" rIns="68575" wrap="square" tIns="35100">
            <a:noAutofit/>
          </a:bodyPr>
          <a:lstStyle>
            <a:lvl1pPr lvl="0" algn="l">
              <a:lnSpc>
                <a:spcPct val="90000"/>
              </a:lnSpc>
              <a:spcBef>
                <a:spcPts val="0"/>
              </a:spcBef>
              <a:spcAft>
                <a:spcPts val="0"/>
              </a:spcAft>
              <a:buClr>
                <a:srgbClr val="00A3A6"/>
              </a:buClr>
              <a:buSzPts val="2300"/>
              <a:buFont typeface="Calibri"/>
              <a:buChar char="•"/>
              <a:defRPr sz="2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 name="Google Shape;61;p11"/>
          <p:cNvSpPr txBox="1"/>
          <p:nvPr>
            <p:ph idx="2" type="subTitle"/>
          </p:nvPr>
        </p:nvSpPr>
        <p:spPr>
          <a:xfrm>
            <a:off x="841752" y="644131"/>
            <a:ext cx="7377900" cy="509400"/>
          </a:xfrm>
          <a:prstGeom prst="rect">
            <a:avLst/>
          </a:prstGeom>
          <a:noFill/>
          <a:ln>
            <a:noFill/>
          </a:ln>
        </p:spPr>
        <p:txBody>
          <a:bodyPr anchorCtr="0" anchor="t" bIns="34275" lIns="68575" spcFirstLastPara="1" rIns="68575" wrap="square" tIns="34275">
            <a:noAutofit/>
          </a:bodyPr>
          <a:lstStyle>
            <a:lvl1pPr lvl="0" algn="l">
              <a:lnSpc>
                <a:spcPct val="90000"/>
              </a:lnSpc>
              <a:spcBef>
                <a:spcPts val="800"/>
              </a:spcBef>
              <a:spcAft>
                <a:spcPts val="0"/>
              </a:spcAft>
              <a:buClr>
                <a:srgbClr val="275662"/>
              </a:buClr>
              <a:buSzPts val="1500"/>
              <a:buNone/>
              <a:defRPr sz="1500">
                <a:solidFill>
                  <a:srgbClr val="27566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vertical et texte">
  <p:cSld name="1_Titre vertical et texte">
    <p:spTree>
      <p:nvGrpSpPr>
        <p:cNvPr id="62" name="Shape 62"/>
        <p:cNvGrpSpPr/>
        <p:nvPr/>
      </p:nvGrpSpPr>
      <p:grpSpPr>
        <a:xfrm>
          <a:off x="0" y="0"/>
          <a:ext cx="0" cy="0"/>
          <a:chOff x="0" y="0"/>
          <a:chExt cx="0" cy="0"/>
        </a:xfrm>
      </p:grpSpPr>
      <p:sp>
        <p:nvSpPr>
          <p:cNvPr id="63" name="Google Shape;63;p12"/>
          <p:cNvSpPr txBox="1"/>
          <p:nvPr>
            <p:ph type="title"/>
          </p:nvPr>
        </p:nvSpPr>
        <p:spPr>
          <a:xfrm rot="5400000">
            <a:off x="5677650" y="1795149"/>
            <a:ext cx="4359000" cy="1316400"/>
          </a:xfrm>
          <a:prstGeom prst="rect">
            <a:avLst/>
          </a:prstGeom>
          <a:noFill/>
          <a:ln>
            <a:noFill/>
          </a:ln>
        </p:spPr>
        <p:txBody>
          <a:bodyPr anchorCtr="0" anchor="ctr" bIns="34275" lIns="0" spcFirstLastPara="1" rIns="68575" wrap="square" tIns="35100">
            <a:noAutofit/>
          </a:bodyPr>
          <a:lstStyle>
            <a:lvl1pPr lvl="0" algn="l">
              <a:lnSpc>
                <a:spcPct val="90000"/>
              </a:lnSpc>
              <a:spcBef>
                <a:spcPts val="0"/>
              </a:spcBef>
              <a:spcAft>
                <a:spcPts val="0"/>
              </a:spcAft>
              <a:buClr>
                <a:srgbClr val="00A3A6"/>
              </a:buClr>
              <a:buSzPts val="1400"/>
              <a:buChar char="•"/>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2"/>
          <p:cNvSpPr txBox="1"/>
          <p:nvPr>
            <p:ph idx="1" type="body"/>
          </p:nvPr>
        </p:nvSpPr>
        <p:spPr>
          <a:xfrm rot="5400000">
            <a:off x="1539493" y="-637101"/>
            <a:ext cx="4359000" cy="61809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A3A6"/>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2"/>
          <p:cNvSpPr txBox="1"/>
          <p:nvPr>
            <p:ph idx="2" type="subTitle"/>
          </p:nvPr>
        </p:nvSpPr>
        <p:spPr>
          <a:xfrm rot="5400000">
            <a:off x="4969511" y="2113898"/>
            <a:ext cx="4359000" cy="678900"/>
          </a:xfrm>
          <a:prstGeom prst="rect">
            <a:avLst/>
          </a:prstGeom>
          <a:noFill/>
          <a:ln>
            <a:noFill/>
          </a:ln>
        </p:spPr>
        <p:txBody>
          <a:bodyPr anchorCtr="0" anchor="t" bIns="34275" lIns="68575" spcFirstLastPara="1" rIns="68575" wrap="square" tIns="34275">
            <a:noAutofit/>
          </a:bodyPr>
          <a:lstStyle>
            <a:lvl1pPr lvl="0" algn="l">
              <a:lnSpc>
                <a:spcPct val="90000"/>
              </a:lnSpc>
              <a:spcBef>
                <a:spcPts val="800"/>
              </a:spcBef>
              <a:spcAft>
                <a:spcPts val="0"/>
              </a:spcAft>
              <a:buClr>
                <a:srgbClr val="275662"/>
              </a:buClr>
              <a:buSzPts val="1500"/>
              <a:buNone/>
              <a:defRPr sz="1500">
                <a:solidFill>
                  <a:srgbClr val="27566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6" name="Shape 66"/>
        <p:cNvGrpSpPr/>
        <p:nvPr/>
      </p:nvGrpSpPr>
      <p:grpSpPr>
        <a:xfrm>
          <a:off x="0" y="0"/>
          <a:ext cx="0" cy="0"/>
          <a:chOff x="0" y="0"/>
          <a:chExt cx="0" cy="0"/>
        </a:xfrm>
      </p:grpSpPr>
      <p:sp>
        <p:nvSpPr>
          <p:cNvPr id="67" name="Google Shape;67;p13"/>
          <p:cNvSpPr txBox="1"/>
          <p:nvPr>
            <p:ph type="ctrTitle"/>
          </p:nvPr>
        </p:nvSpPr>
        <p:spPr>
          <a:xfrm>
            <a:off x="311708" y="744575"/>
            <a:ext cx="8520600" cy="2052600"/>
          </a:xfrm>
          <a:prstGeom prst="rect">
            <a:avLst/>
          </a:prstGeom>
        </p:spPr>
        <p:txBody>
          <a:bodyPr anchorCtr="0" anchor="b" bIns="34275" lIns="0" spcFirstLastPara="1" rIns="68575" wrap="square" tIns="35100">
            <a:noAutofit/>
          </a:bodyPr>
          <a:lstStyle>
            <a:lvl1pPr lvl="0" rtl="0" algn="ctr">
              <a:spcBef>
                <a:spcPts val="0"/>
              </a:spcBef>
              <a:spcAft>
                <a:spcPts val="0"/>
              </a:spcAft>
              <a:buSzPts val="5200"/>
              <a:buChar char="•"/>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8" name="Google Shape;68;p13"/>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69" name="Google Shape;69;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70" name="Shape 70"/>
        <p:cNvGrpSpPr/>
        <p:nvPr/>
      </p:nvGrpSpPr>
      <p:grpSpPr>
        <a:xfrm>
          <a:off x="0" y="0"/>
          <a:ext cx="0" cy="0"/>
          <a:chOff x="0" y="0"/>
          <a:chExt cx="0" cy="0"/>
        </a:xfrm>
      </p:grpSpPr>
      <p:sp>
        <p:nvSpPr>
          <p:cNvPr id="71" name="Google Shape;71;p14"/>
          <p:cNvSpPr txBox="1"/>
          <p:nvPr>
            <p:ph type="title"/>
          </p:nvPr>
        </p:nvSpPr>
        <p:spPr>
          <a:xfrm>
            <a:off x="311700" y="445025"/>
            <a:ext cx="8520600" cy="572700"/>
          </a:xfrm>
          <a:prstGeom prst="rect">
            <a:avLst/>
          </a:prstGeom>
          <a:noFill/>
          <a:ln>
            <a:noFill/>
          </a:ln>
        </p:spPr>
        <p:txBody>
          <a:bodyPr anchorCtr="0" anchor="ctr" bIns="45700" lIns="0" spcFirstLastPara="1" rIns="91425" wrap="square" tIns="46800">
            <a:normAutofit/>
          </a:bodyPr>
          <a:lstStyle>
            <a:lvl1pPr lvl="0" rtl="0" algn="l">
              <a:lnSpc>
                <a:spcPct val="90000"/>
              </a:lnSpc>
              <a:spcBef>
                <a:spcPts val="0"/>
              </a:spcBef>
              <a:spcAft>
                <a:spcPts val="0"/>
              </a:spcAft>
              <a:buSzPts val="3750"/>
              <a:buChar char="•"/>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2" name="Google Shape;72;p14"/>
          <p:cNvSpPr txBox="1"/>
          <p:nvPr>
            <p:ph idx="1" type="body"/>
          </p:nvPr>
        </p:nvSpPr>
        <p:spPr>
          <a:xfrm>
            <a:off x="311700" y="1152475"/>
            <a:ext cx="8520600" cy="3416400"/>
          </a:xfrm>
          <a:prstGeom prst="rect">
            <a:avLst/>
          </a:prstGeom>
          <a:noFill/>
          <a:ln>
            <a:noFill/>
          </a:ln>
        </p:spPr>
        <p:txBody>
          <a:bodyPr anchorCtr="0" anchor="t" bIns="45700" lIns="91425" spcFirstLastPara="1" rIns="91425" wrap="square" tIns="45700">
            <a:normAutofit/>
          </a:bodyPr>
          <a:lstStyle>
            <a:lvl1pPr indent="-393700" lvl="0" marL="457200" rtl="0" algn="l">
              <a:lnSpc>
                <a:spcPct val="90000"/>
              </a:lnSpc>
              <a:spcBef>
                <a:spcPts val="1000"/>
              </a:spcBef>
              <a:spcAft>
                <a:spcPts val="0"/>
              </a:spcAft>
              <a:buSzPts val="2600"/>
              <a:buChar char="•"/>
              <a:defRPr/>
            </a:lvl1pPr>
            <a:lvl2pPr indent="-381000" lvl="1" marL="914400" rtl="0" algn="l">
              <a:lnSpc>
                <a:spcPct val="90000"/>
              </a:lnSpc>
              <a:spcBef>
                <a:spcPts val="500"/>
              </a:spcBef>
              <a:spcAft>
                <a:spcPts val="0"/>
              </a:spcAft>
              <a:buSzPts val="2400"/>
              <a:buChar char="•"/>
              <a:defRPr/>
            </a:lvl2pPr>
            <a:lvl3pPr indent="-355600" lvl="2" marL="1371600" rtl="0" algn="l">
              <a:lnSpc>
                <a:spcPct val="90000"/>
              </a:lnSpc>
              <a:spcBef>
                <a:spcPts val="500"/>
              </a:spcBef>
              <a:spcAft>
                <a:spcPts val="0"/>
              </a:spcAft>
              <a:buSzPts val="2000"/>
              <a:buChar char="•"/>
              <a:defRPr/>
            </a:lvl3pPr>
            <a:lvl4pPr indent="-342900" lvl="3" marL="1828800" rtl="0" algn="l">
              <a:lnSpc>
                <a:spcPct val="90000"/>
              </a:lnSpc>
              <a:spcBef>
                <a:spcPts val="500"/>
              </a:spcBef>
              <a:spcAft>
                <a:spcPts val="0"/>
              </a:spcAft>
              <a:buSzPts val="1800"/>
              <a:buChar char="•"/>
              <a:defRPr/>
            </a:lvl4pPr>
            <a:lvl5pPr indent="-342900" lvl="4" marL="2286000" rtl="0" algn="l">
              <a:lnSpc>
                <a:spcPct val="90000"/>
              </a:lnSpc>
              <a:spcBef>
                <a:spcPts val="500"/>
              </a:spcBef>
              <a:spcAft>
                <a:spcPts val="0"/>
              </a:spcAft>
              <a:buSzPts val="18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73" name="Google Shape;73;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83" name="Shape 83"/>
        <p:cNvGrpSpPr/>
        <p:nvPr/>
      </p:nvGrpSpPr>
      <p:grpSpPr>
        <a:xfrm>
          <a:off x="0" y="0"/>
          <a:ext cx="0" cy="0"/>
          <a:chOff x="0" y="0"/>
          <a:chExt cx="0" cy="0"/>
        </a:xfrm>
      </p:grpSpPr>
      <p:pic>
        <p:nvPicPr>
          <p:cNvPr id="84" name="Google Shape;84;p16"/>
          <p:cNvPicPr preferRelativeResize="0"/>
          <p:nvPr/>
        </p:nvPicPr>
        <p:blipFill rotWithShape="1">
          <a:blip r:embed="rId2">
            <a:alphaModFix/>
          </a:blip>
          <a:srcRect b="0" l="1516" r="0" t="0"/>
          <a:stretch/>
        </p:blipFill>
        <p:spPr>
          <a:xfrm>
            <a:off x="6817659" y="97192"/>
            <a:ext cx="2326342" cy="5067300"/>
          </a:xfrm>
          <a:prstGeom prst="rect">
            <a:avLst/>
          </a:prstGeom>
          <a:noFill/>
          <a:ln>
            <a:noFill/>
          </a:ln>
        </p:spPr>
      </p:pic>
      <p:sp>
        <p:nvSpPr>
          <p:cNvPr id="85" name="Google Shape;85;p16"/>
          <p:cNvSpPr/>
          <p:nvPr/>
        </p:nvSpPr>
        <p:spPr>
          <a:xfrm>
            <a:off x="0" y="186358"/>
            <a:ext cx="64332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pic>
        <p:nvPicPr>
          <p:cNvPr id="86" name="Google Shape;86;p16"/>
          <p:cNvPicPr preferRelativeResize="0"/>
          <p:nvPr/>
        </p:nvPicPr>
        <p:blipFill rotWithShape="1">
          <a:blip r:embed="rId3">
            <a:alphaModFix/>
          </a:blip>
          <a:srcRect b="40992" l="7415" r="0" t="0"/>
          <a:stretch/>
        </p:blipFill>
        <p:spPr>
          <a:xfrm>
            <a:off x="0" y="2951922"/>
            <a:ext cx="4390615" cy="2212568"/>
          </a:xfrm>
          <a:prstGeom prst="rect">
            <a:avLst/>
          </a:prstGeom>
          <a:noFill/>
          <a:ln>
            <a:noFill/>
          </a:ln>
        </p:spPr>
      </p:pic>
      <p:sp>
        <p:nvSpPr>
          <p:cNvPr id="87" name="Google Shape;87;p16"/>
          <p:cNvSpPr txBox="1"/>
          <p:nvPr>
            <p:ph type="ctrTitle"/>
          </p:nvPr>
        </p:nvSpPr>
        <p:spPr>
          <a:xfrm>
            <a:off x="1143000" y="1035981"/>
            <a:ext cx="6858000" cy="1258200"/>
          </a:xfrm>
          <a:prstGeom prst="rect">
            <a:avLst/>
          </a:prstGeom>
          <a:noFill/>
          <a:ln>
            <a:noFill/>
          </a:ln>
        </p:spPr>
        <p:txBody>
          <a:bodyPr anchorCtr="0" anchor="ctr" bIns="34275" lIns="68575" spcFirstLastPara="1" rIns="68575" wrap="square" tIns="34275">
            <a:normAutofit/>
          </a:bodyPr>
          <a:lstStyle>
            <a:lvl1pPr lvl="0" algn="ctr">
              <a:lnSpc>
                <a:spcPct val="108800"/>
              </a:lnSpc>
              <a:spcBef>
                <a:spcPts val="0"/>
              </a:spcBef>
              <a:spcAft>
                <a:spcPts val="0"/>
              </a:spcAft>
              <a:buClr>
                <a:srgbClr val="69981B"/>
              </a:buClr>
              <a:buSzPts val="3800"/>
              <a:buFont typeface="Trebuchet MS"/>
              <a:buNone/>
              <a:defRPr sz="38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 name="Google Shape;88;p16"/>
          <p:cNvSpPr txBox="1"/>
          <p:nvPr>
            <p:ph idx="1" type="subTitle"/>
          </p:nvPr>
        </p:nvSpPr>
        <p:spPr>
          <a:xfrm>
            <a:off x="1143000" y="2446629"/>
            <a:ext cx="6858000" cy="1241700"/>
          </a:xfrm>
          <a:prstGeom prst="rect">
            <a:avLst/>
          </a:prstGeom>
          <a:noFill/>
          <a:ln>
            <a:noFill/>
          </a:ln>
        </p:spPr>
        <p:txBody>
          <a:bodyPr anchorCtr="0" anchor="t" bIns="34275" lIns="68575" spcFirstLastPara="1" rIns="68575" wrap="square" tIns="34275">
            <a:normAutofit/>
          </a:bodyPr>
          <a:lstStyle>
            <a:lvl1pPr lvl="0" algn="ctr">
              <a:lnSpc>
                <a:spcPct val="132500"/>
              </a:lnSpc>
              <a:spcBef>
                <a:spcPts val="800"/>
              </a:spcBef>
              <a:spcAft>
                <a:spcPts val="0"/>
              </a:spcAft>
              <a:buSzPts val="1800"/>
              <a:buNone/>
              <a:defRPr sz="1800">
                <a:solidFill>
                  <a:srgbClr val="7F7F7F"/>
                </a:solidFill>
              </a:defRPr>
            </a:lvl1pPr>
            <a:lvl2pPr lvl="1" algn="ctr">
              <a:lnSpc>
                <a:spcPct val="159000"/>
              </a:lnSpc>
              <a:spcBef>
                <a:spcPts val="400"/>
              </a:spcBef>
              <a:spcAft>
                <a:spcPts val="0"/>
              </a:spcAft>
              <a:buSzPts val="1500"/>
              <a:buNone/>
              <a:defRPr sz="1500"/>
            </a:lvl2pPr>
            <a:lvl3pPr lvl="2" algn="ctr">
              <a:lnSpc>
                <a:spcPct val="176666"/>
              </a:lnSpc>
              <a:spcBef>
                <a:spcPts val="400"/>
              </a:spcBef>
              <a:spcAft>
                <a:spcPts val="0"/>
              </a:spcAft>
              <a:buSzPts val="1400"/>
              <a:buNone/>
              <a:defRPr sz="1400"/>
            </a:lvl3pPr>
            <a:lvl4pPr lvl="3" algn="ctr">
              <a:lnSpc>
                <a:spcPct val="198750"/>
              </a:lnSpc>
              <a:spcBef>
                <a:spcPts val="400"/>
              </a:spcBef>
              <a:spcAft>
                <a:spcPts val="0"/>
              </a:spcAft>
              <a:buSzPts val="1200"/>
              <a:buNone/>
              <a:defRPr sz="1200"/>
            </a:lvl4pPr>
            <a:lvl5pPr lvl="4" algn="ctr">
              <a:lnSpc>
                <a:spcPct val="19875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89" name="Google Shape;89;p16"/>
          <p:cNvPicPr preferRelativeResize="0"/>
          <p:nvPr/>
        </p:nvPicPr>
        <p:blipFill rotWithShape="1">
          <a:blip r:embed="rId4">
            <a:alphaModFix/>
          </a:blip>
          <a:srcRect b="0" l="0" r="0" t="0"/>
          <a:stretch/>
        </p:blipFill>
        <p:spPr>
          <a:xfrm>
            <a:off x="251276" y="4935614"/>
            <a:ext cx="3414575" cy="94499"/>
          </a:xfrm>
          <a:prstGeom prst="rect">
            <a:avLst/>
          </a:prstGeom>
          <a:noFill/>
          <a:ln>
            <a:noFill/>
          </a:ln>
        </p:spPr>
      </p:pic>
      <p:pic>
        <p:nvPicPr>
          <p:cNvPr id="90" name="Google Shape;90;p16"/>
          <p:cNvPicPr preferRelativeResize="0"/>
          <p:nvPr/>
        </p:nvPicPr>
        <p:blipFill rotWithShape="1">
          <a:blip r:embed="rId5">
            <a:alphaModFix/>
          </a:blip>
          <a:srcRect b="-8861" l="0" r="-1947" t="0"/>
          <a:stretch/>
        </p:blipFill>
        <p:spPr>
          <a:xfrm>
            <a:off x="0" y="35120"/>
            <a:ext cx="1812776" cy="275369"/>
          </a:xfrm>
          <a:prstGeom prst="rect">
            <a:avLst/>
          </a:prstGeom>
          <a:noFill/>
          <a:ln>
            <a:noFill/>
          </a:ln>
        </p:spPr>
      </p:pic>
      <p:pic>
        <p:nvPicPr>
          <p:cNvPr id="91" name="Google Shape;91;p16"/>
          <p:cNvPicPr preferRelativeResize="0"/>
          <p:nvPr/>
        </p:nvPicPr>
        <p:blipFill rotWithShape="1">
          <a:blip r:embed="rId6">
            <a:alphaModFix/>
          </a:blip>
          <a:srcRect b="0" l="0" r="0" t="0"/>
          <a:stretch/>
        </p:blipFill>
        <p:spPr>
          <a:xfrm>
            <a:off x="8164631" y="-1"/>
            <a:ext cx="904825" cy="62616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contenu">
  <p:cSld name="1_Titre et contenu">
    <p:spTree>
      <p:nvGrpSpPr>
        <p:cNvPr id="92" name="Shape 92"/>
        <p:cNvGrpSpPr/>
        <p:nvPr/>
      </p:nvGrpSpPr>
      <p:grpSpPr>
        <a:xfrm>
          <a:off x="0" y="0"/>
          <a:ext cx="0" cy="0"/>
          <a:chOff x="0" y="0"/>
          <a:chExt cx="0" cy="0"/>
        </a:xfrm>
      </p:grpSpPr>
      <p:sp>
        <p:nvSpPr>
          <p:cNvPr id="93" name="Google Shape;93;p17"/>
          <p:cNvSpPr txBox="1"/>
          <p:nvPr>
            <p:ph idx="1" type="body"/>
          </p:nvPr>
        </p:nvSpPr>
        <p:spPr>
          <a:xfrm>
            <a:off x="79408" y="664144"/>
            <a:ext cx="8799900" cy="3869400"/>
          </a:xfrm>
          <a:prstGeom prst="rect">
            <a:avLst/>
          </a:prstGeom>
          <a:noFill/>
          <a:ln>
            <a:noFill/>
          </a:ln>
        </p:spPr>
        <p:txBody>
          <a:bodyPr anchorCtr="0" anchor="t" bIns="34275" lIns="68575" spcFirstLastPara="1" rIns="68575" wrap="square" tIns="34275">
            <a:normAutofit/>
          </a:bodyPr>
          <a:lstStyle>
            <a:lvl1pPr indent="-336550" lvl="0" marL="457200" algn="l">
              <a:lnSpc>
                <a:spcPct val="144545"/>
              </a:lnSpc>
              <a:spcBef>
                <a:spcPts val="800"/>
              </a:spcBef>
              <a:spcAft>
                <a:spcPts val="0"/>
              </a:spcAft>
              <a:buSzPts val="1700"/>
              <a:buChar char="•"/>
              <a:defRPr b="0" sz="1800"/>
            </a:lvl1pPr>
            <a:lvl2pPr indent="-323850" lvl="1" marL="914400" algn="l">
              <a:lnSpc>
                <a:spcPct val="159000"/>
              </a:lnSpc>
              <a:spcBef>
                <a:spcPts val="400"/>
              </a:spcBef>
              <a:spcAft>
                <a:spcPts val="0"/>
              </a:spcAft>
              <a:buSzPts val="1500"/>
              <a:buChar char="•"/>
              <a:defRPr sz="1700"/>
            </a:lvl2pPr>
            <a:lvl3pPr indent="-317500" lvl="2" marL="1371600" algn="l">
              <a:lnSpc>
                <a:spcPct val="176666"/>
              </a:lnSpc>
              <a:spcBef>
                <a:spcPts val="400"/>
              </a:spcBef>
              <a:spcAft>
                <a:spcPts val="0"/>
              </a:spcAft>
              <a:buSzPts val="1400"/>
              <a:buChar char="•"/>
              <a:defRPr/>
            </a:lvl3pPr>
            <a:lvl4pPr indent="-304800" lvl="3" marL="1828800" algn="l">
              <a:lnSpc>
                <a:spcPct val="198750"/>
              </a:lnSpc>
              <a:spcBef>
                <a:spcPts val="400"/>
              </a:spcBef>
              <a:spcAft>
                <a:spcPts val="0"/>
              </a:spcAft>
              <a:buSzPts val="1200"/>
              <a:buChar char="•"/>
              <a:defRPr/>
            </a:lvl4pPr>
            <a:lvl5pPr indent="-304800" lvl="4" marL="2286000" algn="l">
              <a:lnSpc>
                <a:spcPct val="198750"/>
              </a:lnSpc>
              <a:spcBef>
                <a:spcPts val="400"/>
              </a:spcBef>
              <a:spcAft>
                <a:spcPts val="0"/>
              </a:spcAft>
              <a:buSzPts val="12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94" name="Google Shape;94;p17"/>
          <p:cNvSpPr txBox="1"/>
          <p:nvPr>
            <p:ph type="title"/>
          </p:nvPr>
        </p:nvSpPr>
        <p:spPr>
          <a:xfrm>
            <a:off x="541422" y="0"/>
            <a:ext cx="7678200" cy="382500"/>
          </a:xfrm>
          <a:prstGeom prst="rect">
            <a:avLst/>
          </a:prstGeom>
          <a:noFill/>
          <a:ln>
            <a:noFill/>
          </a:ln>
        </p:spPr>
        <p:txBody>
          <a:bodyPr anchorCtr="0" anchor="ctr" bIns="34275" lIns="68575" spcFirstLastPara="1" rIns="68575" wrap="square" tIns="34275">
            <a:normAutofit/>
          </a:bodyPr>
          <a:lstStyle>
            <a:lvl1pPr lvl="0" algn="l">
              <a:lnSpc>
                <a:spcPct val="126250"/>
              </a:lnSpc>
              <a:spcBef>
                <a:spcPts val="0"/>
              </a:spcBef>
              <a:spcAft>
                <a:spcPts val="0"/>
              </a:spcAft>
              <a:buSzPts val="2400"/>
              <a:buNone/>
              <a:defRPr sz="23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17"/>
          <p:cNvSpPr txBox="1"/>
          <p:nvPr>
            <p:ph idx="2" type="subTitle"/>
          </p:nvPr>
        </p:nvSpPr>
        <p:spPr>
          <a:xfrm>
            <a:off x="541422" y="382604"/>
            <a:ext cx="7678200" cy="281400"/>
          </a:xfrm>
          <a:prstGeom prst="rect">
            <a:avLst/>
          </a:prstGeom>
          <a:noFill/>
          <a:ln>
            <a:noFill/>
          </a:ln>
        </p:spPr>
        <p:txBody>
          <a:bodyPr anchorCtr="0" anchor="t" bIns="34275" lIns="68575" spcFirstLastPara="1" rIns="68575" wrap="square" tIns="34275">
            <a:normAutofit/>
          </a:bodyPr>
          <a:lstStyle>
            <a:lvl1pPr lvl="0" algn="l">
              <a:lnSpc>
                <a:spcPct val="144545"/>
              </a:lnSpc>
              <a:spcBef>
                <a:spcPts val="800"/>
              </a:spcBef>
              <a:spcAft>
                <a:spcPts val="0"/>
              </a:spcAft>
              <a:buSzPts val="1700"/>
              <a:buNone/>
              <a:defRPr sz="1500">
                <a:solidFill>
                  <a:srgbClr val="275662"/>
                </a:solidFill>
              </a:defRPr>
            </a:lvl1pPr>
            <a:lvl2pPr lvl="1" algn="ctr">
              <a:lnSpc>
                <a:spcPct val="159000"/>
              </a:lnSpc>
              <a:spcBef>
                <a:spcPts val="400"/>
              </a:spcBef>
              <a:spcAft>
                <a:spcPts val="0"/>
              </a:spcAft>
              <a:buSzPts val="1500"/>
              <a:buNone/>
              <a:defRPr sz="1500"/>
            </a:lvl2pPr>
            <a:lvl3pPr lvl="2" algn="ctr">
              <a:lnSpc>
                <a:spcPct val="176666"/>
              </a:lnSpc>
              <a:spcBef>
                <a:spcPts val="400"/>
              </a:spcBef>
              <a:spcAft>
                <a:spcPts val="0"/>
              </a:spcAft>
              <a:buSzPts val="1400"/>
              <a:buNone/>
              <a:defRPr sz="1400"/>
            </a:lvl3pPr>
            <a:lvl4pPr lvl="3" algn="ctr">
              <a:lnSpc>
                <a:spcPct val="198750"/>
              </a:lnSpc>
              <a:spcBef>
                <a:spcPts val="400"/>
              </a:spcBef>
              <a:spcAft>
                <a:spcPts val="0"/>
              </a:spcAft>
              <a:buSzPts val="1200"/>
              <a:buNone/>
              <a:defRPr sz="1200"/>
            </a:lvl4pPr>
            <a:lvl5pPr lvl="4" algn="ctr">
              <a:lnSpc>
                <a:spcPct val="198750"/>
              </a:lnSpc>
              <a:spcBef>
                <a:spcPts val="400"/>
              </a:spcBef>
              <a:spcAft>
                <a:spcPts val="0"/>
              </a:spcAft>
              <a:buSzPts val="1200"/>
              <a:buNone/>
              <a:defRPr sz="1200"/>
            </a:lvl5pPr>
            <a:lvl6pPr lvl="5" algn="ctr">
              <a:lnSpc>
                <a:spcPct val="90000"/>
              </a:lnSpc>
              <a:spcBef>
                <a:spcPts val="400"/>
              </a:spcBef>
              <a:spcAft>
                <a:spcPts val="0"/>
              </a:spcAft>
              <a:buSzPts val="1400"/>
              <a:buNone/>
              <a:defRPr sz="1200"/>
            </a:lvl6pPr>
            <a:lvl7pPr lvl="6" algn="ctr">
              <a:lnSpc>
                <a:spcPct val="90000"/>
              </a:lnSpc>
              <a:spcBef>
                <a:spcPts val="400"/>
              </a:spcBef>
              <a:spcAft>
                <a:spcPts val="0"/>
              </a:spcAft>
              <a:buSzPts val="1400"/>
              <a:buNone/>
              <a:defRPr sz="1200"/>
            </a:lvl7pPr>
            <a:lvl8pPr lvl="7" algn="ctr">
              <a:lnSpc>
                <a:spcPct val="90000"/>
              </a:lnSpc>
              <a:spcBef>
                <a:spcPts val="400"/>
              </a:spcBef>
              <a:spcAft>
                <a:spcPts val="0"/>
              </a:spcAft>
              <a:buSzPts val="1400"/>
              <a:buNone/>
              <a:defRPr sz="1200"/>
            </a:lvl8pPr>
            <a:lvl9pPr lvl="8" algn="ctr">
              <a:lnSpc>
                <a:spcPct val="90000"/>
              </a:lnSpc>
              <a:spcBef>
                <a:spcPts val="400"/>
              </a:spcBef>
              <a:spcAft>
                <a:spcPts val="0"/>
              </a:spcAft>
              <a:buSzPts val="1400"/>
              <a:buNone/>
              <a:defRPr sz="1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seul">
  <p:cSld name="1_Titre seul">
    <p:spTree>
      <p:nvGrpSpPr>
        <p:cNvPr id="96" name="Shape 96"/>
        <p:cNvGrpSpPr/>
        <p:nvPr/>
      </p:nvGrpSpPr>
      <p:grpSpPr>
        <a:xfrm>
          <a:off x="0" y="0"/>
          <a:ext cx="0" cy="0"/>
          <a:chOff x="0" y="0"/>
          <a:chExt cx="0" cy="0"/>
        </a:xfrm>
      </p:grpSpPr>
      <p:sp>
        <p:nvSpPr>
          <p:cNvPr id="97" name="Google Shape;97;p18"/>
          <p:cNvSpPr txBox="1"/>
          <p:nvPr>
            <p:ph type="title"/>
          </p:nvPr>
        </p:nvSpPr>
        <p:spPr>
          <a:xfrm>
            <a:off x="557394" y="112228"/>
            <a:ext cx="7662300" cy="666300"/>
          </a:xfrm>
          <a:prstGeom prst="rect">
            <a:avLst/>
          </a:prstGeom>
          <a:noFill/>
          <a:ln>
            <a:noFill/>
          </a:ln>
        </p:spPr>
        <p:txBody>
          <a:bodyPr anchorCtr="0" anchor="ctr" bIns="34275" lIns="68575" spcFirstLastPara="1" rIns="68575" wrap="square" tIns="34275">
            <a:normAutofit/>
          </a:bodyPr>
          <a:lstStyle>
            <a:lvl1pPr lvl="0" algn="l">
              <a:lnSpc>
                <a:spcPct val="126250"/>
              </a:lnSpc>
              <a:spcBef>
                <a:spcPts val="0"/>
              </a:spcBef>
              <a:spcAft>
                <a:spcPts val="0"/>
              </a:spcAft>
              <a:buSzPts val="2400"/>
              <a:buNone/>
              <a:defRPr sz="23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contenu 1">
  <p:cSld name="2_Titre et contenu">
    <p:spTree>
      <p:nvGrpSpPr>
        <p:cNvPr id="98" name="Shape 98"/>
        <p:cNvGrpSpPr/>
        <p:nvPr/>
      </p:nvGrpSpPr>
      <p:grpSpPr>
        <a:xfrm>
          <a:off x="0" y="0"/>
          <a:ext cx="0" cy="0"/>
          <a:chOff x="0" y="0"/>
          <a:chExt cx="0" cy="0"/>
        </a:xfrm>
      </p:grpSpPr>
      <p:sp>
        <p:nvSpPr>
          <p:cNvPr id="99" name="Google Shape;99;p19"/>
          <p:cNvSpPr txBox="1"/>
          <p:nvPr>
            <p:ph idx="1" type="body"/>
          </p:nvPr>
        </p:nvSpPr>
        <p:spPr>
          <a:xfrm>
            <a:off x="79408" y="664144"/>
            <a:ext cx="8799900" cy="38694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00A3A6"/>
              </a:buClr>
              <a:buSzPts val="1800"/>
              <a:buChar char="•"/>
              <a:defRPr b="0" sz="1800"/>
            </a:lvl1pPr>
            <a:lvl2pPr indent="-336550" lvl="1" marL="914400" algn="l">
              <a:lnSpc>
                <a:spcPct val="90000"/>
              </a:lnSpc>
              <a:spcBef>
                <a:spcPts val="400"/>
              </a:spcBef>
              <a:spcAft>
                <a:spcPts val="0"/>
              </a:spcAft>
              <a:buClr>
                <a:schemeClr val="dk1"/>
              </a:buClr>
              <a:buSzPts val="1700"/>
              <a:buChar char="•"/>
              <a:defRPr sz="17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 name="Google Shape;100;p19"/>
          <p:cNvSpPr txBox="1"/>
          <p:nvPr>
            <p:ph type="title"/>
          </p:nvPr>
        </p:nvSpPr>
        <p:spPr>
          <a:xfrm>
            <a:off x="541422" y="0"/>
            <a:ext cx="7678200" cy="382500"/>
          </a:xfrm>
          <a:prstGeom prst="rect">
            <a:avLst/>
          </a:prstGeom>
          <a:noFill/>
          <a:ln>
            <a:noFill/>
          </a:ln>
        </p:spPr>
        <p:txBody>
          <a:bodyPr anchorCtr="0" anchor="ctr" bIns="34275" lIns="0" spcFirstLastPara="1" rIns="68575" wrap="square" tIns="35100">
            <a:normAutofit/>
          </a:bodyPr>
          <a:lstStyle>
            <a:lvl1pPr lvl="0" algn="l">
              <a:lnSpc>
                <a:spcPct val="90000"/>
              </a:lnSpc>
              <a:spcBef>
                <a:spcPts val="0"/>
              </a:spcBef>
              <a:spcAft>
                <a:spcPts val="0"/>
              </a:spcAft>
              <a:buClr>
                <a:srgbClr val="00A3A6"/>
              </a:buClr>
              <a:buSzPts val="2300"/>
              <a:buFont typeface="Calibri"/>
              <a:buChar char="•"/>
              <a:defRPr sz="23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19"/>
          <p:cNvSpPr txBox="1"/>
          <p:nvPr>
            <p:ph idx="2" type="subTitle"/>
          </p:nvPr>
        </p:nvSpPr>
        <p:spPr>
          <a:xfrm>
            <a:off x="541422" y="382604"/>
            <a:ext cx="7678200" cy="281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rgbClr val="275662"/>
              </a:buClr>
              <a:buSzPts val="1500"/>
              <a:buNone/>
              <a:defRPr sz="1500">
                <a:solidFill>
                  <a:srgbClr val="27566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showMasterSp="0" type="blank">
  <p:cSld name="BLANK">
    <p:spTree>
      <p:nvGrpSpPr>
        <p:cNvPr id="102" name="Shape 102"/>
        <p:cNvGrpSpPr/>
        <p:nvPr/>
      </p:nvGrpSpPr>
      <p:grpSpPr>
        <a:xfrm>
          <a:off x="0" y="0"/>
          <a:ext cx="0" cy="0"/>
          <a:chOff x="0" y="0"/>
          <a:chExt cx="0" cy="0"/>
        </a:xfrm>
      </p:grpSpPr>
      <p:sp>
        <p:nvSpPr>
          <p:cNvPr id="103" name="Google Shape;103;p20"/>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4" name="Google Shape;104;p20"/>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5" name="Google Shape;105;p20"/>
          <p:cNvSpPr txBox="1"/>
          <p:nvPr>
            <p:ph idx="12" type="sldNum"/>
          </p:nvPr>
        </p:nvSpPr>
        <p:spPr>
          <a:xfrm>
            <a:off x="7885241" y="4516051"/>
            <a:ext cx="1122600" cy="249900"/>
          </a:xfrm>
          <a:prstGeom prst="rect">
            <a:avLst/>
          </a:prstGeom>
          <a:noFill/>
          <a:ln>
            <a:noFill/>
          </a:ln>
        </p:spPr>
        <p:txBody>
          <a:bodyPr anchorCtr="0" anchor="t" bIns="40225" lIns="80450" spcFirstLastPara="1" rIns="80450" wrap="square" tIns="40225">
            <a:noAutofit/>
          </a:bodyPr>
          <a:lstStyle>
            <a:lvl1pPr indent="0" lvl="0" marL="0" marR="0" algn="r">
              <a:lnSpc>
                <a:spcPct val="100000"/>
              </a:lnSpc>
              <a:spcBef>
                <a:spcPts val="0"/>
              </a:spcBef>
              <a:spcAft>
                <a:spcPts val="0"/>
              </a:spcAft>
              <a:buClr>
                <a:srgbClr val="000000"/>
              </a:buClr>
              <a:buSzPts val="800"/>
              <a:buFont typeface="Arial"/>
              <a:buNone/>
              <a:defRPr b="0" i="0" sz="14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14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14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14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14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14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14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14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14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contenu 2">
  <p:cSld name="1_Titre et contenu_1">
    <p:spTree>
      <p:nvGrpSpPr>
        <p:cNvPr id="106" name="Shape 106"/>
        <p:cNvGrpSpPr/>
        <p:nvPr/>
      </p:nvGrpSpPr>
      <p:grpSpPr>
        <a:xfrm>
          <a:off x="0" y="0"/>
          <a:ext cx="0" cy="0"/>
          <a:chOff x="0" y="0"/>
          <a:chExt cx="0" cy="0"/>
        </a:xfrm>
      </p:grpSpPr>
      <p:sp>
        <p:nvSpPr>
          <p:cNvPr id="107" name="Google Shape;107;p21"/>
          <p:cNvSpPr txBox="1"/>
          <p:nvPr>
            <p:ph idx="1" type="body"/>
          </p:nvPr>
        </p:nvSpPr>
        <p:spPr>
          <a:xfrm>
            <a:off x="256142" y="778417"/>
            <a:ext cx="8631600" cy="38403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00A3A6"/>
              </a:buClr>
              <a:buSzPts val="1800"/>
              <a:buChar char="•"/>
              <a:defRPr b="0" sz="1800"/>
            </a:lvl1pPr>
            <a:lvl2pPr indent="-336550" lvl="1" marL="914400" algn="l">
              <a:lnSpc>
                <a:spcPct val="90000"/>
              </a:lnSpc>
              <a:spcBef>
                <a:spcPts val="400"/>
              </a:spcBef>
              <a:spcAft>
                <a:spcPts val="0"/>
              </a:spcAft>
              <a:buClr>
                <a:schemeClr val="dk1"/>
              </a:buClr>
              <a:buSzPts val="1700"/>
              <a:buChar char="•"/>
              <a:defRPr sz="17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 name="Google Shape;108;p21"/>
          <p:cNvSpPr txBox="1"/>
          <p:nvPr>
            <p:ph type="title"/>
          </p:nvPr>
        </p:nvSpPr>
        <p:spPr>
          <a:xfrm>
            <a:off x="256143" y="112228"/>
            <a:ext cx="7963500" cy="666300"/>
          </a:xfrm>
          <a:prstGeom prst="rect">
            <a:avLst/>
          </a:prstGeom>
          <a:noFill/>
          <a:ln>
            <a:noFill/>
          </a:ln>
        </p:spPr>
        <p:txBody>
          <a:bodyPr anchorCtr="0" anchor="ctr" bIns="34275" lIns="0" spcFirstLastPara="1" rIns="68575" wrap="square" tIns="35100">
            <a:normAutofit/>
          </a:bodyPr>
          <a:lstStyle>
            <a:lvl1pPr lvl="0" algn="l">
              <a:lnSpc>
                <a:spcPct val="90000"/>
              </a:lnSpc>
              <a:spcBef>
                <a:spcPts val="0"/>
              </a:spcBef>
              <a:spcAft>
                <a:spcPts val="0"/>
              </a:spcAft>
              <a:buClr>
                <a:srgbClr val="00A3A6"/>
              </a:buClr>
              <a:buSzPts val="2300"/>
              <a:buFont typeface="Calibri"/>
              <a:buChar char="•"/>
              <a:defRPr sz="23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09" name="Google Shape;109;p21"/>
          <p:cNvPicPr preferRelativeResize="0"/>
          <p:nvPr/>
        </p:nvPicPr>
        <p:blipFill rotWithShape="1">
          <a:blip r:embed="rId2">
            <a:alphaModFix/>
          </a:blip>
          <a:srcRect b="0" l="0" r="0" t="0"/>
          <a:stretch/>
        </p:blipFill>
        <p:spPr>
          <a:xfrm>
            <a:off x="8160995" y="2410"/>
            <a:ext cx="983005" cy="159710"/>
          </a:xfrm>
          <a:prstGeom prst="rect">
            <a:avLst/>
          </a:prstGeom>
          <a:noFill/>
          <a:ln>
            <a:noFill/>
          </a:ln>
        </p:spPr>
      </p:pic>
      <p:pic>
        <p:nvPicPr>
          <p:cNvPr descr="elixir_1_RZ_mac.eps" id="110" name="Google Shape;110;p21"/>
          <p:cNvPicPr preferRelativeResize="0"/>
          <p:nvPr/>
        </p:nvPicPr>
        <p:blipFill rotWithShape="1">
          <a:blip r:embed="rId3">
            <a:alphaModFix/>
          </a:blip>
          <a:srcRect b="0" l="0" r="0" t="0"/>
          <a:stretch/>
        </p:blipFill>
        <p:spPr>
          <a:xfrm>
            <a:off x="8718310" y="162120"/>
            <a:ext cx="425691" cy="3628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classique">
  <p:cSld name="Page classique">
    <p:spTree>
      <p:nvGrpSpPr>
        <p:cNvPr id="19" name="Shape 19"/>
        <p:cNvGrpSpPr/>
        <p:nvPr/>
      </p:nvGrpSpPr>
      <p:grpSpPr>
        <a:xfrm>
          <a:off x="0" y="0"/>
          <a:ext cx="0" cy="0"/>
          <a:chOff x="0" y="0"/>
          <a:chExt cx="0" cy="0"/>
        </a:xfrm>
      </p:grpSpPr>
      <p:sp>
        <p:nvSpPr>
          <p:cNvPr id="20" name="Google Shape;20;p3"/>
          <p:cNvSpPr txBox="1"/>
          <p:nvPr>
            <p:ph type="title"/>
          </p:nvPr>
        </p:nvSpPr>
        <p:spPr>
          <a:xfrm>
            <a:off x="557394" y="112228"/>
            <a:ext cx="7662300" cy="666300"/>
          </a:xfrm>
          <a:prstGeom prst="rect">
            <a:avLst/>
          </a:prstGeom>
          <a:noFill/>
          <a:ln>
            <a:noFill/>
          </a:ln>
        </p:spPr>
        <p:txBody>
          <a:bodyPr anchorCtr="0" anchor="ctr" bIns="34275" lIns="0" spcFirstLastPara="1" rIns="68575" wrap="square" tIns="35100">
            <a:noAutofit/>
          </a:bodyPr>
          <a:lstStyle>
            <a:lvl1pPr lvl="0" algn="l">
              <a:lnSpc>
                <a:spcPct val="90000"/>
              </a:lnSpc>
              <a:spcBef>
                <a:spcPts val="0"/>
              </a:spcBef>
              <a:spcAft>
                <a:spcPts val="0"/>
              </a:spcAft>
              <a:buClr>
                <a:srgbClr val="00A3A6"/>
              </a:buClr>
              <a:buSzPts val="2300"/>
              <a:buFont typeface="Calibri"/>
              <a:buChar char="•"/>
              <a:defRPr sz="2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 name="Google Shape;21;p3"/>
          <p:cNvSpPr txBox="1"/>
          <p:nvPr>
            <p:ph idx="1" type="body"/>
          </p:nvPr>
        </p:nvSpPr>
        <p:spPr>
          <a:xfrm>
            <a:off x="841759" y="1153392"/>
            <a:ext cx="7260000" cy="3005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solidFill>
                  <a:schemeClr val="dk1"/>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2" name="Google Shape;22;p3"/>
          <p:cNvSpPr txBox="1"/>
          <p:nvPr>
            <p:ph idx="2" type="subTitle"/>
          </p:nvPr>
        </p:nvSpPr>
        <p:spPr>
          <a:xfrm>
            <a:off x="841752" y="644131"/>
            <a:ext cx="7260000" cy="509400"/>
          </a:xfrm>
          <a:prstGeom prst="rect">
            <a:avLst/>
          </a:prstGeom>
          <a:noFill/>
          <a:ln>
            <a:noFill/>
          </a:ln>
        </p:spPr>
        <p:txBody>
          <a:bodyPr anchorCtr="0" anchor="t" bIns="34275" lIns="68575" spcFirstLastPara="1" rIns="68575" wrap="square" tIns="34275">
            <a:noAutofit/>
          </a:bodyPr>
          <a:lstStyle>
            <a:lvl1pPr lvl="0" algn="l">
              <a:lnSpc>
                <a:spcPct val="90000"/>
              </a:lnSpc>
              <a:spcBef>
                <a:spcPts val="800"/>
              </a:spcBef>
              <a:spcAft>
                <a:spcPts val="0"/>
              </a:spcAft>
              <a:buClr>
                <a:srgbClr val="275662"/>
              </a:buClr>
              <a:buSzPts val="1500"/>
              <a:buNone/>
              <a:defRPr sz="1500">
                <a:solidFill>
                  <a:srgbClr val="27566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classique">
  <p:cSld name="Page classique">
    <p:spTree>
      <p:nvGrpSpPr>
        <p:cNvPr id="111" name="Shape 111"/>
        <p:cNvGrpSpPr/>
        <p:nvPr/>
      </p:nvGrpSpPr>
      <p:grpSpPr>
        <a:xfrm>
          <a:off x="0" y="0"/>
          <a:ext cx="0" cy="0"/>
          <a:chOff x="0" y="0"/>
          <a:chExt cx="0" cy="0"/>
        </a:xfrm>
      </p:grpSpPr>
      <p:sp>
        <p:nvSpPr>
          <p:cNvPr id="112" name="Google Shape;112;p22"/>
          <p:cNvSpPr txBox="1"/>
          <p:nvPr>
            <p:ph type="title"/>
          </p:nvPr>
        </p:nvSpPr>
        <p:spPr>
          <a:xfrm>
            <a:off x="557394" y="1"/>
            <a:ext cx="7662300" cy="342900"/>
          </a:xfrm>
          <a:prstGeom prst="rect">
            <a:avLst/>
          </a:prstGeom>
          <a:noFill/>
          <a:ln>
            <a:noFill/>
          </a:ln>
        </p:spPr>
        <p:txBody>
          <a:bodyPr anchorCtr="0" anchor="ctr" bIns="34275" lIns="0" spcFirstLastPara="1" rIns="68575" wrap="square" tIns="35100">
            <a:normAutofit/>
          </a:bodyPr>
          <a:lstStyle>
            <a:lvl1pPr lvl="0" algn="l">
              <a:lnSpc>
                <a:spcPct val="90000"/>
              </a:lnSpc>
              <a:spcBef>
                <a:spcPts val="0"/>
              </a:spcBef>
              <a:spcAft>
                <a:spcPts val="0"/>
              </a:spcAft>
              <a:buClr>
                <a:srgbClr val="00A3A6"/>
              </a:buClr>
              <a:buSzPts val="2300"/>
              <a:buFont typeface="Calibri"/>
              <a:buNone/>
              <a:defRPr sz="23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3" name="Google Shape;113;p22"/>
          <p:cNvSpPr txBox="1"/>
          <p:nvPr>
            <p:ph idx="1" type="body"/>
          </p:nvPr>
        </p:nvSpPr>
        <p:spPr>
          <a:xfrm>
            <a:off x="104172" y="652812"/>
            <a:ext cx="8898000" cy="3913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solidFill>
                  <a:schemeClr val="dk1"/>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14" name="Google Shape;114;p22"/>
          <p:cNvSpPr txBox="1"/>
          <p:nvPr>
            <p:ph idx="2" type="subTitle"/>
          </p:nvPr>
        </p:nvSpPr>
        <p:spPr>
          <a:xfrm>
            <a:off x="557394" y="379360"/>
            <a:ext cx="7260000" cy="2370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rgbClr val="275662"/>
              </a:buClr>
              <a:buSzPts val="1500"/>
              <a:buNone/>
              <a:defRPr sz="1500">
                <a:solidFill>
                  <a:srgbClr val="27566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 enumeration">
  <p:cSld name="Title, subtitle + enumeration">
    <p:spTree>
      <p:nvGrpSpPr>
        <p:cNvPr id="115" name="Shape 115"/>
        <p:cNvGrpSpPr/>
        <p:nvPr/>
      </p:nvGrpSpPr>
      <p:grpSpPr>
        <a:xfrm>
          <a:off x="0" y="0"/>
          <a:ext cx="0" cy="0"/>
          <a:chOff x="0" y="0"/>
          <a:chExt cx="0" cy="0"/>
        </a:xfrm>
      </p:grpSpPr>
      <p:sp>
        <p:nvSpPr>
          <p:cNvPr id="116" name="Google Shape;116;p23"/>
          <p:cNvSpPr txBox="1"/>
          <p:nvPr>
            <p:ph type="title"/>
          </p:nvPr>
        </p:nvSpPr>
        <p:spPr>
          <a:xfrm>
            <a:off x="378000" y="377999"/>
            <a:ext cx="8388900" cy="459000"/>
          </a:xfrm>
          <a:prstGeom prst="rect">
            <a:avLst/>
          </a:prstGeom>
          <a:noFill/>
          <a:ln>
            <a:noFill/>
          </a:ln>
        </p:spPr>
        <p:txBody>
          <a:bodyPr anchorCtr="0" anchor="t" bIns="34275" lIns="68575" spcFirstLastPara="1" rIns="68575" wrap="square" tIns="34275">
            <a:noAutofit/>
          </a:bodyPr>
          <a:lstStyle>
            <a:lvl1pPr lvl="0" algn="l">
              <a:lnSpc>
                <a:spcPct val="224444"/>
              </a:lnSpc>
              <a:spcBef>
                <a:spcPts val="0"/>
              </a:spcBef>
              <a:spcAft>
                <a:spcPts val="0"/>
              </a:spcAft>
              <a:buClr>
                <a:srgbClr val="69981B"/>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 name="Google Shape;117;p23"/>
          <p:cNvSpPr txBox="1"/>
          <p:nvPr>
            <p:ph idx="12" type="sldNum"/>
          </p:nvPr>
        </p:nvSpPr>
        <p:spPr>
          <a:xfrm>
            <a:off x="8068791" y="4810169"/>
            <a:ext cx="7713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
        <p:nvSpPr>
          <p:cNvPr id="118" name="Google Shape;118;p23"/>
          <p:cNvSpPr txBox="1"/>
          <p:nvPr>
            <p:ph idx="1" type="body"/>
          </p:nvPr>
        </p:nvSpPr>
        <p:spPr>
          <a:xfrm>
            <a:off x="377429" y="836999"/>
            <a:ext cx="8389200" cy="432000"/>
          </a:xfrm>
          <a:prstGeom prst="rect">
            <a:avLst/>
          </a:prstGeom>
          <a:noFill/>
          <a:ln>
            <a:noFill/>
          </a:ln>
        </p:spPr>
        <p:txBody>
          <a:bodyPr anchorCtr="0" anchor="t" bIns="34275" lIns="68575" spcFirstLastPara="1" rIns="68575" wrap="square" tIns="34275">
            <a:noAutofit/>
          </a:bodyPr>
          <a:lstStyle>
            <a:lvl1pPr indent="-228600" lvl="0" marL="457200" algn="l">
              <a:lnSpc>
                <a:spcPct val="144545"/>
              </a:lnSpc>
              <a:spcBef>
                <a:spcPts val="800"/>
              </a:spcBef>
              <a:spcAft>
                <a:spcPts val="0"/>
              </a:spcAft>
              <a:buSzPts val="1700"/>
              <a:buNone/>
              <a:defRPr cap="none">
                <a:solidFill>
                  <a:schemeClr val="accent4"/>
                </a:solidFill>
              </a:defRPr>
            </a:lvl1pPr>
            <a:lvl2pPr indent="-228600" lvl="1" marL="914400" algn="l">
              <a:lnSpc>
                <a:spcPct val="159000"/>
              </a:lnSpc>
              <a:spcBef>
                <a:spcPts val="400"/>
              </a:spcBef>
              <a:spcAft>
                <a:spcPts val="0"/>
              </a:spcAft>
              <a:buSzPts val="1500"/>
              <a:buNone/>
              <a:defRPr/>
            </a:lvl2pPr>
            <a:lvl3pPr indent="-228600" lvl="2" marL="1371600" algn="l">
              <a:lnSpc>
                <a:spcPct val="176666"/>
              </a:lnSpc>
              <a:spcBef>
                <a:spcPts val="400"/>
              </a:spcBef>
              <a:spcAft>
                <a:spcPts val="0"/>
              </a:spcAft>
              <a:buSzPts val="1400"/>
              <a:buNone/>
              <a:defRPr/>
            </a:lvl3pPr>
            <a:lvl4pPr indent="-228600" lvl="3" marL="1828800" algn="l">
              <a:lnSpc>
                <a:spcPct val="198750"/>
              </a:lnSpc>
              <a:spcBef>
                <a:spcPts val="400"/>
              </a:spcBef>
              <a:spcAft>
                <a:spcPts val="0"/>
              </a:spcAft>
              <a:buSzPts val="1200"/>
              <a:buNone/>
              <a:defRPr/>
            </a:lvl4pPr>
            <a:lvl5pPr indent="-228600" lvl="4" marL="2286000" algn="l">
              <a:lnSpc>
                <a:spcPct val="198750"/>
              </a:lnSpc>
              <a:spcBef>
                <a:spcPts val="400"/>
              </a:spcBef>
              <a:spcAft>
                <a:spcPts val="0"/>
              </a:spcAft>
              <a:buSzPts val="12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9" name="Google Shape;119;p23"/>
          <p:cNvSpPr txBox="1"/>
          <p:nvPr>
            <p:ph idx="2" type="body"/>
          </p:nvPr>
        </p:nvSpPr>
        <p:spPr>
          <a:xfrm>
            <a:off x="377429" y="1350000"/>
            <a:ext cx="8389200" cy="2970000"/>
          </a:xfrm>
          <a:prstGeom prst="rect">
            <a:avLst/>
          </a:prstGeom>
          <a:noFill/>
          <a:ln>
            <a:noFill/>
          </a:ln>
        </p:spPr>
        <p:txBody>
          <a:bodyPr anchorCtr="0" anchor="t" bIns="34275" lIns="68575" spcFirstLastPara="1" rIns="68575" wrap="square" tIns="34275">
            <a:normAutofit/>
          </a:bodyPr>
          <a:lstStyle>
            <a:lvl1pPr indent="-317500" lvl="0" marL="457200" algn="l">
              <a:lnSpc>
                <a:spcPct val="176666"/>
              </a:lnSpc>
              <a:spcBef>
                <a:spcPts val="800"/>
              </a:spcBef>
              <a:spcAft>
                <a:spcPts val="0"/>
              </a:spcAft>
              <a:buSzPts val="1400"/>
              <a:buChar char="•"/>
              <a:defRPr/>
            </a:lvl1pPr>
            <a:lvl2pPr indent="-317500" lvl="1" marL="914400" algn="l">
              <a:lnSpc>
                <a:spcPct val="176666"/>
              </a:lnSpc>
              <a:spcBef>
                <a:spcPts val="400"/>
              </a:spcBef>
              <a:spcAft>
                <a:spcPts val="0"/>
              </a:spcAft>
              <a:buSzPts val="1400"/>
              <a:buChar char="•"/>
              <a:defRPr/>
            </a:lvl2pPr>
            <a:lvl3pPr indent="-317500" lvl="2" marL="1371600" algn="l">
              <a:lnSpc>
                <a:spcPct val="176666"/>
              </a:lnSpc>
              <a:spcBef>
                <a:spcPts val="400"/>
              </a:spcBef>
              <a:spcAft>
                <a:spcPts val="0"/>
              </a:spcAft>
              <a:buSzPts val="1400"/>
              <a:buChar char="•"/>
              <a:defRPr/>
            </a:lvl3pPr>
            <a:lvl4pPr indent="-317500" lvl="3" marL="1828800" algn="l">
              <a:lnSpc>
                <a:spcPct val="176666"/>
              </a:lnSpc>
              <a:spcBef>
                <a:spcPts val="400"/>
              </a:spcBef>
              <a:spcAft>
                <a:spcPts val="0"/>
              </a:spcAft>
              <a:buSzPts val="1400"/>
              <a:buChar char="•"/>
              <a:defRPr/>
            </a:lvl4pPr>
            <a:lvl5pPr indent="-317500" lvl="4" marL="2286000" algn="l">
              <a:lnSpc>
                <a:spcPct val="176666"/>
              </a:lnSpc>
              <a:spcBef>
                <a:spcPts val="4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23"/>
          <p:cNvSpPr txBox="1"/>
          <p:nvPr>
            <p:ph idx="3" type="body"/>
          </p:nvPr>
        </p:nvSpPr>
        <p:spPr>
          <a:xfrm>
            <a:off x="377429" y="4436076"/>
            <a:ext cx="8389200" cy="153600"/>
          </a:xfrm>
          <a:prstGeom prst="rect">
            <a:avLst/>
          </a:prstGeom>
          <a:noFill/>
          <a:ln>
            <a:noFill/>
          </a:ln>
        </p:spPr>
        <p:txBody>
          <a:bodyPr anchorCtr="0" anchor="t" bIns="0" lIns="67500" spcFirstLastPara="1" rIns="0" wrap="square" tIns="0">
            <a:noAutofit/>
          </a:bodyPr>
          <a:lstStyle>
            <a:lvl1pPr indent="-228600" lvl="0" marL="457200" algn="l">
              <a:lnSpc>
                <a:spcPct val="153333"/>
              </a:lnSpc>
              <a:spcBef>
                <a:spcPts val="800"/>
              </a:spcBef>
              <a:spcAft>
                <a:spcPts val="0"/>
              </a:spcAft>
              <a:buSzPts val="700"/>
              <a:buNone/>
              <a:defRPr sz="700">
                <a:solidFill>
                  <a:schemeClr val="dk1"/>
                </a:solidFill>
              </a:defRPr>
            </a:lvl1pPr>
            <a:lvl2pPr indent="-228600" lvl="1" marL="914400" algn="l">
              <a:lnSpc>
                <a:spcPct val="353333"/>
              </a:lnSpc>
              <a:spcBef>
                <a:spcPts val="400"/>
              </a:spcBef>
              <a:spcAft>
                <a:spcPts val="0"/>
              </a:spcAft>
              <a:buSzPts val="700"/>
              <a:buNone/>
              <a:defRPr sz="700">
                <a:solidFill>
                  <a:schemeClr val="dk1"/>
                </a:solidFill>
              </a:defRPr>
            </a:lvl2pPr>
            <a:lvl3pPr indent="-228600" lvl="2" marL="1371600" algn="l">
              <a:lnSpc>
                <a:spcPct val="353333"/>
              </a:lnSpc>
              <a:spcBef>
                <a:spcPts val="400"/>
              </a:spcBef>
              <a:spcAft>
                <a:spcPts val="0"/>
              </a:spcAft>
              <a:buSzPts val="700"/>
              <a:buNone/>
              <a:defRPr sz="700">
                <a:solidFill>
                  <a:schemeClr val="dk1"/>
                </a:solidFill>
              </a:defRPr>
            </a:lvl3pPr>
            <a:lvl4pPr indent="-228600" lvl="3" marL="1828800" algn="l">
              <a:lnSpc>
                <a:spcPct val="353333"/>
              </a:lnSpc>
              <a:spcBef>
                <a:spcPts val="400"/>
              </a:spcBef>
              <a:spcAft>
                <a:spcPts val="0"/>
              </a:spcAft>
              <a:buSzPts val="700"/>
              <a:buNone/>
              <a:defRPr sz="700">
                <a:solidFill>
                  <a:schemeClr val="dk1"/>
                </a:solidFill>
              </a:defRPr>
            </a:lvl4pPr>
            <a:lvl5pPr indent="-228600" lvl="4" marL="2286000" algn="l">
              <a:lnSpc>
                <a:spcPct val="353333"/>
              </a:lnSpc>
              <a:spcBef>
                <a:spcPts val="400"/>
              </a:spcBef>
              <a:spcAft>
                <a:spcPts val="0"/>
              </a:spcAft>
              <a:buSzPts val="700"/>
              <a:buNone/>
              <a:defRPr sz="700">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1" name="Shape 121"/>
        <p:cNvGrpSpPr/>
        <p:nvPr/>
      </p:nvGrpSpPr>
      <p:grpSpPr>
        <a:xfrm>
          <a:off x="0" y="0"/>
          <a:ext cx="0" cy="0"/>
          <a:chOff x="0" y="0"/>
          <a:chExt cx="0" cy="0"/>
        </a:xfrm>
      </p:grpSpPr>
      <p:sp>
        <p:nvSpPr>
          <p:cNvPr id="122" name="Google Shape;122;p24"/>
          <p:cNvSpPr txBox="1"/>
          <p:nvPr>
            <p:ph type="title"/>
          </p:nvPr>
        </p:nvSpPr>
        <p:spPr>
          <a:xfrm>
            <a:off x="733887" y="384062"/>
            <a:ext cx="7674900" cy="582600"/>
          </a:xfrm>
          <a:prstGeom prst="rect">
            <a:avLst/>
          </a:prstGeom>
          <a:noFill/>
          <a:ln>
            <a:noFill/>
          </a:ln>
        </p:spPr>
        <p:txBody>
          <a:bodyPr anchorCtr="0" anchor="ctr" bIns="0" lIns="0" spcFirstLastPara="1" rIns="0" wrap="square" tIns="0">
            <a:normAutofit/>
          </a:bodyPr>
          <a:lstStyle>
            <a:lvl1pPr lvl="0" algn="l">
              <a:lnSpc>
                <a:spcPct val="126250"/>
              </a:lnSpc>
              <a:spcBef>
                <a:spcPts val="0"/>
              </a:spcBef>
              <a:spcAft>
                <a:spcPts val="0"/>
              </a:spcAft>
              <a:buSzPts val="2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3" name="Google Shape;123;p24"/>
          <p:cNvSpPr txBox="1"/>
          <p:nvPr>
            <p:ph idx="1" type="body"/>
          </p:nvPr>
        </p:nvSpPr>
        <p:spPr>
          <a:xfrm>
            <a:off x="733887" y="1061502"/>
            <a:ext cx="7674900" cy="2024400"/>
          </a:xfrm>
          <a:prstGeom prst="rect">
            <a:avLst/>
          </a:prstGeom>
          <a:noFill/>
          <a:ln>
            <a:noFill/>
          </a:ln>
        </p:spPr>
        <p:txBody>
          <a:bodyPr anchorCtr="0" anchor="t" bIns="0" lIns="0" spcFirstLastPara="1" rIns="0" wrap="square" tIns="0">
            <a:normAutofit/>
          </a:bodyPr>
          <a:lstStyle>
            <a:lvl1pPr indent="-228600" lvl="0" marL="457200" algn="l">
              <a:lnSpc>
                <a:spcPct val="144545"/>
              </a:lnSpc>
              <a:spcBef>
                <a:spcPts val="800"/>
              </a:spcBef>
              <a:spcAft>
                <a:spcPts val="0"/>
              </a:spcAft>
              <a:buSzPts val="1700"/>
              <a:buNone/>
              <a:defRPr/>
            </a:lvl1pPr>
            <a:lvl2pPr indent="-228600" lvl="1" marL="914400" algn="l">
              <a:lnSpc>
                <a:spcPct val="159000"/>
              </a:lnSpc>
              <a:spcBef>
                <a:spcPts val="400"/>
              </a:spcBef>
              <a:spcAft>
                <a:spcPts val="0"/>
              </a:spcAft>
              <a:buSzPts val="1500"/>
              <a:buNone/>
              <a:defRPr/>
            </a:lvl2pPr>
            <a:lvl3pPr indent="-228600" lvl="2" marL="1371600" algn="l">
              <a:lnSpc>
                <a:spcPct val="176666"/>
              </a:lnSpc>
              <a:spcBef>
                <a:spcPts val="400"/>
              </a:spcBef>
              <a:spcAft>
                <a:spcPts val="0"/>
              </a:spcAft>
              <a:buSzPts val="1400"/>
              <a:buNone/>
              <a:defRPr/>
            </a:lvl3pPr>
            <a:lvl4pPr indent="-228600" lvl="3" marL="1828800" algn="l">
              <a:lnSpc>
                <a:spcPct val="198750"/>
              </a:lnSpc>
              <a:spcBef>
                <a:spcPts val="400"/>
              </a:spcBef>
              <a:spcAft>
                <a:spcPts val="0"/>
              </a:spcAft>
              <a:buSzPts val="1200"/>
              <a:buNone/>
              <a:defRPr/>
            </a:lvl4pPr>
            <a:lvl5pPr indent="-228600" lvl="4" marL="2286000" algn="l">
              <a:lnSpc>
                <a:spcPct val="198750"/>
              </a:lnSpc>
              <a:spcBef>
                <a:spcPts val="400"/>
              </a:spcBef>
              <a:spcAft>
                <a:spcPts val="0"/>
              </a:spcAft>
              <a:buSzPts val="1200"/>
              <a:buNone/>
              <a:defRPr/>
            </a:lvl5pPr>
            <a:lvl6pPr indent="-228600" lvl="5" marL="2743200" algn="l">
              <a:lnSpc>
                <a:spcPct val="90000"/>
              </a:lnSpc>
              <a:spcBef>
                <a:spcPts val="400"/>
              </a:spcBef>
              <a:spcAft>
                <a:spcPts val="0"/>
              </a:spcAft>
              <a:buSzPts val="1400"/>
              <a:buNone/>
              <a:defRPr/>
            </a:lvl6pPr>
            <a:lvl7pPr indent="-228600" lvl="6" marL="3200400" algn="l">
              <a:lnSpc>
                <a:spcPct val="90000"/>
              </a:lnSpc>
              <a:spcBef>
                <a:spcPts val="400"/>
              </a:spcBef>
              <a:spcAft>
                <a:spcPts val="0"/>
              </a:spcAft>
              <a:buSzPts val="1400"/>
              <a:buNone/>
              <a:defRPr/>
            </a:lvl7pPr>
            <a:lvl8pPr indent="-228600" lvl="7" marL="3657600" algn="l">
              <a:lnSpc>
                <a:spcPct val="90000"/>
              </a:lnSpc>
              <a:spcBef>
                <a:spcPts val="400"/>
              </a:spcBef>
              <a:spcAft>
                <a:spcPts val="0"/>
              </a:spcAft>
              <a:buSzPts val="1400"/>
              <a:buNone/>
              <a:defRPr/>
            </a:lvl8pPr>
            <a:lvl9pPr indent="-228600" lvl="8" marL="4114800" algn="l">
              <a:lnSpc>
                <a:spcPct val="90000"/>
              </a:lnSpc>
              <a:spcBef>
                <a:spcPts val="40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lines + enumeration">
  <p:cSld name="Title 2 lines + enumeration">
    <p:spTree>
      <p:nvGrpSpPr>
        <p:cNvPr id="124" name="Shape 124"/>
        <p:cNvGrpSpPr/>
        <p:nvPr/>
      </p:nvGrpSpPr>
      <p:grpSpPr>
        <a:xfrm>
          <a:off x="0" y="0"/>
          <a:ext cx="0" cy="0"/>
          <a:chOff x="0" y="0"/>
          <a:chExt cx="0" cy="0"/>
        </a:xfrm>
      </p:grpSpPr>
      <p:sp>
        <p:nvSpPr>
          <p:cNvPr id="125" name="Google Shape;125;p25"/>
          <p:cNvSpPr txBox="1"/>
          <p:nvPr>
            <p:ph idx="12" type="sldNum"/>
          </p:nvPr>
        </p:nvSpPr>
        <p:spPr>
          <a:xfrm>
            <a:off x="8068791" y="4810169"/>
            <a:ext cx="7713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
        <p:nvSpPr>
          <p:cNvPr id="126" name="Google Shape;126;p25"/>
          <p:cNvSpPr txBox="1"/>
          <p:nvPr>
            <p:ph idx="1" type="body"/>
          </p:nvPr>
        </p:nvSpPr>
        <p:spPr>
          <a:xfrm>
            <a:off x="377429" y="1245659"/>
            <a:ext cx="8389200" cy="2970000"/>
          </a:xfrm>
          <a:prstGeom prst="rect">
            <a:avLst/>
          </a:prstGeom>
          <a:noFill/>
          <a:ln>
            <a:noFill/>
          </a:ln>
        </p:spPr>
        <p:txBody>
          <a:bodyPr anchorCtr="0" anchor="t" bIns="34275" lIns="68575" spcFirstLastPara="1" rIns="68575" wrap="square" tIns="34275">
            <a:normAutofit/>
          </a:bodyPr>
          <a:lstStyle>
            <a:lvl1pPr indent="-317500" lvl="0" marL="457200" algn="l">
              <a:lnSpc>
                <a:spcPct val="176666"/>
              </a:lnSpc>
              <a:spcBef>
                <a:spcPts val="800"/>
              </a:spcBef>
              <a:spcAft>
                <a:spcPts val="0"/>
              </a:spcAft>
              <a:buSzPts val="1400"/>
              <a:buChar char="•"/>
              <a:defRPr/>
            </a:lvl1pPr>
            <a:lvl2pPr indent="-317500" lvl="1" marL="914400" algn="l">
              <a:lnSpc>
                <a:spcPct val="176666"/>
              </a:lnSpc>
              <a:spcBef>
                <a:spcPts val="400"/>
              </a:spcBef>
              <a:spcAft>
                <a:spcPts val="0"/>
              </a:spcAft>
              <a:buSzPts val="1400"/>
              <a:buChar char="•"/>
              <a:defRPr/>
            </a:lvl2pPr>
            <a:lvl3pPr indent="-317500" lvl="2" marL="1371600" algn="l">
              <a:lnSpc>
                <a:spcPct val="176666"/>
              </a:lnSpc>
              <a:spcBef>
                <a:spcPts val="400"/>
              </a:spcBef>
              <a:spcAft>
                <a:spcPts val="0"/>
              </a:spcAft>
              <a:buSzPts val="1400"/>
              <a:buChar char="•"/>
              <a:defRPr/>
            </a:lvl3pPr>
            <a:lvl4pPr indent="-317500" lvl="3" marL="1828800" algn="l">
              <a:lnSpc>
                <a:spcPct val="176666"/>
              </a:lnSpc>
              <a:spcBef>
                <a:spcPts val="400"/>
              </a:spcBef>
              <a:spcAft>
                <a:spcPts val="0"/>
              </a:spcAft>
              <a:buSzPts val="1400"/>
              <a:buChar char="•"/>
              <a:defRPr/>
            </a:lvl4pPr>
            <a:lvl5pPr indent="-317500" lvl="4" marL="2286000" algn="l">
              <a:lnSpc>
                <a:spcPct val="176666"/>
              </a:lnSpc>
              <a:spcBef>
                <a:spcPts val="4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7" name="Google Shape;127;p25"/>
          <p:cNvSpPr txBox="1"/>
          <p:nvPr>
            <p:ph idx="2" type="body"/>
          </p:nvPr>
        </p:nvSpPr>
        <p:spPr>
          <a:xfrm>
            <a:off x="377429" y="4436076"/>
            <a:ext cx="8389200" cy="153600"/>
          </a:xfrm>
          <a:prstGeom prst="rect">
            <a:avLst/>
          </a:prstGeom>
          <a:noFill/>
          <a:ln>
            <a:noFill/>
          </a:ln>
        </p:spPr>
        <p:txBody>
          <a:bodyPr anchorCtr="0" anchor="t" bIns="0" lIns="67500" spcFirstLastPara="1" rIns="0" wrap="square" tIns="0">
            <a:noAutofit/>
          </a:bodyPr>
          <a:lstStyle>
            <a:lvl1pPr indent="-228600" lvl="0" marL="457200" algn="l">
              <a:lnSpc>
                <a:spcPct val="153333"/>
              </a:lnSpc>
              <a:spcBef>
                <a:spcPts val="800"/>
              </a:spcBef>
              <a:spcAft>
                <a:spcPts val="0"/>
              </a:spcAft>
              <a:buSzPts val="700"/>
              <a:buNone/>
              <a:defRPr sz="700">
                <a:solidFill>
                  <a:schemeClr val="dk1"/>
                </a:solidFill>
              </a:defRPr>
            </a:lvl1pPr>
            <a:lvl2pPr indent="-228600" lvl="1" marL="914400" algn="l">
              <a:lnSpc>
                <a:spcPct val="353333"/>
              </a:lnSpc>
              <a:spcBef>
                <a:spcPts val="400"/>
              </a:spcBef>
              <a:spcAft>
                <a:spcPts val="0"/>
              </a:spcAft>
              <a:buSzPts val="700"/>
              <a:buNone/>
              <a:defRPr sz="700">
                <a:solidFill>
                  <a:schemeClr val="dk1"/>
                </a:solidFill>
              </a:defRPr>
            </a:lvl2pPr>
            <a:lvl3pPr indent="-228600" lvl="2" marL="1371600" algn="l">
              <a:lnSpc>
                <a:spcPct val="353333"/>
              </a:lnSpc>
              <a:spcBef>
                <a:spcPts val="400"/>
              </a:spcBef>
              <a:spcAft>
                <a:spcPts val="0"/>
              </a:spcAft>
              <a:buSzPts val="700"/>
              <a:buNone/>
              <a:defRPr sz="700">
                <a:solidFill>
                  <a:schemeClr val="dk1"/>
                </a:solidFill>
              </a:defRPr>
            </a:lvl3pPr>
            <a:lvl4pPr indent="-228600" lvl="3" marL="1828800" algn="l">
              <a:lnSpc>
                <a:spcPct val="353333"/>
              </a:lnSpc>
              <a:spcBef>
                <a:spcPts val="400"/>
              </a:spcBef>
              <a:spcAft>
                <a:spcPts val="0"/>
              </a:spcAft>
              <a:buSzPts val="700"/>
              <a:buNone/>
              <a:defRPr sz="700">
                <a:solidFill>
                  <a:schemeClr val="dk1"/>
                </a:solidFill>
              </a:defRPr>
            </a:lvl4pPr>
            <a:lvl5pPr indent="-228600" lvl="4" marL="2286000" algn="l">
              <a:lnSpc>
                <a:spcPct val="353333"/>
              </a:lnSpc>
              <a:spcBef>
                <a:spcPts val="400"/>
              </a:spcBef>
              <a:spcAft>
                <a:spcPts val="0"/>
              </a:spcAft>
              <a:buSzPts val="700"/>
              <a:buNone/>
              <a:defRPr sz="700">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8" name="Google Shape;128;p25"/>
          <p:cNvSpPr txBox="1"/>
          <p:nvPr>
            <p:ph type="title"/>
          </p:nvPr>
        </p:nvSpPr>
        <p:spPr>
          <a:xfrm>
            <a:off x="238538" y="134894"/>
            <a:ext cx="8669400" cy="418500"/>
          </a:xfrm>
          <a:prstGeom prst="rect">
            <a:avLst/>
          </a:prstGeom>
          <a:noFill/>
          <a:ln>
            <a:noFill/>
          </a:ln>
        </p:spPr>
        <p:txBody>
          <a:bodyPr anchorCtr="0" anchor="t" bIns="34275" lIns="68575" spcFirstLastPara="1" rIns="68575" wrap="square" tIns="34275">
            <a:normAutofit/>
          </a:bodyPr>
          <a:lstStyle>
            <a:lvl1pPr lvl="0" algn="l">
              <a:lnSpc>
                <a:spcPct val="126250"/>
              </a:lnSpc>
              <a:spcBef>
                <a:spcPts val="0"/>
              </a:spcBef>
              <a:spcAft>
                <a:spcPts val="0"/>
              </a:spcAft>
              <a:buSzPts val="2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Contact">
    <p:bg>
      <p:bgPr>
        <a:solidFill>
          <a:schemeClr val="lt1"/>
        </a:solidFill>
      </p:bgPr>
    </p:bg>
    <p:spTree>
      <p:nvGrpSpPr>
        <p:cNvPr id="129" name="Shape 129"/>
        <p:cNvGrpSpPr/>
        <p:nvPr/>
      </p:nvGrpSpPr>
      <p:grpSpPr>
        <a:xfrm>
          <a:off x="0" y="0"/>
          <a:ext cx="0" cy="0"/>
          <a:chOff x="0" y="0"/>
          <a:chExt cx="0" cy="0"/>
        </a:xfrm>
      </p:grpSpPr>
      <p:sp>
        <p:nvSpPr>
          <p:cNvPr id="130" name="Google Shape;130;p26"/>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pic>
        <p:nvPicPr>
          <p:cNvPr id="131" name="Google Shape;131;p26"/>
          <p:cNvPicPr preferRelativeResize="0"/>
          <p:nvPr/>
        </p:nvPicPr>
        <p:blipFill rotWithShape="1">
          <a:blip r:embed="rId2">
            <a:alphaModFix/>
          </a:blip>
          <a:srcRect b="24376" l="15370" r="15886" t="10688"/>
          <a:stretch/>
        </p:blipFill>
        <p:spPr>
          <a:xfrm>
            <a:off x="0" y="0"/>
            <a:ext cx="9144000" cy="5143500"/>
          </a:xfrm>
          <a:prstGeom prst="rect">
            <a:avLst/>
          </a:prstGeom>
          <a:noFill/>
          <a:ln>
            <a:noFill/>
          </a:ln>
        </p:spPr>
      </p:pic>
      <p:sp>
        <p:nvSpPr>
          <p:cNvPr id="132" name="Google Shape;132;p26"/>
          <p:cNvSpPr txBox="1"/>
          <p:nvPr>
            <p:ph type="ctrTitle"/>
          </p:nvPr>
        </p:nvSpPr>
        <p:spPr>
          <a:xfrm>
            <a:off x="490811" y="488459"/>
            <a:ext cx="1712700" cy="320100"/>
          </a:xfrm>
          <a:prstGeom prst="rect">
            <a:avLst/>
          </a:prstGeom>
          <a:noFill/>
          <a:ln>
            <a:noFill/>
          </a:ln>
        </p:spPr>
        <p:txBody>
          <a:bodyPr anchorCtr="0" anchor="ctr" bIns="0" lIns="0" spcFirstLastPara="1" rIns="0" wrap="square" tIns="0">
            <a:noAutofit/>
          </a:bodyPr>
          <a:lstStyle>
            <a:lvl1pPr lvl="0" algn="l">
              <a:lnSpc>
                <a:spcPct val="151111"/>
              </a:lnSpc>
              <a:spcBef>
                <a:spcPts val="0"/>
              </a:spcBef>
              <a:spcAft>
                <a:spcPts val="0"/>
              </a:spcAft>
              <a:buClr>
                <a:schemeClr val="lt1"/>
              </a:buClr>
              <a:buSzPts val="2700"/>
              <a:buFont typeface="Trebuchet MS"/>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33" name="Google Shape;133;p26"/>
          <p:cNvPicPr preferRelativeResize="0"/>
          <p:nvPr/>
        </p:nvPicPr>
        <p:blipFill rotWithShape="1">
          <a:blip r:embed="rId3">
            <a:alphaModFix/>
          </a:blip>
          <a:srcRect b="-8861" l="0" r="-1947" t="0"/>
          <a:stretch/>
        </p:blipFill>
        <p:spPr>
          <a:xfrm>
            <a:off x="6433452" y="483508"/>
            <a:ext cx="2367857" cy="359689"/>
          </a:xfrm>
          <a:prstGeom prst="rect">
            <a:avLst/>
          </a:prstGeom>
          <a:noFill/>
          <a:ln>
            <a:noFill/>
          </a:ln>
        </p:spPr>
      </p:pic>
      <p:pic>
        <p:nvPicPr>
          <p:cNvPr id="134" name="Google Shape;134;p26"/>
          <p:cNvPicPr preferRelativeResize="0"/>
          <p:nvPr/>
        </p:nvPicPr>
        <p:blipFill rotWithShape="1">
          <a:blip r:embed="rId4">
            <a:alphaModFix/>
          </a:blip>
          <a:srcRect b="0" l="0" r="0" t="0"/>
          <a:stretch/>
        </p:blipFill>
        <p:spPr>
          <a:xfrm>
            <a:off x="522654" y="3616337"/>
            <a:ext cx="423577" cy="428939"/>
          </a:xfrm>
          <a:prstGeom prst="rect">
            <a:avLst/>
          </a:prstGeom>
          <a:noFill/>
          <a:ln>
            <a:noFill/>
          </a:ln>
        </p:spPr>
      </p:pic>
      <p:pic>
        <p:nvPicPr>
          <p:cNvPr id="135" name="Google Shape;135;p26"/>
          <p:cNvPicPr preferRelativeResize="0"/>
          <p:nvPr/>
        </p:nvPicPr>
        <p:blipFill rotWithShape="1">
          <a:blip r:embed="rId5">
            <a:alphaModFix/>
          </a:blip>
          <a:srcRect b="0" l="0" r="0" t="0"/>
          <a:stretch/>
        </p:blipFill>
        <p:spPr>
          <a:xfrm>
            <a:off x="522654" y="4256336"/>
            <a:ext cx="575260" cy="390007"/>
          </a:xfrm>
          <a:prstGeom prst="rect">
            <a:avLst/>
          </a:prstGeom>
          <a:noFill/>
          <a:ln>
            <a:noFill/>
          </a:ln>
        </p:spPr>
      </p:pic>
      <p:grpSp>
        <p:nvGrpSpPr>
          <p:cNvPr id="136" name="Google Shape;136;p26"/>
          <p:cNvGrpSpPr/>
          <p:nvPr/>
        </p:nvGrpSpPr>
        <p:grpSpPr>
          <a:xfrm>
            <a:off x="490811" y="1546100"/>
            <a:ext cx="153901" cy="1354182"/>
            <a:chOff x="654414" y="2061466"/>
            <a:chExt cx="205201" cy="1805576"/>
          </a:xfrm>
        </p:grpSpPr>
        <p:pic>
          <p:nvPicPr>
            <p:cNvPr id="137" name="Google Shape;137;p26"/>
            <p:cNvPicPr preferRelativeResize="0"/>
            <p:nvPr/>
          </p:nvPicPr>
          <p:blipFill rotWithShape="1">
            <a:blip r:embed="rId6">
              <a:alphaModFix/>
            </a:blip>
            <a:srcRect b="0" l="0" r="0" t="0"/>
            <a:stretch/>
          </p:blipFill>
          <p:spPr>
            <a:xfrm>
              <a:off x="654415" y="2449968"/>
              <a:ext cx="205200" cy="205200"/>
            </a:xfrm>
            <a:prstGeom prst="rect">
              <a:avLst/>
            </a:prstGeom>
            <a:noFill/>
            <a:ln>
              <a:noFill/>
            </a:ln>
          </p:spPr>
        </p:pic>
        <p:pic>
          <p:nvPicPr>
            <p:cNvPr id="138" name="Google Shape;138;p26"/>
            <p:cNvPicPr preferRelativeResize="0"/>
            <p:nvPr/>
          </p:nvPicPr>
          <p:blipFill rotWithShape="1">
            <a:blip r:embed="rId7">
              <a:alphaModFix/>
            </a:blip>
            <a:srcRect b="0" l="0" r="0" t="0"/>
            <a:stretch/>
          </p:blipFill>
          <p:spPr>
            <a:xfrm>
              <a:off x="654415" y="2861860"/>
              <a:ext cx="205200" cy="172800"/>
            </a:xfrm>
            <a:prstGeom prst="rect">
              <a:avLst/>
            </a:prstGeom>
            <a:noFill/>
            <a:ln>
              <a:noFill/>
            </a:ln>
          </p:spPr>
        </p:pic>
        <p:pic>
          <p:nvPicPr>
            <p:cNvPr id="139" name="Google Shape;139;p26"/>
            <p:cNvPicPr preferRelativeResize="0"/>
            <p:nvPr/>
          </p:nvPicPr>
          <p:blipFill rotWithShape="1">
            <a:blip r:embed="rId8">
              <a:alphaModFix/>
            </a:blip>
            <a:srcRect b="0" l="0" r="0" t="0"/>
            <a:stretch/>
          </p:blipFill>
          <p:spPr>
            <a:xfrm>
              <a:off x="654415" y="3661842"/>
              <a:ext cx="205200" cy="205200"/>
            </a:xfrm>
            <a:prstGeom prst="rect">
              <a:avLst/>
            </a:prstGeom>
            <a:noFill/>
            <a:ln>
              <a:noFill/>
            </a:ln>
          </p:spPr>
        </p:pic>
        <p:pic>
          <p:nvPicPr>
            <p:cNvPr id="140" name="Google Shape;140;p26"/>
            <p:cNvPicPr preferRelativeResize="0"/>
            <p:nvPr/>
          </p:nvPicPr>
          <p:blipFill rotWithShape="1">
            <a:blip r:embed="rId9">
              <a:alphaModFix/>
            </a:blip>
            <a:srcRect b="0" l="0" r="0" t="0"/>
            <a:stretch/>
          </p:blipFill>
          <p:spPr>
            <a:xfrm>
              <a:off x="654414" y="2061466"/>
              <a:ext cx="205198" cy="164159"/>
            </a:xfrm>
            <a:prstGeom prst="rect">
              <a:avLst/>
            </a:prstGeom>
            <a:noFill/>
            <a:ln>
              <a:noFill/>
            </a:ln>
          </p:spPr>
        </p:pic>
        <p:pic>
          <p:nvPicPr>
            <p:cNvPr id="141" name="Google Shape;141;p26"/>
            <p:cNvPicPr preferRelativeResize="0"/>
            <p:nvPr/>
          </p:nvPicPr>
          <p:blipFill rotWithShape="1">
            <a:blip r:embed="rId10">
              <a:alphaModFix/>
            </a:blip>
            <a:srcRect b="0" l="0" r="0" t="0"/>
            <a:stretch/>
          </p:blipFill>
          <p:spPr>
            <a:xfrm>
              <a:off x="654415" y="3243523"/>
              <a:ext cx="205200" cy="205200"/>
            </a:xfrm>
            <a:prstGeom prst="rect">
              <a:avLst/>
            </a:prstGeom>
            <a:noFill/>
            <a:ln>
              <a:noFill/>
            </a:ln>
          </p:spPr>
        </p:pic>
      </p:grpSp>
      <p:pic>
        <p:nvPicPr>
          <p:cNvPr id="142" name="Google Shape;142;p26"/>
          <p:cNvPicPr preferRelativeResize="0"/>
          <p:nvPr/>
        </p:nvPicPr>
        <p:blipFill rotWithShape="1">
          <a:blip r:embed="rId11">
            <a:alphaModFix/>
          </a:blip>
          <a:srcRect b="0" l="0" r="0" t="0"/>
          <a:stretch/>
        </p:blipFill>
        <p:spPr>
          <a:xfrm>
            <a:off x="6433451" y="4309944"/>
            <a:ext cx="2303556" cy="320155"/>
          </a:xfrm>
          <a:prstGeom prst="rect">
            <a:avLst/>
          </a:prstGeom>
          <a:noFill/>
          <a:ln>
            <a:noFill/>
          </a:ln>
        </p:spPr>
      </p:pic>
      <p:sp>
        <p:nvSpPr>
          <p:cNvPr id="143" name="Google Shape;143;p26"/>
          <p:cNvSpPr/>
          <p:nvPr/>
        </p:nvSpPr>
        <p:spPr>
          <a:xfrm>
            <a:off x="751284" y="1429403"/>
            <a:ext cx="2799300" cy="1353000"/>
          </a:xfrm>
          <a:prstGeom prst="rect">
            <a:avLst/>
          </a:prstGeom>
          <a:noFill/>
          <a:ln>
            <a:noFill/>
          </a:ln>
        </p:spPr>
        <p:txBody>
          <a:bodyPr anchorCtr="0" anchor="t" bIns="0" lIns="0" spcFirstLastPara="1" rIns="0" wrap="square" tIns="0">
            <a:noAutofit/>
          </a:bodyPr>
          <a:lstStyle/>
          <a:p>
            <a:pPr indent="0" lvl="0" marL="0" marR="0" rtl="0" algn="l">
              <a:lnSpc>
                <a:spcPct val="175555"/>
              </a:lnSpc>
              <a:spcBef>
                <a:spcPts val="0"/>
              </a:spcBef>
              <a:spcAft>
                <a:spcPts val="0"/>
              </a:spcAft>
              <a:buClr>
                <a:srgbClr val="000000"/>
              </a:buClr>
              <a:buSzPts val="1400"/>
              <a:buFont typeface="Arial"/>
              <a:buNone/>
            </a:pPr>
            <a:r>
              <a:rPr b="0" i="0" lang="fr" sz="1400" u="none" cap="none" strike="noStrike">
                <a:solidFill>
                  <a:srgbClr val="FFFFFF"/>
                </a:solidFill>
                <a:latin typeface="Rubik Light"/>
                <a:ea typeface="Rubik Light"/>
                <a:cs typeface="Rubik Light"/>
                <a:sym typeface="Rubik Light"/>
              </a:rPr>
              <a:t>emphasis@fz-juelich.de </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75555"/>
              </a:lnSpc>
              <a:spcBef>
                <a:spcPts val="0"/>
              </a:spcBef>
              <a:spcAft>
                <a:spcPts val="0"/>
              </a:spcAft>
              <a:buClr>
                <a:srgbClr val="000000"/>
              </a:buClr>
              <a:buSzPts val="1400"/>
              <a:buFont typeface="Arial"/>
              <a:buNone/>
            </a:pPr>
            <a:r>
              <a:rPr b="0" i="0" lang="fr" sz="1400" u="none" cap="none" strike="noStrike">
                <a:solidFill>
                  <a:srgbClr val="FFFFFF"/>
                </a:solidFill>
                <a:latin typeface="Rubik Light"/>
                <a:ea typeface="Rubik Light"/>
                <a:cs typeface="Rubik Light"/>
                <a:sym typeface="Rubik Light"/>
              </a:rPr>
              <a:t>emphasis.plant-phenotyping.eu </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75555"/>
              </a:lnSpc>
              <a:spcBef>
                <a:spcPts val="0"/>
              </a:spcBef>
              <a:spcAft>
                <a:spcPts val="0"/>
              </a:spcAft>
              <a:buClr>
                <a:srgbClr val="000000"/>
              </a:buClr>
              <a:buSzPts val="1400"/>
              <a:buFont typeface="Arial"/>
              <a:buNone/>
            </a:pPr>
            <a:r>
              <a:rPr b="0" i="0" lang="fr" sz="1400" u="none" cap="none" strike="noStrike">
                <a:solidFill>
                  <a:srgbClr val="FFFFFF"/>
                </a:solidFill>
                <a:latin typeface="Rubik Light"/>
                <a:ea typeface="Rubik Light"/>
                <a:cs typeface="Rubik Light"/>
                <a:sym typeface="Rubik Light"/>
              </a:rPr>
              <a:t>EMPHASIS_EU </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75555"/>
              </a:lnSpc>
              <a:spcBef>
                <a:spcPts val="0"/>
              </a:spcBef>
              <a:spcAft>
                <a:spcPts val="0"/>
              </a:spcAft>
              <a:buClr>
                <a:srgbClr val="000000"/>
              </a:buClr>
              <a:buSzPts val="1400"/>
              <a:buFont typeface="Arial"/>
              <a:buNone/>
            </a:pPr>
            <a:r>
              <a:rPr b="0" i="0" lang="fr" sz="1400" u="none" cap="none" strike="noStrike">
                <a:solidFill>
                  <a:srgbClr val="FFFFFF"/>
                </a:solidFill>
                <a:latin typeface="Rubik Light"/>
                <a:ea typeface="Rubik Light"/>
                <a:cs typeface="Rubik Light"/>
                <a:sym typeface="Rubik Light"/>
              </a:rPr>
              <a:t>EMPHASIS.EU </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75555"/>
              </a:lnSpc>
              <a:spcBef>
                <a:spcPts val="0"/>
              </a:spcBef>
              <a:spcAft>
                <a:spcPts val="0"/>
              </a:spcAft>
              <a:buClr>
                <a:srgbClr val="000000"/>
              </a:buClr>
              <a:buSzPts val="1400"/>
              <a:buFont typeface="Arial"/>
              <a:buNone/>
            </a:pPr>
            <a:r>
              <a:rPr b="0" i="0" lang="fr" sz="1400" u="none" cap="none" strike="noStrike">
                <a:solidFill>
                  <a:srgbClr val="FFFFFF"/>
                </a:solidFill>
                <a:latin typeface="Rubik Light"/>
                <a:ea typeface="Rubik Light"/>
                <a:cs typeface="Rubik Light"/>
                <a:sym typeface="Rubik Light"/>
              </a:rPr>
              <a:t>EMPHASIS on Plant Phenomics</a:t>
            </a:r>
            <a:endParaRPr b="0" i="0" sz="1100" u="none" cap="none" strike="noStrike">
              <a:solidFill>
                <a:srgbClr val="000000"/>
              </a:solidFill>
              <a:latin typeface="Arial"/>
              <a:ea typeface="Arial"/>
              <a:cs typeface="Arial"/>
              <a:sym typeface="Arial"/>
            </a:endParaRPr>
          </a:p>
        </p:txBody>
      </p:sp>
      <p:sp>
        <p:nvSpPr>
          <p:cNvPr id="144" name="Google Shape;144;p26"/>
          <p:cNvSpPr/>
          <p:nvPr/>
        </p:nvSpPr>
        <p:spPr>
          <a:xfrm>
            <a:off x="1280825" y="3761557"/>
            <a:ext cx="2269800" cy="138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900"/>
              <a:buFont typeface="Rubik Light"/>
              <a:buNone/>
            </a:pPr>
            <a:r>
              <a:rPr b="0" i="0" lang="fr" sz="900" u="none" cap="none" strike="noStrike">
                <a:solidFill>
                  <a:srgbClr val="FFFFFF"/>
                </a:solidFill>
                <a:latin typeface="Rubik Light"/>
                <a:ea typeface="Rubik Light"/>
                <a:cs typeface="Rubik Light"/>
                <a:sym typeface="Rubik Light"/>
              </a:rPr>
              <a:t>EMPHASIS is an ESFRI-listed project.</a:t>
            </a:r>
            <a:endParaRPr b="0" i="0" sz="1400" u="none" cap="none" strike="noStrike">
              <a:solidFill>
                <a:schemeClr val="dk1"/>
              </a:solidFill>
              <a:latin typeface="Trebuchet MS"/>
              <a:ea typeface="Trebuchet MS"/>
              <a:cs typeface="Trebuchet MS"/>
              <a:sym typeface="Trebuchet MS"/>
            </a:endParaRPr>
          </a:p>
        </p:txBody>
      </p:sp>
      <p:sp>
        <p:nvSpPr>
          <p:cNvPr id="145" name="Google Shape;145;p26"/>
          <p:cNvSpPr/>
          <p:nvPr/>
        </p:nvSpPr>
        <p:spPr>
          <a:xfrm>
            <a:off x="1280825" y="4312840"/>
            <a:ext cx="2316900" cy="276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fr" sz="900" u="none" cap="none" strike="noStrike">
                <a:solidFill>
                  <a:srgbClr val="FFFFFF"/>
                </a:solidFill>
                <a:latin typeface="Rubik Light"/>
                <a:ea typeface="Rubik Light"/>
                <a:cs typeface="Rubik Light"/>
                <a:sym typeface="Rubik Light"/>
              </a:rPr>
              <a:t>EMPHASIS-PREP is funded by the </a:t>
            </a:r>
            <a:br>
              <a:rPr b="0" i="0" lang="fr" sz="900" u="none" cap="none" strike="noStrike">
                <a:solidFill>
                  <a:srgbClr val="FFFFFF"/>
                </a:solidFill>
                <a:latin typeface="Rubik Light"/>
                <a:ea typeface="Rubik Light"/>
                <a:cs typeface="Rubik Light"/>
                <a:sym typeface="Rubik Light"/>
              </a:rPr>
            </a:br>
            <a:r>
              <a:rPr b="0" i="0" lang="fr" sz="900" u="none" cap="none" strike="noStrike">
                <a:solidFill>
                  <a:srgbClr val="FFFFFF"/>
                </a:solidFill>
                <a:latin typeface="Rubik Light"/>
                <a:ea typeface="Rubik Light"/>
                <a:cs typeface="Rubik Light"/>
                <a:sym typeface="Rubik Light"/>
              </a:rPr>
              <a:t>European Union (Grant Agreement: 739514).</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146" name="Shape 146"/>
        <p:cNvGrpSpPr/>
        <p:nvPr/>
      </p:nvGrpSpPr>
      <p:grpSpPr>
        <a:xfrm>
          <a:off x="0" y="0"/>
          <a:ext cx="0" cy="0"/>
          <a:chOff x="0" y="0"/>
          <a:chExt cx="0" cy="0"/>
        </a:xfrm>
      </p:grpSpPr>
      <p:sp>
        <p:nvSpPr>
          <p:cNvPr id="147" name="Google Shape;147;p27"/>
          <p:cNvSpPr txBox="1"/>
          <p:nvPr>
            <p:ph type="title"/>
          </p:nvPr>
        </p:nvSpPr>
        <p:spPr>
          <a:xfrm>
            <a:off x="311700" y="445025"/>
            <a:ext cx="8520600" cy="572700"/>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SzPts val="3750"/>
              <a:buChar cha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27"/>
          <p:cNvSpPr txBox="1"/>
          <p:nvPr>
            <p:ph idx="1" type="body"/>
          </p:nvPr>
        </p:nvSpPr>
        <p:spPr>
          <a:xfrm>
            <a:off x="311700" y="1152475"/>
            <a:ext cx="8520600" cy="3416400"/>
          </a:xfrm>
          <a:prstGeom prst="rect">
            <a:avLst/>
          </a:prstGeom>
          <a:noFill/>
          <a:ln>
            <a:noFill/>
          </a:ln>
        </p:spPr>
        <p:txBody>
          <a:bodyPr anchorCtr="0" anchor="t" bIns="45700" lIns="91425" spcFirstLastPara="1" rIns="91425" wrap="square" tIns="45700">
            <a:normAutofit/>
          </a:bodyPr>
          <a:lstStyle>
            <a:lvl1pPr indent="-393700" lvl="0" marL="457200" algn="l">
              <a:lnSpc>
                <a:spcPct val="90000"/>
              </a:lnSpc>
              <a:spcBef>
                <a:spcPts val="1000"/>
              </a:spcBef>
              <a:spcAft>
                <a:spcPts val="0"/>
              </a:spcAft>
              <a:buSzPts val="26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149" name="Google Shape;14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p:cSld name="Titre et contenu">
    <p:spTree>
      <p:nvGrpSpPr>
        <p:cNvPr id="150" name="Shape 150"/>
        <p:cNvGrpSpPr/>
        <p:nvPr/>
      </p:nvGrpSpPr>
      <p:grpSpPr>
        <a:xfrm>
          <a:off x="0" y="0"/>
          <a:ext cx="0" cy="0"/>
          <a:chOff x="0" y="0"/>
          <a:chExt cx="0" cy="0"/>
        </a:xfrm>
      </p:grpSpPr>
      <p:sp>
        <p:nvSpPr>
          <p:cNvPr id="151" name="Google Shape;151;p28"/>
          <p:cNvSpPr txBox="1"/>
          <p:nvPr>
            <p:ph idx="1" type="body"/>
          </p:nvPr>
        </p:nvSpPr>
        <p:spPr>
          <a:xfrm>
            <a:off x="1221972" y="1310317"/>
            <a:ext cx="7293300" cy="30075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0A3A6"/>
              </a:buClr>
              <a:buSzPts val="2400"/>
              <a:buChar char="•"/>
              <a:defRPr b="0" sz="2400"/>
            </a:lvl1pPr>
            <a:lvl2pPr indent="-368300" lvl="1" marL="914400" algn="l">
              <a:lnSpc>
                <a:spcPct val="90000"/>
              </a:lnSpc>
              <a:spcBef>
                <a:spcPts val="500"/>
              </a:spcBef>
              <a:spcAft>
                <a:spcPts val="0"/>
              </a:spcAft>
              <a:buClr>
                <a:schemeClr val="dk1"/>
              </a:buClr>
              <a:buSzPts val="2200"/>
              <a:buChar char="•"/>
              <a:defRPr sz="22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28"/>
          <p:cNvSpPr txBox="1"/>
          <p:nvPr>
            <p:ph type="title"/>
          </p:nvPr>
        </p:nvSpPr>
        <p:spPr>
          <a:xfrm>
            <a:off x="848331" y="112222"/>
            <a:ext cx="7662300" cy="666300"/>
          </a:xfrm>
          <a:prstGeom prst="rect">
            <a:avLst/>
          </a:prstGeom>
          <a:noFill/>
          <a:ln>
            <a:noFill/>
          </a:ln>
        </p:spPr>
        <p:txBody>
          <a:bodyPr anchorCtr="0" anchor="ctr" bIns="45700" lIns="0" spcFirstLastPara="1" rIns="91425" wrap="square" tIns="46800">
            <a:normAutofit/>
          </a:bodyPr>
          <a:lstStyle>
            <a:lvl1pPr lvl="0" algn="l">
              <a:lnSpc>
                <a:spcPct val="90000"/>
              </a:lnSpc>
              <a:spcBef>
                <a:spcPts val="0"/>
              </a:spcBef>
              <a:spcAft>
                <a:spcPts val="0"/>
              </a:spcAft>
              <a:buClr>
                <a:srgbClr val="00A3A6"/>
              </a:buClr>
              <a:buSzPts val="375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28"/>
          <p:cNvSpPr txBox="1"/>
          <p:nvPr>
            <p:ph idx="2" type="subTitle"/>
          </p:nvPr>
        </p:nvSpPr>
        <p:spPr>
          <a:xfrm>
            <a:off x="1250458" y="644128"/>
            <a:ext cx="7260000" cy="509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 Version 2">
  <p:cSld name="Diapositive de titre - Version 2">
    <p:bg>
      <p:bgPr>
        <a:solidFill>
          <a:srgbClr val="00A3A6"/>
        </a:solidFill>
      </p:bgPr>
    </p:bg>
    <p:spTree>
      <p:nvGrpSpPr>
        <p:cNvPr id="23"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b="0" l="0" r="0" t="0"/>
          <a:stretch/>
        </p:blipFill>
        <p:spPr>
          <a:xfrm>
            <a:off x="1801389" y="954163"/>
            <a:ext cx="1160000" cy="313333"/>
          </a:xfrm>
          <a:prstGeom prst="rect">
            <a:avLst/>
          </a:prstGeom>
          <a:noFill/>
          <a:ln>
            <a:noFill/>
          </a:ln>
        </p:spPr>
      </p:pic>
      <p:pic>
        <p:nvPicPr>
          <p:cNvPr id="25" name="Google Shape;25;p4"/>
          <p:cNvPicPr preferRelativeResize="0"/>
          <p:nvPr/>
        </p:nvPicPr>
        <p:blipFill rotWithShape="1">
          <a:blip r:embed="rId3">
            <a:alphaModFix/>
          </a:blip>
          <a:srcRect b="0" l="0" r="0" t="0"/>
          <a:stretch/>
        </p:blipFill>
        <p:spPr>
          <a:xfrm>
            <a:off x="8" y="2128229"/>
            <a:ext cx="3057142" cy="2092857"/>
          </a:xfrm>
          <a:prstGeom prst="rect">
            <a:avLst/>
          </a:prstGeom>
          <a:noFill/>
          <a:ln>
            <a:noFill/>
          </a:ln>
        </p:spPr>
      </p:pic>
      <p:pic>
        <p:nvPicPr>
          <p:cNvPr id="26" name="Google Shape;26;p4"/>
          <p:cNvPicPr preferRelativeResize="0"/>
          <p:nvPr/>
        </p:nvPicPr>
        <p:blipFill rotWithShape="1">
          <a:blip r:embed="rId4">
            <a:alphaModFix/>
          </a:blip>
          <a:srcRect b="0" l="0" r="0" t="0"/>
          <a:stretch/>
        </p:blipFill>
        <p:spPr>
          <a:xfrm>
            <a:off x="1401986" y="2118994"/>
            <a:ext cx="235714" cy="321429"/>
          </a:xfrm>
          <a:prstGeom prst="rect">
            <a:avLst/>
          </a:prstGeom>
          <a:noFill/>
          <a:ln>
            <a:noFill/>
          </a:ln>
        </p:spPr>
      </p:pic>
      <p:sp>
        <p:nvSpPr>
          <p:cNvPr id="27" name="Google Shape;27;p4"/>
          <p:cNvSpPr/>
          <p:nvPr/>
        </p:nvSpPr>
        <p:spPr>
          <a:xfrm>
            <a:off x="0" y="4495952"/>
            <a:ext cx="9144000" cy="648300"/>
          </a:xfrm>
          <a:prstGeom prst="rect">
            <a:avLst/>
          </a:prstGeom>
          <a:solidFill>
            <a:srgbClr val="00A3A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 name="Google Shape;28;p4"/>
          <p:cNvSpPr txBox="1"/>
          <p:nvPr>
            <p:ph type="ctrTitle"/>
          </p:nvPr>
        </p:nvSpPr>
        <p:spPr>
          <a:xfrm>
            <a:off x="1801382" y="2075405"/>
            <a:ext cx="6858000" cy="793200"/>
          </a:xfrm>
          <a:prstGeom prst="rect">
            <a:avLst/>
          </a:prstGeom>
          <a:noFill/>
          <a:ln>
            <a:noFill/>
          </a:ln>
        </p:spPr>
        <p:txBody>
          <a:bodyPr anchorCtr="0" anchor="t" bIns="34275" lIns="0" spcFirstLastPara="1" rIns="68575" wrap="square" tIns="35100">
            <a:no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 name="Google Shape;29;p4"/>
          <p:cNvSpPr txBox="1"/>
          <p:nvPr>
            <p:ph idx="1" type="subTitle"/>
          </p:nvPr>
        </p:nvSpPr>
        <p:spPr>
          <a:xfrm>
            <a:off x="1801382" y="2725834"/>
            <a:ext cx="6858000" cy="491100"/>
          </a:xfrm>
          <a:prstGeom prst="rect">
            <a:avLst/>
          </a:prstGeom>
          <a:noFill/>
          <a:ln>
            <a:noFill/>
          </a:ln>
        </p:spPr>
        <p:txBody>
          <a:bodyPr anchorCtr="0" anchor="t" bIns="34275" lIns="68575" spcFirstLastPara="1" rIns="68575" wrap="square" tIns="34275">
            <a:noAutofit/>
          </a:bodyPr>
          <a:lstStyle>
            <a:lvl1pPr lvl="0" algn="l">
              <a:lnSpc>
                <a:spcPct val="90000"/>
              </a:lnSpc>
              <a:spcBef>
                <a:spcPts val="800"/>
              </a:spcBef>
              <a:spcAft>
                <a:spcPts val="0"/>
              </a:spcAft>
              <a:buClr>
                <a:srgbClr val="275662"/>
              </a:buClr>
              <a:buSzPts val="1800"/>
              <a:buNone/>
              <a:defRPr sz="1800">
                <a:solidFill>
                  <a:srgbClr val="27566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contenu">
  <p:cSld name="1_Titre et contenu">
    <p:spTree>
      <p:nvGrpSpPr>
        <p:cNvPr id="30" name="Shape 30"/>
        <p:cNvGrpSpPr/>
        <p:nvPr/>
      </p:nvGrpSpPr>
      <p:grpSpPr>
        <a:xfrm>
          <a:off x="0" y="0"/>
          <a:ext cx="0" cy="0"/>
          <a:chOff x="0" y="0"/>
          <a:chExt cx="0" cy="0"/>
        </a:xfrm>
      </p:grpSpPr>
      <p:sp>
        <p:nvSpPr>
          <p:cNvPr id="31" name="Google Shape;31;p5"/>
          <p:cNvSpPr txBox="1"/>
          <p:nvPr>
            <p:ph idx="1" type="body"/>
          </p:nvPr>
        </p:nvSpPr>
        <p:spPr>
          <a:xfrm>
            <a:off x="841752" y="1310321"/>
            <a:ext cx="7293300" cy="3007500"/>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rgbClr val="00A3A6"/>
              </a:buClr>
              <a:buSzPts val="1800"/>
              <a:buChar char="•"/>
              <a:defRPr b="0" sz="1800"/>
            </a:lvl1pPr>
            <a:lvl2pPr indent="-336550" lvl="1" marL="914400" algn="l">
              <a:lnSpc>
                <a:spcPct val="90000"/>
              </a:lnSpc>
              <a:spcBef>
                <a:spcPts val="400"/>
              </a:spcBef>
              <a:spcAft>
                <a:spcPts val="0"/>
              </a:spcAft>
              <a:buClr>
                <a:schemeClr val="dk1"/>
              </a:buClr>
              <a:buSzPts val="1700"/>
              <a:buChar char="•"/>
              <a:defRPr sz="17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 name="Google Shape;32;p5"/>
          <p:cNvSpPr txBox="1"/>
          <p:nvPr>
            <p:ph type="title"/>
          </p:nvPr>
        </p:nvSpPr>
        <p:spPr>
          <a:xfrm>
            <a:off x="557394" y="112228"/>
            <a:ext cx="7662300" cy="666300"/>
          </a:xfrm>
          <a:prstGeom prst="rect">
            <a:avLst/>
          </a:prstGeom>
          <a:noFill/>
          <a:ln>
            <a:noFill/>
          </a:ln>
        </p:spPr>
        <p:txBody>
          <a:bodyPr anchorCtr="0" anchor="ctr" bIns="34275" lIns="0" spcFirstLastPara="1" rIns="68575" wrap="square" tIns="35100">
            <a:noAutofit/>
          </a:bodyPr>
          <a:lstStyle>
            <a:lvl1pPr lvl="0" algn="l">
              <a:lnSpc>
                <a:spcPct val="90000"/>
              </a:lnSpc>
              <a:spcBef>
                <a:spcPts val="0"/>
              </a:spcBef>
              <a:spcAft>
                <a:spcPts val="0"/>
              </a:spcAft>
              <a:buClr>
                <a:srgbClr val="00A3A6"/>
              </a:buClr>
              <a:buSzPts val="2300"/>
              <a:buFont typeface="Calibri"/>
              <a:buChar char="•"/>
              <a:defRPr sz="2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 name="Google Shape;33;p5"/>
          <p:cNvSpPr txBox="1"/>
          <p:nvPr>
            <p:ph idx="2" type="subTitle"/>
          </p:nvPr>
        </p:nvSpPr>
        <p:spPr>
          <a:xfrm>
            <a:off x="841752" y="644131"/>
            <a:ext cx="7377900" cy="509400"/>
          </a:xfrm>
          <a:prstGeom prst="rect">
            <a:avLst/>
          </a:prstGeom>
          <a:noFill/>
          <a:ln>
            <a:noFill/>
          </a:ln>
        </p:spPr>
        <p:txBody>
          <a:bodyPr anchorCtr="0" anchor="t" bIns="34275" lIns="68575" spcFirstLastPara="1" rIns="68575" wrap="square" tIns="34275">
            <a:noAutofit/>
          </a:bodyPr>
          <a:lstStyle>
            <a:lvl1pPr lvl="0" algn="l">
              <a:lnSpc>
                <a:spcPct val="90000"/>
              </a:lnSpc>
              <a:spcBef>
                <a:spcPts val="800"/>
              </a:spcBef>
              <a:spcAft>
                <a:spcPts val="0"/>
              </a:spcAft>
              <a:buClr>
                <a:srgbClr val="275662"/>
              </a:buClr>
              <a:buSzPts val="1500"/>
              <a:buNone/>
              <a:defRPr sz="1500">
                <a:solidFill>
                  <a:srgbClr val="27566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eux contenus">
  <p:cSld name="1_Deux contenus">
    <p:spTree>
      <p:nvGrpSpPr>
        <p:cNvPr id="34" name="Shape 34"/>
        <p:cNvGrpSpPr/>
        <p:nvPr/>
      </p:nvGrpSpPr>
      <p:grpSpPr>
        <a:xfrm>
          <a:off x="0" y="0"/>
          <a:ext cx="0" cy="0"/>
          <a:chOff x="0" y="0"/>
          <a:chExt cx="0" cy="0"/>
        </a:xfrm>
      </p:grpSpPr>
      <p:sp>
        <p:nvSpPr>
          <p:cNvPr id="35" name="Google Shape;35;p6"/>
          <p:cNvSpPr txBox="1"/>
          <p:nvPr>
            <p:ph idx="1" type="body"/>
          </p:nvPr>
        </p:nvSpPr>
        <p:spPr>
          <a:xfrm>
            <a:off x="841752" y="1153395"/>
            <a:ext cx="3301200" cy="3263400"/>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rgbClr val="00A3A6"/>
              </a:buClr>
              <a:buSzPts val="1800"/>
              <a:buChar char="•"/>
              <a:defRPr sz="1800"/>
            </a:lvl1pPr>
            <a:lvl2pPr indent="-336550" lvl="1" marL="914400" algn="l">
              <a:lnSpc>
                <a:spcPct val="90000"/>
              </a:lnSpc>
              <a:spcBef>
                <a:spcPts val="400"/>
              </a:spcBef>
              <a:spcAft>
                <a:spcPts val="0"/>
              </a:spcAft>
              <a:buClr>
                <a:schemeClr val="dk1"/>
              </a:buClr>
              <a:buSzPts val="1700"/>
              <a:buChar char="•"/>
              <a:defRPr sz="17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 name="Google Shape;36;p6"/>
          <p:cNvSpPr txBox="1"/>
          <p:nvPr>
            <p:ph idx="2" type="body"/>
          </p:nvPr>
        </p:nvSpPr>
        <p:spPr>
          <a:xfrm>
            <a:off x="4609497" y="1153395"/>
            <a:ext cx="3301200" cy="3263400"/>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rgbClr val="00A3A6"/>
              </a:buClr>
              <a:buSzPts val="1800"/>
              <a:buChar char="•"/>
              <a:defRPr sz="1800"/>
            </a:lvl1pPr>
            <a:lvl2pPr indent="-336550" lvl="1" marL="914400" algn="l">
              <a:lnSpc>
                <a:spcPct val="90000"/>
              </a:lnSpc>
              <a:spcBef>
                <a:spcPts val="400"/>
              </a:spcBef>
              <a:spcAft>
                <a:spcPts val="0"/>
              </a:spcAft>
              <a:buClr>
                <a:schemeClr val="dk1"/>
              </a:buClr>
              <a:buSzPts val="1700"/>
              <a:buChar char="•"/>
              <a:defRPr sz="17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 name="Google Shape;37;p6"/>
          <p:cNvSpPr txBox="1"/>
          <p:nvPr>
            <p:ph type="title"/>
          </p:nvPr>
        </p:nvSpPr>
        <p:spPr>
          <a:xfrm>
            <a:off x="557394" y="112228"/>
            <a:ext cx="7662300" cy="666300"/>
          </a:xfrm>
          <a:prstGeom prst="rect">
            <a:avLst/>
          </a:prstGeom>
          <a:noFill/>
          <a:ln>
            <a:noFill/>
          </a:ln>
        </p:spPr>
        <p:txBody>
          <a:bodyPr anchorCtr="0" anchor="ctr" bIns="34275" lIns="0" spcFirstLastPara="1" rIns="68575" wrap="square" tIns="35100">
            <a:noAutofit/>
          </a:bodyPr>
          <a:lstStyle>
            <a:lvl1pPr lvl="0" algn="l">
              <a:lnSpc>
                <a:spcPct val="90000"/>
              </a:lnSpc>
              <a:spcBef>
                <a:spcPts val="0"/>
              </a:spcBef>
              <a:spcAft>
                <a:spcPts val="0"/>
              </a:spcAft>
              <a:buClr>
                <a:srgbClr val="00A3A6"/>
              </a:buClr>
              <a:buSzPts val="2300"/>
              <a:buFont typeface="Calibri"/>
              <a:buChar char="•"/>
              <a:defRPr sz="2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 name="Google Shape;38;p6"/>
          <p:cNvSpPr txBox="1"/>
          <p:nvPr>
            <p:ph idx="3" type="subTitle"/>
          </p:nvPr>
        </p:nvSpPr>
        <p:spPr>
          <a:xfrm>
            <a:off x="841752" y="644131"/>
            <a:ext cx="7377900" cy="509400"/>
          </a:xfrm>
          <a:prstGeom prst="rect">
            <a:avLst/>
          </a:prstGeom>
          <a:noFill/>
          <a:ln>
            <a:noFill/>
          </a:ln>
        </p:spPr>
        <p:txBody>
          <a:bodyPr anchorCtr="0" anchor="t" bIns="34275" lIns="68575" spcFirstLastPara="1" rIns="68575" wrap="square" tIns="34275">
            <a:noAutofit/>
          </a:bodyPr>
          <a:lstStyle>
            <a:lvl1pPr lvl="0" algn="l">
              <a:lnSpc>
                <a:spcPct val="90000"/>
              </a:lnSpc>
              <a:spcBef>
                <a:spcPts val="800"/>
              </a:spcBef>
              <a:spcAft>
                <a:spcPts val="0"/>
              </a:spcAft>
              <a:buClr>
                <a:srgbClr val="275662"/>
              </a:buClr>
              <a:buSzPts val="1500"/>
              <a:buNone/>
              <a:defRPr sz="1500">
                <a:solidFill>
                  <a:srgbClr val="27566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aison">
  <p:cSld name="1_Comparaison">
    <p:spTree>
      <p:nvGrpSpPr>
        <p:cNvPr id="39" name="Shape 39"/>
        <p:cNvGrpSpPr/>
        <p:nvPr/>
      </p:nvGrpSpPr>
      <p:grpSpPr>
        <a:xfrm>
          <a:off x="0" y="0"/>
          <a:ext cx="0" cy="0"/>
          <a:chOff x="0" y="0"/>
          <a:chExt cx="0" cy="0"/>
        </a:xfrm>
      </p:grpSpPr>
      <p:sp>
        <p:nvSpPr>
          <p:cNvPr id="40" name="Google Shape;40;p7"/>
          <p:cNvSpPr txBox="1"/>
          <p:nvPr>
            <p:ph idx="1" type="body"/>
          </p:nvPr>
        </p:nvSpPr>
        <p:spPr>
          <a:xfrm>
            <a:off x="841752" y="1153395"/>
            <a:ext cx="3247800" cy="6132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00A3A6"/>
              </a:buClr>
              <a:buSzPts val="1700"/>
              <a:buNone/>
              <a:defRPr b="1" sz="17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1" name="Google Shape;41;p7"/>
          <p:cNvSpPr txBox="1"/>
          <p:nvPr>
            <p:ph idx="2" type="body"/>
          </p:nvPr>
        </p:nvSpPr>
        <p:spPr>
          <a:xfrm>
            <a:off x="841752" y="1766590"/>
            <a:ext cx="3247800" cy="2526900"/>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rgbClr val="00A3A6"/>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 name="Google Shape;42;p7"/>
          <p:cNvSpPr txBox="1"/>
          <p:nvPr>
            <p:ph idx="3" type="body"/>
          </p:nvPr>
        </p:nvSpPr>
        <p:spPr>
          <a:xfrm>
            <a:off x="4578105" y="1153395"/>
            <a:ext cx="3263700" cy="6132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00A3A6"/>
              </a:buClr>
              <a:buSzPts val="1700"/>
              <a:buNone/>
              <a:defRPr b="1" sz="17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3" name="Google Shape;43;p7"/>
          <p:cNvSpPr txBox="1"/>
          <p:nvPr>
            <p:ph idx="4" type="body"/>
          </p:nvPr>
        </p:nvSpPr>
        <p:spPr>
          <a:xfrm>
            <a:off x="4578105" y="1766590"/>
            <a:ext cx="3263700" cy="2526900"/>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rgbClr val="00A3A6"/>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 name="Google Shape;44;p7"/>
          <p:cNvSpPr txBox="1"/>
          <p:nvPr>
            <p:ph type="title"/>
          </p:nvPr>
        </p:nvSpPr>
        <p:spPr>
          <a:xfrm>
            <a:off x="557394" y="112228"/>
            <a:ext cx="7662300" cy="666300"/>
          </a:xfrm>
          <a:prstGeom prst="rect">
            <a:avLst/>
          </a:prstGeom>
          <a:noFill/>
          <a:ln>
            <a:noFill/>
          </a:ln>
        </p:spPr>
        <p:txBody>
          <a:bodyPr anchorCtr="0" anchor="ctr" bIns="34275" lIns="0" spcFirstLastPara="1" rIns="68575" wrap="square" tIns="35100">
            <a:noAutofit/>
          </a:bodyPr>
          <a:lstStyle>
            <a:lvl1pPr lvl="0" algn="l">
              <a:lnSpc>
                <a:spcPct val="90000"/>
              </a:lnSpc>
              <a:spcBef>
                <a:spcPts val="0"/>
              </a:spcBef>
              <a:spcAft>
                <a:spcPts val="0"/>
              </a:spcAft>
              <a:buClr>
                <a:srgbClr val="00A3A6"/>
              </a:buClr>
              <a:buSzPts val="2300"/>
              <a:buFont typeface="Calibri"/>
              <a:buChar char="•"/>
              <a:defRPr sz="2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5" name="Google Shape;45;p7"/>
          <p:cNvSpPr txBox="1"/>
          <p:nvPr>
            <p:ph idx="5" type="subTitle"/>
          </p:nvPr>
        </p:nvSpPr>
        <p:spPr>
          <a:xfrm>
            <a:off x="841752" y="644131"/>
            <a:ext cx="7377900" cy="509400"/>
          </a:xfrm>
          <a:prstGeom prst="rect">
            <a:avLst/>
          </a:prstGeom>
          <a:noFill/>
          <a:ln>
            <a:noFill/>
          </a:ln>
        </p:spPr>
        <p:txBody>
          <a:bodyPr anchorCtr="0" anchor="t" bIns="34275" lIns="68575" spcFirstLastPara="1" rIns="68575" wrap="square" tIns="34275">
            <a:noAutofit/>
          </a:bodyPr>
          <a:lstStyle>
            <a:lvl1pPr lvl="0" algn="l">
              <a:lnSpc>
                <a:spcPct val="90000"/>
              </a:lnSpc>
              <a:spcBef>
                <a:spcPts val="800"/>
              </a:spcBef>
              <a:spcAft>
                <a:spcPts val="0"/>
              </a:spcAft>
              <a:buClr>
                <a:srgbClr val="275662"/>
              </a:buClr>
              <a:buSzPts val="1500"/>
              <a:buNone/>
              <a:defRPr sz="1500">
                <a:solidFill>
                  <a:srgbClr val="27566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seul">
  <p:cSld name="1_Titre seul">
    <p:spTree>
      <p:nvGrpSpPr>
        <p:cNvPr id="46" name="Shape 46"/>
        <p:cNvGrpSpPr/>
        <p:nvPr/>
      </p:nvGrpSpPr>
      <p:grpSpPr>
        <a:xfrm>
          <a:off x="0" y="0"/>
          <a:ext cx="0" cy="0"/>
          <a:chOff x="0" y="0"/>
          <a:chExt cx="0" cy="0"/>
        </a:xfrm>
      </p:grpSpPr>
      <p:sp>
        <p:nvSpPr>
          <p:cNvPr id="47" name="Google Shape;47;p8"/>
          <p:cNvSpPr txBox="1"/>
          <p:nvPr>
            <p:ph type="title"/>
          </p:nvPr>
        </p:nvSpPr>
        <p:spPr>
          <a:xfrm>
            <a:off x="557394" y="112228"/>
            <a:ext cx="7662300" cy="666300"/>
          </a:xfrm>
          <a:prstGeom prst="rect">
            <a:avLst/>
          </a:prstGeom>
          <a:noFill/>
          <a:ln>
            <a:noFill/>
          </a:ln>
        </p:spPr>
        <p:txBody>
          <a:bodyPr anchorCtr="0" anchor="ctr" bIns="34275" lIns="0" spcFirstLastPara="1" rIns="68575" wrap="square" tIns="35100">
            <a:noAutofit/>
          </a:bodyPr>
          <a:lstStyle>
            <a:lvl1pPr lvl="0" algn="l">
              <a:lnSpc>
                <a:spcPct val="90000"/>
              </a:lnSpc>
              <a:spcBef>
                <a:spcPts val="0"/>
              </a:spcBef>
              <a:spcAft>
                <a:spcPts val="0"/>
              </a:spcAft>
              <a:buClr>
                <a:srgbClr val="00A3A6"/>
              </a:buClr>
              <a:buSzPts val="2300"/>
              <a:buFont typeface="Calibri"/>
              <a:buChar char="•"/>
              <a:defRPr sz="2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u avec légende">
  <p:cSld name="1_Contenu avec légende">
    <p:spTree>
      <p:nvGrpSpPr>
        <p:cNvPr id="48" name="Shape 48"/>
        <p:cNvGrpSpPr/>
        <p:nvPr/>
      </p:nvGrpSpPr>
      <p:grpSpPr>
        <a:xfrm>
          <a:off x="0" y="0"/>
          <a:ext cx="0" cy="0"/>
          <a:chOff x="0" y="0"/>
          <a:chExt cx="0" cy="0"/>
        </a:xfrm>
      </p:grpSpPr>
      <p:sp>
        <p:nvSpPr>
          <p:cNvPr id="49" name="Google Shape;49;p9"/>
          <p:cNvSpPr txBox="1"/>
          <p:nvPr>
            <p:ph type="title"/>
          </p:nvPr>
        </p:nvSpPr>
        <p:spPr>
          <a:xfrm>
            <a:off x="556953" y="436418"/>
            <a:ext cx="3082500" cy="682800"/>
          </a:xfrm>
          <a:prstGeom prst="rect">
            <a:avLst/>
          </a:prstGeom>
          <a:noFill/>
          <a:ln>
            <a:noFill/>
          </a:ln>
        </p:spPr>
        <p:txBody>
          <a:bodyPr anchorCtr="0" anchor="t" bIns="34275" lIns="0" spcFirstLastPara="1" rIns="68575" wrap="square" tIns="35100">
            <a:noAutofit/>
          </a:bodyPr>
          <a:lstStyle>
            <a:lvl1pPr lvl="0" algn="l">
              <a:lnSpc>
                <a:spcPct val="90000"/>
              </a:lnSpc>
              <a:spcBef>
                <a:spcPts val="0"/>
              </a:spcBef>
              <a:spcAft>
                <a:spcPts val="0"/>
              </a:spcAft>
              <a:buClr>
                <a:srgbClr val="00A3A6"/>
              </a:buClr>
              <a:buSzPts val="1800"/>
              <a:buFont typeface="Calibri"/>
              <a:buChar char="•"/>
              <a:defRPr sz="1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0" name="Google Shape;50;p9"/>
          <p:cNvSpPr txBox="1"/>
          <p:nvPr>
            <p:ph idx="1" type="body"/>
          </p:nvPr>
        </p:nvSpPr>
        <p:spPr>
          <a:xfrm>
            <a:off x="3887391" y="436418"/>
            <a:ext cx="4629000" cy="3796800"/>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rgbClr val="00A3A6"/>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1" name="Google Shape;51;p9"/>
          <p:cNvSpPr txBox="1"/>
          <p:nvPr>
            <p:ph idx="2" type="subTitle"/>
          </p:nvPr>
        </p:nvSpPr>
        <p:spPr>
          <a:xfrm>
            <a:off x="834045" y="1119104"/>
            <a:ext cx="2805300" cy="826200"/>
          </a:xfrm>
          <a:prstGeom prst="rect">
            <a:avLst/>
          </a:prstGeom>
          <a:noFill/>
          <a:ln>
            <a:noFill/>
          </a:ln>
        </p:spPr>
        <p:txBody>
          <a:bodyPr anchorCtr="0" anchor="t" bIns="34275" lIns="68575" spcFirstLastPara="1" rIns="68575" wrap="square" tIns="34275">
            <a:noAutofit/>
          </a:bodyPr>
          <a:lstStyle>
            <a:lvl1pPr lvl="0" algn="l">
              <a:lnSpc>
                <a:spcPct val="90000"/>
              </a:lnSpc>
              <a:spcBef>
                <a:spcPts val="800"/>
              </a:spcBef>
              <a:spcAft>
                <a:spcPts val="0"/>
              </a:spcAft>
              <a:buClr>
                <a:srgbClr val="275662"/>
              </a:buClr>
              <a:buSzPts val="1500"/>
              <a:buNone/>
              <a:defRPr sz="1500">
                <a:solidFill>
                  <a:srgbClr val="27566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2" name="Google Shape;52;p9"/>
          <p:cNvSpPr txBox="1"/>
          <p:nvPr>
            <p:ph idx="3" type="body"/>
          </p:nvPr>
        </p:nvSpPr>
        <p:spPr>
          <a:xfrm>
            <a:off x="834045" y="1945178"/>
            <a:ext cx="2805300" cy="2288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400"/>
              <a:buNone/>
              <a:defRPr sz="1400">
                <a:solidFill>
                  <a:schemeClr val="dk1"/>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avec légende">
  <p:cSld name="1_Image avec légende">
    <p:spTree>
      <p:nvGrpSpPr>
        <p:cNvPr id="53" name="Shape 53"/>
        <p:cNvGrpSpPr/>
        <p:nvPr/>
      </p:nvGrpSpPr>
      <p:grpSpPr>
        <a:xfrm>
          <a:off x="0" y="0"/>
          <a:ext cx="0" cy="0"/>
          <a:chOff x="0" y="0"/>
          <a:chExt cx="0" cy="0"/>
        </a:xfrm>
      </p:grpSpPr>
      <p:sp>
        <p:nvSpPr>
          <p:cNvPr id="54" name="Google Shape;54;p10"/>
          <p:cNvSpPr/>
          <p:nvPr>
            <p:ph idx="2" type="pic"/>
          </p:nvPr>
        </p:nvSpPr>
        <p:spPr>
          <a:xfrm>
            <a:off x="3887391" y="436420"/>
            <a:ext cx="4629000" cy="3778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rgbClr val="00A3A6"/>
              </a:buClr>
              <a:buSzPts val="2400"/>
              <a:buFont typeface="Arial"/>
              <a:buNone/>
              <a:defRPr b="0" i="0" sz="2400" u="none" cap="none" strike="noStrike">
                <a:solidFill>
                  <a:srgbClr val="00A3A6"/>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55" name="Google Shape;55;p10"/>
          <p:cNvSpPr txBox="1"/>
          <p:nvPr>
            <p:ph type="title"/>
          </p:nvPr>
        </p:nvSpPr>
        <p:spPr>
          <a:xfrm>
            <a:off x="556953" y="436418"/>
            <a:ext cx="3082500" cy="682800"/>
          </a:xfrm>
          <a:prstGeom prst="rect">
            <a:avLst/>
          </a:prstGeom>
          <a:noFill/>
          <a:ln>
            <a:noFill/>
          </a:ln>
        </p:spPr>
        <p:txBody>
          <a:bodyPr anchorCtr="0" anchor="t" bIns="34275" lIns="0" spcFirstLastPara="1" rIns="68575" wrap="square" tIns="35100">
            <a:noAutofit/>
          </a:bodyPr>
          <a:lstStyle>
            <a:lvl1pPr lvl="0" algn="l">
              <a:lnSpc>
                <a:spcPct val="90000"/>
              </a:lnSpc>
              <a:spcBef>
                <a:spcPts val="0"/>
              </a:spcBef>
              <a:spcAft>
                <a:spcPts val="0"/>
              </a:spcAft>
              <a:buClr>
                <a:srgbClr val="00A3A6"/>
              </a:buClr>
              <a:buSzPts val="1800"/>
              <a:buFont typeface="Calibri"/>
              <a:buChar char="•"/>
              <a:defRPr sz="1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 name="Google Shape;56;p10"/>
          <p:cNvSpPr txBox="1"/>
          <p:nvPr>
            <p:ph idx="1" type="subTitle"/>
          </p:nvPr>
        </p:nvSpPr>
        <p:spPr>
          <a:xfrm>
            <a:off x="834045" y="1119104"/>
            <a:ext cx="2805300" cy="826200"/>
          </a:xfrm>
          <a:prstGeom prst="rect">
            <a:avLst/>
          </a:prstGeom>
          <a:noFill/>
          <a:ln>
            <a:noFill/>
          </a:ln>
        </p:spPr>
        <p:txBody>
          <a:bodyPr anchorCtr="0" anchor="t" bIns="34275" lIns="68575" spcFirstLastPara="1" rIns="68575" wrap="square" tIns="34275">
            <a:noAutofit/>
          </a:bodyPr>
          <a:lstStyle>
            <a:lvl1pPr lvl="0" algn="l">
              <a:lnSpc>
                <a:spcPct val="90000"/>
              </a:lnSpc>
              <a:spcBef>
                <a:spcPts val="800"/>
              </a:spcBef>
              <a:spcAft>
                <a:spcPts val="0"/>
              </a:spcAft>
              <a:buClr>
                <a:srgbClr val="275662"/>
              </a:buClr>
              <a:buSzPts val="1500"/>
              <a:buNone/>
              <a:defRPr sz="1500">
                <a:solidFill>
                  <a:srgbClr val="27566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7" name="Google Shape;57;p10"/>
          <p:cNvSpPr txBox="1"/>
          <p:nvPr>
            <p:ph idx="3" type="body"/>
          </p:nvPr>
        </p:nvSpPr>
        <p:spPr>
          <a:xfrm>
            <a:off x="834045" y="1945178"/>
            <a:ext cx="2805300" cy="2288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400"/>
              <a:buNone/>
              <a:defRPr sz="1400">
                <a:solidFill>
                  <a:schemeClr val="dk1"/>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3.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12.png"/><Relationship Id="rId2" Type="http://schemas.openxmlformats.org/officeDocument/2006/relationships/image" Target="../media/image7.png"/><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6"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488" y="273844"/>
            <a:ext cx="5915100" cy="574200"/>
          </a:xfrm>
          <a:prstGeom prst="rect">
            <a:avLst/>
          </a:prstGeom>
          <a:noFill/>
          <a:ln>
            <a:noFill/>
          </a:ln>
        </p:spPr>
        <p:txBody>
          <a:bodyPr anchorCtr="0" anchor="ctr" bIns="34275" lIns="0" spcFirstLastPara="1" rIns="68575" wrap="square" tIns="35100">
            <a:noAutofit/>
          </a:bodyPr>
          <a:lstStyle>
            <a:lvl1pPr lvl="0" marR="0" rtl="0" algn="l">
              <a:lnSpc>
                <a:spcPct val="90000"/>
              </a:lnSpc>
              <a:spcBef>
                <a:spcPts val="0"/>
              </a:spcBef>
              <a:spcAft>
                <a:spcPts val="0"/>
              </a:spcAft>
              <a:buClr>
                <a:srgbClr val="00A3A6"/>
              </a:buClr>
              <a:buSzPts val="2300"/>
              <a:buFont typeface="Calibri"/>
              <a:buChar char="•"/>
              <a:defRPr b="1" i="0" sz="2300" u="none" cap="none" strike="noStrike">
                <a:solidFill>
                  <a:srgbClr val="00A3A6"/>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471488" y="1068034"/>
            <a:ext cx="5915100" cy="1503600"/>
          </a:xfrm>
          <a:prstGeom prst="rect">
            <a:avLst/>
          </a:prstGeom>
          <a:noFill/>
          <a:ln>
            <a:noFill/>
          </a:ln>
        </p:spPr>
        <p:txBody>
          <a:bodyPr anchorCtr="0" anchor="t" bIns="34275" lIns="68575" spcFirstLastPara="1" rIns="68575" wrap="square" tIns="34275">
            <a:noAutofit/>
          </a:bodyPr>
          <a:lstStyle>
            <a:lvl1pPr indent="-355600" lvl="0" marL="457200" marR="0" rtl="0" algn="l">
              <a:lnSpc>
                <a:spcPct val="90000"/>
              </a:lnSpc>
              <a:spcBef>
                <a:spcPts val="800"/>
              </a:spcBef>
              <a:spcAft>
                <a:spcPts val="0"/>
              </a:spcAft>
              <a:buClr>
                <a:srgbClr val="00A3A6"/>
              </a:buClr>
              <a:buSzPts val="2000"/>
              <a:buFont typeface="Arial"/>
              <a:buChar char="•"/>
              <a:defRPr b="0" i="0" sz="2000" u="none" cap="none" strike="noStrike">
                <a:solidFill>
                  <a:srgbClr val="00A3A6"/>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1"/>
          <p:cNvSpPr txBox="1"/>
          <p:nvPr/>
        </p:nvSpPr>
        <p:spPr>
          <a:xfrm>
            <a:off x="7442339" y="4753303"/>
            <a:ext cx="1566600" cy="2076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fr" sz="900" u="none" cap="none" strike="noStrike">
                <a:solidFill>
                  <a:srgbClr val="00A3A6"/>
                </a:solidFill>
                <a:latin typeface="Raleway"/>
                <a:ea typeface="Raleway"/>
                <a:cs typeface="Raleway"/>
                <a:sym typeface="Raleway"/>
              </a:rPr>
              <a:t>p. </a:t>
            </a:r>
            <a:fld id="{00000000-1234-1234-1234-123412341234}" type="slidenum">
              <a:rPr b="0" i="0" lang="fr" sz="900" u="none" cap="none" strike="noStrike">
                <a:solidFill>
                  <a:srgbClr val="00A3A6"/>
                </a:solidFill>
                <a:latin typeface="Raleway"/>
                <a:ea typeface="Raleway"/>
                <a:cs typeface="Raleway"/>
                <a:sym typeface="Raleway"/>
              </a:rPr>
              <a:t>‹#›</a:t>
            </a:fld>
            <a:endParaRPr b="0" i="0" sz="900" u="none" cap="none" strike="noStrike">
              <a:solidFill>
                <a:srgbClr val="00A3A6"/>
              </a:solidFill>
              <a:latin typeface="Raleway"/>
              <a:ea typeface="Raleway"/>
              <a:cs typeface="Raleway"/>
              <a:sym typeface="Raleway"/>
            </a:endParaRPr>
          </a:p>
        </p:txBody>
      </p:sp>
      <p:pic>
        <p:nvPicPr>
          <p:cNvPr id="9" name="Google Shape;9;p1"/>
          <p:cNvPicPr preferRelativeResize="0"/>
          <p:nvPr/>
        </p:nvPicPr>
        <p:blipFill rotWithShape="1">
          <a:blip r:embed="rId1">
            <a:alphaModFix/>
          </a:blip>
          <a:srcRect b="0" l="0" r="0" t="0"/>
          <a:stretch/>
        </p:blipFill>
        <p:spPr>
          <a:xfrm>
            <a:off x="0" y="4557140"/>
            <a:ext cx="1500187" cy="600075"/>
          </a:xfrm>
          <a:prstGeom prst="rect">
            <a:avLst/>
          </a:prstGeom>
          <a:noFill/>
          <a:ln>
            <a:noFill/>
          </a:ln>
        </p:spPr>
      </p:pic>
      <p:sp>
        <p:nvSpPr>
          <p:cNvPr id="10" name="Google Shape;10;p1"/>
          <p:cNvSpPr txBox="1"/>
          <p:nvPr/>
        </p:nvSpPr>
        <p:spPr>
          <a:xfrm>
            <a:off x="857249" y="4763050"/>
            <a:ext cx="5037000" cy="190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fr" sz="800">
                <a:solidFill>
                  <a:srgbClr val="275662"/>
                </a:solidFill>
                <a:latin typeface="Calibri"/>
                <a:ea typeface="Calibri"/>
                <a:cs typeface="Calibri"/>
                <a:sym typeface="Calibri"/>
              </a:rPr>
              <a:t>Introduction to Phenotyping Hybrid Information System (PHIS)</a:t>
            </a:r>
            <a:endParaRPr b="1" sz="800">
              <a:solidFill>
                <a:srgbClr val="275662"/>
              </a:solidFill>
              <a:latin typeface="Calibri"/>
              <a:ea typeface="Calibri"/>
              <a:cs typeface="Calibri"/>
              <a:sym typeface="Calibri"/>
            </a:endParaRPr>
          </a:p>
          <a:p>
            <a:pPr indent="0" lvl="0" marL="0" marR="0" rtl="0" algn="l">
              <a:spcBef>
                <a:spcPts val="0"/>
              </a:spcBef>
              <a:spcAft>
                <a:spcPts val="0"/>
              </a:spcAft>
              <a:buNone/>
            </a:pPr>
            <a:r>
              <a:t/>
            </a:r>
            <a:endParaRPr sz="800">
              <a:solidFill>
                <a:srgbClr val="275662"/>
              </a:solidFill>
              <a:latin typeface="Calibri"/>
              <a:ea typeface="Calibri"/>
              <a:cs typeface="Calibri"/>
              <a:sym typeface="Calibri"/>
            </a:endParaRPr>
          </a:p>
          <a:p>
            <a:pPr indent="0" lvl="0" marL="0" marR="0" rtl="0" algn="l">
              <a:spcBef>
                <a:spcPts val="0"/>
              </a:spcBef>
              <a:spcAft>
                <a:spcPts val="0"/>
              </a:spcAft>
              <a:buClr>
                <a:srgbClr val="000000"/>
              </a:buClr>
              <a:buFont typeface="Arial"/>
              <a:buNone/>
            </a:pPr>
            <a:r>
              <a:t/>
            </a:r>
            <a:endParaRPr sz="800">
              <a:solidFill>
                <a:srgbClr val="275662"/>
              </a:solidFill>
              <a:latin typeface="Calibri"/>
              <a:ea typeface="Calibri"/>
              <a:cs typeface="Calibri"/>
              <a:sym typeface="Calibri"/>
            </a:endParaRPr>
          </a:p>
        </p:txBody>
      </p:sp>
      <p:sp>
        <p:nvSpPr>
          <p:cNvPr id="11" name="Google Shape;11;p1"/>
          <p:cNvSpPr txBox="1"/>
          <p:nvPr/>
        </p:nvSpPr>
        <p:spPr>
          <a:xfrm>
            <a:off x="857249" y="4899853"/>
            <a:ext cx="5037000" cy="190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fr" sz="800">
                <a:solidFill>
                  <a:srgbClr val="00A3A6"/>
                </a:solidFill>
                <a:latin typeface="Calibri"/>
                <a:ea typeface="Calibri"/>
                <a:cs typeface="Calibri"/>
                <a:sym typeface="Calibri"/>
              </a:rPr>
              <a:t>OpenSILEX - PHIS</a:t>
            </a:r>
            <a:endParaRPr sz="1100"/>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sp>
        <p:nvSpPr>
          <p:cNvPr id="75" name="Google Shape;75;p15"/>
          <p:cNvSpPr txBox="1"/>
          <p:nvPr>
            <p:ph type="title"/>
          </p:nvPr>
        </p:nvSpPr>
        <p:spPr>
          <a:xfrm>
            <a:off x="238538" y="134894"/>
            <a:ext cx="8669400" cy="418500"/>
          </a:xfrm>
          <a:prstGeom prst="rect">
            <a:avLst/>
          </a:prstGeom>
          <a:noFill/>
          <a:ln>
            <a:noFill/>
          </a:ln>
        </p:spPr>
        <p:txBody>
          <a:bodyPr anchorCtr="0" anchor="t" bIns="34275" lIns="68575" spcFirstLastPara="1" rIns="68575" wrap="square" tIns="34275">
            <a:normAutofit/>
          </a:bodyPr>
          <a:lstStyle>
            <a:lvl1pPr lvl="0" marR="0" algn="l">
              <a:lnSpc>
                <a:spcPct val="126250"/>
              </a:lnSpc>
              <a:spcBef>
                <a:spcPts val="0"/>
              </a:spcBef>
              <a:spcAft>
                <a:spcPts val="0"/>
              </a:spcAft>
              <a:buClr>
                <a:srgbClr val="69981B"/>
              </a:buClr>
              <a:buSzPts val="2400"/>
              <a:buFont typeface="Trebuchet MS"/>
              <a:buNone/>
              <a:defRPr b="0" i="0" sz="2400" u="none" cap="none" strike="noStrike">
                <a:solidFill>
                  <a:srgbClr val="69981B"/>
                </a:solidFill>
                <a:latin typeface="Trebuchet MS"/>
                <a:ea typeface="Trebuchet MS"/>
                <a:cs typeface="Trebuchet MS"/>
                <a:sym typeface="Trebuchet MS"/>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6" name="Google Shape;76;p15"/>
          <p:cNvSpPr txBox="1"/>
          <p:nvPr>
            <p:ph idx="1" type="body"/>
          </p:nvPr>
        </p:nvSpPr>
        <p:spPr>
          <a:xfrm>
            <a:off x="238538" y="704956"/>
            <a:ext cx="8528400" cy="3885000"/>
          </a:xfrm>
          <a:prstGeom prst="rect">
            <a:avLst/>
          </a:prstGeom>
          <a:noFill/>
          <a:ln>
            <a:noFill/>
          </a:ln>
        </p:spPr>
        <p:txBody>
          <a:bodyPr anchorCtr="0" anchor="t" bIns="34275" lIns="68575" spcFirstLastPara="1" rIns="68575" wrap="square" tIns="34275">
            <a:normAutofit/>
          </a:bodyPr>
          <a:lstStyle>
            <a:lvl1pPr indent="-336550" lvl="0" marL="457200" marR="0" algn="l">
              <a:lnSpc>
                <a:spcPct val="144545"/>
              </a:lnSpc>
              <a:spcBef>
                <a:spcPts val="800"/>
              </a:spcBef>
              <a:spcAft>
                <a:spcPts val="0"/>
              </a:spcAft>
              <a:buClr>
                <a:srgbClr val="69981B"/>
              </a:buClr>
              <a:buSzPts val="1700"/>
              <a:buFont typeface="Arial"/>
              <a:buChar char="•"/>
              <a:defRPr b="0" i="0" sz="1700" u="none" cap="none" strike="noStrike">
                <a:solidFill>
                  <a:srgbClr val="7F7F7F"/>
                </a:solidFill>
                <a:latin typeface="Trebuchet MS"/>
                <a:ea typeface="Trebuchet MS"/>
                <a:cs typeface="Trebuchet MS"/>
                <a:sym typeface="Trebuchet MS"/>
              </a:defRPr>
            </a:lvl1pPr>
            <a:lvl2pPr indent="-323850" lvl="1" marL="914400" marR="0" algn="l">
              <a:lnSpc>
                <a:spcPct val="159000"/>
              </a:lnSpc>
              <a:spcBef>
                <a:spcPts val="400"/>
              </a:spcBef>
              <a:spcAft>
                <a:spcPts val="0"/>
              </a:spcAft>
              <a:buClr>
                <a:srgbClr val="69981B"/>
              </a:buClr>
              <a:buSzPts val="1500"/>
              <a:buFont typeface="Arial"/>
              <a:buChar char="•"/>
              <a:defRPr b="0" i="0" sz="1500" u="none" cap="none" strike="noStrike">
                <a:solidFill>
                  <a:srgbClr val="7F7F7F"/>
                </a:solidFill>
                <a:latin typeface="Trebuchet MS"/>
                <a:ea typeface="Trebuchet MS"/>
                <a:cs typeface="Trebuchet MS"/>
                <a:sym typeface="Trebuchet MS"/>
              </a:defRPr>
            </a:lvl2pPr>
            <a:lvl3pPr indent="-317500" lvl="2" marL="1371600" marR="0" algn="l">
              <a:lnSpc>
                <a:spcPct val="176666"/>
              </a:lnSpc>
              <a:spcBef>
                <a:spcPts val="400"/>
              </a:spcBef>
              <a:spcAft>
                <a:spcPts val="0"/>
              </a:spcAft>
              <a:buClr>
                <a:srgbClr val="69981B"/>
              </a:buClr>
              <a:buSzPts val="1400"/>
              <a:buFont typeface="Arial"/>
              <a:buChar char="•"/>
              <a:defRPr b="0" i="0" sz="1400" u="none" cap="none" strike="noStrike">
                <a:solidFill>
                  <a:srgbClr val="7F7F7F"/>
                </a:solidFill>
                <a:latin typeface="Trebuchet MS"/>
                <a:ea typeface="Trebuchet MS"/>
                <a:cs typeface="Trebuchet MS"/>
                <a:sym typeface="Trebuchet MS"/>
              </a:defRPr>
            </a:lvl3pPr>
            <a:lvl4pPr indent="-304800" lvl="3" marL="1828800" marR="0" algn="l">
              <a:lnSpc>
                <a:spcPct val="198750"/>
              </a:lnSpc>
              <a:spcBef>
                <a:spcPts val="400"/>
              </a:spcBef>
              <a:spcAft>
                <a:spcPts val="0"/>
              </a:spcAft>
              <a:buClr>
                <a:srgbClr val="69981B"/>
              </a:buClr>
              <a:buSzPts val="1200"/>
              <a:buFont typeface="Arial"/>
              <a:buChar char="•"/>
              <a:defRPr b="0" i="0" sz="1200" u="none" cap="none" strike="noStrike">
                <a:solidFill>
                  <a:srgbClr val="7F7F7F"/>
                </a:solidFill>
                <a:latin typeface="Trebuchet MS"/>
                <a:ea typeface="Trebuchet MS"/>
                <a:cs typeface="Trebuchet MS"/>
                <a:sym typeface="Trebuchet MS"/>
              </a:defRPr>
            </a:lvl4pPr>
            <a:lvl5pPr indent="-304800" lvl="4" marL="2286000" marR="0" algn="l">
              <a:lnSpc>
                <a:spcPct val="198750"/>
              </a:lnSpc>
              <a:spcBef>
                <a:spcPts val="400"/>
              </a:spcBef>
              <a:spcAft>
                <a:spcPts val="0"/>
              </a:spcAft>
              <a:buClr>
                <a:srgbClr val="69981B"/>
              </a:buClr>
              <a:buSzPts val="1200"/>
              <a:buFont typeface="Arial"/>
              <a:buChar char="•"/>
              <a:defRPr b="0" i="0" sz="1200" u="none" cap="none" strike="noStrike">
                <a:solidFill>
                  <a:srgbClr val="7F7F7F"/>
                </a:solidFill>
                <a:latin typeface="Trebuchet MS"/>
                <a:ea typeface="Trebuchet MS"/>
                <a:cs typeface="Trebuchet MS"/>
                <a:sym typeface="Trebuchet MS"/>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9pPr>
          </a:lstStyle>
          <a:p/>
        </p:txBody>
      </p:sp>
      <p:sp>
        <p:nvSpPr>
          <p:cNvPr id="77" name="Google Shape;77;p15"/>
          <p:cNvSpPr txBox="1"/>
          <p:nvPr>
            <p:ph idx="12" type="sldNum"/>
          </p:nvPr>
        </p:nvSpPr>
        <p:spPr>
          <a:xfrm>
            <a:off x="8068791" y="4810169"/>
            <a:ext cx="7713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69981B"/>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pic>
        <p:nvPicPr>
          <p:cNvPr id="78" name="Google Shape;78;p15"/>
          <p:cNvPicPr preferRelativeResize="0"/>
          <p:nvPr/>
        </p:nvPicPr>
        <p:blipFill rotWithShape="1">
          <a:blip r:embed="rId1">
            <a:alphaModFix/>
          </a:blip>
          <a:srcRect b="0" l="0" r="0" t="0"/>
          <a:stretch/>
        </p:blipFill>
        <p:spPr>
          <a:xfrm>
            <a:off x="0" y="4749731"/>
            <a:ext cx="554736" cy="383893"/>
          </a:xfrm>
          <a:prstGeom prst="rect">
            <a:avLst/>
          </a:prstGeom>
          <a:noFill/>
          <a:ln>
            <a:noFill/>
          </a:ln>
        </p:spPr>
      </p:pic>
      <p:pic>
        <p:nvPicPr>
          <p:cNvPr id="79" name="Google Shape;79;p15"/>
          <p:cNvPicPr preferRelativeResize="0"/>
          <p:nvPr/>
        </p:nvPicPr>
        <p:blipFill rotWithShape="1">
          <a:blip r:embed="rId2">
            <a:alphaModFix/>
          </a:blip>
          <a:srcRect b="-8861" l="0" r="-1947" t="0"/>
          <a:stretch/>
        </p:blipFill>
        <p:spPr>
          <a:xfrm>
            <a:off x="260969" y="4823114"/>
            <a:ext cx="930100" cy="141286"/>
          </a:xfrm>
          <a:prstGeom prst="rect">
            <a:avLst/>
          </a:prstGeom>
          <a:noFill/>
          <a:ln>
            <a:noFill/>
          </a:ln>
        </p:spPr>
      </p:pic>
      <p:cxnSp>
        <p:nvCxnSpPr>
          <p:cNvPr id="80" name="Google Shape;80;p15"/>
          <p:cNvCxnSpPr/>
          <p:nvPr/>
        </p:nvCxnSpPr>
        <p:spPr>
          <a:xfrm>
            <a:off x="238538" y="4754562"/>
            <a:ext cx="8669400" cy="0"/>
          </a:xfrm>
          <a:prstGeom prst="straightConnector1">
            <a:avLst/>
          </a:prstGeom>
          <a:noFill/>
          <a:ln cap="flat" cmpd="sng" w="9525">
            <a:solidFill>
              <a:srgbClr val="BFBFBF"/>
            </a:solidFill>
            <a:prstDash val="solid"/>
            <a:miter lim="800000"/>
            <a:headEnd len="sm" w="sm" type="none"/>
            <a:tailEnd len="sm" w="sm" type="none"/>
          </a:ln>
        </p:spPr>
      </p:cxnSp>
      <p:sp>
        <p:nvSpPr>
          <p:cNvPr id="81" name="Google Shape;81;p15"/>
          <p:cNvSpPr txBox="1"/>
          <p:nvPr/>
        </p:nvSpPr>
        <p:spPr>
          <a:xfrm>
            <a:off x="1238249" y="4763050"/>
            <a:ext cx="5037000" cy="190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Font typeface="Arial"/>
              <a:buNone/>
            </a:pPr>
            <a:r>
              <a:rPr lang="fr" sz="800">
                <a:solidFill>
                  <a:srgbClr val="BBCB03"/>
                </a:solidFill>
                <a:latin typeface="Calibri"/>
                <a:ea typeface="Calibri"/>
                <a:cs typeface="Calibri"/>
                <a:sym typeface="Calibri"/>
              </a:rPr>
              <a:t>Introduction to Phenotyping Hybrid Information System (PHIS)</a:t>
            </a:r>
            <a:endParaRPr b="1" sz="800">
              <a:solidFill>
                <a:srgbClr val="BBCB03"/>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800">
              <a:solidFill>
                <a:srgbClr val="BBCB03"/>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800">
              <a:solidFill>
                <a:srgbClr val="BBCB03"/>
              </a:solidFill>
              <a:latin typeface="Calibri"/>
              <a:ea typeface="Calibri"/>
              <a:cs typeface="Calibri"/>
              <a:sym typeface="Calibri"/>
            </a:endParaRPr>
          </a:p>
          <a:p>
            <a:pPr indent="0" lvl="0" marL="0" marR="0" rtl="0" algn="l">
              <a:spcBef>
                <a:spcPts val="0"/>
              </a:spcBef>
              <a:spcAft>
                <a:spcPts val="0"/>
              </a:spcAft>
              <a:buClr>
                <a:srgbClr val="000000"/>
              </a:buClr>
              <a:buFont typeface="Arial"/>
              <a:buNone/>
            </a:pPr>
            <a:r>
              <a:t/>
            </a:r>
            <a:endParaRPr sz="800">
              <a:solidFill>
                <a:srgbClr val="BBCB03"/>
              </a:solidFill>
              <a:latin typeface="Calibri"/>
              <a:ea typeface="Calibri"/>
              <a:cs typeface="Calibri"/>
              <a:sym typeface="Calibri"/>
            </a:endParaRPr>
          </a:p>
        </p:txBody>
      </p:sp>
      <p:sp>
        <p:nvSpPr>
          <p:cNvPr id="82" name="Google Shape;82;p15"/>
          <p:cNvSpPr txBox="1"/>
          <p:nvPr/>
        </p:nvSpPr>
        <p:spPr>
          <a:xfrm>
            <a:off x="1238249" y="4899853"/>
            <a:ext cx="5037000" cy="190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fr" sz="800">
                <a:solidFill>
                  <a:schemeClr val="accent5"/>
                </a:solidFill>
                <a:latin typeface="Calibri"/>
                <a:ea typeface="Calibri"/>
                <a:cs typeface="Calibri"/>
                <a:sym typeface="Calibri"/>
              </a:rPr>
              <a:t>PHENET-EMPHASIS Data Management Training - Paris - 04, 05 &amp; 06 December 2024</a:t>
            </a:r>
            <a:endParaRPr sz="1100">
              <a:solidFill>
                <a:schemeClr val="accent5"/>
              </a:solidFill>
            </a:endParaRPr>
          </a:p>
        </p:txBody>
      </p:sp>
    </p:spTree>
  </p:cSld>
  <p:clrMap accent1="accent1" accent2="accent2" accent3="accent3" accent4="accent4" accent5="accent5" accent6="accent6" bg1="lt1" bg2="dk2" tx1="dk1" tx2="lt2" folHlink="folHlink" hlink="hlink"/>
  <p:sldLayoutIdLst>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image" Target="../media/image103.png"/><Relationship Id="rId6" Type="http://schemas.openxmlformats.org/officeDocument/2006/relationships/image" Target="../media/image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84.png"/><Relationship Id="rId4" Type="http://schemas.openxmlformats.org/officeDocument/2006/relationships/image" Target="../media/image33.png"/><Relationship Id="rId5" Type="http://schemas.openxmlformats.org/officeDocument/2006/relationships/image" Target="../media/image8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84.png"/><Relationship Id="rId4" Type="http://schemas.openxmlformats.org/officeDocument/2006/relationships/image" Target="../media/image33.png"/><Relationship Id="rId5" Type="http://schemas.openxmlformats.org/officeDocument/2006/relationships/image" Target="../media/image86.png"/><Relationship Id="rId6" Type="http://schemas.openxmlformats.org/officeDocument/2006/relationships/image" Target="../media/image10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84.png"/><Relationship Id="rId4" Type="http://schemas.openxmlformats.org/officeDocument/2006/relationships/image" Target="../media/image33.png"/><Relationship Id="rId5" Type="http://schemas.openxmlformats.org/officeDocument/2006/relationships/image" Target="../media/image86.png"/><Relationship Id="rId6" Type="http://schemas.openxmlformats.org/officeDocument/2006/relationships/image" Target="../media/image9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hyperlink" Target="http://agroportal.lirmm.fr/" TargetMode="External"/><Relationship Id="rId4" Type="http://schemas.openxmlformats.org/officeDocument/2006/relationships/image" Target="../media/image95.png"/><Relationship Id="rId5" Type="http://schemas.openxmlformats.org/officeDocument/2006/relationships/image" Target="../media/image92.png"/><Relationship Id="rId6" Type="http://schemas.openxmlformats.org/officeDocument/2006/relationships/image" Target="../media/image10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84.png"/><Relationship Id="rId4" Type="http://schemas.openxmlformats.org/officeDocument/2006/relationships/image" Target="../media/image97.png"/><Relationship Id="rId5" Type="http://schemas.openxmlformats.org/officeDocument/2006/relationships/image" Target="../media/image9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39.png"/><Relationship Id="rId6" Type="http://schemas.openxmlformats.org/officeDocument/2006/relationships/image" Target="../media/image22.png"/><Relationship Id="rId7" Type="http://schemas.openxmlformats.org/officeDocument/2006/relationships/image" Target="../media/image25.png"/><Relationship Id="rId8"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84.png"/><Relationship Id="rId4" Type="http://schemas.openxmlformats.org/officeDocument/2006/relationships/image" Target="../media/image106.png"/><Relationship Id="rId5" Type="http://schemas.openxmlformats.org/officeDocument/2006/relationships/image" Target="../media/image9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84.png"/><Relationship Id="rId4" Type="http://schemas.openxmlformats.org/officeDocument/2006/relationships/image" Target="../media/image9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image" Target="../media/image1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hyperlink" Target="https://brapi.org/" TargetMode="External"/><Relationship Id="rId6" Type="http://schemas.openxmlformats.org/officeDocument/2006/relationships/image" Target="../media/image117.png"/><Relationship Id="rId7" Type="http://schemas.openxmlformats.org/officeDocument/2006/relationships/image" Target="../media/image10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hyperlink" Target="https://www.miappe.org/" TargetMode="External"/><Relationship Id="rId6" Type="http://schemas.openxmlformats.org/officeDocument/2006/relationships/hyperlink" Target="https://github.com/MIAPPE/MIAPPE/tree/master/MIAPPE_Checklist-Data-Model-v1.1/MIAPPE_mapping" TargetMode="External"/><Relationship Id="rId7" Type="http://schemas.openxmlformats.org/officeDocument/2006/relationships/hyperlink" Target="about:blank" TargetMode="External"/><Relationship Id="rId8" Type="http://schemas.openxmlformats.org/officeDocument/2006/relationships/hyperlink" Target="https://brapi.docs.apiary.io/#"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image" Target="../media/image86.png"/><Relationship Id="rId4" Type="http://schemas.openxmlformats.org/officeDocument/2006/relationships/image" Target="../media/image110.png"/><Relationship Id="rId5" Type="http://schemas.openxmlformats.org/officeDocument/2006/relationships/image" Target="../media/image33.png"/><Relationship Id="rId6" Type="http://schemas.openxmlformats.org/officeDocument/2006/relationships/image" Target="../media/image1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image" Target="../media/image86.png"/><Relationship Id="rId4" Type="http://schemas.openxmlformats.org/officeDocument/2006/relationships/image" Target="../media/image110.png"/><Relationship Id="rId5" Type="http://schemas.openxmlformats.org/officeDocument/2006/relationships/image" Target="../media/image33.png"/><Relationship Id="rId6" Type="http://schemas.openxmlformats.org/officeDocument/2006/relationships/image" Target="../media/image1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hyperlink" Target="https://agmip.org/" TargetMode="External"/><Relationship Id="rId6" Type="http://schemas.openxmlformats.org/officeDocument/2006/relationships/hyperlink" Target="https://agmip.github.io/ICASA.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hyperlink" Target="http://opensilex.org/demo/app/" TargetMode="External"/><Relationship Id="rId6" Type="http://schemas.openxmlformats.org/officeDocument/2006/relationships/image" Target="../media/image1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image" Target="../media/image10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image" Target="../media/image107.png"/><Relationship Id="rId6" Type="http://schemas.openxmlformats.org/officeDocument/2006/relationships/image" Target="../media/image10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image" Target="../media/image115.png"/><Relationship Id="rId6" Type="http://schemas.openxmlformats.org/officeDocument/2006/relationships/image" Target="../media/image10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image" Target="../media/image1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image" Target="../media/image10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image" Target="../media/image1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image" Target="../media/image113.png"/><Relationship Id="rId6" Type="http://schemas.openxmlformats.org/officeDocument/2006/relationships/image" Target="../media/image1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image" Target="../media/image1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image" Target="../media/image1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 Id="rId3" Type="http://schemas.openxmlformats.org/officeDocument/2006/relationships/image" Target="../media/image33.png"/><Relationship Id="rId4" Type="http://schemas.openxmlformats.org/officeDocument/2006/relationships/image" Target="../media/image86.png"/><Relationship Id="rId5" Type="http://schemas.openxmlformats.org/officeDocument/2006/relationships/hyperlink" Target="https://phis.emphasis.fedcloud.eu/egi-demo/api-docs/" TargetMode="External"/><Relationship Id="rId6" Type="http://schemas.openxmlformats.org/officeDocument/2006/relationships/hyperlink" Target="https://www.openapis.org" TargetMode="External"/><Relationship Id="rId7" Type="http://schemas.openxmlformats.org/officeDocument/2006/relationships/image" Target="../media/image1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9.xml"/><Relationship Id="rId3" Type="http://schemas.openxmlformats.org/officeDocument/2006/relationships/image" Target="../media/image33.png"/><Relationship Id="rId4" Type="http://schemas.openxmlformats.org/officeDocument/2006/relationships/image" Target="../media/image86.png"/><Relationship Id="rId9" Type="http://schemas.openxmlformats.org/officeDocument/2006/relationships/image" Target="../media/image122.png"/><Relationship Id="rId5" Type="http://schemas.openxmlformats.org/officeDocument/2006/relationships/hyperlink" Target="https://github.com/OpenSILEX/opensilexClientPython" TargetMode="External"/><Relationship Id="rId6" Type="http://schemas.openxmlformats.org/officeDocument/2006/relationships/hyperlink" Target="https://github.com/OpenSILEX/opensilexClientToolsPython" TargetMode="External"/><Relationship Id="rId7" Type="http://schemas.openxmlformats.org/officeDocument/2006/relationships/hyperlink" Target="https://github.com/OpenSILEX/opensilexClientR" TargetMode="External"/><Relationship Id="rId8" Type="http://schemas.openxmlformats.org/officeDocument/2006/relationships/hyperlink" Target="https://github.com/OpenSILEX/opensilexClientToolsR" TargetMode="External"/><Relationship Id="rId11" Type="http://schemas.openxmlformats.org/officeDocument/2006/relationships/image" Target="../media/image114.png"/><Relationship Id="rId10" Type="http://schemas.openxmlformats.org/officeDocument/2006/relationships/image" Target="../media/image125.png"/><Relationship Id="rId12" Type="http://schemas.openxmlformats.org/officeDocument/2006/relationships/image" Target="../media/image1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 Id="rId3" Type="http://schemas.openxmlformats.org/officeDocument/2006/relationships/image" Target="../media/image33.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xml"/><Relationship Id="rId3" Type="http://schemas.openxmlformats.org/officeDocument/2006/relationships/hyperlink" Target="http://opensilex.org/" TargetMode="External"/><Relationship Id="rId4" Type="http://schemas.openxmlformats.org/officeDocument/2006/relationships/hyperlink" Target="http://opensilex.org/sandbox/app/" TargetMode="External"/><Relationship Id="rId9" Type="http://schemas.openxmlformats.org/officeDocument/2006/relationships/hyperlink" Target="https://opensilex.github.io/docs-community-dev/" TargetMode="External"/><Relationship Id="rId5" Type="http://schemas.openxmlformats.org/officeDocument/2006/relationships/hyperlink" Target="mailto:guest@opensilex.org" TargetMode="External"/><Relationship Id="rId6" Type="http://schemas.openxmlformats.org/officeDocument/2006/relationships/hyperlink" Target="https://github.com/OpenSILEX/" TargetMode="External"/><Relationship Id="rId7" Type="http://schemas.openxmlformats.org/officeDocument/2006/relationships/hyperlink" Target="https://github.com/OpenSILEX/" TargetMode="External"/><Relationship Id="rId8" Type="http://schemas.openxmlformats.org/officeDocument/2006/relationships/hyperlink" Target="https://opensilex.github.io/docs-community-dev/" TargetMode="External"/><Relationship Id="rId11" Type="http://schemas.openxmlformats.org/officeDocument/2006/relationships/hyperlink" Target="https://opensilex.github.io/phis-docs-community/" TargetMode="External"/><Relationship Id="rId10" Type="http://schemas.openxmlformats.org/officeDocument/2006/relationships/hyperlink" Target="https://github.com/OpenSILEX/opensilex-docker-compose" TargetMode="External"/><Relationship Id="rId13" Type="http://schemas.openxmlformats.org/officeDocument/2006/relationships/hyperlink" Target="http://phis.inrae.fr/" TargetMode="External"/><Relationship Id="rId12" Type="http://schemas.openxmlformats.org/officeDocument/2006/relationships/hyperlink" Target="http://phis.inrae.fr/" TargetMode="External"/><Relationship Id="rId15" Type="http://schemas.openxmlformats.org/officeDocument/2006/relationships/hyperlink" Target="https://www.youtube.com/watch?v=Pvz9o-b_Mok" TargetMode="External"/><Relationship Id="rId14" Type="http://schemas.openxmlformats.org/officeDocument/2006/relationships/hyperlink" Target="https://nph.onlinelibrary.wiley.com/doi/full/10.1111/nph.15385" TargetMode="External"/><Relationship Id="rId17" Type="http://schemas.openxmlformats.org/officeDocument/2006/relationships/image" Target="../media/image86.png"/><Relationship Id="rId16" Type="http://schemas.openxmlformats.org/officeDocument/2006/relationships/image" Target="../media/image33.png"/><Relationship Id="rId19" Type="http://schemas.openxmlformats.org/officeDocument/2006/relationships/image" Target="../media/image124.png"/><Relationship Id="rId18" Type="http://schemas.openxmlformats.org/officeDocument/2006/relationships/image" Target="../media/image1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45.png"/><Relationship Id="rId6" Type="http://schemas.openxmlformats.org/officeDocument/2006/relationships/image" Target="../media/image33.png"/><Relationship Id="rId7" Type="http://schemas.openxmlformats.org/officeDocument/2006/relationships/image" Target="../media/image41.png"/></Relationships>
</file>

<file path=ppt/slides/_rels/slide6.xml.rels><?xml version="1.0" encoding="UTF-8" standalone="yes"?><Relationships xmlns="http://schemas.openxmlformats.org/package/2006/relationships"><Relationship Id="rId10" Type="http://schemas.openxmlformats.org/officeDocument/2006/relationships/image" Target="../media/image38.png"/><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62.png"/><Relationship Id="rId5" Type="http://schemas.openxmlformats.org/officeDocument/2006/relationships/image" Target="../media/image44.png"/><Relationship Id="rId6" Type="http://schemas.openxmlformats.org/officeDocument/2006/relationships/image" Target="../media/image42.png"/><Relationship Id="rId7" Type="http://schemas.openxmlformats.org/officeDocument/2006/relationships/image" Target="../media/image35.png"/><Relationship Id="rId8" Type="http://schemas.openxmlformats.org/officeDocument/2006/relationships/image" Target="../media/image36.png"/></Relationships>
</file>

<file path=ppt/slides/_rels/slide7.xml.rels><?xml version="1.0" encoding="UTF-8" standalone="yes"?><Relationships xmlns="http://schemas.openxmlformats.org/package/2006/relationships"><Relationship Id="rId10" Type="http://schemas.openxmlformats.org/officeDocument/2006/relationships/image" Target="../media/image38.png"/><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62.png"/><Relationship Id="rId5" Type="http://schemas.openxmlformats.org/officeDocument/2006/relationships/image" Target="../media/image44.png"/><Relationship Id="rId6" Type="http://schemas.openxmlformats.org/officeDocument/2006/relationships/image" Target="../media/image42.png"/><Relationship Id="rId7" Type="http://schemas.openxmlformats.org/officeDocument/2006/relationships/image" Target="../media/image35.png"/><Relationship Id="rId8" Type="http://schemas.openxmlformats.org/officeDocument/2006/relationships/image" Target="../media/image36.png"/></Relationships>
</file>

<file path=ppt/slides/_rels/slide8.xml.rels><?xml version="1.0" encoding="UTF-8" standalone="yes"?><Relationships xmlns="http://schemas.openxmlformats.org/package/2006/relationships"><Relationship Id="rId20" Type="http://schemas.openxmlformats.org/officeDocument/2006/relationships/image" Target="../media/image68.png"/><Relationship Id="rId22" Type="http://schemas.openxmlformats.org/officeDocument/2006/relationships/image" Target="../media/image59.png"/><Relationship Id="rId21" Type="http://schemas.openxmlformats.org/officeDocument/2006/relationships/image" Target="../media/image64.png"/><Relationship Id="rId24" Type="http://schemas.openxmlformats.org/officeDocument/2006/relationships/image" Target="../media/image65.png"/><Relationship Id="rId23" Type="http://schemas.openxmlformats.org/officeDocument/2006/relationships/image" Target="../media/image77.png"/><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1.png"/><Relationship Id="rId25" Type="http://schemas.openxmlformats.org/officeDocument/2006/relationships/image" Target="../media/image61.png"/><Relationship Id="rId5" Type="http://schemas.openxmlformats.org/officeDocument/2006/relationships/image" Target="../media/image73.png"/><Relationship Id="rId6" Type="http://schemas.openxmlformats.org/officeDocument/2006/relationships/image" Target="../media/image46.png"/><Relationship Id="rId7" Type="http://schemas.openxmlformats.org/officeDocument/2006/relationships/image" Target="../media/image49.png"/><Relationship Id="rId8" Type="http://schemas.openxmlformats.org/officeDocument/2006/relationships/image" Target="../media/image67.png"/><Relationship Id="rId11" Type="http://schemas.openxmlformats.org/officeDocument/2006/relationships/image" Target="../media/image54.png"/><Relationship Id="rId10" Type="http://schemas.openxmlformats.org/officeDocument/2006/relationships/image" Target="../media/image47.png"/><Relationship Id="rId13" Type="http://schemas.openxmlformats.org/officeDocument/2006/relationships/image" Target="../media/image58.png"/><Relationship Id="rId12" Type="http://schemas.openxmlformats.org/officeDocument/2006/relationships/image" Target="../media/image48.png"/><Relationship Id="rId15" Type="http://schemas.openxmlformats.org/officeDocument/2006/relationships/image" Target="../media/image52.png"/><Relationship Id="rId14" Type="http://schemas.openxmlformats.org/officeDocument/2006/relationships/image" Target="../media/image56.png"/><Relationship Id="rId17" Type="http://schemas.openxmlformats.org/officeDocument/2006/relationships/image" Target="../media/image60.png"/><Relationship Id="rId16" Type="http://schemas.openxmlformats.org/officeDocument/2006/relationships/image" Target="../media/image55.png"/><Relationship Id="rId19" Type="http://schemas.openxmlformats.org/officeDocument/2006/relationships/image" Target="../media/image66.png"/><Relationship Id="rId18" Type="http://schemas.openxmlformats.org/officeDocument/2006/relationships/image" Target="../media/image57.png"/></Relationships>
</file>

<file path=ppt/slides/_rels/slide9.xml.rels><?xml version="1.0" encoding="UTF-8" standalone="yes"?><Relationships xmlns="http://schemas.openxmlformats.org/package/2006/relationships"><Relationship Id="rId20" Type="http://schemas.openxmlformats.org/officeDocument/2006/relationships/image" Target="../media/image81.png"/><Relationship Id="rId22" Type="http://schemas.openxmlformats.org/officeDocument/2006/relationships/image" Target="../media/image85.png"/><Relationship Id="rId21" Type="http://schemas.openxmlformats.org/officeDocument/2006/relationships/image" Target="../media/image75.png"/><Relationship Id="rId23" Type="http://schemas.openxmlformats.org/officeDocument/2006/relationships/image" Target="../media/image78.png"/><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89.png"/><Relationship Id="rId4" Type="http://schemas.openxmlformats.org/officeDocument/2006/relationships/image" Target="../media/image58.png"/><Relationship Id="rId9" Type="http://schemas.openxmlformats.org/officeDocument/2006/relationships/image" Target="../media/image80.png"/><Relationship Id="rId5" Type="http://schemas.openxmlformats.org/officeDocument/2006/relationships/image" Target="../media/image82.png"/><Relationship Id="rId6" Type="http://schemas.openxmlformats.org/officeDocument/2006/relationships/image" Target="../media/image72.png"/><Relationship Id="rId7" Type="http://schemas.openxmlformats.org/officeDocument/2006/relationships/image" Target="../media/image74.png"/><Relationship Id="rId8" Type="http://schemas.openxmlformats.org/officeDocument/2006/relationships/image" Target="../media/image83.png"/><Relationship Id="rId11" Type="http://schemas.openxmlformats.org/officeDocument/2006/relationships/image" Target="../media/image70.png"/><Relationship Id="rId10" Type="http://schemas.openxmlformats.org/officeDocument/2006/relationships/image" Target="../media/image71.png"/><Relationship Id="rId13" Type="http://schemas.openxmlformats.org/officeDocument/2006/relationships/image" Target="../media/image87.png"/><Relationship Id="rId12" Type="http://schemas.openxmlformats.org/officeDocument/2006/relationships/image" Target="../media/image76.png"/><Relationship Id="rId15" Type="http://schemas.openxmlformats.org/officeDocument/2006/relationships/image" Target="../media/image59.png"/><Relationship Id="rId14" Type="http://schemas.openxmlformats.org/officeDocument/2006/relationships/image" Target="../media/image61.png"/><Relationship Id="rId17" Type="http://schemas.openxmlformats.org/officeDocument/2006/relationships/image" Target="../media/image91.png"/><Relationship Id="rId16" Type="http://schemas.openxmlformats.org/officeDocument/2006/relationships/image" Target="../media/image77.png"/><Relationship Id="rId19" Type="http://schemas.openxmlformats.org/officeDocument/2006/relationships/image" Target="../media/image88.png"/><Relationship Id="rId18"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9"/>
          <p:cNvSpPr txBox="1"/>
          <p:nvPr>
            <p:ph type="ctrTitle"/>
          </p:nvPr>
        </p:nvSpPr>
        <p:spPr>
          <a:xfrm>
            <a:off x="334075" y="921675"/>
            <a:ext cx="8276700" cy="12582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108800"/>
              </a:lnSpc>
              <a:spcBef>
                <a:spcPts val="0"/>
              </a:spcBef>
              <a:spcAft>
                <a:spcPts val="0"/>
              </a:spcAft>
              <a:buClr>
                <a:srgbClr val="69981B"/>
              </a:buClr>
              <a:buSzPct val="135714"/>
              <a:buFont typeface="Trebuchet MS"/>
              <a:buNone/>
            </a:pPr>
            <a:r>
              <a:rPr lang="fr" sz="2800"/>
              <a:t>PHENET-EMPHASIS Data Management Training</a:t>
            </a:r>
            <a:endParaRPr sz="2800"/>
          </a:p>
          <a:p>
            <a:pPr indent="0" lvl="0" marL="0" rtl="0" algn="ctr">
              <a:lnSpc>
                <a:spcPct val="108800"/>
              </a:lnSpc>
              <a:spcBef>
                <a:spcPts val="0"/>
              </a:spcBef>
              <a:spcAft>
                <a:spcPts val="0"/>
              </a:spcAft>
              <a:buClr>
                <a:srgbClr val="69981B"/>
              </a:buClr>
              <a:buSzPct val="161320"/>
              <a:buFont typeface="Trebuchet MS"/>
              <a:buNone/>
            </a:pPr>
            <a:r>
              <a:t/>
            </a:r>
            <a:endParaRPr sz="2355"/>
          </a:p>
          <a:p>
            <a:pPr indent="0" lvl="0" marL="0" rtl="0" algn="ctr">
              <a:lnSpc>
                <a:spcPct val="108800"/>
              </a:lnSpc>
              <a:spcBef>
                <a:spcPts val="0"/>
              </a:spcBef>
              <a:spcAft>
                <a:spcPts val="0"/>
              </a:spcAft>
              <a:buClr>
                <a:srgbClr val="69981B"/>
              </a:buClr>
              <a:buSzPct val="100000"/>
              <a:buFont typeface="Trebuchet MS"/>
              <a:buNone/>
            </a:pPr>
            <a:r>
              <a:rPr b="1" lang="fr"/>
              <a:t>Introduction to PHIS</a:t>
            </a:r>
            <a:endParaRPr b="1"/>
          </a:p>
          <a:p>
            <a:pPr indent="0" lvl="0" marL="0" rtl="0" algn="ctr">
              <a:lnSpc>
                <a:spcPct val="108800"/>
              </a:lnSpc>
              <a:spcBef>
                <a:spcPts val="0"/>
              </a:spcBef>
              <a:spcAft>
                <a:spcPts val="0"/>
              </a:spcAft>
              <a:buClr>
                <a:srgbClr val="69981B"/>
              </a:buClr>
              <a:buSzPct val="135714"/>
              <a:buFont typeface="Trebuchet MS"/>
              <a:buNone/>
            </a:pPr>
            <a:r>
              <a:rPr lang="fr" sz="2800"/>
              <a:t>Phenotyping Hybrid Information System</a:t>
            </a:r>
            <a:endParaRPr sz="2800"/>
          </a:p>
        </p:txBody>
      </p:sp>
      <p:sp>
        <p:nvSpPr>
          <p:cNvPr id="160" name="Google Shape;160;p29"/>
          <p:cNvSpPr txBox="1"/>
          <p:nvPr>
            <p:ph idx="1" type="subTitle"/>
          </p:nvPr>
        </p:nvSpPr>
        <p:spPr>
          <a:xfrm>
            <a:off x="1143000" y="2884775"/>
            <a:ext cx="6858000" cy="941700"/>
          </a:xfrm>
          <a:prstGeom prst="rect">
            <a:avLst/>
          </a:prstGeom>
          <a:noFill/>
          <a:ln>
            <a:noFill/>
          </a:ln>
        </p:spPr>
        <p:txBody>
          <a:bodyPr anchorCtr="0" anchor="t" bIns="34275" lIns="68575" spcFirstLastPara="1" rIns="68575" wrap="square" tIns="34275">
            <a:normAutofit/>
          </a:bodyPr>
          <a:lstStyle/>
          <a:p>
            <a:pPr indent="0" lvl="0" marL="0" rtl="0" algn="ctr">
              <a:lnSpc>
                <a:spcPct val="200000"/>
              </a:lnSpc>
              <a:spcBef>
                <a:spcPts val="0"/>
              </a:spcBef>
              <a:spcAft>
                <a:spcPts val="0"/>
              </a:spcAft>
              <a:buSzPts val="800"/>
              <a:buNone/>
            </a:pPr>
            <a:r>
              <a:rPr lang="fr"/>
              <a:t>Thursday 05/12/2024 </a:t>
            </a:r>
            <a:endParaRPr/>
          </a:p>
          <a:p>
            <a:pPr indent="0" lvl="0" marL="0" rtl="0" algn="ctr">
              <a:lnSpc>
                <a:spcPct val="132500"/>
              </a:lnSpc>
              <a:spcBef>
                <a:spcPts val="0"/>
              </a:spcBef>
              <a:spcAft>
                <a:spcPts val="0"/>
              </a:spcAft>
              <a:buClr>
                <a:schemeClr val="dk1"/>
              </a:buClr>
              <a:buSzPts val="800"/>
              <a:buFont typeface="Arial"/>
              <a:buNone/>
            </a:pPr>
            <a:r>
              <a:rPr lang="fr" sz="1700"/>
              <a:t>Isabelle Alic</a:t>
            </a:r>
            <a:r>
              <a:rPr lang="fr" sz="1700"/>
              <a:t> (INRAE)</a:t>
            </a:r>
            <a:endParaRPr sz="1700"/>
          </a:p>
        </p:txBody>
      </p:sp>
      <p:pic>
        <p:nvPicPr>
          <p:cNvPr id="161" name="Google Shape;161;p29"/>
          <p:cNvPicPr preferRelativeResize="0"/>
          <p:nvPr/>
        </p:nvPicPr>
        <p:blipFill rotWithShape="1">
          <a:blip r:embed="rId3">
            <a:alphaModFix/>
          </a:blip>
          <a:srcRect b="0" l="0" r="0" t="0"/>
          <a:stretch/>
        </p:blipFill>
        <p:spPr>
          <a:xfrm>
            <a:off x="8029538" y="4701471"/>
            <a:ext cx="970952" cy="342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8"/>
          <p:cNvSpPr txBox="1"/>
          <p:nvPr>
            <p:ph idx="1" type="body"/>
          </p:nvPr>
        </p:nvSpPr>
        <p:spPr>
          <a:xfrm>
            <a:off x="1250458" y="924792"/>
            <a:ext cx="7260000" cy="3005100"/>
          </a:xfrm>
          <a:prstGeom prst="rect">
            <a:avLst/>
          </a:prstGeom>
        </p:spPr>
        <p:txBody>
          <a:bodyPr anchorCtr="0" anchor="t" bIns="34275" lIns="68575" spcFirstLastPara="1" rIns="68575" wrap="square" tIns="34275">
            <a:normAutofit/>
          </a:bodyPr>
          <a:lstStyle/>
          <a:p>
            <a:pPr indent="-304800" lvl="0" marL="457200" rtl="0" algn="l">
              <a:spcBef>
                <a:spcPts val="800"/>
              </a:spcBef>
              <a:spcAft>
                <a:spcPts val="0"/>
              </a:spcAft>
              <a:buSzPts val="1200"/>
              <a:buChar char="●"/>
            </a:pPr>
            <a:r>
              <a:rPr b="1" lang="fr"/>
              <a:t>Scientific objects</a:t>
            </a:r>
            <a:r>
              <a:rPr lang="fr"/>
              <a:t> (plants, plant organs, plots, etc.)</a:t>
            </a:r>
            <a:br>
              <a:rPr lang="fr"/>
            </a:br>
            <a:r>
              <a:rPr lang="fr"/>
              <a:t>Identified by URI</a:t>
            </a:r>
            <a:br>
              <a:rPr lang="fr"/>
            </a:br>
            <a:endParaRPr/>
          </a:p>
          <a:p>
            <a:pPr indent="-304800" lvl="0" marL="457200" rtl="0" algn="l">
              <a:spcBef>
                <a:spcPts val="0"/>
              </a:spcBef>
              <a:spcAft>
                <a:spcPts val="0"/>
              </a:spcAft>
              <a:buSzPts val="1200"/>
              <a:buChar char="●"/>
            </a:pPr>
            <a:r>
              <a:rPr b="1" lang="fr"/>
              <a:t>Events</a:t>
            </a:r>
            <a:r>
              <a:rPr lang="fr"/>
              <a:t> (management, failures, weather, etc..)</a:t>
            </a:r>
            <a:br>
              <a:rPr lang="fr"/>
            </a:br>
            <a:r>
              <a:rPr lang="fr"/>
              <a:t>Identified by URI</a:t>
            </a:r>
            <a:br>
              <a:rPr lang="fr"/>
            </a:br>
            <a:endParaRPr/>
          </a:p>
          <a:p>
            <a:pPr indent="-304800" lvl="0" marL="457200" rtl="0" algn="l">
              <a:spcBef>
                <a:spcPts val="0"/>
              </a:spcBef>
              <a:spcAft>
                <a:spcPts val="0"/>
              </a:spcAft>
              <a:buSzPts val="1200"/>
              <a:buChar char="●"/>
            </a:pPr>
            <a:r>
              <a:rPr b="1" lang="fr"/>
              <a:t>Variables, Documents, Observations and Softwares</a:t>
            </a:r>
            <a:r>
              <a:rPr lang="fr"/>
              <a:t> are associated with these Objects and Events. Identified by URI</a:t>
            </a:r>
            <a:br>
              <a:rPr lang="fr"/>
            </a:br>
            <a:endParaRPr/>
          </a:p>
          <a:p>
            <a:pPr indent="-304800" lvl="0" marL="457200" rtl="0" algn="l">
              <a:spcBef>
                <a:spcPts val="0"/>
              </a:spcBef>
              <a:spcAft>
                <a:spcPts val="0"/>
              </a:spcAft>
              <a:buSzPts val="1200"/>
              <a:buChar char="●"/>
            </a:pPr>
            <a:r>
              <a:rPr b="1" lang="fr"/>
              <a:t>The organisation and linking of Objects and Events</a:t>
            </a:r>
            <a:r>
              <a:rPr lang="fr"/>
              <a:t> is done with controlled semantics (ontology references, vocabularies, thesauruses, taxonomies), application Ontologies and semantic web languages (RDF, OWL, SKOS)</a:t>
            </a:r>
            <a:endParaRPr/>
          </a:p>
        </p:txBody>
      </p:sp>
      <p:sp>
        <p:nvSpPr>
          <p:cNvPr id="406" name="Google Shape;406;p38"/>
          <p:cNvSpPr/>
          <p:nvPr/>
        </p:nvSpPr>
        <p:spPr>
          <a:xfrm>
            <a:off x="245650" y="60471"/>
            <a:ext cx="6765900" cy="723300"/>
          </a:xfrm>
          <a:prstGeom prst="rect">
            <a:avLst/>
          </a:prstGeom>
          <a:no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lang="fr" sz="2400">
                <a:solidFill>
                  <a:srgbClr val="69981B"/>
                </a:solidFill>
                <a:latin typeface="Trebuchet MS"/>
                <a:ea typeface="Trebuchet MS"/>
                <a:cs typeface="Trebuchet MS"/>
                <a:sym typeface="Trebuchet MS"/>
              </a:rPr>
              <a:t>An ontology driven approach</a:t>
            </a:r>
            <a:endParaRPr sz="2800" strike="noStrike">
              <a:latin typeface="Calibri"/>
              <a:ea typeface="Calibri"/>
              <a:cs typeface="Calibri"/>
              <a:sym typeface="Calibri"/>
            </a:endParaRPr>
          </a:p>
        </p:txBody>
      </p:sp>
      <p:pic>
        <p:nvPicPr>
          <p:cNvPr id="407" name="Google Shape;407;p38"/>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408" name="Google Shape;408;p38"/>
          <p:cNvPicPr preferRelativeResize="0"/>
          <p:nvPr/>
        </p:nvPicPr>
        <p:blipFill>
          <a:blip r:embed="rId4">
            <a:alphaModFix/>
          </a:blip>
          <a:stretch>
            <a:fillRect/>
          </a:stretch>
        </p:blipFill>
        <p:spPr>
          <a:xfrm>
            <a:off x="66973" y="22975"/>
            <a:ext cx="847250" cy="847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9"/>
          <p:cNvSpPr txBox="1"/>
          <p:nvPr>
            <p:ph type="title"/>
          </p:nvPr>
        </p:nvSpPr>
        <p:spPr>
          <a:xfrm>
            <a:off x="1243201" y="-40175"/>
            <a:ext cx="5976600" cy="666300"/>
          </a:xfrm>
          <a:prstGeom prst="rect">
            <a:avLst/>
          </a:prstGeom>
        </p:spPr>
        <p:txBody>
          <a:bodyPr anchorCtr="0" anchor="ctr" bIns="34275" lIns="0" spcFirstLastPara="1" rIns="68575" wrap="square" tIns="35100">
            <a:normAutofit/>
          </a:bodyPr>
          <a:lstStyle/>
          <a:p>
            <a:pPr indent="0" lvl="0" marL="0" rtl="0" algn="l">
              <a:spcBef>
                <a:spcPts val="0"/>
              </a:spcBef>
              <a:spcAft>
                <a:spcPts val="0"/>
              </a:spcAft>
              <a:buNone/>
            </a:pPr>
            <a:r>
              <a:rPr lang="fr" sz="2600"/>
              <a:t>Ontologies in OpenSILEX - PHIS </a:t>
            </a:r>
            <a:endParaRPr sz="2600"/>
          </a:p>
        </p:txBody>
      </p:sp>
      <p:sp>
        <p:nvSpPr>
          <p:cNvPr id="414" name="Google Shape;414;p39"/>
          <p:cNvSpPr txBox="1"/>
          <p:nvPr>
            <p:ph idx="1" type="body"/>
          </p:nvPr>
        </p:nvSpPr>
        <p:spPr>
          <a:xfrm>
            <a:off x="432525" y="924800"/>
            <a:ext cx="7988400" cy="2446200"/>
          </a:xfrm>
          <a:prstGeom prst="rect">
            <a:avLst/>
          </a:prstGeom>
        </p:spPr>
        <p:txBody>
          <a:bodyPr anchorCtr="0" anchor="ctr" bIns="34275" lIns="68575" spcFirstLastPara="1" rIns="68575" wrap="square" tIns="34275">
            <a:normAutofit/>
          </a:bodyPr>
          <a:lstStyle/>
          <a:p>
            <a:pPr indent="-355600" lvl="0" marL="457200" rtl="0" algn="l">
              <a:spcBef>
                <a:spcPts val="800"/>
              </a:spcBef>
              <a:spcAft>
                <a:spcPts val="0"/>
              </a:spcAft>
              <a:buClr>
                <a:srgbClr val="BBCB03"/>
              </a:buClr>
              <a:buSzPts val="2000"/>
              <a:buChar char="●"/>
            </a:pPr>
            <a:r>
              <a:rPr lang="fr" sz="2000">
                <a:solidFill>
                  <a:srgbClr val="BBCB03"/>
                </a:solidFill>
              </a:rPr>
              <a:t>Standard ontologies</a:t>
            </a:r>
            <a:endParaRPr sz="2000">
              <a:solidFill>
                <a:srgbClr val="00A3A6"/>
              </a:solidFill>
            </a:endParaRPr>
          </a:p>
          <a:p>
            <a:pPr indent="-317500" lvl="1" marL="914400" rtl="0" algn="l">
              <a:spcBef>
                <a:spcPts val="1000"/>
              </a:spcBef>
              <a:spcAft>
                <a:spcPts val="0"/>
              </a:spcAft>
              <a:buClr>
                <a:schemeClr val="dk1"/>
              </a:buClr>
              <a:buSzPts val="1400"/>
              <a:buChar char="➢"/>
            </a:pPr>
            <a:r>
              <a:rPr b="1" lang="fr" sz="1400">
                <a:solidFill>
                  <a:schemeClr val="dk1"/>
                </a:solidFill>
              </a:rPr>
              <a:t>time Ontology</a:t>
            </a:r>
            <a:r>
              <a:rPr lang="fr" sz="1400">
                <a:solidFill>
                  <a:schemeClr val="dk1"/>
                </a:solidFill>
              </a:rPr>
              <a:t>:  formalizes concepts related to time</a:t>
            </a:r>
            <a:endParaRPr sz="1400">
              <a:solidFill>
                <a:schemeClr val="dk1"/>
              </a:solidFill>
            </a:endParaRPr>
          </a:p>
          <a:p>
            <a:pPr indent="-317500" lvl="1" marL="914400" rtl="0" algn="l">
              <a:spcBef>
                <a:spcPts val="1000"/>
              </a:spcBef>
              <a:spcAft>
                <a:spcPts val="0"/>
              </a:spcAft>
              <a:buClr>
                <a:schemeClr val="dk1"/>
              </a:buClr>
              <a:buSzPts val="1400"/>
              <a:buChar char="➢"/>
            </a:pPr>
            <a:r>
              <a:rPr b="1" lang="fr" sz="1400">
                <a:solidFill>
                  <a:schemeClr val="dk1"/>
                </a:solidFill>
              </a:rPr>
              <a:t>SOSA</a:t>
            </a:r>
            <a:r>
              <a:rPr lang="fr" sz="1400">
                <a:solidFill>
                  <a:schemeClr val="dk1"/>
                </a:solidFill>
              </a:rPr>
              <a:t>: formalizes concepts related to sensor</a:t>
            </a:r>
            <a:endParaRPr sz="1400">
              <a:solidFill>
                <a:schemeClr val="dk1"/>
              </a:solidFill>
            </a:endParaRPr>
          </a:p>
          <a:p>
            <a:pPr indent="-317500" lvl="1" marL="914400" rtl="0" algn="l">
              <a:spcBef>
                <a:spcPts val="1000"/>
              </a:spcBef>
              <a:spcAft>
                <a:spcPts val="0"/>
              </a:spcAft>
              <a:buClr>
                <a:schemeClr val="dk1"/>
              </a:buClr>
              <a:buSzPts val="1400"/>
              <a:buChar char="➢"/>
            </a:pPr>
            <a:r>
              <a:rPr b="1" lang="fr" sz="1400">
                <a:solidFill>
                  <a:schemeClr val="dk1"/>
                </a:solidFill>
              </a:rPr>
              <a:t>annotation ontology (ao)</a:t>
            </a:r>
            <a:r>
              <a:rPr lang="fr" sz="1400">
                <a:solidFill>
                  <a:schemeClr val="dk1"/>
                </a:solidFill>
              </a:rPr>
              <a:t>: formalizes concepts related to annotation</a:t>
            </a:r>
            <a:endParaRPr sz="1400">
              <a:solidFill>
                <a:schemeClr val="dk1"/>
              </a:solidFill>
            </a:endParaRPr>
          </a:p>
          <a:p>
            <a:pPr indent="-317500" lvl="1" marL="914400" rtl="0" algn="l">
              <a:spcBef>
                <a:spcPts val="1000"/>
              </a:spcBef>
              <a:spcAft>
                <a:spcPts val="0"/>
              </a:spcAft>
              <a:buClr>
                <a:schemeClr val="dk1"/>
              </a:buClr>
              <a:buSzPts val="1400"/>
              <a:buChar char="➢"/>
            </a:pPr>
            <a:r>
              <a:rPr b="1" lang="fr" sz="1400">
                <a:solidFill>
                  <a:schemeClr val="dk1"/>
                </a:solidFill>
              </a:rPr>
              <a:t>dublin core (dc)</a:t>
            </a:r>
            <a:r>
              <a:rPr lang="fr" sz="1400">
                <a:solidFill>
                  <a:schemeClr val="dk1"/>
                </a:solidFill>
              </a:rPr>
              <a:t>: formalizes concepts related to documents</a:t>
            </a:r>
            <a:endParaRPr sz="1400">
              <a:solidFill>
                <a:schemeClr val="dk1"/>
              </a:solidFill>
            </a:endParaRPr>
          </a:p>
          <a:p>
            <a:pPr indent="-317500" lvl="1" marL="914400" rtl="0" algn="l">
              <a:spcBef>
                <a:spcPts val="1000"/>
              </a:spcBef>
              <a:spcAft>
                <a:spcPts val="0"/>
              </a:spcAft>
              <a:buClr>
                <a:schemeClr val="dk1"/>
              </a:buClr>
              <a:buSzPts val="1400"/>
              <a:buChar char="➢"/>
            </a:pPr>
            <a:r>
              <a:rPr b="1" lang="fr" sz="1400">
                <a:solidFill>
                  <a:schemeClr val="dk1"/>
                </a:solidFill>
              </a:rPr>
              <a:t>foaf</a:t>
            </a:r>
            <a:r>
              <a:rPr lang="fr" sz="1400">
                <a:solidFill>
                  <a:schemeClr val="dk1"/>
                </a:solidFill>
              </a:rPr>
              <a:t>: formalizes concepts related to persons</a:t>
            </a:r>
            <a:endParaRPr b="1" sz="2000"/>
          </a:p>
        </p:txBody>
      </p:sp>
      <p:pic>
        <p:nvPicPr>
          <p:cNvPr id="415" name="Google Shape;415;p39"/>
          <p:cNvPicPr preferRelativeResize="0"/>
          <p:nvPr/>
        </p:nvPicPr>
        <p:blipFill>
          <a:blip r:embed="rId3">
            <a:alphaModFix/>
          </a:blip>
          <a:stretch>
            <a:fillRect/>
          </a:stretch>
        </p:blipFill>
        <p:spPr>
          <a:xfrm>
            <a:off x="8161800" y="22975"/>
            <a:ext cx="933700" cy="847250"/>
          </a:xfrm>
          <a:prstGeom prst="rect">
            <a:avLst/>
          </a:prstGeom>
          <a:noFill/>
          <a:ln>
            <a:noFill/>
          </a:ln>
        </p:spPr>
      </p:pic>
      <p:pic>
        <p:nvPicPr>
          <p:cNvPr id="416" name="Google Shape;416;p39"/>
          <p:cNvPicPr preferRelativeResize="0"/>
          <p:nvPr/>
        </p:nvPicPr>
        <p:blipFill>
          <a:blip r:embed="rId4">
            <a:alphaModFix/>
          </a:blip>
          <a:stretch>
            <a:fillRect/>
          </a:stretch>
        </p:blipFill>
        <p:spPr>
          <a:xfrm>
            <a:off x="66973" y="22975"/>
            <a:ext cx="847250" cy="847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0"/>
          <p:cNvSpPr txBox="1"/>
          <p:nvPr>
            <p:ph idx="1" type="body"/>
          </p:nvPr>
        </p:nvSpPr>
        <p:spPr>
          <a:xfrm>
            <a:off x="432525" y="770600"/>
            <a:ext cx="7988400" cy="2773500"/>
          </a:xfrm>
          <a:prstGeom prst="rect">
            <a:avLst/>
          </a:prstGeom>
        </p:spPr>
        <p:txBody>
          <a:bodyPr anchorCtr="0" anchor="ctr" bIns="34275" lIns="68575" spcFirstLastPara="1" rIns="68575" wrap="square" tIns="34275">
            <a:normAutofit/>
          </a:bodyPr>
          <a:lstStyle/>
          <a:p>
            <a:pPr indent="-355600" lvl="0" marL="457200" marR="0" rtl="0" algn="l">
              <a:lnSpc>
                <a:spcPct val="90000"/>
              </a:lnSpc>
              <a:spcBef>
                <a:spcPts val="800"/>
              </a:spcBef>
              <a:spcAft>
                <a:spcPts val="0"/>
              </a:spcAft>
              <a:buClr>
                <a:srgbClr val="BBCB03"/>
              </a:buClr>
              <a:buSzPts val="2000"/>
              <a:buChar char="●"/>
            </a:pPr>
            <a:r>
              <a:rPr lang="fr" sz="2000">
                <a:solidFill>
                  <a:srgbClr val="BBCB03"/>
                </a:solidFill>
              </a:rPr>
              <a:t>Domain ontologies</a:t>
            </a:r>
            <a:endParaRPr sz="2000">
              <a:solidFill>
                <a:srgbClr val="00A3A6"/>
              </a:solidFill>
            </a:endParaRPr>
          </a:p>
          <a:p>
            <a:pPr indent="-317500" lvl="1" marL="914400" rtl="0" algn="l">
              <a:spcBef>
                <a:spcPts val="1000"/>
              </a:spcBef>
              <a:spcAft>
                <a:spcPts val="0"/>
              </a:spcAft>
              <a:buClr>
                <a:schemeClr val="dk1"/>
              </a:buClr>
              <a:buSzPts val="1400"/>
              <a:buChar char="➢"/>
            </a:pPr>
            <a:r>
              <a:rPr lang="fr" sz="1400">
                <a:solidFill>
                  <a:schemeClr val="dk1"/>
                </a:solidFill>
              </a:rPr>
              <a:t>Crop Ontology</a:t>
            </a:r>
            <a:endParaRPr sz="1400">
              <a:solidFill>
                <a:schemeClr val="dk1"/>
              </a:solidFill>
            </a:endParaRPr>
          </a:p>
          <a:p>
            <a:pPr indent="-317500" lvl="1" marL="914400" rtl="0" algn="l">
              <a:spcBef>
                <a:spcPts val="1000"/>
              </a:spcBef>
              <a:spcAft>
                <a:spcPts val="0"/>
              </a:spcAft>
              <a:buClr>
                <a:schemeClr val="dk1"/>
              </a:buClr>
              <a:buSzPts val="1400"/>
              <a:buChar char="➢"/>
            </a:pPr>
            <a:r>
              <a:rPr lang="fr" sz="1400">
                <a:solidFill>
                  <a:schemeClr val="dk1"/>
                </a:solidFill>
              </a:rPr>
              <a:t>Agro ontology, PPEO (MIAPPE) </a:t>
            </a:r>
            <a:endParaRPr sz="1400">
              <a:solidFill>
                <a:schemeClr val="dk1"/>
              </a:solidFill>
            </a:endParaRPr>
          </a:p>
          <a:p>
            <a:pPr indent="-317500" lvl="1" marL="914400" rtl="0" algn="l">
              <a:spcBef>
                <a:spcPts val="1000"/>
              </a:spcBef>
              <a:spcAft>
                <a:spcPts val="0"/>
              </a:spcAft>
              <a:buClr>
                <a:schemeClr val="dk1"/>
              </a:buClr>
              <a:buSzPts val="1400"/>
              <a:buChar char="➢"/>
            </a:pPr>
            <a:r>
              <a:rPr lang="fr" sz="1400">
                <a:solidFill>
                  <a:schemeClr val="dk1"/>
                </a:solidFill>
              </a:rPr>
              <a:t>PlantOntology + TO + PATO</a:t>
            </a:r>
            <a:endParaRPr sz="1400">
              <a:solidFill>
                <a:schemeClr val="dk1"/>
              </a:solidFill>
            </a:endParaRPr>
          </a:p>
          <a:p>
            <a:pPr indent="-317500" lvl="1" marL="914400" rtl="0" algn="l">
              <a:spcBef>
                <a:spcPts val="1000"/>
              </a:spcBef>
              <a:spcAft>
                <a:spcPts val="0"/>
              </a:spcAft>
              <a:buClr>
                <a:schemeClr val="dk1"/>
              </a:buClr>
              <a:buSzPts val="1400"/>
              <a:buChar char="➢"/>
            </a:pPr>
            <a:r>
              <a:rPr lang="fr" sz="1400">
                <a:solidFill>
                  <a:schemeClr val="dk1"/>
                </a:solidFill>
              </a:rPr>
              <a:t>Unit Ontology</a:t>
            </a:r>
            <a:endParaRPr sz="1400">
              <a:solidFill>
                <a:schemeClr val="dk1"/>
              </a:solidFill>
            </a:endParaRPr>
          </a:p>
          <a:p>
            <a:pPr indent="-317500" lvl="1" marL="914400" rtl="0" algn="l">
              <a:spcBef>
                <a:spcPts val="1000"/>
              </a:spcBef>
              <a:spcAft>
                <a:spcPts val="0"/>
              </a:spcAft>
              <a:buClr>
                <a:schemeClr val="dk1"/>
              </a:buClr>
              <a:buSzPts val="1400"/>
              <a:buChar char="➢"/>
            </a:pPr>
            <a:r>
              <a:rPr lang="fr" sz="1400">
                <a:solidFill>
                  <a:schemeClr val="dk1"/>
                </a:solidFill>
              </a:rPr>
              <a:t>Envo, etc.</a:t>
            </a:r>
            <a:endParaRPr b="1" sz="2000"/>
          </a:p>
        </p:txBody>
      </p:sp>
      <p:pic>
        <p:nvPicPr>
          <p:cNvPr id="422" name="Google Shape;422;p40"/>
          <p:cNvPicPr preferRelativeResize="0"/>
          <p:nvPr/>
        </p:nvPicPr>
        <p:blipFill>
          <a:blip r:embed="rId3">
            <a:alphaModFix/>
          </a:blip>
          <a:stretch>
            <a:fillRect/>
          </a:stretch>
        </p:blipFill>
        <p:spPr>
          <a:xfrm>
            <a:off x="8161800" y="22975"/>
            <a:ext cx="933700" cy="847250"/>
          </a:xfrm>
          <a:prstGeom prst="rect">
            <a:avLst/>
          </a:prstGeom>
          <a:noFill/>
          <a:ln>
            <a:noFill/>
          </a:ln>
        </p:spPr>
      </p:pic>
      <p:pic>
        <p:nvPicPr>
          <p:cNvPr id="423" name="Google Shape;423;p40"/>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424" name="Google Shape;424;p40"/>
          <p:cNvSpPr txBox="1"/>
          <p:nvPr>
            <p:ph type="title"/>
          </p:nvPr>
        </p:nvSpPr>
        <p:spPr>
          <a:xfrm>
            <a:off x="1243201" y="-40175"/>
            <a:ext cx="6523800" cy="666300"/>
          </a:xfrm>
          <a:prstGeom prst="rect">
            <a:avLst/>
          </a:prstGeom>
        </p:spPr>
        <p:txBody>
          <a:bodyPr anchorCtr="0" anchor="ctr" bIns="34275" lIns="0" spcFirstLastPara="1" rIns="68575" wrap="square" tIns="35100">
            <a:normAutofit/>
          </a:bodyPr>
          <a:lstStyle/>
          <a:p>
            <a:pPr indent="0" lvl="0" marL="0" rtl="0" algn="l">
              <a:spcBef>
                <a:spcPts val="0"/>
              </a:spcBef>
              <a:spcAft>
                <a:spcPts val="0"/>
              </a:spcAft>
              <a:buNone/>
            </a:pPr>
            <a:r>
              <a:rPr lang="fr" sz="2600"/>
              <a:t>Ontologies in OpenSILEX - PHIS </a:t>
            </a:r>
            <a:endParaRPr sz="2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1"/>
          <p:cNvSpPr txBox="1"/>
          <p:nvPr>
            <p:ph idx="1" type="body"/>
          </p:nvPr>
        </p:nvSpPr>
        <p:spPr>
          <a:xfrm>
            <a:off x="432525" y="1153400"/>
            <a:ext cx="7988400" cy="2819700"/>
          </a:xfrm>
          <a:prstGeom prst="rect">
            <a:avLst/>
          </a:prstGeom>
        </p:spPr>
        <p:txBody>
          <a:bodyPr anchorCtr="0" anchor="t" bIns="34275" lIns="68575" spcFirstLastPara="1" rIns="68575" wrap="square" tIns="34275">
            <a:normAutofit/>
          </a:bodyPr>
          <a:lstStyle/>
          <a:p>
            <a:pPr indent="-355600" lvl="0" marL="457200" rtl="0" algn="l">
              <a:spcBef>
                <a:spcPts val="800"/>
              </a:spcBef>
              <a:spcAft>
                <a:spcPts val="0"/>
              </a:spcAft>
              <a:buClr>
                <a:srgbClr val="BBCB03"/>
              </a:buClr>
              <a:buSzPts val="2000"/>
              <a:buChar char="●"/>
            </a:pPr>
            <a:r>
              <a:rPr lang="fr" sz="2000">
                <a:solidFill>
                  <a:srgbClr val="BBCB03"/>
                </a:solidFill>
              </a:rPr>
              <a:t>Application ontologies</a:t>
            </a:r>
            <a:endParaRPr sz="2000">
              <a:solidFill>
                <a:srgbClr val="00A3A6"/>
              </a:solidFill>
            </a:endParaRPr>
          </a:p>
          <a:p>
            <a:pPr indent="-317500" lvl="1" marL="914400" rtl="0" algn="l">
              <a:spcBef>
                <a:spcPts val="1000"/>
              </a:spcBef>
              <a:spcAft>
                <a:spcPts val="0"/>
              </a:spcAft>
              <a:buClr>
                <a:schemeClr val="dk1"/>
              </a:buClr>
              <a:buSzPts val="1400"/>
              <a:buChar char="➢"/>
            </a:pPr>
            <a:r>
              <a:rPr b="1" lang="fr" sz="1400">
                <a:solidFill>
                  <a:schemeClr val="dk1"/>
                </a:solidFill>
              </a:rPr>
              <a:t>oeso</a:t>
            </a:r>
            <a:r>
              <a:rPr lang="fr" sz="1400">
                <a:solidFill>
                  <a:schemeClr val="dk1"/>
                </a:solidFill>
              </a:rPr>
              <a:t>: Ontology of Experimental Scientific Objects (entities) </a:t>
            </a:r>
            <a:endParaRPr sz="1400">
              <a:solidFill>
                <a:schemeClr val="dk1"/>
              </a:solidFill>
            </a:endParaRPr>
          </a:p>
          <a:p>
            <a:pPr indent="0" lvl="0" marL="914400" rtl="0" algn="l">
              <a:spcBef>
                <a:spcPts val="1000"/>
              </a:spcBef>
              <a:spcAft>
                <a:spcPts val="0"/>
              </a:spcAft>
              <a:buNone/>
            </a:pPr>
            <a:r>
              <a:rPr b="1" lang="fr" sz="1400">
                <a:solidFill>
                  <a:schemeClr val="dk1"/>
                </a:solidFill>
              </a:rPr>
              <a:t>oepo</a:t>
            </a:r>
            <a:r>
              <a:rPr lang="fr" sz="1400">
                <a:solidFill>
                  <a:schemeClr val="dk1"/>
                </a:solidFill>
              </a:rPr>
              <a:t>: Ontology of Experimental Phenotypic Objects</a:t>
            </a:r>
            <a:endParaRPr sz="1400">
              <a:solidFill>
                <a:schemeClr val="dk1"/>
              </a:solidFill>
            </a:endParaRPr>
          </a:p>
          <a:p>
            <a:pPr indent="0" lvl="0" marL="914400" rtl="0" algn="l">
              <a:spcBef>
                <a:spcPts val="1000"/>
              </a:spcBef>
              <a:spcAft>
                <a:spcPts val="0"/>
              </a:spcAft>
              <a:buNone/>
            </a:pPr>
            <a:r>
              <a:rPr lang="fr" sz="1400">
                <a:solidFill>
                  <a:schemeClr val="dk1"/>
                </a:solidFill>
              </a:rPr>
              <a:t>main concepts: experiment objects, qualities,  experimental information</a:t>
            </a:r>
            <a:endParaRPr sz="1400">
              <a:solidFill>
                <a:schemeClr val="dk1"/>
              </a:solidFill>
            </a:endParaRPr>
          </a:p>
          <a:p>
            <a:pPr indent="0" lvl="0" marL="914400" rtl="0" algn="l">
              <a:spcBef>
                <a:spcPts val="1000"/>
              </a:spcBef>
              <a:spcAft>
                <a:spcPts val="0"/>
              </a:spcAft>
              <a:buNone/>
            </a:pPr>
            <a:r>
              <a:t/>
            </a:r>
            <a:endParaRPr sz="1400"/>
          </a:p>
          <a:p>
            <a:pPr indent="-317500" lvl="1" marL="914400" marR="0" rtl="0" algn="l">
              <a:lnSpc>
                <a:spcPct val="90000"/>
              </a:lnSpc>
              <a:spcBef>
                <a:spcPts val="1000"/>
              </a:spcBef>
              <a:spcAft>
                <a:spcPts val="0"/>
              </a:spcAft>
              <a:buClr>
                <a:schemeClr val="dk1"/>
              </a:buClr>
              <a:buSzPts val="1400"/>
              <a:buChar char="➢"/>
            </a:pPr>
            <a:r>
              <a:rPr b="1" lang="fr" sz="1400">
                <a:solidFill>
                  <a:schemeClr val="dk1"/>
                </a:solidFill>
              </a:rPr>
              <a:t>oeev</a:t>
            </a:r>
            <a:r>
              <a:rPr lang="fr" sz="1400">
                <a:solidFill>
                  <a:schemeClr val="dk1"/>
                </a:solidFill>
              </a:rPr>
              <a:t>: ontology of experimental events</a:t>
            </a:r>
            <a:endParaRPr sz="1400">
              <a:solidFill>
                <a:schemeClr val="dk1"/>
              </a:solidFill>
            </a:endParaRPr>
          </a:p>
          <a:p>
            <a:pPr indent="0" lvl="0" marL="914400" marR="0" rtl="0" algn="l">
              <a:lnSpc>
                <a:spcPct val="90000"/>
              </a:lnSpc>
              <a:spcBef>
                <a:spcPts val="1000"/>
              </a:spcBef>
              <a:spcAft>
                <a:spcPts val="0"/>
              </a:spcAft>
              <a:buNone/>
            </a:pPr>
            <a:r>
              <a:rPr lang="fr" sz="1400">
                <a:solidFill>
                  <a:schemeClr val="dk1"/>
                </a:solidFill>
              </a:rPr>
              <a:t>main concepts: move, device management, object management, faults, etc.</a:t>
            </a:r>
            <a:endParaRPr sz="2100"/>
          </a:p>
          <a:p>
            <a:pPr indent="0" lvl="0" marL="0" rtl="0" algn="l">
              <a:spcBef>
                <a:spcPts val="800"/>
              </a:spcBef>
              <a:spcAft>
                <a:spcPts val="0"/>
              </a:spcAft>
              <a:buNone/>
            </a:pPr>
            <a:r>
              <a:t/>
            </a:r>
            <a:endParaRPr sz="2800"/>
          </a:p>
        </p:txBody>
      </p:sp>
      <p:pic>
        <p:nvPicPr>
          <p:cNvPr id="430" name="Google Shape;430;p41"/>
          <p:cNvPicPr preferRelativeResize="0"/>
          <p:nvPr/>
        </p:nvPicPr>
        <p:blipFill>
          <a:blip r:embed="rId3">
            <a:alphaModFix/>
          </a:blip>
          <a:stretch>
            <a:fillRect/>
          </a:stretch>
        </p:blipFill>
        <p:spPr>
          <a:xfrm>
            <a:off x="8161800" y="22975"/>
            <a:ext cx="933700" cy="847250"/>
          </a:xfrm>
          <a:prstGeom prst="rect">
            <a:avLst/>
          </a:prstGeom>
          <a:noFill/>
          <a:ln>
            <a:noFill/>
          </a:ln>
        </p:spPr>
      </p:pic>
      <p:pic>
        <p:nvPicPr>
          <p:cNvPr id="431" name="Google Shape;431;p41"/>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432" name="Google Shape;432;p41"/>
          <p:cNvSpPr txBox="1"/>
          <p:nvPr>
            <p:ph type="title"/>
          </p:nvPr>
        </p:nvSpPr>
        <p:spPr>
          <a:xfrm>
            <a:off x="1243201" y="-40175"/>
            <a:ext cx="6343500" cy="666300"/>
          </a:xfrm>
          <a:prstGeom prst="rect">
            <a:avLst/>
          </a:prstGeom>
        </p:spPr>
        <p:txBody>
          <a:bodyPr anchorCtr="0" anchor="ctr" bIns="34275" lIns="0" spcFirstLastPara="1" rIns="68575" wrap="square" tIns="35100">
            <a:normAutofit/>
          </a:bodyPr>
          <a:lstStyle/>
          <a:p>
            <a:pPr indent="0" lvl="0" marL="0" rtl="0" algn="l">
              <a:spcBef>
                <a:spcPts val="0"/>
              </a:spcBef>
              <a:spcAft>
                <a:spcPts val="0"/>
              </a:spcAft>
              <a:buNone/>
            </a:pPr>
            <a:r>
              <a:rPr lang="fr" sz="2600"/>
              <a:t>Ontologies in OpenSILEX - PHIS </a:t>
            </a:r>
            <a:endParaRPr sz="2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42"/>
          <p:cNvPicPr preferRelativeResize="0"/>
          <p:nvPr/>
        </p:nvPicPr>
        <p:blipFill>
          <a:blip r:embed="rId3">
            <a:alphaModFix/>
          </a:blip>
          <a:stretch>
            <a:fillRect/>
          </a:stretch>
        </p:blipFill>
        <p:spPr>
          <a:xfrm>
            <a:off x="8161800" y="22975"/>
            <a:ext cx="933700" cy="847250"/>
          </a:xfrm>
          <a:prstGeom prst="rect">
            <a:avLst/>
          </a:prstGeom>
          <a:noFill/>
          <a:ln>
            <a:noFill/>
          </a:ln>
        </p:spPr>
      </p:pic>
      <p:pic>
        <p:nvPicPr>
          <p:cNvPr id="438" name="Google Shape;438;p42"/>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439" name="Google Shape;439;p42"/>
          <p:cNvSpPr txBox="1"/>
          <p:nvPr>
            <p:ph type="title"/>
          </p:nvPr>
        </p:nvSpPr>
        <p:spPr>
          <a:xfrm>
            <a:off x="1243201" y="-40175"/>
            <a:ext cx="6343500" cy="666300"/>
          </a:xfrm>
          <a:prstGeom prst="rect">
            <a:avLst/>
          </a:prstGeom>
        </p:spPr>
        <p:txBody>
          <a:bodyPr anchorCtr="0" anchor="ctr" bIns="34275" lIns="0" spcFirstLastPara="1" rIns="68575" wrap="square" tIns="35100">
            <a:normAutofit/>
          </a:bodyPr>
          <a:lstStyle/>
          <a:p>
            <a:pPr indent="0" lvl="0" marL="0" rtl="0" algn="l">
              <a:spcBef>
                <a:spcPts val="0"/>
              </a:spcBef>
              <a:spcAft>
                <a:spcPts val="0"/>
              </a:spcAft>
              <a:buNone/>
            </a:pPr>
            <a:r>
              <a:rPr lang="fr" sz="2600"/>
              <a:t>Ontologies in OpenSILEX - PHIS </a:t>
            </a:r>
            <a:endParaRPr sz="2600"/>
          </a:p>
        </p:txBody>
      </p:sp>
      <p:pic>
        <p:nvPicPr>
          <p:cNvPr id="440" name="Google Shape;440;p42"/>
          <p:cNvPicPr preferRelativeResize="0"/>
          <p:nvPr/>
        </p:nvPicPr>
        <p:blipFill rotWithShape="1">
          <a:blip r:embed="rId5">
            <a:alphaModFix/>
          </a:blip>
          <a:srcRect b="0" l="0" r="0" t="0"/>
          <a:stretch/>
        </p:blipFill>
        <p:spPr>
          <a:xfrm>
            <a:off x="3028763" y="816600"/>
            <a:ext cx="3000375" cy="1628775"/>
          </a:xfrm>
          <a:prstGeom prst="rect">
            <a:avLst/>
          </a:prstGeom>
          <a:noFill/>
          <a:ln>
            <a:noFill/>
          </a:ln>
        </p:spPr>
      </p:pic>
      <p:pic>
        <p:nvPicPr>
          <p:cNvPr id="441" name="Google Shape;441;p42"/>
          <p:cNvPicPr preferRelativeResize="0"/>
          <p:nvPr/>
        </p:nvPicPr>
        <p:blipFill rotWithShape="1">
          <a:blip r:embed="rId6">
            <a:alphaModFix/>
          </a:blip>
          <a:srcRect b="0" l="0" r="0" t="0"/>
          <a:stretch/>
        </p:blipFill>
        <p:spPr>
          <a:xfrm>
            <a:off x="695325" y="788047"/>
            <a:ext cx="2143125" cy="3886200"/>
          </a:xfrm>
          <a:prstGeom prst="rect">
            <a:avLst/>
          </a:prstGeom>
          <a:noFill/>
          <a:ln>
            <a:noFill/>
          </a:ln>
        </p:spPr>
      </p:pic>
      <p:sp>
        <p:nvSpPr>
          <p:cNvPr id="442" name="Google Shape;442;p42"/>
          <p:cNvSpPr/>
          <p:nvPr/>
        </p:nvSpPr>
        <p:spPr>
          <a:xfrm>
            <a:off x="2866925" y="816650"/>
            <a:ext cx="114300" cy="1628700"/>
          </a:xfrm>
          <a:prstGeom prst="leftBrace">
            <a:avLst>
              <a:gd fmla="val 50000" name="adj1"/>
              <a:gd fmla="val 50000" name="adj2"/>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3" name="Google Shape;443;p42"/>
          <p:cNvGrpSpPr/>
          <p:nvPr/>
        </p:nvGrpSpPr>
        <p:grpSpPr>
          <a:xfrm>
            <a:off x="6076688" y="696350"/>
            <a:ext cx="2458950" cy="2878000"/>
            <a:chOff x="5964375" y="-116375"/>
            <a:chExt cx="2458950" cy="2878000"/>
          </a:xfrm>
        </p:grpSpPr>
        <p:sp>
          <p:nvSpPr>
            <p:cNvPr id="444" name="Google Shape;444;p42"/>
            <p:cNvSpPr/>
            <p:nvPr/>
          </p:nvSpPr>
          <p:spPr>
            <a:xfrm>
              <a:off x="5964375" y="-116375"/>
              <a:ext cx="1759200" cy="206700"/>
            </a:xfrm>
            <a:prstGeom prst="roundRect">
              <a:avLst>
                <a:gd fmla="val 16667" name="adj"/>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ExperimentalCondition</a:t>
              </a:r>
              <a:endParaRPr b="0" i="0" sz="1200" u="none" cap="none" strike="noStrike">
                <a:solidFill>
                  <a:srgbClr val="000000"/>
                </a:solidFill>
                <a:latin typeface="Arial"/>
                <a:ea typeface="Arial"/>
                <a:cs typeface="Arial"/>
                <a:sym typeface="Arial"/>
              </a:endParaRPr>
            </a:p>
          </p:txBody>
        </p:sp>
        <p:sp>
          <p:nvSpPr>
            <p:cNvPr id="445" name="Google Shape;445;p42"/>
            <p:cNvSpPr/>
            <p:nvPr/>
          </p:nvSpPr>
          <p:spPr>
            <a:xfrm>
              <a:off x="6286575" y="418875"/>
              <a:ext cx="1114800" cy="206700"/>
            </a:xfrm>
            <a:prstGeom prst="roundRect">
              <a:avLst>
                <a:gd fmla="val 16667" name="adj"/>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Equipment</a:t>
              </a:r>
              <a:endParaRPr b="0" i="0" sz="1200" u="none" cap="none" strike="noStrike">
                <a:solidFill>
                  <a:srgbClr val="000000"/>
                </a:solidFill>
                <a:latin typeface="Arial"/>
                <a:ea typeface="Arial"/>
                <a:cs typeface="Arial"/>
                <a:sym typeface="Arial"/>
              </a:endParaRPr>
            </a:p>
          </p:txBody>
        </p:sp>
        <p:sp>
          <p:nvSpPr>
            <p:cNvPr id="446" name="Google Shape;446;p42"/>
            <p:cNvSpPr/>
            <p:nvPr/>
          </p:nvSpPr>
          <p:spPr>
            <a:xfrm>
              <a:off x="6437775" y="877925"/>
              <a:ext cx="812400" cy="206700"/>
            </a:xfrm>
            <a:prstGeom prst="roundRect">
              <a:avLst>
                <a:gd fmla="val 16667" name="adj"/>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Device</a:t>
              </a:r>
              <a:endParaRPr b="0" i="0" sz="1200" u="none" cap="none" strike="noStrike">
                <a:solidFill>
                  <a:srgbClr val="000000"/>
                </a:solidFill>
                <a:latin typeface="Arial"/>
                <a:ea typeface="Arial"/>
                <a:cs typeface="Arial"/>
                <a:sym typeface="Arial"/>
              </a:endParaRPr>
            </a:p>
          </p:txBody>
        </p:sp>
        <p:sp>
          <p:nvSpPr>
            <p:cNvPr id="447" name="Google Shape;447;p42"/>
            <p:cNvSpPr/>
            <p:nvPr/>
          </p:nvSpPr>
          <p:spPr>
            <a:xfrm>
              <a:off x="7091925" y="1157425"/>
              <a:ext cx="812400" cy="206700"/>
            </a:xfrm>
            <a:prstGeom prst="roundRect">
              <a:avLst>
                <a:gd fmla="val 16667" name="adj"/>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Actuator</a:t>
              </a:r>
              <a:endParaRPr b="0" i="0" sz="1200" u="none" cap="none" strike="noStrike">
                <a:solidFill>
                  <a:srgbClr val="000000"/>
                </a:solidFill>
                <a:latin typeface="Arial"/>
                <a:ea typeface="Arial"/>
                <a:cs typeface="Arial"/>
                <a:sym typeface="Arial"/>
              </a:endParaRPr>
            </a:p>
          </p:txBody>
        </p:sp>
        <p:sp>
          <p:nvSpPr>
            <p:cNvPr id="448" name="Google Shape;448;p42"/>
            <p:cNvSpPr/>
            <p:nvPr/>
          </p:nvSpPr>
          <p:spPr>
            <a:xfrm>
              <a:off x="7091925" y="1436925"/>
              <a:ext cx="980100" cy="206700"/>
            </a:xfrm>
            <a:prstGeom prst="roundRect">
              <a:avLst>
                <a:gd fmla="val 16667" name="adj"/>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ControlLaw</a:t>
              </a:r>
              <a:endParaRPr b="0" i="0" sz="1200" u="none" cap="none" strike="noStrike">
                <a:solidFill>
                  <a:srgbClr val="000000"/>
                </a:solidFill>
                <a:latin typeface="Arial"/>
                <a:ea typeface="Arial"/>
                <a:cs typeface="Arial"/>
                <a:sym typeface="Arial"/>
              </a:endParaRPr>
            </a:p>
          </p:txBody>
        </p:sp>
        <p:sp>
          <p:nvSpPr>
            <p:cNvPr id="449" name="Google Shape;449;p42"/>
            <p:cNvSpPr/>
            <p:nvPr/>
          </p:nvSpPr>
          <p:spPr>
            <a:xfrm>
              <a:off x="7091925" y="2554925"/>
              <a:ext cx="1331400" cy="206700"/>
            </a:xfrm>
            <a:prstGeom prst="roundRect">
              <a:avLst>
                <a:gd fmla="val 16667" name="adj"/>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SensingDevice</a:t>
              </a:r>
              <a:endParaRPr b="0" i="0" sz="1200" u="none" cap="none" strike="noStrike">
                <a:solidFill>
                  <a:srgbClr val="000000"/>
                </a:solidFill>
                <a:latin typeface="Arial"/>
                <a:ea typeface="Arial"/>
                <a:cs typeface="Arial"/>
                <a:sym typeface="Arial"/>
              </a:endParaRPr>
            </a:p>
          </p:txBody>
        </p:sp>
        <p:sp>
          <p:nvSpPr>
            <p:cNvPr id="450" name="Google Shape;450;p42"/>
            <p:cNvSpPr/>
            <p:nvPr/>
          </p:nvSpPr>
          <p:spPr>
            <a:xfrm>
              <a:off x="7091925" y="1716425"/>
              <a:ext cx="897000" cy="206700"/>
            </a:xfrm>
            <a:prstGeom prst="roundRect">
              <a:avLst>
                <a:gd fmla="val 16667" name="adj"/>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Software</a:t>
              </a:r>
              <a:endParaRPr b="0" i="0" sz="1200" u="none" cap="none" strike="noStrike">
                <a:solidFill>
                  <a:srgbClr val="000000"/>
                </a:solidFill>
                <a:latin typeface="Arial"/>
                <a:ea typeface="Arial"/>
                <a:cs typeface="Arial"/>
                <a:sym typeface="Arial"/>
              </a:endParaRPr>
            </a:p>
          </p:txBody>
        </p:sp>
        <p:sp>
          <p:nvSpPr>
            <p:cNvPr id="451" name="Google Shape;451;p42"/>
            <p:cNvSpPr/>
            <p:nvPr/>
          </p:nvSpPr>
          <p:spPr>
            <a:xfrm>
              <a:off x="7091924" y="2275425"/>
              <a:ext cx="687000" cy="206700"/>
            </a:xfrm>
            <a:prstGeom prst="roundRect">
              <a:avLst>
                <a:gd fmla="val 16667" name="adj"/>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Station</a:t>
              </a:r>
              <a:endParaRPr b="0" i="0" sz="1200" u="none" cap="none" strike="noStrike">
                <a:solidFill>
                  <a:srgbClr val="000000"/>
                </a:solidFill>
                <a:latin typeface="Arial"/>
                <a:ea typeface="Arial"/>
                <a:cs typeface="Arial"/>
                <a:sym typeface="Arial"/>
              </a:endParaRPr>
            </a:p>
          </p:txBody>
        </p:sp>
        <p:sp>
          <p:nvSpPr>
            <p:cNvPr id="452" name="Google Shape;452;p42"/>
            <p:cNvSpPr/>
            <p:nvPr/>
          </p:nvSpPr>
          <p:spPr>
            <a:xfrm>
              <a:off x="7091925" y="1995925"/>
              <a:ext cx="723000" cy="206700"/>
            </a:xfrm>
            <a:prstGeom prst="roundRect">
              <a:avLst>
                <a:gd fmla="val 16667" name="adj"/>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Vector</a:t>
              </a:r>
              <a:endParaRPr b="0" i="0" sz="1200" u="none" cap="none" strike="noStrike">
                <a:solidFill>
                  <a:srgbClr val="000000"/>
                </a:solidFill>
                <a:latin typeface="Arial"/>
                <a:ea typeface="Arial"/>
                <a:cs typeface="Arial"/>
                <a:sym typeface="Arial"/>
              </a:endParaRPr>
            </a:p>
          </p:txBody>
        </p:sp>
        <p:cxnSp>
          <p:nvCxnSpPr>
            <p:cNvPr id="453" name="Google Shape;453;p42"/>
            <p:cNvCxnSpPr>
              <a:stCxn id="447" idx="1"/>
              <a:endCxn id="446" idx="2"/>
            </p:cNvCxnSpPr>
            <p:nvPr/>
          </p:nvCxnSpPr>
          <p:spPr>
            <a:xfrm rot="10800000">
              <a:off x="6844125" y="1084675"/>
              <a:ext cx="247800" cy="176100"/>
            </a:xfrm>
            <a:prstGeom prst="bentConnector2">
              <a:avLst/>
            </a:prstGeom>
            <a:noFill/>
            <a:ln cap="flat" cmpd="sng" w="9525">
              <a:solidFill>
                <a:srgbClr val="000000"/>
              </a:solidFill>
              <a:prstDash val="solid"/>
              <a:round/>
              <a:headEnd len="sm" w="sm" type="none"/>
              <a:tailEnd len="med" w="med" type="triangle"/>
            </a:ln>
          </p:spPr>
        </p:cxnSp>
        <p:cxnSp>
          <p:nvCxnSpPr>
            <p:cNvPr id="454" name="Google Shape;454;p42"/>
            <p:cNvCxnSpPr>
              <a:stCxn id="450" idx="1"/>
              <a:endCxn id="446" idx="2"/>
            </p:cNvCxnSpPr>
            <p:nvPr/>
          </p:nvCxnSpPr>
          <p:spPr>
            <a:xfrm rot="10800000">
              <a:off x="6844125" y="1084775"/>
              <a:ext cx="247800" cy="735000"/>
            </a:xfrm>
            <a:prstGeom prst="bentConnector2">
              <a:avLst/>
            </a:prstGeom>
            <a:noFill/>
            <a:ln cap="flat" cmpd="sng" w="9525">
              <a:solidFill>
                <a:srgbClr val="000000"/>
              </a:solidFill>
              <a:prstDash val="solid"/>
              <a:round/>
              <a:headEnd len="sm" w="sm" type="none"/>
              <a:tailEnd len="med" w="med" type="triangle"/>
            </a:ln>
          </p:spPr>
        </p:cxnSp>
        <p:cxnSp>
          <p:nvCxnSpPr>
            <p:cNvPr id="455" name="Google Shape;455;p42"/>
            <p:cNvCxnSpPr>
              <a:stCxn id="448" idx="1"/>
              <a:endCxn id="446" idx="2"/>
            </p:cNvCxnSpPr>
            <p:nvPr/>
          </p:nvCxnSpPr>
          <p:spPr>
            <a:xfrm rot="10800000">
              <a:off x="6844125" y="1084575"/>
              <a:ext cx="247800" cy="455700"/>
            </a:xfrm>
            <a:prstGeom prst="bentConnector2">
              <a:avLst/>
            </a:prstGeom>
            <a:noFill/>
            <a:ln cap="flat" cmpd="sng" w="9525">
              <a:solidFill>
                <a:srgbClr val="000000"/>
              </a:solidFill>
              <a:prstDash val="solid"/>
              <a:round/>
              <a:headEnd len="sm" w="sm" type="none"/>
              <a:tailEnd len="med" w="med" type="triangle"/>
            </a:ln>
          </p:spPr>
        </p:cxnSp>
        <p:cxnSp>
          <p:nvCxnSpPr>
            <p:cNvPr id="456" name="Google Shape;456;p42"/>
            <p:cNvCxnSpPr>
              <a:stCxn id="452" idx="1"/>
              <a:endCxn id="446" idx="2"/>
            </p:cNvCxnSpPr>
            <p:nvPr/>
          </p:nvCxnSpPr>
          <p:spPr>
            <a:xfrm rot="10800000">
              <a:off x="6844125" y="1084675"/>
              <a:ext cx="247800" cy="1014600"/>
            </a:xfrm>
            <a:prstGeom prst="bentConnector2">
              <a:avLst/>
            </a:prstGeom>
            <a:noFill/>
            <a:ln cap="flat" cmpd="sng" w="9525">
              <a:solidFill>
                <a:srgbClr val="000000"/>
              </a:solidFill>
              <a:prstDash val="solid"/>
              <a:round/>
              <a:headEnd len="sm" w="sm" type="none"/>
              <a:tailEnd len="med" w="med" type="triangle"/>
            </a:ln>
          </p:spPr>
        </p:cxnSp>
        <p:cxnSp>
          <p:nvCxnSpPr>
            <p:cNvPr id="457" name="Google Shape;457;p42"/>
            <p:cNvCxnSpPr>
              <a:stCxn id="449" idx="1"/>
              <a:endCxn id="446" idx="2"/>
            </p:cNvCxnSpPr>
            <p:nvPr/>
          </p:nvCxnSpPr>
          <p:spPr>
            <a:xfrm rot="10800000">
              <a:off x="6844125" y="1084475"/>
              <a:ext cx="247800" cy="1573800"/>
            </a:xfrm>
            <a:prstGeom prst="bentConnector2">
              <a:avLst/>
            </a:prstGeom>
            <a:noFill/>
            <a:ln cap="flat" cmpd="sng" w="9525">
              <a:solidFill>
                <a:srgbClr val="000000"/>
              </a:solidFill>
              <a:prstDash val="solid"/>
              <a:round/>
              <a:headEnd len="sm" w="sm" type="none"/>
              <a:tailEnd len="med" w="med" type="triangle"/>
            </a:ln>
          </p:spPr>
        </p:cxnSp>
        <p:cxnSp>
          <p:nvCxnSpPr>
            <p:cNvPr id="458" name="Google Shape;458;p42"/>
            <p:cNvCxnSpPr>
              <a:stCxn id="451" idx="1"/>
              <a:endCxn id="446" idx="2"/>
            </p:cNvCxnSpPr>
            <p:nvPr/>
          </p:nvCxnSpPr>
          <p:spPr>
            <a:xfrm rot="10800000">
              <a:off x="6844124" y="1084575"/>
              <a:ext cx="247800" cy="1294200"/>
            </a:xfrm>
            <a:prstGeom prst="bentConnector2">
              <a:avLst/>
            </a:prstGeom>
            <a:noFill/>
            <a:ln cap="flat" cmpd="sng" w="9525">
              <a:solidFill>
                <a:srgbClr val="000000"/>
              </a:solidFill>
              <a:prstDash val="solid"/>
              <a:round/>
              <a:headEnd len="sm" w="sm" type="none"/>
              <a:tailEnd len="sm" w="sm" type="none"/>
            </a:ln>
          </p:spPr>
        </p:cxnSp>
        <p:cxnSp>
          <p:nvCxnSpPr>
            <p:cNvPr id="459" name="Google Shape;459;p42"/>
            <p:cNvCxnSpPr>
              <a:stCxn id="446" idx="0"/>
              <a:endCxn id="445" idx="2"/>
            </p:cNvCxnSpPr>
            <p:nvPr/>
          </p:nvCxnSpPr>
          <p:spPr>
            <a:xfrm rot="-5400000">
              <a:off x="6718125" y="751475"/>
              <a:ext cx="252300" cy="600"/>
            </a:xfrm>
            <a:prstGeom prst="bentConnector3">
              <a:avLst>
                <a:gd fmla="val 50010" name="adj1"/>
              </a:avLst>
            </a:prstGeom>
            <a:noFill/>
            <a:ln cap="flat" cmpd="sng" w="9525">
              <a:solidFill>
                <a:srgbClr val="000000"/>
              </a:solidFill>
              <a:prstDash val="solid"/>
              <a:round/>
              <a:headEnd len="sm" w="sm" type="none"/>
              <a:tailEnd len="med" w="med" type="triangle"/>
            </a:ln>
          </p:spPr>
        </p:cxnSp>
        <p:cxnSp>
          <p:nvCxnSpPr>
            <p:cNvPr id="460" name="Google Shape;460;p42"/>
            <p:cNvCxnSpPr>
              <a:stCxn id="445" idx="0"/>
              <a:endCxn id="444" idx="2"/>
            </p:cNvCxnSpPr>
            <p:nvPr/>
          </p:nvCxnSpPr>
          <p:spPr>
            <a:xfrm rot="-5400000">
              <a:off x="6680025" y="254325"/>
              <a:ext cx="328500" cy="600"/>
            </a:xfrm>
            <a:prstGeom prst="bentConnector3">
              <a:avLst>
                <a:gd fmla="val 50008" name="adj1"/>
              </a:avLst>
            </a:prstGeom>
            <a:noFill/>
            <a:ln cap="flat" cmpd="sng" w="9525">
              <a:solidFill>
                <a:srgbClr val="000000"/>
              </a:solidFill>
              <a:prstDash val="solid"/>
              <a:round/>
              <a:headEnd len="sm" w="sm" type="none"/>
              <a:tailEnd len="med" w="med" type="triangle"/>
            </a:ln>
          </p:spPr>
        </p:cxnSp>
      </p:grpSp>
      <p:grpSp>
        <p:nvGrpSpPr>
          <p:cNvPr id="461" name="Google Shape;461;p42"/>
          <p:cNvGrpSpPr/>
          <p:nvPr/>
        </p:nvGrpSpPr>
        <p:grpSpPr>
          <a:xfrm>
            <a:off x="6329325" y="3994500"/>
            <a:ext cx="1953700" cy="765700"/>
            <a:chOff x="3340675" y="2975950"/>
            <a:chExt cx="1953700" cy="765700"/>
          </a:xfrm>
        </p:grpSpPr>
        <p:sp>
          <p:nvSpPr>
            <p:cNvPr id="462" name="Google Shape;462;p42"/>
            <p:cNvSpPr/>
            <p:nvPr/>
          </p:nvSpPr>
          <p:spPr>
            <a:xfrm>
              <a:off x="3340675" y="2975950"/>
              <a:ext cx="1289100" cy="206700"/>
            </a:xfrm>
            <a:prstGeom prst="roundRect">
              <a:avLst>
                <a:gd fmla="val 16667" name="adj"/>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ScientificObject</a:t>
              </a:r>
              <a:endParaRPr b="0" i="0" sz="1200" u="none" cap="none" strike="noStrike">
                <a:solidFill>
                  <a:srgbClr val="000000"/>
                </a:solidFill>
                <a:latin typeface="Arial"/>
                <a:ea typeface="Arial"/>
                <a:cs typeface="Arial"/>
                <a:sym typeface="Arial"/>
              </a:endParaRPr>
            </a:p>
          </p:txBody>
        </p:sp>
        <p:sp>
          <p:nvSpPr>
            <p:cNvPr id="463" name="Google Shape;463;p42"/>
            <p:cNvSpPr/>
            <p:nvPr/>
          </p:nvSpPr>
          <p:spPr>
            <a:xfrm>
              <a:off x="4233875" y="3255450"/>
              <a:ext cx="1060500" cy="206700"/>
            </a:xfrm>
            <a:prstGeom prst="roundRect">
              <a:avLst>
                <a:gd fmla="val 16667" name="adj"/>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Population</a:t>
              </a:r>
              <a:endParaRPr b="0" i="0" sz="1200" u="none" cap="none" strike="noStrike">
                <a:solidFill>
                  <a:srgbClr val="000000"/>
                </a:solidFill>
                <a:latin typeface="Arial"/>
                <a:ea typeface="Arial"/>
                <a:cs typeface="Arial"/>
                <a:sym typeface="Arial"/>
              </a:endParaRPr>
            </a:p>
          </p:txBody>
        </p:sp>
        <p:cxnSp>
          <p:nvCxnSpPr>
            <p:cNvPr id="464" name="Google Shape;464;p42"/>
            <p:cNvCxnSpPr>
              <a:stCxn id="463" idx="1"/>
              <a:endCxn id="462" idx="2"/>
            </p:cNvCxnSpPr>
            <p:nvPr/>
          </p:nvCxnSpPr>
          <p:spPr>
            <a:xfrm rot="10800000">
              <a:off x="3985175" y="3182700"/>
              <a:ext cx="248700" cy="176100"/>
            </a:xfrm>
            <a:prstGeom prst="bentConnector2">
              <a:avLst/>
            </a:prstGeom>
            <a:noFill/>
            <a:ln cap="flat" cmpd="sng" w="9525">
              <a:solidFill>
                <a:srgbClr val="000000"/>
              </a:solidFill>
              <a:prstDash val="solid"/>
              <a:round/>
              <a:headEnd len="sm" w="sm" type="none"/>
              <a:tailEnd len="med" w="med" type="triangle"/>
            </a:ln>
          </p:spPr>
        </p:cxnSp>
        <p:sp>
          <p:nvSpPr>
            <p:cNvPr id="465" name="Google Shape;465;p42"/>
            <p:cNvSpPr/>
            <p:nvPr/>
          </p:nvSpPr>
          <p:spPr>
            <a:xfrm>
              <a:off x="4233875" y="3534950"/>
              <a:ext cx="812400" cy="206700"/>
            </a:xfrm>
            <a:prstGeom prst="roundRect">
              <a:avLst>
                <a:gd fmla="val 16667" name="adj"/>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Sample</a:t>
              </a:r>
              <a:endParaRPr b="0" i="0" sz="1200" u="none" cap="none" strike="noStrike">
                <a:solidFill>
                  <a:srgbClr val="000000"/>
                </a:solidFill>
                <a:latin typeface="Arial"/>
                <a:ea typeface="Arial"/>
                <a:cs typeface="Arial"/>
                <a:sym typeface="Arial"/>
              </a:endParaRPr>
            </a:p>
          </p:txBody>
        </p:sp>
        <p:cxnSp>
          <p:nvCxnSpPr>
            <p:cNvPr id="466" name="Google Shape;466;p42"/>
            <p:cNvCxnSpPr>
              <a:stCxn id="465" idx="1"/>
              <a:endCxn id="462" idx="2"/>
            </p:cNvCxnSpPr>
            <p:nvPr/>
          </p:nvCxnSpPr>
          <p:spPr>
            <a:xfrm rot="10800000">
              <a:off x="3985175" y="3182600"/>
              <a:ext cx="248700" cy="455700"/>
            </a:xfrm>
            <a:prstGeom prst="bentConnector2">
              <a:avLst/>
            </a:prstGeom>
            <a:noFill/>
            <a:ln cap="flat" cmpd="sng" w="9525">
              <a:solidFill>
                <a:srgbClr val="000000"/>
              </a:solidFill>
              <a:prstDash val="solid"/>
              <a:round/>
              <a:headEnd len="sm" w="sm" type="none"/>
              <a:tailEnd len="med" w="med" type="triangle"/>
            </a:ln>
          </p:spPr>
        </p:cxnSp>
      </p:grpSp>
      <p:sp>
        <p:nvSpPr>
          <p:cNvPr id="467" name="Google Shape;467;p42"/>
          <p:cNvSpPr txBox="1"/>
          <p:nvPr/>
        </p:nvSpPr>
        <p:spPr>
          <a:xfrm>
            <a:off x="2647525" y="3107075"/>
            <a:ext cx="3558300" cy="615600"/>
          </a:xfrm>
          <a:prstGeom prst="rect">
            <a:avLst/>
          </a:prstGeom>
          <a:solidFill>
            <a:srgbClr val="E7E6E6"/>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a:latin typeface="Calibri"/>
                <a:ea typeface="Calibri"/>
                <a:cs typeface="Calibri"/>
                <a:sym typeface="Calibri"/>
              </a:rPr>
              <a:t>Main concepts </a:t>
            </a:r>
            <a:r>
              <a:rPr b="1" lang="fr">
                <a:latin typeface="Calibri"/>
                <a:ea typeface="Calibri"/>
                <a:cs typeface="Calibri"/>
                <a:sym typeface="Calibri"/>
              </a:rPr>
              <a:t>used by</a:t>
            </a:r>
            <a:r>
              <a:rPr lang="fr">
                <a:latin typeface="Calibri"/>
                <a:ea typeface="Calibri"/>
                <a:cs typeface="Calibri"/>
                <a:sym typeface="Calibri"/>
              </a:rPr>
              <a:t> the application.</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fr">
                <a:latin typeface="Calibri"/>
                <a:ea typeface="Calibri"/>
                <a:cs typeface="Calibri"/>
                <a:sym typeface="Calibri"/>
              </a:rPr>
              <a:t>Some concepts can be </a:t>
            </a:r>
            <a:r>
              <a:rPr b="1" lang="fr">
                <a:latin typeface="Calibri"/>
                <a:ea typeface="Calibri"/>
                <a:cs typeface="Calibri"/>
                <a:sym typeface="Calibri"/>
              </a:rPr>
              <a:t>extended</a:t>
            </a:r>
            <a:endParaRPr b="1">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43"/>
          <p:cNvPicPr preferRelativeResize="0"/>
          <p:nvPr/>
        </p:nvPicPr>
        <p:blipFill>
          <a:blip r:embed="rId3">
            <a:alphaModFix/>
          </a:blip>
          <a:stretch>
            <a:fillRect/>
          </a:stretch>
        </p:blipFill>
        <p:spPr>
          <a:xfrm>
            <a:off x="4704700" y="3273488"/>
            <a:ext cx="2010737" cy="1304262"/>
          </a:xfrm>
          <a:prstGeom prst="rect">
            <a:avLst/>
          </a:prstGeom>
          <a:noFill/>
          <a:ln>
            <a:noFill/>
          </a:ln>
        </p:spPr>
      </p:pic>
      <p:sp>
        <p:nvSpPr>
          <p:cNvPr id="473" name="Google Shape;473;p43"/>
          <p:cNvSpPr/>
          <p:nvPr/>
        </p:nvSpPr>
        <p:spPr>
          <a:xfrm>
            <a:off x="549525" y="1812750"/>
            <a:ext cx="1502982"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Entity</a:t>
            </a:r>
            <a:endParaRPr b="1">
              <a:solidFill>
                <a:srgbClr val="FFFFFF"/>
              </a:solidFill>
            </a:endParaRPr>
          </a:p>
        </p:txBody>
      </p:sp>
      <p:sp>
        <p:nvSpPr>
          <p:cNvPr id="474" name="Google Shape;474;p43"/>
          <p:cNvSpPr/>
          <p:nvPr/>
        </p:nvSpPr>
        <p:spPr>
          <a:xfrm>
            <a:off x="2679625" y="1826822"/>
            <a:ext cx="1602018"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Characteristic</a:t>
            </a:r>
            <a:endParaRPr b="1">
              <a:solidFill>
                <a:srgbClr val="FFFFFF"/>
              </a:solidFill>
            </a:endParaRPr>
          </a:p>
        </p:txBody>
      </p:sp>
      <p:sp>
        <p:nvSpPr>
          <p:cNvPr id="475" name="Google Shape;475;p43"/>
          <p:cNvSpPr/>
          <p:nvPr/>
        </p:nvSpPr>
        <p:spPr>
          <a:xfrm>
            <a:off x="4885925" y="1812750"/>
            <a:ext cx="1502982"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Method</a:t>
            </a:r>
            <a:endParaRPr b="1">
              <a:solidFill>
                <a:srgbClr val="FFFFFF"/>
              </a:solidFill>
            </a:endParaRPr>
          </a:p>
        </p:txBody>
      </p:sp>
      <p:sp>
        <p:nvSpPr>
          <p:cNvPr id="476" name="Google Shape;476;p43"/>
          <p:cNvSpPr/>
          <p:nvPr/>
        </p:nvSpPr>
        <p:spPr>
          <a:xfrm>
            <a:off x="6960750" y="1785225"/>
            <a:ext cx="1465776"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Scale (unit)</a:t>
            </a:r>
            <a:endParaRPr b="1">
              <a:solidFill>
                <a:srgbClr val="FFFFFF"/>
              </a:solidFill>
            </a:endParaRPr>
          </a:p>
        </p:txBody>
      </p:sp>
      <p:sp>
        <p:nvSpPr>
          <p:cNvPr id="477" name="Google Shape;477;p43"/>
          <p:cNvSpPr/>
          <p:nvPr/>
        </p:nvSpPr>
        <p:spPr>
          <a:xfrm>
            <a:off x="2143313" y="1833600"/>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8" name="Google Shape;478;p43"/>
          <p:cNvCxnSpPr>
            <a:stCxn id="474" idx="2"/>
          </p:cNvCxnSpPr>
          <p:nvPr/>
        </p:nvCxnSpPr>
        <p:spPr>
          <a:xfrm flipH="1" rot="-5400000">
            <a:off x="3679834" y="2158010"/>
            <a:ext cx="1242300" cy="1640700"/>
          </a:xfrm>
          <a:prstGeom prst="curvedConnector2">
            <a:avLst/>
          </a:prstGeom>
          <a:noFill/>
          <a:ln cap="flat" cmpd="sng" w="19050">
            <a:solidFill>
              <a:srgbClr val="275662"/>
            </a:solidFill>
            <a:prstDash val="solid"/>
            <a:round/>
            <a:headEnd len="med" w="med" type="none"/>
            <a:tailEnd len="med" w="med" type="triangle"/>
          </a:ln>
        </p:spPr>
      </p:cxnSp>
      <p:cxnSp>
        <p:nvCxnSpPr>
          <p:cNvPr id="479" name="Google Shape;479;p43"/>
          <p:cNvCxnSpPr>
            <a:stCxn id="476" idx="2"/>
          </p:cNvCxnSpPr>
          <p:nvPr/>
        </p:nvCxnSpPr>
        <p:spPr>
          <a:xfrm rot="5400000">
            <a:off x="6301338" y="2325513"/>
            <a:ext cx="1402200" cy="1382400"/>
          </a:xfrm>
          <a:prstGeom prst="curvedConnector3">
            <a:avLst>
              <a:gd fmla="val 50000" name="adj1"/>
            </a:avLst>
          </a:prstGeom>
          <a:noFill/>
          <a:ln cap="flat" cmpd="sng" w="19050">
            <a:solidFill>
              <a:srgbClr val="275662"/>
            </a:solidFill>
            <a:prstDash val="solid"/>
            <a:round/>
            <a:headEnd len="med" w="med" type="none"/>
            <a:tailEnd len="med" w="med" type="triangle"/>
          </a:ln>
        </p:spPr>
      </p:cxnSp>
      <p:cxnSp>
        <p:nvCxnSpPr>
          <p:cNvPr id="480" name="Google Shape;480;p43"/>
          <p:cNvCxnSpPr>
            <a:stCxn id="473" idx="2"/>
          </p:cNvCxnSpPr>
          <p:nvPr/>
        </p:nvCxnSpPr>
        <p:spPr>
          <a:xfrm flipH="1" rot="-5400000">
            <a:off x="2357616" y="1286538"/>
            <a:ext cx="1485300" cy="3598500"/>
          </a:xfrm>
          <a:prstGeom prst="curvedConnector2">
            <a:avLst/>
          </a:prstGeom>
          <a:noFill/>
          <a:ln cap="flat" cmpd="sng" w="19050">
            <a:solidFill>
              <a:srgbClr val="275662"/>
            </a:solidFill>
            <a:prstDash val="solid"/>
            <a:round/>
            <a:headEnd len="med" w="med" type="none"/>
            <a:tailEnd len="med" w="med" type="triangle"/>
          </a:ln>
        </p:spPr>
      </p:cxnSp>
      <p:cxnSp>
        <p:nvCxnSpPr>
          <p:cNvPr id="481" name="Google Shape;481;p43"/>
          <p:cNvCxnSpPr>
            <a:stCxn id="475" idx="2"/>
          </p:cNvCxnSpPr>
          <p:nvPr/>
        </p:nvCxnSpPr>
        <p:spPr>
          <a:xfrm flipH="1" rot="-5400000">
            <a:off x="4913816" y="3066738"/>
            <a:ext cx="1914000" cy="466800"/>
          </a:xfrm>
          <a:prstGeom prst="curvedConnector3">
            <a:avLst>
              <a:gd fmla="val 50000" name="adj1"/>
            </a:avLst>
          </a:prstGeom>
          <a:noFill/>
          <a:ln cap="flat" cmpd="sng" w="19050">
            <a:solidFill>
              <a:srgbClr val="275662"/>
            </a:solidFill>
            <a:prstDash val="solid"/>
            <a:round/>
            <a:headEnd len="med" w="med" type="none"/>
            <a:tailEnd len="med" w="med" type="triangle"/>
          </a:ln>
        </p:spPr>
      </p:cxnSp>
      <p:sp>
        <p:nvSpPr>
          <p:cNvPr id="482" name="Google Shape;482;p43"/>
          <p:cNvSpPr/>
          <p:nvPr/>
        </p:nvSpPr>
        <p:spPr>
          <a:xfrm rot="5400000">
            <a:off x="2252325" y="458625"/>
            <a:ext cx="427800" cy="2303100"/>
          </a:xfrm>
          <a:prstGeom prst="leftBrace">
            <a:avLst>
              <a:gd fmla="val 50000" name="adj1"/>
              <a:gd fmla="val 50000" name="adj2"/>
            </a:avLst>
          </a:prstGeom>
          <a:noFill/>
          <a:ln cap="flat" cmpd="sng" w="19050">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3"/>
          <p:cNvSpPr/>
          <p:nvPr/>
        </p:nvSpPr>
        <p:spPr>
          <a:xfrm>
            <a:off x="2002725" y="1027875"/>
            <a:ext cx="927000" cy="368400"/>
          </a:xfrm>
          <a:prstGeom prst="rect">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Trait</a:t>
            </a:r>
            <a:endParaRPr b="1">
              <a:solidFill>
                <a:srgbClr val="FFFFFF"/>
              </a:solidFill>
            </a:endParaRPr>
          </a:p>
        </p:txBody>
      </p:sp>
      <p:sp>
        <p:nvSpPr>
          <p:cNvPr id="484" name="Google Shape;484;p43"/>
          <p:cNvSpPr/>
          <p:nvPr/>
        </p:nvSpPr>
        <p:spPr>
          <a:xfrm>
            <a:off x="4361025" y="1806075"/>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3"/>
          <p:cNvSpPr/>
          <p:nvPr/>
        </p:nvSpPr>
        <p:spPr>
          <a:xfrm>
            <a:off x="6452075" y="1806075"/>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3"/>
          <p:cNvSpPr txBox="1"/>
          <p:nvPr/>
        </p:nvSpPr>
        <p:spPr>
          <a:xfrm>
            <a:off x="682475" y="1432463"/>
            <a:ext cx="92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70AD47"/>
                </a:solidFill>
                <a:latin typeface="Calibri"/>
                <a:ea typeface="Calibri"/>
                <a:cs typeface="Calibri"/>
                <a:sym typeface="Calibri"/>
              </a:rPr>
              <a:t>PLANT</a:t>
            </a:r>
            <a:endParaRPr b="1">
              <a:solidFill>
                <a:srgbClr val="70AD47"/>
              </a:solidFill>
              <a:latin typeface="Calibri"/>
              <a:ea typeface="Calibri"/>
              <a:cs typeface="Calibri"/>
              <a:sym typeface="Calibri"/>
            </a:endParaRPr>
          </a:p>
        </p:txBody>
      </p:sp>
      <p:sp>
        <p:nvSpPr>
          <p:cNvPr id="487" name="Google Shape;487;p43"/>
          <p:cNvSpPr txBox="1"/>
          <p:nvPr/>
        </p:nvSpPr>
        <p:spPr>
          <a:xfrm>
            <a:off x="3656075" y="1432463"/>
            <a:ext cx="92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70AD47"/>
                </a:solidFill>
                <a:latin typeface="Calibri"/>
                <a:ea typeface="Calibri"/>
                <a:cs typeface="Calibri"/>
                <a:sym typeface="Calibri"/>
              </a:rPr>
              <a:t>HEIGHT</a:t>
            </a:r>
            <a:endParaRPr b="1">
              <a:solidFill>
                <a:srgbClr val="70AD47"/>
              </a:solidFill>
              <a:latin typeface="Calibri"/>
              <a:ea typeface="Calibri"/>
              <a:cs typeface="Calibri"/>
              <a:sym typeface="Calibri"/>
            </a:endParaRPr>
          </a:p>
        </p:txBody>
      </p:sp>
      <p:sp>
        <p:nvSpPr>
          <p:cNvPr id="488" name="Google Shape;488;p43"/>
          <p:cNvSpPr txBox="1"/>
          <p:nvPr/>
        </p:nvSpPr>
        <p:spPr>
          <a:xfrm>
            <a:off x="4896399" y="1420163"/>
            <a:ext cx="1465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70AD47"/>
                </a:solidFill>
                <a:latin typeface="Calibri"/>
                <a:ea typeface="Calibri"/>
                <a:cs typeface="Calibri"/>
                <a:sym typeface="Calibri"/>
              </a:rPr>
              <a:t>RULER</a:t>
            </a:r>
            <a:endParaRPr b="1">
              <a:solidFill>
                <a:srgbClr val="70AD47"/>
              </a:solidFill>
              <a:latin typeface="Calibri"/>
              <a:ea typeface="Calibri"/>
              <a:cs typeface="Calibri"/>
              <a:sym typeface="Calibri"/>
            </a:endParaRPr>
          </a:p>
        </p:txBody>
      </p:sp>
      <p:sp>
        <p:nvSpPr>
          <p:cNvPr id="489" name="Google Shape;489;p43"/>
          <p:cNvSpPr txBox="1"/>
          <p:nvPr/>
        </p:nvSpPr>
        <p:spPr>
          <a:xfrm>
            <a:off x="7395150" y="1420163"/>
            <a:ext cx="597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70AD47"/>
                </a:solidFill>
                <a:latin typeface="Calibri"/>
                <a:ea typeface="Calibri"/>
                <a:cs typeface="Calibri"/>
                <a:sym typeface="Calibri"/>
              </a:rPr>
              <a:t>CM</a:t>
            </a:r>
            <a:endParaRPr b="1">
              <a:solidFill>
                <a:srgbClr val="70AD47"/>
              </a:solidFill>
              <a:latin typeface="Calibri"/>
              <a:ea typeface="Calibri"/>
              <a:cs typeface="Calibri"/>
              <a:sym typeface="Calibri"/>
            </a:endParaRPr>
          </a:p>
        </p:txBody>
      </p:sp>
      <p:sp>
        <p:nvSpPr>
          <p:cNvPr id="490" name="Google Shape;490;p43"/>
          <p:cNvSpPr txBox="1"/>
          <p:nvPr/>
        </p:nvSpPr>
        <p:spPr>
          <a:xfrm>
            <a:off x="6747150" y="3682975"/>
            <a:ext cx="195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u="sng">
                <a:solidFill>
                  <a:srgbClr val="00A3A6"/>
                </a:solidFill>
                <a:latin typeface="Calibri"/>
                <a:ea typeface="Calibri"/>
                <a:cs typeface="Calibri"/>
                <a:sym typeface="Calibri"/>
              </a:rPr>
              <a:t>Reference ONTOLOGIES</a:t>
            </a:r>
            <a:endParaRPr u="sng">
              <a:solidFill>
                <a:srgbClr val="00A3A6"/>
              </a:solidFill>
              <a:latin typeface="Calibri"/>
              <a:ea typeface="Calibri"/>
              <a:cs typeface="Calibri"/>
              <a:sym typeface="Calibri"/>
            </a:endParaRPr>
          </a:p>
        </p:txBody>
      </p:sp>
      <p:sp>
        <p:nvSpPr>
          <p:cNvPr id="491" name="Google Shape;491;p43"/>
          <p:cNvSpPr/>
          <p:nvPr/>
        </p:nvSpPr>
        <p:spPr>
          <a:xfrm>
            <a:off x="445163" y="3307175"/>
            <a:ext cx="1711692" cy="740124"/>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Entity</a:t>
            </a:r>
            <a:endParaRPr b="1">
              <a:solidFill>
                <a:srgbClr val="FFFFFF"/>
              </a:solidFill>
            </a:endParaRPr>
          </a:p>
          <a:p>
            <a:pPr indent="0" lvl="0" marL="0" rtl="0" algn="ctr">
              <a:spcBef>
                <a:spcPts val="0"/>
              </a:spcBef>
              <a:spcAft>
                <a:spcPts val="0"/>
              </a:spcAft>
              <a:buNone/>
            </a:pPr>
            <a:r>
              <a:rPr b="1" lang="fr">
                <a:solidFill>
                  <a:srgbClr val="FFFFFF"/>
                </a:solidFill>
              </a:rPr>
              <a:t>Individual</a:t>
            </a:r>
            <a:endParaRPr b="1">
              <a:solidFill>
                <a:srgbClr val="FFFFFF"/>
              </a:solidFill>
            </a:endParaRPr>
          </a:p>
          <a:p>
            <a:pPr indent="0" lvl="0" marL="0" rtl="0" algn="ctr">
              <a:spcBef>
                <a:spcPts val="0"/>
              </a:spcBef>
              <a:spcAft>
                <a:spcPts val="0"/>
              </a:spcAft>
              <a:buNone/>
            </a:pPr>
            <a:r>
              <a:rPr b="1" lang="fr">
                <a:solidFill>
                  <a:srgbClr val="FFFFFF"/>
                </a:solidFill>
              </a:rPr>
              <a:t>level</a:t>
            </a:r>
            <a:endParaRPr b="1">
              <a:solidFill>
                <a:srgbClr val="FFFFFF"/>
              </a:solidFill>
            </a:endParaRPr>
          </a:p>
        </p:txBody>
      </p:sp>
      <p:sp>
        <p:nvSpPr>
          <p:cNvPr id="492" name="Google Shape;492;p43"/>
          <p:cNvSpPr/>
          <p:nvPr/>
        </p:nvSpPr>
        <p:spPr>
          <a:xfrm>
            <a:off x="1078250" y="2624613"/>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3" name="Google Shape;493;p43"/>
          <p:cNvCxnSpPr>
            <a:stCxn id="491" idx="3"/>
          </p:cNvCxnSpPr>
          <p:nvPr/>
        </p:nvCxnSpPr>
        <p:spPr>
          <a:xfrm>
            <a:off x="2156855" y="3677237"/>
            <a:ext cx="3253500" cy="581100"/>
          </a:xfrm>
          <a:prstGeom prst="curvedConnector3">
            <a:avLst>
              <a:gd fmla="val 50000" name="adj1"/>
            </a:avLst>
          </a:prstGeom>
          <a:noFill/>
          <a:ln cap="flat" cmpd="sng" w="19050">
            <a:solidFill>
              <a:srgbClr val="275662"/>
            </a:solidFill>
            <a:prstDash val="solid"/>
            <a:round/>
            <a:headEnd len="med" w="med" type="none"/>
            <a:tailEnd len="med" w="med" type="triangle"/>
          </a:ln>
        </p:spPr>
      </p:cxnSp>
      <p:sp>
        <p:nvSpPr>
          <p:cNvPr id="494" name="Google Shape;494;p43"/>
          <p:cNvSpPr txBox="1"/>
          <p:nvPr/>
        </p:nvSpPr>
        <p:spPr>
          <a:xfrm>
            <a:off x="837513" y="4014513"/>
            <a:ext cx="927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70AD47"/>
                </a:solidFill>
                <a:latin typeface="Calibri"/>
                <a:ea typeface="Calibri"/>
                <a:cs typeface="Calibri"/>
                <a:sym typeface="Calibri"/>
              </a:rPr>
              <a:t>VARIETY</a:t>
            </a:r>
            <a:endParaRPr b="1">
              <a:solidFill>
                <a:srgbClr val="70AD47"/>
              </a:solidFill>
              <a:latin typeface="Calibri"/>
              <a:ea typeface="Calibri"/>
              <a:cs typeface="Calibri"/>
              <a:sym typeface="Calibri"/>
            </a:endParaRPr>
          </a:p>
        </p:txBody>
      </p:sp>
      <p:sp>
        <p:nvSpPr>
          <p:cNvPr id="495" name="Google Shape;495;p43"/>
          <p:cNvSpPr/>
          <p:nvPr/>
        </p:nvSpPr>
        <p:spPr>
          <a:xfrm>
            <a:off x="1083850" y="60471"/>
            <a:ext cx="6765900" cy="723300"/>
          </a:xfrm>
          <a:prstGeom prst="rect">
            <a:avLst/>
          </a:prstGeom>
          <a:noFill/>
          <a:ln>
            <a:noFill/>
          </a:ln>
        </p:spPr>
        <p:txBody>
          <a:bodyPr anchorCtr="0" anchor="ctr" bIns="45000" lIns="90000" spcFirstLastPara="1" rIns="90000" wrap="square" tIns="45000">
            <a:noAutofit/>
          </a:bodyPr>
          <a:lstStyle/>
          <a:p>
            <a:pPr indent="0" lvl="0" marL="0" marR="0" rtl="0" algn="l">
              <a:lnSpc>
                <a:spcPct val="100000"/>
              </a:lnSpc>
              <a:spcBef>
                <a:spcPts val="0"/>
              </a:spcBef>
              <a:spcAft>
                <a:spcPts val="0"/>
              </a:spcAft>
              <a:buNone/>
            </a:pPr>
            <a:r>
              <a:rPr lang="fr" sz="2600">
                <a:solidFill>
                  <a:srgbClr val="69981B"/>
                </a:solidFill>
                <a:latin typeface="Trebuchet MS"/>
                <a:ea typeface="Trebuchet MS"/>
                <a:cs typeface="Trebuchet MS"/>
                <a:sym typeface="Trebuchet MS"/>
              </a:rPr>
              <a:t>Variables model</a:t>
            </a:r>
            <a:endParaRPr sz="2800" strike="noStrike">
              <a:latin typeface="Calibri"/>
              <a:ea typeface="Calibri"/>
              <a:cs typeface="Calibri"/>
              <a:sym typeface="Calibri"/>
            </a:endParaRPr>
          </a:p>
        </p:txBody>
      </p:sp>
      <p:pic>
        <p:nvPicPr>
          <p:cNvPr id="496" name="Google Shape;496;p43"/>
          <p:cNvPicPr preferRelativeResize="0"/>
          <p:nvPr/>
        </p:nvPicPr>
        <p:blipFill>
          <a:blip r:embed="rId4">
            <a:alphaModFix/>
          </a:blip>
          <a:stretch>
            <a:fillRect/>
          </a:stretch>
        </p:blipFill>
        <p:spPr>
          <a:xfrm>
            <a:off x="8118375" y="35600"/>
            <a:ext cx="933700" cy="847250"/>
          </a:xfrm>
          <a:prstGeom prst="rect">
            <a:avLst/>
          </a:prstGeom>
          <a:noFill/>
          <a:ln>
            <a:noFill/>
          </a:ln>
        </p:spPr>
      </p:pic>
      <p:pic>
        <p:nvPicPr>
          <p:cNvPr id="497" name="Google Shape;497;p43"/>
          <p:cNvPicPr preferRelativeResize="0"/>
          <p:nvPr/>
        </p:nvPicPr>
        <p:blipFill>
          <a:blip r:embed="rId5">
            <a:alphaModFix/>
          </a:blip>
          <a:stretch>
            <a:fillRect/>
          </a:stretch>
        </p:blipFill>
        <p:spPr>
          <a:xfrm>
            <a:off x="66973" y="22975"/>
            <a:ext cx="847250" cy="847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44"/>
          <p:cNvSpPr/>
          <p:nvPr/>
        </p:nvSpPr>
        <p:spPr>
          <a:xfrm>
            <a:off x="1083850" y="60471"/>
            <a:ext cx="6765900" cy="723300"/>
          </a:xfrm>
          <a:prstGeom prst="rect">
            <a:avLst/>
          </a:prstGeom>
          <a:noFill/>
          <a:ln>
            <a:noFill/>
          </a:ln>
        </p:spPr>
        <p:txBody>
          <a:bodyPr anchorCtr="0" anchor="ctr" bIns="45000" lIns="90000" spcFirstLastPara="1" rIns="90000" wrap="square" tIns="45000">
            <a:noAutofit/>
          </a:bodyPr>
          <a:lstStyle/>
          <a:p>
            <a:pPr indent="0" lvl="0" marL="0" marR="0" rtl="0" algn="l">
              <a:lnSpc>
                <a:spcPct val="100000"/>
              </a:lnSpc>
              <a:spcBef>
                <a:spcPts val="0"/>
              </a:spcBef>
              <a:spcAft>
                <a:spcPts val="0"/>
              </a:spcAft>
              <a:buNone/>
            </a:pPr>
            <a:r>
              <a:rPr lang="fr" sz="2600">
                <a:solidFill>
                  <a:srgbClr val="69981B"/>
                </a:solidFill>
                <a:latin typeface="Trebuchet MS"/>
                <a:ea typeface="Trebuchet MS"/>
                <a:cs typeface="Trebuchet MS"/>
                <a:sym typeface="Trebuchet MS"/>
              </a:rPr>
              <a:t>Variables model</a:t>
            </a:r>
            <a:endParaRPr sz="2800" strike="noStrike">
              <a:latin typeface="Calibri"/>
              <a:ea typeface="Calibri"/>
              <a:cs typeface="Calibri"/>
              <a:sym typeface="Calibri"/>
            </a:endParaRPr>
          </a:p>
        </p:txBody>
      </p:sp>
      <p:pic>
        <p:nvPicPr>
          <p:cNvPr id="503" name="Google Shape;503;p44"/>
          <p:cNvPicPr preferRelativeResize="0"/>
          <p:nvPr/>
        </p:nvPicPr>
        <p:blipFill>
          <a:blip r:embed="rId3">
            <a:alphaModFix/>
          </a:blip>
          <a:stretch>
            <a:fillRect/>
          </a:stretch>
        </p:blipFill>
        <p:spPr>
          <a:xfrm>
            <a:off x="4704700" y="3273488"/>
            <a:ext cx="2010737" cy="1304262"/>
          </a:xfrm>
          <a:prstGeom prst="rect">
            <a:avLst/>
          </a:prstGeom>
          <a:noFill/>
          <a:ln>
            <a:noFill/>
          </a:ln>
        </p:spPr>
      </p:pic>
      <p:sp>
        <p:nvSpPr>
          <p:cNvPr id="504" name="Google Shape;504;p44"/>
          <p:cNvSpPr/>
          <p:nvPr/>
        </p:nvSpPr>
        <p:spPr>
          <a:xfrm>
            <a:off x="549525" y="1812750"/>
            <a:ext cx="1502982"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Entity</a:t>
            </a:r>
            <a:endParaRPr b="1">
              <a:solidFill>
                <a:srgbClr val="FFFFFF"/>
              </a:solidFill>
            </a:endParaRPr>
          </a:p>
        </p:txBody>
      </p:sp>
      <p:sp>
        <p:nvSpPr>
          <p:cNvPr id="505" name="Google Shape;505;p44"/>
          <p:cNvSpPr/>
          <p:nvPr/>
        </p:nvSpPr>
        <p:spPr>
          <a:xfrm>
            <a:off x="2679625" y="1826822"/>
            <a:ext cx="1602018"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Characteristic</a:t>
            </a:r>
            <a:endParaRPr b="1">
              <a:solidFill>
                <a:srgbClr val="FFFFFF"/>
              </a:solidFill>
            </a:endParaRPr>
          </a:p>
        </p:txBody>
      </p:sp>
      <p:sp>
        <p:nvSpPr>
          <p:cNvPr id="506" name="Google Shape;506;p44"/>
          <p:cNvSpPr/>
          <p:nvPr/>
        </p:nvSpPr>
        <p:spPr>
          <a:xfrm>
            <a:off x="4885925" y="1812750"/>
            <a:ext cx="1502982"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Method</a:t>
            </a:r>
            <a:endParaRPr b="1">
              <a:solidFill>
                <a:srgbClr val="FFFFFF"/>
              </a:solidFill>
            </a:endParaRPr>
          </a:p>
        </p:txBody>
      </p:sp>
      <p:sp>
        <p:nvSpPr>
          <p:cNvPr id="507" name="Google Shape;507;p44"/>
          <p:cNvSpPr/>
          <p:nvPr/>
        </p:nvSpPr>
        <p:spPr>
          <a:xfrm>
            <a:off x="6960750" y="1785225"/>
            <a:ext cx="1465776"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Scale (unit)</a:t>
            </a:r>
            <a:endParaRPr b="1">
              <a:solidFill>
                <a:srgbClr val="FFFFFF"/>
              </a:solidFill>
            </a:endParaRPr>
          </a:p>
        </p:txBody>
      </p:sp>
      <p:sp>
        <p:nvSpPr>
          <p:cNvPr id="508" name="Google Shape;508;p44"/>
          <p:cNvSpPr/>
          <p:nvPr/>
        </p:nvSpPr>
        <p:spPr>
          <a:xfrm>
            <a:off x="2143313" y="1833600"/>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9" name="Google Shape;509;p44"/>
          <p:cNvCxnSpPr>
            <a:stCxn id="505" idx="2"/>
          </p:cNvCxnSpPr>
          <p:nvPr/>
        </p:nvCxnSpPr>
        <p:spPr>
          <a:xfrm flipH="1" rot="-5400000">
            <a:off x="3679834" y="2158010"/>
            <a:ext cx="1242300" cy="1640700"/>
          </a:xfrm>
          <a:prstGeom prst="curvedConnector2">
            <a:avLst/>
          </a:prstGeom>
          <a:noFill/>
          <a:ln cap="flat" cmpd="sng" w="19050">
            <a:solidFill>
              <a:srgbClr val="275662"/>
            </a:solidFill>
            <a:prstDash val="solid"/>
            <a:round/>
            <a:headEnd len="med" w="med" type="none"/>
            <a:tailEnd len="med" w="med" type="triangle"/>
          </a:ln>
        </p:spPr>
      </p:cxnSp>
      <p:cxnSp>
        <p:nvCxnSpPr>
          <p:cNvPr id="510" name="Google Shape;510;p44"/>
          <p:cNvCxnSpPr>
            <a:stCxn id="507" idx="2"/>
          </p:cNvCxnSpPr>
          <p:nvPr/>
        </p:nvCxnSpPr>
        <p:spPr>
          <a:xfrm rot="5400000">
            <a:off x="6301338" y="2325513"/>
            <a:ext cx="1402200" cy="1382400"/>
          </a:xfrm>
          <a:prstGeom prst="curvedConnector3">
            <a:avLst>
              <a:gd fmla="val 50000" name="adj1"/>
            </a:avLst>
          </a:prstGeom>
          <a:noFill/>
          <a:ln cap="flat" cmpd="sng" w="19050">
            <a:solidFill>
              <a:srgbClr val="275662"/>
            </a:solidFill>
            <a:prstDash val="solid"/>
            <a:round/>
            <a:headEnd len="med" w="med" type="none"/>
            <a:tailEnd len="med" w="med" type="triangle"/>
          </a:ln>
        </p:spPr>
      </p:cxnSp>
      <p:cxnSp>
        <p:nvCxnSpPr>
          <p:cNvPr id="511" name="Google Shape;511;p44"/>
          <p:cNvCxnSpPr>
            <a:stCxn id="504" idx="2"/>
          </p:cNvCxnSpPr>
          <p:nvPr/>
        </p:nvCxnSpPr>
        <p:spPr>
          <a:xfrm flipH="1" rot="-5400000">
            <a:off x="2357616" y="1286538"/>
            <a:ext cx="1485300" cy="3598500"/>
          </a:xfrm>
          <a:prstGeom prst="curvedConnector2">
            <a:avLst/>
          </a:prstGeom>
          <a:noFill/>
          <a:ln cap="flat" cmpd="sng" w="19050">
            <a:solidFill>
              <a:srgbClr val="275662"/>
            </a:solidFill>
            <a:prstDash val="solid"/>
            <a:round/>
            <a:headEnd len="med" w="med" type="none"/>
            <a:tailEnd len="med" w="med" type="triangle"/>
          </a:ln>
        </p:spPr>
      </p:cxnSp>
      <p:cxnSp>
        <p:nvCxnSpPr>
          <p:cNvPr id="512" name="Google Shape;512;p44"/>
          <p:cNvCxnSpPr>
            <a:stCxn id="506" idx="2"/>
          </p:cNvCxnSpPr>
          <p:nvPr/>
        </p:nvCxnSpPr>
        <p:spPr>
          <a:xfrm flipH="1" rot="-5400000">
            <a:off x="4913816" y="3066738"/>
            <a:ext cx="1914000" cy="466800"/>
          </a:xfrm>
          <a:prstGeom prst="curvedConnector3">
            <a:avLst>
              <a:gd fmla="val 50000" name="adj1"/>
            </a:avLst>
          </a:prstGeom>
          <a:noFill/>
          <a:ln cap="flat" cmpd="sng" w="19050">
            <a:solidFill>
              <a:srgbClr val="275662"/>
            </a:solidFill>
            <a:prstDash val="solid"/>
            <a:round/>
            <a:headEnd len="med" w="med" type="none"/>
            <a:tailEnd len="med" w="med" type="triangle"/>
          </a:ln>
        </p:spPr>
      </p:cxnSp>
      <p:sp>
        <p:nvSpPr>
          <p:cNvPr id="513" name="Google Shape;513;p44"/>
          <p:cNvSpPr/>
          <p:nvPr/>
        </p:nvSpPr>
        <p:spPr>
          <a:xfrm rot="5400000">
            <a:off x="2252325" y="458625"/>
            <a:ext cx="427800" cy="2303100"/>
          </a:xfrm>
          <a:prstGeom prst="leftBrace">
            <a:avLst>
              <a:gd fmla="val 50000" name="adj1"/>
              <a:gd fmla="val 50000" name="adj2"/>
            </a:avLst>
          </a:prstGeom>
          <a:noFill/>
          <a:ln cap="flat" cmpd="sng" w="19050">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4"/>
          <p:cNvSpPr/>
          <p:nvPr/>
        </p:nvSpPr>
        <p:spPr>
          <a:xfrm>
            <a:off x="2002725" y="1027875"/>
            <a:ext cx="927000" cy="368400"/>
          </a:xfrm>
          <a:prstGeom prst="rect">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Trait</a:t>
            </a:r>
            <a:endParaRPr b="1">
              <a:solidFill>
                <a:srgbClr val="FFFFFF"/>
              </a:solidFill>
            </a:endParaRPr>
          </a:p>
        </p:txBody>
      </p:sp>
      <p:sp>
        <p:nvSpPr>
          <p:cNvPr id="515" name="Google Shape;515;p44"/>
          <p:cNvSpPr/>
          <p:nvPr/>
        </p:nvSpPr>
        <p:spPr>
          <a:xfrm>
            <a:off x="4361025" y="1806075"/>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4"/>
          <p:cNvSpPr/>
          <p:nvPr/>
        </p:nvSpPr>
        <p:spPr>
          <a:xfrm>
            <a:off x="6452075" y="1806075"/>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4"/>
          <p:cNvSpPr txBox="1"/>
          <p:nvPr/>
        </p:nvSpPr>
        <p:spPr>
          <a:xfrm>
            <a:off x="682475" y="1432463"/>
            <a:ext cx="92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70AD47"/>
                </a:solidFill>
                <a:latin typeface="Calibri"/>
                <a:ea typeface="Calibri"/>
                <a:cs typeface="Calibri"/>
                <a:sym typeface="Calibri"/>
              </a:rPr>
              <a:t>PLANT</a:t>
            </a:r>
            <a:endParaRPr b="1">
              <a:solidFill>
                <a:srgbClr val="70AD47"/>
              </a:solidFill>
              <a:latin typeface="Calibri"/>
              <a:ea typeface="Calibri"/>
              <a:cs typeface="Calibri"/>
              <a:sym typeface="Calibri"/>
            </a:endParaRPr>
          </a:p>
        </p:txBody>
      </p:sp>
      <p:sp>
        <p:nvSpPr>
          <p:cNvPr id="518" name="Google Shape;518;p44"/>
          <p:cNvSpPr txBox="1"/>
          <p:nvPr/>
        </p:nvSpPr>
        <p:spPr>
          <a:xfrm>
            <a:off x="3656075" y="1432463"/>
            <a:ext cx="92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70AD47"/>
                </a:solidFill>
                <a:latin typeface="Calibri"/>
                <a:ea typeface="Calibri"/>
                <a:cs typeface="Calibri"/>
                <a:sym typeface="Calibri"/>
              </a:rPr>
              <a:t>HEIGHT</a:t>
            </a:r>
            <a:endParaRPr b="1">
              <a:solidFill>
                <a:srgbClr val="70AD47"/>
              </a:solidFill>
              <a:latin typeface="Calibri"/>
              <a:ea typeface="Calibri"/>
              <a:cs typeface="Calibri"/>
              <a:sym typeface="Calibri"/>
            </a:endParaRPr>
          </a:p>
        </p:txBody>
      </p:sp>
      <p:sp>
        <p:nvSpPr>
          <p:cNvPr id="519" name="Google Shape;519;p44"/>
          <p:cNvSpPr txBox="1"/>
          <p:nvPr/>
        </p:nvSpPr>
        <p:spPr>
          <a:xfrm>
            <a:off x="4896399" y="1420163"/>
            <a:ext cx="1465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70AD47"/>
                </a:solidFill>
                <a:latin typeface="Calibri"/>
                <a:ea typeface="Calibri"/>
                <a:cs typeface="Calibri"/>
                <a:sym typeface="Calibri"/>
              </a:rPr>
              <a:t>RULER</a:t>
            </a:r>
            <a:endParaRPr b="1">
              <a:solidFill>
                <a:srgbClr val="70AD47"/>
              </a:solidFill>
              <a:latin typeface="Calibri"/>
              <a:ea typeface="Calibri"/>
              <a:cs typeface="Calibri"/>
              <a:sym typeface="Calibri"/>
            </a:endParaRPr>
          </a:p>
        </p:txBody>
      </p:sp>
      <p:sp>
        <p:nvSpPr>
          <p:cNvPr id="520" name="Google Shape;520;p44"/>
          <p:cNvSpPr txBox="1"/>
          <p:nvPr/>
        </p:nvSpPr>
        <p:spPr>
          <a:xfrm>
            <a:off x="7395150" y="1420163"/>
            <a:ext cx="597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70AD47"/>
                </a:solidFill>
                <a:latin typeface="Calibri"/>
                <a:ea typeface="Calibri"/>
                <a:cs typeface="Calibri"/>
                <a:sym typeface="Calibri"/>
              </a:rPr>
              <a:t>CM</a:t>
            </a:r>
            <a:endParaRPr b="1">
              <a:solidFill>
                <a:srgbClr val="70AD47"/>
              </a:solidFill>
              <a:latin typeface="Calibri"/>
              <a:ea typeface="Calibri"/>
              <a:cs typeface="Calibri"/>
              <a:sym typeface="Calibri"/>
            </a:endParaRPr>
          </a:p>
        </p:txBody>
      </p:sp>
      <p:sp>
        <p:nvSpPr>
          <p:cNvPr id="521" name="Google Shape;521;p44"/>
          <p:cNvSpPr txBox="1"/>
          <p:nvPr/>
        </p:nvSpPr>
        <p:spPr>
          <a:xfrm>
            <a:off x="6747150" y="3682975"/>
            <a:ext cx="195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u="sng">
                <a:solidFill>
                  <a:srgbClr val="00A3A6"/>
                </a:solidFill>
                <a:latin typeface="Calibri"/>
                <a:ea typeface="Calibri"/>
                <a:cs typeface="Calibri"/>
                <a:sym typeface="Calibri"/>
              </a:rPr>
              <a:t>Reference ONTOLOGIES</a:t>
            </a:r>
            <a:endParaRPr u="sng">
              <a:solidFill>
                <a:srgbClr val="00A3A6"/>
              </a:solidFill>
              <a:latin typeface="Calibri"/>
              <a:ea typeface="Calibri"/>
              <a:cs typeface="Calibri"/>
              <a:sym typeface="Calibri"/>
            </a:endParaRPr>
          </a:p>
        </p:txBody>
      </p:sp>
      <p:sp>
        <p:nvSpPr>
          <p:cNvPr id="522" name="Google Shape;522;p44"/>
          <p:cNvSpPr/>
          <p:nvPr/>
        </p:nvSpPr>
        <p:spPr>
          <a:xfrm>
            <a:off x="445163" y="3307175"/>
            <a:ext cx="1711692" cy="740124"/>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Entity</a:t>
            </a:r>
            <a:endParaRPr b="1">
              <a:solidFill>
                <a:srgbClr val="FFFFFF"/>
              </a:solidFill>
            </a:endParaRPr>
          </a:p>
          <a:p>
            <a:pPr indent="0" lvl="0" marL="0" rtl="0" algn="ctr">
              <a:spcBef>
                <a:spcPts val="0"/>
              </a:spcBef>
              <a:spcAft>
                <a:spcPts val="0"/>
              </a:spcAft>
              <a:buNone/>
            </a:pPr>
            <a:r>
              <a:rPr b="1" lang="fr">
                <a:solidFill>
                  <a:srgbClr val="FFFFFF"/>
                </a:solidFill>
              </a:rPr>
              <a:t>Individual</a:t>
            </a:r>
            <a:endParaRPr b="1">
              <a:solidFill>
                <a:srgbClr val="FFFFFF"/>
              </a:solidFill>
            </a:endParaRPr>
          </a:p>
          <a:p>
            <a:pPr indent="0" lvl="0" marL="0" rtl="0" algn="ctr">
              <a:spcBef>
                <a:spcPts val="0"/>
              </a:spcBef>
              <a:spcAft>
                <a:spcPts val="0"/>
              </a:spcAft>
              <a:buNone/>
            </a:pPr>
            <a:r>
              <a:rPr b="1" lang="fr">
                <a:solidFill>
                  <a:srgbClr val="FFFFFF"/>
                </a:solidFill>
              </a:rPr>
              <a:t>level</a:t>
            </a:r>
            <a:endParaRPr b="1">
              <a:solidFill>
                <a:srgbClr val="FFFFFF"/>
              </a:solidFill>
            </a:endParaRPr>
          </a:p>
        </p:txBody>
      </p:sp>
      <p:sp>
        <p:nvSpPr>
          <p:cNvPr id="523" name="Google Shape;523;p44"/>
          <p:cNvSpPr/>
          <p:nvPr/>
        </p:nvSpPr>
        <p:spPr>
          <a:xfrm>
            <a:off x="1078250" y="2624613"/>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4" name="Google Shape;524;p44"/>
          <p:cNvCxnSpPr>
            <a:stCxn id="522" idx="3"/>
          </p:cNvCxnSpPr>
          <p:nvPr/>
        </p:nvCxnSpPr>
        <p:spPr>
          <a:xfrm>
            <a:off x="2156855" y="3677237"/>
            <a:ext cx="3253500" cy="581100"/>
          </a:xfrm>
          <a:prstGeom prst="curvedConnector3">
            <a:avLst>
              <a:gd fmla="val 50000" name="adj1"/>
            </a:avLst>
          </a:prstGeom>
          <a:noFill/>
          <a:ln cap="flat" cmpd="sng" w="19050">
            <a:solidFill>
              <a:srgbClr val="275662"/>
            </a:solidFill>
            <a:prstDash val="solid"/>
            <a:round/>
            <a:headEnd len="med" w="med" type="none"/>
            <a:tailEnd len="med" w="med" type="triangle"/>
          </a:ln>
        </p:spPr>
      </p:cxnSp>
      <p:sp>
        <p:nvSpPr>
          <p:cNvPr id="525" name="Google Shape;525;p44"/>
          <p:cNvSpPr txBox="1"/>
          <p:nvPr/>
        </p:nvSpPr>
        <p:spPr>
          <a:xfrm>
            <a:off x="837513" y="4014513"/>
            <a:ext cx="927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70AD47"/>
                </a:solidFill>
                <a:latin typeface="Calibri"/>
                <a:ea typeface="Calibri"/>
                <a:cs typeface="Calibri"/>
                <a:sym typeface="Calibri"/>
              </a:rPr>
              <a:t>VARIETY</a:t>
            </a:r>
            <a:endParaRPr b="1">
              <a:solidFill>
                <a:srgbClr val="70AD47"/>
              </a:solidFill>
              <a:latin typeface="Calibri"/>
              <a:ea typeface="Calibri"/>
              <a:cs typeface="Calibri"/>
              <a:sym typeface="Calibri"/>
            </a:endParaRPr>
          </a:p>
        </p:txBody>
      </p:sp>
      <p:pic>
        <p:nvPicPr>
          <p:cNvPr id="526" name="Google Shape;526;p44"/>
          <p:cNvPicPr preferRelativeResize="0"/>
          <p:nvPr/>
        </p:nvPicPr>
        <p:blipFill>
          <a:blip r:embed="rId4">
            <a:alphaModFix/>
          </a:blip>
          <a:stretch>
            <a:fillRect/>
          </a:stretch>
        </p:blipFill>
        <p:spPr>
          <a:xfrm>
            <a:off x="8118375" y="35600"/>
            <a:ext cx="933700" cy="847250"/>
          </a:xfrm>
          <a:prstGeom prst="rect">
            <a:avLst/>
          </a:prstGeom>
          <a:noFill/>
          <a:ln>
            <a:noFill/>
          </a:ln>
        </p:spPr>
      </p:pic>
      <p:pic>
        <p:nvPicPr>
          <p:cNvPr id="527" name="Google Shape;527;p44"/>
          <p:cNvPicPr preferRelativeResize="0"/>
          <p:nvPr/>
        </p:nvPicPr>
        <p:blipFill>
          <a:blip r:embed="rId5">
            <a:alphaModFix/>
          </a:blip>
          <a:stretch>
            <a:fillRect/>
          </a:stretch>
        </p:blipFill>
        <p:spPr>
          <a:xfrm>
            <a:off x="66973" y="22975"/>
            <a:ext cx="847250" cy="847250"/>
          </a:xfrm>
          <a:prstGeom prst="rect">
            <a:avLst/>
          </a:prstGeom>
          <a:noFill/>
          <a:ln>
            <a:noFill/>
          </a:ln>
        </p:spPr>
      </p:pic>
      <p:pic>
        <p:nvPicPr>
          <p:cNvPr id="528" name="Google Shape;528;p44"/>
          <p:cNvPicPr preferRelativeResize="0"/>
          <p:nvPr/>
        </p:nvPicPr>
        <p:blipFill>
          <a:blip r:embed="rId6">
            <a:alphaModFix/>
          </a:blip>
          <a:stretch>
            <a:fillRect/>
          </a:stretch>
        </p:blipFill>
        <p:spPr>
          <a:xfrm>
            <a:off x="3027855" y="112225"/>
            <a:ext cx="5991990" cy="514350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5"/>
          <p:cNvSpPr/>
          <p:nvPr/>
        </p:nvSpPr>
        <p:spPr>
          <a:xfrm>
            <a:off x="1083850" y="60471"/>
            <a:ext cx="6765900" cy="723300"/>
          </a:xfrm>
          <a:prstGeom prst="rect">
            <a:avLst/>
          </a:prstGeom>
          <a:noFill/>
          <a:ln>
            <a:noFill/>
          </a:ln>
        </p:spPr>
        <p:txBody>
          <a:bodyPr anchorCtr="0" anchor="ctr" bIns="45000" lIns="90000" spcFirstLastPara="1" rIns="90000" wrap="square" tIns="45000">
            <a:noAutofit/>
          </a:bodyPr>
          <a:lstStyle/>
          <a:p>
            <a:pPr indent="0" lvl="0" marL="0" marR="0" rtl="0" algn="l">
              <a:lnSpc>
                <a:spcPct val="100000"/>
              </a:lnSpc>
              <a:spcBef>
                <a:spcPts val="0"/>
              </a:spcBef>
              <a:spcAft>
                <a:spcPts val="0"/>
              </a:spcAft>
              <a:buNone/>
            </a:pPr>
            <a:r>
              <a:rPr lang="fr" sz="2600">
                <a:solidFill>
                  <a:srgbClr val="69981B"/>
                </a:solidFill>
                <a:latin typeface="Trebuchet MS"/>
                <a:ea typeface="Trebuchet MS"/>
                <a:cs typeface="Trebuchet MS"/>
                <a:sym typeface="Trebuchet MS"/>
              </a:rPr>
              <a:t>Variables model</a:t>
            </a:r>
            <a:endParaRPr sz="2800" strike="noStrike">
              <a:latin typeface="Calibri"/>
              <a:ea typeface="Calibri"/>
              <a:cs typeface="Calibri"/>
              <a:sym typeface="Calibri"/>
            </a:endParaRPr>
          </a:p>
        </p:txBody>
      </p:sp>
      <p:pic>
        <p:nvPicPr>
          <p:cNvPr id="534" name="Google Shape;534;p45"/>
          <p:cNvPicPr preferRelativeResize="0"/>
          <p:nvPr/>
        </p:nvPicPr>
        <p:blipFill>
          <a:blip r:embed="rId3">
            <a:alphaModFix/>
          </a:blip>
          <a:stretch>
            <a:fillRect/>
          </a:stretch>
        </p:blipFill>
        <p:spPr>
          <a:xfrm>
            <a:off x="4704700" y="3273488"/>
            <a:ext cx="2010737" cy="1304262"/>
          </a:xfrm>
          <a:prstGeom prst="rect">
            <a:avLst/>
          </a:prstGeom>
          <a:noFill/>
          <a:ln>
            <a:noFill/>
          </a:ln>
        </p:spPr>
      </p:pic>
      <p:sp>
        <p:nvSpPr>
          <p:cNvPr id="535" name="Google Shape;535;p45"/>
          <p:cNvSpPr/>
          <p:nvPr/>
        </p:nvSpPr>
        <p:spPr>
          <a:xfrm>
            <a:off x="549525" y="1812750"/>
            <a:ext cx="1502982"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Entity</a:t>
            </a:r>
            <a:endParaRPr b="1">
              <a:solidFill>
                <a:srgbClr val="FFFFFF"/>
              </a:solidFill>
            </a:endParaRPr>
          </a:p>
        </p:txBody>
      </p:sp>
      <p:sp>
        <p:nvSpPr>
          <p:cNvPr id="536" name="Google Shape;536;p45"/>
          <p:cNvSpPr/>
          <p:nvPr/>
        </p:nvSpPr>
        <p:spPr>
          <a:xfrm>
            <a:off x="2679625" y="1826822"/>
            <a:ext cx="1602018"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Characteristic</a:t>
            </a:r>
            <a:endParaRPr b="1">
              <a:solidFill>
                <a:srgbClr val="FFFFFF"/>
              </a:solidFill>
            </a:endParaRPr>
          </a:p>
        </p:txBody>
      </p:sp>
      <p:sp>
        <p:nvSpPr>
          <p:cNvPr id="537" name="Google Shape;537;p45"/>
          <p:cNvSpPr/>
          <p:nvPr/>
        </p:nvSpPr>
        <p:spPr>
          <a:xfrm>
            <a:off x="4885925" y="1812750"/>
            <a:ext cx="1502982"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Method</a:t>
            </a:r>
            <a:endParaRPr b="1">
              <a:solidFill>
                <a:srgbClr val="FFFFFF"/>
              </a:solidFill>
            </a:endParaRPr>
          </a:p>
        </p:txBody>
      </p:sp>
      <p:sp>
        <p:nvSpPr>
          <p:cNvPr id="538" name="Google Shape;538;p45"/>
          <p:cNvSpPr/>
          <p:nvPr/>
        </p:nvSpPr>
        <p:spPr>
          <a:xfrm>
            <a:off x="6960750" y="1785225"/>
            <a:ext cx="1465776"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Scale (unit)</a:t>
            </a:r>
            <a:endParaRPr b="1">
              <a:solidFill>
                <a:srgbClr val="FFFFFF"/>
              </a:solidFill>
            </a:endParaRPr>
          </a:p>
        </p:txBody>
      </p:sp>
      <p:sp>
        <p:nvSpPr>
          <p:cNvPr id="539" name="Google Shape;539;p45"/>
          <p:cNvSpPr/>
          <p:nvPr/>
        </p:nvSpPr>
        <p:spPr>
          <a:xfrm>
            <a:off x="2143313" y="1833600"/>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0" name="Google Shape;540;p45"/>
          <p:cNvCxnSpPr>
            <a:stCxn id="536" idx="2"/>
          </p:cNvCxnSpPr>
          <p:nvPr/>
        </p:nvCxnSpPr>
        <p:spPr>
          <a:xfrm flipH="1" rot="-5400000">
            <a:off x="3679834" y="2158010"/>
            <a:ext cx="1242300" cy="1640700"/>
          </a:xfrm>
          <a:prstGeom prst="curvedConnector2">
            <a:avLst/>
          </a:prstGeom>
          <a:noFill/>
          <a:ln cap="flat" cmpd="sng" w="19050">
            <a:solidFill>
              <a:srgbClr val="275662"/>
            </a:solidFill>
            <a:prstDash val="solid"/>
            <a:round/>
            <a:headEnd len="med" w="med" type="none"/>
            <a:tailEnd len="med" w="med" type="triangle"/>
          </a:ln>
        </p:spPr>
      </p:cxnSp>
      <p:cxnSp>
        <p:nvCxnSpPr>
          <p:cNvPr id="541" name="Google Shape;541;p45"/>
          <p:cNvCxnSpPr>
            <a:stCxn id="538" idx="2"/>
          </p:cNvCxnSpPr>
          <p:nvPr/>
        </p:nvCxnSpPr>
        <p:spPr>
          <a:xfrm rot="5400000">
            <a:off x="6301338" y="2325513"/>
            <a:ext cx="1402200" cy="1382400"/>
          </a:xfrm>
          <a:prstGeom prst="curvedConnector3">
            <a:avLst>
              <a:gd fmla="val 50000" name="adj1"/>
            </a:avLst>
          </a:prstGeom>
          <a:noFill/>
          <a:ln cap="flat" cmpd="sng" w="19050">
            <a:solidFill>
              <a:srgbClr val="275662"/>
            </a:solidFill>
            <a:prstDash val="solid"/>
            <a:round/>
            <a:headEnd len="med" w="med" type="none"/>
            <a:tailEnd len="med" w="med" type="triangle"/>
          </a:ln>
        </p:spPr>
      </p:cxnSp>
      <p:cxnSp>
        <p:nvCxnSpPr>
          <p:cNvPr id="542" name="Google Shape;542;p45"/>
          <p:cNvCxnSpPr>
            <a:stCxn id="535" idx="2"/>
          </p:cNvCxnSpPr>
          <p:nvPr/>
        </p:nvCxnSpPr>
        <p:spPr>
          <a:xfrm flipH="1" rot="-5400000">
            <a:off x="2357616" y="1286538"/>
            <a:ext cx="1485300" cy="3598500"/>
          </a:xfrm>
          <a:prstGeom prst="curvedConnector2">
            <a:avLst/>
          </a:prstGeom>
          <a:noFill/>
          <a:ln cap="flat" cmpd="sng" w="19050">
            <a:solidFill>
              <a:srgbClr val="275662"/>
            </a:solidFill>
            <a:prstDash val="solid"/>
            <a:round/>
            <a:headEnd len="med" w="med" type="none"/>
            <a:tailEnd len="med" w="med" type="triangle"/>
          </a:ln>
        </p:spPr>
      </p:cxnSp>
      <p:cxnSp>
        <p:nvCxnSpPr>
          <p:cNvPr id="543" name="Google Shape;543;p45"/>
          <p:cNvCxnSpPr>
            <a:stCxn id="537" idx="2"/>
          </p:cNvCxnSpPr>
          <p:nvPr/>
        </p:nvCxnSpPr>
        <p:spPr>
          <a:xfrm flipH="1" rot="-5400000">
            <a:off x="4913816" y="3066738"/>
            <a:ext cx="1914000" cy="466800"/>
          </a:xfrm>
          <a:prstGeom prst="curvedConnector3">
            <a:avLst>
              <a:gd fmla="val 50000" name="adj1"/>
            </a:avLst>
          </a:prstGeom>
          <a:noFill/>
          <a:ln cap="flat" cmpd="sng" w="19050">
            <a:solidFill>
              <a:srgbClr val="275662"/>
            </a:solidFill>
            <a:prstDash val="solid"/>
            <a:round/>
            <a:headEnd len="med" w="med" type="none"/>
            <a:tailEnd len="med" w="med" type="triangle"/>
          </a:ln>
        </p:spPr>
      </p:cxnSp>
      <p:sp>
        <p:nvSpPr>
          <p:cNvPr id="544" name="Google Shape;544;p45"/>
          <p:cNvSpPr/>
          <p:nvPr/>
        </p:nvSpPr>
        <p:spPr>
          <a:xfrm rot="5400000">
            <a:off x="2252325" y="458625"/>
            <a:ext cx="427800" cy="2303100"/>
          </a:xfrm>
          <a:prstGeom prst="leftBrace">
            <a:avLst>
              <a:gd fmla="val 50000" name="adj1"/>
              <a:gd fmla="val 50000" name="adj2"/>
            </a:avLst>
          </a:prstGeom>
          <a:noFill/>
          <a:ln cap="flat" cmpd="sng" w="19050">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5"/>
          <p:cNvSpPr/>
          <p:nvPr/>
        </p:nvSpPr>
        <p:spPr>
          <a:xfrm>
            <a:off x="2002725" y="1027875"/>
            <a:ext cx="927000" cy="368400"/>
          </a:xfrm>
          <a:prstGeom prst="rect">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Trait</a:t>
            </a:r>
            <a:endParaRPr b="1">
              <a:solidFill>
                <a:srgbClr val="FFFFFF"/>
              </a:solidFill>
            </a:endParaRPr>
          </a:p>
        </p:txBody>
      </p:sp>
      <p:sp>
        <p:nvSpPr>
          <p:cNvPr id="546" name="Google Shape;546;p45"/>
          <p:cNvSpPr/>
          <p:nvPr/>
        </p:nvSpPr>
        <p:spPr>
          <a:xfrm>
            <a:off x="4361025" y="1806075"/>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5"/>
          <p:cNvSpPr/>
          <p:nvPr/>
        </p:nvSpPr>
        <p:spPr>
          <a:xfrm>
            <a:off x="6452075" y="1806075"/>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5"/>
          <p:cNvSpPr txBox="1"/>
          <p:nvPr/>
        </p:nvSpPr>
        <p:spPr>
          <a:xfrm>
            <a:off x="682475" y="1432463"/>
            <a:ext cx="92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70AD47"/>
                </a:solidFill>
                <a:latin typeface="Calibri"/>
                <a:ea typeface="Calibri"/>
                <a:cs typeface="Calibri"/>
                <a:sym typeface="Calibri"/>
              </a:rPr>
              <a:t>PLANT</a:t>
            </a:r>
            <a:endParaRPr b="1">
              <a:solidFill>
                <a:srgbClr val="70AD47"/>
              </a:solidFill>
              <a:latin typeface="Calibri"/>
              <a:ea typeface="Calibri"/>
              <a:cs typeface="Calibri"/>
              <a:sym typeface="Calibri"/>
            </a:endParaRPr>
          </a:p>
        </p:txBody>
      </p:sp>
      <p:sp>
        <p:nvSpPr>
          <p:cNvPr id="549" name="Google Shape;549;p45"/>
          <p:cNvSpPr txBox="1"/>
          <p:nvPr/>
        </p:nvSpPr>
        <p:spPr>
          <a:xfrm>
            <a:off x="3656075" y="1432463"/>
            <a:ext cx="92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70AD47"/>
                </a:solidFill>
                <a:latin typeface="Calibri"/>
                <a:ea typeface="Calibri"/>
                <a:cs typeface="Calibri"/>
                <a:sym typeface="Calibri"/>
              </a:rPr>
              <a:t>HEIGHT</a:t>
            </a:r>
            <a:endParaRPr b="1">
              <a:solidFill>
                <a:srgbClr val="70AD47"/>
              </a:solidFill>
              <a:latin typeface="Calibri"/>
              <a:ea typeface="Calibri"/>
              <a:cs typeface="Calibri"/>
              <a:sym typeface="Calibri"/>
            </a:endParaRPr>
          </a:p>
        </p:txBody>
      </p:sp>
      <p:sp>
        <p:nvSpPr>
          <p:cNvPr id="550" name="Google Shape;550;p45"/>
          <p:cNvSpPr txBox="1"/>
          <p:nvPr/>
        </p:nvSpPr>
        <p:spPr>
          <a:xfrm>
            <a:off x="4896399" y="1420163"/>
            <a:ext cx="1465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70AD47"/>
                </a:solidFill>
                <a:latin typeface="Calibri"/>
                <a:ea typeface="Calibri"/>
                <a:cs typeface="Calibri"/>
                <a:sym typeface="Calibri"/>
              </a:rPr>
              <a:t>RULER</a:t>
            </a:r>
            <a:endParaRPr b="1">
              <a:solidFill>
                <a:srgbClr val="70AD47"/>
              </a:solidFill>
              <a:latin typeface="Calibri"/>
              <a:ea typeface="Calibri"/>
              <a:cs typeface="Calibri"/>
              <a:sym typeface="Calibri"/>
            </a:endParaRPr>
          </a:p>
        </p:txBody>
      </p:sp>
      <p:sp>
        <p:nvSpPr>
          <p:cNvPr id="551" name="Google Shape;551;p45"/>
          <p:cNvSpPr txBox="1"/>
          <p:nvPr/>
        </p:nvSpPr>
        <p:spPr>
          <a:xfrm>
            <a:off x="7395150" y="1420163"/>
            <a:ext cx="597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70AD47"/>
                </a:solidFill>
                <a:latin typeface="Calibri"/>
                <a:ea typeface="Calibri"/>
                <a:cs typeface="Calibri"/>
                <a:sym typeface="Calibri"/>
              </a:rPr>
              <a:t>CM</a:t>
            </a:r>
            <a:endParaRPr b="1">
              <a:solidFill>
                <a:srgbClr val="70AD47"/>
              </a:solidFill>
              <a:latin typeface="Calibri"/>
              <a:ea typeface="Calibri"/>
              <a:cs typeface="Calibri"/>
              <a:sym typeface="Calibri"/>
            </a:endParaRPr>
          </a:p>
        </p:txBody>
      </p:sp>
      <p:sp>
        <p:nvSpPr>
          <p:cNvPr id="552" name="Google Shape;552;p45"/>
          <p:cNvSpPr txBox="1"/>
          <p:nvPr/>
        </p:nvSpPr>
        <p:spPr>
          <a:xfrm>
            <a:off x="6747150" y="3682975"/>
            <a:ext cx="195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u="sng">
                <a:solidFill>
                  <a:srgbClr val="00A3A6"/>
                </a:solidFill>
                <a:latin typeface="Calibri"/>
                <a:ea typeface="Calibri"/>
                <a:cs typeface="Calibri"/>
                <a:sym typeface="Calibri"/>
              </a:rPr>
              <a:t>Reference ONTOLOGIES</a:t>
            </a:r>
            <a:endParaRPr u="sng">
              <a:solidFill>
                <a:srgbClr val="00A3A6"/>
              </a:solidFill>
              <a:latin typeface="Calibri"/>
              <a:ea typeface="Calibri"/>
              <a:cs typeface="Calibri"/>
              <a:sym typeface="Calibri"/>
            </a:endParaRPr>
          </a:p>
        </p:txBody>
      </p:sp>
      <p:sp>
        <p:nvSpPr>
          <p:cNvPr id="553" name="Google Shape;553;p45"/>
          <p:cNvSpPr/>
          <p:nvPr/>
        </p:nvSpPr>
        <p:spPr>
          <a:xfrm>
            <a:off x="445163" y="3307175"/>
            <a:ext cx="1711692" cy="740124"/>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rgbClr val="FFFFFF"/>
                </a:solidFill>
              </a:rPr>
              <a:t>Entity</a:t>
            </a:r>
            <a:endParaRPr b="1">
              <a:solidFill>
                <a:srgbClr val="FFFFFF"/>
              </a:solidFill>
            </a:endParaRPr>
          </a:p>
          <a:p>
            <a:pPr indent="0" lvl="0" marL="0" rtl="0" algn="ctr">
              <a:spcBef>
                <a:spcPts val="0"/>
              </a:spcBef>
              <a:spcAft>
                <a:spcPts val="0"/>
              </a:spcAft>
              <a:buNone/>
            </a:pPr>
            <a:r>
              <a:rPr b="1" lang="fr">
                <a:solidFill>
                  <a:srgbClr val="FFFFFF"/>
                </a:solidFill>
              </a:rPr>
              <a:t>Individual</a:t>
            </a:r>
            <a:endParaRPr b="1">
              <a:solidFill>
                <a:srgbClr val="FFFFFF"/>
              </a:solidFill>
            </a:endParaRPr>
          </a:p>
          <a:p>
            <a:pPr indent="0" lvl="0" marL="0" rtl="0" algn="ctr">
              <a:spcBef>
                <a:spcPts val="0"/>
              </a:spcBef>
              <a:spcAft>
                <a:spcPts val="0"/>
              </a:spcAft>
              <a:buNone/>
            </a:pPr>
            <a:r>
              <a:rPr b="1" lang="fr">
                <a:solidFill>
                  <a:srgbClr val="FFFFFF"/>
                </a:solidFill>
              </a:rPr>
              <a:t>level</a:t>
            </a:r>
            <a:endParaRPr b="1">
              <a:solidFill>
                <a:srgbClr val="FFFFFF"/>
              </a:solidFill>
            </a:endParaRPr>
          </a:p>
        </p:txBody>
      </p:sp>
      <p:sp>
        <p:nvSpPr>
          <p:cNvPr id="554" name="Google Shape;554;p45"/>
          <p:cNvSpPr/>
          <p:nvPr/>
        </p:nvSpPr>
        <p:spPr>
          <a:xfrm>
            <a:off x="1078250" y="2624613"/>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5" name="Google Shape;555;p45"/>
          <p:cNvCxnSpPr>
            <a:stCxn id="553" idx="3"/>
          </p:cNvCxnSpPr>
          <p:nvPr/>
        </p:nvCxnSpPr>
        <p:spPr>
          <a:xfrm>
            <a:off x="2156855" y="3677237"/>
            <a:ext cx="3253500" cy="581100"/>
          </a:xfrm>
          <a:prstGeom prst="curvedConnector3">
            <a:avLst>
              <a:gd fmla="val 50000" name="adj1"/>
            </a:avLst>
          </a:prstGeom>
          <a:noFill/>
          <a:ln cap="flat" cmpd="sng" w="19050">
            <a:solidFill>
              <a:srgbClr val="275662"/>
            </a:solidFill>
            <a:prstDash val="solid"/>
            <a:round/>
            <a:headEnd len="med" w="med" type="none"/>
            <a:tailEnd len="med" w="med" type="triangle"/>
          </a:ln>
        </p:spPr>
      </p:cxnSp>
      <p:sp>
        <p:nvSpPr>
          <p:cNvPr id="556" name="Google Shape;556;p45"/>
          <p:cNvSpPr txBox="1"/>
          <p:nvPr/>
        </p:nvSpPr>
        <p:spPr>
          <a:xfrm>
            <a:off x="837513" y="4014513"/>
            <a:ext cx="927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70AD47"/>
                </a:solidFill>
                <a:latin typeface="Calibri"/>
                <a:ea typeface="Calibri"/>
                <a:cs typeface="Calibri"/>
                <a:sym typeface="Calibri"/>
              </a:rPr>
              <a:t>VARIETY</a:t>
            </a:r>
            <a:endParaRPr b="1">
              <a:solidFill>
                <a:srgbClr val="70AD47"/>
              </a:solidFill>
              <a:latin typeface="Calibri"/>
              <a:ea typeface="Calibri"/>
              <a:cs typeface="Calibri"/>
              <a:sym typeface="Calibri"/>
            </a:endParaRPr>
          </a:p>
        </p:txBody>
      </p:sp>
      <p:pic>
        <p:nvPicPr>
          <p:cNvPr id="557" name="Google Shape;557;p45"/>
          <p:cNvPicPr preferRelativeResize="0"/>
          <p:nvPr/>
        </p:nvPicPr>
        <p:blipFill>
          <a:blip r:embed="rId4">
            <a:alphaModFix/>
          </a:blip>
          <a:stretch>
            <a:fillRect/>
          </a:stretch>
        </p:blipFill>
        <p:spPr>
          <a:xfrm>
            <a:off x="8118375" y="35600"/>
            <a:ext cx="933700" cy="847250"/>
          </a:xfrm>
          <a:prstGeom prst="rect">
            <a:avLst/>
          </a:prstGeom>
          <a:noFill/>
          <a:ln>
            <a:noFill/>
          </a:ln>
        </p:spPr>
      </p:pic>
      <p:pic>
        <p:nvPicPr>
          <p:cNvPr id="558" name="Google Shape;558;p45"/>
          <p:cNvPicPr preferRelativeResize="0"/>
          <p:nvPr/>
        </p:nvPicPr>
        <p:blipFill>
          <a:blip r:embed="rId5">
            <a:alphaModFix/>
          </a:blip>
          <a:stretch>
            <a:fillRect/>
          </a:stretch>
        </p:blipFill>
        <p:spPr>
          <a:xfrm>
            <a:off x="66973" y="22975"/>
            <a:ext cx="847250" cy="847250"/>
          </a:xfrm>
          <a:prstGeom prst="rect">
            <a:avLst/>
          </a:prstGeom>
          <a:noFill/>
          <a:ln>
            <a:noFill/>
          </a:ln>
        </p:spPr>
      </p:pic>
      <p:pic>
        <p:nvPicPr>
          <p:cNvPr id="559" name="Google Shape;559;p45"/>
          <p:cNvPicPr preferRelativeResize="0"/>
          <p:nvPr/>
        </p:nvPicPr>
        <p:blipFill>
          <a:blip r:embed="rId6">
            <a:alphaModFix/>
          </a:blip>
          <a:stretch>
            <a:fillRect/>
          </a:stretch>
        </p:blipFill>
        <p:spPr>
          <a:xfrm>
            <a:off x="3074851" y="152400"/>
            <a:ext cx="5889898"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46"/>
          <p:cNvSpPr txBox="1"/>
          <p:nvPr>
            <p:ph type="title"/>
          </p:nvPr>
        </p:nvSpPr>
        <p:spPr>
          <a:xfrm>
            <a:off x="378000" y="377999"/>
            <a:ext cx="8388900" cy="459000"/>
          </a:xfrm>
          <a:prstGeom prst="rect">
            <a:avLst/>
          </a:prstGeom>
          <a:noFill/>
          <a:ln>
            <a:noFill/>
          </a:ln>
        </p:spPr>
        <p:txBody>
          <a:bodyPr anchorCtr="0" anchor="t" bIns="34275" lIns="68575" spcFirstLastPara="1" rIns="68575" wrap="square" tIns="34275">
            <a:noAutofit/>
          </a:bodyPr>
          <a:lstStyle/>
          <a:p>
            <a:pPr indent="0" lvl="0" marL="0" rtl="0" algn="l">
              <a:lnSpc>
                <a:spcPct val="126250"/>
              </a:lnSpc>
              <a:spcBef>
                <a:spcPts val="0"/>
              </a:spcBef>
              <a:spcAft>
                <a:spcPts val="0"/>
              </a:spcAft>
              <a:buClr>
                <a:srgbClr val="69981B"/>
              </a:buClr>
              <a:buSzPts val="2400"/>
              <a:buFont typeface="Trebuchet MS"/>
              <a:buNone/>
            </a:pPr>
            <a:r>
              <a:rPr lang="fr"/>
              <a:t>Variables Sharing</a:t>
            </a:r>
            <a:endParaRPr/>
          </a:p>
        </p:txBody>
      </p:sp>
      <p:sp>
        <p:nvSpPr>
          <p:cNvPr id="565" name="Google Shape;565;p46"/>
          <p:cNvSpPr txBox="1"/>
          <p:nvPr>
            <p:ph idx="1" type="body"/>
          </p:nvPr>
        </p:nvSpPr>
        <p:spPr>
          <a:xfrm>
            <a:off x="377429" y="913199"/>
            <a:ext cx="8389200" cy="4320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1000"/>
              </a:spcBef>
              <a:spcAft>
                <a:spcPts val="0"/>
              </a:spcAft>
              <a:buClr>
                <a:srgbClr val="000000"/>
              </a:buClr>
              <a:buSzPts val="2000"/>
              <a:buFont typeface="Arial"/>
              <a:buNone/>
            </a:pPr>
            <a:r>
              <a:rPr lang="fr" sz="2000">
                <a:solidFill>
                  <a:srgbClr val="275662"/>
                </a:solidFill>
              </a:rPr>
              <a:t>Link these elements to existing ontologies</a:t>
            </a:r>
            <a:endParaRPr/>
          </a:p>
        </p:txBody>
      </p:sp>
      <p:sp>
        <p:nvSpPr>
          <p:cNvPr id="566" name="Google Shape;566;p46"/>
          <p:cNvSpPr txBox="1"/>
          <p:nvPr>
            <p:ph idx="2" type="body"/>
          </p:nvPr>
        </p:nvSpPr>
        <p:spPr>
          <a:xfrm>
            <a:off x="377438" y="1273800"/>
            <a:ext cx="8389200" cy="1000500"/>
          </a:xfrm>
          <a:prstGeom prst="rect">
            <a:avLst/>
          </a:prstGeom>
          <a:noFill/>
          <a:ln>
            <a:noFill/>
          </a:ln>
        </p:spPr>
        <p:txBody>
          <a:bodyPr anchorCtr="0" anchor="t" bIns="34275" lIns="68575" spcFirstLastPara="1" rIns="68575" wrap="square" tIns="34275">
            <a:normAutofit/>
          </a:bodyPr>
          <a:lstStyle/>
          <a:p>
            <a:pPr indent="0" lvl="0" marL="0" rtl="0" algn="l">
              <a:lnSpc>
                <a:spcPct val="115000"/>
              </a:lnSpc>
              <a:spcBef>
                <a:spcPts val="800"/>
              </a:spcBef>
              <a:spcAft>
                <a:spcPts val="0"/>
              </a:spcAft>
              <a:buSzPts val="1400"/>
              <a:buNone/>
            </a:pPr>
            <a:r>
              <a:rPr b="1" lang="fr" sz="2100"/>
              <a:t>Agroportal</a:t>
            </a:r>
            <a:r>
              <a:rPr lang="fr" sz="2100"/>
              <a:t>, The home of ontologies and semantic artefacts in agri-food and related domains.-</a:t>
            </a:r>
            <a:r>
              <a:rPr lang="fr" sz="2100"/>
              <a:t> </a:t>
            </a:r>
            <a:r>
              <a:rPr lang="fr" sz="2100" u="sng">
                <a:solidFill>
                  <a:schemeClr val="hlink"/>
                </a:solidFill>
                <a:hlinkClick r:id="rId3"/>
              </a:rPr>
              <a:t>http://agroportal.lirmm.fr/</a:t>
            </a:r>
            <a:r>
              <a:rPr lang="fr" sz="2100"/>
              <a:t> </a:t>
            </a:r>
            <a:endParaRPr sz="2100"/>
          </a:p>
        </p:txBody>
      </p:sp>
      <p:pic>
        <p:nvPicPr>
          <p:cNvPr id="567" name="Google Shape;567;p46"/>
          <p:cNvPicPr preferRelativeResize="0"/>
          <p:nvPr/>
        </p:nvPicPr>
        <p:blipFill rotWithShape="1">
          <a:blip r:embed="rId4">
            <a:alphaModFix/>
          </a:blip>
          <a:srcRect b="0" l="0" r="0" t="0"/>
          <a:stretch/>
        </p:blipFill>
        <p:spPr>
          <a:xfrm>
            <a:off x="7583730" y="155981"/>
            <a:ext cx="1416912" cy="459000"/>
          </a:xfrm>
          <a:prstGeom prst="rect">
            <a:avLst/>
          </a:prstGeom>
          <a:noFill/>
          <a:ln>
            <a:noFill/>
          </a:ln>
        </p:spPr>
      </p:pic>
      <p:pic>
        <p:nvPicPr>
          <p:cNvPr id="568" name="Google Shape;568;p46"/>
          <p:cNvPicPr preferRelativeResize="0"/>
          <p:nvPr/>
        </p:nvPicPr>
        <p:blipFill rotWithShape="1">
          <a:blip r:embed="rId5">
            <a:alphaModFix/>
          </a:blip>
          <a:srcRect b="0" l="0" r="0" t="0"/>
          <a:stretch/>
        </p:blipFill>
        <p:spPr>
          <a:xfrm>
            <a:off x="228600" y="2102925"/>
            <a:ext cx="5566777" cy="2564325"/>
          </a:xfrm>
          <a:prstGeom prst="rect">
            <a:avLst/>
          </a:prstGeom>
          <a:noFill/>
          <a:ln cap="flat" cmpd="sng" w="9525">
            <a:solidFill>
              <a:schemeClr val="dk2"/>
            </a:solidFill>
            <a:prstDash val="solid"/>
            <a:round/>
            <a:headEnd len="sm" w="sm" type="none"/>
            <a:tailEnd len="sm" w="sm" type="none"/>
          </a:ln>
        </p:spPr>
      </p:pic>
      <p:pic>
        <p:nvPicPr>
          <p:cNvPr id="569" name="Google Shape;569;p46"/>
          <p:cNvPicPr preferRelativeResize="0"/>
          <p:nvPr/>
        </p:nvPicPr>
        <p:blipFill rotWithShape="1">
          <a:blip r:embed="rId6">
            <a:alphaModFix/>
          </a:blip>
          <a:srcRect b="0" l="0" r="0" t="0"/>
          <a:stretch/>
        </p:blipFill>
        <p:spPr>
          <a:xfrm>
            <a:off x="4083225" y="2388675"/>
            <a:ext cx="4946476" cy="227857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47"/>
          <p:cNvSpPr txBox="1"/>
          <p:nvPr>
            <p:ph type="title"/>
          </p:nvPr>
        </p:nvSpPr>
        <p:spPr>
          <a:xfrm>
            <a:off x="378000" y="225599"/>
            <a:ext cx="8388900" cy="459000"/>
          </a:xfrm>
          <a:prstGeom prst="rect">
            <a:avLst/>
          </a:prstGeom>
          <a:noFill/>
          <a:ln>
            <a:noFill/>
          </a:ln>
        </p:spPr>
        <p:txBody>
          <a:bodyPr anchorCtr="0" anchor="t" bIns="34275" lIns="68575" spcFirstLastPara="1" rIns="68575" wrap="square" tIns="34275">
            <a:noAutofit/>
          </a:bodyPr>
          <a:lstStyle/>
          <a:p>
            <a:pPr indent="0" lvl="0" marL="0" rtl="0" algn="l">
              <a:lnSpc>
                <a:spcPct val="126250"/>
              </a:lnSpc>
              <a:spcBef>
                <a:spcPts val="0"/>
              </a:spcBef>
              <a:spcAft>
                <a:spcPts val="0"/>
              </a:spcAft>
              <a:buClr>
                <a:srgbClr val="69981B"/>
              </a:buClr>
              <a:buSzPts val="2400"/>
              <a:buFont typeface="Trebuchet MS"/>
              <a:buNone/>
            </a:pPr>
            <a:r>
              <a:rPr lang="fr"/>
              <a:t>D</a:t>
            </a:r>
            <a:r>
              <a:rPr lang="fr"/>
              <a:t>escribing a variable</a:t>
            </a:r>
            <a:endParaRPr/>
          </a:p>
        </p:txBody>
      </p:sp>
      <p:sp>
        <p:nvSpPr>
          <p:cNvPr id="575" name="Google Shape;575;p47"/>
          <p:cNvSpPr txBox="1"/>
          <p:nvPr>
            <p:ph idx="12" type="sldNum"/>
          </p:nvPr>
        </p:nvSpPr>
        <p:spPr>
          <a:xfrm>
            <a:off x="8068791" y="4810169"/>
            <a:ext cx="7713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fld id="{00000000-1234-1234-1234-123412341234}" type="slidenum">
              <a:rPr lang="fr"/>
              <a:t>‹#›</a:t>
            </a:fld>
            <a:endParaRPr/>
          </a:p>
        </p:txBody>
      </p:sp>
      <p:sp>
        <p:nvSpPr>
          <p:cNvPr id="576" name="Google Shape;576;p47"/>
          <p:cNvSpPr txBox="1"/>
          <p:nvPr>
            <p:ph idx="1" type="body"/>
          </p:nvPr>
        </p:nvSpPr>
        <p:spPr>
          <a:xfrm>
            <a:off x="377429" y="684599"/>
            <a:ext cx="8389200" cy="432000"/>
          </a:xfrm>
          <a:prstGeom prst="rect">
            <a:avLst/>
          </a:prstGeom>
          <a:noFill/>
          <a:ln>
            <a:noFill/>
          </a:ln>
        </p:spPr>
        <p:txBody>
          <a:bodyPr anchorCtr="0" anchor="t" bIns="34275" lIns="68575" spcFirstLastPara="1" rIns="68575" wrap="square" tIns="34275">
            <a:noAutofit/>
          </a:bodyPr>
          <a:lstStyle/>
          <a:p>
            <a:pPr indent="0" lvl="0" marL="0" rtl="0" algn="l">
              <a:lnSpc>
                <a:spcPct val="144545"/>
              </a:lnSpc>
              <a:spcBef>
                <a:spcPts val="0"/>
              </a:spcBef>
              <a:spcAft>
                <a:spcPts val="0"/>
              </a:spcAft>
              <a:buSzPts val="1700"/>
              <a:buNone/>
            </a:pPr>
            <a:r>
              <a:rPr lang="fr" sz="2000">
                <a:solidFill>
                  <a:srgbClr val="275662"/>
                </a:solidFill>
              </a:rPr>
              <a:t>Searching for an ontological concept</a:t>
            </a:r>
            <a:endParaRPr/>
          </a:p>
        </p:txBody>
      </p:sp>
      <p:pic>
        <p:nvPicPr>
          <p:cNvPr id="577" name="Google Shape;577;p47"/>
          <p:cNvPicPr preferRelativeResize="0"/>
          <p:nvPr/>
        </p:nvPicPr>
        <p:blipFill rotWithShape="1">
          <a:blip r:embed="rId3">
            <a:alphaModFix/>
          </a:blip>
          <a:srcRect b="0" l="0" r="0" t="0"/>
          <a:stretch/>
        </p:blipFill>
        <p:spPr>
          <a:xfrm>
            <a:off x="4704700" y="3444938"/>
            <a:ext cx="2010737" cy="1304262"/>
          </a:xfrm>
          <a:prstGeom prst="rect">
            <a:avLst/>
          </a:prstGeom>
          <a:noFill/>
          <a:ln>
            <a:noFill/>
          </a:ln>
        </p:spPr>
      </p:pic>
      <p:sp>
        <p:nvSpPr>
          <p:cNvPr id="578" name="Google Shape;578;p47"/>
          <p:cNvSpPr/>
          <p:nvPr/>
        </p:nvSpPr>
        <p:spPr>
          <a:xfrm>
            <a:off x="549525" y="1984200"/>
            <a:ext cx="1502982"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Entity</a:t>
            </a:r>
            <a:endParaRPr b="1" i="0" sz="1400" u="none" cap="none" strike="noStrike">
              <a:solidFill>
                <a:srgbClr val="FFFFFF"/>
              </a:solidFill>
              <a:latin typeface="Arial"/>
              <a:ea typeface="Arial"/>
              <a:cs typeface="Arial"/>
              <a:sym typeface="Arial"/>
            </a:endParaRPr>
          </a:p>
        </p:txBody>
      </p:sp>
      <p:sp>
        <p:nvSpPr>
          <p:cNvPr id="579" name="Google Shape;579;p47"/>
          <p:cNvSpPr/>
          <p:nvPr/>
        </p:nvSpPr>
        <p:spPr>
          <a:xfrm>
            <a:off x="2679625" y="1998272"/>
            <a:ext cx="1602018"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Characteristic</a:t>
            </a:r>
            <a:endParaRPr b="1" i="0" sz="1400" u="none" cap="none" strike="noStrike">
              <a:solidFill>
                <a:srgbClr val="FFFFFF"/>
              </a:solidFill>
              <a:latin typeface="Arial"/>
              <a:ea typeface="Arial"/>
              <a:cs typeface="Arial"/>
              <a:sym typeface="Arial"/>
            </a:endParaRPr>
          </a:p>
        </p:txBody>
      </p:sp>
      <p:sp>
        <p:nvSpPr>
          <p:cNvPr id="580" name="Google Shape;580;p47"/>
          <p:cNvSpPr/>
          <p:nvPr/>
        </p:nvSpPr>
        <p:spPr>
          <a:xfrm>
            <a:off x="4885925" y="1984200"/>
            <a:ext cx="1502982"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Method</a:t>
            </a:r>
            <a:endParaRPr b="1" i="0" sz="1400" u="none" cap="none" strike="noStrike">
              <a:solidFill>
                <a:srgbClr val="FFFFFF"/>
              </a:solidFill>
              <a:latin typeface="Arial"/>
              <a:ea typeface="Arial"/>
              <a:cs typeface="Arial"/>
              <a:sym typeface="Arial"/>
            </a:endParaRPr>
          </a:p>
        </p:txBody>
      </p:sp>
      <p:sp>
        <p:nvSpPr>
          <p:cNvPr id="581" name="Google Shape;581;p47"/>
          <p:cNvSpPr/>
          <p:nvPr/>
        </p:nvSpPr>
        <p:spPr>
          <a:xfrm>
            <a:off x="6960750" y="1956675"/>
            <a:ext cx="1465776"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Scale (unit)</a:t>
            </a:r>
            <a:endParaRPr b="1" i="0" sz="1400" u="none" cap="none" strike="noStrike">
              <a:solidFill>
                <a:srgbClr val="FFFFFF"/>
              </a:solidFill>
              <a:latin typeface="Arial"/>
              <a:ea typeface="Arial"/>
              <a:cs typeface="Arial"/>
              <a:sym typeface="Arial"/>
            </a:endParaRPr>
          </a:p>
        </p:txBody>
      </p:sp>
      <p:sp>
        <p:nvSpPr>
          <p:cNvPr id="582" name="Google Shape;582;p47"/>
          <p:cNvSpPr/>
          <p:nvPr/>
        </p:nvSpPr>
        <p:spPr>
          <a:xfrm>
            <a:off x="2143313" y="2005050"/>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83" name="Google Shape;583;p47"/>
          <p:cNvCxnSpPr>
            <a:stCxn id="579" idx="2"/>
          </p:cNvCxnSpPr>
          <p:nvPr/>
        </p:nvCxnSpPr>
        <p:spPr>
          <a:xfrm flipH="1" rot="-5400000">
            <a:off x="3679834" y="2329460"/>
            <a:ext cx="1242300" cy="1640700"/>
          </a:xfrm>
          <a:prstGeom prst="curvedConnector2">
            <a:avLst/>
          </a:prstGeom>
          <a:noFill/>
          <a:ln cap="flat" cmpd="sng" w="19050">
            <a:solidFill>
              <a:srgbClr val="275662"/>
            </a:solidFill>
            <a:prstDash val="solid"/>
            <a:round/>
            <a:headEnd len="sm" w="sm" type="none"/>
            <a:tailEnd len="med" w="med" type="triangle"/>
          </a:ln>
        </p:spPr>
      </p:cxnSp>
      <p:cxnSp>
        <p:nvCxnSpPr>
          <p:cNvPr id="584" name="Google Shape;584;p47"/>
          <p:cNvCxnSpPr>
            <a:stCxn id="581" idx="2"/>
          </p:cNvCxnSpPr>
          <p:nvPr/>
        </p:nvCxnSpPr>
        <p:spPr>
          <a:xfrm rot="5400000">
            <a:off x="6301338" y="2496963"/>
            <a:ext cx="1402200" cy="1382400"/>
          </a:xfrm>
          <a:prstGeom prst="curvedConnector3">
            <a:avLst>
              <a:gd fmla="val 50000" name="adj1"/>
            </a:avLst>
          </a:prstGeom>
          <a:noFill/>
          <a:ln cap="flat" cmpd="sng" w="19050">
            <a:solidFill>
              <a:srgbClr val="275662"/>
            </a:solidFill>
            <a:prstDash val="solid"/>
            <a:round/>
            <a:headEnd len="sm" w="sm" type="none"/>
            <a:tailEnd len="med" w="med" type="triangle"/>
          </a:ln>
        </p:spPr>
      </p:cxnSp>
      <p:cxnSp>
        <p:nvCxnSpPr>
          <p:cNvPr id="585" name="Google Shape;585;p47"/>
          <p:cNvCxnSpPr>
            <a:stCxn id="578" idx="2"/>
          </p:cNvCxnSpPr>
          <p:nvPr/>
        </p:nvCxnSpPr>
        <p:spPr>
          <a:xfrm flipH="1" rot="-5400000">
            <a:off x="2357616" y="1457988"/>
            <a:ext cx="1485300" cy="3598500"/>
          </a:xfrm>
          <a:prstGeom prst="curvedConnector2">
            <a:avLst/>
          </a:prstGeom>
          <a:noFill/>
          <a:ln cap="flat" cmpd="sng" w="19050">
            <a:solidFill>
              <a:srgbClr val="275662"/>
            </a:solidFill>
            <a:prstDash val="solid"/>
            <a:round/>
            <a:headEnd len="sm" w="sm" type="none"/>
            <a:tailEnd len="med" w="med" type="triangle"/>
          </a:ln>
        </p:spPr>
      </p:cxnSp>
      <p:cxnSp>
        <p:nvCxnSpPr>
          <p:cNvPr id="586" name="Google Shape;586;p47"/>
          <p:cNvCxnSpPr>
            <a:stCxn id="580" idx="2"/>
          </p:cNvCxnSpPr>
          <p:nvPr/>
        </p:nvCxnSpPr>
        <p:spPr>
          <a:xfrm flipH="1" rot="-5400000">
            <a:off x="4913816" y="3238188"/>
            <a:ext cx="1914000" cy="466800"/>
          </a:xfrm>
          <a:prstGeom prst="curvedConnector3">
            <a:avLst>
              <a:gd fmla="val 50000" name="adj1"/>
            </a:avLst>
          </a:prstGeom>
          <a:noFill/>
          <a:ln cap="flat" cmpd="sng" w="19050">
            <a:solidFill>
              <a:srgbClr val="275662"/>
            </a:solidFill>
            <a:prstDash val="solid"/>
            <a:round/>
            <a:headEnd len="sm" w="sm" type="none"/>
            <a:tailEnd len="med" w="med" type="triangle"/>
          </a:ln>
        </p:spPr>
      </p:cxnSp>
      <p:sp>
        <p:nvSpPr>
          <p:cNvPr id="587" name="Google Shape;587;p47"/>
          <p:cNvSpPr/>
          <p:nvPr/>
        </p:nvSpPr>
        <p:spPr>
          <a:xfrm rot="5400000">
            <a:off x="2252325" y="630075"/>
            <a:ext cx="427800" cy="2303100"/>
          </a:xfrm>
          <a:prstGeom prst="leftBrace">
            <a:avLst>
              <a:gd fmla="val 50000" name="adj1"/>
              <a:gd fmla="val 50000" name="adj2"/>
            </a:avLst>
          </a:prstGeom>
          <a:noFill/>
          <a:ln cap="flat" cmpd="sng" w="19050">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47"/>
          <p:cNvSpPr/>
          <p:nvPr/>
        </p:nvSpPr>
        <p:spPr>
          <a:xfrm>
            <a:off x="2002725" y="1199325"/>
            <a:ext cx="927000" cy="368400"/>
          </a:xfrm>
          <a:prstGeom prst="rect">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Trait</a:t>
            </a:r>
            <a:endParaRPr b="1" i="0" sz="1400" u="none" cap="none" strike="noStrike">
              <a:solidFill>
                <a:srgbClr val="FFFFFF"/>
              </a:solidFill>
              <a:latin typeface="Arial"/>
              <a:ea typeface="Arial"/>
              <a:cs typeface="Arial"/>
              <a:sym typeface="Arial"/>
            </a:endParaRPr>
          </a:p>
        </p:txBody>
      </p:sp>
      <p:sp>
        <p:nvSpPr>
          <p:cNvPr id="589" name="Google Shape;589;p47"/>
          <p:cNvSpPr/>
          <p:nvPr/>
        </p:nvSpPr>
        <p:spPr>
          <a:xfrm>
            <a:off x="4361025" y="1977525"/>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47"/>
          <p:cNvSpPr/>
          <p:nvPr/>
        </p:nvSpPr>
        <p:spPr>
          <a:xfrm>
            <a:off x="6452075" y="1977525"/>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47"/>
          <p:cNvSpPr txBox="1"/>
          <p:nvPr/>
        </p:nvSpPr>
        <p:spPr>
          <a:xfrm>
            <a:off x="682475" y="1603913"/>
            <a:ext cx="92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rgbClr val="70AD47"/>
                </a:solidFill>
                <a:latin typeface="Calibri"/>
                <a:ea typeface="Calibri"/>
                <a:cs typeface="Calibri"/>
                <a:sym typeface="Calibri"/>
              </a:rPr>
              <a:t>PLANT</a:t>
            </a:r>
            <a:endParaRPr b="1" i="0" sz="1400" u="none" cap="none" strike="noStrike">
              <a:solidFill>
                <a:srgbClr val="70AD47"/>
              </a:solidFill>
              <a:latin typeface="Calibri"/>
              <a:ea typeface="Calibri"/>
              <a:cs typeface="Calibri"/>
              <a:sym typeface="Calibri"/>
            </a:endParaRPr>
          </a:p>
        </p:txBody>
      </p:sp>
      <p:sp>
        <p:nvSpPr>
          <p:cNvPr id="592" name="Google Shape;592;p47"/>
          <p:cNvSpPr txBox="1"/>
          <p:nvPr/>
        </p:nvSpPr>
        <p:spPr>
          <a:xfrm>
            <a:off x="3656075" y="1603913"/>
            <a:ext cx="92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rgbClr val="70AD47"/>
                </a:solidFill>
                <a:latin typeface="Calibri"/>
                <a:ea typeface="Calibri"/>
                <a:cs typeface="Calibri"/>
                <a:sym typeface="Calibri"/>
              </a:rPr>
              <a:t>HEIGHT</a:t>
            </a:r>
            <a:endParaRPr b="1" i="0" sz="1400" u="none" cap="none" strike="noStrike">
              <a:solidFill>
                <a:srgbClr val="70AD47"/>
              </a:solidFill>
              <a:latin typeface="Calibri"/>
              <a:ea typeface="Calibri"/>
              <a:cs typeface="Calibri"/>
              <a:sym typeface="Calibri"/>
            </a:endParaRPr>
          </a:p>
        </p:txBody>
      </p:sp>
      <p:sp>
        <p:nvSpPr>
          <p:cNvPr id="593" name="Google Shape;593;p47"/>
          <p:cNvSpPr txBox="1"/>
          <p:nvPr/>
        </p:nvSpPr>
        <p:spPr>
          <a:xfrm>
            <a:off x="4896399" y="1591613"/>
            <a:ext cx="1465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70AD47"/>
                </a:solidFill>
                <a:latin typeface="Calibri"/>
                <a:ea typeface="Calibri"/>
                <a:cs typeface="Calibri"/>
                <a:sym typeface="Calibri"/>
              </a:rPr>
              <a:t>RULER</a:t>
            </a:r>
            <a:endParaRPr b="1" i="0" sz="1400" u="none" cap="none" strike="noStrike">
              <a:solidFill>
                <a:srgbClr val="70AD47"/>
              </a:solidFill>
              <a:latin typeface="Calibri"/>
              <a:ea typeface="Calibri"/>
              <a:cs typeface="Calibri"/>
              <a:sym typeface="Calibri"/>
            </a:endParaRPr>
          </a:p>
        </p:txBody>
      </p:sp>
      <p:sp>
        <p:nvSpPr>
          <p:cNvPr id="594" name="Google Shape;594;p47"/>
          <p:cNvSpPr txBox="1"/>
          <p:nvPr/>
        </p:nvSpPr>
        <p:spPr>
          <a:xfrm>
            <a:off x="7395150" y="1591613"/>
            <a:ext cx="597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70AD47"/>
                </a:solidFill>
                <a:latin typeface="Calibri"/>
                <a:ea typeface="Calibri"/>
                <a:cs typeface="Calibri"/>
                <a:sym typeface="Calibri"/>
              </a:rPr>
              <a:t>CM</a:t>
            </a:r>
            <a:endParaRPr b="1" i="0" sz="1400" u="none" cap="none" strike="noStrike">
              <a:solidFill>
                <a:srgbClr val="70AD47"/>
              </a:solidFill>
              <a:latin typeface="Calibri"/>
              <a:ea typeface="Calibri"/>
              <a:cs typeface="Calibri"/>
              <a:sym typeface="Calibri"/>
            </a:endParaRPr>
          </a:p>
        </p:txBody>
      </p:sp>
      <p:sp>
        <p:nvSpPr>
          <p:cNvPr id="595" name="Google Shape;595;p47"/>
          <p:cNvSpPr txBox="1"/>
          <p:nvPr/>
        </p:nvSpPr>
        <p:spPr>
          <a:xfrm>
            <a:off x="6747150" y="3854425"/>
            <a:ext cx="195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 sz="1400" u="sng" cap="none" strike="noStrike">
                <a:solidFill>
                  <a:srgbClr val="00A3A6"/>
                </a:solidFill>
                <a:latin typeface="Calibri"/>
                <a:ea typeface="Calibri"/>
                <a:cs typeface="Calibri"/>
                <a:sym typeface="Calibri"/>
              </a:rPr>
              <a:t>Reference ONTOLOGIES</a:t>
            </a:r>
            <a:endParaRPr b="0" i="0" sz="1400" u="sng" cap="none" strike="noStrike">
              <a:solidFill>
                <a:srgbClr val="00A3A6"/>
              </a:solidFill>
              <a:latin typeface="Calibri"/>
              <a:ea typeface="Calibri"/>
              <a:cs typeface="Calibri"/>
              <a:sym typeface="Calibri"/>
            </a:endParaRPr>
          </a:p>
        </p:txBody>
      </p:sp>
      <p:pic>
        <p:nvPicPr>
          <p:cNvPr id="596" name="Google Shape;596;p47"/>
          <p:cNvPicPr preferRelativeResize="0"/>
          <p:nvPr/>
        </p:nvPicPr>
        <p:blipFill rotWithShape="1">
          <a:blip r:embed="rId4">
            <a:alphaModFix/>
          </a:blip>
          <a:srcRect b="0" l="0" r="0" t="0"/>
          <a:stretch/>
        </p:blipFill>
        <p:spPr>
          <a:xfrm>
            <a:off x="3315919" y="981244"/>
            <a:ext cx="5524179" cy="4057517"/>
          </a:xfrm>
          <a:prstGeom prst="rect">
            <a:avLst/>
          </a:prstGeom>
          <a:noFill/>
          <a:ln cap="flat" cmpd="sng" w="9525">
            <a:solidFill>
              <a:schemeClr val="dk2"/>
            </a:solidFill>
            <a:prstDash val="solid"/>
            <a:round/>
            <a:headEnd len="sm" w="sm" type="none"/>
            <a:tailEnd len="sm" w="sm" type="none"/>
          </a:ln>
        </p:spPr>
      </p:pic>
      <p:pic>
        <p:nvPicPr>
          <p:cNvPr id="597" name="Google Shape;597;p47"/>
          <p:cNvPicPr preferRelativeResize="0"/>
          <p:nvPr/>
        </p:nvPicPr>
        <p:blipFill rotWithShape="1">
          <a:blip r:embed="rId5">
            <a:alphaModFix/>
          </a:blip>
          <a:srcRect b="0" l="0" r="0" t="0"/>
          <a:stretch/>
        </p:blipFill>
        <p:spPr>
          <a:xfrm>
            <a:off x="7583730" y="155981"/>
            <a:ext cx="1416912" cy="459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ph type="title"/>
          </p:nvPr>
        </p:nvSpPr>
        <p:spPr>
          <a:xfrm>
            <a:off x="235500" y="-88375"/>
            <a:ext cx="8520600" cy="572700"/>
          </a:xfrm>
          <a:prstGeom prst="rect">
            <a:avLst/>
          </a:prstGeom>
        </p:spPr>
        <p:txBody>
          <a:bodyPr anchorCtr="0" anchor="ctr" bIns="45700" lIns="0" spcFirstLastPara="1" rIns="91425" wrap="square" tIns="46800">
            <a:normAutofit/>
          </a:bodyPr>
          <a:lstStyle/>
          <a:p>
            <a:pPr indent="0" lvl="0" marL="0" rtl="0" algn="l">
              <a:spcBef>
                <a:spcPts val="0"/>
              </a:spcBef>
              <a:spcAft>
                <a:spcPts val="0"/>
              </a:spcAft>
              <a:buNone/>
            </a:pPr>
            <a:r>
              <a:rPr lang="fr" sz="2300"/>
              <a:t>Phenotyping communities</a:t>
            </a:r>
            <a:endParaRPr sz="2300"/>
          </a:p>
        </p:txBody>
      </p:sp>
      <p:pic>
        <p:nvPicPr>
          <p:cNvPr id="167" name="Google Shape;167;p30"/>
          <p:cNvPicPr preferRelativeResize="0"/>
          <p:nvPr/>
        </p:nvPicPr>
        <p:blipFill>
          <a:blip r:embed="rId3">
            <a:alphaModFix/>
          </a:blip>
          <a:stretch>
            <a:fillRect/>
          </a:stretch>
        </p:blipFill>
        <p:spPr>
          <a:xfrm>
            <a:off x="4220600" y="165675"/>
            <a:ext cx="4471750" cy="2708349"/>
          </a:xfrm>
          <a:prstGeom prst="rect">
            <a:avLst/>
          </a:prstGeom>
          <a:noFill/>
          <a:ln>
            <a:noFill/>
          </a:ln>
        </p:spPr>
      </p:pic>
      <p:pic>
        <p:nvPicPr>
          <p:cNvPr id="168" name="Google Shape;168;p30"/>
          <p:cNvPicPr preferRelativeResize="0"/>
          <p:nvPr/>
        </p:nvPicPr>
        <p:blipFill>
          <a:blip r:embed="rId4">
            <a:alphaModFix/>
          </a:blip>
          <a:stretch>
            <a:fillRect/>
          </a:stretch>
        </p:blipFill>
        <p:spPr>
          <a:xfrm>
            <a:off x="692700" y="858075"/>
            <a:ext cx="2935725" cy="2854176"/>
          </a:xfrm>
          <a:prstGeom prst="rect">
            <a:avLst/>
          </a:prstGeom>
          <a:noFill/>
          <a:ln>
            <a:noFill/>
          </a:ln>
        </p:spPr>
      </p:pic>
      <p:pic>
        <p:nvPicPr>
          <p:cNvPr id="169" name="Google Shape;169;p30"/>
          <p:cNvPicPr preferRelativeResize="0"/>
          <p:nvPr/>
        </p:nvPicPr>
        <p:blipFill>
          <a:blip r:embed="rId5">
            <a:alphaModFix/>
          </a:blip>
          <a:stretch>
            <a:fillRect/>
          </a:stretch>
        </p:blipFill>
        <p:spPr>
          <a:xfrm>
            <a:off x="7240550" y="338500"/>
            <a:ext cx="1451800" cy="477750"/>
          </a:xfrm>
          <a:prstGeom prst="rect">
            <a:avLst/>
          </a:prstGeom>
          <a:noFill/>
          <a:ln>
            <a:noFill/>
          </a:ln>
        </p:spPr>
      </p:pic>
      <p:pic>
        <p:nvPicPr>
          <p:cNvPr id="170" name="Google Shape;170;p30"/>
          <p:cNvPicPr preferRelativeResize="0"/>
          <p:nvPr/>
        </p:nvPicPr>
        <p:blipFill rotWithShape="1">
          <a:blip r:embed="rId6">
            <a:alphaModFix/>
          </a:blip>
          <a:srcRect b="0" l="0" r="0" t="11559"/>
          <a:stretch/>
        </p:blipFill>
        <p:spPr>
          <a:xfrm>
            <a:off x="1090975" y="546675"/>
            <a:ext cx="871043" cy="698450"/>
          </a:xfrm>
          <a:prstGeom prst="rect">
            <a:avLst/>
          </a:prstGeom>
          <a:noFill/>
          <a:ln>
            <a:noFill/>
          </a:ln>
        </p:spPr>
      </p:pic>
      <p:pic>
        <p:nvPicPr>
          <p:cNvPr id="171" name="Google Shape;171;p30"/>
          <p:cNvPicPr preferRelativeResize="0"/>
          <p:nvPr/>
        </p:nvPicPr>
        <p:blipFill>
          <a:blip r:embed="rId7">
            <a:alphaModFix/>
          </a:blip>
          <a:stretch>
            <a:fillRect/>
          </a:stretch>
        </p:blipFill>
        <p:spPr>
          <a:xfrm>
            <a:off x="3176450" y="3752450"/>
            <a:ext cx="1179325" cy="813450"/>
          </a:xfrm>
          <a:prstGeom prst="rect">
            <a:avLst/>
          </a:prstGeom>
          <a:noFill/>
          <a:ln>
            <a:noFill/>
          </a:ln>
        </p:spPr>
      </p:pic>
      <p:pic>
        <p:nvPicPr>
          <p:cNvPr id="172" name="Google Shape;172;p30"/>
          <p:cNvPicPr preferRelativeResize="0"/>
          <p:nvPr/>
        </p:nvPicPr>
        <p:blipFill>
          <a:blip r:embed="rId8">
            <a:alphaModFix/>
          </a:blip>
          <a:stretch>
            <a:fillRect/>
          </a:stretch>
        </p:blipFill>
        <p:spPr>
          <a:xfrm>
            <a:off x="4368600" y="3126794"/>
            <a:ext cx="4552351" cy="16075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48"/>
          <p:cNvSpPr txBox="1"/>
          <p:nvPr>
            <p:ph idx="12" type="sldNum"/>
          </p:nvPr>
        </p:nvSpPr>
        <p:spPr>
          <a:xfrm>
            <a:off x="8068791" y="4810169"/>
            <a:ext cx="7713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fld id="{00000000-1234-1234-1234-123412341234}" type="slidenum">
              <a:rPr lang="fr"/>
              <a:t>‹#›</a:t>
            </a:fld>
            <a:endParaRPr/>
          </a:p>
        </p:txBody>
      </p:sp>
      <p:pic>
        <p:nvPicPr>
          <p:cNvPr id="603" name="Google Shape;603;p48"/>
          <p:cNvPicPr preferRelativeResize="0"/>
          <p:nvPr/>
        </p:nvPicPr>
        <p:blipFill rotWithShape="1">
          <a:blip r:embed="rId3">
            <a:alphaModFix/>
          </a:blip>
          <a:srcRect b="0" l="0" r="0" t="0"/>
          <a:stretch/>
        </p:blipFill>
        <p:spPr>
          <a:xfrm>
            <a:off x="4704700" y="3444938"/>
            <a:ext cx="2010737" cy="1304262"/>
          </a:xfrm>
          <a:prstGeom prst="rect">
            <a:avLst/>
          </a:prstGeom>
          <a:noFill/>
          <a:ln>
            <a:noFill/>
          </a:ln>
        </p:spPr>
      </p:pic>
      <p:sp>
        <p:nvSpPr>
          <p:cNvPr id="604" name="Google Shape;604;p48"/>
          <p:cNvSpPr/>
          <p:nvPr/>
        </p:nvSpPr>
        <p:spPr>
          <a:xfrm>
            <a:off x="549525" y="1984200"/>
            <a:ext cx="1502982"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Entity</a:t>
            </a:r>
            <a:endParaRPr b="1" i="0" sz="1400" u="none" cap="none" strike="noStrike">
              <a:solidFill>
                <a:srgbClr val="FFFFFF"/>
              </a:solidFill>
              <a:latin typeface="Arial"/>
              <a:ea typeface="Arial"/>
              <a:cs typeface="Arial"/>
              <a:sym typeface="Arial"/>
            </a:endParaRPr>
          </a:p>
        </p:txBody>
      </p:sp>
      <p:sp>
        <p:nvSpPr>
          <p:cNvPr id="605" name="Google Shape;605;p48"/>
          <p:cNvSpPr/>
          <p:nvPr/>
        </p:nvSpPr>
        <p:spPr>
          <a:xfrm>
            <a:off x="2679625" y="1998272"/>
            <a:ext cx="1602018"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Characteristic</a:t>
            </a:r>
            <a:endParaRPr b="1" i="0" sz="1400" u="none" cap="none" strike="noStrike">
              <a:solidFill>
                <a:srgbClr val="FFFFFF"/>
              </a:solidFill>
              <a:latin typeface="Arial"/>
              <a:ea typeface="Arial"/>
              <a:cs typeface="Arial"/>
              <a:sym typeface="Arial"/>
            </a:endParaRPr>
          </a:p>
        </p:txBody>
      </p:sp>
      <p:sp>
        <p:nvSpPr>
          <p:cNvPr id="606" name="Google Shape;606;p48"/>
          <p:cNvSpPr/>
          <p:nvPr/>
        </p:nvSpPr>
        <p:spPr>
          <a:xfrm>
            <a:off x="4885925" y="1984200"/>
            <a:ext cx="1502982"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Method</a:t>
            </a:r>
            <a:endParaRPr b="1" i="0" sz="1400" u="none" cap="none" strike="noStrike">
              <a:solidFill>
                <a:srgbClr val="FFFFFF"/>
              </a:solidFill>
              <a:latin typeface="Arial"/>
              <a:ea typeface="Arial"/>
              <a:cs typeface="Arial"/>
              <a:sym typeface="Arial"/>
            </a:endParaRPr>
          </a:p>
        </p:txBody>
      </p:sp>
      <p:sp>
        <p:nvSpPr>
          <p:cNvPr id="607" name="Google Shape;607;p48"/>
          <p:cNvSpPr/>
          <p:nvPr/>
        </p:nvSpPr>
        <p:spPr>
          <a:xfrm>
            <a:off x="6960750" y="1956675"/>
            <a:ext cx="1465776"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Scale (unit)</a:t>
            </a:r>
            <a:endParaRPr b="1" i="0" sz="1400" u="none" cap="none" strike="noStrike">
              <a:solidFill>
                <a:srgbClr val="FFFFFF"/>
              </a:solidFill>
              <a:latin typeface="Arial"/>
              <a:ea typeface="Arial"/>
              <a:cs typeface="Arial"/>
              <a:sym typeface="Arial"/>
            </a:endParaRPr>
          </a:p>
        </p:txBody>
      </p:sp>
      <p:sp>
        <p:nvSpPr>
          <p:cNvPr id="608" name="Google Shape;608;p48"/>
          <p:cNvSpPr/>
          <p:nvPr/>
        </p:nvSpPr>
        <p:spPr>
          <a:xfrm>
            <a:off x="2143313" y="2005050"/>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09" name="Google Shape;609;p48"/>
          <p:cNvCxnSpPr>
            <a:stCxn id="605" idx="2"/>
          </p:cNvCxnSpPr>
          <p:nvPr/>
        </p:nvCxnSpPr>
        <p:spPr>
          <a:xfrm flipH="1" rot="-5400000">
            <a:off x="3679834" y="2329460"/>
            <a:ext cx="1242300" cy="1640700"/>
          </a:xfrm>
          <a:prstGeom prst="curvedConnector2">
            <a:avLst/>
          </a:prstGeom>
          <a:noFill/>
          <a:ln cap="flat" cmpd="sng" w="19050">
            <a:solidFill>
              <a:srgbClr val="275662"/>
            </a:solidFill>
            <a:prstDash val="solid"/>
            <a:round/>
            <a:headEnd len="sm" w="sm" type="none"/>
            <a:tailEnd len="med" w="med" type="triangle"/>
          </a:ln>
        </p:spPr>
      </p:cxnSp>
      <p:cxnSp>
        <p:nvCxnSpPr>
          <p:cNvPr id="610" name="Google Shape;610;p48"/>
          <p:cNvCxnSpPr>
            <a:stCxn id="607" idx="2"/>
          </p:cNvCxnSpPr>
          <p:nvPr/>
        </p:nvCxnSpPr>
        <p:spPr>
          <a:xfrm rot="5400000">
            <a:off x="6301338" y="2496963"/>
            <a:ext cx="1402200" cy="1382400"/>
          </a:xfrm>
          <a:prstGeom prst="curvedConnector3">
            <a:avLst>
              <a:gd fmla="val 50000" name="adj1"/>
            </a:avLst>
          </a:prstGeom>
          <a:noFill/>
          <a:ln cap="flat" cmpd="sng" w="19050">
            <a:solidFill>
              <a:srgbClr val="275662"/>
            </a:solidFill>
            <a:prstDash val="solid"/>
            <a:round/>
            <a:headEnd len="sm" w="sm" type="none"/>
            <a:tailEnd len="med" w="med" type="triangle"/>
          </a:ln>
        </p:spPr>
      </p:cxnSp>
      <p:cxnSp>
        <p:nvCxnSpPr>
          <p:cNvPr id="611" name="Google Shape;611;p48"/>
          <p:cNvCxnSpPr>
            <a:stCxn id="604" idx="2"/>
          </p:cNvCxnSpPr>
          <p:nvPr/>
        </p:nvCxnSpPr>
        <p:spPr>
          <a:xfrm flipH="1" rot="-5400000">
            <a:off x="2357616" y="1457988"/>
            <a:ext cx="1485300" cy="3598500"/>
          </a:xfrm>
          <a:prstGeom prst="curvedConnector2">
            <a:avLst/>
          </a:prstGeom>
          <a:noFill/>
          <a:ln cap="flat" cmpd="sng" w="19050">
            <a:solidFill>
              <a:srgbClr val="275662"/>
            </a:solidFill>
            <a:prstDash val="solid"/>
            <a:round/>
            <a:headEnd len="sm" w="sm" type="none"/>
            <a:tailEnd len="med" w="med" type="triangle"/>
          </a:ln>
        </p:spPr>
      </p:cxnSp>
      <p:cxnSp>
        <p:nvCxnSpPr>
          <p:cNvPr id="612" name="Google Shape;612;p48"/>
          <p:cNvCxnSpPr>
            <a:stCxn id="606" idx="2"/>
          </p:cNvCxnSpPr>
          <p:nvPr/>
        </p:nvCxnSpPr>
        <p:spPr>
          <a:xfrm flipH="1" rot="-5400000">
            <a:off x="4913816" y="3238188"/>
            <a:ext cx="1914000" cy="466800"/>
          </a:xfrm>
          <a:prstGeom prst="curvedConnector3">
            <a:avLst>
              <a:gd fmla="val 50000" name="adj1"/>
            </a:avLst>
          </a:prstGeom>
          <a:noFill/>
          <a:ln cap="flat" cmpd="sng" w="19050">
            <a:solidFill>
              <a:srgbClr val="275662"/>
            </a:solidFill>
            <a:prstDash val="solid"/>
            <a:round/>
            <a:headEnd len="sm" w="sm" type="none"/>
            <a:tailEnd len="med" w="med" type="triangle"/>
          </a:ln>
        </p:spPr>
      </p:cxnSp>
      <p:sp>
        <p:nvSpPr>
          <p:cNvPr id="613" name="Google Shape;613;p48"/>
          <p:cNvSpPr/>
          <p:nvPr/>
        </p:nvSpPr>
        <p:spPr>
          <a:xfrm rot="5400000">
            <a:off x="2252325" y="630075"/>
            <a:ext cx="427800" cy="2303100"/>
          </a:xfrm>
          <a:prstGeom prst="leftBrace">
            <a:avLst>
              <a:gd fmla="val 50000" name="adj1"/>
              <a:gd fmla="val 50000" name="adj2"/>
            </a:avLst>
          </a:prstGeom>
          <a:noFill/>
          <a:ln cap="flat" cmpd="sng" w="19050">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48"/>
          <p:cNvSpPr/>
          <p:nvPr/>
        </p:nvSpPr>
        <p:spPr>
          <a:xfrm>
            <a:off x="2002725" y="1199325"/>
            <a:ext cx="927000" cy="368400"/>
          </a:xfrm>
          <a:prstGeom prst="rect">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Trait</a:t>
            </a:r>
            <a:endParaRPr b="1" i="0" sz="1400" u="none" cap="none" strike="noStrike">
              <a:solidFill>
                <a:srgbClr val="FFFFFF"/>
              </a:solidFill>
              <a:latin typeface="Arial"/>
              <a:ea typeface="Arial"/>
              <a:cs typeface="Arial"/>
              <a:sym typeface="Arial"/>
            </a:endParaRPr>
          </a:p>
        </p:txBody>
      </p:sp>
      <p:sp>
        <p:nvSpPr>
          <p:cNvPr id="615" name="Google Shape;615;p48"/>
          <p:cNvSpPr/>
          <p:nvPr/>
        </p:nvSpPr>
        <p:spPr>
          <a:xfrm>
            <a:off x="4361025" y="1977525"/>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48"/>
          <p:cNvSpPr/>
          <p:nvPr/>
        </p:nvSpPr>
        <p:spPr>
          <a:xfrm>
            <a:off x="6452075" y="1977525"/>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48"/>
          <p:cNvSpPr txBox="1"/>
          <p:nvPr/>
        </p:nvSpPr>
        <p:spPr>
          <a:xfrm>
            <a:off x="682475" y="1603913"/>
            <a:ext cx="92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rgbClr val="70AD47"/>
                </a:solidFill>
                <a:latin typeface="Calibri"/>
                <a:ea typeface="Calibri"/>
                <a:cs typeface="Calibri"/>
                <a:sym typeface="Calibri"/>
              </a:rPr>
              <a:t>PLANT</a:t>
            </a:r>
            <a:endParaRPr b="1" i="0" sz="1400" u="none" cap="none" strike="noStrike">
              <a:solidFill>
                <a:srgbClr val="70AD47"/>
              </a:solidFill>
              <a:latin typeface="Calibri"/>
              <a:ea typeface="Calibri"/>
              <a:cs typeface="Calibri"/>
              <a:sym typeface="Calibri"/>
            </a:endParaRPr>
          </a:p>
        </p:txBody>
      </p:sp>
      <p:sp>
        <p:nvSpPr>
          <p:cNvPr id="618" name="Google Shape;618;p48"/>
          <p:cNvSpPr txBox="1"/>
          <p:nvPr/>
        </p:nvSpPr>
        <p:spPr>
          <a:xfrm>
            <a:off x="3656075" y="1603913"/>
            <a:ext cx="92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rgbClr val="70AD47"/>
                </a:solidFill>
                <a:latin typeface="Calibri"/>
                <a:ea typeface="Calibri"/>
                <a:cs typeface="Calibri"/>
                <a:sym typeface="Calibri"/>
              </a:rPr>
              <a:t>HEIGHT</a:t>
            </a:r>
            <a:endParaRPr b="1" i="0" sz="1400" u="none" cap="none" strike="noStrike">
              <a:solidFill>
                <a:srgbClr val="70AD47"/>
              </a:solidFill>
              <a:latin typeface="Calibri"/>
              <a:ea typeface="Calibri"/>
              <a:cs typeface="Calibri"/>
              <a:sym typeface="Calibri"/>
            </a:endParaRPr>
          </a:p>
        </p:txBody>
      </p:sp>
      <p:sp>
        <p:nvSpPr>
          <p:cNvPr id="619" name="Google Shape;619;p48"/>
          <p:cNvSpPr txBox="1"/>
          <p:nvPr/>
        </p:nvSpPr>
        <p:spPr>
          <a:xfrm>
            <a:off x="4896399" y="1591613"/>
            <a:ext cx="1465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70AD47"/>
                </a:solidFill>
                <a:latin typeface="Calibri"/>
                <a:ea typeface="Calibri"/>
                <a:cs typeface="Calibri"/>
                <a:sym typeface="Calibri"/>
              </a:rPr>
              <a:t>RULER</a:t>
            </a:r>
            <a:endParaRPr b="1" i="0" sz="1400" u="none" cap="none" strike="noStrike">
              <a:solidFill>
                <a:srgbClr val="70AD47"/>
              </a:solidFill>
              <a:latin typeface="Calibri"/>
              <a:ea typeface="Calibri"/>
              <a:cs typeface="Calibri"/>
              <a:sym typeface="Calibri"/>
            </a:endParaRPr>
          </a:p>
        </p:txBody>
      </p:sp>
      <p:sp>
        <p:nvSpPr>
          <p:cNvPr id="620" name="Google Shape;620;p48"/>
          <p:cNvSpPr txBox="1"/>
          <p:nvPr/>
        </p:nvSpPr>
        <p:spPr>
          <a:xfrm>
            <a:off x="7395150" y="1591613"/>
            <a:ext cx="597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70AD47"/>
                </a:solidFill>
                <a:latin typeface="Calibri"/>
                <a:ea typeface="Calibri"/>
                <a:cs typeface="Calibri"/>
                <a:sym typeface="Calibri"/>
              </a:rPr>
              <a:t>CM</a:t>
            </a:r>
            <a:endParaRPr b="1" i="0" sz="1400" u="none" cap="none" strike="noStrike">
              <a:solidFill>
                <a:srgbClr val="70AD47"/>
              </a:solidFill>
              <a:latin typeface="Calibri"/>
              <a:ea typeface="Calibri"/>
              <a:cs typeface="Calibri"/>
              <a:sym typeface="Calibri"/>
            </a:endParaRPr>
          </a:p>
        </p:txBody>
      </p:sp>
      <p:sp>
        <p:nvSpPr>
          <p:cNvPr id="621" name="Google Shape;621;p48"/>
          <p:cNvSpPr txBox="1"/>
          <p:nvPr/>
        </p:nvSpPr>
        <p:spPr>
          <a:xfrm>
            <a:off x="6747150" y="3854425"/>
            <a:ext cx="195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 sz="1400" u="sng" cap="none" strike="noStrike">
                <a:solidFill>
                  <a:srgbClr val="00A3A6"/>
                </a:solidFill>
                <a:latin typeface="Calibri"/>
                <a:ea typeface="Calibri"/>
                <a:cs typeface="Calibri"/>
                <a:sym typeface="Calibri"/>
              </a:rPr>
              <a:t>Reference ONTOLOGIES</a:t>
            </a:r>
            <a:endParaRPr b="0" i="0" sz="1400" u="sng" cap="none" strike="noStrike">
              <a:solidFill>
                <a:srgbClr val="00A3A6"/>
              </a:solidFill>
              <a:latin typeface="Calibri"/>
              <a:ea typeface="Calibri"/>
              <a:cs typeface="Calibri"/>
              <a:sym typeface="Calibri"/>
            </a:endParaRPr>
          </a:p>
        </p:txBody>
      </p:sp>
      <p:grpSp>
        <p:nvGrpSpPr>
          <p:cNvPr id="622" name="Google Shape;622;p48"/>
          <p:cNvGrpSpPr/>
          <p:nvPr/>
        </p:nvGrpSpPr>
        <p:grpSpPr>
          <a:xfrm>
            <a:off x="3480638" y="1225224"/>
            <a:ext cx="5707069" cy="2693054"/>
            <a:chOff x="4640850" y="1633632"/>
            <a:chExt cx="7609425" cy="3590739"/>
          </a:xfrm>
        </p:grpSpPr>
        <p:pic>
          <p:nvPicPr>
            <p:cNvPr id="623" name="Google Shape;623;p48"/>
            <p:cNvPicPr preferRelativeResize="0"/>
            <p:nvPr/>
          </p:nvPicPr>
          <p:blipFill rotWithShape="1">
            <a:blip r:embed="rId4">
              <a:alphaModFix/>
            </a:blip>
            <a:srcRect b="0" l="0" r="0" t="0"/>
            <a:stretch/>
          </p:blipFill>
          <p:spPr>
            <a:xfrm>
              <a:off x="4640850" y="1633632"/>
              <a:ext cx="7609425" cy="3590739"/>
            </a:xfrm>
            <a:prstGeom prst="rect">
              <a:avLst/>
            </a:prstGeom>
            <a:noFill/>
            <a:ln cap="flat" cmpd="sng" w="9525">
              <a:solidFill>
                <a:schemeClr val="dk2"/>
              </a:solidFill>
              <a:prstDash val="solid"/>
              <a:round/>
              <a:headEnd len="sm" w="sm" type="none"/>
              <a:tailEnd len="sm" w="sm" type="none"/>
            </a:ln>
          </p:spPr>
        </p:pic>
        <p:sp>
          <p:nvSpPr>
            <p:cNvPr id="624" name="Google Shape;624;p48"/>
            <p:cNvSpPr/>
            <p:nvPr/>
          </p:nvSpPr>
          <p:spPr>
            <a:xfrm>
              <a:off x="8502750" y="2778900"/>
              <a:ext cx="921000" cy="19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rebuchet MS"/>
                <a:ea typeface="Trebuchet MS"/>
                <a:cs typeface="Trebuchet MS"/>
                <a:sym typeface="Trebuchet MS"/>
              </a:endParaRPr>
            </a:p>
          </p:txBody>
        </p:sp>
      </p:grpSp>
      <p:pic>
        <p:nvPicPr>
          <p:cNvPr id="625" name="Google Shape;625;p48"/>
          <p:cNvPicPr preferRelativeResize="0"/>
          <p:nvPr/>
        </p:nvPicPr>
        <p:blipFill rotWithShape="1">
          <a:blip r:embed="rId5">
            <a:alphaModFix/>
          </a:blip>
          <a:srcRect b="0" l="0" r="0" t="0"/>
          <a:stretch/>
        </p:blipFill>
        <p:spPr>
          <a:xfrm>
            <a:off x="7583730" y="155981"/>
            <a:ext cx="1416912" cy="459000"/>
          </a:xfrm>
          <a:prstGeom prst="rect">
            <a:avLst/>
          </a:prstGeom>
          <a:noFill/>
          <a:ln>
            <a:noFill/>
          </a:ln>
        </p:spPr>
      </p:pic>
      <p:sp>
        <p:nvSpPr>
          <p:cNvPr id="626" name="Google Shape;626;p48"/>
          <p:cNvSpPr txBox="1"/>
          <p:nvPr>
            <p:ph type="title"/>
          </p:nvPr>
        </p:nvSpPr>
        <p:spPr>
          <a:xfrm>
            <a:off x="378000" y="225599"/>
            <a:ext cx="8388900" cy="459000"/>
          </a:xfrm>
          <a:prstGeom prst="rect">
            <a:avLst/>
          </a:prstGeom>
          <a:noFill/>
          <a:ln>
            <a:noFill/>
          </a:ln>
        </p:spPr>
        <p:txBody>
          <a:bodyPr anchorCtr="0" anchor="t" bIns="34275" lIns="68575" spcFirstLastPara="1" rIns="68575" wrap="square" tIns="34275">
            <a:noAutofit/>
          </a:bodyPr>
          <a:lstStyle/>
          <a:p>
            <a:pPr indent="0" lvl="0" marL="0" rtl="0" algn="l">
              <a:lnSpc>
                <a:spcPct val="126250"/>
              </a:lnSpc>
              <a:spcBef>
                <a:spcPts val="0"/>
              </a:spcBef>
              <a:spcAft>
                <a:spcPts val="0"/>
              </a:spcAft>
              <a:buClr>
                <a:srgbClr val="69981B"/>
              </a:buClr>
              <a:buSzPts val="2400"/>
              <a:buFont typeface="Trebuchet MS"/>
              <a:buNone/>
            </a:pPr>
            <a:r>
              <a:rPr lang="fr"/>
              <a:t>Describing a variable</a:t>
            </a:r>
            <a:endParaRPr/>
          </a:p>
        </p:txBody>
      </p:sp>
      <p:sp>
        <p:nvSpPr>
          <p:cNvPr id="627" name="Google Shape;627;p48"/>
          <p:cNvSpPr txBox="1"/>
          <p:nvPr>
            <p:ph idx="1" type="body"/>
          </p:nvPr>
        </p:nvSpPr>
        <p:spPr>
          <a:xfrm>
            <a:off x="377429" y="684599"/>
            <a:ext cx="8389200" cy="432000"/>
          </a:xfrm>
          <a:prstGeom prst="rect">
            <a:avLst/>
          </a:prstGeom>
          <a:noFill/>
          <a:ln>
            <a:noFill/>
          </a:ln>
        </p:spPr>
        <p:txBody>
          <a:bodyPr anchorCtr="0" anchor="t" bIns="34275" lIns="68575" spcFirstLastPara="1" rIns="68575" wrap="square" tIns="34275">
            <a:noAutofit/>
          </a:bodyPr>
          <a:lstStyle/>
          <a:p>
            <a:pPr indent="0" lvl="0" marL="0" marR="0" rtl="0" algn="l">
              <a:lnSpc>
                <a:spcPct val="144545"/>
              </a:lnSpc>
              <a:spcBef>
                <a:spcPts val="0"/>
              </a:spcBef>
              <a:spcAft>
                <a:spcPts val="0"/>
              </a:spcAft>
              <a:buSzPts val="1700"/>
              <a:buNone/>
            </a:pPr>
            <a:r>
              <a:rPr lang="fr" sz="2000">
                <a:solidFill>
                  <a:srgbClr val="275662"/>
                </a:solidFill>
              </a:rPr>
              <a:t>Enriching the concept</a:t>
            </a:r>
            <a:endParaRPr sz="2000">
              <a:solidFill>
                <a:srgbClr val="27566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49"/>
          <p:cNvSpPr txBox="1"/>
          <p:nvPr>
            <p:ph type="title"/>
          </p:nvPr>
        </p:nvSpPr>
        <p:spPr>
          <a:xfrm>
            <a:off x="378000" y="225599"/>
            <a:ext cx="8388900" cy="459000"/>
          </a:xfrm>
          <a:prstGeom prst="rect">
            <a:avLst/>
          </a:prstGeom>
          <a:noFill/>
          <a:ln>
            <a:noFill/>
          </a:ln>
        </p:spPr>
        <p:txBody>
          <a:bodyPr anchorCtr="0" anchor="t" bIns="34275" lIns="68575" spcFirstLastPara="1" rIns="68575" wrap="square" tIns="34275">
            <a:noAutofit/>
          </a:bodyPr>
          <a:lstStyle/>
          <a:p>
            <a:pPr indent="0" lvl="0" marL="0" rtl="0" algn="l">
              <a:lnSpc>
                <a:spcPct val="126250"/>
              </a:lnSpc>
              <a:spcBef>
                <a:spcPts val="0"/>
              </a:spcBef>
              <a:spcAft>
                <a:spcPts val="0"/>
              </a:spcAft>
              <a:buClr>
                <a:srgbClr val="69981B"/>
              </a:buClr>
              <a:buSzPts val="2400"/>
              <a:buFont typeface="Trebuchet MS"/>
              <a:buNone/>
            </a:pPr>
            <a:r>
              <a:rPr lang="fr"/>
              <a:t>Describing a variable</a:t>
            </a:r>
            <a:endParaRPr/>
          </a:p>
        </p:txBody>
      </p:sp>
      <p:sp>
        <p:nvSpPr>
          <p:cNvPr id="633" name="Google Shape;633;p49"/>
          <p:cNvSpPr txBox="1"/>
          <p:nvPr>
            <p:ph idx="12" type="sldNum"/>
          </p:nvPr>
        </p:nvSpPr>
        <p:spPr>
          <a:xfrm>
            <a:off x="8068791" y="4810169"/>
            <a:ext cx="7713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fld id="{00000000-1234-1234-1234-123412341234}" type="slidenum">
              <a:rPr lang="fr"/>
              <a:t>‹#›</a:t>
            </a:fld>
            <a:endParaRPr/>
          </a:p>
        </p:txBody>
      </p:sp>
      <p:pic>
        <p:nvPicPr>
          <p:cNvPr id="634" name="Google Shape;634;p49"/>
          <p:cNvPicPr preferRelativeResize="0"/>
          <p:nvPr/>
        </p:nvPicPr>
        <p:blipFill rotWithShape="1">
          <a:blip r:embed="rId3">
            <a:alphaModFix/>
          </a:blip>
          <a:srcRect b="0" l="0" r="0" t="0"/>
          <a:stretch/>
        </p:blipFill>
        <p:spPr>
          <a:xfrm>
            <a:off x="4704700" y="3444938"/>
            <a:ext cx="2010737" cy="1304262"/>
          </a:xfrm>
          <a:prstGeom prst="rect">
            <a:avLst/>
          </a:prstGeom>
          <a:noFill/>
          <a:ln>
            <a:noFill/>
          </a:ln>
        </p:spPr>
      </p:pic>
      <p:sp>
        <p:nvSpPr>
          <p:cNvPr id="635" name="Google Shape;635;p49"/>
          <p:cNvSpPr/>
          <p:nvPr/>
        </p:nvSpPr>
        <p:spPr>
          <a:xfrm>
            <a:off x="549525" y="1984200"/>
            <a:ext cx="1502982"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Entity</a:t>
            </a:r>
            <a:endParaRPr b="1" i="0" sz="1400" u="none" cap="none" strike="noStrike">
              <a:solidFill>
                <a:srgbClr val="FFFFFF"/>
              </a:solidFill>
              <a:latin typeface="Arial"/>
              <a:ea typeface="Arial"/>
              <a:cs typeface="Arial"/>
              <a:sym typeface="Arial"/>
            </a:endParaRPr>
          </a:p>
        </p:txBody>
      </p:sp>
      <p:sp>
        <p:nvSpPr>
          <p:cNvPr id="636" name="Google Shape;636;p49"/>
          <p:cNvSpPr/>
          <p:nvPr/>
        </p:nvSpPr>
        <p:spPr>
          <a:xfrm>
            <a:off x="2679625" y="1998272"/>
            <a:ext cx="1602018"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Characteristic</a:t>
            </a:r>
            <a:endParaRPr b="1" i="0" sz="1400" u="none" cap="none" strike="noStrike">
              <a:solidFill>
                <a:srgbClr val="FFFFFF"/>
              </a:solidFill>
              <a:latin typeface="Arial"/>
              <a:ea typeface="Arial"/>
              <a:cs typeface="Arial"/>
              <a:sym typeface="Arial"/>
            </a:endParaRPr>
          </a:p>
        </p:txBody>
      </p:sp>
      <p:sp>
        <p:nvSpPr>
          <p:cNvPr id="637" name="Google Shape;637;p49"/>
          <p:cNvSpPr/>
          <p:nvPr/>
        </p:nvSpPr>
        <p:spPr>
          <a:xfrm>
            <a:off x="4885925" y="1984200"/>
            <a:ext cx="1502982"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Method</a:t>
            </a:r>
            <a:endParaRPr b="1" i="0" sz="1400" u="none" cap="none" strike="noStrike">
              <a:solidFill>
                <a:srgbClr val="FFFFFF"/>
              </a:solidFill>
              <a:latin typeface="Arial"/>
              <a:ea typeface="Arial"/>
              <a:cs typeface="Arial"/>
              <a:sym typeface="Arial"/>
            </a:endParaRPr>
          </a:p>
        </p:txBody>
      </p:sp>
      <p:sp>
        <p:nvSpPr>
          <p:cNvPr id="638" name="Google Shape;638;p49"/>
          <p:cNvSpPr/>
          <p:nvPr/>
        </p:nvSpPr>
        <p:spPr>
          <a:xfrm>
            <a:off x="6960750" y="1956675"/>
            <a:ext cx="1465776" cy="530388"/>
          </a:xfrm>
          <a:prstGeom prst="flowChartTerminator">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Scale (unit)</a:t>
            </a:r>
            <a:endParaRPr b="1" i="0" sz="1400" u="none" cap="none" strike="noStrike">
              <a:solidFill>
                <a:srgbClr val="FFFFFF"/>
              </a:solidFill>
              <a:latin typeface="Arial"/>
              <a:ea typeface="Arial"/>
              <a:cs typeface="Arial"/>
              <a:sym typeface="Arial"/>
            </a:endParaRPr>
          </a:p>
        </p:txBody>
      </p:sp>
      <p:sp>
        <p:nvSpPr>
          <p:cNvPr id="639" name="Google Shape;639;p49"/>
          <p:cNvSpPr/>
          <p:nvPr/>
        </p:nvSpPr>
        <p:spPr>
          <a:xfrm>
            <a:off x="2143313" y="2005050"/>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40" name="Google Shape;640;p49"/>
          <p:cNvCxnSpPr>
            <a:stCxn id="636" idx="2"/>
          </p:cNvCxnSpPr>
          <p:nvPr/>
        </p:nvCxnSpPr>
        <p:spPr>
          <a:xfrm flipH="1" rot="-5400000">
            <a:off x="3679834" y="2329460"/>
            <a:ext cx="1242300" cy="1640700"/>
          </a:xfrm>
          <a:prstGeom prst="curvedConnector2">
            <a:avLst/>
          </a:prstGeom>
          <a:noFill/>
          <a:ln cap="flat" cmpd="sng" w="19050">
            <a:solidFill>
              <a:srgbClr val="275662"/>
            </a:solidFill>
            <a:prstDash val="solid"/>
            <a:round/>
            <a:headEnd len="sm" w="sm" type="none"/>
            <a:tailEnd len="med" w="med" type="triangle"/>
          </a:ln>
        </p:spPr>
      </p:cxnSp>
      <p:cxnSp>
        <p:nvCxnSpPr>
          <p:cNvPr id="641" name="Google Shape;641;p49"/>
          <p:cNvCxnSpPr>
            <a:stCxn id="638" idx="2"/>
          </p:cNvCxnSpPr>
          <p:nvPr/>
        </p:nvCxnSpPr>
        <p:spPr>
          <a:xfrm rot="5400000">
            <a:off x="6301338" y="2496963"/>
            <a:ext cx="1402200" cy="1382400"/>
          </a:xfrm>
          <a:prstGeom prst="curvedConnector3">
            <a:avLst>
              <a:gd fmla="val 50000" name="adj1"/>
            </a:avLst>
          </a:prstGeom>
          <a:noFill/>
          <a:ln cap="flat" cmpd="sng" w="19050">
            <a:solidFill>
              <a:srgbClr val="275662"/>
            </a:solidFill>
            <a:prstDash val="solid"/>
            <a:round/>
            <a:headEnd len="sm" w="sm" type="none"/>
            <a:tailEnd len="med" w="med" type="triangle"/>
          </a:ln>
        </p:spPr>
      </p:cxnSp>
      <p:cxnSp>
        <p:nvCxnSpPr>
          <p:cNvPr id="642" name="Google Shape;642;p49"/>
          <p:cNvCxnSpPr>
            <a:stCxn id="635" idx="2"/>
          </p:cNvCxnSpPr>
          <p:nvPr/>
        </p:nvCxnSpPr>
        <p:spPr>
          <a:xfrm flipH="1" rot="-5400000">
            <a:off x="2357616" y="1457988"/>
            <a:ext cx="1485300" cy="3598500"/>
          </a:xfrm>
          <a:prstGeom prst="curvedConnector2">
            <a:avLst/>
          </a:prstGeom>
          <a:noFill/>
          <a:ln cap="flat" cmpd="sng" w="19050">
            <a:solidFill>
              <a:srgbClr val="275662"/>
            </a:solidFill>
            <a:prstDash val="solid"/>
            <a:round/>
            <a:headEnd len="sm" w="sm" type="none"/>
            <a:tailEnd len="med" w="med" type="triangle"/>
          </a:ln>
        </p:spPr>
      </p:cxnSp>
      <p:cxnSp>
        <p:nvCxnSpPr>
          <p:cNvPr id="643" name="Google Shape;643;p49"/>
          <p:cNvCxnSpPr>
            <a:stCxn id="637" idx="2"/>
          </p:cNvCxnSpPr>
          <p:nvPr/>
        </p:nvCxnSpPr>
        <p:spPr>
          <a:xfrm flipH="1" rot="-5400000">
            <a:off x="4913816" y="3238188"/>
            <a:ext cx="1914000" cy="466800"/>
          </a:xfrm>
          <a:prstGeom prst="curvedConnector3">
            <a:avLst>
              <a:gd fmla="val 50000" name="adj1"/>
            </a:avLst>
          </a:prstGeom>
          <a:noFill/>
          <a:ln cap="flat" cmpd="sng" w="19050">
            <a:solidFill>
              <a:srgbClr val="275662"/>
            </a:solidFill>
            <a:prstDash val="solid"/>
            <a:round/>
            <a:headEnd len="sm" w="sm" type="none"/>
            <a:tailEnd len="med" w="med" type="triangle"/>
          </a:ln>
        </p:spPr>
      </p:cxnSp>
      <p:sp>
        <p:nvSpPr>
          <p:cNvPr id="644" name="Google Shape;644;p49"/>
          <p:cNvSpPr/>
          <p:nvPr/>
        </p:nvSpPr>
        <p:spPr>
          <a:xfrm rot="5400000">
            <a:off x="2252325" y="630075"/>
            <a:ext cx="427800" cy="2303100"/>
          </a:xfrm>
          <a:prstGeom prst="leftBrace">
            <a:avLst>
              <a:gd fmla="val 50000" name="adj1"/>
              <a:gd fmla="val 50000" name="adj2"/>
            </a:avLst>
          </a:prstGeom>
          <a:noFill/>
          <a:ln cap="flat" cmpd="sng" w="19050">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49"/>
          <p:cNvSpPr/>
          <p:nvPr/>
        </p:nvSpPr>
        <p:spPr>
          <a:xfrm>
            <a:off x="2002725" y="1199325"/>
            <a:ext cx="927000" cy="368400"/>
          </a:xfrm>
          <a:prstGeom prst="rect">
            <a:avLst/>
          </a:prstGeom>
          <a:solidFill>
            <a:srgbClr val="275662"/>
          </a:solidFill>
          <a:ln cap="flat" cmpd="sng" w="9525">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FFFFFF"/>
                </a:solidFill>
                <a:latin typeface="Arial"/>
                <a:ea typeface="Arial"/>
                <a:cs typeface="Arial"/>
                <a:sym typeface="Arial"/>
              </a:rPr>
              <a:t>Trait</a:t>
            </a:r>
            <a:endParaRPr b="1" i="0" sz="1400" u="none" cap="none" strike="noStrike">
              <a:solidFill>
                <a:srgbClr val="FFFFFF"/>
              </a:solidFill>
              <a:latin typeface="Arial"/>
              <a:ea typeface="Arial"/>
              <a:cs typeface="Arial"/>
              <a:sym typeface="Arial"/>
            </a:endParaRPr>
          </a:p>
        </p:txBody>
      </p:sp>
      <p:sp>
        <p:nvSpPr>
          <p:cNvPr id="646" name="Google Shape;646;p49"/>
          <p:cNvSpPr/>
          <p:nvPr/>
        </p:nvSpPr>
        <p:spPr>
          <a:xfrm>
            <a:off x="4361025" y="1977525"/>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49"/>
          <p:cNvSpPr/>
          <p:nvPr/>
        </p:nvSpPr>
        <p:spPr>
          <a:xfrm>
            <a:off x="6452075" y="1977525"/>
            <a:ext cx="445500" cy="488700"/>
          </a:xfrm>
          <a:prstGeom prst="mathPlus">
            <a:avLst>
              <a:gd fmla="val 23520" name="adj1"/>
            </a:avLst>
          </a:prstGeom>
          <a:solidFill>
            <a:srgbClr val="00A3A6"/>
          </a:solidFill>
          <a:ln cap="flat" cmpd="sng" w="2857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49"/>
          <p:cNvSpPr txBox="1"/>
          <p:nvPr/>
        </p:nvSpPr>
        <p:spPr>
          <a:xfrm>
            <a:off x="682475" y="1603913"/>
            <a:ext cx="92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rgbClr val="70AD47"/>
                </a:solidFill>
                <a:latin typeface="Calibri"/>
                <a:ea typeface="Calibri"/>
                <a:cs typeface="Calibri"/>
                <a:sym typeface="Calibri"/>
              </a:rPr>
              <a:t>PLANT</a:t>
            </a:r>
            <a:endParaRPr b="1" i="0" sz="1400" u="none" cap="none" strike="noStrike">
              <a:solidFill>
                <a:srgbClr val="70AD47"/>
              </a:solidFill>
              <a:latin typeface="Calibri"/>
              <a:ea typeface="Calibri"/>
              <a:cs typeface="Calibri"/>
              <a:sym typeface="Calibri"/>
            </a:endParaRPr>
          </a:p>
        </p:txBody>
      </p:sp>
      <p:sp>
        <p:nvSpPr>
          <p:cNvPr id="649" name="Google Shape;649;p49"/>
          <p:cNvSpPr txBox="1"/>
          <p:nvPr/>
        </p:nvSpPr>
        <p:spPr>
          <a:xfrm>
            <a:off x="3656075" y="1603913"/>
            <a:ext cx="92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rgbClr val="70AD47"/>
                </a:solidFill>
                <a:latin typeface="Calibri"/>
                <a:ea typeface="Calibri"/>
                <a:cs typeface="Calibri"/>
                <a:sym typeface="Calibri"/>
              </a:rPr>
              <a:t>HEIGHT</a:t>
            </a:r>
            <a:endParaRPr b="1" i="0" sz="1400" u="none" cap="none" strike="noStrike">
              <a:solidFill>
                <a:srgbClr val="70AD47"/>
              </a:solidFill>
              <a:latin typeface="Calibri"/>
              <a:ea typeface="Calibri"/>
              <a:cs typeface="Calibri"/>
              <a:sym typeface="Calibri"/>
            </a:endParaRPr>
          </a:p>
        </p:txBody>
      </p:sp>
      <p:sp>
        <p:nvSpPr>
          <p:cNvPr id="650" name="Google Shape;650;p49"/>
          <p:cNvSpPr txBox="1"/>
          <p:nvPr/>
        </p:nvSpPr>
        <p:spPr>
          <a:xfrm>
            <a:off x="4896399" y="1591613"/>
            <a:ext cx="1465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70AD47"/>
                </a:solidFill>
                <a:latin typeface="Calibri"/>
                <a:ea typeface="Calibri"/>
                <a:cs typeface="Calibri"/>
                <a:sym typeface="Calibri"/>
              </a:rPr>
              <a:t>RULER</a:t>
            </a:r>
            <a:endParaRPr b="1" i="0" sz="1400" u="none" cap="none" strike="noStrike">
              <a:solidFill>
                <a:srgbClr val="70AD47"/>
              </a:solidFill>
              <a:latin typeface="Calibri"/>
              <a:ea typeface="Calibri"/>
              <a:cs typeface="Calibri"/>
              <a:sym typeface="Calibri"/>
            </a:endParaRPr>
          </a:p>
        </p:txBody>
      </p:sp>
      <p:sp>
        <p:nvSpPr>
          <p:cNvPr id="651" name="Google Shape;651;p49"/>
          <p:cNvSpPr txBox="1"/>
          <p:nvPr/>
        </p:nvSpPr>
        <p:spPr>
          <a:xfrm>
            <a:off x="7395150" y="1591613"/>
            <a:ext cx="597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rgbClr val="70AD47"/>
                </a:solidFill>
                <a:latin typeface="Calibri"/>
                <a:ea typeface="Calibri"/>
                <a:cs typeface="Calibri"/>
                <a:sym typeface="Calibri"/>
              </a:rPr>
              <a:t>CM</a:t>
            </a:r>
            <a:endParaRPr b="1" i="0" sz="1400" u="none" cap="none" strike="noStrike">
              <a:solidFill>
                <a:srgbClr val="70AD47"/>
              </a:solidFill>
              <a:latin typeface="Calibri"/>
              <a:ea typeface="Calibri"/>
              <a:cs typeface="Calibri"/>
              <a:sym typeface="Calibri"/>
            </a:endParaRPr>
          </a:p>
        </p:txBody>
      </p:sp>
      <p:sp>
        <p:nvSpPr>
          <p:cNvPr id="652" name="Google Shape;652;p49"/>
          <p:cNvSpPr txBox="1"/>
          <p:nvPr/>
        </p:nvSpPr>
        <p:spPr>
          <a:xfrm>
            <a:off x="6747150" y="3854425"/>
            <a:ext cx="195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 sz="1400" u="sng" cap="none" strike="noStrike">
                <a:solidFill>
                  <a:srgbClr val="00A3A6"/>
                </a:solidFill>
                <a:latin typeface="Calibri"/>
                <a:ea typeface="Calibri"/>
                <a:cs typeface="Calibri"/>
                <a:sym typeface="Calibri"/>
              </a:rPr>
              <a:t>Reference ONTOLOGIES</a:t>
            </a:r>
            <a:endParaRPr b="0" i="0" sz="1400" u="sng" cap="none" strike="noStrike">
              <a:solidFill>
                <a:srgbClr val="00A3A6"/>
              </a:solidFill>
              <a:latin typeface="Calibri"/>
              <a:ea typeface="Calibri"/>
              <a:cs typeface="Calibri"/>
              <a:sym typeface="Calibri"/>
            </a:endParaRPr>
          </a:p>
        </p:txBody>
      </p:sp>
      <p:pic>
        <p:nvPicPr>
          <p:cNvPr id="653" name="Google Shape;653;p49"/>
          <p:cNvPicPr preferRelativeResize="0"/>
          <p:nvPr/>
        </p:nvPicPr>
        <p:blipFill rotWithShape="1">
          <a:blip r:embed="rId4">
            <a:alphaModFix/>
          </a:blip>
          <a:srcRect b="0" l="0" r="0" t="0"/>
          <a:stretch/>
        </p:blipFill>
        <p:spPr>
          <a:xfrm>
            <a:off x="3616314" y="37538"/>
            <a:ext cx="5537286" cy="5143501"/>
          </a:xfrm>
          <a:prstGeom prst="rect">
            <a:avLst/>
          </a:prstGeom>
          <a:noFill/>
          <a:ln cap="flat" cmpd="sng" w="9525">
            <a:solidFill>
              <a:schemeClr val="dk2"/>
            </a:solidFill>
            <a:prstDash val="solid"/>
            <a:round/>
            <a:headEnd len="sm" w="sm" type="none"/>
            <a:tailEnd len="sm" w="sm" type="none"/>
          </a:ln>
        </p:spPr>
      </p:pic>
      <p:sp>
        <p:nvSpPr>
          <p:cNvPr id="654" name="Google Shape;654;p49"/>
          <p:cNvSpPr txBox="1"/>
          <p:nvPr>
            <p:ph idx="1" type="body"/>
          </p:nvPr>
        </p:nvSpPr>
        <p:spPr>
          <a:xfrm>
            <a:off x="377429" y="684599"/>
            <a:ext cx="8389200" cy="432000"/>
          </a:xfrm>
          <a:prstGeom prst="rect">
            <a:avLst/>
          </a:prstGeom>
          <a:noFill/>
          <a:ln>
            <a:noFill/>
          </a:ln>
        </p:spPr>
        <p:txBody>
          <a:bodyPr anchorCtr="0" anchor="t" bIns="34275" lIns="68575" spcFirstLastPara="1" rIns="68575" wrap="square" tIns="34275">
            <a:noAutofit/>
          </a:bodyPr>
          <a:lstStyle/>
          <a:p>
            <a:pPr indent="0" lvl="0" marL="0" marR="0" rtl="0" algn="l">
              <a:lnSpc>
                <a:spcPct val="144545"/>
              </a:lnSpc>
              <a:spcBef>
                <a:spcPts val="0"/>
              </a:spcBef>
              <a:spcAft>
                <a:spcPts val="0"/>
              </a:spcAft>
              <a:buSzPts val="1700"/>
              <a:buNone/>
            </a:pPr>
            <a:r>
              <a:rPr lang="fr" sz="2000">
                <a:solidFill>
                  <a:srgbClr val="275662"/>
                </a:solidFill>
              </a:rPr>
              <a:t>Concept alignment</a:t>
            </a:r>
            <a:endParaRPr sz="2000">
              <a:solidFill>
                <a:srgbClr val="27566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50"/>
          <p:cNvSpPr/>
          <p:nvPr/>
        </p:nvSpPr>
        <p:spPr>
          <a:xfrm>
            <a:off x="1083850" y="212875"/>
            <a:ext cx="7034400" cy="549600"/>
          </a:xfrm>
          <a:prstGeom prst="rect">
            <a:avLst/>
          </a:prstGeom>
          <a:noFill/>
          <a:ln>
            <a:noFill/>
          </a:ln>
        </p:spPr>
        <p:txBody>
          <a:bodyPr anchorCtr="0" anchor="t" bIns="45000" lIns="90000" spcFirstLastPara="1" rIns="90000" wrap="square" tIns="45000">
            <a:noAutofit/>
          </a:bodyPr>
          <a:lstStyle/>
          <a:p>
            <a:pPr indent="0" lvl="0" marL="0" marR="0" rtl="0" algn="l">
              <a:lnSpc>
                <a:spcPct val="126250"/>
              </a:lnSpc>
              <a:spcBef>
                <a:spcPts val="0"/>
              </a:spcBef>
              <a:spcAft>
                <a:spcPts val="0"/>
              </a:spcAft>
              <a:buClr>
                <a:srgbClr val="69981B"/>
              </a:buClr>
              <a:buSzPts val="2400"/>
              <a:buFont typeface="Trebuchet MS"/>
              <a:buNone/>
            </a:pPr>
            <a:r>
              <a:rPr lang="fr" sz="1900">
                <a:solidFill>
                  <a:srgbClr val="69981B"/>
                </a:solidFill>
                <a:latin typeface="Trebuchet MS"/>
                <a:ea typeface="Trebuchet MS"/>
                <a:cs typeface="Trebuchet MS"/>
                <a:sym typeface="Trebuchet MS"/>
              </a:rPr>
              <a:t>The different concepts of PHIS and their relationships</a:t>
            </a:r>
            <a:endParaRPr sz="1900">
              <a:solidFill>
                <a:srgbClr val="69981B"/>
              </a:solidFill>
              <a:latin typeface="Trebuchet MS"/>
              <a:ea typeface="Trebuchet MS"/>
              <a:cs typeface="Trebuchet MS"/>
              <a:sym typeface="Trebuchet MS"/>
            </a:endParaRPr>
          </a:p>
        </p:txBody>
      </p:sp>
      <p:pic>
        <p:nvPicPr>
          <p:cNvPr id="660" name="Google Shape;660;p50"/>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661" name="Google Shape;661;p50"/>
          <p:cNvPicPr preferRelativeResize="0"/>
          <p:nvPr/>
        </p:nvPicPr>
        <p:blipFill>
          <a:blip r:embed="rId4">
            <a:alphaModFix/>
          </a:blip>
          <a:stretch>
            <a:fillRect/>
          </a:stretch>
        </p:blipFill>
        <p:spPr>
          <a:xfrm>
            <a:off x="66973" y="22975"/>
            <a:ext cx="847250" cy="847250"/>
          </a:xfrm>
          <a:prstGeom prst="rect">
            <a:avLst/>
          </a:prstGeom>
          <a:noFill/>
          <a:ln>
            <a:noFill/>
          </a:ln>
        </p:spPr>
      </p:pic>
      <p:pic>
        <p:nvPicPr>
          <p:cNvPr id="662" name="Google Shape;662;p50"/>
          <p:cNvPicPr preferRelativeResize="0"/>
          <p:nvPr/>
        </p:nvPicPr>
        <p:blipFill rotWithShape="1">
          <a:blip r:embed="rId5">
            <a:alphaModFix/>
          </a:blip>
          <a:srcRect b="0" l="0" r="19100" t="17891"/>
          <a:stretch/>
        </p:blipFill>
        <p:spPr>
          <a:xfrm>
            <a:off x="1905000" y="894400"/>
            <a:ext cx="5901825" cy="3258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51"/>
          <p:cNvSpPr/>
          <p:nvPr/>
        </p:nvSpPr>
        <p:spPr>
          <a:xfrm>
            <a:off x="1083850" y="136675"/>
            <a:ext cx="70344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26250"/>
              </a:lnSpc>
              <a:spcBef>
                <a:spcPts val="0"/>
              </a:spcBef>
              <a:spcAft>
                <a:spcPts val="0"/>
              </a:spcAft>
              <a:buClr>
                <a:srgbClr val="69981B"/>
              </a:buClr>
              <a:buSzPts val="2400"/>
              <a:buFont typeface="Trebuchet MS"/>
              <a:buNone/>
            </a:pPr>
            <a:r>
              <a:rPr lang="fr" sz="2400">
                <a:solidFill>
                  <a:srgbClr val="69981B"/>
                </a:solidFill>
                <a:latin typeface="Trebuchet MS"/>
                <a:ea typeface="Trebuchet MS"/>
                <a:cs typeface="Trebuchet MS"/>
                <a:sym typeface="Trebuchet MS"/>
              </a:rPr>
              <a:t>PHIS and standards - BrAPI</a:t>
            </a:r>
            <a:endParaRPr sz="2400">
              <a:solidFill>
                <a:srgbClr val="69981B"/>
              </a:solidFill>
              <a:latin typeface="Trebuchet MS"/>
              <a:ea typeface="Trebuchet MS"/>
              <a:cs typeface="Trebuchet MS"/>
              <a:sym typeface="Trebuchet MS"/>
            </a:endParaRPr>
          </a:p>
        </p:txBody>
      </p:sp>
      <p:pic>
        <p:nvPicPr>
          <p:cNvPr id="668" name="Google Shape;668;p51"/>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669" name="Google Shape;669;p51"/>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670" name="Google Shape;670;p51"/>
          <p:cNvSpPr txBox="1"/>
          <p:nvPr>
            <p:ph idx="1" type="body"/>
          </p:nvPr>
        </p:nvSpPr>
        <p:spPr>
          <a:xfrm>
            <a:off x="346250" y="924800"/>
            <a:ext cx="7770000" cy="2761500"/>
          </a:xfrm>
          <a:prstGeom prst="rect">
            <a:avLst/>
          </a:prstGeom>
        </p:spPr>
        <p:txBody>
          <a:bodyPr anchorCtr="0" anchor="ctr" bIns="34275" lIns="68575" spcFirstLastPara="1" rIns="68575" wrap="square" tIns="34275">
            <a:normAutofit lnSpcReduction="10000"/>
          </a:bodyPr>
          <a:lstStyle/>
          <a:p>
            <a:pPr indent="0" lvl="0" marL="0" rtl="0" algn="l">
              <a:spcBef>
                <a:spcPts val="800"/>
              </a:spcBef>
              <a:spcAft>
                <a:spcPts val="0"/>
              </a:spcAft>
              <a:buNone/>
            </a:pPr>
            <a:r>
              <a:rPr lang="fr" sz="2000">
                <a:solidFill>
                  <a:srgbClr val="00A3A6"/>
                </a:solidFill>
              </a:rPr>
              <a:t>	</a:t>
            </a:r>
            <a:r>
              <a:rPr lang="fr" sz="2000">
                <a:solidFill>
                  <a:srgbClr val="BBCB03"/>
                </a:solidFill>
              </a:rPr>
              <a:t>BrAPI -</a:t>
            </a:r>
            <a:r>
              <a:rPr lang="fr" sz="2000">
                <a:solidFill>
                  <a:srgbClr val="00A3A6"/>
                </a:solidFill>
              </a:rPr>
              <a:t> </a:t>
            </a:r>
            <a:r>
              <a:rPr lang="fr" sz="1700" u="sng">
                <a:solidFill>
                  <a:schemeClr val="hlink"/>
                </a:solidFill>
                <a:hlinkClick r:id="rId5"/>
              </a:rPr>
              <a:t>https://brapi.org/</a:t>
            </a:r>
            <a:r>
              <a:rPr lang="fr" sz="1700">
                <a:solidFill>
                  <a:srgbClr val="00A3A6"/>
                </a:solidFill>
              </a:rPr>
              <a:t> </a:t>
            </a:r>
            <a:endParaRPr sz="1700">
              <a:solidFill>
                <a:srgbClr val="00A3A6"/>
              </a:solidFill>
            </a:endParaRPr>
          </a:p>
          <a:p>
            <a:pPr indent="-317500" lvl="1" marL="914400" marR="0" rtl="0" algn="l">
              <a:lnSpc>
                <a:spcPct val="90000"/>
              </a:lnSpc>
              <a:spcBef>
                <a:spcPts val="1000"/>
              </a:spcBef>
              <a:spcAft>
                <a:spcPts val="0"/>
              </a:spcAft>
              <a:buClr>
                <a:schemeClr val="dk1"/>
              </a:buClr>
              <a:buSzPts val="1400"/>
              <a:buChar char="➢"/>
            </a:pPr>
            <a:r>
              <a:rPr lang="fr" sz="1400">
                <a:solidFill>
                  <a:schemeClr val="dk1"/>
                </a:solidFill>
                <a:latin typeface="Calibri"/>
                <a:ea typeface="Calibri"/>
                <a:cs typeface="Calibri"/>
                <a:sym typeface="Calibri"/>
              </a:rPr>
              <a:t>Standardized RESTful web service API specification for communicating plant breeding data</a:t>
            </a:r>
            <a:endParaRPr sz="1400">
              <a:solidFill>
                <a:schemeClr val="dk1"/>
              </a:solidFill>
              <a:latin typeface="Calibri"/>
              <a:ea typeface="Calibri"/>
              <a:cs typeface="Calibri"/>
              <a:sym typeface="Calibri"/>
            </a:endParaRPr>
          </a:p>
          <a:p>
            <a:pPr indent="-317500" lvl="2" marL="1371600" marR="0" rtl="0" algn="l">
              <a:lnSpc>
                <a:spcPct val="90000"/>
              </a:lnSpc>
              <a:spcBef>
                <a:spcPts val="1000"/>
              </a:spcBef>
              <a:spcAft>
                <a:spcPts val="0"/>
              </a:spcAft>
              <a:buClr>
                <a:schemeClr val="dk1"/>
              </a:buClr>
              <a:buSzPts val="1400"/>
              <a:buFont typeface="Calibri"/>
              <a:buChar char="■"/>
            </a:pPr>
            <a:r>
              <a:rPr b="1" lang="fr" sz="1400">
                <a:solidFill>
                  <a:srgbClr val="38761D"/>
                </a:solidFill>
                <a:latin typeface="Calibri"/>
                <a:ea typeface="Calibri"/>
                <a:cs typeface="Calibri"/>
                <a:sym typeface="Calibri"/>
              </a:rPr>
              <a:t>BrAPI-Core - Organization and management: </a:t>
            </a:r>
            <a:r>
              <a:rPr lang="fr" sz="1300">
                <a:solidFill>
                  <a:schemeClr val="dk1"/>
                </a:solidFill>
                <a:latin typeface="Calibri"/>
                <a:ea typeface="Calibri"/>
                <a:cs typeface="Calibri"/>
                <a:sym typeface="Calibri"/>
              </a:rPr>
              <a:t>Programs, Trials, Studies, Locations, People, and Lists</a:t>
            </a:r>
            <a:endParaRPr sz="1300">
              <a:solidFill>
                <a:schemeClr val="dk1"/>
              </a:solidFill>
              <a:latin typeface="Calibri"/>
              <a:ea typeface="Calibri"/>
              <a:cs typeface="Calibri"/>
              <a:sym typeface="Calibri"/>
            </a:endParaRPr>
          </a:p>
          <a:p>
            <a:pPr indent="-317500" lvl="2" marL="1371600" marR="0" rtl="0" algn="l">
              <a:lnSpc>
                <a:spcPct val="90000"/>
              </a:lnSpc>
              <a:spcBef>
                <a:spcPts val="1000"/>
              </a:spcBef>
              <a:spcAft>
                <a:spcPts val="0"/>
              </a:spcAft>
              <a:buClr>
                <a:schemeClr val="dk1"/>
              </a:buClr>
              <a:buSzPts val="1400"/>
              <a:buFont typeface="Calibri"/>
              <a:buChar char="■"/>
            </a:pPr>
            <a:r>
              <a:rPr b="1" lang="fr" sz="1400">
                <a:solidFill>
                  <a:srgbClr val="38761D"/>
                </a:solidFill>
                <a:latin typeface="Calibri"/>
                <a:ea typeface="Calibri"/>
                <a:cs typeface="Calibri"/>
                <a:sym typeface="Calibri"/>
              </a:rPr>
              <a:t>BrAPI-Phenotyping - Entities related to phenotypic observations:</a:t>
            </a:r>
            <a:r>
              <a:rPr b="1" lang="fr" sz="1400">
                <a:solidFill>
                  <a:schemeClr val="dk1"/>
                </a:solidFill>
                <a:latin typeface="Calibri"/>
                <a:ea typeface="Calibri"/>
                <a:cs typeface="Calibri"/>
                <a:sym typeface="Calibri"/>
              </a:rPr>
              <a:t> </a:t>
            </a:r>
            <a:r>
              <a:rPr lang="fr" sz="1300">
                <a:solidFill>
                  <a:schemeClr val="dk1"/>
                </a:solidFill>
                <a:latin typeface="Calibri"/>
                <a:ea typeface="Calibri"/>
                <a:cs typeface="Calibri"/>
                <a:sym typeface="Calibri"/>
              </a:rPr>
              <a:t>Observation Units, Observations, Observation Variables, Traits, Scales, Methods, and Images</a:t>
            </a:r>
            <a:endParaRPr sz="1300">
              <a:solidFill>
                <a:schemeClr val="dk1"/>
              </a:solidFill>
              <a:latin typeface="Calibri"/>
              <a:ea typeface="Calibri"/>
              <a:cs typeface="Calibri"/>
              <a:sym typeface="Calibri"/>
            </a:endParaRPr>
          </a:p>
          <a:p>
            <a:pPr indent="-317500" lvl="2" marL="1371600" marR="0" rtl="0" algn="l">
              <a:lnSpc>
                <a:spcPct val="90000"/>
              </a:lnSpc>
              <a:spcBef>
                <a:spcPts val="1000"/>
              </a:spcBef>
              <a:spcAft>
                <a:spcPts val="0"/>
              </a:spcAft>
              <a:buClr>
                <a:schemeClr val="dk1"/>
              </a:buClr>
              <a:buSzPts val="1400"/>
              <a:buFont typeface="Calibri"/>
              <a:buChar char="■"/>
            </a:pPr>
            <a:r>
              <a:rPr b="1" lang="fr" sz="1400">
                <a:solidFill>
                  <a:schemeClr val="dk1"/>
                </a:solidFill>
                <a:latin typeface="Calibri"/>
                <a:ea typeface="Calibri"/>
                <a:cs typeface="Calibri"/>
                <a:sym typeface="Calibri"/>
              </a:rPr>
              <a:t>BrAPI-Genotyping - Entities related to genotyping analysis: </a:t>
            </a:r>
            <a:r>
              <a:rPr lang="fr" sz="1400">
                <a:solidFill>
                  <a:schemeClr val="dk1"/>
                </a:solidFill>
                <a:latin typeface="Calibri"/>
                <a:ea typeface="Calibri"/>
                <a:cs typeface="Calibri"/>
                <a:sym typeface="Calibri"/>
              </a:rPr>
              <a:t>Samples, Markers, Variant Sets, Variants, etc.</a:t>
            </a:r>
            <a:endParaRPr sz="1400">
              <a:solidFill>
                <a:schemeClr val="dk1"/>
              </a:solidFill>
              <a:latin typeface="Calibri"/>
              <a:ea typeface="Calibri"/>
              <a:cs typeface="Calibri"/>
              <a:sym typeface="Calibri"/>
            </a:endParaRPr>
          </a:p>
          <a:p>
            <a:pPr indent="-317500" lvl="2" marL="1371600" marR="0" rtl="0" algn="l">
              <a:lnSpc>
                <a:spcPct val="90000"/>
              </a:lnSpc>
              <a:spcBef>
                <a:spcPts val="1000"/>
              </a:spcBef>
              <a:spcAft>
                <a:spcPts val="0"/>
              </a:spcAft>
              <a:buClr>
                <a:schemeClr val="dk1"/>
              </a:buClr>
              <a:buSzPts val="1400"/>
              <a:buFont typeface="Calibri"/>
              <a:buChar char="■"/>
            </a:pPr>
            <a:r>
              <a:rPr b="1" lang="fr" sz="1400">
                <a:solidFill>
                  <a:srgbClr val="38761D"/>
                </a:solidFill>
                <a:latin typeface="Calibri"/>
                <a:ea typeface="Calibri"/>
                <a:cs typeface="Calibri"/>
                <a:sym typeface="Calibri"/>
              </a:rPr>
              <a:t>BrAPI-Germplasm - Entities related to germplasm management:</a:t>
            </a:r>
            <a:r>
              <a:rPr lang="fr" sz="1400">
                <a:solidFill>
                  <a:schemeClr val="dk1"/>
                </a:solidFill>
                <a:latin typeface="Calibri"/>
                <a:ea typeface="Calibri"/>
                <a:cs typeface="Calibri"/>
                <a:sym typeface="Calibri"/>
              </a:rPr>
              <a:t> Germplasm, Germplasm Attributes, Seed Lots, etc.</a:t>
            </a:r>
            <a:endParaRPr sz="1400">
              <a:solidFill>
                <a:schemeClr val="dk1"/>
              </a:solidFill>
              <a:latin typeface="Calibri"/>
              <a:ea typeface="Calibri"/>
              <a:cs typeface="Calibri"/>
              <a:sym typeface="Calibri"/>
            </a:endParaRPr>
          </a:p>
          <a:p>
            <a:pPr indent="-317500" lvl="1" marL="914400" marR="0" rtl="0" algn="l">
              <a:lnSpc>
                <a:spcPct val="90000"/>
              </a:lnSpc>
              <a:spcBef>
                <a:spcPts val="1000"/>
              </a:spcBef>
              <a:spcAft>
                <a:spcPts val="0"/>
              </a:spcAft>
              <a:buClr>
                <a:schemeClr val="dk1"/>
              </a:buClr>
              <a:buSzPts val="1400"/>
              <a:buFont typeface="Calibri"/>
              <a:buChar char="➢"/>
            </a:pPr>
            <a:r>
              <a:rPr lang="fr" sz="1400">
                <a:solidFill>
                  <a:schemeClr val="dk1"/>
                </a:solidFill>
                <a:latin typeface="Calibri"/>
                <a:ea typeface="Calibri"/>
                <a:cs typeface="Calibri"/>
                <a:sym typeface="Calibri"/>
              </a:rPr>
              <a:t>PHIS: BrAPI WebServices implemented (v1.3)</a:t>
            </a:r>
            <a:endParaRPr sz="2800"/>
          </a:p>
        </p:txBody>
      </p:sp>
      <p:pic>
        <p:nvPicPr>
          <p:cNvPr id="671" name="Google Shape;671;p51"/>
          <p:cNvPicPr preferRelativeResize="0"/>
          <p:nvPr/>
        </p:nvPicPr>
        <p:blipFill>
          <a:blip r:embed="rId6">
            <a:alphaModFix/>
          </a:blip>
          <a:stretch>
            <a:fillRect/>
          </a:stretch>
        </p:blipFill>
        <p:spPr>
          <a:xfrm>
            <a:off x="3960900" y="2527600"/>
            <a:ext cx="5097075" cy="3082924"/>
          </a:xfrm>
          <a:prstGeom prst="rect">
            <a:avLst/>
          </a:prstGeom>
          <a:noFill/>
          <a:ln cap="flat" cmpd="sng" w="9525">
            <a:solidFill>
              <a:schemeClr val="dk2"/>
            </a:solidFill>
            <a:prstDash val="solid"/>
            <a:round/>
            <a:headEnd len="sm" w="sm" type="none"/>
            <a:tailEnd len="sm" w="sm" type="none"/>
          </a:ln>
        </p:spPr>
      </p:pic>
      <p:pic>
        <p:nvPicPr>
          <p:cNvPr id="672" name="Google Shape;672;p51"/>
          <p:cNvPicPr preferRelativeResize="0"/>
          <p:nvPr/>
        </p:nvPicPr>
        <p:blipFill>
          <a:blip r:embed="rId7">
            <a:alphaModFix/>
          </a:blip>
          <a:stretch>
            <a:fillRect/>
          </a:stretch>
        </p:blipFill>
        <p:spPr>
          <a:xfrm>
            <a:off x="161325" y="3742850"/>
            <a:ext cx="1540504" cy="847250"/>
          </a:xfrm>
          <a:prstGeom prst="rect">
            <a:avLst/>
          </a:prstGeom>
          <a:noFill/>
          <a:ln>
            <a:noFill/>
          </a:ln>
        </p:spPr>
      </p:pic>
      <p:cxnSp>
        <p:nvCxnSpPr>
          <p:cNvPr id="673" name="Google Shape;673;p51"/>
          <p:cNvCxnSpPr>
            <a:stCxn id="671" idx="1"/>
            <a:endCxn id="672" idx="3"/>
          </p:cNvCxnSpPr>
          <p:nvPr/>
        </p:nvCxnSpPr>
        <p:spPr>
          <a:xfrm flipH="1">
            <a:off x="1701900" y="4069062"/>
            <a:ext cx="2259000" cy="97500"/>
          </a:xfrm>
          <a:prstGeom prst="curvedConnector3">
            <a:avLst>
              <a:gd fmla="val 50002" name="adj1"/>
            </a:avLst>
          </a:prstGeom>
          <a:noFill/>
          <a:ln cap="flat" cmpd="sng" w="38100">
            <a:solidFill>
              <a:srgbClr val="69981B"/>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52"/>
          <p:cNvSpPr/>
          <p:nvPr/>
        </p:nvSpPr>
        <p:spPr>
          <a:xfrm>
            <a:off x="1083850" y="136675"/>
            <a:ext cx="70344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PHIS and standards - MIAPPE</a:t>
            </a:r>
            <a:endParaRPr sz="2400" strike="noStrike">
              <a:latin typeface="Calibri"/>
              <a:ea typeface="Calibri"/>
              <a:cs typeface="Calibri"/>
              <a:sym typeface="Calibri"/>
            </a:endParaRPr>
          </a:p>
        </p:txBody>
      </p:sp>
      <p:pic>
        <p:nvPicPr>
          <p:cNvPr id="679" name="Google Shape;679;p52"/>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680" name="Google Shape;680;p52"/>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681" name="Google Shape;681;p52"/>
          <p:cNvSpPr txBox="1"/>
          <p:nvPr>
            <p:ph idx="1" type="body"/>
          </p:nvPr>
        </p:nvSpPr>
        <p:spPr>
          <a:xfrm>
            <a:off x="280125" y="1001000"/>
            <a:ext cx="7988400" cy="2393400"/>
          </a:xfrm>
          <a:prstGeom prst="rect">
            <a:avLst/>
          </a:prstGeom>
        </p:spPr>
        <p:txBody>
          <a:bodyPr anchorCtr="0" anchor="ctr" bIns="34275" lIns="68575" spcFirstLastPara="1" rIns="68575" wrap="square" tIns="34275">
            <a:normAutofit/>
          </a:bodyPr>
          <a:lstStyle/>
          <a:p>
            <a:pPr indent="0" lvl="0" marL="457200" rtl="0" algn="l">
              <a:spcBef>
                <a:spcPts val="800"/>
              </a:spcBef>
              <a:spcAft>
                <a:spcPts val="0"/>
              </a:spcAft>
              <a:buNone/>
            </a:pPr>
            <a:r>
              <a:rPr lang="fr" sz="2000">
                <a:solidFill>
                  <a:srgbClr val="BBCB03"/>
                </a:solidFill>
              </a:rPr>
              <a:t>MIAPPE - </a:t>
            </a:r>
            <a:r>
              <a:rPr lang="fr" sz="1700" u="sng">
                <a:solidFill>
                  <a:schemeClr val="hlink"/>
                </a:solidFill>
                <a:hlinkClick r:id="rId5"/>
              </a:rPr>
              <a:t>https://www.miappe.org/</a:t>
            </a:r>
            <a:r>
              <a:rPr lang="fr" sz="1700">
                <a:solidFill>
                  <a:srgbClr val="00A3A6"/>
                </a:solidFill>
              </a:rPr>
              <a:t> </a:t>
            </a:r>
            <a:endParaRPr sz="1700">
              <a:solidFill>
                <a:srgbClr val="00A3A6"/>
              </a:solidFill>
            </a:endParaRPr>
          </a:p>
          <a:p>
            <a:pPr indent="-317500" lvl="1" marL="914400" marR="0" rtl="0" algn="l">
              <a:lnSpc>
                <a:spcPct val="90000"/>
              </a:lnSpc>
              <a:spcBef>
                <a:spcPts val="1000"/>
              </a:spcBef>
              <a:spcAft>
                <a:spcPts val="0"/>
              </a:spcAft>
              <a:buClr>
                <a:schemeClr val="dk1"/>
              </a:buClr>
              <a:buSzPts val="1400"/>
              <a:buChar char="➢"/>
            </a:pPr>
            <a:r>
              <a:rPr lang="fr" sz="1400">
                <a:solidFill>
                  <a:schemeClr val="dk1"/>
                </a:solidFill>
              </a:rPr>
              <a:t>Minimum Information About Plant Phenotyping Experiments</a:t>
            </a:r>
            <a:endParaRPr sz="1400">
              <a:solidFill>
                <a:schemeClr val="dk1"/>
              </a:solidFill>
            </a:endParaRPr>
          </a:p>
          <a:p>
            <a:pPr indent="-317500" lvl="1" marL="914400" marR="0" rtl="0" algn="l">
              <a:lnSpc>
                <a:spcPct val="90000"/>
              </a:lnSpc>
              <a:spcBef>
                <a:spcPts val="1000"/>
              </a:spcBef>
              <a:spcAft>
                <a:spcPts val="0"/>
              </a:spcAft>
              <a:buClr>
                <a:schemeClr val="dk1"/>
              </a:buClr>
              <a:buSzPts val="1400"/>
              <a:buChar char="➢"/>
            </a:pPr>
            <a:r>
              <a:rPr lang="fr" sz="1400">
                <a:solidFill>
                  <a:schemeClr val="dk1"/>
                </a:solidFill>
              </a:rPr>
              <a:t>Open, community driven, data standard designed to harmonize data from plant phenotyping experiments</a:t>
            </a:r>
            <a:endParaRPr sz="1400">
              <a:solidFill>
                <a:schemeClr val="dk1"/>
              </a:solidFill>
            </a:endParaRPr>
          </a:p>
          <a:p>
            <a:pPr indent="-317500" lvl="1" marL="914400" marR="0" rtl="0" algn="l">
              <a:lnSpc>
                <a:spcPct val="90000"/>
              </a:lnSpc>
              <a:spcBef>
                <a:spcPts val="1000"/>
              </a:spcBef>
              <a:spcAft>
                <a:spcPts val="0"/>
              </a:spcAft>
              <a:buClr>
                <a:schemeClr val="dk1"/>
              </a:buClr>
              <a:buSzPts val="1400"/>
              <a:buChar char="➢"/>
            </a:pPr>
            <a:r>
              <a:rPr lang="fr" sz="1400">
                <a:solidFill>
                  <a:schemeClr val="dk1"/>
                </a:solidFill>
                <a:uFill>
                  <a:noFill/>
                </a:uFill>
                <a:hlinkClick r:id="rId6">
                  <a:extLst>
                    <a:ext uri="{A12FA001-AC4F-418D-AE19-62706E023703}">
                      <ahyp:hlinkClr val="tx"/>
                    </a:ext>
                  </a:extLst>
                </a:hlinkClick>
              </a:rPr>
              <a:t>Mapping</a:t>
            </a:r>
            <a:r>
              <a:rPr lang="fr" sz="1400">
                <a:solidFill>
                  <a:schemeClr val="dk1"/>
                </a:solidFill>
              </a:rPr>
              <a:t> with other standards (</a:t>
            </a:r>
            <a:r>
              <a:rPr lang="fr" sz="1400">
                <a:solidFill>
                  <a:schemeClr val="dk1"/>
                </a:solidFill>
                <a:uFill>
                  <a:noFill/>
                </a:uFill>
                <a:hlinkClick r:id="rId7">
                  <a:extLst>
                    <a:ext uri="{A12FA001-AC4F-418D-AE19-62706E023703}">
                      <ahyp:hlinkClr val="tx"/>
                    </a:ext>
                  </a:extLst>
                </a:hlinkClick>
              </a:rPr>
              <a:t>ISA-Tools</a:t>
            </a:r>
            <a:r>
              <a:rPr lang="fr" sz="1400">
                <a:solidFill>
                  <a:schemeClr val="dk1"/>
                </a:solidFill>
              </a:rPr>
              <a:t> ,</a:t>
            </a:r>
            <a:r>
              <a:rPr lang="fr" sz="1400">
                <a:solidFill>
                  <a:schemeClr val="dk1"/>
                </a:solidFill>
                <a:uFill>
                  <a:noFill/>
                </a:uFill>
                <a:hlinkClick r:id="rId8">
                  <a:extLst>
                    <a:ext uri="{A12FA001-AC4F-418D-AE19-62706E023703}">
                      <ahyp:hlinkClr val="tx"/>
                    </a:ext>
                  </a:extLst>
                </a:hlinkClick>
              </a:rPr>
              <a:t> BrAPI</a:t>
            </a:r>
            <a:r>
              <a:rPr lang="fr" sz="1400">
                <a:solidFill>
                  <a:schemeClr val="dk1"/>
                </a:solidFill>
              </a:rPr>
              <a:t>)</a:t>
            </a:r>
            <a:endParaRPr sz="1400">
              <a:solidFill>
                <a:schemeClr val="dk1"/>
              </a:solidFill>
            </a:endParaRPr>
          </a:p>
          <a:p>
            <a:pPr indent="-317500" lvl="1" marL="914400" marR="0" rtl="0" algn="l">
              <a:lnSpc>
                <a:spcPct val="90000"/>
              </a:lnSpc>
              <a:spcBef>
                <a:spcPts val="1000"/>
              </a:spcBef>
              <a:spcAft>
                <a:spcPts val="0"/>
              </a:spcAft>
              <a:buClr>
                <a:schemeClr val="dk1"/>
              </a:buClr>
              <a:buSzPts val="1400"/>
              <a:buChar char="➢"/>
            </a:pPr>
            <a:r>
              <a:rPr lang="fr" sz="1400">
                <a:solidFill>
                  <a:schemeClr val="dk1"/>
                </a:solidFill>
              </a:rPr>
              <a:t>PHIS is MIAPPE-compliant</a:t>
            </a:r>
            <a:endParaRPr sz="1400">
              <a:solidFill>
                <a:schemeClr val="dk1"/>
              </a:solidFill>
            </a:endParaRPr>
          </a:p>
          <a:p>
            <a:pPr indent="0" lvl="0" marL="0" rtl="0" algn="l">
              <a:spcBef>
                <a:spcPts val="800"/>
              </a:spcBef>
              <a:spcAft>
                <a:spcPts val="0"/>
              </a:spcAft>
              <a:buNone/>
            </a:pPr>
            <a:r>
              <a:t/>
            </a:r>
            <a:endParaRPr sz="2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p53"/>
          <p:cNvPicPr preferRelativeResize="0"/>
          <p:nvPr/>
        </p:nvPicPr>
        <p:blipFill>
          <a:blip r:embed="rId3">
            <a:alphaModFix/>
          </a:blip>
          <a:stretch>
            <a:fillRect/>
          </a:stretch>
        </p:blipFill>
        <p:spPr>
          <a:xfrm>
            <a:off x="66973" y="22975"/>
            <a:ext cx="847250" cy="847250"/>
          </a:xfrm>
          <a:prstGeom prst="rect">
            <a:avLst/>
          </a:prstGeom>
          <a:noFill/>
          <a:ln>
            <a:noFill/>
          </a:ln>
        </p:spPr>
      </p:pic>
      <p:pic>
        <p:nvPicPr>
          <p:cNvPr id="687" name="Google Shape;687;p53"/>
          <p:cNvPicPr preferRelativeResize="0"/>
          <p:nvPr/>
        </p:nvPicPr>
        <p:blipFill>
          <a:blip r:embed="rId4">
            <a:alphaModFix/>
          </a:blip>
          <a:stretch>
            <a:fillRect/>
          </a:stretch>
        </p:blipFill>
        <p:spPr>
          <a:xfrm>
            <a:off x="-70675" y="1031750"/>
            <a:ext cx="4684824" cy="3466500"/>
          </a:xfrm>
          <a:prstGeom prst="rect">
            <a:avLst/>
          </a:prstGeom>
          <a:noFill/>
          <a:ln>
            <a:noFill/>
          </a:ln>
        </p:spPr>
      </p:pic>
      <p:pic>
        <p:nvPicPr>
          <p:cNvPr id="688" name="Google Shape;688;p53"/>
          <p:cNvPicPr preferRelativeResize="0"/>
          <p:nvPr/>
        </p:nvPicPr>
        <p:blipFill>
          <a:blip r:embed="rId5">
            <a:alphaModFix/>
          </a:blip>
          <a:stretch>
            <a:fillRect/>
          </a:stretch>
        </p:blipFill>
        <p:spPr>
          <a:xfrm>
            <a:off x="8118375" y="35600"/>
            <a:ext cx="933700" cy="847250"/>
          </a:xfrm>
          <a:prstGeom prst="rect">
            <a:avLst/>
          </a:prstGeom>
          <a:noFill/>
          <a:ln>
            <a:noFill/>
          </a:ln>
        </p:spPr>
      </p:pic>
      <p:pic>
        <p:nvPicPr>
          <p:cNvPr id="689" name="Google Shape;689;p53"/>
          <p:cNvPicPr preferRelativeResize="0"/>
          <p:nvPr/>
        </p:nvPicPr>
        <p:blipFill rotWithShape="1">
          <a:blip r:embed="rId6">
            <a:alphaModFix/>
          </a:blip>
          <a:srcRect b="0" l="0" r="30347" t="17891"/>
          <a:stretch/>
        </p:blipFill>
        <p:spPr>
          <a:xfrm>
            <a:off x="4614150" y="1231200"/>
            <a:ext cx="4528576" cy="2904004"/>
          </a:xfrm>
          <a:prstGeom prst="rect">
            <a:avLst/>
          </a:prstGeom>
          <a:noFill/>
          <a:ln>
            <a:noFill/>
          </a:ln>
        </p:spPr>
      </p:pic>
      <p:sp>
        <p:nvSpPr>
          <p:cNvPr id="690" name="Google Shape;690;p53"/>
          <p:cNvSpPr/>
          <p:nvPr/>
        </p:nvSpPr>
        <p:spPr>
          <a:xfrm>
            <a:off x="1083850" y="136675"/>
            <a:ext cx="70344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PHIS and standards - MIAPPE</a:t>
            </a:r>
            <a:endParaRPr sz="2400" strike="noStrike">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pic>
        <p:nvPicPr>
          <p:cNvPr id="695" name="Google Shape;695;p54"/>
          <p:cNvPicPr preferRelativeResize="0"/>
          <p:nvPr/>
        </p:nvPicPr>
        <p:blipFill>
          <a:blip r:embed="rId3">
            <a:alphaModFix/>
          </a:blip>
          <a:stretch>
            <a:fillRect/>
          </a:stretch>
        </p:blipFill>
        <p:spPr>
          <a:xfrm>
            <a:off x="66973" y="22975"/>
            <a:ext cx="847250" cy="847250"/>
          </a:xfrm>
          <a:prstGeom prst="rect">
            <a:avLst/>
          </a:prstGeom>
          <a:noFill/>
          <a:ln>
            <a:noFill/>
          </a:ln>
        </p:spPr>
      </p:pic>
      <p:pic>
        <p:nvPicPr>
          <p:cNvPr id="696" name="Google Shape;696;p54"/>
          <p:cNvPicPr preferRelativeResize="0"/>
          <p:nvPr/>
        </p:nvPicPr>
        <p:blipFill>
          <a:blip r:embed="rId4">
            <a:alphaModFix/>
          </a:blip>
          <a:stretch>
            <a:fillRect/>
          </a:stretch>
        </p:blipFill>
        <p:spPr>
          <a:xfrm>
            <a:off x="-70675" y="1031750"/>
            <a:ext cx="4684824" cy="3466500"/>
          </a:xfrm>
          <a:prstGeom prst="rect">
            <a:avLst/>
          </a:prstGeom>
          <a:noFill/>
          <a:ln>
            <a:noFill/>
          </a:ln>
        </p:spPr>
      </p:pic>
      <p:pic>
        <p:nvPicPr>
          <p:cNvPr id="697" name="Google Shape;697;p54"/>
          <p:cNvPicPr preferRelativeResize="0"/>
          <p:nvPr/>
        </p:nvPicPr>
        <p:blipFill>
          <a:blip r:embed="rId5">
            <a:alphaModFix/>
          </a:blip>
          <a:stretch>
            <a:fillRect/>
          </a:stretch>
        </p:blipFill>
        <p:spPr>
          <a:xfrm>
            <a:off x="8118375" y="35600"/>
            <a:ext cx="933700" cy="847250"/>
          </a:xfrm>
          <a:prstGeom prst="rect">
            <a:avLst/>
          </a:prstGeom>
          <a:noFill/>
          <a:ln>
            <a:noFill/>
          </a:ln>
        </p:spPr>
      </p:pic>
      <p:pic>
        <p:nvPicPr>
          <p:cNvPr id="698" name="Google Shape;698;p54"/>
          <p:cNvPicPr preferRelativeResize="0"/>
          <p:nvPr/>
        </p:nvPicPr>
        <p:blipFill rotWithShape="1">
          <a:blip r:embed="rId6">
            <a:alphaModFix/>
          </a:blip>
          <a:srcRect b="0" l="0" r="30347" t="17891"/>
          <a:stretch/>
        </p:blipFill>
        <p:spPr>
          <a:xfrm>
            <a:off x="4614150" y="1231200"/>
            <a:ext cx="4528576" cy="2904004"/>
          </a:xfrm>
          <a:prstGeom prst="rect">
            <a:avLst/>
          </a:prstGeom>
          <a:noFill/>
          <a:ln>
            <a:noFill/>
          </a:ln>
        </p:spPr>
      </p:pic>
      <p:cxnSp>
        <p:nvCxnSpPr>
          <p:cNvPr id="699" name="Google Shape;699;p54"/>
          <p:cNvCxnSpPr/>
          <p:nvPr/>
        </p:nvCxnSpPr>
        <p:spPr>
          <a:xfrm>
            <a:off x="2158425" y="2440950"/>
            <a:ext cx="4982100" cy="397200"/>
          </a:xfrm>
          <a:prstGeom prst="straightConnector1">
            <a:avLst/>
          </a:prstGeom>
          <a:noFill/>
          <a:ln cap="flat" cmpd="sng" w="19050">
            <a:solidFill>
              <a:schemeClr val="dk2"/>
            </a:solidFill>
            <a:prstDash val="solid"/>
            <a:round/>
            <a:headEnd len="med" w="med" type="stealth"/>
            <a:tailEnd len="med" w="med" type="stealth"/>
          </a:ln>
        </p:spPr>
      </p:cxnSp>
      <p:cxnSp>
        <p:nvCxnSpPr>
          <p:cNvPr id="700" name="Google Shape;700;p54"/>
          <p:cNvCxnSpPr/>
          <p:nvPr/>
        </p:nvCxnSpPr>
        <p:spPr>
          <a:xfrm>
            <a:off x="1339025" y="2720150"/>
            <a:ext cx="7308900" cy="161400"/>
          </a:xfrm>
          <a:prstGeom prst="straightConnector1">
            <a:avLst/>
          </a:prstGeom>
          <a:noFill/>
          <a:ln cap="flat" cmpd="sng" w="19050">
            <a:solidFill>
              <a:schemeClr val="dk2"/>
            </a:solidFill>
            <a:prstDash val="solid"/>
            <a:round/>
            <a:headEnd len="med" w="med" type="stealth"/>
            <a:tailEnd len="med" w="med" type="stealth"/>
          </a:ln>
        </p:spPr>
      </p:cxnSp>
      <p:cxnSp>
        <p:nvCxnSpPr>
          <p:cNvPr id="701" name="Google Shape;701;p54"/>
          <p:cNvCxnSpPr/>
          <p:nvPr/>
        </p:nvCxnSpPr>
        <p:spPr>
          <a:xfrm>
            <a:off x="3318250" y="3048975"/>
            <a:ext cx="3722700" cy="210900"/>
          </a:xfrm>
          <a:prstGeom prst="straightConnector1">
            <a:avLst/>
          </a:prstGeom>
          <a:noFill/>
          <a:ln cap="flat" cmpd="sng" w="19050">
            <a:solidFill>
              <a:schemeClr val="dk2"/>
            </a:solidFill>
            <a:prstDash val="solid"/>
            <a:round/>
            <a:headEnd len="med" w="med" type="stealth"/>
            <a:tailEnd len="med" w="med" type="stealth"/>
          </a:ln>
        </p:spPr>
      </p:cxnSp>
      <p:cxnSp>
        <p:nvCxnSpPr>
          <p:cNvPr id="702" name="Google Shape;702;p54"/>
          <p:cNvCxnSpPr/>
          <p:nvPr/>
        </p:nvCxnSpPr>
        <p:spPr>
          <a:xfrm flipH="1" rot="10800000">
            <a:off x="1394875" y="3638625"/>
            <a:ext cx="5676900" cy="24600"/>
          </a:xfrm>
          <a:prstGeom prst="straightConnector1">
            <a:avLst/>
          </a:prstGeom>
          <a:noFill/>
          <a:ln cap="flat" cmpd="sng" w="19050">
            <a:solidFill>
              <a:schemeClr val="dk2"/>
            </a:solidFill>
            <a:prstDash val="solid"/>
            <a:round/>
            <a:headEnd len="med" w="med" type="stealth"/>
            <a:tailEnd len="med" w="med" type="stealth"/>
          </a:ln>
        </p:spPr>
      </p:cxnSp>
      <p:sp>
        <p:nvSpPr>
          <p:cNvPr id="703" name="Google Shape;703;p54"/>
          <p:cNvSpPr/>
          <p:nvPr/>
        </p:nvSpPr>
        <p:spPr>
          <a:xfrm>
            <a:off x="1083850" y="136675"/>
            <a:ext cx="70344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PHIS and standards - MIAPPE</a:t>
            </a:r>
            <a:endParaRPr sz="2400" strike="noStrike">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55"/>
          <p:cNvSpPr/>
          <p:nvPr/>
        </p:nvSpPr>
        <p:spPr>
          <a:xfrm>
            <a:off x="1083850" y="136675"/>
            <a:ext cx="70344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PHIS and standards - AgMIP / ICASA</a:t>
            </a:r>
            <a:endParaRPr sz="2400" strike="noStrike">
              <a:latin typeface="Calibri"/>
              <a:ea typeface="Calibri"/>
              <a:cs typeface="Calibri"/>
              <a:sym typeface="Calibri"/>
            </a:endParaRPr>
          </a:p>
        </p:txBody>
      </p:sp>
      <p:pic>
        <p:nvPicPr>
          <p:cNvPr id="709" name="Google Shape;709;p55"/>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710" name="Google Shape;710;p55"/>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711" name="Google Shape;711;p55"/>
          <p:cNvSpPr txBox="1"/>
          <p:nvPr>
            <p:ph idx="1" type="body"/>
          </p:nvPr>
        </p:nvSpPr>
        <p:spPr>
          <a:xfrm>
            <a:off x="356325" y="1001000"/>
            <a:ext cx="7988400" cy="2393400"/>
          </a:xfrm>
          <a:prstGeom prst="rect">
            <a:avLst/>
          </a:prstGeom>
        </p:spPr>
        <p:txBody>
          <a:bodyPr anchorCtr="0" anchor="ctr" bIns="34275" lIns="68575" spcFirstLastPara="1" rIns="68575" wrap="square" tIns="34275">
            <a:normAutofit fontScale="92500" lnSpcReduction="20000"/>
          </a:bodyPr>
          <a:lstStyle/>
          <a:p>
            <a:pPr indent="0" lvl="0" marL="457200" rtl="0" algn="l">
              <a:spcBef>
                <a:spcPts val="800"/>
              </a:spcBef>
              <a:spcAft>
                <a:spcPts val="0"/>
              </a:spcAft>
              <a:buNone/>
            </a:pPr>
            <a:r>
              <a:rPr lang="fr" sz="2000">
                <a:solidFill>
                  <a:srgbClr val="BBCB03"/>
                </a:solidFill>
              </a:rPr>
              <a:t>AgMIP -</a:t>
            </a:r>
            <a:r>
              <a:rPr lang="fr" sz="2000">
                <a:solidFill>
                  <a:srgbClr val="00A3A6"/>
                </a:solidFill>
              </a:rPr>
              <a:t> </a:t>
            </a:r>
            <a:r>
              <a:rPr lang="fr" sz="1700" u="sng">
                <a:solidFill>
                  <a:schemeClr val="hlink"/>
                </a:solidFill>
                <a:hlinkClick r:id="rId5"/>
              </a:rPr>
              <a:t>https://agmip.org/</a:t>
            </a:r>
            <a:r>
              <a:rPr lang="fr" sz="1700">
                <a:solidFill>
                  <a:srgbClr val="00A3A6"/>
                </a:solidFill>
              </a:rPr>
              <a:t> </a:t>
            </a:r>
            <a:endParaRPr sz="1700">
              <a:solidFill>
                <a:srgbClr val="00A3A6"/>
              </a:solidFill>
            </a:endParaRPr>
          </a:p>
          <a:p>
            <a:pPr indent="-310832" lvl="1" marL="914400" marR="0" rtl="0" algn="l">
              <a:lnSpc>
                <a:spcPct val="90000"/>
              </a:lnSpc>
              <a:spcBef>
                <a:spcPts val="1000"/>
              </a:spcBef>
              <a:spcAft>
                <a:spcPts val="0"/>
              </a:spcAft>
              <a:buClr>
                <a:schemeClr val="dk1"/>
              </a:buClr>
              <a:buSzPct val="100000"/>
              <a:buChar char="➢"/>
            </a:pPr>
            <a:r>
              <a:rPr lang="fr" sz="1400">
                <a:solidFill>
                  <a:schemeClr val="dk1"/>
                </a:solidFill>
              </a:rPr>
              <a:t>Agricultural Model Intercomparison and Improvement Project</a:t>
            </a:r>
            <a:endParaRPr sz="1400">
              <a:solidFill>
                <a:schemeClr val="dk1"/>
              </a:solidFill>
            </a:endParaRPr>
          </a:p>
          <a:p>
            <a:pPr indent="-310832" lvl="1" marL="914400" marR="0" rtl="0" algn="l">
              <a:lnSpc>
                <a:spcPct val="90000"/>
              </a:lnSpc>
              <a:spcBef>
                <a:spcPts val="1000"/>
              </a:spcBef>
              <a:spcAft>
                <a:spcPts val="0"/>
              </a:spcAft>
              <a:buClr>
                <a:schemeClr val="dk1"/>
              </a:buClr>
              <a:buSzPct val="100000"/>
              <a:buChar char="➢"/>
            </a:pPr>
            <a:r>
              <a:rPr lang="fr" sz="1400">
                <a:solidFill>
                  <a:schemeClr val="dk1"/>
                </a:solidFill>
              </a:rPr>
              <a:t>ICASA - </a:t>
            </a:r>
            <a:r>
              <a:rPr lang="fr" sz="1400" u="sng">
                <a:solidFill>
                  <a:schemeClr val="hlink"/>
                </a:solidFill>
                <a:hlinkClick r:id="rId6"/>
              </a:rPr>
              <a:t>https://agmip.github.io/ICASA.html</a:t>
            </a:r>
            <a:r>
              <a:rPr lang="fr" sz="1400">
                <a:solidFill>
                  <a:schemeClr val="dk1"/>
                </a:solidFill>
              </a:rPr>
              <a:t> </a:t>
            </a:r>
            <a:endParaRPr sz="1400">
              <a:solidFill>
                <a:schemeClr val="dk1"/>
              </a:solidFill>
            </a:endParaRPr>
          </a:p>
          <a:p>
            <a:pPr indent="-310832" lvl="2" marL="1371600" marR="0" rtl="0" algn="l">
              <a:lnSpc>
                <a:spcPct val="90000"/>
              </a:lnSpc>
              <a:spcBef>
                <a:spcPts val="1000"/>
              </a:spcBef>
              <a:spcAft>
                <a:spcPts val="0"/>
              </a:spcAft>
              <a:buClr>
                <a:schemeClr val="dk1"/>
              </a:buClr>
              <a:buSzPct val="100000"/>
              <a:buChar char="■"/>
            </a:pPr>
            <a:r>
              <a:rPr lang="fr" sz="1400">
                <a:solidFill>
                  <a:schemeClr val="dk1"/>
                </a:solidFill>
              </a:rPr>
              <a:t>International Consortium for Agricultural Systems Applications</a:t>
            </a:r>
            <a:endParaRPr sz="1400">
              <a:solidFill>
                <a:schemeClr val="dk1"/>
              </a:solidFill>
            </a:endParaRPr>
          </a:p>
          <a:p>
            <a:pPr indent="-310832" lvl="2" marL="1371600" marR="0" rtl="0" algn="l">
              <a:lnSpc>
                <a:spcPct val="90000"/>
              </a:lnSpc>
              <a:spcBef>
                <a:spcPts val="1000"/>
              </a:spcBef>
              <a:spcAft>
                <a:spcPts val="0"/>
              </a:spcAft>
              <a:buClr>
                <a:schemeClr val="dk1"/>
              </a:buClr>
              <a:buSzPct val="100000"/>
              <a:buChar char="■"/>
            </a:pPr>
            <a:r>
              <a:rPr b="1" lang="fr" sz="1400">
                <a:solidFill>
                  <a:schemeClr val="dk1"/>
                </a:solidFill>
              </a:rPr>
              <a:t>ICASA Data Dictionary</a:t>
            </a:r>
            <a:r>
              <a:rPr lang="fr" sz="1400">
                <a:solidFill>
                  <a:schemeClr val="dk1"/>
                </a:solidFill>
              </a:rPr>
              <a:t> for use in AgMIP data interoperability protocols</a:t>
            </a:r>
            <a:endParaRPr sz="1400">
              <a:solidFill>
                <a:schemeClr val="dk1"/>
              </a:solidFill>
            </a:endParaRPr>
          </a:p>
          <a:p>
            <a:pPr indent="-310832" lvl="1" marL="914400" marR="0" rtl="0" algn="l">
              <a:lnSpc>
                <a:spcPct val="90000"/>
              </a:lnSpc>
              <a:spcBef>
                <a:spcPts val="1000"/>
              </a:spcBef>
              <a:spcAft>
                <a:spcPts val="0"/>
              </a:spcAft>
              <a:buClr>
                <a:schemeClr val="dk1"/>
              </a:buClr>
              <a:buSzPct val="100000"/>
              <a:buChar char="➢"/>
            </a:pPr>
            <a:r>
              <a:rPr lang="fr" sz="1400">
                <a:solidFill>
                  <a:schemeClr val="dk1"/>
                </a:solidFill>
              </a:rPr>
              <a:t>Work in Progress: link PHIS-AgMIP/ICASA	</a:t>
            </a:r>
            <a:endParaRPr sz="1400">
              <a:solidFill>
                <a:schemeClr val="dk1"/>
              </a:solidFill>
            </a:endParaRPr>
          </a:p>
          <a:p>
            <a:pPr indent="-310832" lvl="2" marL="1371600" marR="0" rtl="0" algn="l">
              <a:lnSpc>
                <a:spcPct val="90000"/>
              </a:lnSpc>
              <a:spcBef>
                <a:spcPts val="1000"/>
              </a:spcBef>
              <a:spcAft>
                <a:spcPts val="0"/>
              </a:spcAft>
              <a:buClr>
                <a:schemeClr val="dk1"/>
              </a:buClr>
              <a:buSzPct val="100000"/>
              <a:buChar char="■"/>
            </a:pPr>
            <a:r>
              <a:rPr lang="fr" sz="1400">
                <a:solidFill>
                  <a:schemeClr val="dk1"/>
                </a:solidFill>
              </a:rPr>
              <a:t>Development of standardised, high-level data web services</a:t>
            </a:r>
            <a:endParaRPr sz="1400">
              <a:solidFill>
                <a:schemeClr val="dk1"/>
              </a:solidFill>
            </a:endParaRPr>
          </a:p>
          <a:p>
            <a:pPr indent="0" lvl="0" marL="0" rtl="0" algn="l">
              <a:spcBef>
                <a:spcPts val="800"/>
              </a:spcBef>
              <a:spcAft>
                <a:spcPts val="0"/>
              </a:spcAft>
              <a:buNone/>
            </a:pPr>
            <a:r>
              <a:t/>
            </a:r>
            <a:endParaRPr sz="2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56"/>
          <p:cNvSpPr/>
          <p:nvPr/>
        </p:nvSpPr>
        <p:spPr>
          <a:xfrm>
            <a:off x="1083850" y="136675"/>
            <a:ext cx="70344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PHIS Demonstration</a:t>
            </a:r>
            <a:endParaRPr sz="2400" strike="noStrike">
              <a:latin typeface="Calibri"/>
              <a:ea typeface="Calibri"/>
              <a:cs typeface="Calibri"/>
              <a:sym typeface="Calibri"/>
            </a:endParaRPr>
          </a:p>
        </p:txBody>
      </p:sp>
      <p:pic>
        <p:nvPicPr>
          <p:cNvPr id="717" name="Google Shape;717;p56"/>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718" name="Google Shape;718;p56"/>
          <p:cNvPicPr preferRelativeResize="0"/>
          <p:nvPr/>
        </p:nvPicPr>
        <p:blipFill>
          <a:blip r:embed="rId4">
            <a:alphaModFix/>
          </a:blip>
          <a:stretch>
            <a:fillRect/>
          </a:stretch>
        </p:blipFill>
        <p:spPr>
          <a:xfrm>
            <a:off x="66973" y="22975"/>
            <a:ext cx="847250" cy="847250"/>
          </a:xfrm>
          <a:prstGeom prst="rect">
            <a:avLst/>
          </a:prstGeom>
          <a:noFill/>
          <a:ln>
            <a:noFill/>
          </a:ln>
        </p:spPr>
      </p:pic>
      <p:pic>
        <p:nvPicPr>
          <p:cNvPr id="719" name="Google Shape;719;p56">
            <a:hlinkClick r:id="rId5"/>
          </p:cNvPr>
          <p:cNvPicPr preferRelativeResize="0"/>
          <p:nvPr/>
        </p:nvPicPr>
        <p:blipFill>
          <a:blip r:embed="rId6">
            <a:alphaModFix/>
          </a:blip>
          <a:stretch>
            <a:fillRect/>
          </a:stretch>
        </p:blipFill>
        <p:spPr>
          <a:xfrm>
            <a:off x="1037687" y="609075"/>
            <a:ext cx="6625676" cy="407840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57"/>
          <p:cNvSpPr/>
          <p:nvPr/>
        </p:nvSpPr>
        <p:spPr>
          <a:xfrm>
            <a:off x="1083850" y="136671"/>
            <a:ext cx="67659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Friendly User Interfaces</a:t>
            </a:r>
            <a:endParaRPr sz="2800" strike="noStrike">
              <a:latin typeface="Calibri"/>
              <a:ea typeface="Calibri"/>
              <a:cs typeface="Calibri"/>
              <a:sym typeface="Calibri"/>
            </a:endParaRPr>
          </a:p>
        </p:txBody>
      </p:sp>
      <p:pic>
        <p:nvPicPr>
          <p:cNvPr id="725" name="Google Shape;725;p57"/>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726" name="Google Shape;726;p57"/>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727" name="Google Shape;727;p57"/>
          <p:cNvSpPr txBox="1"/>
          <p:nvPr>
            <p:ph idx="2" type="subTitle"/>
          </p:nvPr>
        </p:nvSpPr>
        <p:spPr>
          <a:xfrm>
            <a:off x="917952" y="644131"/>
            <a:ext cx="7260000" cy="509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fr" sz="2000">
                <a:solidFill>
                  <a:srgbClr val="BBCB03"/>
                </a:solidFill>
              </a:rPr>
              <a:t>PHIS Interfaces allow management of</a:t>
            </a:r>
            <a:endParaRPr sz="2000"/>
          </a:p>
        </p:txBody>
      </p:sp>
      <p:sp>
        <p:nvSpPr>
          <p:cNvPr id="728" name="Google Shape;728;p57"/>
          <p:cNvSpPr txBox="1"/>
          <p:nvPr>
            <p:ph idx="1" type="body"/>
          </p:nvPr>
        </p:nvSpPr>
        <p:spPr>
          <a:xfrm>
            <a:off x="768900" y="1152475"/>
            <a:ext cx="3419100" cy="1611000"/>
          </a:xfrm>
          <a:prstGeom prst="rect">
            <a:avLst/>
          </a:prstGeom>
        </p:spPr>
        <p:txBody>
          <a:bodyPr anchorCtr="0" anchor="t" bIns="34275" lIns="68575" spcFirstLastPara="1" rIns="68575" wrap="square" tIns="34275">
            <a:normAutofit fontScale="55000" lnSpcReduction="20000"/>
          </a:bodyPr>
          <a:lstStyle/>
          <a:p>
            <a:pPr indent="-349459" lvl="0" marL="457200" rtl="0" algn="l">
              <a:spcBef>
                <a:spcPts val="800"/>
              </a:spcBef>
              <a:spcAft>
                <a:spcPts val="0"/>
              </a:spcAft>
              <a:buSzPct val="100000"/>
              <a:buFont typeface="Calibri"/>
              <a:buChar char="●"/>
            </a:pPr>
            <a:r>
              <a:rPr b="1" lang="fr" sz="3460">
                <a:latin typeface="Calibri"/>
                <a:ea typeface="Calibri"/>
                <a:cs typeface="Calibri"/>
                <a:sym typeface="Calibri"/>
              </a:rPr>
              <a:t>Scientific Organization</a:t>
            </a:r>
            <a:endParaRPr b="1" sz="3460">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lang="fr" sz="2421">
                <a:solidFill>
                  <a:schemeClr val="dk1"/>
                </a:solidFill>
                <a:latin typeface="Calibri"/>
                <a:ea typeface="Calibri"/>
                <a:cs typeface="Calibri"/>
                <a:sym typeface="Calibri"/>
              </a:rPr>
              <a:t>Project information</a:t>
            </a:r>
            <a:endParaRPr sz="2421">
              <a:solidFill>
                <a:schemeClr val="dk1"/>
              </a:solidFill>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lang="fr" sz="2421">
                <a:solidFill>
                  <a:schemeClr val="dk1"/>
                </a:solidFill>
                <a:latin typeface="Calibri"/>
                <a:ea typeface="Calibri"/>
                <a:cs typeface="Calibri"/>
                <a:sym typeface="Calibri"/>
              </a:rPr>
              <a:t>Experimental context</a:t>
            </a:r>
            <a:endParaRPr sz="2421">
              <a:solidFill>
                <a:schemeClr val="dk1"/>
              </a:solidFill>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lang="fr" sz="2421">
                <a:solidFill>
                  <a:schemeClr val="dk1"/>
                </a:solidFill>
                <a:latin typeface="Calibri"/>
                <a:ea typeface="Calibri"/>
                <a:cs typeface="Calibri"/>
                <a:sym typeface="Calibri"/>
              </a:rPr>
              <a:t>Facilities</a:t>
            </a:r>
            <a:endParaRPr sz="2421">
              <a:solidFill>
                <a:schemeClr val="dk1"/>
              </a:solidFill>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lang="fr" sz="2421">
                <a:solidFill>
                  <a:schemeClr val="dk1"/>
                </a:solidFill>
                <a:latin typeface="Calibri"/>
                <a:ea typeface="Calibri"/>
                <a:cs typeface="Calibri"/>
                <a:sym typeface="Calibri"/>
              </a:rPr>
              <a:t>Sensors</a:t>
            </a:r>
            <a:endParaRPr sz="2421">
              <a:solidFill>
                <a:schemeClr val="dk1"/>
              </a:solidFill>
              <a:latin typeface="Calibri"/>
              <a:ea typeface="Calibri"/>
              <a:cs typeface="Calibri"/>
              <a:sym typeface="Calibri"/>
            </a:endParaRPr>
          </a:p>
          <a:p>
            <a:pPr indent="0" lvl="0" marL="457200" rtl="0" algn="l">
              <a:spcBef>
                <a:spcPts val="800"/>
              </a:spcBef>
              <a:spcAft>
                <a:spcPts val="0"/>
              </a:spcAft>
              <a:buNone/>
            </a:pPr>
            <a:r>
              <a:t/>
            </a:r>
            <a:endParaRPr>
              <a:latin typeface="Calibri"/>
              <a:ea typeface="Calibri"/>
              <a:cs typeface="Calibri"/>
              <a:sym typeface="Calibri"/>
            </a:endParaRPr>
          </a:p>
          <a:p>
            <a:pPr indent="0" lvl="0" marL="457200" marR="0" rtl="0" algn="l">
              <a:lnSpc>
                <a:spcPct val="90000"/>
              </a:lnSpc>
              <a:spcBef>
                <a:spcPts val="1000"/>
              </a:spcBef>
              <a:spcAft>
                <a:spcPts val="0"/>
              </a:spcAft>
              <a:buNone/>
            </a:pPr>
            <a:r>
              <a:t/>
            </a:r>
            <a:endParaRPr>
              <a:latin typeface="Calibri"/>
              <a:ea typeface="Calibri"/>
              <a:cs typeface="Calibri"/>
              <a:sym typeface="Calibri"/>
            </a:endParaRPr>
          </a:p>
          <a:p>
            <a:pPr indent="0" lvl="0" marL="457200" rtl="0" algn="l">
              <a:spcBef>
                <a:spcPts val="800"/>
              </a:spcBef>
              <a:spcAft>
                <a:spcPts val="0"/>
              </a:spcAft>
              <a:buNone/>
            </a:pPr>
            <a:r>
              <a:t/>
            </a:r>
            <a:endParaRPr>
              <a:latin typeface="Calibri"/>
              <a:ea typeface="Calibri"/>
              <a:cs typeface="Calibri"/>
              <a:sym typeface="Calibri"/>
            </a:endParaRPr>
          </a:p>
        </p:txBody>
      </p:sp>
      <p:pic>
        <p:nvPicPr>
          <p:cNvPr id="729" name="Google Shape;729;p57"/>
          <p:cNvPicPr preferRelativeResize="0"/>
          <p:nvPr/>
        </p:nvPicPr>
        <p:blipFill>
          <a:blip r:embed="rId5">
            <a:alphaModFix/>
          </a:blip>
          <a:stretch>
            <a:fillRect/>
          </a:stretch>
        </p:blipFill>
        <p:spPr>
          <a:xfrm>
            <a:off x="3595975" y="1065975"/>
            <a:ext cx="5336293" cy="2075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1"/>
          <p:cNvSpPr txBox="1"/>
          <p:nvPr>
            <p:ph type="title"/>
          </p:nvPr>
        </p:nvSpPr>
        <p:spPr>
          <a:xfrm>
            <a:off x="238731" y="-116378"/>
            <a:ext cx="7662300" cy="666300"/>
          </a:xfrm>
          <a:prstGeom prst="rect">
            <a:avLst/>
          </a:prstGeom>
        </p:spPr>
        <p:txBody>
          <a:bodyPr anchorCtr="0" anchor="ctr" bIns="34275" lIns="0" spcFirstLastPara="1" rIns="68575" wrap="square" tIns="35100">
            <a:normAutofit/>
          </a:bodyPr>
          <a:lstStyle/>
          <a:p>
            <a:pPr indent="0" lvl="0" marL="0" rtl="0" algn="l">
              <a:spcBef>
                <a:spcPts val="0"/>
              </a:spcBef>
              <a:spcAft>
                <a:spcPts val="0"/>
              </a:spcAft>
              <a:buClr>
                <a:schemeClr val="dk1"/>
              </a:buClr>
              <a:buSzPts val="2300"/>
              <a:buFont typeface="Arial"/>
              <a:buNone/>
            </a:pPr>
            <a:r>
              <a:rPr lang="fr" sz="2300"/>
              <a:t>Phenomics Data Challenge</a:t>
            </a:r>
            <a:endParaRPr/>
          </a:p>
        </p:txBody>
      </p:sp>
      <p:sp>
        <p:nvSpPr>
          <p:cNvPr id="178" name="Google Shape;178;p31"/>
          <p:cNvSpPr txBox="1"/>
          <p:nvPr>
            <p:ph idx="1" type="body"/>
          </p:nvPr>
        </p:nvSpPr>
        <p:spPr>
          <a:xfrm>
            <a:off x="1250450" y="1001122"/>
            <a:ext cx="7260000" cy="1929900"/>
          </a:xfrm>
          <a:prstGeom prst="rect">
            <a:avLst/>
          </a:prstGeom>
        </p:spPr>
        <p:txBody>
          <a:bodyPr anchorCtr="0" anchor="t" bIns="34275" lIns="68575" spcFirstLastPara="1" rIns="68575" wrap="square" tIns="34275">
            <a:normAutofit/>
          </a:bodyPr>
          <a:lstStyle/>
          <a:p>
            <a:pPr indent="-330200" lvl="0" marL="457200" rtl="0" algn="l">
              <a:spcBef>
                <a:spcPts val="800"/>
              </a:spcBef>
              <a:spcAft>
                <a:spcPts val="0"/>
              </a:spcAft>
              <a:buSzPts val="1600"/>
              <a:buChar char="●"/>
            </a:pPr>
            <a:r>
              <a:rPr lang="fr" sz="1600"/>
              <a:t>Expensive, require a lot of resources and often very hard</a:t>
            </a:r>
            <a:endParaRPr sz="1600"/>
          </a:p>
          <a:p>
            <a:pPr indent="-330200" lvl="0" marL="457200" rtl="0" algn="l">
              <a:spcBef>
                <a:spcPts val="1000"/>
              </a:spcBef>
              <a:spcAft>
                <a:spcPts val="0"/>
              </a:spcAft>
              <a:buSzPts val="1600"/>
              <a:buChar char="●"/>
            </a:pPr>
            <a:r>
              <a:rPr lang="fr" sz="1600"/>
              <a:t>Cannot be reproduced</a:t>
            </a:r>
            <a:endParaRPr sz="1600"/>
          </a:p>
          <a:p>
            <a:pPr indent="-330200" lvl="0" marL="457200" rtl="0" algn="l">
              <a:spcBef>
                <a:spcPts val="1000"/>
              </a:spcBef>
              <a:spcAft>
                <a:spcPts val="0"/>
              </a:spcAft>
              <a:buSzPts val="1600"/>
              <a:buChar char="●"/>
            </a:pPr>
            <a:r>
              <a:rPr lang="fr" sz="1600"/>
              <a:t>Huge and complex datasets</a:t>
            </a:r>
            <a:endParaRPr sz="1600"/>
          </a:p>
          <a:p>
            <a:pPr indent="-330200" lvl="0" marL="457200" rtl="0" algn="l">
              <a:spcBef>
                <a:spcPts val="1000"/>
              </a:spcBef>
              <a:spcAft>
                <a:spcPts val="0"/>
              </a:spcAft>
              <a:buSzPts val="1600"/>
              <a:buChar char="●"/>
            </a:pPr>
            <a:r>
              <a:rPr lang="fr" sz="1600"/>
              <a:t>Strong needs of transparence:  reproducibility for data analytics</a:t>
            </a:r>
            <a:endParaRPr sz="1600"/>
          </a:p>
          <a:p>
            <a:pPr indent="0" lvl="0" marL="457200" rtl="0" algn="l">
              <a:spcBef>
                <a:spcPts val="1000"/>
              </a:spcBef>
              <a:spcAft>
                <a:spcPts val="0"/>
              </a:spcAft>
              <a:buNone/>
            </a:pPr>
            <a:r>
              <a:t/>
            </a:r>
            <a:endParaRPr/>
          </a:p>
        </p:txBody>
      </p:sp>
      <p:sp>
        <p:nvSpPr>
          <p:cNvPr id="179" name="Google Shape;179;p31"/>
          <p:cNvSpPr txBox="1"/>
          <p:nvPr>
            <p:ph idx="2" type="subTitle"/>
          </p:nvPr>
        </p:nvSpPr>
        <p:spPr>
          <a:xfrm>
            <a:off x="841752" y="607929"/>
            <a:ext cx="7260000" cy="342000"/>
          </a:xfrm>
          <a:prstGeom prst="rect">
            <a:avLst/>
          </a:prstGeom>
        </p:spPr>
        <p:txBody>
          <a:bodyPr anchorCtr="0" anchor="t" bIns="34275" lIns="68575" spcFirstLastPara="1" rIns="68575" wrap="square" tIns="34275">
            <a:noAutofit/>
          </a:bodyPr>
          <a:lstStyle/>
          <a:p>
            <a:pPr indent="0" lvl="0" marL="0" marR="0" rtl="0" algn="l">
              <a:lnSpc>
                <a:spcPct val="90000"/>
              </a:lnSpc>
              <a:spcBef>
                <a:spcPts val="800"/>
              </a:spcBef>
              <a:spcAft>
                <a:spcPts val="0"/>
              </a:spcAft>
              <a:buNone/>
            </a:pPr>
            <a:r>
              <a:rPr lang="fr" sz="2000">
                <a:solidFill>
                  <a:srgbClr val="BBCB03"/>
                </a:solidFill>
              </a:rPr>
              <a:t>Plant Phenomics </a:t>
            </a:r>
            <a:r>
              <a:rPr lang="fr" sz="2000">
                <a:solidFill>
                  <a:srgbClr val="BBCB03"/>
                </a:solidFill>
              </a:rPr>
              <a:t>Experiments</a:t>
            </a:r>
            <a:endParaRPr sz="2000">
              <a:solidFill>
                <a:srgbClr val="BBCB03"/>
              </a:solidFill>
            </a:endParaRPr>
          </a:p>
        </p:txBody>
      </p:sp>
      <p:sp>
        <p:nvSpPr>
          <p:cNvPr id="180" name="Google Shape;180;p31"/>
          <p:cNvSpPr txBox="1"/>
          <p:nvPr>
            <p:ph idx="2" type="subTitle"/>
          </p:nvPr>
        </p:nvSpPr>
        <p:spPr>
          <a:xfrm>
            <a:off x="841752" y="2549128"/>
            <a:ext cx="7260000" cy="509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fr" sz="2000">
                <a:solidFill>
                  <a:srgbClr val="BBCB03"/>
                </a:solidFill>
              </a:rPr>
              <a:t>Save time, make data valuable!</a:t>
            </a:r>
            <a:endParaRPr sz="2000">
              <a:solidFill>
                <a:srgbClr val="BBCB03"/>
              </a:solidFill>
            </a:endParaRPr>
          </a:p>
        </p:txBody>
      </p:sp>
      <p:sp>
        <p:nvSpPr>
          <p:cNvPr id="181" name="Google Shape;181;p31"/>
          <p:cNvSpPr txBox="1"/>
          <p:nvPr>
            <p:ph idx="1" type="body"/>
          </p:nvPr>
        </p:nvSpPr>
        <p:spPr>
          <a:xfrm>
            <a:off x="1250450" y="2906124"/>
            <a:ext cx="7260000" cy="924600"/>
          </a:xfrm>
          <a:prstGeom prst="rect">
            <a:avLst/>
          </a:prstGeom>
        </p:spPr>
        <p:txBody>
          <a:bodyPr anchorCtr="0" anchor="t" bIns="34275" lIns="68575" spcFirstLastPara="1" rIns="68575" wrap="square" tIns="34275">
            <a:normAutofit/>
          </a:bodyPr>
          <a:lstStyle/>
          <a:p>
            <a:pPr indent="0" lvl="0" marL="457200" rtl="0" algn="l">
              <a:spcBef>
                <a:spcPts val="800"/>
              </a:spcBef>
              <a:spcAft>
                <a:spcPts val="0"/>
              </a:spcAft>
              <a:buNone/>
            </a:pPr>
            <a:r>
              <a:rPr lang="fr" sz="1600"/>
              <a:t>But re-analyses, meta-analyses and new analyses</a:t>
            </a:r>
            <a:endParaRPr sz="1600"/>
          </a:p>
          <a:p>
            <a:pPr indent="0" lvl="0" marL="457200" rtl="0" algn="l">
              <a:spcBef>
                <a:spcPts val="1000"/>
              </a:spcBef>
              <a:spcAft>
                <a:spcPts val="1000"/>
              </a:spcAft>
              <a:buNone/>
            </a:pPr>
            <a:r>
              <a:rPr lang="fr" sz="1600"/>
              <a:t>    →  impossible without rich metadata</a:t>
            </a:r>
            <a:endParaRPr sz="1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p58"/>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735" name="Google Shape;735;p58"/>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736" name="Google Shape;736;p58"/>
          <p:cNvSpPr txBox="1"/>
          <p:nvPr>
            <p:ph idx="1" type="body"/>
          </p:nvPr>
        </p:nvSpPr>
        <p:spPr>
          <a:xfrm>
            <a:off x="768900" y="1152475"/>
            <a:ext cx="3419100" cy="1611000"/>
          </a:xfrm>
          <a:prstGeom prst="rect">
            <a:avLst/>
          </a:prstGeom>
        </p:spPr>
        <p:txBody>
          <a:bodyPr anchorCtr="0" anchor="t" bIns="34275" lIns="68575" spcFirstLastPara="1" rIns="68575" wrap="square" tIns="34275">
            <a:normAutofit fontScale="55000" lnSpcReduction="20000"/>
          </a:bodyPr>
          <a:lstStyle/>
          <a:p>
            <a:pPr indent="-349459" lvl="0" marL="457200" rtl="0" algn="l">
              <a:spcBef>
                <a:spcPts val="800"/>
              </a:spcBef>
              <a:spcAft>
                <a:spcPts val="0"/>
              </a:spcAft>
              <a:buSzPct val="100000"/>
              <a:buFont typeface="Calibri"/>
              <a:buChar char="●"/>
            </a:pPr>
            <a:r>
              <a:rPr b="1" lang="fr" sz="3460">
                <a:latin typeface="Calibri"/>
                <a:ea typeface="Calibri"/>
                <a:cs typeface="Calibri"/>
                <a:sym typeface="Calibri"/>
              </a:rPr>
              <a:t>Scientific Organization</a:t>
            </a:r>
            <a:endParaRPr b="1" sz="3460">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lang="fr" sz="2421">
                <a:solidFill>
                  <a:schemeClr val="dk1"/>
                </a:solidFill>
                <a:latin typeface="Calibri"/>
                <a:ea typeface="Calibri"/>
                <a:cs typeface="Calibri"/>
                <a:sym typeface="Calibri"/>
              </a:rPr>
              <a:t>Project information</a:t>
            </a:r>
            <a:endParaRPr sz="2421">
              <a:solidFill>
                <a:schemeClr val="dk1"/>
              </a:solidFill>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lang="fr" sz="2421">
                <a:solidFill>
                  <a:schemeClr val="dk1"/>
                </a:solidFill>
                <a:latin typeface="Calibri"/>
                <a:ea typeface="Calibri"/>
                <a:cs typeface="Calibri"/>
                <a:sym typeface="Calibri"/>
              </a:rPr>
              <a:t>Experimental context</a:t>
            </a:r>
            <a:endParaRPr sz="2421">
              <a:solidFill>
                <a:schemeClr val="dk1"/>
              </a:solidFill>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b="1" lang="fr" sz="2421">
                <a:solidFill>
                  <a:schemeClr val="dk1"/>
                </a:solidFill>
                <a:latin typeface="Calibri"/>
                <a:ea typeface="Calibri"/>
                <a:cs typeface="Calibri"/>
                <a:sym typeface="Calibri"/>
              </a:rPr>
              <a:t>Facilities</a:t>
            </a:r>
            <a:endParaRPr b="1" sz="2421">
              <a:solidFill>
                <a:schemeClr val="dk1"/>
              </a:solidFill>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lang="fr" sz="2421">
                <a:solidFill>
                  <a:schemeClr val="dk1"/>
                </a:solidFill>
                <a:latin typeface="Calibri"/>
                <a:ea typeface="Calibri"/>
                <a:cs typeface="Calibri"/>
                <a:sym typeface="Calibri"/>
              </a:rPr>
              <a:t>Sensors</a:t>
            </a:r>
            <a:endParaRPr sz="2421">
              <a:solidFill>
                <a:schemeClr val="dk1"/>
              </a:solidFill>
              <a:latin typeface="Calibri"/>
              <a:ea typeface="Calibri"/>
              <a:cs typeface="Calibri"/>
              <a:sym typeface="Calibri"/>
            </a:endParaRPr>
          </a:p>
          <a:p>
            <a:pPr indent="0" lvl="0" marL="457200" rtl="0" algn="l">
              <a:spcBef>
                <a:spcPts val="800"/>
              </a:spcBef>
              <a:spcAft>
                <a:spcPts val="0"/>
              </a:spcAft>
              <a:buNone/>
            </a:pPr>
            <a:r>
              <a:t/>
            </a:r>
            <a:endParaRPr>
              <a:latin typeface="Calibri"/>
              <a:ea typeface="Calibri"/>
              <a:cs typeface="Calibri"/>
              <a:sym typeface="Calibri"/>
            </a:endParaRPr>
          </a:p>
          <a:p>
            <a:pPr indent="0" lvl="0" marL="457200" marR="0" rtl="0" algn="l">
              <a:lnSpc>
                <a:spcPct val="90000"/>
              </a:lnSpc>
              <a:spcBef>
                <a:spcPts val="1000"/>
              </a:spcBef>
              <a:spcAft>
                <a:spcPts val="0"/>
              </a:spcAft>
              <a:buNone/>
            </a:pPr>
            <a:r>
              <a:t/>
            </a:r>
            <a:endParaRPr>
              <a:latin typeface="Calibri"/>
              <a:ea typeface="Calibri"/>
              <a:cs typeface="Calibri"/>
              <a:sym typeface="Calibri"/>
            </a:endParaRPr>
          </a:p>
          <a:p>
            <a:pPr indent="0" lvl="0" marL="457200" rtl="0" algn="l">
              <a:spcBef>
                <a:spcPts val="800"/>
              </a:spcBef>
              <a:spcAft>
                <a:spcPts val="0"/>
              </a:spcAft>
              <a:buNone/>
            </a:pPr>
            <a:r>
              <a:t/>
            </a:r>
            <a:endParaRPr>
              <a:latin typeface="Calibri"/>
              <a:ea typeface="Calibri"/>
              <a:cs typeface="Calibri"/>
              <a:sym typeface="Calibri"/>
            </a:endParaRPr>
          </a:p>
        </p:txBody>
      </p:sp>
      <p:pic>
        <p:nvPicPr>
          <p:cNvPr id="737" name="Google Shape;737;p58"/>
          <p:cNvPicPr preferRelativeResize="0"/>
          <p:nvPr/>
        </p:nvPicPr>
        <p:blipFill>
          <a:blip r:embed="rId5">
            <a:alphaModFix/>
          </a:blip>
          <a:stretch>
            <a:fillRect/>
          </a:stretch>
        </p:blipFill>
        <p:spPr>
          <a:xfrm>
            <a:off x="4225825" y="1045331"/>
            <a:ext cx="4651201" cy="2392046"/>
          </a:xfrm>
          <a:prstGeom prst="rect">
            <a:avLst/>
          </a:prstGeom>
          <a:noFill/>
          <a:ln cap="flat" cmpd="sng" w="9525">
            <a:solidFill>
              <a:schemeClr val="dk2"/>
            </a:solidFill>
            <a:prstDash val="solid"/>
            <a:round/>
            <a:headEnd len="sm" w="sm" type="none"/>
            <a:tailEnd len="sm" w="sm" type="none"/>
          </a:ln>
        </p:spPr>
      </p:pic>
      <p:pic>
        <p:nvPicPr>
          <p:cNvPr id="738" name="Google Shape;738;p58"/>
          <p:cNvPicPr preferRelativeResize="0"/>
          <p:nvPr/>
        </p:nvPicPr>
        <p:blipFill>
          <a:blip r:embed="rId6">
            <a:alphaModFix/>
          </a:blip>
          <a:stretch>
            <a:fillRect/>
          </a:stretch>
        </p:blipFill>
        <p:spPr>
          <a:xfrm>
            <a:off x="6245175" y="2829025"/>
            <a:ext cx="1810379" cy="2075225"/>
          </a:xfrm>
          <a:prstGeom prst="rect">
            <a:avLst/>
          </a:prstGeom>
          <a:noFill/>
          <a:ln cap="flat" cmpd="sng" w="9525">
            <a:solidFill>
              <a:schemeClr val="dk2"/>
            </a:solidFill>
            <a:prstDash val="solid"/>
            <a:round/>
            <a:headEnd len="sm" w="sm" type="none"/>
            <a:tailEnd len="sm" w="sm" type="none"/>
          </a:ln>
        </p:spPr>
      </p:pic>
      <p:sp>
        <p:nvSpPr>
          <p:cNvPr id="739" name="Google Shape;739;p58"/>
          <p:cNvSpPr/>
          <p:nvPr/>
        </p:nvSpPr>
        <p:spPr>
          <a:xfrm>
            <a:off x="1083850" y="136671"/>
            <a:ext cx="67659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Friendly User Interfaces</a:t>
            </a:r>
            <a:endParaRPr sz="2800" strike="noStrike">
              <a:latin typeface="Calibri"/>
              <a:ea typeface="Calibri"/>
              <a:cs typeface="Calibri"/>
              <a:sym typeface="Calibri"/>
            </a:endParaRPr>
          </a:p>
        </p:txBody>
      </p:sp>
      <p:sp>
        <p:nvSpPr>
          <p:cNvPr id="740" name="Google Shape;740;p58"/>
          <p:cNvSpPr txBox="1"/>
          <p:nvPr>
            <p:ph idx="2" type="subTitle"/>
          </p:nvPr>
        </p:nvSpPr>
        <p:spPr>
          <a:xfrm>
            <a:off x="917952" y="644131"/>
            <a:ext cx="7260000" cy="509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fr" sz="2000">
                <a:solidFill>
                  <a:srgbClr val="BBCB03"/>
                </a:solidFill>
              </a:rPr>
              <a:t>PHIS Interfaces allow management of</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59"/>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746" name="Google Shape;746;p59"/>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747" name="Google Shape;747;p59"/>
          <p:cNvSpPr txBox="1"/>
          <p:nvPr>
            <p:ph idx="1" type="body"/>
          </p:nvPr>
        </p:nvSpPr>
        <p:spPr>
          <a:xfrm>
            <a:off x="768900" y="1152475"/>
            <a:ext cx="3419100" cy="1611000"/>
          </a:xfrm>
          <a:prstGeom prst="rect">
            <a:avLst/>
          </a:prstGeom>
        </p:spPr>
        <p:txBody>
          <a:bodyPr anchorCtr="0" anchor="t" bIns="34275" lIns="68575" spcFirstLastPara="1" rIns="68575" wrap="square" tIns="34275">
            <a:normAutofit fontScale="55000" lnSpcReduction="20000"/>
          </a:bodyPr>
          <a:lstStyle/>
          <a:p>
            <a:pPr indent="-349459" lvl="0" marL="457200" rtl="0" algn="l">
              <a:spcBef>
                <a:spcPts val="800"/>
              </a:spcBef>
              <a:spcAft>
                <a:spcPts val="0"/>
              </a:spcAft>
              <a:buSzPct val="100000"/>
              <a:buFont typeface="Calibri"/>
              <a:buChar char="●"/>
            </a:pPr>
            <a:r>
              <a:rPr b="1" lang="fr" sz="3460">
                <a:latin typeface="Calibri"/>
                <a:ea typeface="Calibri"/>
                <a:cs typeface="Calibri"/>
                <a:sym typeface="Calibri"/>
              </a:rPr>
              <a:t>Scientific Organization</a:t>
            </a:r>
            <a:endParaRPr b="1" sz="3460">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b="1" lang="fr" sz="2421">
                <a:solidFill>
                  <a:schemeClr val="dk1"/>
                </a:solidFill>
                <a:latin typeface="Calibri"/>
                <a:ea typeface="Calibri"/>
                <a:cs typeface="Calibri"/>
                <a:sym typeface="Calibri"/>
              </a:rPr>
              <a:t>Project information</a:t>
            </a:r>
            <a:endParaRPr b="1" sz="2421">
              <a:solidFill>
                <a:schemeClr val="dk1"/>
              </a:solidFill>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b="1" lang="fr" sz="2421">
                <a:solidFill>
                  <a:schemeClr val="dk1"/>
                </a:solidFill>
                <a:latin typeface="Calibri"/>
                <a:ea typeface="Calibri"/>
                <a:cs typeface="Calibri"/>
                <a:sym typeface="Calibri"/>
              </a:rPr>
              <a:t>Experimental context</a:t>
            </a:r>
            <a:endParaRPr b="1" sz="2421">
              <a:solidFill>
                <a:schemeClr val="dk1"/>
              </a:solidFill>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lang="fr" sz="2421">
                <a:solidFill>
                  <a:schemeClr val="dk1"/>
                </a:solidFill>
                <a:latin typeface="Calibri"/>
                <a:ea typeface="Calibri"/>
                <a:cs typeface="Calibri"/>
                <a:sym typeface="Calibri"/>
              </a:rPr>
              <a:t>Facilities</a:t>
            </a:r>
            <a:endParaRPr sz="2421">
              <a:solidFill>
                <a:schemeClr val="dk1"/>
              </a:solidFill>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lang="fr" sz="2421">
                <a:solidFill>
                  <a:schemeClr val="dk1"/>
                </a:solidFill>
                <a:latin typeface="Calibri"/>
                <a:ea typeface="Calibri"/>
                <a:cs typeface="Calibri"/>
                <a:sym typeface="Calibri"/>
              </a:rPr>
              <a:t>Sensors</a:t>
            </a:r>
            <a:endParaRPr sz="2421">
              <a:solidFill>
                <a:schemeClr val="dk1"/>
              </a:solidFill>
              <a:latin typeface="Calibri"/>
              <a:ea typeface="Calibri"/>
              <a:cs typeface="Calibri"/>
              <a:sym typeface="Calibri"/>
            </a:endParaRPr>
          </a:p>
          <a:p>
            <a:pPr indent="0" lvl="0" marL="457200" rtl="0" algn="l">
              <a:spcBef>
                <a:spcPts val="800"/>
              </a:spcBef>
              <a:spcAft>
                <a:spcPts val="0"/>
              </a:spcAft>
              <a:buNone/>
            </a:pPr>
            <a:r>
              <a:t/>
            </a:r>
            <a:endParaRPr>
              <a:latin typeface="Calibri"/>
              <a:ea typeface="Calibri"/>
              <a:cs typeface="Calibri"/>
              <a:sym typeface="Calibri"/>
            </a:endParaRPr>
          </a:p>
          <a:p>
            <a:pPr indent="0" lvl="0" marL="457200" marR="0" rtl="0" algn="l">
              <a:lnSpc>
                <a:spcPct val="90000"/>
              </a:lnSpc>
              <a:spcBef>
                <a:spcPts val="1000"/>
              </a:spcBef>
              <a:spcAft>
                <a:spcPts val="0"/>
              </a:spcAft>
              <a:buNone/>
            </a:pPr>
            <a:r>
              <a:t/>
            </a:r>
            <a:endParaRPr>
              <a:latin typeface="Calibri"/>
              <a:ea typeface="Calibri"/>
              <a:cs typeface="Calibri"/>
              <a:sym typeface="Calibri"/>
            </a:endParaRPr>
          </a:p>
          <a:p>
            <a:pPr indent="0" lvl="0" marL="457200" rtl="0" algn="l">
              <a:spcBef>
                <a:spcPts val="800"/>
              </a:spcBef>
              <a:spcAft>
                <a:spcPts val="0"/>
              </a:spcAft>
              <a:buNone/>
            </a:pPr>
            <a:r>
              <a:t/>
            </a:r>
            <a:endParaRPr>
              <a:latin typeface="Calibri"/>
              <a:ea typeface="Calibri"/>
              <a:cs typeface="Calibri"/>
              <a:sym typeface="Calibri"/>
            </a:endParaRPr>
          </a:p>
        </p:txBody>
      </p:sp>
      <p:pic>
        <p:nvPicPr>
          <p:cNvPr id="748" name="Google Shape;748;p59"/>
          <p:cNvPicPr preferRelativeResize="0"/>
          <p:nvPr/>
        </p:nvPicPr>
        <p:blipFill>
          <a:blip r:embed="rId5">
            <a:alphaModFix/>
          </a:blip>
          <a:stretch>
            <a:fillRect/>
          </a:stretch>
        </p:blipFill>
        <p:spPr>
          <a:xfrm>
            <a:off x="3937100" y="1088781"/>
            <a:ext cx="4651200" cy="2558349"/>
          </a:xfrm>
          <a:prstGeom prst="rect">
            <a:avLst/>
          </a:prstGeom>
          <a:noFill/>
          <a:ln cap="flat" cmpd="sng" w="9525">
            <a:solidFill>
              <a:schemeClr val="dk2"/>
            </a:solidFill>
            <a:prstDash val="solid"/>
            <a:round/>
            <a:headEnd len="sm" w="sm" type="none"/>
            <a:tailEnd len="sm" w="sm" type="none"/>
          </a:ln>
        </p:spPr>
      </p:pic>
      <p:pic>
        <p:nvPicPr>
          <p:cNvPr id="749" name="Google Shape;749;p59"/>
          <p:cNvPicPr preferRelativeResize="0"/>
          <p:nvPr/>
        </p:nvPicPr>
        <p:blipFill>
          <a:blip r:embed="rId6">
            <a:alphaModFix/>
          </a:blip>
          <a:stretch>
            <a:fillRect/>
          </a:stretch>
        </p:blipFill>
        <p:spPr>
          <a:xfrm>
            <a:off x="97973" y="2616299"/>
            <a:ext cx="5053226" cy="2403775"/>
          </a:xfrm>
          <a:prstGeom prst="rect">
            <a:avLst/>
          </a:prstGeom>
          <a:noFill/>
          <a:ln cap="flat" cmpd="sng" w="9525">
            <a:solidFill>
              <a:schemeClr val="dk2"/>
            </a:solidFill>
            <a:prstDash val="solid"/>
            <a:round/>
            <a:headEnd len="sm" w="sm" type="none"/>
            <a:tailEnd len="sm" w="sm" type="none"/>
          </a:ln>
        </p:spPr>
      </p:pic>
      <p:sp>
        <p:nvSpPr>
          <p:cNvPr id="750" name="Google Shape;750;p59"/>
          <p:cNvSpPr/>
          <p:nvPr/>
        </p:nvSpPr>
        <p:spPr>
          <a:xfrm>
            <a:off x="1083850" y="136671"/>
            <a:ext cx="67659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Friendly User Interfaces</a:t>
            </a:r>
            <a:endParaRPr sz="2800" strike="noStrike">
              <a:latin typeface="Calibri"/>
              <a:ea typeface="Calibri"/>
              <a:cs typeface="Calibri"/>
              <a:sym typeface="Calibri"/>
            </a:endParaRPr>
          </a:p>
        </p:txBody>
      </p:sp>
      <p:sp>
        <p:nvSpPr>
          <p:cNvPr id="751" name="Google Shape;751;p59"/>
          <p:cNvSpPr txBox="1"/>
          <p:nvPr>
            <p:ph idx="2" type="subTitle"/>
          </p:nvPr>
        </p:nvSpPr>
        <p:spPr>
          <a:xfrm>
            <a:off x="917952" y="644131"/>
            <a:ext cx="7260000" cy="509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fr" sz="2000">
                <a:solidFill>
                  <a:srgbClr val="BBCB03"/>
                </a:solidFill>
              </a:rPr>
              <a:t>PHIS Interfaces allow management of</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id="756" name="Google Shape;756;p60"/>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757" name="Google Shape;757;p60"/>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758" name="Google Shape;758;p60"/>
          <p:cNvSpPr txBox="1"/>
          <p:nvPr>
            <p:ph idx="1" type="body"/>
          </p:nvPr>
        </p:nvSpPr>
        <p:spPr>
          <a:xfrm>
            <a:off x="768900" y="1152475"/>
            <a:ext cx="3419100" cy="1611000"/>
          </a:xfrm>
          <a:prstGeom prst="rect">
            <a:avLst/>
          </a:prstGeom>
        </p:spPr>
        <p:txBody>
          <a:bodyPr anchorCtr="0" anchor="t" bIns="34275" lIns="68575" spcFirstLastPara="1" rIns="68575" wrap="square" tIns="34275">
            <a:normAutofit fontScale="55000" lnSpcReduction="20000"/>
          </a:bodyPr>
          <a:lstStyle/>
          <a:p>
            <a:pPr indent="-349459" lvl="0" marL="457200" rtl="0" algn="l">
              <a:spcBef>
                <a:spcPts val="800"/>
              </a:spcBef>
              <a:spcAft>
                <a:spcPts val="0"/>
              </a:spcAft>
              <a:buSzPct val="100000"/>
              <a:buFont typeface="Calibri"/>
              <a:buChar char="●"/>
            </a:pPr>
            <a:r>
              <a:rPr b="1" lang="fr" sz="3460">
                <a:latin typeface="Calibri"/>
                <a:ea typeface="Calibri"/>
                <a:cs typeface="Calibri"/>
                <a:sym typeface="Calibri"/>
              </a:rPr>
              <a:t>Scientific Organization</a:t>
            </a:r>
            <a:endParaRPr b="1" sz="3460">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lang="fr" sz="2421">
                <a:solidFill>
                  <a:schemeClr val="dk1"/>
                </a:solidFill>
                <a:latin typeface="Calibri"/>
                <a:ea typeface="Calibri"/>
                <a:cs typeface="Calibri"/>
                <a:sym typeface="Calibri"/>
              </a:rPr>
              <a:t>Project information</a:t>
            </a:r>
            <a:endParaRPr sz="2421">
              <a:solidFill>
                <a:schemeClr val="dk1"/>
              </a:solidFill>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lang="fr" sz="2421">
                <a:solidFill>
                  <a:schemeClr val="dk1"/>
                </a:solidFill>
                <a:latin typeface="Calibri"/>
                <a:ea typeface="Calibri"/>
                <a:cs typeface="Calibri"/>
                <a:sym typeface="Calibri"/>
              </a:rPr>
              <a:t>Experimental context</a:t>
            </a:r>
            <a:endParaRPr sz="2421">
              <a:solidFill>
                <a:schemeClr val="dk1"/>
              </a:solidFill>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lang="fr" sz="2421">
                <a:solidFill>
                  <a:schemeClr val="dk1"/>
                </a:solidFill>
                <a:latin typeface="Calibri"/>
                <a:ea typeface="Calibri"/>
                <a:cs typeface="Calibri"/>
                <a:sym typeface="Calibri"/>
              </a:rPr>
              <a:t>Facilities</a:t>
            </a:r>
            <a:endParaRPr sz="2421">
              <a:solidFill>
                <a:schemeClr val="dk1"/>
              </a:solidFill>
              <a:latin typeface="Calibri"/>
              <a:ea typeface="Calibri"/>
              <a:cs typeface="Calibri"/>
              <a:sym typeface="Calibri"/>
            </a:endParaRPr>
          </a:p>
          <a:p>
            <a:pPr indent="-313155" lvl="1" marL="914400" rtl="0" algn="l">
              <a:lnSpc>
                <a:spcPct val="50000"/>
              </a:lnSpc>
              <a:spcBef>
                <a:spcPts val="1000"/>
              </a:spcBef>
              <a:spcAft>
                <a:spcPts val="0"/>
              </a:spcAft>
              <a:buClr>
                <a:schemeClr val="dk1"/>
              </a:buClr>
              <a:buSzPct val="100000"/>
              <a:buFont typeface="Calibri"/>
              <a:buChar char="○"/>
            </a:pPr>
            <a:r>
              <a:rPr b="1" lang="fr" sz="2421">
                <a:solidFill>
                  <a:schemeClr val="dk1"/>
                </a:solidFill>
                <a:latin typeface="Calibri"/>
                <a:ea typeface="Calibri"/>
                <a:cs typeface="Calibri"/>
                <a:sym typeface="Calibri"/>
              </a:rPr>
              <a:t>Sensors</a:t>
            </a:r>
            <a:endParaRPr b="1" sz="2421">
              <a:solidFill>
                <a:schemeClr val="dk1"/>
              </a:solidFill>
              <a:latin typeface="Calibri"/>
              <a:ea typeface="Calibri"/>
              <a:cs typeface="Calibri"/>
              <a:sym typeface="Calibri"/>
            </a:endParaRPr>
          </a:p>
          <a:p>
            <a:pPr indent="0" lvl="0" marL="457200" rtl="0" algn="l">
              <a:spcBef>
                <a:spcPts val="800"/>
              </a:spcBef>
              <a:spcAft>
                <a:spcPts val="0"/>
              </a:spcAft>
              <a:buNone/>
            </a:pPr>
            <a:r>
              <a:t/>
            </a:r>
            <a:endParaRPr>
              <a:latin typeface="Calibri"/>
              <a:ea typeface="Calibri"/>
              <a:cs typeface="Calibri"/>
              <a:sym typeface="Calibri"/>
            </a:endParaRPr>
          </a:p>
          <a:p>
            <a:pPr indent="0" lvl="0" marL="457200" marR="0" rtl="0" algn="l">
              <a:lnSpc>
                <a:spcPct val="90000"/>
              </a:lnSpc>
              <a:spcBef>
                <a:spcPts val="1000"/>
              </a:spcBef>
              <a:spcAft>
                <a:spcPts val="0"/>
              </a:spcAft>
              <a:buNone/>
            </a:pPr>
            <a:r>
              <a:t/>
            </a:r>
            <a:endParaRPr>
              <a:latin typeface="Calibri"/>
              <a:ea typeface="Calibri"/>
              <a:cs typeface="Calibri"/>
              <a:sym typeface="Calibri"/>
            </a:endParaRPr>
          </a:p>
          <a:p>
            <a:pPr indent="0" lvl="0" marL="457200" rtl="0" algn="l">
              <a:spcBef>
                <a:spcPts val="800"/>
              </a:spcBef>
              <a:spcAft>
                <a:spcPts val="0"/>
              </a:spcAft>
              <a:buNone/>
            </a:pPr>
            <a:r>
              <a:t/>
            </a:r>
            <a:endParaRPr>
              <a:latin typeface="Calibri"/>
              <a:ea typeface="Calibri"/>
              <a:cs typeface="Calibri"/>
              <a:sym typeface="Calibri"/>
            </a:endParaRPr>
          </a:p>
        </p:txBody>
      </p:sp>
      <p:pic>
        <p:nvPicPr>
          <p:cNvPr id="759" name="Google Shape;759;p60"/>
          <p:cNvPicPr preferRelativeResize="0"/>
          <p:nvPr/>
        </p:nvPicPr>
        <p:blipFill>
          <a:blip r:embed="rId5">
            <a:alphaModFix/>
          </a:blip>
          <a:stretch>
            <a:fillRect/>
          </a:stretch>
        </p:blipFill>
        <p:spPr>
          <a:xfrm>
            <a:off x="670975" y="2174127"/>
            <a:ext cx="7090177" cy="3350426"/>
          </a:xfrm>
          <a:prstGeom prst="rect">
            <a:avLst/>
          </a:prstGeom>
          <a:noFill/>
          <a:ln cap="flat" cmpd="sng" w="9525">
            <a:solidFill>
              <a:schemeClr val="dk2"/>
            </a:solidFill>
            <a:prstDash val="solid"/>
            <a:round/>
            <a:headEnd len="sm" w="sm" type="none"/>
            <a:tailEnd len="sm" w="sm" type="none"/>
          </a:ln>
        </p:spPr>
      </p:pic>
      <p:sp>
        <p:nvSpPr>
          <p:cNvPr id="760" name="Google Shape;760;p60"/>
          <p:cNvSpPr/>
          <p:nvPr/>
        </p:nvSpPr>
        <p:spPr>
          <a:xfrm>
            <a:off x="1083850" y="136671"/>
            <a:ext cx="67659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Friendly User Interfaces</a:t>
            </a:r>
            <a:endParaRPr sz="2800" strike="noStrike">
              <a:latin typeface="Calibri"/>
              <a:ea typeface="Calibri"/>
              <a:cs typeface="Calibri"/>
              <a:sym typeface="Calibri"/>
            </a:endParaRPr>
          </a:p>
        </p:txBody>
      </p:sp>
      <p:sp>
        <p:nvSpPr>
          <p:cNvPr id="761" name="Google Shape;761;p60"/>
          <p:cNvSpPr txBox="1"/>
          <p:nvPr>
            <p:ph idx="2" type="subTitle"/>
          </p:nvPr>
        </p:nvSpPr>
        <p:spPr>
          <a:xfrm>
            <a:off x="917952" y="644131"/>
            <a:ext cx="7260000" cy="509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fr" sz="2000">
                <a:solidFill>
                  <a:srgbClr val="BBCB03"/>
                </a:solidFill>
              </a:rPr>
              <a:t>PHIS Interfaces allow management of</a:t>
            </a: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61"/>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767" name="Google Shape;767;p61"/>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768" name="Google Shape;768;p61"/>
          <p:cNvSpPr txBox="1"/>
          <p:nvPr>
            <p:ph idx="1" type="body"/>
          </p:nvPr>
        </p:nvSpPr>
        <p:spPr>
          <a:xfrm>
            <a:off x="768900" y="1152475"/>
            <a:ext cx="3419100" cy="3410400"/>
          </a:xfrm>
          <a:prstGeom prst="rect">
            <a:avLst/>
          </a:prstGeom>
        </p:spPr>
        <p:txBody>
          <a:bodyPr anchorCtr="0" anchor="t" bIns="34275" lIns="68575" spcFirstLastPara="1" rIns="68575" wrap="square" tIns="34275">
            <a:normAutofit/>
          </a:bodyPr>
          <a:lstStyle/>
          <a:p>
            <a:pPr indent="-327025" lvl="0" marL="457200" marR="0" rtl="0" algn="l">
              <a:lnSpc>
                <a:spcPct val="90000"/>
              </a:lnSpc>
              <a:spcBef>
                <a:spcPts val="1000"/>
              </a:spcBef>
              <a:spcAft>
                <a:spcPts val="0"/>
              </a:spcAft>
              <a:buSzPts val="1550"/>
              <a:buFont typeface="Calibri"/>
              <a:buChar char="●"/>
            </a:pPr>
            <a:r>
              <a:rPr b="1" lang="fr" sz="1550">
                <a:latin typeface="Calibri"/>
                <a:ea typeface="Calibri"/>
                <a:cs typeface="Calibri"/>
                <a:sym typeface="Calibri"/>
              </a:rPr>
              <a:t>Scientific Information</a:t>
            </a:r>
            <a:endParaRPr b="1" sz="1550">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Variables</a:t>
            </a:r>
            <a:endParaRPr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Scientific objects</a:t>
            </a:r>
            <a:endParaRPr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Germplasm</a:t>
            </a:r>
            <a:endParaRPr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Documents</a:t>
            </a:r>
            <a:endParaRPr sz="1100">
              <a:solidFill>
                <a:schemeClr val="dk1"/>
              </a:solidFill>
              <a:latin typeface="Calibri"/>
              <a:ea typeface="Calibri"/>
              <a:cs typeface="Calibri"/>
              <a:sym typeface="Calibri"/>
            </a:endParaRPr>
          </a:p>
          <a:p>
            <a:pPr indent="0" lvl="0" marL="0" marR="0" rtl="0" algn="l">
              <a:lnSpc>
                <a:spcPct val="50000"/>
              </a:lnSpc>
              <a:spcBef>
                <a:spcPts val="1000"/>
              </a:spcBef>
              <a:spcAft>
                <a:spcPts val="0"/>
              </a:spcAft>
              <a:buNone/>
            </a:pPr>
            <a:r>
              <a:t/>
            </a:r>
            <a:endParaRPr sz="1100">
              <a:latin typeface="Calibri"/>
              <a:ea typeface="Calibri"/>
              <a:cs typeface="Calibri"/>
              <a:sym typeface="Calibri"/>
            </a:endParaRPr>
          </a:p>
          <a:p>
            <a:pPr indent="0" lvl="0" marL="457200" rtl="0" algn="l">
              <a:spcBef>
                <a:spcPts val="800"/>
              </a:spcBef>
              <a:spcAft>
                <a:spcPts val="0"/>
              </a:spcAft>
              <a:buNone/>
            </a:pPr>
            <a:r>
              <a:t/>
            </a:r>
            <a:endParaRPr sz="1150">
              <a:latin typeface="Calibri"/>
              <a:ea typeface="Calibri"/>
              <a:cs typeface="Calibri"/>
              <a:sym typeface="Calibri"/>
            </a:endParaRPr>
          </a:p>
          <a:p>
            <a:pPr indent="0" lvl="0" marL="0" marR="0" rtl="0" algn="l">
              <a:lnSpc>
                <a:spcPct val="90000"/>
              </a:lnSpc>
              <a:spcBef>
                <a:spcPts val="1000"/>
              </a:spcBef>
              <a:spcAft>
                <a:spcPts val="0"/>
              </a:spcAft>
              <a:buNone/>
            </a:pPr>
            <a:r>
              <a:t/>
            </a:r>
            <a:endParaRPr>
              <a:latin typeface="Calibri"/>
              <a:ea typeface="Calibri"/>
              <a:cs typeface="Calibri"/>
              <a:sym typeface="Calibri"/>
            </a:endParaRPr>
          </a:p>
          <a:p>
            <a:pPr indent="0" lvl="0" marL="457200" rtl="0" algn="l">
              <a:spcBef>
                <a:spcPts val="800"/>
              </a:spcBef>
              <a:spcAft>
                <a:spcPts val="0"/>
              </a:spcAft>
              <a:buNone/>
            </a:pPr>
            <a:r>
              <a:t/>
            </a:r>
            <a:endParaRPr>
              <a:latin typeface="Calibri"/>
              <a:ea typeface="Calibri"/>
              <a:cs typeface="Calibri"/>
              <a:sym typeface="Calibri"/>
            </a:endParaRPr>
          </a:p>
        </p:txBody>
      </p:sp>
      <p:pic>
        <p:nvPicPr>
          <p:cNvPr id="769" name="Google Shape;769;p61"/>
          <p:cNvPicPr preferRelativeResize="0"/>
          <p:nvPr/>
        </p:nvPicPr>
        <p:blipFill>
          <a:blip r:embed="rId5">
            <a:alphaModFix/>
          </a:blip>
          <a:stretch>
            <a:fillRect/>
          </a:stretch>
        </p:blipFill>
        <p:spPr>
          <a:xfrm>
            <a:off x="4035600" y="1153531"/>
            <a:ext cx="4651200" cy="1845859"/>
          </a:xfrm>
          <a:prstGeom prst="rect">
            <a:avLst/>
          </a:prstGeom>
          <a:noFill/>
          <a:ln cap="flat" cmpd="sng" w="9525">
            <a:solidFill>
              <a:schemeClr val="dk2"/>
            </a:solidFill>
            <a:prstDash val="solid"/>
            <a:round/>
            <a:headEnd len="sm" w="sm" type="none"/>
            <a:tailEnd len="sm" w="sm" type="none"/>
          </a:ln>
        </p:spPr>
      </p:pic>
      <p:sp>
        <p:nvSpPr>
          <p:cNvPr id="770" name="Google Shape;770;p61"/>
          <p:cNvSpPr/>
          <p:nvPr/>
        </p:nvSpPr>
        <p:spPr>
          <a:xfrm>
            <a:off x="1083850" y="136671"/>
            <a:ext cx="67659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Friendly User Interfaces</a:t>
            </a:r>
            <a:endParaRPr sz="2800" strike="noStrike">
              <a:latin typeface="Calibri"/>
              <a:ea typeface="Calibri"/>
              <a:cs typeface="Calibri"/>
              <a:sym typeface="Calibri"/>
            </a:endParaRPr>
          </a:p>
        </p:txBody>
      </p:sp>
      <p:sp>
        <p:nvSpPr>
          <p:cNvPr id="771" name="Google Shape;771;p61"/>
          <p:cNvSpPr txBox="1"/>
          <p:nvPr>
            <p:ph idx="2" type="subTitle"/>
          </p:nvPr>
        </p:nvSpPr>
        <p:spPr>
          <a:xfrm>
            <a:off x="917952" y="644131"/>
            <a:ext cx="7260000" cy="509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fr" sz="2000">
                <a:solidFill>
                  <a:srgbClr val="BBCB03"/>
                </a:solidFill>
              </a:rPr>
              <a:t>PHIS Interfaces allow management of</a:t>
            </a:r>
            <a:endParaRPr sz="2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id="776" name="Google Shape;776;p62"/>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777" name="Google Shape;777;p62"/>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778" name="Google Shape;778;p62"/>
          <p:cNvSpPr txBox="1"/>
          <p:nvPr>
            <p:ph idx="1" type="body"/>
          </p:nvPr>
        </p:nvSpPr>
        <p:spPr>
          <a:xfrm>
            <a:off x="768900" y="1152475"/>
            <a:ext cx="3419100" cy="3410400"/>
          </a:xfrm>
          <a:prstGeom prst="rect">
            <a:avLst/>
          </a:prstGeom>
        </p:spPr>
        <p:txBody>
          <a:bodyPr anchorCtr="0" anchor="t" bIns="34275" lIns="68575" spcFirstLastPara="1" rIns="68575" wrap="square" tIns="34275">
            <a:normAutofit/>
          </a:bodyPr>
          <a:lstStyle/>
          <a:p>
            <a:pPr indent="-327025" lvl="0" marL="457200" marR="0" rtl="0" algn="l">
              <a:lnSpc>
                <a:spcPct val="90000"/>
              </a:lnSpc>
              <a:spcBef>
                <a:spcPts val="1000"/>
              </a:spcBef>
              <a:spcAft>
                <a:spcPts val="0"/>
              </a:spcAft>
              <a:buSzPts val="1550"/>
              <a:buFont typeface="Calibri"/>
              <a:buChar char="●"/>
            </a:pPr>
            <a:r>
              <a:rPr b="1" lang="fr" sz="1550">
                <a:latin typeface="Calibri"/>
                <a:ea typeface="Calibri"/>
                <a:cs typeface="Calibri"/>
                <a:sym typeface="Calibri"/>
              </a:rPr>
              <a:t>Scientific Information</a:t>
            </a:r>
            <a:endParaRPr b="1" sz="1550">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b="1" lang="fr" sz="1100">
                <a:solidFill>
                  <a:schemeClr val="dk1"/>
                </a:solidFill>
                <a:latin typeface="Calibri"/>
                <a:ea typeface="Calibri"/>
                <a:cs typeface="Calibri"/>
                <a:sym typeface="Calibri"/>
              </a:rPr>
              <a:t>Variables</a:t>
            </a:r>
            <a:endParaRPr b="1"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Scientific objects</a:t>
            </a:r>
            <a:endParaRPr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Germplasm</a:t>
            </a:r>
            <a:endParaRPr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Documents</a:t>
            </a:r>
            <a:endParaRPr sz="1100">
              <a:solidFill>
                <a:schemeClr val="dk1"/>
              </a:solidFill>
              <a:latin typeface="Calibri"/>
              <a:ea typeface="Calibri"/>
              <a:cs typeface="Calibri"/>
              <a:sym typeface="Calibri"/>
            </a:endParaRPr>
          </a:p>
          <a:p>
            <a:pPr indent="0" lvl="0" marL="0" marR="0" rtl="0" algn="l">
              <a:lnSpc>
                <a:spcPct val="50000"/>
              </a:lnSpc>
              <a:spcBef>
                <a:spcPts val="1000"/>
              </a:spcBef>
              <a:spcAft>
                <a:spcPts val="0"/>
              </a:spcAft>
              <a:buNone/>
            </a:pPr>
            <a:r>
              <a:t/>
            </a:r>
            <a:endParaRPr sz="1100">
              <a:latin typeface="Calibri"/>
              <a:ea typeface="Calibri"/>
              <a:cs typeface="Calibri"/>
              <a:sym typeface="Calibri"/>
            </a:endParaRPr>
          </a:p>
          <a:p>
            <a:pPr indent="0" lvl="0" marL="457200" rtl="0" algn="l">
              <a:spcBef>
                <a:spcPts val="800"/>
              </a:spcBef>
              <a:spcAft>
                <a:spcPts val="0"/>
              </a:spcAft>
              <a:buNone/>
            </a:pPr>
            <a:r>
              <a:t/>
            </a:r>
            <a:endParaRPr sz="1150">
              <a:latin typeface="Calibri"/>
              <a:ea typeface="Calibri"/>
              <a:cs typeface="Calibri"/>
              <a:sym typeface="Calibri"/>
            </a:endParaRPr>
          </a:p>
          <a:p>
            <a:pPr indent="0" lvl="0" marL="0" marR="0" rtl="0" algn="l">
              <a:lnSpc>
                <a:spcPct val="90000"/>
              </a:lnSpc>
              <a:spcBef>
                <a:spcPts val="1000"/>
              </a:spcBef>
              <a:spcAft>
                <a:spcPts val="0"/>
              </a:spcAft>
              <a:buNone/>
            </a:pPr>
            <a:r>
              <a:t/>
            </a:r>
            <a:endParaRPr>
              <a:latin typeface="Calibri"/>
              <a:ea typeface="Calibri"/>
              <a:cs typeface="Calibri"/>
              <a:sym typeface="Calibri"/>
            </a:endParaRPr>
          </a:p>
          <a:p>
            <a:pPr indent="0" lvl="0" marL="457200" rtl="0" algn="l">
              <a:spcBef>
                <a:spcPts val="800"/>
              </a:spcBef>
              <a:spcAft>
                <a:spcPts val="0"/>
              </a:spcAft>
              <a:buNone/>
            </a:pPr>
            <a:r>
              <a:t/>
            </a:r>
            <a:endParaRPr>
              <a:latin typeface="Calibri"/>
              <a:ea typeface="Calibri"/>
              <a:cs typeface="Calibri"/>
              <a:sym typeface="Calibri"/>
            </a:endParaRPr>
          </a:p>
        </p:txBody>
      </p:sp>
      <p:pic>
        <p:nvPicPr>
          <p:cNvPr id="779" name="Google Shape;779;p62"/>
          <p:cNvPicPr preferRelativeResize="0"/>
          <p:nvPr/>
        </p:nvPicPr>
        <p:blipFill>
          <a:blip r:embed="rId5">
            <a:alphaModFix/>
          </a:blip>
          <a:stretch>
            <a:fillRect/>
          </a:stretch>
        </p:blipFill>
        <p:spPr>
          <a:xfrm>
            <a:off x="2793100" y="1469287"/>
            <a:ext cx="7028075" cy="3055226"/>
          </a:xfrm>
          <a:prstGeom prst="rect">
            <a:avLst/>
          </a:prstGeom>
          <a:noFill/>
          <a:ln>
            <a:noFill/>
          </a:ln>
        </p:spPr>
      </p:pic>
      <p:sp>
        <p:nvSpPr>
          <p:cNvPr id="780" name="Google Shape;780;p62"/>
          <p:cNvSpPr/>
          <p:nvPr/>
        </p:nvSpPr>
        <p:spPr>
          <a:xfrm>
            <a:off x="1083850" y="136671"/>
            <a:ext cx="67659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Friendly User Interfaces</a:t>
            </a:r>
            <a:endParaRPr sz="2800" strike="noStrike">
              <a:latin typeface="Calibri"/>
              <a:ea typeface="Calibri"/>
              <a:cs typeface="Calibri"/>
              <a:sym typeface="Calibri"/>
            </a:endParaRPr>
          </a:p>
        </p:txBody>
      </p:sp>
      <p:sp>
        <p:nvSpPr>
          <p:cNvPr id="781" name="Google Shape;781;p62"/>
          <p:cNvSpPr txBox="1"/>
          <p:nvPr>
            <p:ph idx="2" type="subTitle"/>
          </p:nvPr>
        </p:nvSpPr>
        <p:spPr>
          <a:xfrm>
            <a:off x="917952" y="644131"/>
            <a:ext cx="7260000" cy="509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fr" sz="2000">
                <a:solidFill>
                  <a:srgbClr val="BBCB03"/>
                </a:solidFill>
              </a:rPr>
              <a:t>PHIS Interfaces allow management of</a:t>
            </a:r>
            <a:endParaRPr sz="2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p63"/>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787" name="Google Shape;787;p63"/>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788" name="Google Shape;788;p63"/>
          <p:cNvSpPr txBox="1"/>
          <p:nvPr>
            <p:ph idx="1" type="body"/>
          </p:nvPr>
        </p:nvSpPr>
        <p:spPr>
          <a:xfrm>
            <a:off x="768900" y="1152475"/>
            <a:ext cx="3419100" cy="3410400"/>
          </a:xfrm>
          <a:prstGeom prst="rect">
            <a:avLst/>
          </a:prstGeom>
        </p:spPr>
        <p:txBody>
          <a:bodyPr anchorCtr="0" anchor="t" bIns="34275" lIns="68575" spcFirstLastPara="1" rIns="68575" wrap="square" tIns="34275">
            <a:normAutofit/>
          </a:bodyPr>
          <a:lstStyle/>
          <a:p>
            <a:pPr indent="-327025" lvl="0" marL="457200" marR="0" rtl="0" algn="l">
              <a:lnSpc>
                <a:spcPct val="90000"/>
              </a:lnSpc>
              <a:spcBef>
                <a:spcPts val="1000"/>
              </a:spcBef>
              <a:spcAft>
                <a:spcPts val="0"/>
              </a:spcAft>
              <a:buSzPts val="1550"/>
              <a:buFont typeface="Calibri"/>
              <a:buChar char="●"/>
            </a:pPr>
            <a:r>
              <a:rPr b="1" lang="fr" sz="1550">
                <a:latin typeface="Calibri"/>
                <a:ea typeface="Calibri"/>
                <a:cs typeface="Calibri"/>
                <a:sym typeface="Calibri"/>
              </a:rPr>
              <a:t>Scientific Information</a:t>
            </a:r>
            <a:endParaRPr b="1" sz="1550">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Variables</a:t>
            </a:r>
            <a:endParaRPr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b="1" lang="fr" sz="1100">
                <a:solidFill>
                  <a:schemeClr val="dk1"/>
                </a:solidFill>
                <a:latin typeface="Calibri"/>
                <a:ea typeface="Calibri"/>
                <a:cs typeface="Calibri"/>
                <a:sym typeface="Calibri"/>
              </a:rPr>
              <a:t>Scientific objects</a:t>
            </a:r>
            <a:endParaRPr b="1"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b="1" lang="fr" sz="1100">
                <a:solidFill>
                  <a:schemeClr val="dk1"/>
                </a:solidFill>
                <a:latin typeface="Calibri"/>
                <a:ea typeface="Calibri"/>
                <a:cs typeface="Calibri"/>
                <a:sym typeface="Calibri"/>
              </a:rPr>
              <a:t>Germplasm</a:t>
            </a:r>
            <a:endParaRPr b="1"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Documents</a:t>
            </a:r>
            <a:endParaRPr sz="1100">
              <a:solidFill>
                <a:schemeClr val="dk1"/>
              </a:solidFill>
              <a:latin typeface="Calibri"/>
              <a:ea typeface="Calibri"/>
              <a:cs typeface="Calibri"/>
              <a:sym typeface="Calibri"/>
            </a:endParaRPr>
          </a:p>
          <a:p>
            <a:pPr indent="0" lvl="0" marL="0" marR="0" rtl="0" algn="l">
              <a:lnSpc>
                <a:spcPct val="50000"/>
              </a:lnSpc>
              <a:spcBef>
                <a:spcPts val="1000"/>
              </a:spcBef>
              <a:spcAft>
                <a:spcPts val="0"/>
              </a:spcAft>
              <a:buNone/>
            </a:pPr>
            <a:r>
              <a:t/>
            </a:r>
            <a:endParaRPr sz="1100">
              <a:latin typeface="Calibri"/>
              <a:ea typeface="Calibri"/>
              <a:cs typeface="Calibri"/>
              <a:sym typeface="Calibri"/>
            </a:endParaRPr>
          </a:p>
          <a:p>
            <a:pPr indent="0" lvl="0" marL="457200" rtl="0" algn="l">
              <a:spcBef>
                <a:spcPts val="800"/>
              </a:spcBef>
              <a:spcAft>
                <a:spcPts val="0"/>
              </a:spcAft>
              <a:buNone/>
            </a:pPr>
            <a:r>
              <a:t/>
            </a:r>
            <a:endParaRPr sz="1150">
              <a:latin typeface="Calibri"/>
              <a:ea typeface="Calibri"/>
              <a:cs typeface="Calibri"/>
              <a:sym typeface="Calibri"/>
            </a:endParaRPr>
          </a:p>
          <a:p>
            <a:pPr indent="0" lvl="0" marL="0" marR="0" rtl="0" algn="l">
              <a:lnSpc>
                <a:spcPct val="90000"/>
              </a:lnSpc>
              <a:spcBef>
                <a:spcPts val="1000"/>
              </a:spcBef>
              <a:spcAft>
                <a:spcPts val="0"/>
              </a:spcAft>
              <a:buNone/>
            </a:pPr>
            <a:r>
              <a:t/>
            </a:r>
            <a:endParaRPr>
              <a:latin typeface="Calibri"/>
              <a:ea typeface="Calibri"/>
              <a:cs typeface="Calibri"/>
              <a:sym typeface="Calibri"/>
            </a:endParaRPr>
          </a:p>
          <a:p>
            <a:pPr indent="0" lvl="0" marL="457200" rtl="0" algn="l">
              <a:spcBef>
                <a:spcPts val="800"/>
              </a:spcBef>
              <a:spcAft>
                <a:spcPts val="0"/>
              </a:spcAft>
              <a:buNone/>
            </a:pPr>
            <a:r>
              <a:t/>
            </a:r>
            <a:endParaRPr>
              <a:latin typeface="Calibri"/>
              <a:ea typeface="Calibri"/>
              <a:cs typeface="Calibri"/>
              <a:sym typeface="Calibri"/>
            </a:endParaRPr>
          </a:p>
        </p:txBody>
      </p:sp>
      <p:pic>
        <p:nvPicPr>
          <p:cNvPr id="789" name="Google Shape;789;p63"/>
          <p:cNvPicPr preferRelativeResize="0"/>
          <p:nvPr/>
        </p:nvPicPr>
        <p:blipFill>
          <a:blip r:embed="rId5">
            <a:alphaModFix/>
          </a:blip>
          <a:stretch>
            <a:fillRect/>
          </a:stretch>
        </p:blipFill>
        <p:spPr>
          <a:xfrm>
            <a:off x="3265699" y="1076272"/>
            <a:ext cx="6087500" cy="2490125"/>
          </a:xfrm>
          <a:prstGeom prst="rect">
            <a:avLst/>
          </a:prstGeom>
          <a:noFill/>
          <a:ln cap="flat" cmpd="sng" w="9525">
            <a:solidFill>
              <a:schemeClr val="dk2"/>
            </a:solidFill>
            <a:prstDash val="solid"/>
            <a:round/>
            <a:headEnd len="sm" w="sm" type="none"/>
            <a:tailEnd len="sm" w="sm" type="none"/>
          </a:ln>
        </p:spPr>
      </p:pic>
      <p:grpSp>
        <p:nvGrpSpPr>
          <p:cNvPr id="790" name="Google Shape;790;p63"/>
          <p:cNvGrpSpPr/>
          <p:nvPr/>
        </p:nvGrpSpPr>
        <p:grpSpPr>
          <a:xfrm>
            <a:off x="66975" y="2501300"/>
            <a:ext cx="7079899" cy="1742550"/>
            <a:chOff x="66975" y="2501300"/>
            <a:chExt cx="7079899" cy="1742550"/>
          </a:xfrm>
        </p:grpSpPr>
        <p:pic>
          <p:nvPicPr>
            <p:cNvPr id="791" name="Google Shape;791;p63"/>
            <p:cNvPicPr preferRelativeResize="0"/>
            <p:nvPr/>
          </p:nvPicPr>
          <p:blipFill>
            <a:blip r:embed="rId6">
              <a:alphaModFix/>
            </a:blip>
            <a:stretch>
              <a:fillRect/>
            </a:stretch>
          </p:blipFill>
          <p:spPr>
            <a:xfrm>
              <a:off x="66975" y="2501300"/>
              <a:ext cx="3576799" cy="1742550"/>
            </a:xfrm>
            <a:prstGeom prst="rect">
              <a:avLst/>
            </a:prstGeom>
            <a:noFill/>
            <a:ln cap="flat" cmpd="sng" w="9525">
              <a:solidFill>
                <a:schemeClr val="dk2"/>
              </a:solidFill>
              <a:prstDash val="solid"/>
              <a:round/>
              <a:headEnd len="sm" w="sm" type="none"/>
              <a:tailEnd len="sm" w="sm" type="none"/>
            </a:ln>
          </p:spPr>
        </p:pic>
        <p:cxnSp>
          <p:nvCxnSpPr>
            <p:cNvPr id="792" name="Google Shape;792;p63"/>
            <p:cNvCxnSpPr>
              <a:stCxn id="791" idx="3"/>
            </p:cNvCxnSpPr>
            <p:nvPr/>
          </p:nvCxnSpPr>
          <p:spPr>
            <a:xfrm flipH="1" rot="10800000">
              <a:off x="3643774" y="3321875"/>
              <a:ext cx="3503100" cy="50700"/>
            </a:xfrm>
            <a:prstGeom prst="straightConnector1">
              <a:avLst/>
            </a:prstGeom>
            <a:noFill/>
            <a:ln cap="flat" cmpd="sng" w="9525">
              <a:solidFill>
                <a:schemeClr val="dk2"/>
              </a:solidFill>
              <a:prstDash val="solid"/>
              <a:round/>
              <a:headEnd len="med" w="med" type="none"/>
              <a:tailEnd len="med" w="med" type="triangle"/>
            </a:ln>
          </p:spPr>
        </p:cxnSp>
      </p:grpSp>
      <p:sp>
        <p:nvSpPr>
          <p:cNvPr id="793" name="Google Shape;793;p63"/>
          <p:cNvSpPr/>
          <p:nvPr/>
        </p:nvSpPr>
        <p:spPr>
          <a:xfrm>
            <a:off x="1083850" y="136671"/>
            <a:ext cx="67659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Friendly User Interfaces</a:t>
            </a:r>
            <a:endParaRPr sz="2800" strike="noStrike">
              <a:latin typeface="Calibri"/>
              <a:ea typeface="Calibri"/>
              <a:cs typeface="Calibri"/>
              <a:sym typeface="Calibri"/>
            </a:endParaRPr>
          </a:p>
        </p:txBody>
      </p:sp>
      <p:sp>
        <p:nvSpPr>
          <p:cNvPr id="794" name="Google Shape;794;p63"/>
          <p:cNvSpPr txBox="1"/>
          <p:nvPr>
            <p:ph idx="2" type="subTitle"/>
          </p:nvPr>
        </p:nvSpPr>
        <p:spPr>
          <a:xfrm>
            <a:off x="917952" y="644131"/>
            <a:ext cx="7260000" cy="509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fr" sz="2000">
                <a:solidFill>
                  <a:srgbClr val="BBCB03"/>
                </a:solidFill>
              </a:rPr>
              <a:t>PHIS Interfaces allow management of</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id="799" name="Google Shape;799;p64"/>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800" name="Google Shape;800;p64"/>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801" name="Google Shape;801;p64"/>
          <p:cNvSpPr txBox="1"/>
          <p:nvPr>
            <p:ph idx="1" type="body"/>
          </p:nvPr>
        </p:nvSpPr>
        <p:spPr>
          <a:xfrm>
            <a:off x="768900" y="1152475"/>
            <a:ext cx="3419100" cy="3410400"/>
          </a:xfrm>
          <a:prstGeom prst="rect">
            <a:avLst/>
          </a:prstGeom>
        </p:spPr>
        <p:txBody>
          <a:bodyPr anchorCtr="0" anchor="t" bIns="34275" lIns="68575" spcFirstLastPara="1" rIns="68575" wrap="square" tIns="34275">
            <a:normAutofit/>
          </a:bodyPr>
          <a:lstStyle/>
          <a:p>
            <a:pPr indent="-304800" lvl="0" marL="457200" marR="0" rtl="0" algn="l">
              <a:lnSpc>
                <a:spcPct val="90000"/>
              </a:lnSpc>
              <a:spcBef>
                <a:spcPts val="1000"/>
              </a:spcBef>
              <a:spcAft>
                <a:spcPts val="0"/>
              </a:spcAft>
              <a:buSzPts val="1200"/>
              <a:buFont typeface="Calibri"/>
              <a:buChar char="●"/>
            </a:pPr>
            <a:r>
              <a:rPr b="1" lang="fr">
                <a:latin typeface="Calibri"/>
                <a:ea typeface="Calibri"/>
                <a:cs typeface="Calibri"/>
                <a:sym typeface="Calibri"/>
              </a:rPr>
              <a:t>Data</a:t>
            </a:r>
            <a:endParaRPr b="1" sz="300">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Data visualization</a:t>
            </a:r>
            <a:endParaRPr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Data provenance</a:t>
            </a:r>
            <a:endParaRPr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Datafiles management</a:t>
            </a:r>
            <a:endParaRPr sz="1100">
              <a:solidFill>
                <a:schemeClr val="dk1"/>
              </a:solidFill>
              <a:latin typeface="Calibri"/>
              <a:ea typeface="Calibri"/>
              <a:cs typeface="Calibri"/>
              <a:sym typeface="Calibri"/>
            </a:endParaRPr>
          </a:p>
          <a:p>
            <a:pPr indent="0" lvl="0" marL="457200" rtl="0" algn="l">
              <a:spcBef>
                <a:spcPts val="800"/>
              </a:spcBef>
              <a:spcAft>
                <a:spcPts val="0"/>
              </a:spcAft>
              <a:buNone/>
            </a:pPr>
            <a:r>
              <a:t/>
            </a:r>
            <a:endParaRPr>
              <a:latin typeface="Calibri"/>
              <a:ea typeface="Calibri"/>
              <a:cs typeface="Calibri"/>
              <a:sym typeface="Calibri"/>
            </a:endParaRPr>
          </a:p>
        </p:txBody>
      </p:sp>
      <p:pic>
        <p:nvPicPr>
          <p:cNvPr id="802" name="Google Shape;802;p64"/>
          <p:cNvPicPr preferRelativeResize="0"/>
          <p:nvPr/>
        </p:nvPicPr>
        <p:blipFill>
          <a:blip r:embed="rId5">
            <a:alphaModFix/>
          </a:blip>
          <a:stretch>
            <a:fillRect/>
          </a:stretch>
        </p:blipFill>
        <p:spPr>
          <a:xfrm>
            <a:off x="3426000" y="1153531"/>
            <a:ext cx="4651200" cy="2032809"/>
          </a:xfrm>
          <a:prstGeom prst="rect">
            <a:avLst/>
          </a:prstGeom>
          <a:noFill/>
          <a:ln cap="flat" cmpd="sng" w="9525">
            <a:solidFill>
              <a:schemeClr val="dk2"/>
            </a:solidFill>
            <a:prstDash val="solid"/>
            <a:round/>
            <a:headEnd len="sm" w="sm" type="none"/>
            <a:tailEnd len="sm" w="sm" type="none"/>
          </a:ln>
        </p:spPr>
      </p:pic>
      <p:sp>
        <p:nvSpPr>
          <p:cNvPr id="803" name="Google Shape;803;p64"/>
          <p:cNvSpPr/>
          <p:nvPr/>
        </p:nvSpPr>
        <p:spPr>
          <a:xfrm>
            <a:off x="1083850" y="136671"/>
            <a:ext cx="67659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Friendly User Interfaces</a:t>
            </a:r>
            <a:endParaRPr sz="2800" strike="noStrike">
              <a:latin typeface="Calibri"/>
              <a:ea typeface="Calibri"/>
              <a:cs typeface="Calibri"/>
              <a:sym typeface="Calibri"/>
            </a:endParaRPr>
          </a:p>
        </p:txBody>
      </p:sp>
      <p:sp>
        <p:nvSpPr>
          <p:cNvPr id="804" name="Google Shape;804;p64"/>
          <p:cNvSpPr txBox="1"/>
          <p:nvPr>
            <p:ph idx="2" type="subTitle"/>
          </p:nvPr>
        </p:nvSpPr>
        <p:spPr>
          <a:xfrm>
            <a:off x="917952" y="644131"/>
            <a:ext cx="7260000" cy="509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fr" sz="2000">
                <a:solidFill>
                  <a:srgbClr val="BBCB03"/>
                </a:solidFill>
              </a:rPr>
              <a:t>PHIS Interfaces allow management of</a:t>
            </a:r>
            <a:endParaRPr sz="20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id="809" name="Google Shape;809;p65"/>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810" name="Google Shape;810;p65"/>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811" name="Google Shape;811;p65"/>
          <p:cNvSpPr txBox="1"/>
          <p:nvPr>
            <p:ph idx="1" type="body"/>
          </p:nvPr>
        </p:nvSpPr>
        <p:spPr>
          <a:xfrm>
            <a:off x="768900" y="1152475"/>
            <a:ext cx="3419100" cy="3410400"/>
          </a:xfrm>
          <a:prstGeom prst="rect">
            <a:avLst/>
          </a:prstGeom>
        </p:spPr>
        <p:txBody>
          <a:bodyPr anchorCtr="0" anchor="t" bIns="34275" lIns="68575" spcFirstLastPara="1" rIns="68575" wrap="square" tIns="34275">
            <a:normAutofit/>
          </a:bodyPr>
          <a:lstStyle/>
          <a:p>
            <a:pPr indent="-304800" lvl="0" marL="457200" marR="0" rtl="0" algn="l">
              <a:lnSpc>
                <a:spcPct val="90000"/>
              </a:lnSpc>
              <a:spcBef>
                <a:spcPts val="1000"/>
              </a:spcBef>
              <a:spcAft>
                <a:spcPts val="0"/>
              </a:spcAft>
              <a:buSzPts val="1200"/>
              <a:buFont typeface="Calibri"/>
              <a:buChar char="●"/>
            </a:pPr>
            <a:r>
              <a:rPr b="1" lang="fr">
                <a:latin typeface="Calibri"/>
                <a:ea typeface="Calibri"/>
                <a:cs typeface="Calibri"/>
                <a:sym typeface="Calibri"/>
              </a:rPr>
              <a:t>Data</a:t>
            </a:r>
            <a:endParaRPr b="1" sz="300">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Data visualization</a:t>
            </a:r>
            <a:endParaRPr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Data provenance</a:t>
            </a:r>
            <a:endParaRPr sz="1100">
              <a:solidFill>
                <a:schemeClr val="dk1"/>
              </a:solidFill>
              <a:latin typeface="Calibri"/>
              <a:ea typeface="Calibri"/>
              <a:cs typeface="Calibri"/>
              <a:sym typeface="Calibri"/>
            </a:endParaRPr>
          </a:p>
          <a:p>
            <a:pPr indent="-298450" lvl="1" marL="91440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Datafiles management</a:t>
            </a:r>
            <a:endParaRPr sz="1100">
              <a:solidFill>
                <a:schemeClr val="dk1"/>
              </a:solidFill>
              <a:latin typeface="Calibri"/>
              <a:ea typeface="Calibri"/>
              <a:cs typeface="Calibri"/>
              <a:sym typeface="Calibri"/>
            </a:endParaRPr>
          </a:p>
          <a:p>
            <a:pPr indent="0" lvl="0" marL="457200" rtl="0" algn="l">
              <a:spcBef>
                <a:spcPts val="800"/>
              </a:spcBef>
              <a:spcAft>
                <a:spcPts val="0"/>
              </a:spcAft>
              <a:buNone/>
            </a:pPr>
            <a:r>
              <a:t/>
            </a:r>
            <a:endParaRPr>
              <a:latin typeface="Calibri"/>
              <a:ea typeface="Calibri"/>
              <a:cs typeface="Calibri"/>
              <a:sym typeface="Calibri"/>
            </a:endParaRPr>
          </a:p>
        </p:txBody>
      </p:sp>
      <p:pic>
        <p:nvPicPr>
          <p:cNvPr id="812" name="Google Shape;812;p65"/>
          <p:cNvPicPr preferRelativeResize="0"/>
          <p:nvPr/>
        </p:nvPicPr>
        <p:blipFill>
          <a:blip r:embed="rId5">
            <a:alphaModFix/>
          </a:blip>
          <a:stretch>
            <a:fillRect/>
          </a:stretch>
        </p:blipFill>
        <p:spPr>
          <a:xfrm>
            <a:off x="3111171" y="1153525"/>
            <a:ext cx="5791625" cy="3512500"/>
          </a:xfrm>
          <a:prstGeom prst="rect">
            <a:avLst/>
          </a:prstGeom>
          <a:noFill/>
          <a:ln cap="flat" cmpd="sng" w="9525">
            <a:solidFill>
              <a:schemeClr val="dk2"/>
            </a:solidFill>
            <a:prstDash val="solid"/>
            <a:round/>
            <a:headEnd len="sm" w="sm" type="none"/>
            <a:tailEnd len="sm" w="sm" type="none"/>
          </a:ln>
        </p:spPr>
      </p:pic>
      <p:sp>
        <p:nvSpPr>
          <p:cNvPr id="813" name="Google Shape;813;p65"/>
          <p:cNvSpPr/>
          <p:nvPr/>
        </p:nvSpPr>
        <p:spPr>
          <a:xfrm>
            <a:off x="1083850" y="136671"/>
            <a:ext cx="6765900" cy="723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fr" sz="2400">
                <a:solidFill>
                  <a:srgbClr val="69981B"/>
                </a:solidFill>
                <a:latin typeface="Trebuchet MS"/>
                <a:ea typeface="Trebuchet MS"/>
                <a:cs typeface="Trebuchet MS"/>
                <a:sym typeface="Trebuchet MS"/>
              </a:rPr>
              <a:t>Friendly User Interfaces</a:t>
            </a:r>
            <a:endParaRPr sz="2800" strike="noStrike">
              <a:latin typeface="Calibri"/>
              <a:ea typeface="Calibri"/>
              <a:cs typeface="Calibri"/>
              <a:sym typeface="Calibri"/>
            </a:endParaRPr>
          </a:p>
        </p:txBody>
      </p:sp>
      <p:sp>
        <p:nvSpPr>
          <p:cNvPr id="814" name="Google Shape;814;p65"/>
          <p:cNvSpPr txBox="1"/>
          <p:nvPr>
            <p:ph idx="2" type="subTitle"/>
          </p:nvPr>
        </p:nvSpPr>
        <p:spPr>
          <a:xfrm>
            <a:off x="917952" y="644131"/>
            <a:ext cx="7260000" cy="509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fr" sz="2000">
                <a:solidFill>
                  <a:srgbClr val="BBCB03"/>
                </a:solidFill>
              </a:rPr>
              <a:t>PHIS Interfaces allow management of</a:t>
            </a:r>
            <a:endParaRPr sz="20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id="819" name="Google Shape;819;p66"/>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820" name="Google Shape;820;p66"/>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821" name="Google Shape;821;p66"/>
          <p:cNvSpPr txBox="1"/>
          <p:nvPr>
            <p:ph idx="2" type="subTitle"/>
          </p:nvPr>
        </p:nvSpPr>
        <p:spPr>
          <a:xfrm>
            <a:off x="841752" y="644131"/>
            <a:ext cx="7260000" cy="509400"/>
          </a:xfrm>
          <a:prstGeom prst="rect">
            <a:avLst/>
          </a:prstGeom>
        </p:spPr>
        <p:txBody>
          <a:bodyPr anchorCtr="0" anchor="t" bIns="34275" lIns="68575" spcFirstLastPara="1" rIns="68575" wrap="square" tIns="34275">
            <a:normAutofit/>
          </a:bodyPr>
          <a:lstStyle/>
          <a:p>
            <a:pPr indent="0" lvl="0" marL="0" marR="0" rtl="0" algn="l">
              <a:lnSpc>
                <a:spcPct val="90000"/>
              </a:lnSpc>
              <a:spcBef>
                <a:spcPts val="800"/>
              </a:spcBef>
              <a:spcAft>
                <a:spcPts val="0"/>
              </a:spcAft>
              <a:buNone/>
            </a:pPr>
            <a:r>
              <a:rPr lang="fr" sz="2000">
                <a:solidFill>
                  <a:srgbClr val="BBCB03"/>
                </a:solidFill>
              </a:rPr>
              <a:t>Another interface with the data</a:t>
            </a:r>
            <a:endParaRPr sz="2000">
              <a:solidFill>
                <a:srgbClr val="BBCB03"/>
              </a:solidFill>
            </a:endParaRPr>
          </a:p>
        </p:txBody>
      </p:sp>
      <p:sp>
        <p:nvSpPr>
          <p:cNvPr id="822" name="Google Shape;822;p66"/>
          <p:cNvSpPr txBox="1"/>
          <p:nvPr>
            <p:ph idx="1" type="body"/>
          </p:nvPr>
        </p:nvSpPr>
        <p:spPr>
          <a:xfrm>
            <a:off x="768900" y="1152475"/>
            <a:ext cx="3412200" cy="3410400"/>
          </a:xfrm>
          <a:prstGeom prst="rect">
            <a:avLst/>
          </a:prstGeom>
        </p:spPr>
        <p:txBody>
          <a:bodyPr anchorCtr="0" anchor="t" bIns="34275" lIns="68575" spcFirstLastPara="1" rIns="68575" wrap="square" tIns="34275">
            <a:normAutofit/>
          </a:bodyPr>
          <a:lstStyle/>
          <a:p>
            <a:pPr indent="-298450" lvl="0" marL="457200" marR="0" rtl="0" algn="l">
              <a:lnSpc>
                <a:spcPct val="50000"/>
              </a:lnSpc>
              <a:spcBef>
                <a:spcPts val="1000"/>
              </a:spcBef>
              <a:spcAft>
                <a:spcPts val="0"/>
              </a:spcAft>
              <a:buSzPts val="1100"/>
              <a:buFont typeface="Calibri"/>
              <a:buChar char="●"/>
            </a:pPr>
            <a:r>
              <a:rPr lang="fr" sz="1600">
                <a:solidFill>
                  <a:schemeClr val="dk1"/>
                </a:solidFill>
              </a:rPr>
              <a:t>Swagger</a:t>
            </a:r>
            <a:endParaRPr sz="1600">
              <a:solidFill>
                <a:schemeClr val="dk1"/>
              </a:solidFill>
            </a:endParaRPr>
          </a:p>
          <a:p>
            <a:pPr indent="0" lvl="0" marL="0" rtl="0" algn="l">
              <a:lnSpc>
                <a:spcPct val="50000"/>
              </a:lnSpc>
              <a:spcBef>
                <a:spcPts val="800"/>
              </a:spcBef>
              <a:spcAft>
                <a:spcPts val="0"/>
              </a:spcAft>
              <a:buNone/>
            </a:pPr>
            <a:r>
              <a:rPr lang="fr" sz="1100" u="sng">
                <a:solidFill>
                  <a:schemeClr val="hlink"/>
                </a:solidFill>
                <a:latin typeface="Calibri"/>
                <a:ea typeface="Calibri"/>
                <a:cs typeface="Calibri"/>
                <a:sym typeface="Calibri"/>
                <a:hlinkClick r:id="rId5"/>
              </a:rPr>
              <a:t>https://phis.emphasis.fedcloud.eu/egi-demo/api-docs/ </a:t>
            </a:r>
            <a:endParaRPr/>
          </a:p>
          <a:p>
            <a:pPr indent="-298450" lvl="1" marL="914400" marR="0" rtl="0" algn="l">
              <a:lnSpc>
                <a:spcPct val="10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Based on OpenAPI </a:t>
            </a:r>
            <a:r>
              <a:rPr lang="fr" sz="1100" u="sng">
                <a:solidFill>
                  <a:schemeClr val="hlink"/>
                </a:solidFill>
                <a:latin typeface="Calibri"/>
                <a:ea typeface="Calibri"/>
                <a:cs typeface="Calibri"/>
                <a:sym typeface="Calibri"/>
                <a:hlinkClick r:id="rId6"/>
              </a:rPr>
              <a:t>https://www.openapis.org</a:t>
            </a:r>
            <a:r>
              <a:rPr lang="fr"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Open description format for API services</a:t>
            </a:r>
            <a:endParaRPr sz="1100">
              <a:solidFill>
                <a:schemeClr val="dk1"/>
              </a:solidFill>
              <a:latin typeface="Calibri"/>
              <a:ea typeface="Calibri"/>
              <a:cs typeface="Calibri"/>
              <a:sym typeface="Calibri"/>
            </a:endParaRPr>
          </a:p>
          <a:p>
            <a:pPr indent="-298450" lvl="1" marL="914400" marR="0" rtl="0" algn="l">
              <a:lnSpc>
                <a:spcPct val="10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Explore the different web services, and there return</a:t>
            </a:r>
            <a:endParaRPr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Describe arguments and gives examples</a:t>
            </a:r>
            <a:endParaRPr sz="1100">
              <a:solidFill>
                <a:schemeClr val="dk1"/>
              </a:solidFill>
              <a:latin typeface="Calibri"/>
              <a:ea typeface="Calibri"/>
              <a:cs typeface="Calibri"/>
              <a:sym typeface="Calibri"/>
            </a:endParaRPr>
          </a:p>
          <a:p>
            <a:pPr indent="-298450" lvl="1" marL="914400" marR="0" rtl="0" algn="l">
              <a:lnSpc>
                <a:spcPct val="5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Performs requests</a:t>
            </a:r>
            <a:endParaRPr sz="1100">
              <a:solidFill>
                <a:schemeClr val="dk1"/>
              </a:solidFill>
              <a:latin typeface="Calibri"/>
              <a:ea typeface="Calibri"/>
              <a:cs typeface="Calibri"/>
              <a:sym typeface="Calibri"/>
            </a:endParaRPr>
          </a:p>
        </p:txBody>
      </p:sp>
      <p:sp>
        <p:nvSpPr>
          <p:cNvPr id="823" name="Google Shape;823;p66"/>
          <p:cNvSpPr/>
          <p:nvPr/>
        </p:nvSpPr>
        <p:spPr>
          <a:xfrm>
            <a:off x="1083850" y="60474"/>
            <a:ext cx="6765900" cy="476400"/>
          </a:xfrm>
          <a:prstGeom prst="rect">
            <a:avLst/>
          </a:prstGeom>
          <a:solidFill>
            <a:srgbClr val="FFFFFF"/>
          </a:solid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fr" sz="2800">
                <a:solidFill>
                  <a:srgbClr val="009999"/>
                </a:solidFill>
                <a:latin typeface="Calibri"/>
                <a:ea typeface="Calibri"/>
                <a:cs typeface="Calibri"/>
                <a:sym typeface="Calibri"/>
              </a:rPr>
              <a:t>PHIS Swagger - Connection to clients</a:t>
            </a:r>
            <a:endParaRPr sz="2800" strike="noStrike">
              <a:latin typeface="Calibri"/>
              <a:ea typeface="Calibri"/>
              <a:cs typeface="Calibri"/>
              <a:sym typeface="Calibri"/>
            </a:endParaRPr>
          </a:p>
        </p:txBody>
      </p:sp>
      <p:pic>
        <p:nvPicPr>
          <p:cNvPr id="824" name="Google Shape;824;p66"/>
          <p:cNvPicPr preferRelativeResize="0"/>
          <p:nvPr/>
        </p:nvPicPr>
        <p:blipFill>
          <a:blip r:embed="rId7">
            <a:alphaModFix/>
          </a:blip>
          <a:stretch>
            <a:fillRect/>
          </a:stretch>
        </p:blipFill>
        <p:spPr>
          <a:xfrm>
            <a:off x="4409700" y="1077331"/>
            <a:ext cx="4658100" cy="348295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pic>
        <p:nvPicPr>
          <p:cNvPr id="829" name="Google Shape;829;p67"/>
          <p:cNvPicPr preferRelativeResize="0"/>
          <p:nvPr/>
        </p:nvPicPr>
        <p:blipFill>
          <a:blip r:embed="rId3">
            <a:alphaModFix/>
          </a:blip>
          <a:stretch>
            <a:fillRect/>
          </a:stretch>
        </p:blipFill>
        <p:spPr>
          <a:xfrm>
            <a:off x="8118375" y="35600"/>
            <a:ext cx="933700" cy="847250"/>
          </a:xfrm>
          <a:prstGeom prst="rect">
            <a:avLst/>
          </a:prstGeom>
          <a:noFill/>
          <a:ln>
            <a:noFill/>
          </a:ln>
        </p:spPr>
      </p:pic>
      <p:pic>
        <p:nvPicPr>
          <p:cNvPr id="830" name="Google Shape;830;p67"/>
          <p:cNvPicPr preferRelativeResize="0"/>
          <p:nvPr/>
        </p:nvPicPr>
        <p:blipFill>
          <a:blip r:embed="rId4">
            <a:alphaModFix/>
          </a:blip>
          <a:stretch>
            <a:fillRect/>
          </a:stretch>
        </p:blipFill>
        <p:spPr>
          <a:xfrm>
            <a:off x="66973" y="22975"/>
            <a:ext cx="847250" cy="847250"/>
          </a:xfrm>
          <a:prstGeom prst="rect">
            <a:avLst/>
          </a:prstGeom>
          <a:noFill/>
          <a:ln>
            <a:noFill/>
          </a:ln>
        </p:spPr>
      </p:pic>
      <p:sp>
        <p:nvSpPr>
          <p:cNvPr id="831" name="Google Shape;831;p67"/>
          <p:cNvSpPr txBox="1"/>
          <p:nvPr>
            <p:ph idx="1" type="body"/>
          </p:nvPr>
        </p:nvSpPr>
        <p:spPr>
          <a:xfrm>
            <a:off x="768900" y="1152475"/>
            <a:ext cx="3412200" cy="3410400"/>
          </a:xfrm>
          <a:prstGeom prst="rect">
            <a:avLst/>
          </a:prstGeom>
        </p:spPr>
        <p:txBody>
          <a:bodyPr anchorCtr="0" anchor="t" bIns="34275" lIns="68575" spcFirstLastPara="1" rIns="68575" wrap="square" tIns="34275">
            <a:normAutofit/>
          </a:bodyPr>
          <a:lstStyle/>
          <a:p>
            <a:pPr indent="-298450" lvl="0" marL="457200" marR="0" rtl="0" algn="l">
              <a:lnSpc>
                <a:spcPct val="50000"/>
              </a:lnSpc>
              <a:spcBef>
                <a:spcPts val="1000"/>
              </a:spcBef>
              <a:spcAft>
                <a:spcPts val="0"/>
              </a:spcAft>
              <a:buSzPts val="1100"/>
              <a:buFont typeface="Calibri"/>
              <a:buChar char="●"/>
            </a:pPr>
            <a:r>
              <a:rPr lang="fr"/>
              <a:t>Python Client (Scripts)</a:t>
            </a:r>
            <a:endParaRPr/>
          </a:p>
          <a:p>
            <a:pPr indent="-298450" lvl="1" marL="914400" marR="0" rtl="0" algn="l">
              <a:lnSpc>
                <a:spcPct val="10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Repository Github : </a:t>
            </a:r>
            <a:r>
              <a:rPr lang="fr" sz="1100" u="sng">
                <a:solidFill>
                  <a:schemeClr val="hlink"/>
                </a:solidFill>
                <a:latin typeface="Calibri"/>
                <a:ea typeface="Calibri"/>
                <a:cs typeface="Calibri"/>
                <a:sym typeface="Calibri"/>
                <a:hlinkClick r:id="rId5"/>
              </a:rPr>
              <a:t>https://github.com/OpenSILEX/opensilexClientPython</a:t>
            </a:r>
            <a:r>
              <a:rPr lang="fr"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298450" lvl="1" marL="914400" marR="0" rtl="0" algn="l">
              <a:lnSpc>
                <a:spcPct val="10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Based on autogenerated client :  </a:t>
            </a:r>
            <a:r>
              <a:rPr lang="fr" sz="1100" u="sng">
                <a:solidFill>
                  <a:schemeClr val="hlink"/>
                </a:solidFill>
                <a:latin typeface="Calibri"/>
                <a:ea typeface="Calibri"/>
                <a:cs typeface="Calibri"/>
                <a:sym typeface="Calibri"/>
                <a:hlinkClick r:id="rId6"/>
              </a:rPr>
              <a:t>https://github.com/OpenSILEX/opensilexClientToolsPython</a:t>
            </a:r>
            <a:r>
              <a:rPr lang="fr"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298450" lvl="0" marL="457200" marR="0" rtl="0" algn="l">
              <a:lnSpc>
                <a:spcPct val="100000"/>
              </a:lnSpc>
              <a:spcBef>
                <a:spcPts val="1000"/>
              </a:spcBef>
              <a:spcAft>
                <a:spcPts val="0"/>
              </a:spcAft>
              <a:buClr>
                <a:schemeClr val="dk1"/>
              </a:buClr>
              <a:buSzPts val="1100"/>
              <a:buFont typeface="Calibri"/>
              <a:buChar char="●"/>
            </a:pPr>
            <a:r>
              <a:rPr lang="fr"/>
              <a:t>R Client (Package)</a:t>
            </a:r>
            <a:endParaRPr/>
          </a:p>
          <a:p>
            <a:pPr indent="-298450" lvl="1" marL="914400" marR="0" rtl="0" algn="l">
              <a:lnSpc>
                <a:spcPct val="10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Repository Github : </a:t>
            </a:r>
            <a:r>
              <a:rPr lang="fr" sz="1100" u="sng">
                <a:solidFill>
                  <a:schemeClr val="hlink"/>
                </a:solidFill>
                <a:latin typeface="Calibri"/>
                <a:ea typeface="Calibri"/>
                <a:cs typeface="Calibri"/>
                <a:sym typeface="Calibri"/>
                <a:hlinkClick r:id="rId7"/>
              </a:rPr>
              <a:t>https://github.com/OpenSILEX/opensilexClientR</a:t>
            </a:r>
            <a:r>
              <a:rPr lang="fr"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298450" lvl="1" marL="914400" marR="0" rtl="0" algn="l">
              <a:lnSpc>
                <a:spcPct val="100000"/>
              </a:lnSpc>
              <a:spcBef>
                <a:spcPts val="1000"/>
              </a:spcBef>
              <a:spcAft>
                <a:spcPts val="0"/>
              </a:spcAft>
              <a:buClr>
                <a:schemeClr val="dk1"/>
              </a:buClr>
              <a:buSzPts val="1100"/>
              <a:buFont typeface="Calibri"/>
              <a:buChar char="○"/>
            </a:pPr>
            <a:r>
              <a:rPr lang="fr" sz="1100">
                <a:solidFill>
                  <a:schemeClr val="dk1"/>
                </a:solidFill>
                <a:latin typeface="Calibri"/>
                <a:ea typeface="Calibri"/>
                <a:cs typeface="Calibri"/>
                <a:sym typeface="Calibri"/>
              </a:rPr>
              <a:t>Based on autogenerated client :  </a:t>
            </a:r>
            <a:r>
              <a:rPr lang="fr" sz="1100" u="sng">
                <a:solidFill>
                  <a:schemeClr val="hlink"/>
                </a:solidFill>
                <a:latin typeface="Calibri"/>
                <a:ea typeface="Calibri"/>
                <a:cs typeface="Calibri"/>
                <a:sym typeface="Calibri"/>
                <a:hlinkClick r:id="rId8"/>
              </a:rPr>
              <a:t>https://github.com/OpenSILEX/opensilexClientToolsR</a:t>
            </a:r>
            <a:r>
              <a:rPr lang="fr"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832" name="Google Shape;832;p67"/>
          <p:cNvSpPr/>
          <p:nvPr/>
        </p:nvSpPr>
        <p:spPr>
          <a:xfrm>
            <a:off x="1083850" y="60474"/>
            <a:ext cx="6765900" cy="476400"/>
          </a:xfrm>
          <a:prstGeom prst="rect">
            <a:avLst/>
          </a:prstGeom>
          <a:solidFill>
            <a:srgbClr val="FFFFFF"/>
          </a:solid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fr" sz="2800">
                <a:solidFill>
                  <a:srgbClr val="009999"/>
                </a:solidFill>
                <a:latin typeface="Calibri"/>
                <a:ea typeface="Calibri"/>
                <a:cs typeface="Calibri"/>
                <a:sym typeface="Calibri"/>
              </a:rPr>
              <a:t>PHIS Swagger - Connection to clients</a:t>
            </a:r>
            <a:endParaRPr sz="2800" strike="noStrike">
              <a:latin typeface="Calibri"/>
              <a:ea typeface="Calibri"/>
              <a:cs typeface="Calibri"/>
              <a:sym typeface="Calibri"/>
            </a:endParaRPr>
          </a:p>
        </p:txBody>
      </p:sp>
      <p:pic>
        <p:nvPicPr>
          <p:cNvPr id="833" name="Google Shape;833;p67"/>
          <p:cNvPicPr preferRelativeResize="0"/>
          <p:nvPr/>
        </p:nvPicPr>
        <p:blipFill>
          <a:blip r:embed="rId9">
            <a:alphaModFix/>
          </a:blip>
          <a:stretch>
            <a:fillRect/>
          </a:stretch>
        </p:blipFill>
        <p:spPr>
          <a:xfrm>
            <a:off x="132369" y="1642700"/>
            <a:ext cx="1207230" cy="509400"/>
          </a:xfrm>
          <a:prstGeom prst="rect">
            <a:avLst/>
          </a:prstGeom>
          <a:noFill/>
          <a:ln>
            <a:noFill/>
          </a:ln>
        </p:spPr>
      </p:pic>
      <p:pic>
        <p:nvPicPr>
          <p:cNvPr id="834" name="Google Shape;834;p67"/>
          <p:cNvPicPr preferRelativeResize="0"/>
          <p:nvPr/>
        </p:nvPicPr>
        <p:blipFill>
          <a:blip r:embed="rId10">
            <a:alphaModFix/>
          </a:blip>
          <a:stretch>
            <a:fillRect/>
          </a:stretch>
        </p:blipFill>
        <p:spPr>
          <a:xfrm>
            <a:off x="388975" y="3223188"/>
            <a:ext cx="581024" cy="450225"/>
          </a:xfrm>
          <a:prstGeom prst="rect">
            <a:avLst/>
          </a:prstGeom>
          <a:noFill/>
          <a:ln>
            <a:noFill/>
          </a:ln>
        </p:spPr>
      </p:pic>
      <p:pic>
        <p:nvPicPr>
          <p:cNvPr id="835" name="Google Shape;835;p67"/>
          <p:cNvPicPr preferRelativeResize="0"/>
          <p:nvPr/>
        </p:nvPicPr>
        <p:blipFill>
          <a:blip r:embed="rId11">
            <a:alphaModFix/>
          </a:blip>
          <a:stretch>
            <a:fillRect/>
          </a:stretch>
        </p:blipFill>
        <p:spPr>
          <a:xfrm>
            <a:off x="4255248" y="1033100"/>
            <a:ext cx="5026701" cy="2802899"/>
          </a:xfrm>
          <a:prstGeom prst="rect">
            <a:avLst/>
          </a:prstGeom>
          <a:noFill/>
          <a:ln cap="flat" cmpd="sng" w="9525">
            <a:solidFill>
              <a:schemeClr val="dk2"/>
            </a:solidFill>
            <a:prstDash val="solid"/>
            <a:round/>
            <a:headEnd len="sm" w="sm" type="none"/>
            <a:tailEnd len="sm" w="sm" type="none"/>
          </a:ln>
        </p:spPr>
      </p:pic>
      <p:pic>
        <p:nvPicPr>
          <p:cNvPr id="836" name="Google Shape;836;p67"/>
          <p:cNvPicPr preferRelativeResize="0"/>
          <p:nvPr/>
        </p:nvPicPr>
        <p:blipFill>
          <a:blip r:embed="rId12">
            <a:alphaModFix/>
          </a:blip>
          <a:stretch>
            <a:fillRect/>
          </a:stretch>
        </p:blipFill>
        <p:spPr>
          <a:xfrm>
            <a:off x="4409700" y="1382131"/>
            <a:ext cx="4658100" cy="3242106"/>
          </a:xfrm>
          <a:prstGeom prst="rect">
            <a:avLst/>
          </a:prstGeom>
          <a:noFill/>
          <a:ln cap="flat" cmpd="sng" w="9525">
            <a:solidFill>
              <a:schemeClr val="dk2"/>
            </a:solidFill>
            <a:prstDash val="solid"/>
            <a:round/>
            <a:headEnd len="sm" w="sm" type="none"/>
            <a:tailEnd len="sm" w="sm" type="none"/>
          </a:ln>
        </p:spPr>
      </p:pic>
      <p:sp>
        <p:nvSpPr>
          <p:cNvPr id="837" name="Google Shape;837;p67"/>
          <p:cNvSpPr txBox="1"/>
          <p:nvPr>
            <p:ph idx="2" type="subTitle"/>
          </p:nvPr>
        </p:nvSpPr>
        <p:spPr>
          <a:xfrm>
            <a:off x="841752" y="644131"/>
            <a:ext cx="7260000" cy="509400"/>
          </a:xfrm>
          <a:prstGeom prst="rect">
            <a:avLst/>
          </a:prstGeom>
        </p:spPr>
        <p:txBody>
          <a:bodyPr anchorCtr="0" anchor="t" bIns="34275" lIns="68575" spcFirstLastPara="1" rIns="68575" wrap="square" tIns="34275">
            <a:normAutofit/>
          </a:bodyPr>
          <a:lstStyle/>
          <a:p>
            <a:pPr indent="0" lvl="0" marL="0" marR="0" rtl="0" algn="l">
              <a:lnSpc>
                <a:spcPct val="90000"/>
              </a:lnSpc>
              <a:spcBef>
                <a:spcPts val="800"/>
              </a:spcBef>
              <a:spcAft>
                <a:spcPts val="0"/>
              </a:spcAft>
              <a:buNone/>
            </a:pPr>
            <a:r>
              <a:rPr lang="fr" sz="2000">
                <a:solidFill>
                  <a:srgbClr val="BBCB03"/>
                </a:solidFill>
              </a:rPr>
              <a:t>Another interface with the data</a:t>
            </a:r>
            <a:endParaRPr sz="2000">
              <a:solidFill>
                <a:srgbClr val="BBCB0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2"/>
          <p:cNvSpPr txBox="1"/>
          <p:nvPr>
            <p:ph type="title"/>
          </p:nvPr>
        </p:nvSpPr>
        <p:spPr>
          <a:xfrm>
            <a:off x="238731" y="-116378"/>
            <a:ext cx="7662300" cy="666300"/>
          </a:xfrm>
          <a:prstGeom prst="rect">
            <a:avLst/>
          </a:prstGeom>
        </p:spPr>
        <p:txBody>
          <a:bodyPr anchorCtr="0" anchor="ctr" bIns="34275" lIns="0" spcFirstLastPara="1" rIns="68575" wrap="square" tIns="35100">
            <a:normAutofit/>
          </a:bodyPr>
          <a:lstStyle/>
          <a:p>
            <a:pPr indent="0" lvl="0" marL="0" rtl="0" algn="l">
              <a:spcBef>
                <a:spcPts val="0"/>
              </a:spcBef>
              <a:spcAft>
                <a:spcPts val="0"/>
              </a:spcAft>
              <a:buNone/>
            </a:pPr>
            <a:r>
              <a:rPr lang="fr" sz="2100"/>
              <a:t>Make FAIR data, structure your data</a:t>
            </a:r>
            <a:endParaRPr sz="2100"/>
          </a:p>
        </p:txBody>
      </p:sp>
      <p:sp>
        <p:nvSpPr>
          <p:cNvPr id="187" name="Google Shape;187;p32"/>
          <p:cNvSpPr txBox="1"/>
          <p:nvPr>
            <p:ph idx="1" type="body"/>
          </p:nvPr>
        </p:nvSpPr>
        <p:spPr>
          <a:xfrm>
            <a:off x="259850" y="720325"/>
            <a:ext cx="5137200" cy="1058100"/>
          </a:xfrm>
          <a:prstGeom prst="rect">
            <a:avLst/>
          </a:prstGeom>
        </p:spPr>
        <p:txBody>
          <a:bodyPr anchorCtr="0" anchor="t" bIns="34275" lIns="68575" spcFirstLastPara="1" rIns="68575" wrap="square" tIns="34275">
            <a:normAutofit/>
          </a:bodyPr>
          <a:lstStyle/>
          <a:p>
            <a:pPr indent="-330200" lvl="0" marL="457200" rtl="0" algn="l">
              <a:spcBef>
                <a:spcPts val="800"/>
              </a:spcBef>
              <a:spcAft>
                <a:spcPts val="0"/>
              </a:spcAft>
              <a:buSzPts val="1600"/>
              <a:buChar char="●"/>
            </a:pPr>
            <a:r>
              <a:rPr lang="fr" sz="1600"/>
              <a:t>Everything can be identified: plants, experiments, sensors, events, etc.</a:t>
            </a:r>
            <a:endParaRPr sz="1600"/>
          </a:p>
          <a:p>
            <a:pPr indent="-330200" lvl="0" marL="457200" rtl="0" algn="l">
              <a:spcBef>
                <a:spcPts val="800"/>
              </a:spcBef>
              <a:spcAft>
                <a:spcPts val="1000"/>
              </a:spcAft>
              <a:buSzPts val="1600"/>
              <a:buChar char="●"/>
            </a:pPr>
            <a:r>
              <a:rPr lang="fr" sz="1600"/>
              <a:t>Persistent, unambiguous, resolvable</a:t>
            </a:r>
            <a:endParaRPr sz="1600"/>
          </a:p>
        </p:txBody>
      </p:sp>
      <p:sp>
        <p:nvSpPr>
          <p:cNvPr id="188" name="Google Shape;188;p32"/>
          <p:cNvSpPr txBox="1"/>
          <p:nvPr>
            <p:ph idx="2" type="subTitle"/>
          </p:nvPr>
        </p:nvSpPr>
        <p:spPr>
          <a:xfrm>
            <a:off x="259859" y="415528"/>
            <a:ext cx="7260000" cy="509400"/>
          </a:xfrm>
          <a:prstGeom prst="rect">
            <a:avLst/>
          </a:prstGeom>
        </p:spPr>
        <p:txBody>
          <a:bodyPr anchorCtr="0" anchor="t" bIns="34275" lIns="68575" spcFirstLastPara="1" rIns="68575" wrap="square" tIns="34275">
            <a:normAutofit/>
          </a:bodyPr>
          <a:lstStyle/>
          <a:p>
            <a:pPr indent="0" lvl="0" marL="0" marR="0" rtl="0" algn="l">
              <a:lnSpc>
                <a:spcPct val="90000"/>
              </a:lnSpc>
              <a:spcBef>
                <a:spcPts val="800"/>
              </a:spcBef>
              <a:spcAft>
                <a:spcPts val="0"/>
              </a:spcAft>
              <a:buNone/>
            </a:pPr>
            <a:r>
              <a:rPr lang="fr" sz="2000">
                <a:solidFill>
                  <a:srgbClr val="BBCB03"/>
                </a:solidFill>
              </a:rPr>
              <a:t>Identification</a:t>
            </a:r>
            <a:endParaRPr sz="2000"/>
          </a:p>
        </p:txBody>
      </p:sp>
      <p:sp>
        <p:nvSpPr>
          <p:cNvPr id="189" name="Google Shape;189;p32"/>
          <p:cNvSpPr txBox="1"/>
          <p:nvPr>
            <p:ph idx="2" type="subTitle"/>
          </p:nvPr>
        </p:nvSpPr>
        <p:spPr>
          <a:xfrm>
            <a:off x="259859" y="1634728"/>
            <a:ext cx="7260000" cy="509400"/>
          </a:xfrm>
          <a:prstGeom prst="rect">
            <a:avLst/>
          </a:prstGeom>
        </p:spPr>
        <p:txBody>
          <a:bodyPr anchorCtr="0" anchor="t" bIns="34275" lIns="68575" spcFirstLastPara="1" rIns="68575" wrap="square" tIns="34275">
            <a:normAutofit/>
          </a:bodyPr>
          <a:lstStyle/>
          <a:p>
            <a:pPr indent="0" lvl="0" marL="0" marR="0" rtl="0" algn="l">
              <a:lnSpc>
                <a:spcPct val="90000"/>
              </a:lnSpc>
              <a:spcBef>
                <a:spcPts val="800"/>
              </a:spcBef>
              <a:spcAft>
                <a:spcPts val="0"/>
              </a:spcAft>
              <a:buNone/>
            </a:pPr>
            <a:r>
              <a:rPr lang="fr" sz="2000">
                <a:solidFill>
                  <a:srgbClr val="BBCB03"/>
                </a:solidFill>
              </a:rPr>
              <a:t>Semantics</a:t>
            </a:r>
            <a:endParaRPr sz="2000"/>
          </a:p>
        </p:txBody>
      </p:sp>
      <p:sp>
        <p:nvSpPr>
          <p:cNvPr id="190" name="Google Shape;190;p32"/>
          <p:cNvSpPr txBox="1"/>
          <p:nvPr>
            <p:ph idx="1" type="body"/>
          </p:nvPr>
        </p:nvSpPr>
        <p:spPr>
          <a:xfrm>
            <a:off x="259850" y="1939525"/>
            <a:ext cx="3338100" cy="1614000"/>
          </a:xfrm>
          <a:prstGeom prst="rect">
            <a:avLst/>
          </a:prstGeom>
        </p:spPr>
        <p:txBody>
          <a:bodyPr anchorCtr="0" anchor="t" bIns="34275" lIns="68575" spcFirstLastPara="1" rIns="68575" wrap="square" tIns="34275">
            <a:normAutofit lnSpcReduction="10000"/>
          </a:bodyPr>
          <a:lstStyle/>
          <a:p>
            <a:pPr indent="-330200" lvl="0" marL="457200" rtl="0" algn="l">
              <a:spcBef>
                <a:spcPts val="800"/>
              </a:spcBef>
              <a:spcAft>
                <a:spcPts val="0"/>
              </a:spcAft>
              <a:buSzPts val="1600"/>
              <a:buChar char="●"/>
            </a:pPr>
            <a:r>
              <a:rPr lang="fr" sz="1600"/>
              <a:t>Naming Conventions</a:t>
            </a:r>
            <a:endParaRPr sz="1600"/>
          </a:p>
          <a:p>
            <a:pPr indent="-330200" lvl="0" marL="457200" rtl="0" algn="l">
              <a:spcBef>
                <a:spcPts val="800"/>
              </a:spcBef>
              <a:spcAft>
                <a:spcPts val="0"/>
              </a:spcAft>
              <a:buSzPts val="1600"/>
              <a:buChar char="●"/>
            </a:pPr>
            <a:r>
              <a:rPr lang="fr" sz="1600"/>
              <a:t>Controlled vocabulary</a:t>
            </a:r>
            <a:endParaRPr sz="1600"/>
          </a:p>
          <a:p>
            <a:pPr indent="-330200" lvl="0" marL="457200" rtl="0" algn="l">
              <a:spcBef>
                <a:spcPts val="800"/>
              </a:spcBef>
              <a:spcAft>
                <a:spcPts val="0"/>
              </a:spcAft>
              <a:buSzPts val="1600"/>
              <a:buChar char="●"/>
            </a:pPr>
            <a:r>
              <a:rPr lang="fr" sz="1600"/>
              <a:t>Formalized relationships between entities</a:t>
            </a:r>
            <a:endParaRPr sz="1600"/>
          </a:p>
          <a:p>
            <a:pPr indent="-330200" lvl="0" marL="457200" rtl="0" algn="l">
              <a:spcBef>
                <a:spcPts val="800"/>
              </a:spcBef>
              <a:spcAft>
                <a:spcPts val="1000"/>
              </a:spcAft>
              <a:buSzPts val="1600"/>
              <a:buChar char="●"/>
            </a:pPr>
            <a:r>
              <a:rPr lang="fr" sz="1600"/>
              <a:t>Data annotation and enrichment</a:t>
            </a:r>
            <a:endParaRPr sz="1600"/>
          </a:p>
        </p:txBody>
      </p:sp>
      <p:grpSp>
        <p:nvGrpSpPr>
          <p:cNvPr id="191" name="Google Shape;191;p32"/>
          <p:cNvGrpSpPr/>
          <p:nvPr/>
        </p:nvGrpSpPr>
        <p:grpSpPr>
          <a:xfrm>
            <a:off x="5292943" y="-17625"/>
            <a:ext cx="4060555" cy="2376561"/>
            <a:chOff x="4907200" y="-17625"/>
            <a:chExt cx="4446025" cy="2618800"/>
          </a:xfrm>
        </p:grpSpPr>
        <p:grpSp>
          <p:nvGrpSpPr>
            <p:cNvPr id="192" name="Google Shape;192;p32"/>
            <p:cNvGrpSpPr/>
            <p:nvPr/>
          </p:nvGrpSpPr>
          <p:grpSpPr>
            <a:xfrm>
              <a:off x="4907200" y="-17625"/>
              <a:ext cx="4446025" cy="2618800"/>
              <a:chOff x="4907200" y="58575"/>
              <a:chExt cx="4446025" cy="2618800"/>
            </a:xfrm>
          </p:grpSpPr>
          <p:pic>
            <p:nvPicPr>
              <p:cNvPr id="193" name="Google Shape;193;p32"/>
              <p:cNvPicPr preferRelativeResize="0"/>
              <p:nvPr/>
            </p:nvPicPr>
            <p:blipFill rotWithShape="1">
              <a:blip r:embed="rId3">
                <a:alphaModFix/>
              </a:blip>
              <a:srcRect b="0" l="0" r="0" t="0"/>
              <a:stretch/>
            </p:blipFill>
            <p:spPr>
              <a:xfrm>
                <a:off x="4907200" y="58575"/>
                <a:ext cx="4191374" cy="2618800"/>
              </a:xfrm>
              <a:prstGeom prst="rect">
                <a:avLst/>
              </a:prstGeom>
              <a:noFill/>
              <a:ln>
                <a:noFill/>
              </a:ln>
            </p:spPr>
          </p:pic>
          <p:sp>
            <p:nvSpPr>
              <p:cNvPr id="194" name="Google Shape;194;p32"/>
              <p:cNvSpPr txBox="1"/>
              <p:nvPr/>
            </p:nvSpPr>
            <p:spPr>
              <a:xfrm>
                <a:off x="5096525" y="275575"/>
                <a:ext cx="4256700" cy="47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fr" sz="800" u="none" cap="none" strike="noStrike">
                    <a:solidFill>
                      <a:srgbClr val="000000"/>
                    </a:solidFill>
                    <a:latin typeface="Calibri"/>
                    <a:ea typeface="Calibri"/>
                    <a:cs typeface="Calibri"/>
                    <a:sym typeface="Calibri"/>
                  </a:rPr>
                  <a:t>URI of plant:</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fr" sz="800" u="none" cap="none" strike="noStrike">
                    <a:solidFill>
                      <a:srgbClr val="000000"/>
                    </a:solidFill>
                    <a:latin typeface="Calibri"/>
                    <a:ea typeface="Calibri"/>
                    <a:cs typeface="Calibri"/>
                    <a:sym typeface="Calibri"/>
                  </a:rPr>
                  <a:t>&lt;http://phenome.fr/arch/2017/c17000118&gt;</a:t>
                </a:r>
                <a:endParaRPr b="0" i="0" sz="800" u="none" cap="none" strike="noStrike">
                  <a:solidFill>
                    <a:srgbClr val="000000"/>
                  </a:solidFill>
                  <a:latin typeface="Calibri"/>
                  <a:ea typeface="Calibri"/>
                  <a:cs typeface="Calibri"/>
                  <a:sym typeface="Calibri"/>
                </a:endParaRPr>
              </a:p>
            </p:txBody>
          </p:sp>
          <p:pic>
            <p:nvPicPr>
              <p:cNvPr id="195" name="Google Shape;195;p32"/>
              <p:cNvPicPr preferRelativeResize="0"/>
              <p:nvPr/>
            </p:nvPicPr>
            <p:blipFill rotWithShape="1">
              <a:blip r:embed="rId4">
                <a:alphaModFix/>
              </a:blip>
              <a:srcRect b="0" l="0" r="0" t="0"/>
              <a:stretch/>
            </p:blipFill>
            <p:spPr>
              <a:xfrm>
                <a:off x="7458750" y="199375"/>
                <a:ext cx="1507175" cy="2130625"/>
              </a:xfrm>
              <a:prstGeom prst="rect">
                <a:avLst/>
              </a:prstGeom>
              <a:noFill/>
              <a:ln>
                <a:noFill/>
              </a:ln>
            </p:spPr>
          </p:pic>
          <p:sp>
            <p:nvSpPr>
              <p:cNvPr id="196" name="Google Shape;196;p32"/>
              <p:cNvSpPr txBox="1"/>
              <p:nvPr/>
            </p:nvSpPr>
            <p:spPr>
              <a:xfrm>
                <a:off x="5096525" y="659800"/>
                <a:ext cx="4256700" cy="47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Calibri"/>
                    <a:ea typeface="Calibri"/>
                    <a:cs typeface="Calibri"/>
                    <a:sym typeface="Calibri"/>
                  </a:rPr>
                  <a:t>URI of pot:</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fr" sz="800" u="none" cap="none" strike="noStrike">
                    <a:solidFill>
                      <a:srgbClr val="000000"/>
                    </a:solidFill>
                    <a:latin typeface="Calibri"/>
                    <a:ea typeface="Calibri"/>
                    <a:cs typeface="Calibri"/>
                    <a:sym typeface="Calibri"/>
                  </a:rPr>
                  <a:t>&lt;http://phenome.fr/arch/2013/pc13001542&gt;</a:t>
                </a:r>
                <a:endParaRPr b="0" i="0" sz="800" u="none" cap="none" strike="noStrike">
                  <a:solidFill>
                    <a:srgbClr val="000000"/>
                  </a:solidFill>
                  <a:latin typeface="Calibri"/>
                  <a:ea typeface="Calibri"/>
                  <a:cs typeface="Calibri"/>
                  <a:sym typeface="Calibri"/>
                </a:endParaRPr>
              </a:p>
            </p:txBody>
          </p:sp>
          <p:sp>
            <p:nvSpPr>
              <p:cNvPr id="197" name="Google Shape;197;p32"/>
              <p:cNvSpPr txBox="1"/>
              <p:nvPr/>
            </p:nvSpPr>
            <p:spPr>
              <a:xfrm>
                <a:off x="5096525" y="1090900"/>
                <a:ext cx="4256700" cy="47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Calibri"/>
                    <a:ea typeface="Calibri"/>
                    <a:cs typeface="Calibri"/>
                    <a:sym typeface="Calibri"/>
                  </a:rPr>
                  <a:t>URI of cart:</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fr" sz="800" u="none" cap="none" strike="noStrike">
                    <a:solidFill>
                      <a:srgbClr val="000000"/>
                    </a:solidFill>
                    <a:latin typeface="Calibri"/>
                    <a:ea typeface="Calibri"/>
                    <a:cs typeface="Calibri"/>
                    <a:sym typeface="Calibri"/>
                  </a:rPr>
                  <a:t>&lt;http://phenome.fr/arch/2013/ct1300123&gt;</a:t>
                </a:r>
                <a:endParaRPr b="0" i="0" sz="800" u="none" cap="none" strike="noStrike">
                  <a:solidFill>
                    <a:srgbClr val="000000"/>
                  </a:solidFill>
                  <a:latin typeface="Calibri"/>
                  <a:ea typeface="Calibri"/>
                  <a:cs typeface="Calibri"/>
                  <a:sym typeface="Calibri"/>
                </a:endParaRPr>
              </a:p>
            </p:txBody>
          </p:sp>
          <p:sp>
            <p:nvSpPr>
              <p:cNvPr id="198" name="Google Shape;198;p32"/>
              <p:cNvSpPr txBox="1"/>
              <p:nvPr/>
            </p:nvSpPr>
            <p:spPr>
              <a:xfrm>
                <a:off x="5096525" y="1475125"/>
                <a:ext cx="4256700" cy="47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Calibri"/>
                    <a:ea typeface="Calibri"/>
                    <a:cs typeface="Calibri"/>
                    <a:sym typeface="Calibri"/>
                  </a:rPr>
                  <a:t>URI of cabin:</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fr" sz="800" u="none" cap="none" strike="noStrike">
                    <a:solidFill>
                      <a:srgbClr val="000000"/>
                    </a:solidFill>
                    <a:latin typeface="Calibri"/>
                    <a:ea typeface="Calibri"/>
                    <a:cs typeface="Calibri"/>
                    <a:sym typeface="Calibri"/>
                  </a:rPr>
                  <a:t>&lt;http://phenome.fr/arch/2018/ac180015&gt;</a:t>
                </a:r>
                <a:endParaRPr b="0" i="0" sz="800" u="none" cap="none" strike="noStrike">
                  <a:solidFill>
                    <a:srgbClr val="000000"/>
                  </a:solidFill>
                  <a:latin typeface="Calibri"/>
                  <a:ea typeface="Calibri"/>
                  <a:cs typeface="Calibri"/>
                  <a:sym typeface="Calibri"/>
                </a:endParaRPr>
              </a:p>
            </p:txBody>
          </p:sp>
          <p:sp>
            <p:nvSpPr>
              <p:cNvPr id="199" name="Google Shape;199;p32"/>
              <p:cNvSpPr txBox="1"/>
              <p:nvPr/>
            </p:nvSpPr>
            <p:spPr>
              <a:xfrm>
                <a:off x="5096525" y="1906225"/>
                <a:ext cx="4256700" cy="47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Calibri"/>
                    <a:ea typeface="Calibri"/>
                    <a:cs typeface="Calibri"/>
                    <a:sym typeface="Calibri"/>
                  </a:rPr>
                  <a:t>URI of camera:</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fr" sz="800" u="none" cap="none" strike="noStrike">
                    <a:solidFill>
                      <a:srgbClr val="000000"/>
                    </a:solidFill>
                    <a:latin typeface="Calibri"/>
                    <a:ea typeface="Calibri"/>
                    <a:cs typeface="Calibri"/>
                    <a:sym typeface="Calibri"/>
                  </a:rPr>
                  <a:t>&lt;http://phenome.fr/arch/2018/ac180019&gt;</a:t>
                </a:r>
                <a:endParaRPr b="0" i="0" sz="800" u="none" cap="none" strike="noStrike">
                  <a:solidFill>
                    <a:srgbClr val="000000"/>
                  </a:solidFill>
                  <a:latin typeface="Calibri"/>
                  <a:ea typeface="Calibri"/>
                  <a:cs typeface="Calibri"/>
                  <a:sym typeface="Calibri"/>
                </a:endParaRPr>
              </a:p>
            </p:txBody>
          </p:sp>
          <p:sp>
            <p:nvSpPr>
              <p:cNvPr id="200" name="Google Shape;200;p32"/>
              <p:cNvSpPr txBox="1"/>
              <p:nvPr/>
            </p:nvSpPr>
            <p:spPr>
              <a:xfrm>
                <a:off x="5969646" y="2337335"/>
                <a:ext cx="3189600" cy="3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Calibri"/>
                    <a:ea typeface="Calibri"/>
                    <a:cs typeface="Calibri"/>
                    <a:sym typeface="Calibri"/>
                  </a:rPr>
                  <a:t>URI of image: </a:t>
                </a:r>
                <a:r>
                  <a:rPr b="0" i="0" lang="fr" sz="800" u="none" cap="none" strike="noStrike">
                    <a:solidFill>
                      <a:srgbClr val="000000"/>
                    </a:solidFill>
                    <a:latin typeface="Calibri"/>
                    <a:ea typeface="Calibri"/>
                    <a:cs typeface="Calibri"/>
                    <a:sym typeface="Calibri"/>
                  </a:rPr>
                  <a:t>&lt;http://phenome.fr/arch/2017/ic17002295855&gt;</a:t>
                </a:r>
                <a:endParaRPr b="0" i="0" sz="800" u="none" cap="none" strike="noStrike">
                  <a:solidFill>
                    <a:srgbClr val="000000"/>
                  </a:solidFill>
                  <a:latin typeface="Calibri"/>
                  <a:ea typeface="Calibri"/>
                  <a:cs typeface="Calibri"/>
                  <a:sym typeface="Calibri"/>
                </a:endParaRPr>
              </a:p>
            </p:txBody>
          </p:sp>
          <p:cxnSp>
            <p:nvCxnSpPr>
              <p:cNvPr id="201" name="Google Shape;201;p32"/>
              <p:cNvCxnSpPr/>
              <p:nvPr/>
            </p:nvCxnSpPr>
            <p:spPr>
              <a:xfrm>
                <a:off x="7067875" y="549000"/>
                <a:ext cx="1101000" cy="435900"/>
              </a:xfrm>
              <a:prstGeom prst="straightConnector1">
                <a:avLst/>
              </a:prstGeom>
              <a:noFill/>
              <a:ln cap="flat" cmpd="sng" w="9525">
                <a:solidFill>
                  <a:schemeClr val="dk1"/>
                </a:solidFill>
                <a:prstDash val="solid"/>
                <a:round/>
                <a:headEnd len="sm" w="sm" type="none"/>
                <a:tailEnd len="med" w="med" type="triangle"/>
              </a:ln>
            </p:spPr>
          </p:cxnSp>
          <p:cxnSp>
            <p:nvCxnSpPr>
              <p:cNvPr id="202" name="Google Shape;202;p32"/>
              <p:cNvCxnSpPr/>
              <p:nvPr/>
            </p:nvCxnSpPr>
            <p:spPr>
              <a:xfrm>
                <a:off x="7067875" y="975713"/>
                <a:ext cx="1138200" cy="1095600"/>
              </a:xfrm>
              <a:prstGeom prst="straightConnector1">
                <a:avLst/>
              </a:prstGeom>
              <a:noFill/>
              <a:ln cap="flat" cmpd="sng" w="9525">
                <a:solidFill>
                  <a:schemeClr val="dk1"/>
                </a:solidFill>
                <a:prstDash val="solid"/>
                <a:round/>
                <a:headEnd len="sm" w="sm" type="none"/>
                <a:tailEnd len="med" w="med" type="triangle"/>
              </a:ln>
            </p:spPr>
          </p:cxnSp>
          <p:cxnSp>
            <p:nvCxnSpPr>
              <p:cNvPr id="203" name="Google Shape;203;p32"/>
              <p:cNvCxnSpPr/>
              <p:nvPr/>
            </p:nvCxnSpPr>
            <p:spPr>
              <a:xfrm>
                <a:off x="7067875" y="1402413"/>
                <a:ext cx="1027200" cy="794700"/>
              </a:xfrm>
              <a:prstGeom prst="straightConnector1">
                <a:avLst/>
              </a:prstGeom>
              <a:noFill/>
              <a:ln cap="flat" cmpd="sng" w="9525">
                <a:solidFill>
                  <a:schemeClr val="dk1"/>
                </a:solidFill>
                <a:prstDash val="solid"/>
                <a:round/>
                <a:headEnd len="sm" w="sm" type="none"/>
                <a:tailEnd len="med" w="med" type="triangle"/>
              </a:ln>
            </p:spPr>
          </p:cxnSp>
        </p:grpSp>
        <p:cxnSp>
          <p:nvCxnSpPr>
            <p:cNvPr id="204" name="Google Shape;204;p32"/>
            <p:cNvCxnSpPr/>
            <p:nvPr/>
          </p:nvCxnSpPr>
          <p:spPr>
            <a:xfrm>
              <a:off x="6963425" y="1789550"/>
              <a:ext cx="717900" cy="355800"/>
            </a:xfrm>
            <a:prstGeom prst="straightConnector1">
              <a:avLst/>
            </a:prstGeom>
            <a:noFill/>
            <a:ln cap="flat" cmpd="sng" w="9525">
              <a:solidFill>
                <a:schemeClr val="dk1"/>
              </a:solidFill>
              <a:prstDash val="solid"/>
              <a:round/>
              <a:headEnd len="sm" w="sm" type="none"/>
              <a:tailEnd len="med" w="med" type="triangle"/>
            </a:ln>
          </p:spPr>
        </p:cxnSp>
      </p:grpSp>
      <p:pic>
        <p:nvPicPr>
          <p:cNvPr id="205" name="Google Shape;205;p32"/>
          <p:cNvPicPr preferRelativeResize="0"/>
          <p:nvPr/>
        </p:nvPicPr>
        <p:blipFill>
          <a:blip r:embed="rId5">
            <a:alphaModFix/>
          </a:blip>
          <a:stretch>
            <a:fillRect/>
          </a:stretch>
        </p:blipFill>
        <p:spPr>
          <a:xfrm>
            <a:off x="5623950" y="2464974"/>
            <a:ext cx="3021425" cy="2235425"/>
          </a:xfrm>
          <a:prstGeom prst="rect">
            <a:avLst/>
          </a:prstGeom>
          <a:noFill/>
          <a:ln cap="flat" cmpd="sng" w="9525">
            <a:solidFill>
              <a:srgbClr val="44546A"/>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68"/>
          <p:cNvSpPr txBox="1"/>
          <p:nvPr>
            <p:ph type="title"/>
          </p:nvPr>
        </p:nvSpPr>
        <p:spPr>
          <a:xfrm>
            <a:off x="199600" y="134800"/>
            <a:ext cx="3621300" cy="572700"/>
          </a:xfrm>
          <a:prstGeom prst="rect">
            <a:avLst/>
          </a:prstGeom>
        </p:spPr>
        <p:txBody>
          <a:bodyPr anchorCtr="0" anchor="ctr" bIns="45700" lIns="0" spcFirstLastPara="1" rIns="91425" wrap="square" tIns="46800">
            <a:normAutofit/>
          </a:bodyPr>
          <a:lstStyle/>
          <a:p>
            <a:pPr indent="0" lvl="0" marL="0" rtl="0" algn="ctr">
              <a:spcBef>
                <a:spcPts val="0"/>
              </a:spcBef>
              <a:spcAft>
                <a:spcPts val="0"/>
              </a:spcAft>
              <a:buNone/>
            </a:pPr>
            <a:r>
              <a:rPr lang="fr" sz="2700"/>
              <a:t>Conclusion</a:t>
            </a:r>
            <a:endParaRPr sz="2700"/>
          </a:p>
        </p:txBody>
      </p:sp>
      <p:sp>
        <p:nvSpPr>
          <p:cNvPr id="843" name="Google Shape;843;p68"/>
          <p:cNvSpPr txBox="1"/>
          <p:nvPr>
            <p:ph idx="1" type="body"/>
          </p:nvPr>
        </p:nvSpPr>
        <p:spPr>
          <a:xfrm>
            <a:off x="464100" y="1000075"/>
            <a:ext cx="8520600" cy="3416400"/>
          </a:xfrm>
          <a:prstGeom prst="rect">
            <a:avLst/>
          </a:prstGeom>
        </p:spPr>
        <p:txBody>
          <a:bodyPr anchorCtr="0" anchor="t" bIns="45700" lIns="91425" spcFirstLastPara="1" rIns="91425" wrap="square" tIns="45700">
            <a:normAutofit/>
          </a:bodyPr>
          <a:lstStyle/>
          <a:p>
            <a:pPr indent="-393700" lvl="0" marL="457200" rtl="0" algn="l">
              <a:spcBef>
                <a:spcPts val="1000"/>
              </a:spcBef>
              <a:spcAft>
                <a:spcPts val="0"/>
              </a:spcAft>
              <a:buSzPts val="2600"/>
              <a:buChar char="•"/>
            </a:pPr>
            <a:r>
              <a:rPr lang="fr"/>
              <a:t>PHIS: used in several phenotyping platforms</a:t>
            </a:r>
            <a:endParaRPr/>
          </a:p>
          <a:p>
            <a:pPr indent="-393700" lvl="0" marL="457200" rtl="0" algn="l">
              <a:spcBef>
                <a:spcPts val="0"/>
              </a:spcBef>
              <a:spcAft>
                <a:spcPts val="0"/>
              </a:spcAft>
              <a:buSzPts val="2600"/>
              <a:buChar char="•"/>
            </a:pPr>
            <a:r>
              <a:rPr lang="fr"/>
              <a:t>Work in conjunction with standards (BrAPI - MIAPPE)</a:t>
            </a:r>
            <a:endParaRPr/>
          </a:p>
          <a:p>
            <a:pPr indent="-393700" lvl="0" marL="457200" rtl="0" algn="l">
              <a:spcBef>
                <a:spcPts val="0"/>
              </a:spcBef>
              <a:spcAft>
                <a:spcPts val="0"/>
              </a:spcAft>
              <a:buSzPts val="2600"/>
              <a:buChar char="•"/>
            </a:pPr>
            <a:r>
              <a:rPr lang="fr"/>
              <a:t>Ongoing developments</a:t>
            </a:r>
            <a:endParaRPr/>
          </a:p>
          <a:p>
            <a:pPr indent="-381000" lvl="1" marL="914400" rtl="0" algn="l">
              <a:spcBef>
                <a:spcPts val="0"/>
              </a:spcBef>
              <a:spcAft>
                <a:spcPts val="0"/>
              </a:spcAft>
              <a:buSzPts val="2400"/>
              <a:buChar char="•"/>
            </a:pPr>
            <a:r>
              <a:rPr lang="fr"/>
              <a:t>New functionalities</a:t>
            </a:r>
            <a:endParaRPr/>
          </a:p>
          <a:p>
            <a:pPr indent="-381000" lvl="1" marL="914400" rtl="0" algn="l">
              <a:spcBef>
                <a:spcPts val="0"/>
              </a:spcBef>
              <a:spcAft>
                <a:spcPts val="0"/>
              </a:spcAft>
              <a:buSzPts val="2400"/>
              <a:buChar char="•"/>
            </a:pPr>
            <a:r>
              <a:rPr lang="fr"/>
              <a:t>Adaptation to the needs / evolution of research</a:t>
            </a:r>
            <a:endParaRPr/>
          </a:p>
          <a:p>
            <a:pPr indent="-381000" lvl="1" marL="914400" rtl="0" algn="l">
              <a:spcBef>
                <a:spcPts val="0"/>
              </a:spcBef>
              <a:spcAft>
                <a:spcPts val="0"/>
              </a:spcAft>
              <a:buSzPts val="2400"/>
              <a:buChar char="•"/>
            </a:pPr>
            <a:r>
              <a:rPr lang="fr"/>
              <a:t>Support</a:t>
            </a:r>
            <a:endParaRPr/>
          </a:p>
          <a:p>
            <a:pPr indent="-381000" lvl="1" marL="914400" rtl="0" algn="l">
              <a:spcBef>
                <a:spcPts val="0"/>
              </a:spcBef>
              <a:spcAft>
                <a:spcPts val="0"/>
              </a:spcAft>
              <a:buSzPts val="2400"/>
              <a:buChar char="•"/>
            </a:pPr>
            <a:r>
              <a:rPr lang="fr"/>
              <a:t>Link with research teams</a:t>
            </a:r>
            <a:endParaRPr/>
          </a:p>
          <a:p>
            <a:pPr indent="-393700" lvl="0" marL="457200" rtl="0" algn="l">
              <a:spcBef>
                <a:spcPts val="0"/>
              </a:spcBef>
              <a:spcAft>
                <a:spcPts val="0"/>
              </a:spcAft>
              <a:buSzPts val="2600"/>
              <a:buChar char="•"/>
            </a:pPr>
            <a:r>
              <a:rPr lang="fr"/>
              <a:t>OpenSILEX: opening to other communities</a:t>
            </a:r>
            <a:endParaRPr/>
          </a:p>
        </p:txBody>
      </p:sp>
      <p:pic>
        <p:nvPicPr>
          <p:cNvPr id="844" name="Google Shape;844;p68"/>
          <p:cNvPicPr preferRelativeResize="0"/>
          <p:nvPr/>
        </p:nvPicPr>
        <p:blipFill>
          <a:blip r:embed="rId3">
            <a:alphaModFix/>
          </a:blip>
          <a:stretch>
            <a:fillRect/>
          </a:stretch>
        </p:blipFill>
        <p:spPr>
          <a:xfrm>
            <a:off x="8161800" y="22975"/>
            <a:ext cx="933700" cy="847250"/>
          </a:xfrm>
          <a:prstGeom prst="rect">
            <a:avLst/>
          </a:prstGeom>
          <a:noFill/>
          <a:ln>
            <a:noFill/>
          </a:ln>
        </p:spPr>
      </p:pic>
      <p:pic>
        <p:nvPicPr>
          <p:cNvPr id="845" name="Google Shape;845;p68"/>
          <p:cNvPicPr preferRelativeResize="0"/>
          <p:nvPr/>
        </p:nvPicPr>
        <p:blipFill>
          <a:blip r:embed="rId4">
            <a:alphaModFix/>
          </a:blip>
          <a:stretch>
            <a:fillRect/>
          </a:stretch>
        </p:blipFill>
        <p:spPr>
          <a:xfrm>
            <a:off x="66973" y="22975"/>
            <a:ext cx="847250" cy="847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69"/>
          <p:cNvSpPr txBox="1"/>
          <p:nvPr>
            <p:ph type="title"/>
          </p:nvPr>
        </p:nvSpPr>
        <p:spPr>
          <a:xfrm>
            <a:off x="1243199" y="36025"/>
            <a:ext cx="6148800" cy="666300"/>
          </a:xfrm>
          <a:prstGeom prst="rect">
            <a:avLst/>
          </a:prstGeom>
        </p:spPr>
        <p:txBody>
          <a:bodyPr anchorCtr="0" anchor="ctr" bIns="34275" lIns="0" spcFirstLastPara="1" rIns="68575" wrap="square" tIns="35100">
            <a:normAutofit/>
          </a:bodyPr>
          <a:lstStyle/>
          <a:p>
            <a:pPr indent="0" lvl="0" marL="0" rtl="0" algn="ctr">
              <a:spcBef>
                <a:spcPts val="0"/>
              </a:spcBef>
              <a:spcAft>
                <a:spcPts val="0"/>
              </a:spcAft>
              <a:buNone/>
            </a:pPr>
            <a:r>
              <a:rPr lang="fr"/>
              <a:t>PHIS-OpenSILEX useful links</a:t>
            </a:r>
            <a:endParaRPr/>
          </a:p>
        </p:txBody>
      </p:sp>
      <p:sp>
        <p:nvSpPr>
          <p:cNvPr id="851" name="Google Shape;851;p69"/>
          <p:cNvSpPr txBox="1"/>
          <p:nvPr>
            <p:ph idx="1" type="body"/>
          </p:nvPr>
        </p:nvSpPr>
        <p:spPr>
          <a:xfrm>
            <a:off x="1146550" y="1001000"/>
            <a:ext cx="7773000" cy="3793800"/>
          </a:xfrm>
          <a:prstGeom prst="rect">
            <a:avLst/>
          </a:prstGeom>
        </p:spPr>
        <p:txBody>
          <a:bodyPr anchorCtr="0" anchor="t" bIns="34275" lIns="68575" spcFirstLastPara="1" rIns="68575" wrap="square" tIns="34275">
            <a:normAutofit/>
          </a:bodyPr>
          <a:lstStyle/>
          <a:p>
            <a:pPr indent="-355600" lvl="0" marL="457200" marR="0" rtl="0" algn="l">
              <a:lnSpc>
                <a:spcPct val="100000"/>
              </a:lnSpc>
              <a:spcBef>
                <a:spcPts val="0"/>
              </a:spcBef>
              <a:spcAft>
                <a:spcPts val="0"/>
              </a:spcAft>
              <a:buClr>
                <a:schemeClr val="accent4"/>
              </a:buClr>
              <a:buSzPts val="2000"/>
              <a:buChar char="❖"/>
            </a:pPr>
            <a:r>
              <a:rPr lang="fr" sz="2000">
                <a:solidFill>
                  <a:schemeClr val="accent4"/>
                </a:solidFill>
              </a:rPr>
              <a:t>OpenSILEX</a:t>
            </a:r>
            <a:endParaRPr sz="1100" u="sng">
              <a:solidFill>
                <a:schemeClr val="hlink"/>
              </a:solidFill>
              <a:latin typeface="Calibri"/>
              <a:ea typeface="Calibri"/>
              <a:cs typeface="Calibri"/>
              <a:sym typeface="Calibri"/>
            </a:endParaRPr>
          </a:p>
          <a:p>
            <a:pPr indent="-311150" lvl="0" marL="914400" marR="0" rtl="0" algn="l">
              <a:lnSpc>
                <a:spcPct val="115000"/>
              </a:lnSpc>
              <a:spcBef>
                <a:spcPts val="0"/>
              </a:spcBef>
              <a:spcAft>
                <a:spcPts val="0"/>
              </a:spcAft>
              <a:buSzPts val="1300"/>
              <a:buChar char="❖"/>
            </a:pPr>
            <a:r>
              <a:rPr lang="fr" sz="1300">
                <a:latin typeface="Arial"/>
                <a:ea typeface="Arial"/>
                <a:cs typeface="Arial"/>
                <a:sym typeface="Arial"/>
              </a:rPr>
              <a:t>OpenSILEX website: </a:t>
            </a:r>
            <a:r>
              <a:rPr lang="fr" sz="1300" u="sng">
                <a:solidFill>
                  <a:srgbClr val="BBCB03"/>
                </a:solidFill>
                <a:latin typeface="Arial"/>
                <a:ea typeface="Arial"/>
                <a:cs typeface="Arial"/>
                <a:sym typeface="Arial"/>
                <a:hlinkClick r:id="rId3">
                  <a:extLst>
                    <a:ext uri="{A12FA001-AC4F-418D-AE19-62706E023703}">
                      <ahyp:hlinkClr val="tx"/>
                    </a:ext>
                  </a:extLst>
                </a:hlinkClick>
              </a:rPr>
              <a:t>http://opensilex.org/</a:t>
            </a:r>
            <a:r>
              <a:rPr lang="fr" sz="1300" u="sng">
                <a:solidFill>
                  <a:srgbClr val="BBCB03"/>
                </a:solidFill>
                <a:latin typeface="Arial"/>
                <a:ea typeface="Arial"/>
                <a:cs typeface="Arial"/>
                <a:sym typeface="Arial"/>
              </a:rPr>
              <a:t>  </a:t>
            </a:r>
            <a:endParaRPr sz="1300">
              <a:solidFill>
                <a:srgbClr val="BBCB03"/>
              </a:solidFill>
              <a:latin typeface="Arial"/>
              <a:ea typeface="Arial"/>
              <a:cs typeface="Arial"/>
              <a:sym typeface="Arial"/>
            </a:endParaRPr>
          </a:p>
          <a:p>
            <a:pPr indent="-311150" lvl="0" marL="914400" marR="0" rtl="0" algn="l">
              <a:lnSpc>
                <a:spcPct val="115000"/>
              </a:lnSpc>
              <a:spcBef>
                <a:spcPts val="0"/>
              </a:spcBef>
              <a:spcAft>
                <a:spcPts val="0"/>
              </a:spcAft>
              <a:buSzPts val="1300"/>
              <a:buChar char="❖"/>
            </a:pPr>
            <a:r>
              <a:rPr b="1" lang="fr" sz="1300">
                <a:highlight>
                  <a:srgbClr val="00FFFF"/>
                </a:highlight>
                <a:latin typeface="Arial"/>
                <a:ea typeface="Arial"/>
                <a:cs typeface="Arial"/>
                <a:sym typeface="Arial"/>
              </a:rPr>
              <a:t>OpenSILEX demo: </a:t>
            </a:r>
            <a:r>
              <a:rPr b="1" lang="fr" sz="1300" u="sng">
                <a:solidFill>
                  <a:schemeClr val="accent4"/>
                </a:solidFill>
                <a:highlight>
                  <a:srgbClr val="00FFFF"/>
                </a:highlight>
                <a:latin typeface="Arial"/>
                <a:ea typeface="Arial"/>
                <a:cs typeface="Arial"/>
                <a:sym typeface="Arial"/>
                <a:hlinkClick r:id="rId4">
                  <a:extLst>
                    <a:ext uri="{A12FA001-AC4F-418D-AE19-62706E023703}">
                      <ahyp:hlinkClr val="tx"/>
                    </a:ext>
                  </a:extLst>
                </a:hlinkClick>
              </a:rPr>
              <a:t>http://opensilex.org/sandbox/app/</a:t>
            </a:r>
            <a:r>
              <a:rPr b="1" lang="fr" sz="1300">
                <a:solidFill>
                  <a:schemeClr val="accent4"/>
                </a:solidFill>
                <a:highlight>
                  <a:srgbClr val="00FFFF"/>
                </a:highlight>
                <a:latin typeface="Arial"/>
                <a:ea typeface="Arial"/>
                <a:cs typeface="Arial"/>
                <a:sym typeface="Arial"/>
              </a:rPr>
              <a:t> </a:t>
            </a:r>
            <a:r>
              <a:rPr b="1" lang="fr" sz="1300">
                <a:highlight>
                  <a:srgbClr val="00FFFF"/>
                </a:highlight>
                <a:latin typeface="Arial"/>
                <a:ea typeface="Arial"/>
                <a:cs typeface="Arial"/>
                <a:sym typeface="Arial"/>
              </a:rPr>
              <a:t> </a:t>
            </a:r>
            <a:r>
              <a:rPr b="1" i="1" lang="fr" sz="1300">
                <a:highlight>
                  <a:srgbClr val="00FFFF"/>
                </a:highlight>
                <a:latin typeface="Arial"/>
                <a:ea typeface="Arial"/>
                <a:cs typeface="Arial"/>
                <a:sym typeface="Arial"/>
              </a:rPr>
              <a:t>(</a:t>
            </a:r>
            <a:r>
              <a:rPr b="1" i="1" lang="fr" sz="1300">
                <a:highlight>
                  <a:srgbClr val="00FFFF"/>
                </a:highlight>
                <a:uFill>
                  <a:noFill/>
                </a:uFill>
                <a:latin typeface="Arial"/>
                <a:ea typeface="Arial"/>
                <a:cs typeface="Arial"/>
                <a:sym typeface="Arial"/>
                <a:hlinkClick r:id="rId5"/>
              </a:rPr>
              <a:t>guest@opensilex.org</a:t>
            </a:r>
            <a:r>
              <a:rPr b="1" i="1" lang="fr" sz="1300">
                <a:highlight>
                  <a:srgbClr val="00FFFF"/>
                </a:highlight>
                <a:latin typeface="Arial"/>
                <a:ea typeface="Arial"/>
                <a:cs typeface="Arial"/>
                <a:sym typeface="Arial"/>
              </a:rPr>
              <a:t> / guest)</a:t>
            </a:r>
            <a:endParaRPr b="1" i="1" sz="1300">
              <a:highlight>
                <a:srgbClr val="00FFFF"/>
              </a:highlight>
              <a:latin typeface="Arial"/>
              <a:ea typeface="Arial"/>
              <a:cs typeface="Arial"/>
              <a:sym typeface="Arial"/>
            </a:endParaRPr>
          </a:p>
          <a:p>
            <a:pPr indent="-311150" lvl="0" marL="914400" marR="0" rtl="0" algn="l">
              <a:lnSpc>
                <a:spcPct val="115000"/>
              </a:lnSpc>
              <a:spcBef>
                <a:spcPts val="0"/>
              </a:spcBef>
              <a:spcAft>
                <a:spcPts val="0"/>
              </a:spcAft>
              <a:buSzPts val="1300"/>
              <a:buChar char="❖"/>
            </a:pPr>
            <a:r>
              <a:rPr lang="fr" sz="1300">
                <a:latin typeface="Arial"/>
                <a:ea typeface="Arial"/>
                <a:cs typeface="Arial"/>
                <a:sym typeface="Arial"/>
              </a:rPr>
              <a:t>How to contribute to OpenSILEX?</a:t>
            </a:r>
            <a:endParaRPr sz="1300">
              <a:latin typeface="Arial"/>
              <a:ea typeface="Arial"/>
              <a:cs typeface="Arial"/>
              <a:sym typeface="Arial"/>
            </a:endParaRPr>
          </a:p>
          <a:p>
            <a:pPr indent="-311150" lvl="1" marL="1371600" rtl="0" algn="l">
              <a:lnSpc>
                <a:spcPct val="115000"/>
              </a:lnSpc>
              <a:spcBef>
                <a:spcPts val="0"/>
              </a:spcBef>
              <a:spcAft>
                <a:spcPts val="0"/>
              </a:spcAft>
              <a:buClr>
                <a:schemeClr val="dk1"/>
              </a:buClr>
              <a:buSzPts val="1300"/>
              <a:buChar char="➢"/>
            </a:pPr>
            <a:r>
              <a:rPr lang="fr" sz="1300">
                <a:solidFill>
                  <a:schemeClr val="dk1"/>
                </a:solidFill>
                <a:latin typeface="Arial"/>
                <a:ea typeface="Arial"/>
                <a:cs typeface="Arial"/>
                <a:sym typeface="Arial"/>
              </a:rPr>
              <a:t>Github repository:</a:t>
            </a:r>
            <a:r>
              <a:rPr lang="fr" sz="1300">
                <a:solidFill>
                  <a:schemeClr val="dk1"/>
                </a:solidFill>
                <a:uFill>
                  <a:noFill/>
                </a:uFill>
                <a:latin typeface="Arial"/>
                <a:ea typeface="Arial"/>
                <a:cs typeface="Arial"/>
                <a:sym typeface="Arial"/>
                <a:hlinkClick r:id="rId6">
                  <a:extLst>
                    <a:ext uri="{A12FA001-AC4F-418D-AE19-62706E023703}">
                      <ahyp:hlinkClr val="tx"/>
                    </a:ext>
                  </a:extLst>
                </a:hlinkClick>
              </a:rPr>
              <a:t> </a:t>
            </a:r>
            <a:r>
              <a:rPr lang="fr" sz="1300" u="sng">
                <a:solidFill>
                  <a:schemeClr val="accent4"/>
                </a:solidFill>
                <a:latin typeface="Arial"/>
                <a:ea typeface="Arial"/>
                <a:cs typeface="Arial"/>
                <a:sym typeface="Arial"/>
                <a:hlinkClick r:id="rId7">
                  <a:extLst>
                    <a:ext uri="{A12FA001-AC4F-418D-AE19-62706E023703}">
                      <ahyp:hlinkClr val="tx"/>
                    </a:ext>
                  </a:extLst>
                </a:hlinkClick>
              </a:rPr>
              <a:t>https://github.com/OpenSILEX/</a:t>
            </a:r>
            <a:endParaRPr sz="1300" u="sng">
              <a:solidFill>
                <a:schemeClr val="accent4"/>
              </a:solidFill>
              <a:latin typeface="Arial"/>
              <a:ea typeface="Arial"/>
              <a:cs typeface="Arial"/>
              <a:sym typeface="Arial"/>
            </a:endParaRPr>
          </a:p>
          <a:p>
            <a:pPr indent="-311150" lvl="1" marL="1371600" rtl="0" algn="l">
              <a:lnSpc>
                <a:spcPct val="115000"/>
              </a:lnSpc>
              <a:spcBef>
                <a:spcPts val="0"/>
              </a:spcBef>
              <a:spcAft>
                <a:spcPts val="0"/>
              </a:spcAft>
              <a:buClr>
                <a:schemeClr val="dk1"/>
              </a:buClr>
              <a:buSzPts val="1300"/>
              <a:buChar char="➢"/>
            </a:pPr>
            <a:r>
              <a:rPr lang="fr" sz="1300">
                <a:solidFill>
                  <a:schemeClr val="dk1"/>
                </a:solidFill>
                <a:latin typeface="Arial"/>
                <a:ea typeface="Arial"/>
                <a:cs typeface="Arial"/>
                <a:sym typeface="Arial"/>
              </a:rPr>
              <a:t>Developer documentation:</a:t>
            </a:r>
            <a:r>
              <a:rPr lang="fr" sz="1300">
                <a:solidFill>
                  <a:schemeClr val="dk1"/>
                </a:solidFill>
                <a:uFill>
                  <a:noFill/>
                </a:uFill>
                <a:latin typeface="Arial"/>
                <a:ea typeface="Arial"/>
                <a:cs typeface="Arial"/>
                <a:sym typeface="Arial"/>
                <a:hlinkClick r:id="rId8">
                  <a:extLst>
                    <a:ext uri="{A12FA001-AC4F-418D-AE19-62706E023703}">
                      <ahyp:hlinkClr val="tx"/>
                    </a:ext>
                  </a:extLst>
                </a:hlinkClick>
              </a:rPr>
              <a:t> </a:t>
            </a:r>
            <a:r>
              <a:rPr lang="fr" sz="1300" u="sng">
                <a:solidFill>
                  <a:schemeClr val="accent4"/>
                </a:solidFill>
                <a:latin typeface="Arial"/>
                <a:ea typeface="Arial"/>
                <a:cs typeface="Arial"/>
                <a:sym typeface="Arial"/>
                <a:hlinkClick r:id="rId9">
                  <a:extLst>
                    <a:ext uri="{A12FA001-AC4F-418D-AE19-62706E023703}">
                      <ahyp:hlinkClr val="tx"/>
                    </a:ext>
                  </a:extLst>
                </a:hlinkClick>
              </a:rPr>
              <a:t>https://opensilex.github.io/docs-community-dev/</a:t>
            </a:r>
            <a:r>
              <a:rPr lang="fr" sz="1300" u="sng">
                <a:solidFill>
                  <a:schemeClr val="accent4"/>
                </a:solidFill>
                <a:latin typeface="Arial"/>
                <a:ea typeface="Arial"/>
                <a:cs typeface="Arial"/>
                <a:sym typeface="Arial"/>
              </a:rPr>
              <a:t> </a:t>
            </a:r>
            <a:endParaRPr sz="1300">
              <a:solidFill>
                <a:schemeClr val="accent4"/>
              </a:solidFill>
              <a:latin typeface="Arial"/>
              <a:ea typeface="Arial"/>
              <a:cs typeface="Arial"/>
              <a:sym typeface="Arial"/>
            </a:endParaRPr>
          </a:p>
          <a:p>
            <a:pPr indent="-311150" lvl="1" marL="1371600" rtl="0" algn="l">
              <a:lnSpc>
                <a:spcPct val="115000"/>
              </a:lnSpc>
              <a:spcBef>
                <a:spcPts val="0"/>
              </a:spcBef>
              <a:spcAft>
                <a:spcPts val="0"/>
              </a:spcAft>
              <a:buClr>
                <a:schemeClr val="dk1"/>
              </a:buClr>
              <a:buSzPts val="1300"/>
              <a:buChar char="➢"/>
            </a:pPr>
            <a:r>
              <a:rPr lang="fr" sz="1300">
                <a:solidFill>
                  <a:schemeClr val="dk1"/>
                </a:solidFill>
                <a:latin typeface="Arial"/>
                <a:ea typeface="Arial"/>
                <a:cs typeface="Arial"/>
                <a:sym typeface="Arial"/>
              </a:rPr>
              <a:t>OpenSILEX Docker: </a:t>
            </a:r>
            <a:r>
              <a:rPr lang="fr" sz="1300" u="sng">
                <a:solidFill>
                  <a:schemeClr val="accent4"/>
                </a:solidFill>
                <a:latin typeface="Arial"/>
                <a:ea typeface="Arial"/>
                <a:cs typeface="Arial"/>
                <a:sym typeface="Arial"/>
                <a:hlinkClick r:id="rId10">
                  <a:extLst>
                    <a:ext uri="{A12FA001-AC4F-418D-AE19-62706E023703}">
                      <ahyp:hlinkClr val="tx"/>
                    </a:ext>
                  </a:extLst>
                </a:hlinkClick>
              </a:rPr>
              <a:t>https://github.com/OpenSILEX/opensilex-docker-compose</a:t>
            </a:r>
            <a:r>
              <a:rPr lang="fr" sz="1300">
                <a:solidFill>
                  <a:schemeClr val="accent4"/>
                </a:solidFill>
                <a:latin typeface="Arial"/>
                <a:ea typeface="Arial"/>
                <a:cs typeface="Arial"/>
                <a:sym typeface="Arial"/>
              </a:rPr>
              <a:t> </a:t>
            </a:r>
            <a:endParaRPr sz="1300">
              <a:solidFill>
                <a:schemeClr val="accent4"/>
              </a:solidFill>
              <a:latin typeface="Arial"/>
              <a:ea typeface="Arial"/>
              <a:cs typeface="Arial"/>
              <a:sym typeface="Arial"/>
            </a:endParaRPr>
          </a:p>
          <a:p>
            <a:pPr indent="-311150" lvl="0" marL="914400" rtl="0" algn="l">
              <a:lnSpc>
                <a:spcPct val="115000"/>
              </a:lnSpc>
              <a:spcBef>
                <a:spcPts val="0"/>
              </a:spcBef>
              <a:spcAft>
                <a:spcPts val="0"/>
              </a:spcAft>
              <a:buSzPts val="1300"/>
              <a:buChar char="❖"/>
            </a:pPr>
            <a:r>
              <a:rPr lang="fr" sz="1300">
                <a:latin typeface="Arial"/>
                <a:ea typeface="Arial"/>
                <a:cs typeface="Arial"/>
                <a:sym typeface="Arial"/>
              </a:rPr>
              <a:t>User documentation: </a:t>
            </a:r>
            <a:r>
              <a:rPr lang="fr" sz="1300" u="sng">
                <a:solidFill>
                  <a:schemeClr val="accent4"/>
                </a:solidFill>
                <a:latin typeface="Arial"/>
                <a:ea typeface="Arial"/>
                <a:cs typeface="Arial"/>
                <a:sym typeface="Arial"/>
                <a:hlinkClick r:id="rId11">
                  <a:extLst>
                    <a:ext uri="{A12FA001-AC4F-418D-AE19-62706E023703}">
                      <ahyp:hlinkClr val="tx"/>
                    </a:ext>
                  </a:extLst>
                </a:hlinkClick>
              </a:rPr>
              <a:t>https://opensilex.github.io/phis-docs-community/</a:t>
            </a:r>
            <a:r>
              <a:rPr lang="fr" sz="1300" u="sng">
                <a:solidFill>
                  <a:schemeClr val="accent4"/>
                </a:solidFill>
                <a:latin typeface="Arial"/>
                <a:ea typeface="Arial"/>
                <a:cs typeface="Arial"/>
                <a:sym typeface="Arial"/>
              </a:rPr>
              <a:t> </a:t>
            </a:r>
            <a:endParaRPr sz="1300">
              <a:solidFill>
                <a:schemeClr val="accent4"/>
              </a:solidFill>
              <a:latin typeface="Arial"/>
              <a:ea typeface="Arial"/>
              <a:cs typeface="Arial"/>
              <a:sym typeface="Arial"/>
            </a:endParaRPr>
          </a:p>
          <a:p>
            <a:pPr indent="0" lvl="0" marL="457200" rtl="0" algn="l">
              <a:lnSpc>
                <a:spcPct val="100000"/>
              </a:lnSpc>
              <a:spcBef>
                <a:spcPts val="0"/>
              </a:spcBef>
              <a:spcAft>
                <a:spcPts val="0"/>
              </a:spcAft>
              <a:buNone/>
            </a:pPr>
            <a:r>
              <a:t/>
            </a:r>
            <a:endParaRPr sz="2000">
              <a:solidFill>
                <a:srgbClr val="00A3A6"/>
              </a:solidFill>
            </a:endParaRPr>
          </a:p>
          <a:p>
            <a:pPr indent="-355600" lvl="0" marL="457200" rtl="0" algn="l">
              <a:lnSpc>
                <a:spcPct val="100000"/>
              </a:lnSpc>
              <a:spcBef>
                <a:spcPts val="0"/>
              </a:spcBef>
              <a:spcAft>
                <a:spcPts val="0"/>
              </a:spcAft>
              <a:buClr>
                <a:schemeClr val="accent4"/>
              </a:buClr>
              <a:buSzPts val="2000"/>
              <a:buChar char="❖"/>
            </a:pPr>
            <a:r>
              <a:rPr lang="fr" sz="2000">
                <a:solidFill>
                  <a:schemeClr val="accent4"/>
                </a:solidFill>
              </a:rPr>
              <a:t>PHIS</a:t>
            </a:r>
            <a:endParaRPr sz="2000">
              <a:solidFill>
                <a:schemeClr val="accent4"/>
              </a:solidFill>
            </a:endParaRPr>
          </a:p>
          <a:p>
            <a:pPr indent="-311150" lvl="0" marL="914400" rtl="0" algn="l">
              <a:lnSpc>
                <a:spcPct val="115000"/>
              </a:lnSpc>
              <a:spcBef>
                <a:spcPts val="0"/>
              </a:spcBef>
              <a:spcAft>
                <a:spcPts val="0"/>
              </a:spcAft>
              <a:buSzPts val="1300"/>
              <a:buChar char="❖"/>
            </a:pPr>
            <a:r>
              <a:rPr lang="fr" sz="1300">
                <a:latin typeface="Arial"/>
                <a:ea typeface="Arial"/>
                <a:cs typeface="Arial"/>
                <a:sym typeface="Arial"/>
              </a:rPr>
              <a:t>PHIS website:</a:t>
            </a:r>
            <a:r>
              <a:rPr lang="fr" sz="1300" u="sng">
                <a:solidFill>
                  <a:srgbClr val="0097A7"/>
                </a:solidFill>
                <a:latin typeface="Arial"/>
                <a:ea typeface="Arial"/>
                <a:cs typeface="Arial"/>
                <a:sym typeface="Arial"/>
                <a:hlinkClick r:id="rId12">
                  <a:extLst>
                    <a:ext uri="{A12FA001-AC4F-418D-AE19-62706E023703}">
                      <ahyp:hlinkClr val="tx"/>
                    </a:ext>
                  </a:extLst>
                </a:hlinkClick>
              </a:rPr>
              <a:t> </a:t>
            </a:r>
            <a:r>
              <a:rPr lang="fr" sz="1300" u="sng">
                <a:solidFill>
                  <a:schemeClr val="accent4"/>
                </a:solidFill>
                <a:latin typeface="Arial"/>
                <a:ea typeface="Arial"/>
                <a:cs typeface="Arial"/>
                <a:sym typeface="Arial"/>
                <a:hlinkClick r:id="rId13">
                  <a:extLst>
                    <a:ext uri="{A12FA001-AC4F-418D-AE19-62706E023703}">
                      <ahyp:hlinkClr val="tx"/>
                    </a:ext>
                  </a:extLst>
                </a:hlinkClick>
              </a:rPr>
              <a:t>http://phis.inrae.fr/</a:t>
            </a:r>
            <a:r>
              <a:rPr lang="fr" sz="1300">
                <a:solidFill>
                  <a:schemeClr val="accent4"/>
                </a:solidFill>
                <a:latin typeface="Arial"/>
                <a:ea typeface="Arial"/>
                <a:cs typeface="Arial"/>
                <a:sym typeface="Arial"/>
              </a:rPr>
              <a:t> </a:t>
            </a:r>
            <a:endParaRPr sz="1300">
              <a:solidFill>
                <a:schemeClr val="accent4"/>
              </a:solidFill>
              <a:latin typeface="Arial"/>
              <a:ea typeface="Arial"/>
              <a:cs typeface="Arial"/>
              <a:sym typeface="Arial"/>
            </a:endParaRPr>
          </a:p>
          <a:p>
            <a:pPr indent="-311150" lvl="0" marL="914400" rtl="0" algn="l">
              <a:lnSpc>
                <a:spcPct val="115000"/>
              </a:lnSpc>
              <a:spcBef>
                <a:spcPts val="0"/>
              </a:spcBef>
              <a:spcAft>
                <a:spcPts val="0"/>
              </a:spcAft>
              <a:buSzPts val="1300"/>
              <a:buChar char="❖"/>
            </a:pPr>
            <a:r>
              <a:rPr lang="fr" sz="1300">
                <a:latin typeface="Arial"/>
                <a:ea typeface="Arial"/>
                <a:cs typeface="Arial"/>
                <a:sym typeface="Arial"/>
              </a:rPr>
              <a:t>Research paper: </a:t>
            </a:r>
            <a:r>
              <a:rPr lang="fr" sz="1300" u="sng">
                <a:solidFill>
                  <a:srgbClr val="BBCB03"/>
                </a:solidFill>
                <a:latin typeface="Arial"/>
                <a:ea typeface="Arial"/>
                <a:cs typeface="Arial"/>
                <a:sym typeface="Arial"/>
                <a:hlinkClick r:id="rId14">
                  <a:extLst>
                    <a:ext uri="{A12FA001-AC4F-418D-AE19-62706E023703}">
                      <ahyp:hlinkClr val="tx"/>
                    </a:ext>
                  </a:extLst>
                </a:hlinkClick>
              </a:rPr>
              <a:t>https://nph.onlinelibrary.wiley.com/doi/full/10.1111/nph.15385</a:t>
            </a:r>
            <a:r>
              <a:rPr lang="fr" sz="1300">
                <a:solidFill>
                  <a:srgbClr val="BBCB03"/>
                </a:solidFill>
                <a:latin typeface="Arial"/>
                <a:ea typeface="Arial"/>
                <a:cs typeface="Arial"/>
                <a:sym typeface="Arial"/>
              </a:rPr>
              <a:t> </a:t>
            </a:r>
            <a:endParaRPr sz="1300">
              <a:solidFill>
                <a:srgbClr val="BBCB03"/>
              </a:solidFill>
              <a:latin typeface="Arial"/>
              <a:ea typeface="Arial"/>
              <a:cs typeface="Arial"/>
              <a:sym typeface="Arial"/>
            </a:endParaRPr>
          </a:p>
          <a:p>
            <a:pPr indent="-311150" lvl="0" marL="914400" rtl="0" algn="l">
              <a:lnSpc>
                <a:spcPct val="115000"/>
              </a:lnSpc>
              <a:spcBef>
                <a:spcPts val="0"/>
              </a:spcBef>
              <a:spcAft>
                <a:spcPts val="0"/>
              </a:spcAft>
              <a:buSzPts val="1300"/>
              <a:buFont typeface="Arial"/>
              <a:buChar char="❖"/>
            </a:pPr>
            <a:r>
              <a:rPr lang="fr" sz="1300">
                <a:latin typeface="Arial"/>
                <a:ea typeface="Arial"/>
                <a:cs typeface="Arial"/>
                <a:sym typeface="Arial"/>
              </a:rPr>
              <a:t>Variables declaration tutorial: </a:t>
            </a:r>
            <a:r>
              <a:rPr lang="fr" sz="1300" u="sng">
                <a:solidFill>
                  <a:schemeClr val="accent4"/>
                </a:solidFill>
                <a:latin typeface="Arial"/>
                <a:ea typeface="Arial"/>
                <a:cs typeface="Arial"/>
                <a:sym typeface="Arial"/>
                <a:hlinkClick r:id="rId15">
                  <a:extLst>
                    <a:ext uri="{A12FA001-AC4F-418D-AE19-62706E023703}">
                      <ahyp:hlinkClr val="tx"/>
                    </a:ext>
                  </a:extLst>
                </a:hlinkClick>
              </a:rPr>
              <a:t>https://www.youtube.com/watch?v=Pvz9o-b_Mok</a:t>
            </a:r>
            <a:r>
              <a:rPr lang="fr" sz="1300" u="sng">
                <a:solidFill>
                  <a:schemeClr val="accent4"/>
                </a:solidFill>
                <a:latin typeface="Arial"/>
                <a:ea typeface="Arial"/>
                <a:cs typeface="Arial"/>
                <a:sym typeface="Arial"/>
              </a:rPr>
              <a:t> </a:t>
            </a:r>
            <a:endParaRPr sz="1300">
              <a:solidFill>
                <a:schemeClr val="accent4"/>
              </a:solidFill>
              <a:latin typeface="Arial"/>
              <a:ea typeface="Arial"/>
              <a:cs typeface="Arial"/>
              <a:sym typeface="Arial"/>
            </a:endParaRPr>
          </a:p>
        </p:txBody>
      </p:sp>
      <p:pic>
        <p:nvPicPr>
          <p:cNvPr id="852" name="Google Shape;852;p69"/>
          <p:cNvPicPr preferRelativeResize="0"/>
          <p:nvPr/>
        </p:nvPicPr>
        <p:blipFill>
          <a:blip r:embed="rId16">
            <a:alphaModFix/>
          </a:blip>
          <a:stretch>
            <a:fillRect/>
          </a:stretch>
        </p:blipFill>
        <p:spPr>
          <a:xfrm>
            <a:off x="66975" y="3298925"/>
            <a:ext cx="933700" cy="847250"/>
          </a:xfrm>
          <a:prstGeom prst="rect">
            <a:avLst/>
          </a:prstGeom>
          <a:noFill/>
          <a:ln>
            <a:noFill/>
          </a:ln>
        </p:spPr>
      </p:pic>
      <p:pic>
        <p:nvPicPr>
          <p:cNvPr id="853" name="Google Shape;853;p69"/>
          <p:cNvPicPr preferRelativeResize="0"/>
          <p:nvPr/>
        </p:nvPicPr>
        <p:blipFill>
          <a:blip r:embed="rId17">
            <a:alphaModFix/>
          </a:blip>
          <a:stretch>
            <a:fillRect/>
          </a:stretch>
        </p:blipFill>
        <p:spPr>
          <a:xfrm>
            <a:off x="66973" y="1318375"/>
            <a:ext cx="847250" cy="847250"/>
          </a:xfrm>
          <a:prstGeom prst="rect">
            <a:avLst/>
          </a:prstGeom>
          <a:noFill/>
          <a:ln>
            <a:noFill/>
          </a:ln>
        </p:spPr>
      </p:pic>
      <p:pic>
        <p:nvPicPr>
          <p:cNvPr id="854" name="Google Shape;854;p69"/>
          <p:cNvPicPr preferRelativeResize="0"/>
          <p:nvPr/>
        </p:nvPicPr>
        <p:blipFill rotWithShape="1">
          <a:blip r:embed="rId18">
            <a:alphaModFix/>
          </a:blip>
          <a:srcRect b="0" l="0" r="0" t="0"/>
          <a:stretch/>
        </p:blipFill>
        <p:spPr>
          <a:xfrm>
            <a:off x="1784476" y="2385401"/>
            <a:ext cx="272626" cy="233265"/>
          </a:xfrm>
          <a:prstGeom prst="rect">
            <a:avLst/>
          </a:prstGeom>
          <a:noFill/>
          <a:ln>
            <a:noFill/>
          </a:ln>
        </p:spPr>
      </p:pic>
      <p:pic>
        <p:nvPicPr>
          <p:cNvPr id="855" name="Google Shape;855;p69"/>
          <p:cNvPicPr preferRelativeResize="0"/>
          <p:nvPr/>
        </p:nvPicPr>
        <p:blipFill>
          <a:blip r:embed="rId19">
            <a:alphaModFix/>
          </a:blip>
          <a:stretch>
            <a:fillRect/>
          </a:stretch>
        </p:blipFill>
        <p:spPr>
          <a:xfrm>
            <a:off x="1823825" y="2028150"/>
            <a:ext cx="233276" cy="2332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3"/>
          <p:cNvSpPr txBox="1"/>
          <p:nvPr>
            <p:ph type="title"/>
          </p:nvPr>
        </p:nvSpPr>
        <p:spPr>
          <a:xfrm>
            <a:off x="238731" y="-116378"/>
            <a:ext cx="7662300" cy="666300"/>
          </a:xfrm>
          <a:prstGeom prst="rect">
            <a:avLst/>
          </a:prstGeom>
        </p:spPr>
        <p:txBody>
          <a:bodyPr anchorCtr="0" anchor="ctr" bIns="34275" lIns="0" spcFirstLastPara="1" rIns="68575" wrap="square" tIns="35100">
            <a:normAutofit/>
          </a:bodyPr>
          <a:lstStyle/>
          <a:p>
            <a:pPr indent="0" lvl="0" marL="0" rtl="0" algn="l">
              <a:spcBef>
                <a:spcPts val="0"/>
              </a:spcBef>
              <a:spcAft>
                <a:spcPts val="0"/>
              </a:spcAft>
              <a:buNone/>
            </a:pPr>
            <a:r>
              <a:rPr lang="fr" sz="2100"/>
              <a:t>Make FAIR data, structure your data</a:t>
            </a:r>
            <a:endParaRPr sz="2100"/>
          </a:p>
        </p:txBody>
      </p:sp>
      <p:sp>
        <p:nvSpPr>
          <p:cNvPr id="211" name="Google Shape;211;p33"/>
          <p:cNvSpPr txBox="1"/>
          <p:nvPr>
            <p:ph idx="1" type="body"/>
          </p:nvPr>
        </p:nvSpPr>
        <p:spPr>
          <a:xfrm>
            <a:off x="259850" y="720325"/>
            <a:ext cx="5137200" cy="1058100"/>
          </a:xfrm>
          <a:prstGeom prst="rect">
            <a:avLst/>
          </a:prstGeom>
        </p:spPr>
        <p:txBody>
          <a:bodyPr anchorCtr="0" anchor="t" bIns="34275" lIns="68575" spcFirstLastPara="1" rIns="68575" wrap="square" tIns="34275">
            <a:normAutofit/>
          </a:bodyPr>
          <a:lstStyle/>
          <a:p>
            <a:pPr indent="-330200" lvl="0" marL="457200" rtl="0" algn="l">
              <a:spcBef>
                <a:spcPts val="800"/>
              </a:spcBef>
              <a:spcAft>
                <a:spcPts val="0"/>
              </a:spcAft>
              <a:buSzPts val="1600"/>
              <a:buChar char="●"/>
            </a:pPr>
            <a:r>
              <a:rPr lang="fr" sz="1600"/>
              <a:t>Everything can be identified: plants, experiments, sensors, events, etc.</a:t>
            </a:r>
            <a:endParaRPr sz="1600"/>
          </a:p>
          <a:p>
            <a:pPr indent="-330200" lvl="0" marL="457200" rtl="0" algn="l">
              <a:spcBef>
                <a:spcPts val="800"/>
              </a:spcBef>
              <a:spcAft>
                <a:spcPts val="1000"/>
              </a:spcAft>
              <a:buSzPts val="1600"/>
              <a:buChar char="●"/>
            </a:pPr>
            <a:r>
              <a:rPr lang="fr" sz="1600"/>
              <a:t>Persistent, unambiguous, resolvable</a:t>
            </a:r>
            <a:endParaRPr sz="1600"/>
          </a:p>
        </p:txBody>
      </p:sp>
      <p:sp>
        <p:nvSpPr>
          <p:cNvPr id="212" name="Google Shape;212;p33"/>
          <p:cNvSpPr txBox="1"/>
          <p:nvPr>
            <p:ph idx="2" type="subTitle"/>
          </p:nvPr>
        </p:nvSpPr>
        <p:spPr>
          <a:xfrm>
            <a:off x="259859" y="415528"/>
            <a:ext cx="7260000" cy="509400"/>
          </a:xfrm>
          <a:prstGeom prst="rect">
            <a:avLst/>
          </a:prstGeom>
        </p:spPr>
        <p:txBody>
          <a:bodyPr anchorCtr="0" anchor="t" bIns="34275" lIns="68575" spcFirstLastPara="1" rIns="68575" wrap="square" tIns="34275">
            <a:normAutofit/>
          </a:bodyPr>
          <a:lstStyle/>
          <a:p>
            <a:pPr indent="0" lvl="0" marL="0" marR="0" rtl="0" algn="l">
              <a:lnSpc>
                <a:spcPct val="90000"/>
              </a:lnSpc>
              <a:spcBef>
                <a:spcPts val="800"/>
              </a:spcBef>
              <a:spcAft>
                <a:spcPts val="0"/>
              </a:spcAft>
              <a:buNone/>
            </a:pPr>
            <a:r>
              <a:rPr lang="fr" sz="2000">
                <a:solidFill>
                  <a:srgbClr val="BBCB03"/>
                </a:solidFill>
              </a:rPr>
              <a:t>Identification</a:t>
            </a:r>
            <a:endParaRPr sz="2000"/>
          </a:p>
        </p:txBody>
      </p:sp>
      <p:sp>
        <p:nvSpPr>
          <p:cNvPr id="213" name="Google Shape;213;p33"/>
          <p:cNvSpPr txBox="1"/>
          <p:nvPr>
            <p:ph idx="2" type="subTitle"/>
          </p:nvPr>
        </p:nvSpPr>
        <p:spPr>
          <a:xfrm>
            <a:off x="259859" y="1634728"/>
            <a:ext cx="7260000" cy="509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fr" sz="2000">
                <a:solidFill>
                  <a:srgbClr val="BBCB03"/>
                </a:solidFill>
              </a:rPr>
              <a:t>Semantics</a:t>
            </a:r>
            <a:endParaRPr sz="2000"/>
          </a:p>
        </p:txBody>
      </p:sp>
      <p:sp>
        <p:nvSpPr>
          <p:cNvPr id="214" name="Google Shape;214;p33"/>
          <p:cNvSpPr txBox="1"/>
          <p:nvPr>
            <p:ph idx="1" type="body"/>
          </p:nvPr>
        </p:nvSpPr>
        <p:spPr>
          <a:xfrm>
            <a:off x="259850" y="3896725"/>
            <a:ext cx="2666400" cy="509400"/>
          </a:xfrm>
          <a:prstGeom prst="rect">
            <a:avLst/>
          </a:prstGeom>
        </p:spPr>
        <p:txBody>
          <a:bodyPr anchorCtr="0" anchor="t" bIns="34275" lIns="68575" spcFirstLastPara="1" rIns="68575" wrap="square" tIns="34275">
            <a:normAutofit fontScale="85000"/>
          </a:bodyPr>
          <a:lstStyle/>
          <a:p>
            <a:pPr indent="0" lvl="0" marL="0" rtl="0" algn="l">
              <a:spcBef>
                <a:spcPts val="800"/>
              </a:spcBef>
              <a:spcAft>
                <a:spcPts val="0"/>
              </a:spcAft>
              <a:buNone/>
            </a:pPr>
            <a:r>
              <a:rPr b="1" lang="fr" sz="1600"/>
              <a:t>PHIS</a:t>
            </a:r>
            <a:r>
              <a:rPr lang="fr" sz="1600"/>
              <a:t>, an </a:t>
            </a:r>
            <a:r>
              <a:rPr b="1" lang="fr" sz="1600"/>
              <a:t>ontology driven</a:t>
            </a:r>
            <a:r>
              <a:rPr lang="fr" sz="1600"/>
              <a:t> Information System</a:t>
            </a:r>
            <a:endParaRPr b="1" sz="1600"/>
          </a:p>
        </p:txBody>
      </p:sp>
      <p:sp>
        <p:nvSpPr>
          <p:cNvPr id="215" name="Google Shape;215;p33"/>
          <p:cNvSpPr txBox="1"/>
          <p:nvPr>
            <p:ph idx="2" type="subTitle"/>
          </p:nvPr>
        </p:nvSpPr>
        <p:spPr>
          <a:xfrm>
            <a:off x="259859" y="3539728"/>
            <a:ext cx="7260000" cy="509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fr" sz="2000">
                <a:solidFill>
                  <a:srgbClr val="BBCB03"/>
                </a:solidFill>
              </a:rPr>
              <a:t>How?</a:t>
            </a:r>
            <a:endParaRPr sz="2000"/>
          </a:p>
        </p:txBody>
      </p:sp>
      <p:sp>
        <p:nvSpPr>
          <p:cNvPr id="216" name="Google Shape;216;p33"/>
          <p:cNvSpPr txBox="1"/>
          <p:nvPr>
            <p:ph idx="1" type="body"/>
          </p:nvPr>
        </p:nvSpPr>
        <p:spPr>
          <a:xfrm>
            <a:off x="259850" y="1939525"/>
            <a:ext cx="3338100" cy="1614000"/>
          </a:xfrm>
          <a:prstGeom prst="rect">
            <a:avLst/>
          </a:prstGeom>
        </p:spPr>
        <p:txBody>
          <a:bodyPr anchorCtr="0" anchor="t" bIns="34275" lIns="68575" spcFirstLastPara="1" rIns="68575" wrap="square" tIns="34275">
            <a:normAutofit lnSpcReduction="10000"/>
          </a:bodyPr>
          <a:lstStyle/>
          <a:p>
            <a:pPr indent="-330200" lvl="0" marL="457200" rtl="0" algn="l">
              <a:spcBef>
                <a:spcPts val="800"/>
              </a:spcBef>
              <a:spcAft>
                <a:spcPts val="0"/>
              </a:spcAft>
              <a:buSzPts val="1600"/>
              <a:buChar char="●"/>
            </a:pPr>
            <a:r>
              <a:rPr lang="fr" sz="1600"/>
              <a:t>Naming Conventions</a:t>
            </a:r>
            <a:endParaRPr sz="1600"/>
          </a:p>
          <a:p>
            <a:pPr indent="-330200" lvl="0" marL="457200" rtl="0" algn="l">
              <a:spcBef>
                <a:spcPts val="800"/>
              </a:spcBef>
              <a:spcAft>
                <a:spcPts val="0"/>
              </a:spcAft>
              <a:buSzPts val="1600"/>
              <a:buChar char="●"/>
            </a:pPr>
            <a:r>
              <a:rPr lang="fr" sz="1600"/>
              <a:t>Controlled vocabulary</a:t>
            </a:r>
            <a:endParaRPr sz="1600"/>
          </a:p>
          <a:p>
            <a:pPr indent="-330200" lvl="0" marL="457200" rtl="0" algn="l">
              <a:spcBef>
                <a:spcPts val="800"/>
              </a:spcBef>
              <a:spcAft>
                <a:spcPts val="0"/>
              </a:spcAft>
              <a:buSzPts val="1600"/>
              <a:buChar char="●"/>
            </a:pPr>
            <a:r>
              <a:rPr lang="fr" sz="1600"/>
              <a:t>Formalized relationships between entities</a:t>
            </a:r>
            <a:endParaRPr sz="1600"/>
          </a:p>
          <a:p>
            <a:pPr indent="-330200" lvl="0" marL="457200" rtl="0" algn="l">
              <a:spcBef>
                <a:spcPts val="800"/>
              </a:spcBef>
              <a:spcAft>
                <a:spcPts val="1000"/>
              </a:spcAft>
              <a:buSzPts val="1600"/>
              <a:buChar char="●"/>
            </a:pPr>
            <a:r>
              <a:rPr lang="fr" sz="1600"/>
              <a:t>Data annotation and enrichment</a:t>
            </a:r>
            <a:endParaRPr sz="1600"/>
          </a:p>
        </p:txBody>
      </p:sp>
      <p:grpSp>
        <p:nvGrpSpPr>
          <p:cNvPr id="217" name="Google Shape;217;p33"/>
          <p:cNvGrpSpPr/>
          <p:nvPr/>
        </p:nvGrpSpPr>
        <p:grpSpPr>
          <a:xfrm>
            <a:off x="5292943" y="-17625"/>
            <a:ext cx="4060555" cy="2376561"/>
            <a:chOff x="4907200" y="-17625"/>
            <a:chExt cx="4446025" cy="2618800"/>
          </a:xfrm>
        </p:grpSpPr>
        <p:grpSp>
          <p:nvGrpSpPr>
            <p:cNvPr id="218" name="Google Shape;218;p33"/>
            <p:cNvGrpSpPr/>
            <p:nvPr/>
          </p:nvGrpSpPr>
          <p:grpSpPr>
            <a:xfrm>
              <a:off x="4907200" y="-17625"/>
              <a:ext cx="4446025" cy="2618800"/>
              <a:chOff x="4907200" y="58575"/>
              <a:chExt cx="4446025" cy="2618800"/>
            </a:xfrm>
          </p:grpSpPr>
          <p:pic>
            <p:nvPicPr>
              <p:cNvPr id="219" name="Google Shape;219;p33"/>
              <p:cNvPicPr preferRelativeResize="0"/>
              <p:nvPr/>
            </p:nvPicPr>
            <p:blipFill rotWithShape="1">
              <a:blip r:embed="rId3">
                <a:alphaModFix/>
              </a:blip>
              <a:srcRect b="0" l="0" r="0" t="0"/>
              <a:stretch/>
            </p:blipFill>
            <p:spPr>
              <a:xfrm>
                <a:off x="4907200" y="58575"/>
                <a:ext cx="4191374" cy="2618800"/>
              </a:xfrm>
              <a:prstGeom prst="rect">
                <a:avLst/>
              </a:prstGeom>
              <a:noFill/>
              <a:ln>
                <a:noFill/>
              </a:ln>
            </p:spPr>
          </p:pic>
          <p:sp>
            <p:nvSpPr>
              <p:cNvPr id="220" name="Google Shape;220;p33"/>
              <p:cNvSpPr txBox="1"/>
              <p:nvPr/>
            </p:nvSpPr>
            <p:spPr>
              <a:xfrm>
                <a:off x="5096525" y="275575"/>
                <a:ext cx="4256700" cy="47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fr" sz="800" u="none" cap="none" strike="noStrike">
                    <a:solidFill>
                      <a:srgbClr val="000000"/>
                    </a:solidFill>
                    <a:latin typeface="Calibri"/>
                    <a:ea typeface="Calibri"/>
                    <a:cs typeface="Calibri"/>
                    <a:sym typeface="Calibri"/>
                  </a:rPr>
                  <a:t>URI of plant:</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fr" sz="800" u="none" cap="none" strike="noStrike">
                    <a:solidFill>
                      <a:srgbClr val="000000"/>
                    </a:solidFill>
                    <a:latin typeface="Calibri"/>
                    <a:ea typeface="Calibri"/>
                    <a:cs typeface="Calibri"/>
                    <a:sym typeface="Calibri"/>
                  </a:rPr>
                  <a:t>&lt;http://phenome.fr/arch/2017/c17000118&gt;</a:t>
                </a:r>
                <a:endParaRPr b="0" i="0" sz="800" u="none" cap="none" strike="noStrike">
                  <a:solidFill>
                    <a:srgbClr val="000000"/>
                  </a:solidFill>
                  <a:latin typeface="Calibri"/>
                  <a:ea typeface="Calibri"/>
                  <a:cs typeface="Calibri"/>
                  <a:sym typeface="Calibri"/>
                </a:endParaRPr>
              </a:p>
            </p:txBody>
          </p:sp>
          <p:pic>
            <p:nvPicPr>
              <p:cNvPr id="221" name="Google Shape;221;p33"/>
              <p:cNvPicPr preferRelativeResize="0"/>
              <p:nvPr/>
            </p:nvPicPr>
            <p:blipFill rotWithShape="1">
              <a:blip r:embed="rId4">
                <a:alphaModFix/>
              </a:blip>
              <a:srcRect b="0" l="0" r="0" t="0"/>
              <a:stretch/>
            </p:blipFill>
            <p:spPr>
              <a:xfrm>
                <a:off x="7458750" y="199375"/>
                <a:ext cx="1507175" cy="2130625"/>
              </a:xfrm>
              <a:prstGeom prst="rect">
                <a:avLst/>
              </a:prstGeom>
              <a:noFill/>
              <a:ln>
                <a:noFill/>
              </a:ln>
            </p:spPr>
          </p:pic>
          <p:sp>
            <p:nvSpPr>
              <p:cNvPr id="222" name="Google Shape;222;p33"/>
              <p:cNvSpPr txBox="1"/>
              <p:nvPr/>
            </p:nvSpPr>
            <p:spPr>
              <a:xfrm>
                <a:off x="5096525" y="659800"/>
                <a:ext cx="4256700" cy="47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Calibri"/>
                    <a:ea typeface="Calibri"/>
                    <a:cs typeface="Calibri"/>
                    <a:sym typeface="Calibri"/>
                  </a:rPr>
                  <a:t>URI of pot:</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fr" sz="800" u="none" cap="none" strike="noStrike">
                    <a:solidFill>
                      <a:srgbClr val="000000"/>
                    </a:solidFill>
                    <a:latin typeface="Calibri"/>
                    <a:ea typeface="Calibri"/>
                    <a:cs typeface="Calibri"/>
                    <a:sym typeface="Calibri"/>
                  </a:rPr>
                  <a:t>&lt;http://phenome.fr/arch/2013/pc13001542&gt;</a:t>
                </a:r>
                <a:endParaRPr b="0" i="0" sz="800" u="none" cap="none" strike="noStrike">
                  <a:solidFill>
                    <a:srgbClr val="000000"/>
                  </a:solidFill>
                  <a:latin typeface="Calibri"/>
                  <a:ea typeface="Calibri"/>
                  <a:cs typeface="Calibri"/>
                  <a:sym typeface="Calibri"/>
                </a:endParaRPr>
              </a:p>
            </p:txBody>
          </p:sp>
          <p:sp>
            <p:nvSpPr>
              <p:cNvPr id="223" name="Google Shape;223;p33"/>
              <p:cNvSpPr txBox="1"/>
              <p:nvPr/>
            </p:nvSpPr>
            <p:spPr>
              <a:xfrm>
                <a:off x="5096525" y="1090900"/>
                <a:ext cx="4256700" cy="47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Calibri"/>
                    <a:ea typeface="Calibri"/>
                    <a:cs typeface="Calibri"/>
                    <a:sym typeface="Calibri"/>
                  </a:rPr>
                  <a:t>URI of cart:</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fr" sz="800" u="none" cap="none" strike="noStrike">
                    <a:solidFill>
                      <a:srgbClr val="000000"/>
                    </a:solidFill>
                    <a:latin typeface="Calibri"/>
                    <a:ea typeface="Calibri"/>
                    <a:cs typeface="Calibri"/>
                    <a:sym typeface="Calibri"/>
                  </a:rPr>
                  <a:t>&lt;http://phenome.fr/arch/2013/ct1300123&gt;</a:t>
                </a:r>
                <a:endParaRPr b="0" i="0" sz="800" u="none" cap="none" strike="noStrike">
                  <a:solidFill>
                    <a:srgbClr val="000000"/>
                  </a:solidFill>
                  <a:latin typeface="Calibri"/>
                  <a:ea typeface="Calibri"/>
                  <a:cs typeface="Calibri"/>
                  <a:sym typeface="Calibri"/>
                </a:endParaRPr>
              </a:p>
            </p:txBody>
          </p:sp>
          <p:sp>
            <p:nvSpPr>
              <p:cNvPr id="224" name="Google Shape;224;p33"/>
              <p:cNvSpPr txBox="1"/>
              <p:nvPr/>
            </p:nvSpPr>
            <p:spPr>
              <a:xfrm>
                <a:off x="5096525" y="1475125"/>
                <a:ext cx="4256700" cy="47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Calibri"/>
                    <a:ea typeface="Calibri"/>
                    <a:cs typeface="Calibri"/>
                    <a:sym typeface="Calibri"/>
                  </a:rPr>
                  <a:t>URI of cabin:</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fr" sz="800" u="none" cap="none" strike="noStrike">
                    <a:solidFill>
                      <a:srgbClr val="000000"/>
                    </a:solidFill>
                    <a:latin typeface="Calibri"/>
                    <a:ea typeface="Calibri"/>
                    <a:cs typeface="Calibri"/>
                    <a:sym typeface="Calibri"/>
                  </a:rPr>
                  <a:t>&lt;http://phenome.fr/arch/2018/ac180015&gt;</a:t>
                </a:r>
                <a:endParaRPr b="0" i="0" sz="800" u="none" cap="none" strike="noStrike">
                  <a:solidFill>
                    <a:srgbClr val="000000"/>
                  </a:solidFill>
                  <a:latin typeface="Calibri"/>
                  <a:ea typeface="Calibri"/>
                  <a:cs typeface="Calibri"/>
                  <a:sym typeface="Calibri"/>
                </a:endParaRPr>
              </a:p>
            </p:txBody>
          </p:sp>
          <p:sp>
            <p:nvSpPr>
              <p:cNvPr id="225" name="Google Shape;225;p33"/>
              <p:cNvSpPr txBox="1"/>
              <p:nvPr/>
            </p:nvSpPr>
            <p:spPr>
              <a:xfrm>
                <a:off x="5096525" y="1906225"/>
                <a:ext cx="4256700" cy="47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Calibri"/>
                    <a:ea typeface="Calibri"/>
                    <a:cs typeface="Calibri"/>
                    <a:sym typeface="Calibri"/>
                  </a:rPr>
                  <a:t>URI of camera:</a:t>
                </a:r>
                <a:endParaRPr b="1"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fr" sz="800" u="none" cap="none" strike="noStrike">
                    <a:solidFill>
                      <a:srgbClr val="000000"/>
                    </a:solidFill>
                    <a:latin typeface="Calibri"/>
                    <a:ea typeface="Calibri"/>
                    <a:cs typeface="Calibri"/>
                    <a:sym typeface="Calibri"/>
                  </a:rPr>
                  <a:t>&lt;http://phenome.fr/arch/2018/ac180019&gt;</a:t>
                </a:r>
                <a:endParaRPr b="0" i="0" sz="800" u="none" cap="none" strike="noStrike">
                  <a:solidFill>
                    <a:srgbClr val="000000"/>
                  </a:solidFill>
                  <a:latin typeface="Calibri"/>
                  <a:ea typeface="Calibri"/>
                  <a:cs typeface="Calibri"/>
                  <a:sym typeface="Calibri"/>
                </a:endParaRPr>
              </a:p>
            </p:txBody>
          </p:sp>
          <p:sp>
            <p:nvSpPr>
              <p:cNvPr id="226" name="Google Shape;226;p33"/>
              <p:cNvSpPr txBox="1"/>
              <p:nvPr/>
            </p:nvSpPr>
            <p:spPr>
              <a:xfrm>
                <a:off x="5969646" y="2337335"/>
                <a:ext cx="3189600" cy="3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Calibri"/>
                    <a:ea typeface="Calibri"/>
                    <a:cs typeface="Calibri"/>
                    <a:sym typeface="Calibri"/>
                  </a:rPr>
                  <a:t>URI of image: </a:t>
                </a:r>
                <a:r>
                  <a:rPr b="0" i="0" lang="fr" sz="800" u="none" cap="none" strike="noStrike">
                    <a:solidFill>
                      <a:srgbClr val="000000"/>
                    </a:solidFill>
                    <a:latin typeface="Calibri"/>
                    <a:ea typeface="Calibri"/>
                    <a:cs typeface="Calibri"/>
                    <a:sym typeface="Calibri"/>
                  </a:rPr>
                  <a:t>&lt;http://phenome.fr/arch/2017/ic17002295855&gt;</a:t>
                </a:r>
                <a:endParaRPr b="0" i="0" sz="800" u="none" cap="none" strike="noStrike">
                  <a:solidFill>
                    <a:srgbClr val="000000"/>
                  </a:solidFill>
                  <a:latin typeface="Calibri"/>
                  <a:ea typeface="Calibri"/>
                  <a:cs typeface="Calibri"/>
                  <a:sym typeface="Calibri"/>
                </a:endParaRPr>
              </a:p>
            </p:txBody>
          </p:sp>
          <p:cxnSp>
            <p:nvCxnSpPr>
              <p:cNvPr id="227" name="Google Shape;227;p33"/>
              <p:cNvCxnSpPr/>
              <p:nvPr/>
            </p:nvCxnSpPr>
            <p:spPr>
              <a:xfrm>
                <a:off x="7067875" y="549000"/>
                <a:ext cx="1101000" cy="435900"/>
              </a:xfrm>
              <a:prstGeom prst="straightConnector1">
                <a:avLst/>
              </a:prstGeom>
              <a:noFill/>
              <a:ln cap="flat" cmpd="sng" w="9525">
                <a:solidFill>
                  <a:schemeClr val="dk1"/>
                </a:solidFill>
                <a:prstDash val="solid"/>
                <a:round/>
                <a:headEnd len="sm" w="sm" type="none"/>
                <a:tailEnd len="med" w="med" type="triangle"/>
              </a:ln>
            </p:spPr>
          </p:cxnSp>
          <p:cxnSp>
            <p:nvCxnSpPr>
              <p:cNvPr id="228" name="Google Shape;228;p33"/>
              <p:cNvCxnSpPr/>
              <p:nvPr/>
            </p:nvCxnSpPr>
            <p:spPr>
              <a:xfrm>
                <a:off x="7067875" y="975713"/>
                <a:ext cx="1138200" cy="1095600"/>
              </a:xfrm>
              <a:prstGeom prst="straightConnector1">
                <a:avLst/>
              </a:prstGeom>
              <a:noFill/>
              <a:ln cap="flat" cmpd="sng" w="9525">
                <a:solidFill>
                  <a:schemeClr val="dk1"/>
                </a:solidFill>
                <a:prstDash val="solid"/>
                <a:round/>
                <a:headEnd len="sm" w="sm" type="none"/>
                <a:tailEnd len="med" w="med" type="triangle"/>
              </a:ln>
            </p:spPr>
          </p:cxnSp>
          <p:cxnSp>
            <p:nvCxnSpPr>
              <p:cNvPr id="229" name="Google Shape;229;p33"/>
              <p:cNvCxnSpPr/>
              <p:nvPr/>
            </p:nvCxnSpPr>
            <p:spPr>
              <a:xfrm>
                <a:off x="7067875" y="1402413"/>
                <a:ext cx="1027200" cy="794700"/>
              </a:xfrm>
              <a:prstGeom prst="straightConnector1">
                <a:avLst/>
              </a:prstGeom>
              <a:noFill/>
              <a:ln cap="flat" cmpd="sng" w="9525">
                <a:solidFill>
                  <a:schemeClr val="dk1"/>
                </a:solidFill>
                <a:prstDash val="solid"/>
                <a:round/>
                <a:headEnd len="sm" w="sm" type="none"/>
                <a:tailEnd len="med" w="med" type="triangle"/>
              </a:ln>
            </p:spPr>
          </p:cxnSp>
        </p:grpSp>
        <p:cxnSp>
          <p:nvCxnSpPr>
            <p:cNvPr id="230" name="Google Shape;230;p33"/>
            <p:cNvCxnSpPr/>
            <p:nvPr/>
          </p:nvCxnSpPr>
          <p:spPr>
            <a:xfrm>
              <a:off x="6963425" y="1789550"/>
              <a:ext cx="717900" cy="355800"/>
            </a:xfrm>
            <a:prstGeom prst="straightConnector1">
              <a:avLst/>
            </a:prstGeom>
            <a:noFill/>
            <a:ln cap="flat" cmpd="sng" w="9525">
              <a:solidFill>
                <a:schemeClr val="dk1"/>
              </a:solidFill>
              <a:prstDash val="solid"/>
              <a:round/>
              <a:headEnd len="sm" w="sm" type="none"/>
              <a:tailEnd len="med" w="med" type="triangle"/>
            </a:ln>
          </p:spPr>
        </p:cxnSp>
      </p:grpSp>
      <p:pic>
        <p:nvPicPr>
          <p:cNvPr id="231" name="Google Shape;231;p33"/>
          <p:cNvPicPr preferRelativeResize="0"/>
          <p:nvPr/>
        </p:nvPicPr>
        <p:blipFill>
          <a:blip r:embed="rId5">
            <a:alphaModFix/>
          </a:blip>
          <a:stretch>
            <a:fillRect/>
          </a:stretch>
        </p:blipFill>
        <p:spPr>
          <a:xfrm>
            <a:off x="3789350" y="2463600"/>
            <a:ext cx="5582124" cy="2542975"/>
          </a:xfrm>
          <a:prstGeom prst="rect">
            <a:avLst/>
          </a:prstGeom>
          <a:noFill/>
          <a:ln cap="flat" cmpd="sng" w="9525">
            <a:solidFill>
              <a:schemeClr val="dk2"/>
            </a:solidFill>
            <a:prstDash val="solid"/>
            <a:round/>
            <a:headEnd len="sm" w="sm" type="none"/>
            <a:tailEnd len="sm" w="sm" type="none"/>
          </a:ln>
        </p:spPr>
      </p:pic>
      <p:pic>
        <p:nvPicPr>
          <p:cNvPr id="232" name="Google Shape;232;p33"/>
          <p:cNvPicPr preferRelativeResize="0"/>
          <p:nvPr/>
        </p:nvPicPr>
        <p:blipFill>
          <a:blip r:embed="rId6">
            <a:alphaModFix/>
          </a:blip>
          <a:stretch>
            <a:fillRect/>
          </a:stretch>
        </p:blipFill>
        <p:spPr>
          <a:xfrm>
            <a:off x="2744350" y="3831775"/>
            <a:ext cx="933700" cy="847250"/>
          </a:xfrm>
          <a:prstGeom prst="rect">
            <a:avLst/>
          </a:prstGeom>
          <a:noFill/>
          <a:ln>
            <a:noFill/>
          </a:ln>
        </p:spPr>
      </p:pic>
      <p:pic>
        <p:nvPicPr>
          <p:cNvPr id="233" name="Google Shape;233;p33"/>
          <p:cNvPicPr preferRelativeResize="0"/>
          <p:nvPr/>
        </p:nvPicPr>
        <p:blipFill rotWithShape="1">
          <a:blip r:embed="rId7">
            <a:alphaModFix/>
          </a:blip>
          <a:srcRect b="38393" l="13817" r="26028" t="0"/>
          <a:stretch/>
        </p:blipFill>
        <p:spPr>
          <a:xfrm>
            <a:off x="3826474" y="2470025"/>
            <a:ext cx="5500700" cy="2732976"/>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7" name="Shape 237"/>
        <p:cNvGrpSpPr/>
        <p:nvPr/>
      </p:nvGrpSpPr>
      <p:grpSpPr>
        <a:xfrm>
          <a:off x="0" y="0"/>
          <a:ext cx="0" cy="0"/>
          <a:chOff x="0" y="0"/>
          <a:chExt cx="0" cy="0"/>
        </a:xfrm>
      </p:grpSpPr>
      <p:sp>
        <p:nvSpPr>
          <p:cNvPr id="238" name="Google Shape;238;p34"/>
          <p:cNvSpPr txBox="1"/>
          <p:nvPr>
            <p:ph idx="4294967295" type="title"/>
          </p:nvPr>
        </p:nvSpPr>
        <p:spPr>
          <a:xfrm>
            <a:off x="1243199" y="36025"/>
            <a:ext cx="6148800" cy="666300"/>
          </a:xfrm>
          <a:prstGeom prst="rect">
            <a:avLst/>
          </a:prstGeom>
          <a:noFill/>
          <a:ln>
            <a:noFill/>
          </a:ln>
        </p:spPr>
        <p:txBody>
          <a:bodyPr anchorCtr="0" anchor="ctr" bIns="45700" lIns="0" spcFirstLastPara="1" rIns="91425" wrap="square" tIns="46800">
            <a:normAutofit/>
          </a:bodyPr>
          <a:lstStyle/>
          <a:p>
            <a:pPr indent="0" lvl="0" marL="0" rtl="0" algn="ctr">
              <a:lnSpc>
                <a:spcPct val="90000"/>
              </a:lnSpc>
              <a:spcBef>
                <a:spcPts val="0"/>
              </a:spcBef>
              <a:spcAft>
                <a:spcPts val="0"/>
              </a:spcAft>
              <a:buSzPts val="3750"/>
              <a:buNone/>
            </a:pPr>
            <a:r>
              <a:rPr lang="fr"/>
              <a:t>OpenSILEX Galaxy</a:t>
            </a:r>
            <a:endParaRPr/>
          </a:p>
        </p:txBody>
      </p:sp>
      <p:pic>
        <p:nvPicPr>
          <p:cNvPr id="239" name="Google Shape;239;p34"/>
          <p:cNvPicPr preferRelativeResize="0"/>
          <p:nvPr/>
        </p:nvPicPr>
        <p:blipFill rotWithShape="1">
          <a:blip r:embed="rId3">
            <a:alphaModFix/>
          </a:blip>
          <a:srcRect b="0" l="0" r="0" t="0"/>
          <a:stretch/>
        </p:blipFill>
        <p:spPr>
          <a:xfrm>
            <a:off x="5669563" y="3853575"/>
            <a:ext cx="1182400" cy="727200"/>
          </a:xfrm>
          <a:prstGeom prst="rect">
            <a:avLst/>
          </a:prstGeom>
          <a:noFill/>
          <a:ln>
            <a:noFill/>
          </a:ln>
        </p:spPr>
      </p:pic>
      <p:pic>
        <p:nvPicPr>
          <p:cNvPr id="240" name="Google Shape;240;p34"/>
          <p:cNvPicPr preferRelativeResize="0"/>
          <p:nvPr/>
        </p:nvPicPr>
        <p:blipFill rotWithShape="1">
          <a:blip r:embed="rId4">
            <a:alphaModFix/>
          </a:blip>
          <a:srcRect b="0" l="0" r="0" t="0"/>
          <a:stretch/>
        </p:blipFill>
        <p:spPr>
          <a:xfrm>
            <a:off x="529619" y="2474135"/>
            <a:ext cx="1414582" cy="506088"/>
          </a:xfrm>
          <a:prstGeom prst="rect">
            <a:avLst/>
          </a:prstGeom>
          <a:noFill/>
          <a:ln>
            <a:noFill/>
          </a:ln>
        </p:spPr>
      </p:pic>
      <p:pic>
        <p:nvPicPr>
          <p:cNvPr id="241" name="Google Shape;241;p34"/>
          <p:cNvPicPr preferRelativeResize="0"/>
          <p:nvPr/>
        </p:nvPicPr>
        <p:blipFill rotWithShape="1">
          <a:blip r:embed="rId5">
            <a:alphaModFix/>
          </a:blip>
          <a:srcRect b="0" l="0" r="0" t="0"/>
          <a:stretch/>
        </p:blipFill>
        <p:spPr>
          <a:xfrm>
            <a:off x="6006025" y="853224"/>
            <a:ext cx="1735127" cy="637975"/>
          </a:xfrm>
          <a:prstGeom prst="rect">
            <a:avLst/>
          </a:prstGeom>
          <a:noFill/>
          <a:ln>
            <a:noFill/>
          </a:ln>
        </p:spPr>
      </p:pic>
      <p:pic>
        <p:nvPicPr>
          <p:cNvPr id="242" name="Google Shape;242;p34"/>
          <p:cNvPicPr preferRelativeResize="0"/>
          <p:nvPr/>
        </p:nvPicPr>
        <p:blipFill rotWithShape="1">
          <a:blip r:embed="rId6">
            <a:alphaModFix/>
          </a:blip>
          <a:srcRect b="0" l="0" r="0" t="0"/>
          <a:stretch/>
        </p:blipFill>
        <p:spPr>
          <a:xfrm>
            <a:off x="3671732" y="1716475"/>
            <a:ext cx="1254018" cy="1162775"/>
          </a:xfrm>
          <a:prstGeom prst="rect">
            <a:avLst/>
          </a:prstGeom>
          <a:noFill/>
          <a:ln>
            <a:noFill/>
          </a:ln>
        </p:spPr>
      </p:pic>
      <p:sp>
        <p:nvSpPr>
          <p:cNvPr id="243" name="Google Shape;243;p34"/>
          <p:cNvSpPr txBox="1"/>
          <p:nvPr/>
        </p:nvSpPr>
        <p:spPr>
          <a:xfrm>
            <a:off x="4229125" y="3978675"/>
            <a:ext cx="17352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400"/>
              </a:spcBef>
              <a:spcAft>
                <a:spcPts val="600"/>
              </a:spcAft>
              <a:buClr>
                <a:srgbClr val="000000"/>
              </a:buClr>
              <a:buSzPts val="1900"/>
              <a:buFont typeface="Arial"/>
              <a:buNone/>
            </a:pPr>
            <a:r>
              <a:rPr b="0" i="0" lang="fr" sz="1900" u="none" cap="none" strike="noStrike">
                <a:solidFill>
                  <a:srgbClr val="000000"/>
                </a:solidFill>
                <a:latin typeface="Calibri"/>
                <a:ea typeface="Calibri"/>
                <a:cs typeface="Calibri"/>
                <a:sym typeface="Calibri"/>
              </a:rPr>
              <a:t>Vitis Explorer</a:t>
            </a:r>
            <a:endParaRPr b="0" i="0" sz="900" u="none" cap="none" strike="noStrike">
              <a:solidFill>
                <a:srgbClr val="000000"/>
              </a:solidFill>
              <a:latin typeface="Calibri"/>
              <a:ea typeface="Calibri"/>
              <a:cs typeface="Calibri"/>
              <a:sym typeface="Calibri"/>
            </a:endParaRPr>
          </a:p>
        </p:txBody>
      </p:sp>
      <p:grpSp>
        <p:nvGrpSpPr>
          <p:cNvPr id="244" name="Google Shape;244;p34"/>
          <p:cNvGrpSpPr/>
          <p:nvPr/>
        </p:nvGrpSpPr>
        <p:grpSpPr>
          <a:xfrm>
            <a:off x="897175" y="3811375"/>
            <a:ext cx="2362850" cy="554100"/>
            <a:chOff x="2878375" y="3963775"/>
            <a:chExt cx="2362850" cy="554100"/>
          </a:xfrm>
        </p:grpSpPr>
        <p:sp>
          <p:nvSpPr>
            <p:cNvPr id="245" name="Google Shape;245;p34"/>
            <p:cNvSpPr txBox="1"/>
            <p:nvPr/>
          </p:nvSpPr>
          <p:spPr>
            <a:xfrm>
              <a:off x="3773325" y="3963775"/>
              <a:ext cx="1467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fr" sz="2400" u="none" cap="none" strike="noStrike">
                  <a:solidFill>
                    <a:srgbClr val="000000"/>
                  </a:solidFill>
                  <a:latin typeface="Calibri"/>
                  <a:ea typeface="Calibri"/>
                  <a:cs typeface="Calibri"/>
                  <a:sym typeface="Calibri"/>
                </a:rPr>
                <a:t>Envibis</a:t>
              </a:r>
              <a:endParaRPr b="0" i="0" sz="2400" u="none" cap="none" strike="noStrike">
                <a:solidFill>
                  <a:srgbClr val="000000"/>
                </a:solidFill>
                <a:latin typeface="Calibri"/>
                <a:ea typeface="Calibri"/>
                <a:cs typeface="Calibri"/>
                <a:sym typeface="Calibri"/>
              </a:endParaRPr>
            </a:p>
          </p:txBody>
        </p:sp>
        <p:pic>
          <p:nvPicPr>
            <p:cNvPr id="246" name="Google Shape;246;p34"/>
            <p:cNvPicPr preferRelativeResize="0"/>
            <p:nvPr/>
          </p:nvPicPr>
          <p:blipFill rotWithShape="1">
            <a:blip r:embed="rId7">
              <a:alphaModFix/>
            </a:blip>
            <a:srcRect b="0" l="0" r="0" t="0"/>
            <a:stretch/>
          </p:blipFill>
          <p:spPr>
            <a:xfrm>
              <a:off x="2878375" y="3976166"/>
              <a:ext cx="875312" cy="487256"/>
            </a:xfrm>
            <a:prstGeom prst="rect">
              <a:avLst/>
            </a:prstGeom>
            <a:noFill/>
            <a:ln>
              <a:noFill/>
            </a:ln>
          </p:spPr>
        </p:pic>
      </p:grpSp>
      <p:pic>
        <p:nvPicPr>
          <p:cNvPr id="247" name="Google Shape;247;p34"/>
          <p:cNvPicPr preferRelativeResize="0"/>
          <p:nvPr/>
        </p:nvPicPr>
        <p:blipFill rotWithShape="1">
          <a:blip r:embed="rId8">
            <a:alphaModFix/>
          </a:blip>
          <a:srcRect b="0" l="0" r="0" t="0"/>
          <a:stretch/>
        </p:blipFill>
        <p:spPr>
          <a:xfrm>
            <a:off x="2421828" y="822073"/>
            <a:ext cx="662998" cy="547872"/>
          </a:xfrm>
          <a:prstGeom prst="rect">
            <a:avLst/>
          </a:prstGeom>
          <a:noFill/>
          <a:ln>
            <a:noFill/>
          </a:ln>
        </p:spPr>
      </p:pic>
      <p:pic>
        <p:nvPicPr>
          <p:cNvPr id="248" name="Google Shape;248;p34"/>
          <p:cNvPicPr preferRelativeResize="0"/>
          <p:nvPr/>
        </p:nvPicPr>
        <p:blipFill rotWithShape="1">
          <a:blip r:embed="rId9">
            <a:alphaModFix/>
          </a:blip>
          <a:srcRect b="0" l="0" r="0" t="0"/>
          <a:stretch/>
        </p:blipFill>
        <p:spPr>
          <a:xfrm>
            <a:off x="658346" y="876939"/>
            <a:ext cx="1581985" cy="438140"/>
          </a:xfrm>
          <a:prstGeom prst="rect">
            <a:avLst/>
          </a:prstGeom>
          <a:noFill/>
          <a:ln>
            <a:noFill/>
          </a:ln>
        </p:spPr>
      </p:pic>
      <p:grpSp>
        <p:nvGrpSpPr>
          <p:cNvPr id="249" name="Google Shape;249;p34"/>
          <p:cNvGrpSpPr/>
          <p:nvPr/>
        </p:nvGrpSpPr>
        <p:grpSpPr>
          <a:xfrm>
            <a:off x="6679225" y="3823150"/>
            <a:ext cx="2502050" cy="788050"/>
            <a:chOff x="5612425" y="2527750"/>
            <a:chExt cx="2502050" cy="788050"/>
          </a:xfrm>
        </p:grpSpPr>
        <p:pic>
          <p:nvPicPr>
            <p:cNvPr id="250" name="Google Shape;250;p34"/>
            <p:cNvPicPr preferRelativeResize="0"/>
            <p:nvPr/>
          </p:nvPicPr>
          <p:blipFill rotWithShape="1">
            <a:blip r:embed="rId10">
              <a:alphaModFix/>
            </a:blip>
            <a:srcRect b="0" l="0" r="0" t="0"/>
            <a:stretch/>
          </p:blipFill>
          <p:spPr>
            <a:xfrm>
              <a:off x="5612425" y="2527750"/>
              <a:ext cx="1863600" cy="581550"/>
            </a:xfrm>
            <a:prstGeom prst="rect">
              <a:avLst/>
            </a:prstGeom>
            <a:noFill/>
            <a:ln>
              <a:noFill/>
            </a:ln>
          </p:spPr>
        </p:pic>
        <p:sp>
          <p:nvSpPr>
            <p:cNvPr id="251" name="Google Shape;251;p34"/>
            <p:cNvSpPr txBox="1"/>
            <p:nvPr/>
          </p:nvSpPr>
          <p:spPr>
            <a:xfrm>
              <a:off x="6379275" y="2915600"/>
              <a:ext cx="173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00000"/>
                  </a:solidFill>
                  <a:latin typeface="Calibri"/>
                  <a:ea typeface="Calibri"/>
                  <a:cs typeface="Calibri"/>
                  <a:sym typeface="Calibri"/>
                </a:rPr>
                <a:t>Instance Ressources</a:t>
              </a:r>
              <a:endParaRPr b="0" i="0" sz="1400" u="none" cap="none" strike="noStrike">
                <a:solidFill>
                  <a:srgbClr val="000000"/>
                </a:solidFill>
                <a:latin typeface="Calibri"/>
                <a:ea typeface="Calibri"/>
                <a:cs typeface="Calibri"/>
                <a:sym typeface="Calibri"/>
              </a:endParaRPr>
            </a:p>
          </p:txBody>
        </p:sp>
      </p:grpSp>
      <p:sp>
        <p:nvSpPr>
          <p:cNvPr id="252" name="Google Shape;252;p34"/>
          <p:cNvSpPr txBox="1"/>
          <p:nvPr/>
        </p:nvSpPr>
        <p:spPr>
          <a:xfrm>
            <a:off x="5954775" y="1434825"/>
            <a:ext cx="2389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r">
                <a:solidFill>
                  <a:srgbClr val="0B5394"/>
                </a:solidFill>
                <a:latin typeface="Calibri"/>
                <a:ea typeface="Calibri"/>
                <a:cs typeface="Calibri"/>
                <a:sym typeface="Calibri"/>
              </a:rPr>
              <a:t>Annual crops</a:t>
            </a:r>
            <a:endParaRPr b="1">
              <a:solidFill>
                <a:srgbClr val="0B5394"/>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fr">
                <a:solidFill>
                  <a:srgbClr val="0B5394"/>
                </a:solidFill>
                <a:latin typeface="Calibri"/>
                <a:ea typeface="Calibri"/>
                <a:cs typeface="Calibri"/>
                <a:sym typeface="Calibri"/>
              </a:rPr>
              <a:t>Systems trials</a:t>
            </a:r>
            <a:endParaRPr b="1">
              <a:solidFill>
                <a:srgbClr val="0B539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fr">
                <a:solidFill>
                  <a:srgbClr val="0B5394"/>
                </a:solidFill>
                <a:latin typeface="Calibri"/>
                <a:ea typeface="Calibri"/>
                <a:cs typeface="Calibri"/>
                <a:sym typeface="Calibri"/>
              </a:rPr>
              <a:t>Arboriculture - vines</a:t>
            </a:r>
            <a:endParaRPr b="1">
              <a:solidFill>
                <a:srgbClr val="0B5394"/>
              </a:solidFill>
              <a:latin typeface="Calibri"/>
              <a:ea typeface="Calibri"/>
              <a:cs typeface="Calibri"/>
              <a:sym typeface="Calibri"/>
            </a:endParaRPr>
          </a:p>
        </p:txBody>
      </p:sp>
      <p:sp>
        <p:nvSpPr>
          <p:cNvPr id="253" name="Google Shape;253;p34"/>
          <p:cNvSpPr txBox="1"/>
          <p:nvPr/>
        </p:nvSpPr>
        <p:spPr>
          <a:xfrm>
            <a:off x="741100" y="1316275"/>
            <a:ext cx="238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fr">
                <a:solidFill>
                  <a:srgbClr val="38761D"/>
                </a:solidFill>
                <a:latin typeface="Calibri"/>
                <a:ea typeface="Calibri"/>
                <a:cs typeface="Calibri"/>
                <a:sym typeface="Calibri"/>
              </a:rPr>
              <a:t>Plant Phenotyping</a:t>
            </a:r>
            <a:endParaRPr b="1" i="0" sz="1400" u="none" cap="none" strike="noStrike">
              <a:solidFill>
                <a:srgbClr val="38761D"/>
              </a:solidFill>
              <a:latin typeface="Calibri"/>
              <a:ea typeface="Calibri"/>
              <a:cs typeface="Calibri"/>
              <a:sym typeface="Calibri"/>
            </a:endParaRPr>
          </a:p>
        </p:txBody>
      </p:sp>
      <p:sp>
        <p:nvSpPr>
          <p:cNvPr id="254" name="Google Shape;254;p34"/>
          <p:cNvSpPr txBox="1"/>
          <p:nvPr/>
        </p:nvSpPr>
        <p:spPr>
          <a:xfrm>
            <a:off x="5178550" y="3418225"/>
            <a:ext cx="194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fr">
                <a:solidFill>
                  <a:srgbClr val="85200C"/>
                </a:solidFill>
                <a:latin typeface="Calibri"/>
                <a:ea typeface="Calibri"/>
                <a:cs typeface="Calibri"/>
                <a:sym typeface="Calibri"/>
              </a:rPr>
              <a:t>Viticulture Oenology</a:t>
            </a:r>
            <a:endParaRPr b="1" i="0" sz="1400" u="none" cap="none" strike="noStrike">
              <a:solidFill>
                <a:srgbClr val="85200C"/>
              </a:solidFill>
              <a:latin typeface="Calibri"/>
              <a:ea typeface="Calibri"/>
              <a:cs typeface="Calibri"/>
              <a:sym typeface="Calibri"/>
            </a:endParaRPr>
          </a:p>
        </p:txBody>
      </p:sp>
      <p:sp>
        <p:nvSpPr>
          <p:cNvPr id="255" name="Google Shape;255;p34"/>
          <p:cNvSpPr txBox="1"/>
          <p:nvPr/>
        </p:nvSpPr>
        <p:spPr>
          <a:xfrm>
            <a:off x="884000" y="3415150"/>
            <a:ext cx="238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fr">
                <a:solidFill>
                  <a:srgbClr val="741B47"/>
                </a:solidFill>
                <a:latin typeface="Calibri"/>
                <a:ea typeface="Calibri"/>
                <a:cs typeface="Calibri"/>
                <a:sym typeface="Calibri"/>
              </a:rPr>
              <a:t>Environment &amp; Processes</a:t>
            </a:r>
            <a:endParaRPr b="1" i="0" sz="1400" u="none" cap="none" strike="noStrike">
              <a:solidFill>
                <a:srgbClr val="741B47"/>
              </a:solidFill>
              <a:latin typeface="Calibri"/>
              <a:ea typeface="Calibri"/>
              <a:cs typeface="Calibri"/>
              <a:sym typeface="Calibri"/>
            </a:endParaRPr>
          </a:p>
        </p:txBody>
      </p:sp>
      <p:sp>
        <p:nvSpPr>
          <p:cNvPr id="256" name="Google Shape;256;p34"/>
          <p:cNvSpPr txBox="1"/>
          <p:nvPr/>
        </p:nvSpPr>
        <p:spPr>
          <a:xfrm>
            <a:off x="503000" y="2119750"/>
            <a:ext cx="238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rgbClr val="B45F06"/>
                </a:solidFill>
                <a:latin typeface="Calibri"/>
                <a:ea typeface="Calibri"/>
                <a:cs typeface="Calibri"/>
                <a:sym typeface="Calibri"/>
              </a:rPr>
              <a:t>Agro-</a:t>
            </a:r>
            <a:r>
              <a:rPr b="1" lang="fr">
                <a:solidFill>
                  <a:srgbClr val="B45F06"/>
                </a:solidFill>
                <a:latin typeface="Calibri"/>
                <a:ea typeface="Calibri"/>
                <a:cs typeface="Calibri"/>
                <a:sym typeface="Calibri"/>
              </a:rPr>
              <a:t>E</a:t>
            </a:r>
            <a:r>
              <a:rPr b="1" i="0" lang="fr" sz="1400" u="none" cap="none" strike="noStrike">
                <a:solidFill>
                  <a:srgbClr val="B45F06"/>
                </a:solidFill>
                <a:latin typeface="Calibri"/>
                <a:ea typeface="Calibri"/>
                <a:cs typeface="Calibri"/>
                <a:sym typeface="Calibri"/>
              </a:rPr>
              <a:t>colog</a:t>
            </a:r>
            <a:r>
              <a:rPr b="1" lang="fr">
                <a:solidFill>
                  <a:srgbClr val="B45F06"/>
                </a:solidFill>
                <a:latin typeface="Calibri"/>
                <a:ea typeface="Calibri"/>
                <a:cs typeface="Calibri"/>
                <a:sym typeface="Calibri"/>
              </a:rPr>
              <a:t>y</a:t>
            </a:r>
            <a:endParaRPr b="1" i="0" sz="1400" u="none" cap="none" strike="noStrike">
              <a:solidFill>
                <a:srgbClr val="B45F06"/>
              </a:solidFill>
              <a:latin typeface="Calibri"/>
              <a:ea typeface="Calibri"/>
              <a:cs typeface="Calibri"/>
              <a:sym typeface="Calibri"/>
            </a:endParaRPr>
          </a:p>
        </p:txBody>
      </p:sp>
      <p:sp>
        <p:nvSpPr>
          <p:cNvPr id="257" name="Google Shape;257;p34"/>
          <p:cNvSpPr txBox="1"/>
          <p:nvPr/>
        </p:nvSpPr>
        <p:spPr>
          <a:xfrm>
            <a:off x="3695725" y="2835675"/>
            <a:ext cx="14145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400"/>
              </a:spcBef>
              <a:spcAft>
                <a:spcPts val="600"/>
              </a:spcAft>
              <a:buClr>
                <a:srgbClr val="000000"/>
              </a:buClr>
              <a:buSzPts val="1900"/>
              <a:buFont typeface="Arial"/>
              <a:buNone/>
            </a:pPr>
            <a:r>
              <a:rPr b="1" i="0" lang="fr" sz="1900" u="none" cap="none" strike="noStrike">
                <a:solidFill>
                  <a:srgbClr val="5CB994"/>
                </a:solidFill>
                <a:latin typeface="Calibri"/>
                <a:ea typeface="Calibri"/>
                <a:cs typeface="Calibri"/>
                <a:sym typeface="Calibri"/>
              </a:rPr>
              <a:t>OpenSILEX</a:t>
            </a:r>
            <a:endParaRPr b="1" i="0" sz="900" u="none" cap="none" strike="noStrike">
              <a:solidFill>
                <a:srgbClr val="5CB994"/>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1" name="Shape 261"/>
        <p:cNvGrpSpPr/>
        <p:nvPr/>
      </p:nvGrpSpPr>
      <p:grpSpPr>
        <a:xfrm>
          <a:off x="0" y="0"/>
          <a:ext cx="0" cy="0"/>
          <a:chOff x="0" y="0"/>
          <a:chExt cx="0" cy="0"/>
        </a:xfrm>
      </p:grpSpPr>
      <p:sp>
        <p:nvSpPr>
          <p:cNvPr id="262" name="Google Shape;262;p35"/>
          <p:cNvSpPr txBox="1"/>
          <p:nvPr>
            <p:ph idx="4294967295" type="title"/>
          </p:nvPr>
        </p:nvSpPr>
        <p:spPr>
          <a:xfrm>
            <a:off x="1243199" y="36025"/>
            <a:ext cx="6148800" cy="666300"/>
          </a:xfrm>
          <a:prstGeom prst="rect">
            <a:avLst/>
          </a:prstGeom>
          <a:noFill/>
          <a:ln>
            <a:noFill/>
          </a:ln>
        </p:spPr>
        <p:txBody>
          <a:bodyPr anchorCtr="0" anchor="ctr" bIns="45700" lIns="0" spcFirstLastPara="1" rIns="91425" wrap="square" tIns="46800">
            <a:normAutofit/>
          </a:bodyPr>
          <a:lstStyle/>
          <a:p>
            <a:pPr indent="0" lvl="0" marL="0" rtl="0" algn="ctr">
              <a:lnSpc>
                <a:spcPct val="90000"/>
              </a:lnSpc>
              <a:spcBef>
                <a:spcPts val="0"/>
              </a:spcBef>
              <a:spcAft>
                <a:spcPts val="0"/>
              </a:spcAft>
              <a:buSzPts val="3750"/>
              <a:buNone/>
            </a:pPr>
            <a:r>
              <a:rPr lang="fr"/>
              <a:t>OpenSILEX Galaxy</a:t>
            </a:r>
            <a:endParaRPr/>
          </a:p>
        </p:txBody>
      </p:sp>
      <p:pic>
        <p:nvPicPr>
          <p:cNvPr id="263" name="Google Shape;263;p35"/>
          <p:cNvPicPr preferRelativeResize="0"/>
          <p:nvPr/>
        </p:nvPicPr>
        <p:blipFill rotWithShape="1">
          <a:blip r:embed="rId3">
            <a:alphaModFix/>
          </a:blip>
          <a:srcRect b="0" l="0" r="0" t="0"/>
          <a:stretch/>
        </p:blipFill>
        <p:spPr>
          <a:xfrm>
            <a:off x="5669563" y="3853575"/>
            <a:ext cx="1182400" cy="727200"/>
          </a:xfrm>
          <a:prstGeom prst="rect">
            <a:avLst/>
          </a:prstGeom>
          <a:noFill/>
          <a:ln>
            <a:noFill/>
          </a:ln>
        </p:spPr>
      </p:pic>
      <p:pic>
        <p:nvPicPr>
          <p:cNvPr id="264" name="Google Shape;264;p35"/>
          <p:cNvPicPr preferRelativeResize="0"/>
          <p:nvPr/>
        </p:nvPicPr>
        <p:blipFill rotWithShape="1">
          <a:blip r:embed="rId4">
            <a:alphaModFix/>
          </a:blip>
          <a:srcRect b="0" l="0" r="0" t="0"/>
          <a:stretch/>
        </p:blipFill>
        <p:spPr>
          <a:xfrm>
            <a:off x="529619" y="2474135"/>
            <a:ext cx="1414582" cy="506088"/>
          </a:xfrm>
          <a:prstGeom prst="rect">
            <a:avLst/>
          </a:prstGeom>
          <a:noFill/>
          <a:ln>
            <a:noFill/>
          </a:ln>
        </p:spPr>
      </p:pic>
      <p:pic>
        <p:nvPicPr>
          <p:cNvPr id="265" name="Google Shape;265;p35"/>
          <p:cNvPicPr preferRelativeResize="0"/>
          <p:nvPr/>
        </p:nvPicPr>
        <p:blipFill rotWithShape="1">
          <a:blip r:embed="rId5">
            <a:alphaModFix/>
          </a:blip>
          <a:srcRect b="0" l="0" r="0" t="0"/>
          <a:stretch/>
        </p:blipFill>
        <p:spPr>
          <a:xfrm>
            <a:off x="6006025" y="853224"/>
            <a:ext cx="1735127" cy="637975"/>
          </a:xfrm>
          <a:prstGeom prst="rect">
            <a:avLst/>
          </a:prstGeom>
          <a:noFill/>
          <a:ln>
            <a:noFill/>
          </a:ln>
        </p:spPr>
      </p:pic>
      <p:pic>
        <p:nvPicPr>
          <p:cNvPr id="266" name="Google Shape;266;p35"/>
          <p:cNvPicPr preferRelativeResize="0"/>
          <p:nvPr/>
        </p:nvPicPr>
        <p:blipFill rotWithShape="1">
          <a:blip r:embed="rId6">
            <a:alphaModFix/>
          </a:blip>
          <a:srcRect b="0" l="0" r="0" t="0"/>
          <a:stretch/>
        </p:blipFill>
        <p:spPr>
          <a:xfrm>
            <a:off x="3671732" y="1716475"/>
            <a:ext cx="1254018" cy="1162775"/>
          </a:xfrm>
          <a:prstGeom prst="rect">
            <a:avLst/>
          </a:prstGeom>
          <a:noFill/>
          <a:ln>
            <a:noFill/>
          </a:ln>
        </p:spPr>
      </p:pic>
      <p:sp>
        <p:nvSpPr>
          <p:cNvPr id="267" name="Google Shape;267;p35"/>
          <p:cNvSpPr txBox="1"/>
          <p:nvPr/>
        </p:nvSpPr>
        <p:spPr>
          <a:xfrm>
            <a:off x="4229125" y="3978675"/>
            <a:ext cx="17352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400"/>
              </a:spcBef>
              <a:spcAft>
                <a:spcPts val="600"/>
              </a:spcAft>
              <a:buClr>
                <a:srgbClr val="000000"/>
              </a:buClr>
              <a:buSzPts val="1900"/>
              <a:buFont typeface="Arial"/>
              <a:buNone/>
            </a:pPr>
            <a:r>
              <a:rPr b="0" i="0" lang="fr" sz="1900" u="none" cap="none" strike="noStrike">
                <a:solidFill>
                  <a:srgbClr val="000000"/>
                </a:solidFill>
                <a:latin typeface="Calibri"/>
                <a:ea typeface="Calibri"/>
                <a:cs typeface="Calibri"/>
                <a:sym typeface="Calibri"/>
              </a:rPr>
              <a:t>Vitis Explorer</a:t>
            </a:r>
            <a:endParaRPr b="0" i="0" sz="900" u="none" cap="none" strike="noStrike">
              <a:solidFill>
                <a:srgbClr val="000000"/>
              </a:solidFill>
              <a:latin typeface="Calibri"/>
              <a:ea typeface="Calibri"/>
              <a:cs typeface="Calibri"/>
              <a:sym typeface="Calibri"/>
            </a:endParaRPr>
          </a:p>
        </p:txBody>
      </p:sp>
      <p:grpSp>
        <p:nvGrpSpPr>
          <p:cNvPr id="268" name="Google Shape;268;p35"/>
          <p:cNvGrpSpPr/>
          <p:nvPr/>
        </p:nvGrpSpPr>
        <p:grpSpPr>
          <a:xfrm>
            <a:off x="897175" y="3811375"/>
            <a:ext cx="2362850" cy="554100"/>
            <a:chOff x="2878375" y="3963775"/>
            <a:chExt cx="2362850" cy="554100"/>
          </a:xfrm>
        </p:grpSpPr>
        <p:sp>
          <p:nvSpPr>
            <p:cNvPr id="269" name="Google Shape;269;p35"/>
            <p:cNvSpPr txBox="1"/>
            <p:nvPr/>
          </p:nvSpPr>
          <p:spPr>
            <a:xfrm>
              <a:off x="3773325" y="3963775"/>
              <a:ext cx="1467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fr" sz="2400" u="none" cap="none" strike="noStrike">
                  <a:solidFill>
                    <a:srgbClr val="000000"/>
                  </a:solidFill>
                  <a:latin typeface="Calibri"/>
                  <a:ea typeface="Calibri"/>
                  <a:cs typeface="Calibri"/>
                  <a:sym typeface="Calibri"/>
                </a:rPr>
                <a:t>Envibis</a:t>
              </a:r>
              <a:endParaRPr b="0" i="0" sz="2400" u="none" cap="none" strike="noStrike">
                <a:solidFill>
                  <a:srgbClr val="000000"/>
                </a:solidFill>
                <a:latin typeface="Calibri"/>
                <a:ea typeface="Calibri"/>
                <a:cs typeface="Calibri"/>
                <a:sym typeface="Calibri"/>
              </a:endParaRPr>
            </a:p>
          </p:txBody>
        </p:sp>
        <p:pic>
          <p:nvPicPr>
            <p:cNvPr id="270" name="Google Shape;270;p35"/>
            <p:cNvPicPr preferRelativeResize="0"/>
            <p:nvPr/>
          </p:nvPicPr>
          <p:blipFill rotWithShape="1">
            <a:blip r:embed="rId7">
              <a:alphaModFix/>
            </a:blip>
            <a:srcRect b="0" l="0" r="0" t="0"/>
            <a:stretch/>
          </p:blipFill>
          <p:spPr>
            <a:xfrm>
              <a:off x="2878375" y="3976166"/>
              <a:ext cx="875312" cy="487256"/>
            </a:xfrm>
            <a:prstGeom prst="rect">
              <a:avLst/>
            </a:prstGeom>
            <a:noFill/>
            <a:ln>
              <a:noFill/>
            </a:ln>
          </p:spPr>
        </p:pic>
      </p:grpSp>
      <p:pic>
        <p:nvPicPr>
          <p:cNvPr id="271" name="Google Shape;271;p35"/>
          <p:cNvPicPr preferRelativeResize="0"/>
          <p:nvPr/>
        </p:nvPicPr>
        <p:blipFill rotWithShape="1">
          <a:blip r:embed="rId8">
            <a:alphaModFix/>
          </a:blip>
          <a:srcRect b="0" l="0" r="0" t="0"/>
          <a:stretch/>
        </p:blipFill>
        <p:spPr>
          <a:xfrm>
            <a:off x="2421828" y="822073"/>
            <a:ext cx="662998" cy="547872"/>
          </a:xfrm>
          <a:prstGeom prst="rect">
            <a:avLst/>
          </a:prstGeom>
          <a:noFill/>
          <a:ln>
            <a:noFill/>
          </a:ln>
        </p:spPr>
      </p:pic>
      <p:pic>
        <p:nvPicPr>
          <p:cNvPr id="272" name="Google Shape;272;p35"/>
          <p:cNvPicPr preferRelativeResize="0"/>
          <p:nvPr/>
        </p:nvPicPr>
        <p:blipFill rotWithShape="1">
          <a:blip r:embed="rId9">
            <a:alphaModFix/>
          </a:blip>
          <a:srcRect b="0" l="0" r="0" t="0"/>
          <a:stretch/>
        </p:blipFill>
        <p:spPr>
          <a:xfrm>
            <a:off x="658346" y="876939"/>
            <a:ext cx="1581985" cy="438140"/>
          </a:xfrm>
          <a:prstGeom prst="rect">
            <a:avLst/>
          </a:prstGeom>
          <a:noFill/>
          <a:ln>
            <a:noFill/>
          </a:ln>
        </p:spPr>
      </p:pic>
      <p:grpSp>
        <p:nvGrpSpPr>
          <p:cNvPr id="273" name="Google Shape;273;p35"/>
          <p:cNvGrpSpPr/>
          <p:nvPr/>
        </p:nvGrpSpPr>
        <p:grpSpPr>
          <a:xfrm>
            <a:off x="6679225" y="3823150"/>
            <a:ext cx="2502050" cy="788050"/>
            <a:chOff x="5612425" y="2527750"/>
            <a:chExt cx="2502050" cy="788050"/>
          </a:xfrm>
        </p:grpSpPr>
        <p:pic>
          <p:nvPicPr>
            <p:cNvPr id="274" name="Google Shape;274;p35"/>
            <p:cNvPicPr preferRelativeResize="0"/>
            <p:nvPr/>
          </p:nvPicPr>
          <p:blipFill rotWithShape="1">
            <a:blip r:embed="rId10">
              <a:alphaModFix/>
            </a:blip>
            <a:srcRect b="0" l="0" r="0" t="0"/>
            <a:stretch/>
          </p:blipFill>
          <p:spPr>
            <a:xfrm>
              <a:off x="5612425" y="2527750"/>
              <a:ext cx="1863600" cy="581550"/>
            </a:xfrm>
            <a:prstGeom prst="rect">
              <a:avLst/>
            </a:prstGeom>
            <a:noFill/>
            <a:ln>
              <a:noFill/>
            </a:ln>
          </p:spPr>
        </p:pic>
        <p:sp>
          <p:nvSpPr>
            <p:cNvPr id="275" name="Google Shape;275;p35"/>
            <p:cNvSpPr txBox="1"/>
            <p:nvPr/>
          </p:nvSpPr>
          <p:spPr>
            <a:xfrm>
              <a:off x="6379275" y="2915600"/>
              <a:ext cx="173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 sz="1400" u="none" cap="none" strike="noStrike">
                  <a:solidFill>
                    <a:srgbClr val="000000"/>
                  </a:solidFill>
                  <a:latin typeface="Calibri"/>
                  <a:ea typeface="Calibri"/>
                  <a:cs typeface="Calibri"/>
                  <a:sym typeface="Calibri"/>
                </a:rPr>
                <a:t>Instance Ressources</a:t>
              </a:r>
              <a:endParaRPr b="0" i="0" sz="1400" u="none" cap="none" strike="noStrike">
                <a:solidFill>
                  <a:srgbClr val="000000"/>
                </a:solidFill>
                <a:latin typeface="Calibri"/>
                <a:ea typeface="Calibri"/>
                <a:cs typeface="Calibri"/>
                <a:sym typeface="Calibri"/>
              </a:endParaRPr>
            </a:p>
          </p:txBody>
        </p:sp>
      </p:grpSp>
      <p:sp>
        <p:nvSpPr>
          <p:cNvPr id="276" name="Google Shape;276;p35"/>
          <p:cNvSpPr txBox="1"/>
          <p:nvPr/>
        </p:nvSpPr>
        <p:spPr>
          <a:xfrm>
            <a:off x="5954775" y="1434825"/>
            <a:ext cx="2389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r">
                <a:solidFill>
                  <a:srgbClr val="0B5394"/>
                </a:solidFill>
                <a:latin typeface="Calibri"/>
                <a:ea typeface="Calibri"/>
                <a:cs typeface="Calibri"/>
                <a:sym typeface="Calibri"/>
              </a:rPr>
              <a:t>Annual crops</a:t>
            </a:r>
            <a:endParaRPr b="1">
              <a:solidFill>
                <a:srgbClr val="0B5394"/>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fr">
                <a:solidFill>
                  <a:srgbClr val="0B5394"/>
                </a:solidFill>
                <a:latin typeface="Calibri"/>
                <a:ea typeface="Calibri"/>
                <a:cs typeface="Calibri"/>
                <a:sym typeface="Calibri"/>
              </a:rPr>
              <a:t>Systems trials</a:t>
            </a:r>
            <a:endParaRPr b="1">
              <a:solidFill>
                <a:srgbClr val="0B539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fr">
                <a:solidFill>
                  <a:srgbClr val="0B5394"/>
                </a:solidFill>
                <a:latin typeface="Calibri"/>
                <a:ea typeface="Calibri"/>
                <a:cs typeface="Calibri"/>
                <a:sym typeface="Calibri"/>
              </a:rPr>
              <a:t>Arboriculture - vines</a:t>
            </a:r>
            <a:endParaRPr b="1">
              <a:solidFill>
                <a:srgbClr val="0B5394"/>
              </a:solidFill>
              <a:latin typeface="Calibri"/>
              <a:ea typeface="Calibri"/>
              <a:cs typeface="Calibri"/>
              <a:sym typeface="Calibri"/>
            </a:endParaRPr>
          </a:p>
        </p:txBody>
      </p:sp>
      <p:sp>
        <p:nvSpPr>
          <p:cNvPr id="277" name="Google Shape;277;p35"/>
          <p:cNvSpPr txBox="1"/>
          <p:nvPr/>
        </p:nvSpPr>
        <p:spPr>
          <a:xfrm>
            <a:off x="741100" y="1316275"/>
            <a:ext cx="238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fr">
                <a:solidFill>
                  <a:srgbClr val="38761D"/>
                </a:solidFill>
                <a:latin typeface="Calibri"/>
                <a:ea typeface="Calibri"/>
                <a:cs typeface="Calibri"/>
                <a:sym typeface="Calibri"/>
              </a:rPr>
              <a:t>Plant Phenotyping</a:t>
            </a:r>
            <a:endParaRPr b="1" i="0" sz="1400" u="none" cap="none" strike="noStrike">
              <a:solidFill>
                <a:srgbClr val="38761D"/>
              </a:solidFill>
              <a:latin typeface="Calibri"/>
              <a:ea typeface="Calibri"/>
              <a:cs typeface="Calibri"/>
              <a:sym typeface="Calibri"/>
            </a:endParaRPr>
          </a:p>
        </p:txBody>
      </p:sp>
      <p:sp>
        <p:nvSpPr>
          <p:cNvPr id="278" name="Google Shape;278;p35"/>
          <p:cNvSpPr txBox="1"/>
          <p:nvPr/>
        </p:nvSpPr>
        <p:spPr>
          <a:xfrm>
            <a:off x="5178550" y="3418225"/>
            <a:ext cx="194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fr">
                <a:solidFill>
                  <a:srgbClr val="85200C"/>
                </a:solidFill>
                <a:latin typeface="Calibri"/>
                <a:ea typeface="Calibri"/>
                <a:cs typeface="Calibri"/>
                <a:sym typeface="Calibri"/>
              </a:rPr>
              <a:t>Viticulture Oenology</a:t>
            </a:r>
            <a:endParaRPr b="1" i="0" sz="1400" u="none" cap="none" strike="noStrike">
              <a:solidFill>
                <a:srgbClr val="85200C"/>
              </a:solidFill>
              <a:latin typeface="Calibri"/>
              <a:ea typeface="Calibri"/>
              <a:cs typeface="Calibri"/>
              <a:sym typeface="Calibri"/>
            </a:endParaRPr>
          </a:p>
        </p:txBody>
      </p:sp>
      <p:sp>
        <p:nvSpPr>
          <p:cNvPr id="279" name="Google Shape;279;p35"/>
          <p:cNvSpPr txBox="1"/>
          <p:nvPr/>
        </p:nvSpPr>
        <p:spPr>
          <a:xfrm>
            <a:off x="884000" y="3415150"/>
            <a:ext cx="238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fr">
                <a:solidFill>
                  <a:srgbClr val="741B47"/>
                </a:solidFill>
                <a:latin typeface="Calibri"/>
                <a:ea typeface="Calibri"/>
                <a:cs typeface="Calibri"/>
                <a:sym typeface="Calibri"/>
              </a:rPr>
              <a:t>Environment &amp; Processes</a:t>
            </a:r>
            <a:endParaRPr b="1" i="0" sz="1400" u="none" cap="none" strike="noStrike">
              <a:solidFill>
                <a:srgbClr val="741B47"/>
              </a:solidFill>
              <a:latin typeface="Calibri"/>
              <a:ea typeface="Calibri"/>
              <a:cs typeface="Calibri"/>
              <a:sym typeface="Calibri"/>
            </a:endParaRPr>
          </a:p>
        </p:txBody>
      </p:sp>
      <p:sp>
        <p:nvSpPr>
          <p:cNvPr id="280" name="Google Shape;280;p35"/>
          <p:cNvSpPr txBox="1"/>
          <p:nvPr/>
        </p:nvSpPr>
        <p:spPr>
          <a:xfrm>
            <a:off x="503000" y="2119750"/>
            <a:ext cx="238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rgbClr val="B45F06"/>
                </a:solidFill>
                <a:latin typeface="Calibri"/>
                <a:ea typeface="Calibri"/>
                <a:cs typeface="Calibri"/>
                <a:sym typeface="Calibri"/>
              </a:rPr>
              <a:t>Agro-</a:t>
            </a:r>
            <a:r>
              <a:rPr b="1" lang="fr">
                <a:solidFill>
                  <a:srgbClr val="B45F06"/>
                </a:solidFill>
                <a:latin typeface="Calibri"/>
                <a:ea typeface="Calibri"/>
                <a:cs typeface="Calibri"/>
                <a:sym typeface="Calibri"/>
              </a:rPr>
              <a:t>E</a:t>
            </a:r>
            <a:r>
              <a:rPr b="1" i="0" lang="fr" sz="1400" u="none" cap="none" strike="noStrike">
                <a:solidFill>
                  <a:srgbClr val="B45F06"/>
                </a:solidFill>
                <a:latin typeface="Calibri"/>
                <a:ea typeface="Calibri"/>
                <a:cs typeface="Calibri"/>
                <a:sym typeface="Calibri"/>
              </a:rPr>
              <a:t>colog</a:t>
            </a:r>
            <a:r>
              <a:rPr b="1" lang="fr">
                <a:solidFill>
                  <a:srgbClr val="B45F06"/>
                </a:solidFill>
                <a:latin typeface="Calibri"/>
                <a:ea typeface="Calibri"/>
                <a:cs typeface="Calibri"/>
                <a:sym typeface="Calibri"/>
              </a:rPr>
              <a:t>y</a:t>
            </a:r>
            <a:endParaRPr b="1" i="0" sz="1400" u="none" cap="none" strike="noStrike">
              <a:solidFill>
                <a:srgbClr val="B45F06"/>
              </a:solidFill>
              <a:latin typeface="Calibri"/>
              <a:ea typeface="Calibri"/>
              <a:cs typeface="Calibri"/>
              <a:sym typeface="Calibri"/>
            </a:endParaRPr>
          </a:p>
        </p:txBody>
      </p:sp>
      <p:sp>
        <p:nvSpPr>
          <p:cNvPr id="281" name="Google Shape;281;p35"/>
          <p:cNvSpPr txBox="1"/>
          <p:nvPr/>
        </p:nvSpPr>
        <p:spPr>
          <a:xfrm>
            <a:off x="3695725" y="2835675"/>
            <a:ext cx="14145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400"/>
              </a:spcBef>
              <a:spcAft>
                <a:spcPts val="600"/>
              </a:spcAft>
              <a:buClr>
                <a:srgbClr val="000000"/>
              </a:buClr>
              <a:buSzPts val="1900"/>
              <a:buFont typeface="Arial"/>
              <a:buNone/>
            </a:pPr>
            <a:r>
              <a:rPr b="1" i="0" lang="fr" sz="1900" u="none" cap="none" strike="noStrike">
                <a:solidFill>
                  <a:srgbClr val="5CB994"/>
                </a:solidFill>
                <a:latin typeface="Calibri"/>
                <a:ea typeface="Calibri"/>
                <a:cs typeface="Calibri"/>
                <a:sym typeface="Calibri"/>
              </a:rPr>
              <a:t>OpenSILEX</a:t>
            </a:r>
            <a:endParaRPr b="1" i="0" sz="900" u="none" cap="none" strike="noStrike">
              <a:solidFill>
                <a:srgbClr val="5CB994"/>
              </a:solidFill>
              <a:latin typeface="Calibri"/>
              <a:ea typeface="Calibri"/>
              <a:cs typeface="Calibri"/>
              <a:sym typeface="Calibri"/>
            </a:endParaRPr>
          </a:p>
        </p:txBody>
      </p:sp>
      <p:sp>
        <p:nvSpPr>
          <p:cNvPr id="282" name="Google Shape;282;p35"/>
          <p:cNvSpPr txBox="1"/>
          <p:nvPr/>
        </p:nvSpPr>
        <p:spPr>
          <a:xfrm>
            <a:off x="7894575" y="1138350"/>
            <a:ext cx="525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fr" sz="800">
                <a:solidFill>
                  <a:srgbClr val="1C4587"/>
                </a:solidFill>
                <a:latin typeface="Calibri"/>
                <a:ea typeface="Calibri"/>
                <a:cs typeface="Calibri"/>
                <a:sym typeface="Calibri"/>
              </a:rPr>
              <a:t>Vine</a:t>
            </a:r>
            <a:endParaRPr b="1" i="0" sz="800" u="none" cap="none" strike="noStrike">
              <a:solidFill>
                <a:srgbClr val="1C4587"/>
              </a:solidFill>
              <a:latin typeface="Calibri"/>
              <a:ea typeface="Calibri"/>
              <a:cs typeface="Calibri"/>
              <a:sym typeface="Calibri"/>
            </a:endParaRPr>
          </a:p>
        </p:txBody>
      </p:sp>
      <p:sp>
        <p:nvSpPr>
          <p:cNvPr id="283" name="Google Shape;283;p35"/>
          <p:cNvSpPr txBox="1"/>
          <p:nvPr/>
        </p:nvSpPr>
        <p:spPr>
          <a:xfrm>
            <a:off x="8123175" y="1290750"/>
            <a:ext cx="525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1C4587"/>
                </a:solidFill>
                <a:latin typeface="Calibri"/>
                <a:ea typeface="Calibri"/>
                <a:cs typeface="Calibri"/>
                <a:sym typeface="Calibri"/>
              </a:rPr>
              <a:t>GCIE</a:t>
            </a:r>
            <a:endParaRPr b="1" i="0" sz="800" u="none" cap="none" strike="noStrike">
              <a:solidFill>
                <a:srgbClr val="1C4587"/>
              </a:solidFill>
              <a:latin typeface="Calibri"/>
              <a:ea typeface="Calibri"/>
              <a:cs typeface="Calibri"/>
              <a:sym typeface="Calibri"/>
            </a:endParaRPr>
          </a:p>
        </p:txBody>
      </p:sp>
      <p:sp>
        <p:nvSpPr>
          <p:cNvPr id="284" name="Google Shape;284;p35"/>
          <p:cNvSpPr txBox="1"/>
          <p:nvPr/>
        </p:nvSpPr>
        <p:spPr>
          <a:xfrm>
            <a:off x="7743650" y="1290750"/>
            <a:ext cx="525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1C4587"/>
                </a:solidFill>
                <a:latin typeface="Calibri"/>
                <a:ea typeface="Calibri"/>
                <a:cs typeface="Calibri"/>
                <a:sym typeface="Calibri"/>
              </a:rPr>
              <a:t>LaCage</a:t>
            </a:r>
            <a:endParaRPr b="1" i="0" sz="800" u="none" cap="none" strike="noStrike">
              <a:solidFill>
                <a:srgbClr val="1C4587"/>
              </a:solidFill>
              <a:latin typeface="Calibri"/>
              <a:ea typeface="Calibri"/>
              <a:cs typeface="Calibri"/>
              <a:sym typeface="Calibri"/>
            </a:endParaRPr>
          </a:p>
        </p:txBody>
      </p:sp>
      <p:sp>
        <p:nvSpPr>
          <p:cNvPr id="285" name="Google Shape;285;p35"/>
          <p:cNvSpPr txBox="1"/>
          <p:nvPr/>
        </p:nvSpPr>
        <p:spPr>
          <a:xfrm>
            <a:off x="7841575" y="1511025"/>
            <a:ext cx="525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1C4587"/>
                </a:solidFill>
                <a:latin typeface="Calibri"/>
                <a:ea typeface="Calibri"/>
                <a:cs typeface="Calibri"/>
                <a:sym typeface="Calibri"/>
              </a:rPr>
              <a:t>U2E</a:t>
            </a:r>
            <a:endParaRPr b="1" i="0" sz="800" u="none" cap="none" strike="noStrike">
              <a:solidFill>
                <a:srgbClr val="1C4587"/>
              </a:solidFill>
              <a:latin typeface="Calibri"/>
              <a:ea typeface="Calibri"/>
              <a:cs typeface="Calibri"/>
              <a:sym typeface="Calibri"/>
            </a:endParaRPr>
          </a:p>
        </p:txBody>
      </p:sp>
      <p:sp>
        <p:nvSpPr>
          <p:cNvPr id="286" name="Google Shape;286;p35"/>
          <p:cNvSpPr txBox="1"/>
          <p:nvPr/>
        </p:nvSpPr>
        <p:spPr>
          <a:xfrm>
            <a:off x="687700" y="1597650"/>
            <a:ext cx="631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38761D"/>
                </a:solidFill>
                <a:latin typeface="Calibri"/>
                <a:ea typeface="Calibri"/>
                <a:cs typeface="Calibri"/>
                <a:sym typeface="Calibri"/>
              </a:rPr>
              <a:t>Diaphen</a:t>
            </a:r>
            <a:endParaRPr b="1" i="0" sz="800" u="none" cap="none" strike="noStrike">
              <a:solidFill>
                <a:srgbClr val="38761D"/>
              </a:solidFill>
              <a:latin typeface="Calibri"/>
              <a:ea typeface="Calibri"/>
              <a:cs typeface="Calibri"/>
              <a:sym typeface="Calibri"/>
            </a:endParaRPr>
          </a:p>
        </p:txBody>
      </p:sp>
      <p:sp>
        <p:nvSpPr>
          <p:cNvPr id="287" name="Google Shape;287;p35"/>
          <p:cNvSpPr txBox="1"/>
          <p:nvPr/>
        </p:nvSpPr>
        <p:spPr>
          <a:xfrm>
            <a:off x="840100" y="1750050"/>
            <a:ext cx="631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38761D"/>
                </a:solidFill>
                <a:latin typeface="Calibri"/>
                <a:ea typeface="Calibri"/>
                <a:cs typeface="Calibri"/>
                <a:sym typeface="Calibri"/>
              </a:rPr>
              <a:t>Phenotoul</a:t>
            </a:r>
            <a:endParaRPr b="1" i="0" sz="800" u="none" cap="none" strike="noStrike">
              <a:solidFill>
                <a:srgbClr val="38761D"/>
              </a:solidFill>
              <a:latin typeface="Calibri"/>
              <a:ea typeface="Calibri"/>
              <a:cs typeface="Calibri"/>
              <a:sym typeface="Calibri"/>
            </a:endParaRPr>
          </a:p>
        </p:txBody>
      </p:sp>
      <p:sp>
        <p:nvSpPr>
          <p:cNvPr id="288" name="Google Shape;288;p35"/>
          <p:cNvSpPr txBox="1"/>
          <p:nvPr/>
        </p:nvSpPr>
        <p:spPr>
          <a:xfrm>
            <a:off x="1080675" y="1620375"/>
            <a:ext cx="631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38761D"/>
                </a:solidFill>
                <a:latin typeface="Calibri"/>
                <a:ea typeface="Calibri"/>
                <a:cs typeface="Calibri"/>
                <a:sym typeface="Calibri"/>
              </a:rPr>
              <a:t>Pheno3c</a:t>
            </a:r>
            <a:endParaRPr b="1" i="0" sz="800" u="none" cap="none" strike="noStrike">
              <a:solidFill>
                <a:srgbClr val="38761D"/>
              </a:solidFill>
              <a:latin typeface="Calibri"/>
              <a:ea typeface="Calibri"/>
              <a:cs typeface="Calibri"/>
              <a:sym typeface="Calibri"/>
            </a:endParaRPr>
          </a:p>
        </p:txBody>
      </p:sp>
      <p:sp>
        <p:nvSpPr>
          <p:cNvPr id="289" name="Google Shape;289;p35"/>
          <p:cNvSpPr txBox="1"/>
          <p:nvPr/>
        </p:nvSpPr>
        <p:spPr>
          <a:xfrm>
            <a:off x="916750" y="1509663"/>
            <a:ext cx="631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38761D"/>
                </a:solidFill>
                <a:latin typeface="Calibri"/>
                <a:ea typeface="Calibri"/>
                <a:cs typeface="Calibri"/>
                <a:sym typeface="Calibri"/>
              </a:rPr>
              <a:t>M3P</a:t>
            </a:r>
            <a:endParaRPr b="1" i="0" sz="800" u="none" cap="none" strike="noStrike">
              <a:solidFill>
                <a:srgbClr val="38761D"/>
              </a:solidFill>
              <a:latin typeface="Calibri"/>
              <a:ea typeface="Calibri"/>
              <a:cs typeface="Calibri"/>
              <a:sym typeface="Calibri"/>
            </a:endParaRPr>
          </a:p>
        </p:txBody>
      </p:sp>
      <p:sp>
        <p:nvSpPr>
          <p:cNvPr id="290" name="Google Shape;290;p35"/>
          <p:cNvSpPr txBox="1"/>
          <p:nvPr/>
        </p:nvSpPr>
        <p:spPr>
          <a:xfrm>
            <a:off x="1696000" y="1557400"/>
            <a:ext cx="631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38761D"/>
                </a:solidFill>
                <a:latin typeface="Calibri"/>
                <a:ea typeface="Calibri"/>
                <a:cs typeface="Calibri"/>
                <a:sym typeface="Calibri"/>
              </a:rPr>
              <a:t>Helsinki</a:t>
            </a:r>
            <a:endParaRPr b="1" i="0" sz="800" u="none" cap="none" strike="noStrike">
              <a:solidFill>
                <a:srgbClr val="38761D"/>
              </a:solidFill>
              <a:latin typeface="Calibri"/>
              <a:ea typeface="Calibri"/>
              <a:cs typeface="Calibri"/>
              <a:sym typeface="Calibri"/>
            </a:endParaRPr>
          </a:p>
        </p:txBody>
      </p:sp>
      <p:sp>
        <p:nvSpPr>
          <p:cNvPr id="291" name="Google Shape;291;p35"/>
          <p:cNvSpPr txBox="1"/>
          <p:nvPr/>
        </p:nvSpPr>
        <p:spPr>
          <a:xfrm>
            <a:off x="2066225" y="1622825"/>
            <a:ext cx="631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38761D"/>
                </a:solidFill>
                <a:latin typeface="Calibri"/>
                <a:ea typeface="Calibri"/>
                <a:cs typeface="Calibri"/>
                <a:sym typeface="Calibri"/>
              </a:rPr>
              <a:t>Louvain</a:t>
            </a:r>
            <a:endParaRPr b="1" i="0" sz="800" u="none" cap="none" strike="noStrike">
              <a:solidFill>
                <a:srgbClr val="38761D"/>
              </a:solidFill>
              <a:latin typeface="Calibri"/>
              <a:ea typeface="Calibri"/>
              <a:cs typeface="Calibri"/>
              <a:sym typeface="Calibri"/>
            </a:endParaRPr>
          </a:p>
        </p:txBody>
      </p:sp>
      <p:sp>
        <p:nvSpPr>
          <p:cNvPr id="292" name="Google Shape;292;p35"/>
          <p:cNvSpPr txBox="1"/>
          <p:nvPr/>
        </p:nvSpPr>
        <p:spPr>
          <a:xfrm>
            <a:off x="1868000" y="1750050"/>
            <a:ext cx="772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38761D"/>
                </a:solidFill>
                <a:latin typeface="Calibri"/>
                <a:ea typeface="Calibri"/>
                <a:cs typeface="Calibri"/>
                <a:sym typeface="Calibri"/>
              </a:rPr>
              <a:t>Copenhague</a:t>
            </a:r>
            <a:endParaRPr b="1" i="0" sz="800" u="none" cap="none" strike="noStrike">
              <a:solidFill>
                <a:srgbClr val="38761D"/>
              </a:solidFill>
              <a:latin typeface="Calibri"/>
              <a:ea typeface="Calibri"/>
              <a:cs typeface="Calibri"/>
              <a:sym typeface="Calibri"/>
            </a:endParaRPr>
          </a:p>
        </p:txBody>
      </p:sp>
      <p:sp>
        <p:nvSpPr>
          <p:cNvPr id="293" name="Google Shape;293;p35"/>
          <p:cNvSpPr txBox="1"/>
          <p:nvPr/>
        </p:nvSpPr>
        <p:spPr>
          <a:xfrm>
            <a:off x="1203425" y="1865200"/>
            <a:ext cx="1155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38761D"/>
                </a:solidFill>
                <a:latin typeface="Calibri"/>
                <a:ea typeface="Calibri"/>
                <a:cs typeface="Calibri"/>
                <a:sym typeface="Calibri"/>
              </a:rPr>
              <a:t>Phenome </a:t>
            </a:r>
            <a:r>
              <a:rPr b="1" lang="fr" sz="800">
                <a:solidFill>
                  <a:srgbClr val="38761D"/>
                </a:solidFill>
                <a:latin typeface="Calibri"/>
                <a:ea typeface="Calibri"/>
                <a:cs typeface="Calibri"/>
                <a:sym typeface="Calibri"/>
              </a:rPr>
              <a:t>Ressources </a:t>
            </a:r>
            <a:endParaRPr b="1" i="0" sz="800" u="none" cap="none" strike="noStrike">
              <a:solidFill>
                <a:srgbClr val="38761D"/>
              </a:solidFill>
              <a:latin typeface="Calibri"/>
              <a:ea typeface="Calibri"/>
              <a:cs typeface="Calibri"/>
              <a:sym typeface="Calibri"/>
            </a:endParaRPr>
          </a:p>
        </p:txBody>
      </p:sp>
      <p:sp>
        <p:nvSpPr>
          <p:cNvPr id="294" name="Google Shape;294;p35"/>
          <p:cNvSpPr txBox="1"/>
          <p:nvPr/>
        </p:nvSpPr>
        <p:spPr>
          <a:xfrm>
            <a:off x="1440000" y="1764225"/>
            <a:ext cx="3075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rgbClr val="38761D"/>
                </a:solidFill>
                <a:latin typeface="Calibri"/>
                <a:ea typeface="Calibri"/>
                <a:cs typeface="Calibri"/>
                <a:sym typeface="Calibri"/>
              </a:rPr>
              <a:t>…</a:t>
            </a:r>
            <a:endParaRPr b="1" i="0" sz="800" u="none" cap="none" strike="noStrike">
              <a:solidFill>
                <a:srgbClr val="38761D"/>
              </a:solidFill>
              <a:latin typeface="Calibri"/>
              <a:ea typeface="Calibri"/>
              <a:cs typeface="Calibri"/>
              <a:sym typeface="Calibri"/>
            </a:endParaRPr>
          </a:p>
        </p:txBody>
      </p:sp>
      <p:sp>
        <p:nvSpPr>
          <p:cNvPr id="295" name="Google Shape;295;p35"/>
          <p:cNvSpPr txBox="1"/>
          <p:nvPr/>
        </p:nvSpPr>
        <p:spPr>
          <a:xfrm>
            <a:off x="2146263" y="1511025"/>
            <a:ext cx="1155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fr" sz="800">
                <a:solidFill>
                  <a:srgbClr val="38761D"/>
                </a:solidFill>
                <a:latin typeface="Calibri"/>
                <a:ea typeface="Calibri"/>
                <a:cs typeface="Calibri"/>
                <a:sym typeface="Calibri"/>
              </a:rPr>
              <a:t>Emphasis</a:t>
            </a:r>
            <a:r>
              <a:rPr b="1" i="0" lang="fr" sz="800" u="none" cap="none" strike="noStrike">
                <a:solidFill>
                  <a:srgbClr val="38761D"/>
                </a:solidFill>
                <a:latin typeface="Calibri"/>
                <a:ea typeface="Calibri"/>
                <a:cs typeface="Calibri"/>
                <a:sym typeface="Calibri"/>
              </a:rPr>
              <a:t> </a:t>
            </a:r>
            <a:r>
              <a:rPr b="1" lang="fr" sz="800">
                <a:solidFill>
                  <a:srgbClr val="38761D"/>
                </a:solidFill>
                <a:latin typeface="Calibri"/>
                <a:ea typeface="Calibri"/>
                <a:cs typeface="Calibri"/>
                <a:sym typeface="Calibri"/>
              </a:rPr>
              <a:t>Ressources </a:t>
            </a:r>
            <a:endParaRPr b="1" i="0" sz="800" u="none" cap="none" strike="noStrike">
              <a:solidFill>
                <a:srgbClr val="38761D"/>
              </a:solidFill>
              <a:latin typeface="Calibri"/>
              <a:ea typeface="Calibri"/>
              <a:cs typeface="Calibri"/>
              <a:sym typeface="Calibri"/>
            </a:endParaRPr>
          </a:p>
        </p:txBody>
      </p:sp>
      <p:sp>
        <p:nvSpPr>
          <p:cNvPr id="296" name="Google Shape;296;p35"/>
          <p:cNvSpPr txBox="1"/>
          <p:nvPr/>
        </p:nvSpPr>
        <p:spPr>
          <a:xfrm>
            <a:off x="7743638" y="1696575"/>
            <a:ext cx="1155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fr" sz="800">
                <a:solidFill>
                  <a:srgbClr val="1C4587"/>
                </a:solidFill>
                <a:latin typeface="Calibri"/>
                <a:ea typeface="Calibri"/>
                <a:cs typeface="Calibri"/>
                <a:sym typeface="Calibri"/>
              </a:rPr>
              <a:t>Orchard</a:t>
            </a:r>
            <a:endParaRPr b="1" sz="800">
              <a:solidFill>
                <a:srgbClr val="1C4587"/>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36"/>
          <p:cNvPicPr preferRelativeResize="0"/>
          <p:nvPr/>
        </p:nvPicPr>
        <p:blipFill>
          <a:blip r:embed="rId3">
            <a:alphaModFix/>
          </a:blip>
          <a:stretch>
            <a:fillRect/>
          </a:stretch>
        </p:blipFill>
        <p:spPr>
          <a:xfrm>
            <a:off x="238725" y="2856521"/>
            <a:ext cx="852600" cy="852600"/>
          </a:xfrm>
          <a:prstGeom prst="rect">
            <a:avLst/>
          </a:prstGeom>
          <a:noFill/>
          <a:ln>
            <a:noFill/>
          </a:ln>
        </p:spPr>
      </p:pic>
      <p:pic>
        <p:nvPicPr>
          <p:cNvPr id="302" name="Google Shape;302;p36"/>
          <p:cNvPicPr preferRelativeResize="0"/>
          <p:nvPr/>
        </p:nvPicPr>
        <p:blipFill>
          <a:blip r:embed="rId4">
            <a:alphaModFix/>
          </a:blip>
          <a:stretch>
            <a:fillRect/>
          </a:stretch>
        </p:blipFill>
        <p:spPr>
          <a:xfrm>
            <a:off x="1966075" y="2724150"/>
            <a:ext cx="1360574" cy="907059"/>
          </a:xfrm>
          <a:prstGeom prst="rect">
            <a:avLst/>
          </a:prstGeom>
          <a:noFill/>
          <a:ln>
            <a:noFill/>
          </a:ln>
        </p:spPr>
      </p:pic>
      <p:sp>
        <p:nvSpPr>
          <p:cNvPr id="303" name="Google Shape;303;p36"/>
          <p:cNvSpPr txBox="1"/>
          <p:nvPr>
            <p:ph type="title"/>
          </p:nvPr>
        </p:nvSpPr>
        <p:spPr>
          <a:xfrm>
            <a:off x="238725" y="-40175"/>
            <a:ext cx="8598000" cy="666300"/>
          </a:xfrm>
          <a:prstGeom prst="rect">
            <a:avLst/>
          </a:prstGeom>
          <a:noFill/>
        </p:spPr>
        <p:txBody>
          <a:bodyPr anchorCtr="0" anchor="ctr" bIns="34275" lIns="0" spcFirstLastPara="1" rIns="68575" wrap="square" tIns="35100">
            <a:noAutofit/>
          </a:bodyPr>
          <a:lstStyle/>
          <a:p>
            <a:pPr indent="0" lvl="0" marL="0" rtl="0" algn="l">
              <a:spcBef>
                <a:spcPts val="0"/>
              </a:spcBef>
              <a:spcAft>
                <a:spcPts val="0"/>
              </a:spcAft>
              <a:buClr>
                <a:schemeClr val="dk1"/>
              </a:buClr>
              <a:buSzPts val="990"/>
              <a:buFont typeface="Arial"/>
              <a:buNone/>
            </a:pPr>
            <a:r>
              <a:rPr b="1" lang="fr" sz="1900"/>
              <a:t>PHIS</a:t>
            </a:r>
            <a:r>
              <a:rPr lang="fr" sz="1900"/>
              <a:t>: an Ontology driven Information System for Plant Phenomics</a:t>
            </a:r>
            <a:endParaRPr sz="1300">
              <a:latin typeface="Calibri"/>
              <a:ea typeface="Calibri"/>
              <a:cs typeface="Calibri"/>
              <a:sym typeface="Calibri"/>
            </a:endParaRPr>
          </a:p>
        </p:txBody>
      </p:sp>
      <p:sp>
        <p:nvSpPr>
          <p:cNvPr id="304" name="Google Shape;304;p36"/>
          <p:cNvSpPr/>
          <p:nvPr/>
        </p:nvSpPr>
        <p:spPr>
          <a:xfrm>
            <a:off x="5243425" y="1391800"/>
            <a:ext cx="3672000" cy="2515500"/>
          </a:xfrm>
          <a:prstGeom prst="roundRect">
            <a:avLst>
              <a:gd fmla="val 16667" name="adj"/>
            </a:avLst>
          </a:prstGeom>
          <a:no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5" name="Google Shape;305;p36"/>
          <p:cNvPicPr preferRelativeResize="0"/>
          <p:nvPr/>
        </p:nvPicPr>
        <p:blipFill>
          <a:blip r:embed="rId5">
            <a:alphaModFix/>
          </a:blip>
          <a:stretch>
            <a:fillRect/>
          </a:stretch>
        </p:blipFill>
        <p:spPr>
          <a:xfrm>
            <a:off x="675150" y="1455877"/>
            <a:ext cx="1277100" cy="834375"/>
          </a:xfrm>
          <a:prstGeom prst="rect">
            <a:avLst/>
          </a:prstGeom>
          <a:noFill/>
          <a:ln>
            <a:noFill/>
          </a:ln>
        </p:spPr>
      </p:pic>
      <p:pic>
        <p:nvPicPr>
          <p:cNvPr id="306" name="Google Shape;306;p36"/>
          <p:cNvPicPr preferRelativeResize="0"/>
          <p:nvPr/>
        </p:nvPicPr>
        <p:blipFill>
          <a:blip r:embed="rId6">
            <a:alphaModFix/>
          </a:blip>
          <a:stretch>
            <a:fillRect/>
          </a:stretch>
        </p:blipFill>
        <p:spPr>
          <a:xfrm>
            <a:off x="1449762" y="492875"/>
            <a:ext cx="642300" cy="642300"/>
          </a:xfrm>
          <a:prstGeom prst="rect">
            <a:avLst/>
          </a:prstGeom>
          <a:noFill/>
          <a:ln>
            <a:noFill/>
          </a:ln>
        </p:spPr>
      </p:pic>
      <p:pic>
        <p:nvPicPr>
          <p:cNvPr id="307" name="Google Shape;307;p36"/>
          <p:cNvPicPr preferRelativeResize="0"/>
          <p:nvPr/>
        </p:nvPicPr>
        <p:blipFill>
          <a:blip r:embed="rId7">
            <a:alphaModFix/>
          </a:blip>
          <a:stretch>
            <a:fillRect/>
          </a:stretch>
        </p:blipFill>
        <p:spPr>
          <a:xfrm>
            <a:off x="1560648" y="1848475"/>
            <a:ext cx="1065175" cy="978725"/>
          </a:xfrm>
          <a:prstGeom prst="rect">
            <a:avLst/>
          </a:prstGeom>
          <a:noFill/>
          <a:ln>
            <a:noFill/>
          </a:ln>
        </p:spPr>
      </p:pic>
      <p:pic>
        <p:nvPicPr>
          <p:cNvPr id="308" name="Google Shape;308;p36"/>
          <p:cNvPicPr preferRelativeResize="0"/>
          <p:nvPr/>
        </p:nvPicPr>
        <p:blipFill rotWithShape="1">
          <a:blip r:embed="rId8">
            <a:alphaModFix/>
          </a:blip>
          <a:srcRect b="0" l="0" r="0" t="0"/>
          <a:stretch/>
        </p:blipFill>
        <p:spPr>
          <a:xfrm>
            <a:off x="725549" y="2333076"/>
            <a:ext cx="1360575" cy="886125"/>
          </a:xfrm>
          <a:prstGeom prst="rect">
            <a:avLst/>
          </a:prstGeom>
          <a:noFill/>
          <a:ln>
            <a:noFill/>
          </a:ln>
        </p:spPr>
      </p:pic>
      <p:grpSp>
        <p:nvGrpSpPr>
          <p:cNvPr id="309" name="Google Shape;309;p36"/>
          <p:cNvGrpSpPr/>
          <p:nvPr/>
        </p:nvGrpSpPr>
        <p:grpSpPr>
          <a:xfrm>
            <a:off x="6771825" y="1824288"/>
            <a:ext cx="738900" cy="717300"/>
            <a:chOff x="4512275" y="935875"/>
            <a:chExt cx="738900" cy="717300"/>
          </a:xfrm>
        </p:grpSpPr>
        <p:sp>
          <p:nvSpPr>
            <p:cNvPr id="310" name="Google Shape;310;p36"/>
            <p:cNvSpPr/>
            <p:nvPr/>
          </p:nvSpPr>
          <p:spPr>
            <a:xfrm>
              <a:off x="4512275" y="935875"/>
              <a:ext cx="738900" cy="717300"/>
            </a:xfrm>
            <a:prstGeom prst="roundRect">
              <a:avLst>
                <a:gd fmla="val 16667" name="adj"/>
              </a:avLst>
            </a:prstGeom>
            <a:solidFill>
              <a:srgbClr val="FFFFFF"/>
            </a:solidFill>
            <a:ln cap="flat" cmpd="sng" w="1905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1" name="Google Shape;311;p36"/>
            <p:cNvPicPr preferRelativeResize="0"/>
            <p:nvPr/>
          </p:nvPicPr>
          <p:blipFill>
            <a:blip r:embed="rId9">
              <a:alphaModFix/>
            </a:blip>
            <a:stretch>
              <a:fillRect/>
            </a:stretch>
          </p:blipFill>
          <p:spPr>
            <a:xfrm>
              <a:off x="4556505" y="1008325"/>
              <a:ext cx="650440" cy="572400"/>
            </a:xfrm>
            <a:prstGeom prst="rect">
              <a:avLst/>
            </a:prstGeom>
            <a:noFill/>
            <a:ln>
              <a:noFill/>
            </a:ln>
          </p:spPr>
        </p:pic>
      </p:grpSp>
      <p:cxnSp>
        <p:nvCxnSpPr>
          <p:cNvPr id="312" name="Google Shape;312;p36"/>
          <p:cNvCxnSpPr>
            <a:stCxn id="313" idx="3"/>
            <a:endCxn id="314" idx="1"/>
          </p:cNvCxnSpPr>
          <p:nvPr/>
        </p:nvCxnSpPr>
        <p:spPr>
          <a:xfrm flipH="1" rot="10800000">
            <a:off x="3726075" y="2160975"/>
            <a:ext cx="648300" cy="235500"/>
          </a:xfrm>
          <a:prstGeom prst="straightConnector1">
            <a:avLst/>
          </a:prstGeom>
          <a:noFill/>
          <a:ln cap="flat" cmpd="sng" w="28575">
            <a:solidFill>
              <a:srgbClr val="F6B26B"/>
            </a:solidFill>
            <a:prstDash val="solid"/>
            <a:round/>
            <a:headEnd len="med" w="med" type="none"/>
            <a:tailEnd len="med" w="med" type="triangle"/>
          </a:ln>
        </p:spPr>
      </p:cxnSp>
      <p:sp>
        <p:nvSpPr>
          <p:cNvPr id="315" name="Google Shape;315;p36"/>
          <p:cNvSpPr txBox="1"/>
          <p:nvPr/>
        </p:nvSpPr>
        <p:spPr>
          <a:xfrm>
            <a:off x="7578175" y="1870825"/>
            <a:ext cx="1748100" cy="11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900">
                <a:solidFill>
                  <a:srgbClr val="275662"/>
                </a:solidFill>
              </a:rPr>
              <a:t>Metadata semantic description</a:t>
            </a:r>
            <a:endParaRPr b="1" sz="900">
              <a:solidFill>
                <a:srgbClr val="275662"/>
              </a:solidFill>
            </a:endParaRPr>
          </a:p>
          <a:p>
            <a:pPr indent="-95250" lvl="0" marL="547199" rtl="0" algn="l">
              <a:spcBef>
                <a:spcPts val="0"/>
              </a:spcBef>
              <a:spcAft>
                <a:spcPts val="0"/>
              </a:spcAft>
              <a:buClr>
                <a:srgbClr val="275662"/>
              </a:buClr>
              <a:buSzPts val="900"/>
              <a:buChar char="●"/>
            </a:pPr>
            <a:r>
              <a:rPr lang="fr" sz="900">
                <a:solidFill>
                  <a:srgbClr val="275662"/>
                </a:solidFill>
              </a:rPr>
              <a:t>Experiments</a:t>
            </a:r>
            <a:endParaRPr sz="900">
              <a:solidFill>
                <a:srgbClr val="275662"/>
              </a:solidFill>
            </a:endParaRPr>
          </a:p>
          <a:p>
            <a:pPr indent="-95250" lvl="0" marL="547199" rtl="0" algn="l">
              <a:spcBef>
                <a:spcPts val="0"/>
              </a:spcBef>
              <a:spcAft>
                <a:spcPts val="0"/>
              </a:spcAft>
              <a:buClr>
                <a:srgbClr val="275662"/>
              </a:buClr>
              <a:buSzPts val="900"/>
              <a:buChar char="●"/>
            </a:pPr>
            <a:r>
              <a:rPr lang="fr" sz="900">
                <a:solidFill>
                  <a:srgbClr val="275662"/>
                </a:solidFill>
              </a:rPr>
              <a:t>Plots </a:t>
            </a:r>
            <a:endParaRPr sz="900">
              <a:solidFill>
                <a:srgbClr val="275662"/>
              </a:solidFill>
            </a:endParaRPr>
          </a:p>
          <a:p>
            <a:pPr indent="-95250" lvl="0" marL="547199" rtl="0" algn="l">
              <a:spcBef>
                <a:spcPts val="0"/>
              </a:spcBef>
              <a:spcAft>
                <a:spcPts val="0"/>
              </a:spcAft>
              <a:buClr>
                <a:srgbClr val="275662"/>
              </a:buClr>
              <a:buSzPts val="900"/>
              <a:buChar char="●"/>
            </a:pPr>
            <a:r>
              <a:rPr lang="fr" sz="900">
                <a:solidFill>
                  <a:srgbClr val="275662"/>
                </a:solidFill>
              </a:rPr>
              <a:t>Factors</a:t>
            </a:r>
            <a:endParaRPr sz="900">
              <a:solidFill>
                <a:srgbClr val="275662"/>
              </a:solidFill>
            </a:endParaRPr>
          </a:p>
          <a:p>
            <a:pPr indent="-95250" lvl="0" marL="547199" rtl="0" algn="l">
              <a:spcBef>
                <a:spcPts val="0"/>
              </a:spcBef>
              <a:spcAft>
                <a:spcPts val="0"/>
              </a:spcAft>
              <a:buClr>
                <a:srgbClr val="275662"/>
              </a:buClr>
              <a:buSzPts val="900"/>
              <a:buChar char="●"/>
            </a:pPr>
            <a:r>
              <a:rPr lang="fr" sz="900">
                <a:solidFill>
                  <a:srgbClr val="275662"/>
                </a:solidFill>
              </a:rPr>
              <a:t>Sensors</a:t>
            </a:r>
            <a:endParaRPr sz="900">
              <a:solidFill>
                <a:srgbClr val="275662"/>
              </a:solidFill>
            </a:endParaRPr>
          </a:p>
          <a:p>
            <a:pPr indent="-95250" lvl="0" marL="547199" rtl="0" algn="l">
              <a:spcBef>
                <a:spcPts val="0"/>
              </a:spcBef>
              <a:spcAft>
                <a:spcPts val="0"/>
              </a:spcAft>
              <a:buClr>
                <a:srgbClr val="275662"/>
              </a:buClr>
              <a:buSzPts val="900"/>
              <a:buChar char="●"/>
            </a:pPr>
            <a:r>
              <a:rPr lang="fr" sz="900">
                <a:solidFill>
                  <a:srgbClr val="275662"/>
                </a:solidFill>
              </a:rPr>
              <a:t>Variables</a:t>
            </a:r>
            <a:endParaRPr sz="900">
              <a:solidFill>
                <a:srgbClr val="275662"/>
              </a:solidFill>
            </a:endParaRPr>
          </a:p>
          <a:p>
            <a:pPr indent="0" lvl="0" marL="0" marR="0" rtl="0" algn="l">
              <a:lnSpc>
                <a:spcPct val="100000"/>
              </a:lnSpc>
              <a:spcBef>
                <a:spcPts val="0"/>
              </a:spcBef>
              <a:spcAft>
                <a:spcPts val="0"/>
              </a:spcAft>
              <a:buNone/>
            </a:pPr>
            <a:r>
              <a:rPr b="1" lang="fr" sz="900">
                <a:solidFill>
                  <a:srgbClr val="275662"/>
                </a:solidFill>
              </a:rPr>
              <a:t>Data</a:t>
            </a:r>
            <a:endParaRPr b="1" sz="900">
              <a:solidFill>
                <a:srgbClr val="275662"/>
              </a:solidFill>
            </a:endParaRPr>
          </a:p>
          <a:p>
            <a:pPr indent="0" lvl="0" marL="0" rtl="0" algn="l">
              <a:spcBef>
                <a:spcPts val="0"/>
              </a:spcBef>
              <a:spcAft>
                <a:spcPts val="0"/>
              </a:spcAft>
              <a:buNone/>
            </a:pPr>
            <a:r>
              <a:t/>
            </a:r>
            <a:endParaRPr sz="1000">
              <a:solidFill>
                <a:srgbClr val="275662"/>
              </a:solidFill>
            </a:endParaRPr>
          </a:p>
        </p:txBody>
      </p:sp>
      <p:cxnSp>
        <p:nvCxnSpPr>
          <p:cNvPr id="316" name="Google Shape;316;p36"/>
          <p:cNvCxnSpPr>
            <a:stCxn id="308" idx="2"/>
          </p:cNvCxnSpPr>
          <p:nvPr/>
        </p:nvCxnSpPr>
        <p:spPr>
          <a:xfrm flipH="1" rot="-5400000">
            <a:off x="2131087" y="2493951"/>
            <a:ext cx="835200" cy="2285700"/>
          </a:xfrm>
          <a:prstGeom prst="bentConnector2">
            <a:avLst/>
          </a:prstGeom>
          <a:noFill/>
          <a:ln cap="flat" cmpd="sng" w="28575">
            <a:solidFill>
              <a:srgbClr val="E06666"/>
            </a:solidFill>
            <a:prstDash val="solid"/>
            <a:round/>
            <a:headEnd len="med" w="med" type="none"/>
            <a:tailEnd len="med" w="med" type="triangle"/>
          </a:ln>
        </p:spPr>
      </p:cxnSp>
      <p:sp>
        <p:nvSpPr>
          <p:cNvPr id="317" name="Google Shape;317;p36"/>
          <p:cNvSpPr txBox="1"/>
          <p:nvPr/>
        </p:nvSpPr>
        <p:spPr>
          <a:xfrm>
            <a:off x="1868925" y="4034400"/>
            <a:ext cx="1551300" cy="4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900">
                <a:solidFill>
                  <a:srgbClr val="275662"/>
                </a:solidFill>
              </a:rPr>
              <a:t>Image processing </a:t>
            </a:r>
            <a:endParaRPr sz="900">
              <a:solidFill>
                <a:srgbClr val="275662"/>
              </a:solidFill>
            </a:endParaRPr>
          </a:p>
          <a:p>
            <a:pPr indent="0" lvl="0" marL="0" rtl="0" algn="ctr">
              <a:spcBef>
                <a:spcPts val="0"/>
              </a:spcBef>
              <a:spcAft>
                <a:spcPts val="0"/>
              </a:spcAft>
              <a:buNone/>
            </a:pPr>
            <a:r>
              <a:rPr lang="fr" sz="900">
                <a:solidFill>
                  <a:srgbClr val="275662"/>
                </a:solidFill>
              </a:rPr>
              <a:t>Advanced data extraction</a:t>
            </a:r>
            <a:endParaRPr sz="900">
              <a:solidFill>
                <a:srgbClr val="275662"/>
              </a:solidFill>
            </a:endParaRPr>
          </a:p>
          <a:p>
            <a:pPr indent="0" lvl="0" marL="0" rtl="0" algn="ctr">
              <a:spcBef>
                <a:spcPts val="0"/>
              </a:spcBef>
              <a:spcAft>
                <a:spcPts val="0"/>
              </a:spcAft>
              <a:buNone/>
            </a:pPr>
            <a:r>
              <a:t/>
            </a:r>
            <a:endParaRPr sz="1000">
              <a:solidFill>
                <a:srgbClr val="275662"/>
              </a:solidFill>
            </a:endParaRPr>
          </a:p>
        </p:txBody>
      </p:sp>
      <p:pic>
        <p:nvPicPr>
          <p:cNvPr id="318" name="Google Shape;318;p36"/>
          <p:cNvPicPr preferRelativeResize="0"/>
          <p:nvPr/>
        </p:nvPicPr>
        <p:blipFill>
          <a:blip r:embed="rId10">
            <a:alphaModFix/>
          </a:blip>
          <a:stretch>
            <a:fillRect/>
          </a:stretch>
        </p:blipFill>
        <p:spPr>
          <a:xfrm>
            <a:off x="1204718" y="960523"/>
            <a:ext cx="403043" cy="494400"/>
          </a:xfrm>
          <a:prstGeom prst="rect">
            <a:avLst/>
          </a:prstGeom>
          <a:noFill/>
          <a:ln>
            <a:noFill/>
          </a:ln>
        </p:spPr>
      </p:pic>
      <p:pic>
        <p:nvPicPr>
          <p:cNvPr id="319" name="Google Shape;319;p36"/>
          <p:cNvPicPr preferRelativeResize="0"/>
          <p:nvPr/>
        </p:nvPicPr>
        <p:blipFill>
          <a:blip r:embed="rId11">
            <a:alphaModFix/>
          </a:blip>
          <a:stretch>
            <a:fillRect/>
          </a:stretch>
        </p:blipFill>
        <p:spPr>
          <a:xfrm>
            <a:off x="1141550" y="547763"/>
            <a:ext cx="282900" cy="475272"/>
          </a:xfrm>
          <a:prstGeom prst="rect">
            <a:avLst/>
          </a:prstGeom>
          <a:noFill/>
          <a:ln>
            <a:noFill/>
          </a:ln>
        </p:spPr>
      </p:pic>
      <p:pic>
        <p:nvPicPr>
          <p:cNvPr id="320" name="Google Shape;320;p36"/>
          <p:cNvPicPr preferRelativeResize="0"/>
          <p:nvPr/>
        </p:nvPicPr>
        <p:blipFill>
          <a:blip r:embed="rId12">
            <a:alphaModFix/>
          </a:blip>
          <a:stretch>
            <a:fillRect/>
          </a:stretch>
        </p:blipFill>
        <p:spPr>
          <a:xfrm>
            <a:off x="1709400" y="907367"/>
            <a:ext cx="263567" cy="395350"/>
          </a:xfrm>
          <a:prstGeom prst="rect">
            <a:avLst/>
          </a:prstGeom>
          <a:noFill/>
          <a:ln>
            <a:noFill/>
          </a:ln>
        </p:spPr>
      </p:pic>
      <p:sp>
        <p:nvSpPr>
          <p:cNvPr id="321" name="Google Shape;321;p36"/>
          <p:cNvSpPr txBox="1"/>
          <p:nvPr/>
        </p:nvSpPr>
        <p:spPr>
          <a:xfrm>
            <a:off x="2051175" y="960525"/>
            <a:ext cx="1186800" cy="298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r" sz="900">
                <a:solidFill>
                  <a:srgbClr val="275662"/>
                </a:solidFill>
              </a:rPr>
              <a:t>Environmental data</a:t>
            </a:r>
            <a:endParaRPr sz="900">
              <a:solidFill>
                <a:srgbClr val="275662"/>
              </a:solidFill>
            </a:endParaRPr>
          </a:p>
          <a:p>
            <a:pPr indent="0" lvl="0" marL="0" rtl="0" algn="l">
              <a:spcBef>
                <a:spcPts val="0"/>
              </a:spcBef>
              <a:spcAft>
                <a:spcPts val="0"/>
              </a:spcAft>
              <a:buNone/>
            </a:pPr>
            <a:r>
              <a:t/>
            </a:r>
            <a:endParaRPr sz="1000">
              <a:solidFill>
                <a:srgbClr val="275662"/>
              </a:solidFill>
            </a:endParaRPr>
          </a:p>
        </p:txBody>
      </p:sp>
      <p:sp>
        <p:nvSpPr>
          <p:cNvPr id="313" name="Google Shape;313;p36"/>
          <p:cNvSpPr txBox="1"/>
          <p:nvPr/>
        </p:nvSpPr>
        <p:spPr>
          <a:xfrm>
            <a:off x="2660775" y="2247225"/>
            <a:ext cx="1065300" cy="298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r" sz="900">
                <a:solidFill>
                  <a:srgbClr val="275662"/>
                </a:solidFill>
              </a:rPr>
              <a:t>Phenotypic data</a:t>
            </a:r>
            <a:endParaRPr sz="900">
              <a:solidFill>
                <a:srgbClr val="275662"/>
              </a:solidFill>
            </a:endParaRPr>
          </a:p>
          <a:p>
            <a:pPr indent="0" lvl="0" marL="0" rtl="0" algn="l">
              <a:spcBef>
                <a:spcPts val="0"/>
              </a:spcBef>
              <a:spcAft>
                <a:spcPts val="0"/>
              </a:spcAft>
              <a:buNone/>
            </a:pPr>
            <a:r>
              <a:t/>
            </a:r>
            <a:endParaRPr sz="1000">
              <a:solidFill>
                <a:srgbClr val="275662"/>
              </a:solidFill>
            </a:endParaRPr>
          </a:p>
        </p:txBody>
      </p:sp>
      <p:sp>
        <p:nvSpPr>
          <p:cNvPr id="322" name="Google Shape;322;p36"/>
          <p:cNvSpPr/>
          <p:nvPr/>
        </p:nvSpPr>
        <p:spPr>
          <a:xfrm>
            <a:off x="3676800" y="3601125"/>
            <a:ext cx="996900" cy="938700"/>
          </a:xfrm>
          <a:prstGeom prst="roundRect">
            <a:avLst>
              <a:gd fmla="val 16667" name="adj"/>
            </a:avLst>
          </a:prstGeom>
          <a:solidFill>
            <a:srgbClr val="FFFFFF"/>
          </a:solidFill>
          <a:ln cap="flat" cmpd="sng" w="1905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fr" sz="900"/>
              <a:t>Image processing Analysis pipeline</a:t>
            </a:r>
            <a:endParaRPr b="1" sz="900"/>
          </a:p>
        </p:txBody>
      </p:sp>
      <p:cxnSp>
        <p:nvCxnSpPr>
          <p:cNvPr id="323" name="Google Shape;323;p36"/>
          <p:cNvCxnSpPr>
            <a:stCxn id="321" idx="3"/>
            <a:endCxn id="314" idx="1"/>
          </p:cNvCxnSpPr>
          <p:nvPr/>
        </p:nvCxnSpPr>
        <p:spPr>
          <a:xfrm>
            <a:off x="3237975" y="1109775"/>
            <a:ext cx="1136400" cy="1051200"/>
          </a:xfrm>
          <a:prstGeom prst="straightConnector1">
            <a:avLst/>
          </a:prstGeom>
          <a:noFill/>
          <a:ln cap="flat" cmpd="sng" w="28575">
            <a:solidFill>
              <a:srgbClr val="F6B26B"/>
            </a:solidFill>
            <a:prstDash val="solid"/>
            <a:round/>
            <a:headEnd len="med" w="med" type="none"/>
            <a:tailEnd len="med" w="med" type="triangle"/>
          </a:ln>
        </p:spPr>
      </p:cxnSp>
      <p:cxnSp>
        <p:nvCxnSpPr>
          <p:cNvPr id="324" name="Google Shape;324;p36"/>
          <p:cNvCxnSpPr>
            <a:stCxn id="322" idx="3"/>
            <a:endCxn id="304" idx="2"/>
          </p:cNvCxnSpPr>
          <p:nvPr/>
        </p:nvCxnSpPr>
        <p:spPr>
          <a:xfrm flipH="1" rot="10800000">
            <a:off x="4673700" y="3907275"/>
            <a:ext cx="2405700" cy="163200"/>
          </a:xfrm>
          <a:prstGeom prst="bentConnector2">
            <a:avLst/>
          </a:prstGeom>
          <a:noFill/>
          <a:ln cap="flat" cmpd="sng" w="28575">
            <a:solidFill>
              <a:srgbClr val="E06666"/>
            </a:solidFill>
            <a:prstDash val="solid"/>
            <a:round/>
            <a:headEnd len="med" w="med" type="none"/>
            <a:tailEnd len="med" w="med" type="triangle"/>
          </a:ln>
        </p:spPr>
      </p:cxnSp>
      <p:sp>
        <p:nvSpPr>
          <p:cNvPr id="325" name="Google Shape;325;p36"/>
          <p:cNvSpPr txBox="1"/>
          <p:nvPr/>
        </p:nvSpPr>
        <p:spPr>
          <a:xfrm>
            <a:off x="6989300" y="817250"/>
            <a:ext cx="932700" cy="323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None/>
            </a:pPr>
            <a:r>
              <a:rPr lang="fr" sz="900">
                <a:solidFill>
                  <a:srgbClr val="275662"/>
                </a:solidFill>
              </a:rPr>
              <a:t>User interface</a:t>
            </a:r>
            <a:endParaRPr>
              <a:latin typeface="Calibri"/>
              <a:ea typeface="Calibri"/>
              <a:cs typeface="Calibri"/>
              <a:sym typeface="Calibri"/>
            </a:endParaRPr>
          </a:p>
        </p:txBody>
      </p:sp>
      <p:pic>
        <p:nvPicPr>
          <p:cNvPr id="326" name="Google Shape;326;p36"/>
          <p:cNvPicPr preferRelativeResize="0"/>
          <p:nvPr/>
        </p:nvPicPr>
        <p:blipFill rotWithShape="1">
          <a:blip r:embed="rId13">
            <a:alphaModFix/>
          </a:blip>
          <a:srcRect b="11576" l="10666" r="80179" t="69576"/>
          <a:stretch/>
        </p:blipFill>
        <p:spPr>
          <a:xfrm>
            <a:off x="5085179" y="2036525"/>
            <a:ext cx="344875" cy="386047"/>
          </a:xfrm>
          <a:prstGeom prst="rect">
            <a:avLst/>
          </a:prstGeom>
          <a:noFill/>
          <a:ln>
            <a:noFill/>
          </a:ln>
        </p:spPr>
      </p:pic>
      <p:sp>
        <p:nvSpPr>
          <p:cNvPr id="327" name="Google Shape;327;p36"/>
          <p:cNvSpPr txBox="1"/>
          <p:nvPr/>
        </p:nvSpPr>
        <p:spPr>
          <a:xfrm>
            <a:off x="4306500" y="2222163"/>
            <a:ext cx="579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900">
                <a:solidFill>
                  <a:srgbClr val="275662"/>
                </a:solidFill>
              </a:rPr>
              <a:t>Scripts</a:t>
            </a:r>
            <a:endParaRPr>
              <a:latin typeface="Calibri"/>
              <a:ea typeface="Calibri"/>
              <a:cs typeface="Calibri"/>
              <a:sym typeface="Calibri"/>
            </a:endParaRPr>
          </a:p>
        </p:txBody>
      </p:sp>
      <p:pic>
        <p:nvPicPr>
          <p:cNvPr id="328" name="Google Shape;328;p36"/>
          <p:cNvPicPr preferRelativeResize="0"/>
          <p:nvPr/>
        </p:nvPicPr>
        <p:blipFill>
          <a:blip r:embed="rId14">
            <a:alphaModFix/>
          </a:blip>
          <a:stretch>
            <a:fillRect/>
          </a:stretch>
        </p:blipFill>
        <p:spPr>
          <a:xfrm>
            <a:off x="4382215" y="2017509"/>
            <a:ext cx="276079" cy="264104"/>
          </a:xfrm>
          <a:prstGeom prst="rect">
            <a:avLst/>
          </a:prstGeom>
          <a:noFill/>
          <a:ln>
            <a:noFill/>
          </a:ln>
        </p:spPr>
      </p:pic>
      <p:pic>
        <p:nvPicPr>
          <p:cNvPr id="329" name="Google Shape;329;p36"/>
          <p:cNvPicPr preferRelativeResize="0"/>
          <p:nvPr/>
        </p:nvPicPr>
        <p:blipFill>
          <a:blip r:embed="rId15">
            <a:alphaModFix/>
          </a:blip>
          <a:stretch>
            <a:fillRect/>
          </a:stretch>
        </p:blipFill>
        <p:spPr>
          <a:xfrm>
            <a:off x="4618187" y="1863413"/>
            <a:ext cx="276078" cy="205063"/>
          </a:xfrm>
          <a:prstGeom prst="rect">
            <a:avLst/>
          </a:prstGeom>
          <a:noFill/>
          <a:ln>
            <a:noFill/>
          </a:ln>
        </p:spPr>
      </p:pic>
      <p:sp>
        <p:nvSpPr>
          <p:cNvPr id="330" name="Google Shape;330;p36"/>
          <p:cNvSpPr/>
          <p:nvPr/>
        </p:nvSpPr>
        <p:spPr>
          <a:xfrm>
            <a:off x="5577877" y="2193975"/>
            <a:ext cx="1065300" cy="98400"/>
          </a:xfrm>
          <a:prstGeom prst="leftRightArrow">
            <a:avLst>
              <a:gd fmla="val 50000" name="adj1"/>
              <a:gd fmla="val 50000" name="adj2"/>
            </a:avLst>
          </a:prstGeom>
          <a:solidFill>
            <a:srgbClr val="00A3A6"/>
          </a:solidFill>
          <a:ln cap="flat" cmpd="sng" w="952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A3A6"/>
              </a:solidFill>
            </a:endParaRPr>
          </a:p>
        </p:txBody>
      </p:sp>
      <p:sp>
        <p:nvSpPr>
          <p:cNvPr id="314" name="Google Shape;314;p36"/>
          <p:cNvSpPr/>
          <p:nvPr/>
        </p:nvSpPr>
        <p:spPr>
          <a:xfrm>
            <a:off x="4374525" y="1839851"/>
            <a:ext cx="611400" cy="642300"/>
          </a:xfrm>
          <a:prstGeom prst="roundRect">
            <a:avLst>
              <a:gd fmla="val 16667" name="adj"/>
            </a:avLst>
          </a:prstGeom>
          <a:noFill/>
          <a:ln cap="flat" cmpd="sng" w="9525">
            <a:solidFill>
              <a:srgbClr val="70AD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6"/>
          <p:cNvSpPr/>
          <p:nvPr/>
        </p:nvSpPr>
        <p:spPr>
          <a:xfrm flipH="1" rot="-3947486">
            <a:off x="7252629" y="1379032"/>
            <a:ext cx="858168" cy="111852"/>
          </a:xfrm>
          <a:prstGeom prst="leftRightArrow">
            <a:avLst>
              <a:gd fmla="val 50000" name="adj1"/>
              <a:gd fmla="val 50000" name="adj2"/>
            </a:avLst>
          </a:prstGeom>
          <a:solidFill>
            <a:srgbClr val="00A3A6"/>
          </a:solidFill>
          <a:ln cap="flat" cmpd="sng" w="952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A3A6"/>
              </a:solidFill>
            </a:endParaRPr>
          </a:p>
        </p:txBody>
      </p:sp>
      <p:pic>
        <p:nvPicPr>
          <p:cNvPr id="332" name="Google Shape;332;p36"/>
          <p:cNvPicPr preferRelativeResize="0"/>
          <p:nvPr/>
        </p:nvPicPr>
        <p:blipFill>
          <a:blip r:embed="rId16">
            <a:alphaModFix/>
          </a:blip>
          <a:stretch>
            <a:fillRect/>
          </a:stretch>
        </p:blipFill>
        <p:spPr>
          <a:xfrm>
            <a:off x="7349062" y="527270"/>
            <a:ext cx="344875" cy="344875"/>
          </a:xfrm>
          <a:prstGeom prst="rect">
            <a:avLst/>
          </a:prstGeom>
          <a:noFill/>
          <a:ln>
            <a:noFill/>
          </a:ln>
        </p:spPr>
      </p:pic>
      <p:pic>
        <p:nvPicPr>
          <p:cNvPr id="333" name="Google Shape;333;p36"/>
          <p:cNvPicPr preferRelativeResize="0"/>
          <p:nvPr/>
        </p:nvPicPr>
        <p:blipFill>
          <a:blip r:embed="rId17">
            <a:alphaModFix/>
          </a:blip>
          <a:stretch>
            <a:fillRect/>
          </a:stretch>
        </p:blipFill>
        <p:spPr>
          <a:xfrm>
            <a:off x="5661600" y="475447"/>
            <a:ext cx="296700" cy="296120"/>
          </a:xfrm>
          <a:prstGeom prst="rect">
            <a:avLst/>
          </a:prstGeom>
          <a:noFill/>
          <a:ln>
            <a:noFill/>
          </a:ln>
        </p:spPr>
      </p:pic>
      <p:sp>
        <p:nvSpPr>
          <p:cNvPr id="334" name="Google Shape;334;p36"/>
          <p:cNvSpPr txBox="1"/>
          <p:nvPr/>
        </p:nvSpPr>
        <p:spPr>
          <a:xfrm>
            <a:off x="5164500" y="824075"/>
            <a:ext cx="1748100" cy="296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fr" sz="900">
                <a:solidFill>
                  <a:srgbClr val="275662"/>
                </a:solidFill>
              </a:rPr>
              <a:t> </a:t>
            </a:r>
            <a:r>
              <a:rPr lang="fr" sz="900">
                <a:solidFill>
                  <a:srgbClr val="275662"/>
                </a:solidFill>
              </a:rPr>
              <a:t>Community - Interoperability</a:t>
            </a:r>
            <a:endParaRPr sz="900">
              <a:solidFill>
                <a:srgbClr val="275662"/>
              </a:solidFill>
            </a:endParaRPr>
          </a:p>
          <a:p>
            <a:pPr indent="0" lvl="0" marL="0" rtl="0" algn="l">
              <a:spcBef>
                <a:spcPts val="0"/>
              </a:spcBef>
              <a:spcAft>
                <a:spcPts val="0"/>
              </a:spcAft>
              <a:buNone/>
            </a:pPr>
            <a:r>
              <a:rPr lang="fr" sz="1000">
                <a:solidFill>
                  <a:srgbClr val="275662"/>
                </a:solidFill>
              </a:rPr>
              <a:t> </a:t>
            </a:r>
            <a:endParaRPr sz="1000">
              <a:solidFill>
                <a:srgbClr val="275662"/>
              </a:solidFill>
            </a:endParaRPr>
          </a:p>
        </p:txBody>
      </p:sp>
      <p:pic>
        <p:nvPicPr>
          <p:cNvPr id="335" name="Google Shape;335;p36"/>
          <p:cNvPicPr preferRelativeResize="0"/>
          <p:nvPr/>
        </p:nvPicPr>
        <p:blipFill>
          <a:blip r:embed="rId18">
            <a:alphaModFix/>
          </a:blip>
          <a:stretch>
            <a:fillRect/>
          </a:stretch>
        </p:blipFill>
        <p:spPr>
          <a:xfrm>
            <a:off x="4562574" y="2533995"/>
            <a:ext cx="296701" cy="298416"/>
          </a:xfrm>
          <a:prstGeom prst="rect">
            <a:avLst/>
          </a:prstGeom>
          <a:noFill/>
          <a:ln>
            <a:noFill/>
          </a:ln>
        </p:spPr>
      </p:pic>
      <p:sp>
        <p:nvSpPr>
          <p:cNvPr id="336" name="Google Shape;336;p36"/>
          <p:cNvSpPr txBox="1"/>
          <p:nvPr/>
        </p:nvSpPr>
        <p:spPr>
          <a:xfrm>
            <a:off x="4408824" y="2842038"/>
            <a:ext cx="642300" cy="296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fr" sz="900">
                <a:solidFill>
                  <a:srgbClr val="275662"/>
                </a:solidFill>
              </a:rPr>
              <a:t>Analysis,</a:t>
            </a:r>
            <a:br>
              <a:rPr lang="fr" sz="900">
                <a:solidFill>
                  <a:srgbClr val="275662"/>
                </a:solidFill>
              </a:rPr>
            </a:br>
            <a:r>
              <a:rPr lang="fr" sz="900">
                <a:solidFill>
                  <a:srgbClr val="275662"/>
                </a:solidFill>
              </a:rPr>
              <a:t>sharing, etc.</a:t>
            </a:r>
            <a:endParaRPr sz="900">
              <a:solidFill>
                <a:srgbClr val="275662"/>
              </a:solidFill>
            </a:endParaRPr>
          </a:p>
          <a:p>
            <a:pPr indent="0" lvl="0" marL="0" rtl="0" algn="l">
              <a:spcBef>
                <a:spcPts val="0"/>
              </a:spcBef>
              <a:spcAft>
                <a:spcPts val="0"/>
              </a:spcAft>
              <a:buNone/>
            </a:pPr>
            <a:r>
              <a:t/>
            </a:r>
            <a:endParaRPr sz="1000">
              <a:solidFill>
                <a:srgbClr val="275662"/>
              </a:solidFill>
            </a:endParaRPr>
          </a:p>
        </p:txBody>
      </p:sp>
      <p:sp>
        <p:nvSpPr>
          <p:cNvPr id="337" name="Google Shape;337;p36"/>
          <p:cNvSpPr txBox="1"/>
          <p:nvPr/>
        </p:nvSpPr>
        <p:spPr>
          <a:xfrm>
            <a:off x="5615300" y="3402574"/>
            <a:ext cx="1186800" cy="26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900">
                <a:solidFill>
                  <a:srgbClr val="275662"/>
                </a:solidFill>
              </a:rPr>
              <a:t>File storage system</a:t>
            </a:r>
            <a:endParaRPr sz="900">
              <a:solidFill>
                <a:srgbClr val="275662"/>
              </a:solidFill>
            </a:endParaRPr>
          </a:p>
          <a:p>
            <a:pPr indent="0" lvl="0" marL="0" rtl="0" algn="ctr">
              <a:spcBef>
                <a:spcPts val="0"/>
              </a:spcBef>
              <a:spcAft>
                <a:spcPts val="0"/>
              </a:spcAft>
              <a:buNone/>
            </a:pPr>
            <a:r>
              <a:t/>
            </a:r>
            <a:endParaRPr sz="1000">
              <a:solidFill>
                <a:srgbClr val="275662"/>
              </a:solidFill>
            </a:endParaRPr>
          </a:p>
        </p:txBody>
      </p:sp>
      <p:pic>
        <p:nvPicPr>
          <p:cNvPr id="338" name="Google Shape;338;p36"/>
          <p:cNvPicPr preferRelativeResize="0"/>
          <p:nvPr/>
        </p:nvPicPr>
        <p:blipFill>
          <a:blip r:embed="rId19">
            <a:alphaModFix/>
          </a:blip>
          <a:stretch>
            <a:fillRect/>
          </a:stretch>
        </p:blipFill>
        <p:spPr>
          <a:xfrm>
            <a:off x="5692826" y="2652225"/>
            <a:ext cx="1456849" cy="494400"/>
          </a:xfrm>
          <a:prstGeom prst="rect">
            <a:avLst/>
          </a:prstGeom>
          <a:noFill/>
          <a:ln>
            <a:noFill/>
          </a:ln>
        </p:spPr>
      </p:pic>
      <p:pic>
        <p:nvPicPr>
          <p:cNvPr id="339" name="Google Shape;339;p36"/>
          <p:cNvPicPr preferRelativeResize="0"/>
          <p:nvPr/>
        </p:nvPicPr>
        <p:blipFill rotWithShape="1">
          <a:blip r:embed="rId13">
            <a:alphaModFix/>
          </a:blip>
          <a:srcRect b="83395" l="9975" r="79226" t="0"/>
          <a:stretch/>
        </p:blipFill>
        <p:spPr>
          <a:xfrm>
            <a:off x="7918074" y="455304"/>
            <a:ext cx="798601" cy="659846"/>
          </a:xfrm>
          <a:prstGeom prst="rect">
            <a:avLst/>
          </a:prstGeom>
          <a:noFill/>
          <a:ln>
            <a:noFill/>
          </a:ln>
        </p:spPr>
      </p:pic>
      <p:pic>
        <p:nvPicPr>
          <p:cNvPr id="340" name="Google Shape;340;p36"/>
          <p:cNvPicPr preferRelativeResize="0"/>
          <p:nvPr/>
        </p:nvPicPr>
        <p:blipFill rotWithShape="1">
          <a:blip r:embed="rId20">
            <a:alphaModFix/>
          </a:blip>
          <a:srcRect b="0" l="4297" r="0" t="0"/>
          <a:stretch/>
        </p:blipFill>
        <p:spPr>
          <a:xfrm>
            <a:off x="8027425" y="554174"/>
            <a:ext cx="579901" cy="347026"/>
          </a:xfrm>
          <a:prstGeom prst="rect">
            <a:avLst/>
          </a:prstGeom>
          <a:noFill/>
          <a:ln>
            <a:noFill/>
          </a:ln>
        </p:spPr>
      </p:pic>
      <p:pic>
        <p:nvPicPr>
          <p:cNvPr id="341" name="Google Shape;341;p36"/>
          <p:cNvPicPr preferRelativeResize="0"/>
          <p:nvPr/>
        </p:nvPicPr>
        <p:blipFill rotWithShape="1">
          <a:blip r:embed="rId21">
            <a:alphaModFix/>
          </a:blip>
          <a:srcRect b="0" l="0" r="0" t="0"/>
          <a:stretch/>
        </p:blipFill>
        <p:spPr>
          <a:xfrm>
            <a:off x="6871771" y="3368698"/>
            <a:ext cx="737640" cy="331750"/>
          </a:xfrm>
          <a:prstGeom prst="rect">
            <a:avLst/>
          </a:prstGeom>
          <a:noFill/>
          <a:ln>
            <a:noFill/>
          </a:ln>
        </p:spPr>
      </p:pic>
      <p:pic>
        <p:nvPicPr>
          <p:cNvPr id="342" name="Google Shape;342;p36"/>
          <p:cNvPicPr preferRelativeResize="0"/>
          <p:nvPr/>
        </p:nvPicPr>
        <p:blipFill rotWithShape="1">
          <a:blip r:embed="rId22">
            <a:alphaModFix/>
          </a:blip>
          <a:srcRect b="0" l="0" r="0" t="0"/>
          <a:stretch/>
        </p:blipFill>
        <p:spPr>
          <a:xfrm>
            <a:off x="7713609" y="3357574"/>
            <a:ext cx="309601" cy="354000"/>
          </a:xfrm>
          <a:prstGeom prst="rect">
            <a:avLst/>
          </a:prstGeom>
          <a:noFill/>
          <a:ln>
            <a:noFill/>
          </a:ln>
        </p:spPr>
      </p:pic>
      <p:pic>
        <p:nvPicPr>
          <p:cNvPr id="343" name="Google Shape;343;p36"/>
          <p:cNvPicPr preferRelativeResize="0"/>
          <p:nvPr/>
        </p:nvPicPr>
        <p:blipFill>
          <a:blip r:embed="rId23">
            <a:alphaModFix/>
          </a:blip>
          <a:stretch>
            <a:fillRect/>
          </a:stretch>
        </p:blipFill>
        <p:spPr>
          <a:xfrm>
            <a:off x="8146439" y="3316424"/>
            <a:ext cx="436300" cy="436300"/>
          </a:xfrm>
          <a:prstGeom prst="rect">
            <a:avLst/>
          </a:prstGeom>
          <a:noFill/>
          <a:ln>
            <a:noFill/>
          </a:ln>
        </p:spPr>
      </p:pic>
      <p:pic>
        <p:nvPicPr>
          <p:cNvPr id="344" name="Google Shape;344;p36"/>
          <p:cNvPicPr preferRelativeResize="0"/>
          <p:nvPr/>
        </p:nvPicPr>
        <p:blipFill>
          <a:blip r:embed="rId24">
            <a:alphaModFix/>
          </a:blip>
          <a:stretch>
            <a:fillRect/>
          </a:stretch>
        </p:blipFill>
        <p:spPr>
          <a:xfrm>
            <a:off x="5993750" y="990771"/>
            <a:ext cx="852600" cy="230205"/>
          </a:xfrm>
          <a:prstGeom prst="rect">
            <a:avLst/>
          </a:prstGeom>
          <a:noFill/>
          <a:ln>
            <a:noFill/>
          </a:ln>
        </p:spPr>
      </p:pic>
      <p:pic>
        <p:nvPicPr>
          <p:cNvPr id="345" name="Google Shape;345;p36"/>
          <p:cNvPicPr preferRelativeResize="0"/>
          <p:nvPr/>
        </p:nvPicPr>
        <p:blipFill rotWithShape="1">
          <a:blip r:embed="rId25">
            <a:alphaModFix/>
          </a:blip>
          <a:srcRect b="0" l="0" r="0" t="0"/>
          <a:stretch/>
        </p:blipFill>
        <p:spPr>
          <a:xfrm>
            <a:off x="4901975" y="1013750"/>
            <a:ext cx="945675" cy="205050"/>
          </a:xfrm>
          <a:prstGeom prst="rect">
            <a:avLst/>
          </a:prstGeom>
          <a:noFill/>
          <a:ln>
            <a:noFill/>
          </a:ln>
        </p:spPr>
      </p:pic>
      <p:sp>
        <p:nvSpPr>
          <p:cNvPr id="346" name="Google Shape;346;p36"/>
          <p:cNvSpPr/>
          <p:nvPr/>
        </p:nvSpPr>
        <p:spPr>
          <a:xfrm rot="3436497">
            <a:off x="5836139" y="1585558"/>
            <a:ext cx="913970" cy="93533"/>
          </a:xfrm>
          <a:prstGeom prst="leftRightArrow">
            <a:avLst>
              <a:gd fmla="val 50000" name="adj1"/>
              <a:gd fmla="val 50000" name="adj2"/>
            </a:avLst>
          </a:prstGeom>
          <a:solidFill>
            <a:srgbClr val="00A3A6"/>
          </a:solidFill>
          <a:ln cap="flat" cmpd="sng" w="9525">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A3A6"/>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37"/>
          <p:cNvPicPr preferRelativeResize="0"/>
          <p:nvPr/>
        </p:nvPicPr>
        <p:blipFill>
          <a:blip r:embed="rId3">
            <a:alphaModFix/>
          </a:blip>
          <a:stretch>
            <a:fillRect/>
          </a:stretch>
        </p:blipFill>
        <p:spPr>
          <a:xfrm>
            <a:off x="6297100" y="208150"/>
            <a:ext cx="2921676" cy="1335525"/>
          </a:xfrm>
          <a:prstGeom prst="rect">
            <a:avLst/>
          </a:prstGeom>
          <a:noFill/>
          <a:ln cap="flat" cmpd="sng" w="9525">
            <a:solidFill>
              <a:schemeClr val="dk2"/>
            </a:solidFill>
            <a:prstDash val="solid"/>
            <a:round/>
            <a:headEnd len="sm" w="sm" type="none"/>
            <a:tailEnd len="sm" w="sm" type="none"/>
          </a:ln>
        </p:spPr>
      </p:pic>
      <p:sp>
        <p:nvSpPr>
          <p:cNvPr id="352" name="Google Shape;352;p37"/>
          <p:cNvSpPr txBox="1"/>
          <p:nvPr>
            <p:ph type="title"/>
          </p:nvPr>
        </p:nvSpPr>
        <p:spPr>
          <a:xfrm>
            <a:off x="314931" y="36022"/>
            <a:ext cx="7662300" cy="666300"/>
          </a:xfrm>
          <a:prstGeom prst="rect">
            <a:avLst/>
          </a:prstGeom>
          <a:noFill/>
        </p:spPr>
        <p:txBody>
          <a:bodyPr anchorCtr="0" anchor="ctr" bIns="34275" lIns="0" spcFirstLastPara="1" rIns="68575" wrap="square" tIns="35100">
            <a:normAutofit/>
          </a:bodyPr>
          <a:lstStyle/>
          <a:p>
            <a:pPr indent="0" lvl="0" marL="0" marR="0" rtl="0" algn="ctr">
              <a:lnSpc>
                <a:spcPct val="90000"/>
              </a:lnSpc>
              <a:spcBef>
                <a:spcPts val="0"/>
              </a:spcBef>
              <a:spcAft>
                <a:spcPts val="0"/>
              </a:spcAft>
              <a:buClr>
                <a:srgbClr val="000000"/>
              </a:buClr>
              <a:buSzPts val="3750"/>
              <a:buFont typeface="Arial"/>
              <a:buNone/>
            </a:pPr>
            <a:r>
              <a:rPr lang="fr" sz="2400"/>
              <a:t>PHIS Architecture</a:t>
            </a:r>
            <a:endParaRPr b="1" sz="2700"/>
          </a:p>
        </p:txBody>
      </p:sp>
      <p:sp>
        <p:nvSpPr>
          <p:cNvPr id="353" name="Google Shape;353;p37"/>
          <p:cNvSpPr/>
          <p:nvPr/>
        </p:nvSpPr>
        <p:spPr>
          <a:xfrm>
            <a:off x="1650950" y="699502"/>
            <a:ext cx="3045600" cy="1490700"/>
          </a:xfrm>
          <a:prstGeom prst="roundRect">
            <a:avLst>
              <a:gd fmla="val 16667" name="adj"/>
            </a:avLst>
          </a:prstGeom>
          <a:noFill/>
          <a:ln cap="flat" cmpd="sng" w="19050">
            <a:solidFill>
              <a:srgbClr val="27566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7"/>
          <p:cNvSpPr/>
          <p:nvPr/>
        </p:nvSpPr>
        <p:spPr>
          <a:xfrm>
            <a:off x="4786725" y="699502"/>
            <a:ext cx="1729200" cy="1490700"/>
          </a:xfrm>
          <a:prstGeom prst="roundRect">
            <a:avLst>
              <a:gd fmla="val 16667" name="adj"/>
            </a:avLst>
          </a:prstGeom>
          <a:noFill/>
          <a:ln cap="flat" cmpd="sng" w="19050">
            <a:solidFill>
              <a:srgbClr val="FFC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7"/>
          <p:cNvSpPr/>
          <p:nvPr/>
        </p:nvSpPr>
        <p:spPr>
          <a:xfrm>
            <a:off x="1650950" y="2814425"/>
            <a:ext cx="4920900" cy="831300"/>
          </a:xfrm>
          <a:prstGeom prst="roundRect">
            <a:avLst>
              <a:gd fmla="val 16667" name="adj"/>
            </a:avLst>
          </a:prstGeom>
          <a:noFill/>
          <a:ln cap="flat" cmpd="sng" w="19050">
            <a:solidFill>
              <a:srgbClr val="00A3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7"/>
          <p:cNvSpPr txBox="1"/>
          <p:nvPr/>
        </p:nvSpPr>
        <p:spPr>
          <a:xfrm>
            <a:off x="5416225" y="698363"/>
            <a:ext cx="1351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fr" sz="1000">
                <a:solidFill>
                  <a:srgbClr val="FFC000"/>
                </a:solidFill>
                <a:latin typeface="Calibri"/>
                <a:ea typeface="Calibri"/>
                <a:cs typeface="Calibri"/>
                <a:sym typeface="Calibri"/>
              </a:rPr>
              <a:t>Web </a:t>
            </a:r>
            <a:r>
              <a:rPr b="1" i="1" lang="fr" sz="1000">
                <a:solidFill>
                  <a:srgbClr val="FFC000"/>
                </a:solidFill>
                <a:latin typeface="Calibri"/>
                <a:ea typeface="Calibri"/>
                <a:cs typeface="Calibri"/>
                <a:sym typeface="Calibri"/>
              </a:rPr>
              <a:t>Interface </a:t>
            </a:r>
            <a:endParaRPr sz="1000">
              <a:latin typeface="Calibri"/>
              <a:ea typeface="Calibri"/>
              <a:cs typeface="Calibri"/>
              <a:sym typeface="Calibri"/>
            </a:endParaRPr>
          </a:p>
        </p:txBody>
      </p:sp>
      <p:pic>
        <p:nvPicPr>
          <p:cNvPr id="357" name="Google Shape;357;p37"/>
          <p:cNvPicPr preferRelativeResize="0"/>
          <p:nvPr/>
        </p:nvPicPr>
        <p:blipFill rotWithShape="1">
          <a:blip r:embed="rId4">
            <a:alphaModFix/>
          </a:blip>
          <a:srcRect b="10098" l="84525" r="6320" t="71054"/>
          <a:stretch/>
        </p:blipFill>
        <p:spPr>
          <a:xfrm>
            <a:off x="4965698" y="2895733"/>
            <a:ext cx="421413" cy="425092"/>
          </a:xfrm>
          <a:prstGeom prst="rect">
            <a:avLst/>
          </a:prstGeom>
          <a:noFill/>
          <a:ln cap="flat" cmpd="sng" w="9525">
            <a:solidFill>
              <a:srgbClr val="FFFFFF"/>
            </a:solidFill>
            <a:prstDash val="solid"/>
            <a:round/>
            <a:headEnd len="sm" w="sm" type="none"/>
            <a:tailEnd len="sm" w="sm" type="none"/>
          </a:ln>
        </p:spPr>
      </p:pic>
      <p:pic>
        <p:nvPicPr>
          <p:cNvPr id="358" name="Google Shape;358;p37"/>
          <p:cNvPicPr preferRelativeResize="0"/>
          <p:nvPr/>
        </p:nvPicPr>
        <p:blipFill rotWithShape="1">
          <a:blip r:embed="rId4">
            <a:alphaModFix/>
          </a:blip>
          <a:srcRect b="81152" l="84461" r="6384" t="0"/>
          <a:stretch/>
        </p:blipFill>
        <p:spPr>
          <a:xfrm>
            <a:off x="3718781" y="2863038"/>
            <a:ext cx="421413" cy="425093"/>
          </a:xfrm>
          <a:prstGeom prst="rect">
            <a:avLst/>
          </a:prstGeom>
          <a:noFill/>
          <a:ln>
            <a:noFill/>
          </a:ln>
        </p:spPr>
      </p:pic>
      <p:pic>
        <p:nvPicPr>
          <p:cNvPr id="359" name="Google Shape;359;p37"/>
          <p:cNvPicPr preferRelativeResize="0"/>
          <p:nvPr/>
        </p:nvPicPr>
        <p:blipFill rotWithShape="1">
          <a:blip r:embed="rId4">
            <a:alphaModFix/>
          </a:blip>
          <a:srcRect b="11576" l="10666" r="80179" t="69576"/>
          <a:stretch/>
        </p:blipFill>
        <p:spPr>
          <a:xfrm>
            <a:off x="2788708" y="1273238"/>
            <a:ext cx="455560" cy="501800"/>
          </a:xfrm>
          <a:prstGeom prst="rect">
            <a:avLst/>
          </a:prstGeom>
          <a:noFill/>
          <a:ln>
            <a:noFill/>
          </a:ln>
        </p:spPr>
      </p:pic>
      <p:sp>
        <p:nvSpPr>
          <p:cNvPr id="360" name="Google Shape;360;p37"/>
          <p:cNvSpPr txBox="1"/>
          <p:nvPr/>
        </p:nvSpPr>
        <p:spPr>
          <a:xfrm>
            <a:off x="2808912" y="1636063"/>
            <a:ext cx="713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latin typeface="Calibri"/>
                <a:ea typeface="Calibri"/>
                <a:cs typeface="Calibri"/>
                <a:sym typeface="Calibri"/>
              </a:rPr>
              <a:t>Scripts</a:t>
            </a:r>
            <a:endParaRPr sz="1000">
              <a:latin typeface="Calibri"/>
              <a:ea typeface="Calibri"/>
              <a:cs typeface="Calibri"/>
              <a:sym typeface="Calibri"/>
            </a:endParaRPr>
          </a:p>
        </p:txBody>
      </p:sp>
      <p:grpSp>
        <p:nvGrpSpPr>
          <p:cNvPr id="361" name="Google Shape;361;p37"/>
          <p:cNvGrpSpPr/>
          <p:nvPr/>
        </p:nvGrpSpPr>
        <p:grpSpPr>
          <a:xfrm>
            <a:off x="5788792" y="1182609"/>
            <a:ext cx="604897" cy="898926"/>
            <a:chOff x="1774188" y="896688"/>
            <a:chExt cx="713575" cy="1054212"/>
          </a:xfrm>
        </p:grpSpPr>
        <p:pic>
          <p:nvPicPr>
            <p:cNvPr id="362" name="Google Shape;362;p37"/>
            <p:cNvPicPr preferRelativeResize="0"/>
            <p:nvPr/>
          </p:nvPicPr>
          <p:blipFill rotWithShape="1">
            <a:blip r:embed="rId4">
              <a:alphaModFix/>
            </a:blip>
            <a:srcRect b="81152" l="0" r="90846" t="0"/>
            <a:stretch/>
          </p:blipFill>
          <p:spPr>
            <a:xfrm>
              <a:off x="1828950" y="896688"/>
              <a:ext cx="604899" cy="666301"/>
            </a:xfrm>
            <a:prstGeom prst="rect">
              <a:avLst/>
            </a:prstGeom>
            <a:noFill/>
            <a:ln>
              <a:noFill/>
            </a:ln>
          </p:spPr>
        </p:pic>
        <p:pic>
          <p:nvPicPr>
            <p:cNvPr id="363" name="Google Shape;363;p37"/>
            <p:cNvPicPr preferRelativeResize="0"/>
            <p:nvPr/>
          </p:nvPicPr>
          <p:blipFill rotWithShape="1">
            <a:blip r:embed="rId4">
              <a:alphaModFix/>
            </a:blip>
            <a:srcRect b="83395" l="9975" r="79226" t="0"/>
            <a:stretch/>
          </p:blipFill>
          <p:spPr>
            <a:xfrm>
              <a:off x="1774188" y="1363900"/>
              <a:ext cx="713575" cy="586999"/>
            </a:xfrm>
            <a:prstGeom prst="rect">
              <a:avLst/>
            </a:prstGeom>
            <a:noFill/>
            <a:ln>
              <a:noFill/>
            </a:ln>
          </p:spPr>
        </p:pic>
      </p:grpSp>
      <p:grpSp>
        <p:nvGrpSpPr>
          <p:cNvPr id="364" name="Google Shape;364;p37"/>
          <p:cNvGrpSpPr/>
          <p:nvPr/>
        </p:nvGrpSpPr>
        <p:grpSpPr>
          <a:xfrm>
            <a:off x="3840623" y="1221931"/>
            <a:ext cx="604800" cy="679527"/>
            <a:chOff x="2329661" y="1203419"/>
            <a:chExt cx="604800" cy="679527"/>
          </a:xfrm>
        </p:grpSpPr>
        <p:pic>
          <p:nvPicPr>
            <p:cNvPr id="365" name="Google Shape;365;p37"/>
            <p:cNvPicPr preferRelativeResize="0"/>
            <p:nvPr/>
          </p:nvPicPr>
          <p:blipFill rotWithShape="1">
            <a:blip r:embed="rId4">
              <a:alphaModFix/>
            </a:blip>
            <a:srcRect b="12346" l="0" r="90846" t="68805"/>
            <a:stretch/>
          </p:blipFill>
          <p:spPr>
            <a:xfrm>
              <a:off x="2413911" y="1203419"/>
              <a:ext cx="436299" cy="480607"/>
            </a:xfrm>
            <a:prstGeom prst="rect">
              <a:avLst/>
            </a:prstGeom>
            <a:noFill/>
            <a:ln>
              <a:noFill/>
            </a:ln>
          </p:spPr>
        </p:pic>
        <p:sp>
          <p:nvSpPr>
            <p:cNvPr id="366" name="Google Shape;366;p37"/>
            <p:cNvSpPr txBox="1"/>
            <p:nvPr/>
          </p:nvSpPr>
          <p:spPr>
            <a:xfrm>
              <a:off x="2329661" y="1544246"/>
              <a:ext cx="604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latin typeface="Calibri"/>
                  <a:ea typeface="Calibri"/>
                  <a:cs typeface="Calibri"/>
                  <a:sym typeface="Calibri"/>
                </a:rPr>
                <a:t>Sensor</a:t>
              </a:r>
              <a:endParaRPr sz="1000">
                <a:latin typeface="Calibri"/>
                <a:ea typeface="Calibri"/>
                <a:cs typeface="Calibri"/>
                <a:sym typeface="Calibri"/>
              </a:endParaRPr>
            </a:p>
          </p:txBody>
        </p:sp>
      </p:grpSp>
      <p:sp>
        <p:nvSpPr>
          <p:cNvPr id="367" name="Google Shape;367;p37"/>
          <p:cNvSpPr txBox="1"/>
          <p:nvPr/>
        </p:nvSpPr>
        <p:spPr>
          <a:xfrm>
            <a:off x="2140925" y="3162725"/>
            <a:ext cx="968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a:latin typeface="Calibri"/>
                <a:ea typeface="Calibri"/>
                <a:cs typeface="Calibri"/>
                <a:sym typeface="Calibri"/>
              </a:rPr>
              <a:t>NoSQL </a:t>
            </a:r>
            <a:r>
              <a:rPr lang="fr" sz="900">
                <a:latin typeface="Calibri"/>
                <a:ea typeface="Calibri"/>
                <a:cs typeface="Calibri"/>
                <a:sym typeface="Calibri"/>
              </a:rPr>
              <a:t>(MongoDB)</a:t>
            </a:r>
            <a:endParaRPr sz="900">
              <a:latin typeface="Calibri"/>
              <a:ea typeface="Calibri"/>
              <a:cs typeface="Calibri"/>
              <a:sym typeface="Calibri"/>
            </a:endParaRPr>
          </a:p>
        </p:txBody>
      </p:sp>
      <p:sp>
        <p:nvSpPr>
          <p:cNvPr id="368" name="Google Shape;368;p37"/>
          <p:cNvSpPr txBox="1"/>
          <p:nvPr/>
        </p:nvSpPr>
        <p:spPr>
          <a:xfrm>
            <a:off x="3077925" y="3162725"/>
            <a:ext cx="1785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a:latin typeface="Calibri"/>
                <a:ea typeface="Calibri"/>
                <a:cs typeface="Calibri"/>
                <a:sym typeface="Calibri"/>
              </a:rPr>
              <a:t>Triplestore</a:t>
            </a:r>
            <a:endParaRPr sz="1100">
              <a:latin typeface="Calibri"/>
              <a:ea typeface="Calibri"/>
              <a:cs typeface="Calibri"/>
              <a:sym typeface="Calibri"/>
            </a:endParaRPr>
          </a:p>
          <a:p>
            <a:pPr indent="0" lvl="0" marL="0" rtl="0" algn="ctr">
              <a:spcBef>
                <a:spcPts val="0"/>
              </a:spcBef>
              <a:spcAft>
                <a:spcPts val="0"/>
              </a:spcAft>
              <a:buNone/>
            </a:pPr>
            <a:r>
              <a:rPr lang="fr" sz="900">
                <a:solidFill>
                  <a:srgbClr val="000000"/>
                </a:solidFill>
                <a:latin typeface="Calibri"/>
                <a:ea typeface="Calibri"/>
                <a:cs typeface="Calibri"/>
                <a:sym typeface="Calibri"/>
              </a:rPr>
              <a:t>(RDF4J, GraphDB)</a:t>
            </a:r>
            <a:r>
              <a:rPr lang="fr" sz="1100">
                <a:latin typeface="Calibri"/>
                <a:ea typeface="Calibri"/>
                <a:cs typeface="Calibri"/>
                <a:sym typeface="Calibri"/>
              </a:rPr>
              <a:t> </a:t>
            </a:r>
            <a:endParaRPr sz="1100">
              <a:latin typeface="Calibri"/>
              <a:ea typeface="Calibri"/>
              <a:cs typeface="Calibri"/>
              <a:sym typeface="Calibri"/>
            </a:endParaRPr>
          </a:p>
        </p:txBody>
      </p:sp>
      <p:sp>
        <p:nvSpPr>
          <p:cNvPr id="369" name="Google Shape;369;p37"/>
          <p:cNvSpPr txBox="1"/>
          <p:nvPr/>
        </p:nvSpPr>
        <p:spPr>
          <a:xfrm>
            <a:off x="4355009" y="3199425"/>
            <a:ext cx="16428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a:latin typeface="Calibri"/>
                <a:ea typeface="Calibri"/>
                <a:cs typeface="Calibri"/>
                <a:sym typeface="Calibri"/>
              </a:rPr>
              <a:t>Datafiles</a:t>
            </a:r>
            <a:endParaRPr sz="1100">
              <a:latin typeface="Calibri"/>
              <a:ea typeface="Calibri"/>
              <a:cs typeface="Calibri"/>
              <a:sym typeface="Calibri"/>
            </a:endParaRPr>
          </a:p>
        </p:txBody>
      </p:sp>
      <p:pic>
        <p:nvPicPr>
          <p:cNvPr id="370" name="Google Shape;370;p37"/>
          <p:cNvPicPr preferRelativeResize="0"/>
          <p:nvPr/>
        </p:nvPicPr>
        <p:blipFill>
          <a:blip r:embed="rId5">
            <a:alphaModFix/>
          </a:blip>
          <a:stretch>
            <a:fillRect/>
          </a:stretch>
        </p:blipFill>
        <p:spPr>
          <a:xfrm>
            <a:off x="5102799" y="1240139"/>
            <a:ext cx="389625" cy="337903"/>
          </a:xfrm>
          <a:prstGeom prst="rect">
            <a:avLst/>
          </a:prstGeom>
          <a:noFill/>
          <a:ln>
            <a:noFill/>
          </a:ln>
        </p:spPr>
      </p:pic>
      <p:pic>
        <p:nvPicPr>
          <p:cNvPr id="371" name="Google Shape;371;p37"/>
          <p:cNvPicPr preferRelativeResize="0"/>
          <p:nvPr/>
        </p:nvPicPr>
        <p:blipFill>
          <a:blip r:embed="rId6">
            <a:alphaModFix/>
          </a:blip>
          <a:stretch>
            <a:fillRect/>
          </a:stretch>
        </p:blipFill>
        <p:spPr>
          <a:xfrm>
            <a:off x="3414812" y="1368040"/>
            <a:ext cx="389625" cy="389625"/>
          </a:xfrm>
          <a:prstGeom prst="rect">
            <a:avLst/>
          </a:prstGeom>
          <a:noFill/>
          <a:ln>
            <a:noFill/>
          </a:ln>
        </p:spPr>
      </p:pic>
      <p:pic>
        <p:nvPicPr>
          <p:cNvPr id="372" name="Google Shape;372;p37"/>
          <p:cNvPicPr preferRelativeResize="0"/>
          <p:nvPr/>
        </p:nvPicPr>
        <p:blipFill>
          <a:blip r:embed="rId7">
            <a:alphaModFix/>
          </a:blip>
          <a:stretch>
            <a:fillRect/>
          </a:stretch>
        </p:blipFill>
        <p:spPr>
          <a:xfrm>
            <a:off x="1854575" y="1468976"/>
            <a:ext cx="436310" cy="338775"/>
          </a:xfrm>
          <a:prstGeom prst="rect">
            <a:avLst/>
          </a:prstGeom>
          <a:noFill/>
          <a:ln>
            <a:noFill/>
          </a:ln>
        </p:spPr>
      </p:pic>
      <p:pic>
        <p:nvPicPr>
          <p:cNvPr id="373" name="Google Shape;373;p37"/>
          <p:cNvPicPr preferRelativeResize="0"/>
          <p:nvPr/>
        </p:nvPicPr>
        <p:blipFill rotWithShape="1">
          <a:blip r:embed="rId4">
            <a:alphaModFix/>
          </a:blip>
          <a:srcRect b="81152" l="84461" r="6384" t="0"/>
          <a:stretch/>
        </p:blipFill>
        <p:spPr>
          <a:xfrm>
            <a:off x="2423325" y="2863038"/>
            <a:ext cx="421413" cy="425093"/>
          </a:xfrm>
          <a:prstGeom prst="rect">
            <a:avLst/>
          </a:prstGeom>
          <a:noFill/>
          <a:ln>
            <a:noFill/>
          </a:ln>
        </p:spPr>
      </p:pic>
      <p:grpSp>
        <p:nvGrpSpPr>
          <p:cNvPr id="374" name="Google Shape;374;p37"/>
          <p:cNvGrpSpPr/>
          <p:nvPr/>
        </p:nvGrpSpPr>
        <p:grpSpPr>
          <a:xfrm>
            <a:off x="1650938" y="851704"/>
            <a:ext cx="691119" cy="620858"/>
            <a:chOff x="109274" y="1404725"/>
            <a:chExt cx="951300" cy="760483"/>
          </a:xfrm>
        </p:grpSpPr>
        <p:pic>
          <p:nvPicPr>
            <p:cNvPr id="375" name="Google Shape;375;p37"/>
            <p:cNvPicPr preferRelativeResize="0"/>
            <p:nvPr/>
          </p:nvPicPr>
          <p:blipFill>
            <a:blip r:embed="rId8">
              <a:alphaModFix/>
            </a:blip>
            <a:stretch>
              <a:fillRect/>
            </a:stretch>
          </p:blipFill>
          <p:spPr>
            <a:xfrm>
              <a:off x="357150" y="1404725"/>
              <a:ext cx="455549" cy="455549"/>
            </a:xfrm>
            <a:prstGeom prst="rect">
              <a:avLst/>
            </a:prstGeom>
            <a:noFill/>
            <a:ln>
              <a:noFill/>
            </a:ln>
          </p:spPr>
        </p:pic>
        <p:sp>
          <p:nvSpPr>
            <p:cNvPr id="376" name="Google Shape;376;p37"/>
            <p:cNvSpPr txBox="1"/>
            <p:nvPr/>
          </p:nvSpPr>
          <p:spPr>
            <a:xfrm>
              <a:off x="109274" y="1750308"/>
              <a:ext cx="951300" cy="41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latin typeface="Calibri"/>
                  <a:ea typeface="Calibri"/>
                  <a:cs typeface="Calibri"/>
                  <a:sym typeface="Calibri"/>
                </a:rPr>
                <a:t>Analyse</a:t>
              </a:r>
              <a:endParaRPr sz="1000">
                <a:latin typeface="Calibri"/>
                <a:ea typeface="Calibri"/>
                <a:cs typeface="Calibri"/>
                <a:sym typeface="Calibri"/>
              </a:endParaRPr>
            </a:p>
          </p:txBody>
        </p:sp>
      </p:grpSp>
      <p:pic>
        <p:nvPicPr>
          <p:cNvPr id="377" name="Google Shape;377;p37"/>
          <p:cNvPicPr preferRelativeResize="0"/>
          <p:nvPr/>
        </p:nvPicPr>
        <p:blipFill>
          <a:blip r:embed="rId9">
            <a:alphaModFix/>
          </a:blip>
          <a:stretch>
            <a:fillRect/>
          </a:stretch>
        </p:blipFill>
        <p:spPr>
          <a:xfrm>
            <a:off x="3890738" y="746476"/>
            <a:ext cx="504560" cy="501900"/>
          </a:xfrm>
          <a:prstGeom prst="rect">
            <a:avLst/>
          </a:prstGeom>
          <a:noFill/>
          <a:ln>
            <a:noFill/>
          </a:ln>
        </p:spPr>
      </p:pic>
      <p:sp>
        <p:nvSpPr>
          <p:cNvPr id="378" name="Google Shape;378;p37"/>
          <p:cNvSpPr txBox="1"/>
          <p:nvPr/>
        </p:nvSpPr>
        <p:spPr>
          <a:xfrm>
            <a:off x="5808750" y="2814425"/>
            <a:ext cx="9687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fr" sz="1100">
                <a:solidFill>
                  <a:srgbClr val="00A3A6"/>
                </a:solidFill>
                <a:latin typeface="Calibri"/>
                <a:ea typeface="Calibri"/>
                <a:cs typeface="Calibri"/>
                <a:sym typeface="Calibri"/>
              </a:rPr>
              <a:t>Data </a:t>
            </a:r>
            <a:endParaRPr b="1" i="1" sz="1100">
              <a:solidFill>
                <a:srgbClr val="00A3A6"/>
              </a:solidFill>
              <a:latin typeface="Calibri"/>
              <a:ea typeface="Calibri"/>
              <a:cs typeface="Calibri"/>
              <a:sym typeface="Calibri"/>
            </a:endParaRPr>
          </a:p>
        </p:txBody>
      </p:sp>
      <p:sp>
        <p:nvSpPr>
          <p:cNvPr id="379" name="Google Shape;379;p37"/>
          <p:cNvSpPr/>
          <p:nvPr/>
        </p:nvSpPr>
        <p:spPr>
          <a:xfrm>
            <a:off x="1650950" y="3736825"/>
            <a:ext cx="4920900" cy="777900"/>
          </a:xfrm>
          <a:prstGeom prst="roundRect">
            <a:avLst>
              <a:gd fmla="val 16667" name="adj"/>
            </a:avLst>
          </a:prstGeom>
          <a:noFill/>
          <a:ln cap="flat" cmpd="sng" w="19050">
            <a:solidFill>
              <a:srgbClr val="5B9B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80" name="Google Shape;380;p37"/>
          <p:cNvSpPr txBox="1"/>
          <p:nvPr/>
        </p:nvSpPr>
        <p:spPr>
          <a:xfrm>
            <a:off x="5571350" y="3736825"/>
            <a:ext cx="10767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fr" sz="1100">
                <a:solidFill>
                  <a:srgbClr val="5B9BD5"/>
                </a:solidFill>
                <a:latin typeface="Calibri"/>
                <a:ea typeface="Calibri"/>
                <a:cs typeface="Calibri"/>
                <a:sym typeface="Calibri"/>
              </a:rPr>
              <a:t>Infrastructure</a:t>
            </a:r>
            <a:r>
              <a:rPr b="1" i="1" lang="fr" sz="1100">
                <a:solidFill>
                  <a:srgbClr val="00A3A6"/>
                </a:solidFill>
                <a:latin typeface="Calibri"/>
                <a:ea typeface="Calibri"/>
                <a:cs typeface="Calibri"/>
                <a:sym typeface="Calibri"/>
              </a:rPr>
              <a:t> </a:t>
            </a:r>
            <a:endParaRPr b="1" i="1" sz="1100">
              <a:solidFill>
                <a:srgbClr val="00A3A6"/>
              </a:solidFill>
              <a:latin typeface="Calibri"/>
              <a:ea typeface="Calibri"/>
              <a:cs typeface="Calibri"/>
              <a:sym typeface="Calibri"/>
            </a:endParaRPr>
          </a:p>
        </p:txBody>
      </p:sp>
      <p:sp>
        <p:nvSpPr>
          <p:cNvPr id="381" name="Google Shape;381;p37"/>
          <p:cNvSpPr/>
          <p:nvPr/>
        </p:nvSpPr>
        <p:spPr>
          <a:xfrm>
            <a:off x="1650950" y="2257938"/>
            <a:ext cx="4920900" cy="501900"/>
          </a:xfrm>
          <a:prstGeom prst="roundRect">
            <a:avLst>
              <a:gd fmla="val 16667" name="adj"/>
            </a:avLst>
          </a:prstGeom>
          <a:noFill/>
          <a:ln cap="flat" cmpd="sng" w="19050">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7"/>
          <p:cNvSpPr txBox="1"/>
          <p:nvPr/>
        </p:nvSpPr>
        <p:spPr>
          <a:xfrm>
            <a:off x="5341550" y="2213613"/>
            <a:ext cx="13065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fr" sz="1100">
                <a:solidFill>
                  <a:srgbClr val="ED7D31"/>
                </a:solidFill>
                <a:latin typeface="Calibri"/>
                <a:ea typeface="Calibri"/>
                <a:cs typeface="Calibri"/>
                <a:sym typeface="Calibri"/>
              </a:rPr>
              <a:t>API, Web Services </a:t>
            </a:r>
            <a:endParaRPr b="1" i="1" sz="1100">
              <a:solidFill>
                <a:srgbClr val="ED7D31"/>
              </a:solidFill>
              <a:latin typeface="Calibri"/>
              <a:ea typeface="Calibri"/>
              <a:cs typeface="Calibri"/>
              <a:sym typeface="Calibri"/>
            </a:endParaRPr>
          </a:p>
        </p:txBody>
      </p:sp>
      <p:pic>
        <p:nvPicPr>
          <p:cNvPr id="383" name="Google Shape;383;p37"/>
          <p:cNvPicPr preferRelativeResize="0"/>
          <p:nvPr/>
        </p:nvPicPr>
        <p:blipFill>
          <a:blip r:embed="rId10">
            <a:alphaModFix/>
          </a:blip>
          <a:stretch>
            <a:fillRect/>
          </a:stretch>
        </p:blipFill>
        <p:spPr>
          <a:xfrm>
            <a:off x="3459426" y="2328413"/>
            <a:ext cx="604902" cy="338784"/>
          </a:xfrm>
          <a:prstGeom prst="rect">
            <a:avLst/>
          </a:prstGeom>
          <a:noFill/>
          <a:ln>
            <a:noFill/>
          </a:ln>
        </p:spPr>
      </p:pic>
      <p:pic>
        <p:nvPicPr>
          <p:cNvPr id="384" name="Google Shape;384;p37"/>
          <p:cNvPicPr preferRelativeResize="0"/>
          <p:nvPr/>
        </p:nvPicPr>
        <p:blipFill>
          <a:blip r:embed="rId11">
            <a:alphaModFix/>
          </a:blip>
          <a:stretch>
            <a:fillRect/>
          </a:stretch>
        </p:blipFill>
        <p:spPr>
          <a:xfrm>
            <a:off x="4766215" y="2274035"/>
            <a:ext cx="389625" cy="449281"/>
          </a:xfrm>
          <a:prstGeom prst="rect">
            <a:avLst/>
          </a:prstGeom>
          <a:noFill/>
          <a:ln>
            <a:noFill/>
          </a:ln>
        </p:spPr>
      </p:pic>
      <p:sp>
        <p:nvSpPr>
          <p:cNvPr id="385" name="Google Shape;385;p37"/>
          <p:cNvSpPr txBox="1"/>
          <p:nvPr/>
        </p:nvSpPr>
        <p:spPr>
          <a:xfrm>
            <a:off x="5647550" y="2344350"/>
            <a:ext cx="9687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latin typeface="Calibri"/>
                <a:ea typeface="Calibri"/>
                <a:cs typeface="Calibri"/>
                <a:sym typeface="Calibri"/>
              </a:rPr>
              <a:t>REST / JSON</a:t>
            </a:r>
            <a:endParaRPr sz="800">
              <a:latin typeface="Calibri"/>
              <a:ea typeface="Calibri"/>
              <a:cs typeface="Calibri"/>
              <a:sym typeface="Calibri"/>
            </a:endParaRPr>
          </a:p>
        </p:txBody>
      </p:sp>
      <p:pic>
        <p:nvPicPr>
          <p:cNvPr id="386" name="Google Shape;386;p37"/>
          <p:cNvPicPr preferRelativeResize="0"/>
          <p:nvPr/>
        </p:nvPicPr>
        <p:blipFill rotWithShape="1">
          <a:blip r:embed="rId12">
            <a:alphaModFix/>
          </a:blip>
          <a:srcRect b="0" l="0" r="0" t="0"/>
          <a:stretch/>
        </p:blipFill>
        <p:spPr>
          <a:xfrm>
            <a:off x="4965712" y="1663850"/>
            <a:ext cx="691099" cy="235384"/>
          </a:xfrm>
          <a:prstGeom prst="rect">
            <a:avLst/>
          </a:prstGeom>
          <a:noFill/>
          <a:ln>
            <a:noFill/>
          </a:ln>
        </p:spPr>
      </p:pic>
      <p:pic>
        <p:nvPicPr>
          <p:cNvPr id="387" name="Google Shape;387;p37"/>
          <p:cNvPicPr preferRelativeResize="0"/>
          <p:nvPr/>
        </p:nvPicPr>
        <p:blipFill>
          <a:blip r:embed="rId13">
            <a:alphaModFix/>
          </a:blip>
          <a:stretch>
            <a:fillRect/>
          </a:stretch>
        </p:blipFill>
        <p:spPr>
          <a:xfrm>
            <a:off x="2417023" y="793660"/>
            <a:ext cx="1513464" cy="413125"/>
          </a:xfrm>
          <a:prstGeom prst="rect">
            <a:avLst/>
          </a:prstGeom>
          <a:noFill/>
          <a:ln>
            <a:noFill/>
          </a:ln>
        </p:spPr>
      </p:pic>
      <p:pic>
        <p:nvPicPr>
          <p:cNvPr id="388" name="Google Shape;388;p37"/>
          <p:cNvPicPr preferRelativeResize="0"/>
          <p:nvPr/>
        </p:nvPicPr>
        <p:blipFill rotWithShape="1">
          <a:blip r:embed="rId14">
            <a:alphaModFix/>
          </a:blip>
          <a:srcRect b="0" l="0" r="0" t="0"/>
          <a:stretch/>
        </p:blipFill>
        <p:spPr>
          <a:xfrm>
            <a:off x="2249117" y="1983198"/>
            <a:ext cx="809358" cy="175500"/>
          </a:xfrm>
          <a:prstGeom prst="rect">
            <a:avLst/>
          </a:prstGeom>
          <a:noFill/>
          <a:ln>
            <a:noFill/>
          </a:ln>
        </p:spPr>
      </p:pic>
      <p:pic>
        <p:nvPicPr>
          <p:cNvPr id="389" name="Google Shape;389;p37"/>
          <p:cNvPicPr preferRelativeResize="0"/>
          <p:nvPr/>
        </p:nvPicPr>
        <p:blipFill rotWithShape="1">
          <a:blip r:embed="rId15">
            <a:alphaModFix/>
          </a:blip>
          <a:srcRect b="0" l="0" r="0" t="0"/>
          <a:stretch/>
        </p:blipFill>
        <p:spPr>
          <a:xfrm>
            <a:off x="3751209" y="3863473"/>
            <a:ext cx="309601" cy="354000"/>
          </a:xfrm>
          <a:prstGeom prst="rect">
            <a:avLst/>
          </a:prstGeom>
          <a:noFill/>
          <a:ln>
            <a:noFill/>
          </a:ln>
        </p:spPr>
      </p:pic>
      <p:pic>
        <p:nvPicPr>
          <p:cNvPr id="390" name="Google Shape;390;p37"/>
          <p:cNvPicPr preferRelativeResize="0"/>
          <p:nvPr/>
        </p:nvPicPr>
        <p:blipFill>
          <a:blip r:embed="rId16">
            <a:alphaModFix/>
          </a:blip>
          <a:stretch>
            <a:fillRect/>
          </a:stretch>
        </p:blipFill>
        <p:spPr>
          <a:xfrm>
            <a:off x="4565039" y="4078424"/>
            <a:ext cx="436300" cy="436300"/>
          </a:xfrm>
          <a:prstGeom prst="rect">
            <a:avLst/>
          </a:prstGeom>
          <a:noFill/>
          <a:ln>
            <a:noFill/>
          </a:ln>
        </p:spPr>
      </p:pic>
      <p:pic>
        <p:nvPicPr>
          <p:cNvPr id="391" name="Google Shape;391;p37"/>
          <p:cNvPicPr preferRelativeResize="0"/>
          <p:nvPr/>
        </p:nvPicPr>
        <p:blipFill>
          <a:blip r:embed="rId17">
            <a:alphaModFix/>
          </a:blip>
          <a:stretch>
            <a:fillRect/>
          </a:stretch>
        </p:blipFill>
        <p:spPr>
          <a:xfrm>
            <a:off x="1788800" y="3928900"/>
            <a:ext cx="905525" cy="305487"/>
          </a:xfrm>
          <a:prstGeom prst="rect">
            <a:avLst/>
          </a:prstGeom>
          <a:noFill/>
          <a:ln>
            <a:noFill/>
          </a:ln>
        </p:spPr>
      </p:pic>
      <p:grpSp>
        <p:nvGrpSpPr>
          <p:cNvPr id="392" name="Google Shape;392;p37"/>
          <p:cNvGrpSpPr/>
          <p:nvPr/>
        </p:nvGrpSpPr>
        <p:grpSpPr>
          <a:xfrm>
            <a:off x="2796196" y="3869150"/>
            <a:ext cx="788129" cy="389625"/>
            <a:chOff x="2643796" y="4250150"/>
            <a:chExt cx="788129" cy="389625"/>
          </a:xfrm>
        </p:grpSpPr>
        <p:pic>
          <p:nvPicPr>
            <p:cNvPr id="393" name="Google Shape;393;p37"/>
            <p:cNvPicPr preferRelativeResize="0"/>
            <p:nvPr/>
          </p:nvPicPr>
          <p:blipFill>
            <a:blip r:embed="rId18">
              <a:alphaModFix/>
            </a:blip>
            <a:stretch>
              <a:fillRect/>
            </a:stretch>
          </p:blipFill>
          <p:spPr>
            <a:xfrm>
              <a:off x="3042300" y="4250150"/>
              <a:ext cx="389625" cy="389625"/>
            </a:xfrm>
            <a:prstGeom prst="rect">
              <a:avLst/>
            </a:prstGeom>
            <a:noFill/>
            <a:ln>
              <a:noFill/>
            </a:ln>
          </p:spPr>
        </p:pic>
        <p:pic>
          <p:nvPicPr>
            <p:cNvPr id="394" name="Google Shape;394;p37"/>
            <p:cNvPicPr preferRelativeResize="0"/>
            <p:nvPr/>
          </p:nvPicPr>
          <p:blipFill>
            <a:blip r:embed="rId19">
              <a:alphaModFix/>
            </a:blip>
            <a:stretch>
              <a:fillRect/>
            </a:stretch>
          </p:blipFill>
          <p:spPr>
            <a:xfrm>
              <a:off x="2643796" y="4329396"/>
              <a:ext cx="389625" cy="231133"/>
            </a:xfrm>
            <a:prstGeom prst="rect">
              <a:avLst/>
            </a:prstGeom>
            <a:noFill/>
            <a:ln>
              <a:noFill/>
            </a:ln>
          </p:spPr>
        </p:pic>
      </p:grpSp>
      <p:grpSp>
        <p:nvGrpSpPr>
          <p:cNvPr id="395" name="Google Shape;395;p37"/>
          <p:cNvGrpSpPr/>
          <p:nvPr/>
        </p:nvGrpSpPr>
        <p:grpSpPr>
          <a:xfrm>
            <a:off x="4208287" y="3777100"/>
            <a:ext cx="1351800" cy="389625"/>
            <a:chOff x="3979687" y="4234300"/>
            <a:chExt cx="1351800" cy="389625"/>
          </a:xfrm>
        </p:grpSpPr>
        <p:pic>
          <p:nvPicPr>
            <p:cNvPr id="396" name="Google Shape;396;p37"/>
            <p:cNvPicPr preferRelativeResize="0"/>
            <p:nvPr/>
          </p:nvPicPr>
          <p:blipFill>
            <a:blip r:embed="rId20">
              <a:alphaModFix/>
            </a:blip>
            <a:stretch>
              <a:fillRect/>
            </a:stretch>
          </p:blipFill>
          <p:spPr>
            <a:xfrm>
              <a:off x="3979687" y="4234300"/>
              <a:ext cx="409228" cy="389625"/>
            </a:xfrm>
            <a:prstGeom prst="rect">
              <a:avLst/>
            </a:prstGeom>
            <a:noFill/>
            <a:ln>
              <a:noFill/>
            </a:ln>
          </p:spPr>
        </p:pic>
        <p:pic>
          <p:nvPicPr>
            <p:cNvPr id="397" name="Google Shape;397;p37"/>
            <p:cNvPicPr preferRelativeResize="0"/>
            <p:nvPr/>
          </p:nvPicPr>
          <p:blipFill rotWithShape="1">
            <a:blip r:embed="rId21">
              <a:alphaModFix/>
            </a:blip>
            <a:srcRect b="0" l="0" r="74901" t="0"/>
            <a:stretch/>
          </p:blipFill>
          <p:spPr>
            <a:xfrm>
              <a:off x="4413775" y="4384919"/>
              <a:ext cx="917712" cy="152892"/>
            </a:xfrm>
            <a:prstGeom prst="rect">
              <a:avLst/>
            </a:prstGeom>
            <a:noFill/>
            <a:ln>
              <a:noFill/>
            </a:ln>
          </p:spPr>
        </p:pic>
      </p:grpSp>
      <p:grpSp>
        <p:nvGrpSpPr>
          <p:cNvPr id="398" name="Google Shape;398;p37"/>
          <p:cNvGrpSpPr/>
          <p:nvPr/>
        </p:nvGrpSpPr>
        <p:grpSpPr>
          <a:xfrm>
            <a:off x="1912925" y="2313172"/>
            <a:ext cx="1329349" cy="421400"/>
            <a:chOff x="1455725" y="2770372"/>
            <a:chExt cx="1329349" cy="421400"/>
          </a:xfrm>
        </p:grpSpPr>
        <p:pic>
          <p:nvPicPr>
            <p:cNvPr id="399" name="Google Shape;399;p37"/>
            <p:cNvPicPr preferRelativeResize="0"/>
            <p:nvPr/>
          </p:nvPicPr>
          <p:blipFill>
            <a:blip r:embed="rId22">
              <a:alphaModFix/>
            </a:blip>
            <a:stretch>
              <a:fillRect/>
            </a:stretch>
          </p:blipFill>
          <p:spPr>
            <a:xfrm>
              <a:off x="1455725" y="2770372"/>
              <a:ext cx="421400" cy="421400"/>
            </a:xfrm>
            <a:prstGeom prst="rect">
              <a:avLst/>
            </a:prstGeom>
            <a:noFill/>
            <a:ln>
              <a:noFill/>
            </a:ln>
          </p:spPr>
        </p:pic>
        <p:pic>
          <p:nvPicPr>
            <p:cNvPr id="400" name="Google Shape;400;p37"/>
            <p:cNvPicPr preferRelativeResize="0"/>
            <p:nvPr/>
          </p:nvPicPr>
          <p:blipFill>
            <a:blip r:embed="rId23">
              <a:alphaModFix/>
            </a:blip>
            <a:stretch>
              <a:fillRect/>
            </a:stretch>
          </p:blipFill>
          <p:spPr>
            <a:xfrm>
              <a:off x="1879550" y="2904005"/>
              <a:ext cx="905525" cy="154134"/>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Design">
  <a:themeElements>
    <a:clrScheme name="EMPHASIS Farben 1">
      <a:dk1>
        <a:srgbClr val="000000"/>
      </a:dk1>
      <a:lt1>
        <a:srgbClr val="FFFFFF"/>
      </a:lt1>
      <a:dk2>
        <a:srgbClr val="6D6C6E"/>
      </a:dk2>
      <a:lt2>
        <a:srgbClr val="7F807F"/>
      </a:lt2>
      <a:accent1>
        <a:srgbClr val="FFD400"/>
      </a:accent1>
      <a:accent2>
        <a:srgbClr val="B1D5E3"/>
      </a:accent2>
      <a:accent3>
        <a:srgbClr val="C9C2A2"/>
      </a:accent3>
      <a:accent4>
        <a:srgbClr val="BECF00"/>
      </a:accent4>
      <a:accent5>
        <a:srgbClr val="68991B"/>
      </a:accent5>
      <a:accent6>
        <a:srgbClr val="858686"/>
      </a:accent6>
      <a:hlink>
        <a:srgbClr val="69991B"/>
      </a:hlink>
      <a:folHlink>
        <a:srgbClr val="648B1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