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17"/>
  </p:notesMasterIdLst>
  <p:sldIdLst>
    <p:sldId id="256" r:id="rId5"/>
    <p:sldId id="257" r:id="rId6"/>
    <p:sldId id="280" r:id="rId7"/>
    <p:sldId id="283" r:id="rId8"/>
    <p:sldId id="282" r:id="rId9"/>
    <p:sldId id="284" r:id="rId10"/>
    <p:sldId id="285" r:id="rId11"/>
    <p:sldId id="289" r:id="rId12"/>
    <p:sldId id="287" r:id="rId13"/>
    <p:sldId id="288" r:id="rId14"/>
    <p:sldId id="286" r:id="rId15"/>
    <p:sldId id="26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CMxU1WgjP6sWtJMIFRChSgocL5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onymous" initials="" lastIdx="4" clrIdx="0"/>
  <p:cmAuthor id="1" name="Raphaël Flore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86758" autoAdjust="0"/>
  </p:normalViewPr>
  <p:slideViewPr>
    <p:cSldViewPr snapToGrid="0">
      <p:cViewPr varScale="1">
        <p:scale>
          <a:sx n="56" d="100"/>
          <a:sy n="56" d="100"/>
        </p:scale>
        <p:origin x="12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8C11C-8029-48B5-A2A4-F8E0C81D844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75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89bac134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89bac134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30D65B-88BD-470A-B0E5-620C2AF4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3B5A5D-9033-48BA-A74F-DD5786444664}"/>
              </a:ext>
            </a:extLst>
          </p:cNvPr>
          <p:cNvSpPr/>
          <p:nvPr/>
        </p:nvSpPr>
        <p:spPr>
          <a:xfrm>
            <a:off x="0" y="6007914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C67119F-1BB9-4D66-AAC7-C72EA90BC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5616765"/>
            <a:ext cx="2286000" cy="8972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E1DBC4-8D6E-4ACB-8C1D-39691F91A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2" y="5702823"/>
            <a:ext cx="901117" cy="6352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B9793C-7482-42DA-B8FB-4F0442C84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10" y="5693772"/>
            <a:ext cx="1552333" cy="64732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B090D833-C8A2-4053-A3D1-8BC57BEB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67446D2A-13CB-49CC-8557-B45823E8E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2400" kern="1200" dirty="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1495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309376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85357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- Version 1">
  <p:cSld name="Diapositive de titre - Version 1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  <a:defRPr sz="24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92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01700" y="1037900"/>
            <a:ext cx="11823300" cy="50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A6"/>
              </a:buClr>
              <a:buSzPts val="2400"/>
              <a:buChar char="•"/>
              <a:defRPr sz="2400" b="0"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92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78" y="1537856"/>
            <a:ext cx="9680172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1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4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classique">
  <p:cSld name="Page classiqu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28cd833f10_0_67"/>
          <p:cNvSpPr txBox="1">
            <a:spLocks noGrp="1"/>
          </p:cNvSpPr>
          <p:nvPr>
            <p:ph type="title"/>
          </p:nvPr>
        </p:nvSpPr>
        <p:spPr>
          <a:xfrm>
            <a:off x="743191" y="149637"/>
            <a:ext cx="102162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A6"/>
              </a:buClr>
              <a:buSzPts val="3000"/>
              <a:buFont typeface="Calibri"/>
              <a:buChar char="•"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228cd833f10_0_67"/>
          <p:cNvSpPr txBox="1">
            <a:spLocks noGrp="1"/>
          </p:cNvSpPr>
          <p:nvPr>
            <p:ph type="body" idx="1"/>
          </p:nvPr>
        </p:nvSpPr>
        <p:spPr>
          <a:xfrm>
            <a:off x="1122345" y="1537855"/>
            <a:ext cx="96801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g228cd833f10_0_67"/>
          <p:cNvSpPr txBox="1">
            <a:spLocks noGrp="1"/>
          </p:cNvSpPr>
          <p:nvPr>
            <p:ph type="subTitle" idx="2"/>
          </p:nvPr>
        </p:nvSpPr>
        <p:spPr>
          <a:xfrm>
            <a:off x="1122336" y="858841"/>
            <a:ext cx="96801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000"/>
              <a:buNone/>
              <a:defRPr sz="2000">
                <a:solidFill>
                  <a:srgbClr val="27566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6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 - Version 2">
  <p:cSld name="Diapositive de titre - Version 2">
    <p:bg>
      <p:bgPr>
        <a:solidFill>
          <a:srgbClr val="00A3A6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5662"/>
              </a:buClr>
              <a:buSzPts val="2400"/>
              <a:buNone/>
              <a:defRPr sz="2400">
                <a:solidFill>
                  <a:srgbClr val="2756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64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418921"/>
            <a:ext cx="314325" cy="4286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5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43192" y="1233487"/>
            <a:ext cx="10753484" cy="4655712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3484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49245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323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233488"/>
            <a:ext cx="4979027" cy="46557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233486"/>
            <a:ext cx="5032406" cy="46557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201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19" y="1747095"/>
            <a:ext cx="10770669" cy="4142104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88220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9A0BB7-C7A4-4235-9D1E-8706877D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10758996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25963E-A9C7-4759-9130-48AA349307C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59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192" y="1537860"/>
            <a:ext cx="4979027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783" y="1537860"/>
            <a:ext cx="5032406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8997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9853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210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644" y="1537860"/>
            <a:ext cx="5034013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644" y="2355454"/>
            <a:ext cx="5034013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5343" y="1537860"/>
            <a:ext cx="504203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5343" y="2355454"/>
            <a:ext cx="504203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754185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1037504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482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187"/>
            <a:ext cx="2000250" cy="800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/>
        </p:nvSpPr>
        <p:spPr>
          <a:xfrm>
            <a:off x="1142999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275662"/>
                </a:solidFill>
                <a:latin typeface="+mn-lt"/>
              </a:rPr>
              <a:t>PlantBioinfoPF</a:t>
            </a:r>
            <a:endParaRPr lang="fr-FR" sz="100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/>
        </p:nvSpPr>
        <p:spPr>
          <a:xfrm>
            <a:off x="1142999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00A3A6"/>
                </a:solidFill>
                <a:latin typeface="+mj-lt"/>
              </a:rPr>
              <a:t>Célia Michotey &amp; Cyril Pommier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BBB110-6190-4639-A86F-C39709AF55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6178263"/>
            <a:ext cx="901117" cy="6352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4E4815-49DE-4BDD-B14E-81DA85EF79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31" y="6169212"/>
            <a:ext cx="1552333" cy="6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20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jp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0EC119D-1471-4BFE-ABA9-00585D5251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PlantBioinfoPF</a:t>
            </a:r>
            <a:br>
              <a:rPr lang="fr-FR" dirty="0"/>
            </a:br>
            <a:r>
              <a:rPr lang="fr-FR" sz="5000" b="0" dirty="0"/>
              <a:t>Plateforme de </a:t>
            </a:r>
            <a:r>
              <a:rPr lang="fr-FR" sz="5000" b="0" dirty="0" err="1"/>
              <a:t>bioinformatique</a:t>
            </a:r>
            <a:r>
              <a:rPr lang="fr-FR" sz="5000" b="0" dirty="0"/>
              <a:t> des plantes</a:t>
            </a:r>
            <a:endParaRPr lang="fr-FR" sz="5000" dirty="0"/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27BFD47E-B42F-46C6-B5D4-E3099380AB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Célia Michotey &amp; Cyril Pommier</a:t>
            </a:r>
          </a:p>
          <a:p>
            <a:r>
              <a:rPr lang="fr-FR" dirty="0"/>
              <a:t>Paris, 15-16 juin 2023</a:t>
            </a: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A2B48C3B-920C-4984-9DD7-35F4A5C5E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052" y="159623"/>
            <a:ext cx="1712910" cy="6035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015BED6-37B1-4FD4-ABF5-BBE2D3A2B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Développements associés </a:t>
            </a:r>
          </a:p>
          <a:p>
            <a:pPr lvl="1"/>
            <a:r>
              <a:rPr lang="fr-FR" dirty="0"/>
              <a:t>Interfaces web de recherche intuitives et adaptées </a:t>
            </a:r>
          </a:p>
          <a:p>
            <a:pPr lvl="2"/>
            <a:r>
              <a:rPr lang="fr-FR" dirty="0"/>
              <a:t>Moteur de recherche texte libre</a:t>
            </a:r>
          </a:p>
          <a:p>
            <a:pPr lvl="2"/>
            <a:r>
              <a:rPr lang="fr-FR" dirty="0"/>
              <a:t>Filtres plantes spécifiques (taxonomie, ontologies, vocabulaires, … )</a:t>
            </a:r>
          </a:p>
          <a:p>
            <a:pPr lvl="2"/>
            <a:r>
              <a:rPr lang="fr-FR" dirty="0"/>
              <a:t>Commandes de ressources génétiques</a:t>
            </a:r>
          </a:p>
          <a:p>
            <a:pPr lvl="2"/>
            <a:r>
              <a:rPr lang="fr-FR" dirty="0"/>
              <a:t>Accès aux données</a:t>
            </a:r>
          </a:p>
          <a:p>
            <a:pPr lvl="1"/>
            <a:r>
              <a:rPr lang="fr-FR" dirty="0"/>
              <a:t>Indexeurs: Connexion aux sources de données </a:t>
            </a:r>
          </a:p>
          <a:p>
            <a:pPr lvl="2"/>
            <a:r>
              <a:rPr lang="fr-FR" dirty="0"/>
              <a:t>31 aujourd’hui</a:t>
            </a:r>
          </a:p>
          <a:p>
            <a:pPr lvl="2"/>
            <a:r>
              <a:rPr lang="fr-FR" dirty="0"/>
              <a:t>À venir : Data INRAE / Recherche Data Gouv</a:t>
            </a:r>
          </a:p>
          <a:p>
            <a:r>
              <a:rPr lang="fr-FR" dirty="0"/>
              <a:t>Formations (webinaires)</a:t>
            </a:r>
          </a:p>
          <a:p>
            <a:pPr lvl="1"/>
            <a:r>
              <a:rPr lang="fr-FR" dirty="0" err="1"/>
              <a:t>WheatIS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FAIDARE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A381BF2-CA82-42A4-AE9D-62629771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Fédérations de données : coordination et services</a:t>
            </a:r>
          </a:p>
        </p:txBody>
      </p:sp>
    </p:spTree>
    <p:extLst>
      <p:ext uri="{BB962C8B-B14F-4D97-AF65-F5344CB8AC3E}">
        <p14:creationId xmlns:p14="http://schemas.microsoft.com/office/powerpoint/2010/main" val="208949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494A4E3-2BB0-412B-8042-4333D3AE0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Services</a:t>
            </a:r>
          </a:p>
          <a:p>
            <a:pPr lvl="1"/>
            <a:r>
              <a:rPr lang="fr-FR" dirty="0"/>
              <a:t>Prestation payante d’annotation automatique d’ET</a:t>
            </a:r>
          </a:p>
          <a:p>
            <a:pPr lvl="1"/>
            <a:r>
              <a:rPr lang="fr-FR" dirty="0"/>
              <a:t>Périmètre national et international </a:t>
            </a:r>
          </a:p>
          <a:p>
            <a:r>
              <a:rPr lang="fr-FR" dirty="0"/>
              <a:t>Développements associés </a:t>
            </a:r>
          </a:p>
          <a:p>
            <a:pPr lvl="1"/>
            <a:r>
              <a:rPr lang="fr-FR" dirty="0"/>
              <a:t>Amélioration des pipelines d’annotation et d’analyse des résultats </a:t>
            </a:r>
          </a:p>
          <a:p>
            <a:pPr lvl="1"/>
            <a:r>
              <a:rPr lang="fr-FR" dirty="0"/>
              <a:t>Amélioration de l’environnement virtuel d’annotation : recettes Ansibles, REPET en </a:t>
            </a:r>
            <a:r>
              <a:rPr lang="fr-FR" dirty="0" err="1"/>
              <a:t>SnakeMake</a:t>
            </a:r>
            <a:r>
              <a:rPr lang="fr-FR" dirty="0"/>
              <a:t>, package CONDA, containers Docker, …</a:t>
            </a:r>
          </a:p>
          <a:p>
            <a:r>
              <a:rPr lang="fr-FR" dirty="0"/>
              <a:t>Formations</a:t>
            </a:r>
          </a:p>
          <a:p>
            <a:pPr lvl="1"/>
            <a:r>
              <a:rPr lang="fr-FR" dirty="0"/>
              <a:t>Tutorat sur l’annotation des ET avec REPET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6A630A9-B000-4F03-A1BE-791323D0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Annotation d’éléments transposables</a:t>
            </a:r>
          </a:p>
        </p:txBody>
      </p:sp>
    </p:spTree>
    <p:extLst>
      <p:ext uri="{BB962C8B-B14F-4D97-AF65-F5344CB8AC3E}">
        <p14:creationId xmlns:p14="http://schemas.microsoft.com/office/powerpoint/2010/main" val="414245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89bac1344_0_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468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MERCI</a:t>
            </a:r>
            <a:endParaRPr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20CB30-7722-4976-B6AE-15C4FCDEF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2"/>
          <p:cNvGrpSpPr/>
          <p:nvPr/>
        </p:nvGrpSpPr>
        <p:grpSpPr>
          <a:xfrm>
            <a:off x="3521543" y="1529843"/>
            <a:ext cx="3354629" cy="3527990"/>
            <a:chOff x="3071457" y="2013875"/>
            <a:chExt cx="1944600" cy="1569600"/>
          </a:xfrm>
        </p:grpSpPr>
        <p:sp>
          <p:nvSpPr>
            <p:cNvPr id="83" name="Google Shape;83;p2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316634" y="2107844"/>
              <a:ext cx="1638305" cy="30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Contribution aux Infrastructures de Recherche</a:t>
              </a:r>
              <a:endParaRPr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2"/>
            <p:cNvSpPr txBox="1"/>
            <p:nvPr/>
          </p:nvSpPr>
          <p:spPr>
            <a:xfrm>
              <a:off x="3073841" y="2566279"/>
              <a:ext cx="1867200" cy="6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t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fr-FR" sz="1400" b="1" u="sng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IFB/ELIXIR</a:t>
              </a:r>
              <a:r>
                <a:rPr lang="fr-FR" sz="14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(IR nationale/EU)</a:t>
              </a:r>
              <a:endParaRPr sz="1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</a:pPr>
              <a:r>
                <a:rPr lang="fr-FR" sz="1400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BioinfOmics</a:t>
              </a:r>
              <a:r>
                <a:rPr lang="fr-FR" sz="14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(INRAE)</a:t>
              </a:r>
              <a:endParaRPr sz="1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</a:pPr>
              <a:r>
                <a:rPr lang="fr-FR" sz="14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Soutien IR </a:t>
              </a:r>
              <a:endParaRPr sz="1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</a:pPr>
              <a:r>
                <a:rPr lang="fr-FR" sz="1400" b="1" u="sng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RARe</a:t>
              </a:r>
              <a:r>
                <a:rPr lang="fr-FR" sz="1400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(Ressources génétiques) </a:t>
              </a:r>
            </a:p>
            <a:p>
              <a:pPr marL="91440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</a:pPr>
              <a:r>
                <a:rPr lang="fr-FR" sz="1400" b="1" u="sng" dirty="0" err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Phenome-Emphasis</a:t>
              </a:r>
              <a:endParaRPr lang="fr-FR" sz="1400" b="1" u="sng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</a:pPr>
              <a:r>
                <a:rPr lang="fr-FR" sz="1400" b="1" u="sng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IN-SYLVA</a:t>
              </a:r>
              <a:endParaRPr sz="14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171078" y="1529747"/>
            <a:ext cx="3354629" cy="3527990"/>
            <a:chOff x="1126863" y="2013875"/>
            <a:chExt cx="1944600" cy="1569600"/>
          </a:xfrm>
        </p:grpSpPr>
        <p:sp>
          <p:nvSpPr>
            <p:cNvPr id="87" name="Google Shape;87;p2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1171415" y="2110484"/>
              <a:ext cx="1741192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-FR" sz="15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Développement science ouverte</a:t>
              </a:r>
              <a:endParaRPr sz="15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5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2"/>
            <p:cNvSpPr txBox="1"/>
            <p:nvPr/>
          </p:nvSpPr>
          <p:spPr>
            <a:xfrm>
              <a:off x="1171415" y="2522022"/>
              <a:ext cx="1537200" cy="9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Partenariats UMR/UE, </a:t>
              </a:r>
              <a:r>
                <a:rPr lang="fr-FR" sz="14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DipSO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6871892" y="1529843"/>
            <a:ext cx="5177370" cy="3527990"/>
            <a:chOff x="5015938" y="2013875"/>
            <a:chExt cx="3001200" cy="1569600"/>
          </a:xfrm>
        </p:grpSpPr>
        <p:sp>
          <p:nvSpPr>
            <p:cNvPr id="91" name="Google Shape;91;p2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92" name="Google Shape;92;p2"/>
            <p:cNvSpPr txBox="1"/>
            <p:nvPr/>
          </p:nvSpPr>
          <p:spPr>
            <a:xfrm>
              <a:off x="5358841" y="2101391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5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Services </a:t>
              </a:r>
              <a:r>
                <a:rPr lang="fr-FR" sz="1500" b="1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PlantBioinfoPF</a:t>
              </a:r>
              <a:endParaRPr sz="1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2"/>
            <p:cNvSpPr txBox="1"/>
            <p:nvPr/>
          </p:nvSpPr>
          <p:spPr>
            <a:xfrm>
              <a:off x="5265382" y="2455836"/>
              <a:ext cx="2667000" cy="10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  </a:ext>
                  </a:extLst>
                </a:rPr>
                <a:t>Entrepôt </a:t>
              </a: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 données FAIR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Caractérisation de ressources génétiques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Données de phénotypage 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Annotation de génomes 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Fédérations de données 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●"/>
              </a:pP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Annotation des éléments transposables (ET)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Expertise 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Ressources de calcul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Roboto"/>
                <a:buChar char="○"/>
              </a:pP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Outils </a:t>
              </a:r>
              <a:r>
                <a:rPr lang="fr-FR" sz="1400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bioinformatiques</a:t>
              </a:r>
              <a:r>
                <a:rPr lang="fr-FR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6687370" y="3393277"/>
            <a:ext cx="383749" cy="410224"/>
            <a:chOff x="4858109" y="2631368"/>
            <a:chExt cx="316442" cy="315000"/>
          </a:xfrm>
        </p:grpSpPr>
        <p:sp>
          <p:nvSpPr>
            <p:cNvPr id="95" name="Google Shape;95;p2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fr-FR" sz="1900"/>
              </a:br>
              <a:endParaRPr sz="1900"/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3313015" y="3393275"/>
            <a:ext cx="381965" cy="410236"/>
            <a:chOff x="3157188" y="909150"/>
            <a:chExt cx="470400" cy="470400"/>
          </a:xfrm>
        </p:grpSpPr>
        <p:sp>
          <p:nvSpPr>
            <p:cNvPr id="98" name="Google Shape;98;p2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01282D2-8FCF-44A0-BD5D-107F4672C41A}"/>
              </a:ext>
            </a:extLst>
          </p:cNvPr>
          <p:cNvSpPr/>
          <p:nvPr/>
        </p:nvSpPr>
        <p:spPr>
          <a:xfrm>
            <a:off x="3109951" y="6028866"/>
            <a:ext cx="4129825" cy="82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0EDA539-F736-4973-AA46-B89C6DF7AFE2}"/>
              </a:ext>
            </a:extLst>
          </p:cNvPr>
          <p:cNvGrpSpPr/>
          <p:nvPr/>
        </p:nvGrpSpPr>
        <p:grpSpPr>
          <a:xfrm>
            <a:off x="3521542" y="5069862"/>
            <a:ext cx="3068249" cy="1505931"/>
            <a:chOff x="3646400" y="5077487"/>
            <a:chExt cx="3068249" cy="1505931"/>
          </a:xfrm>
        </p:grpSpPr>
        <p:pic>
          <p:nvPicPr>
            <p:cNvPr id="100" name="Google Shape;100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98200" y="5077487"/>
              <a:ext cx="723825" cy="54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76646" y="5098738"/>
              <a:ext cx="949425" cy="4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46400" y="5646450"/>
              <a:ext cx="1575632" cy="4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76650" y="5612650"/>
              <a:ext cx="1337999" cy="4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765282" y="6139113"/>
              <a:ext cx="1338000" cy="369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376646" y="6055026"/>
              <a:ext cx="723825" cy="5283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01F85311-CEB9-471D-93E6-7BA67603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PlantBioinfoPF</a:t>
            </a:r>
            <a:r>
              <a:rPr lang="fr-FR" dirty="0"/>
              <a:t> à </a:t>
            </a:r>
            <a:r>
              <a:rPr lang="fr-FR" dirty="0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INRAE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4947747-6E89-46EC-A81E-41656BC1EB01}"/>
              </a:ext>
            </a:extLst>
          </p:cNvPr>
          <p:cNvSpPr/>
          <p:nvPr/>
        </p:nvSpPr>
        <p:spPr>
          <a:xfrm>
            <a:off x="3109951" y="6028866"/>
            <a:ext cx="4129825" cy="824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915ADA5-BD34-4EB0-B1CC-846691800CF0}"/>
              </a:ext>
            </a:extLst>
          </p:cNvPr>
          <p:cNvGrpSpPr/>
          <p:nvPr/>
        </p:nvGrpSpPr>
        <p:grpSpPr>
          <a:xfrm>
            <a:off x="1146043" y="880032"/>
            <a:ext cx="9899913" cy="5754238"/>
            <a:chOff x="1634507" y="1072266"/>
            <a:chExt cx="9899913" cy="575423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B7BD7D85-FBEB-4A8D-9D77-C21A7253F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1393623"/>
              <a:ext cx="6084506" cy="3093859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D10F21B-240A-4CCC-B366-3F726CE37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355" y="2484532"/>
              <a:ext cx="1306734" cy="273107"/>
            </a:xfrm>
            <a:prstGeom prst="rect">
              <a:avLst/>
            </a:prstGeom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E14276B-ACA4-4CE0-A5EF-2E8FD8833180}"/>
                </a:ext>
              </a:extLst>
            </p:cNvPr>
            <p:cNvSpPr/>
            <p:nvPr/>
          </p:nvSpPr>
          <p:spPr>
            <a:xfrm>
              <a:off x="1634507" y="1504001"/>
              <a:ext cx="3054766" cy="2981345"/>
            </a:xfrm>
            <a:prstGeom prst="ellipse">
              <a:avLst/>
            </a:prstGeom>
            <a:noFill/>
            <a:ln>
              <a:solidFill>
                <a:srgbClr val="00A3A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A3A6"/>
                </a:solidFill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E7ED6F3-5E1F-4777-A8D4-39EC603E7FAC}"/>
                </a:ext>
              </a:extLst>
            </p:cNvPr>
            <p:cNvSpPr txBox="1"/>
            <p:nvPr/>
          </p:nvSpPr>
          <p:spPr>
            <a:xfrm>
              <a:off x="1808139" y="1072266"/>
              <a:ext cx="2646491" cy="338554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Infrastructures INRAE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84E76D33-7907-444E-8E63-7A84540D0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161" y="5139739"/>
              <a:ext cx="1099521" cy="333685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74990A6-9470-47CF-A391-77DD501D7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30" y="1766455"/>
              <a:ext cx="1397522" cy="786824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53960BC-BFFB-4D2B-BCF6-57C8933E5EE8}"/>
                </a:ext>
              </a:extLst>
            </p:cNvPr>
            <p:cNvSpPr txBox="1"/>
            <p:nvPr/>
          </p:nvSpPr>
          <p:spPr>
            <a:xfrm>
              <a:off x="9868752" y="1072266"/>
              <a:ext cx="1665668" cy="338554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internationales</a:t>
              </a:r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0D438EB-3FCC-43BE-BCA6-C8200A80A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0408" y="2590988"/>
              <a:ext cx="1542356" cy="909989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C7714AAC-17CF-48CB-B03E-B36344674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49931" y="3735346"/>
              <a:ext cx="1160605" cy="253223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A7388990-8682-4BF2-BB03-348AE5D77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0409" y="4102207"/>
              <a:ext cx="1419034" cy="383139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9B761DB-A3C0-4242-8F54-CED082255424}"/>
                </a:ext>
              </a:extLst>
            </p:cNvPr>
            <p:cNvSpPr txBox="1"/>
            <p:nvPr/>
          </p:nvSpPr>
          <p:spPr>
            <a:xfrm>
              <a:off x="4532315" y="1092927"/>
              <a:ext cx="1665668" cy="338554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nationales</a:t>
              </a: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2BCB5CFD-58BD-49E1-9554-DEEEB7FA4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825" y="4419048"/>
              <a:ext cx="843006" cy="618204"/>
            </a:xfrm>
            <a:prstGeom prst="rect">
              <a:avLst/>
            </a:prstGeom>
          </p:spPr>
        </p:pic>
        <p:pic>
          <p:nvPicPr>
            <p:cNvPr id="1026" name="Picture 2" descr="Accueil - France Génomique">
              <a:extLst>
                <a:ext uri="{FF2B5EF4-FFF2-40B4-BE49-F238E27FC236}">
                  <a16:creationId xmlns:a16="http://schemas.microsoft.com/office/drawing/2014/main" id="{0608F870-A95C-4E6C-90F7-E19919667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005" y="5632934"/>
              <a:ext cx="1252537" cy="404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3D7E7544-62AE-4EFB-ACF6-12044B399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6105" y="4320734"/>
              <a:ext cx="843006" cy="843006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A10FF072-CAFA-4A90-A928-20D364142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290" y="5060709"/>
              <a:ext cx="1069708" cy="479649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4363FFE8-3579-4653-8A4A-4D7D98383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291" y="5739638"/>
              <a:ext cx="1235409" cy="230004"/>
            </a:xfrm>
            <a:prstGeom prst="rect">
              <a:avLst/>
            </a:prstGeom>
          </p:spPr>
        </p:pic>
        <p:pic>
          <p:nvPicPr>
            <p:cNvPr id="30" name="Picture 2" descr="DipSO - D2KAB">
              <a:extLst>
                <a:ext uri="{FF2B5EF4-FFF2-40B4-BE49-F238E27FC236}">
                  <a16:creationId xmlns:a16="http://schemas.microsoft.com/office/drawing/2014/main" id="{F72D4E8B-FB3A-43DE-8E13-9BC7EDD27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562" y="6373019"/>
              <a:ext cx="680682" cy="408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5B8B679D-879F-4DC6-B21A-1260F0A44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2401" y="6373019"/>
              <a:ext cx="453485" cy="453485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CC2B7DE-43C2-4883-A921-8A016D1A4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209" y="6476498"/>
              <a:ext cx="1097590" cy="273107"/>
            </a:xfrm>
            <a:prstGeom prst="rect">
              <a:avLst/>
            </a:prstGeom>
          </p:spPr>
        </p:pic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CDC7B17-0535-409C-9FA3-9C4DFCEC28AC}"/>
                </a:ext>
              </a:extLst>
            </p:cNvPr>
            <p:cNvSpPr txBox="1"/>
            <p:nvPr/>
          </p:nvSpPr>
          <p:spPr>
            <a:xfrm>
              <a:off x="6001570" y="6407958"/>
              <a:ext cx="1056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err="1"/>
                <a:t>RésiLens</a:t>
              </a:r>
              <a:endParaRPr lang="fr-FR" i="1" dirty="0"/>
            </a:p>
          </p:txBody>
        </p:sp>
        <p:pic>
          <p:nvPicPr>
            <p:cNvPr id="1030" name="Picture 6" descr="DipSO - ANR BRIDGE">
              <a:extLst>
                <a:ext uri="{FF2B5EF4-FFF2-40B4-BE49-F238E27FC236}">
                  <a16:creationId xmlns:a16="http://schemas.microsoft.com/office/drawing/2014/main" id="{859E1FD8-D774-4F55-B917-C67F20DA0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452" y="6437279"/>
              <a:ext cx="556948" cy="334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4811CE2-BCC9-4AAF-B02B-DB0B9DBD532D}"/>
                </a:ext>
              </a:extLst>
            </p:cNvPr>
            <p:cNvSpPr txBox="1"/>
            <p:nvPr/>
          </p:nvSpPr>
          <p:spPr>
            <a:xfrm>
              <a:off x="7508822" y="1092927"/>
              <a:ext cx="1665668" cy="338554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européennes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D18D70F-58AF-435F-9AF3-85BBB7484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456" y="5271944"/>
              <a:ext cx="995765" cy="452730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7C8FE1D-2FA3-4AC6-BE64-4E9F3B88595E}"/>
                </a:ext>
              </a:extLst>
            </p:cNvPr>
            <p:cNvSpPr txBox="1"/>
            <p:nvPr/>
          </p:nvSpPr>
          <p:spPr>
            <a:xfrm>
              <a:off x="7592455" y="5754309"/>
              <a:ext cx="1235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/>
                <a:t>AGROSERV</a:t>
              </a:r>
            </a:p>
          </p:txBody>
        </p:sp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A4D9778F-C902-4BA5-8122-58550A7D5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211" y="4341192"/>
              <a:ext cx="963152" cy="822547"/>
            </a:xfrm>
            <a:prstGeom prst="rect">
              <a:avLst/>
            </a:prstGeom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CFD38160-9BBD-0207-4242-F5D41C98F6BF}"/>
                </a:ext>
              </a:extLst>
            </p:cNvPr>
            <p:cNvSpPr txBox="1"/>
            <p:nvPr/>
          </p:nvSpPr>
          <p:spPr>
            <a:xfrm>
              <a:off x="7580373" y="6125198"/>
              <a:ext cx="10560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/>
                <a:t>PHENET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EDD443AB-E657-4001-B0DE-4A937089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725250" y="3257000"/>
              <a:ext cx="1631312" cy="680257"/>
            </a:xfrm>
            <a:prstGeom prst="rect">
              <a:avLst/>
            </a:prstGeom>
          </p:spPr>
        </p:pic>
      </p:grpSp>
      <p:sp>
        <p:nvSpPr>
          <p:cNvPr id="18" name="Titre 17">
            <a:extLst>
              <a:ext uri="{FF2B5EF4-FFF2-40B4-BE49-F238E27FC236}">
                <a16:creationId xmlns:a16="http://schemas.microsoft.com/office/drawing/2014/main" id="{81B58C78-E31A-4C46-B2C4-E34F45D0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PlantBioinfoPF</a:t>
            </a:r>
            <a:r>
              <a:rPr lang="fr-FR" dirty="0"/>
              <a:t> : </a:t>
            </a:r>
            <a:r>
              <a:rPr lang="fr-FR" dirty="0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INRAE et au delà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00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7F9E0F9-816D-4618-9518-B21546749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Services proposés par la plateforme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ACE2237-45B8-494C-9DD3-DC5B1ADCE1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68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D7ACE-E092-4FCB-926D-352464AD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Publication de données FAIR </a:t>
            </a:r>
          </a:p>
          <a:p>
            <a:pPr lvl="1"/>
            <a:r>
              <a:rPr lang="fr-FR" dirty="0"/>
              <a:t>Publication → entrepôts de données</a:t>
            </a:r>
          </a:p>
          <a:p>
            <a:pPr lvl="2"/>
            <a:r>
              <a:rPr lang="fr-FR" dirty="0"/>
              <a:t>Accompagnement → Data INRAE / Recherche Data Gouv</a:t>
            </a:r>
          </a:p>
          <a:p>
            <a:pPr lvl="2"/>
            <a:r>
              <a:rPr lang="fr-FR" dirty="0"/>
              <a:t>Intégration → </a:t>
            </a:r>
            <a:r>
              <a:rPr lang="fr-FR" dirty="0" err="1"/>
              <a:t>GnpIS</a:t>
            </a:r>
            <a:endParaRPr lang="fr-FR" dirty="0"/>
          </a:p>
          <a:p>
            <a:pPr lvl="1"/>
            <a:r>
              <a:rPr lang="fr-FR" dirty="0"/>
              <a:t>Accompagnement, curation, standardisation, intégration</a:t>
            </a:r>
          </a:p>
          <a:p>
            <a:pPr lvl="1"/>
            <a:r>
              <a:rPr lang="fr-FR" dirty="0"/>
              <a:t>Types de données hétérogènes </a:t>
            </a:r>
          </a:p>
          <a:p>
            <a:pPr lvl="2"/>
            <a:r>
              <a:rPr lang="fr-FR" dirty="0"/>
              <a:t>Ressources génétiques</a:t>
            </a:r>
          </a:p>
          <a:p>
            <a:pPr lvl="2"/>
            <a:r>
              <a:rPr lang="fr-FR" dirty="0"/>
              <a:t>Phénotypage</a:t>
            </a:r>
          </a:p>
          <a:p>
            <a:pPr lvl="2"/>
            <a:r>
              <a:rPr lang="fr-FR" dirty="0"/>
              <a:t>Génotypage</a:t>
            </a:r>
          </a:p>
          <a:p>
            <a:pPr lvl="2"/>
            <a:r>
              <a:rPr lang="fr-FR" dirty="0"/>
              <a:t>Génomes et annotations</a:t>
            </a:r>
          </a:p>
          <a:p>
            <a:pPr lvl="2"/>
            <a:r>
              <a:rPr lang="fr-FR" dirty="0"/>
              <a:t>Consensus d’ET</a:t>
            </a:r>
          </a:p>
          <a:p>
            <a:r>
              <a:rPr lang="fr-FR" dirty="0"/>
              <a:t>Mise à disposition de données/ontologies de référence</a:t>
            </a:r>
          </a:p>
          <a:p>
            <a:pPr algn="ctr">
              <a:buFont typeface="Symbol" panose="05050102010706020507" pitchFamily="18" charset="2"/>
              <a:buChar char="Þ"/>
            </a:pPr>
            <a:r>
              <a:rPr lang="fr-FR" dirty="0"/>
              <a:t> INRAE et collaborateurs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B0D9DC-0DEB-4534-A0F1-A4C47335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Entrepôt de données FAIR pour les données génétique, phénotypage et génomique des plantes</a:t>
            </a:r>
          </a:p>
        </p:txBody>
      </p:sp>
    </p:spTree>
    <p:extLst>
      <p:ext uri="{BB962C8B-B14F-4D97-AF65-F5344CB8AC3E}">
        <p14:creationId xmlns:p14="http://schemas.microsoft.com/office/powerpoint/2010/main" val="172891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811E2F3-367C-480C-AC1C-FD34EDAF5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Publication de données FAIR </a:t>
            </a:r>
          </a:p>
          <a:p>
            <a:r>
              <a:rPr lang="fr-FR" dirty="0"/>
              <a:t>Mise à disposition de données/ontologies de référence</a:t>
            </a:r>
          </a:p>
          <a:p>
            <a:pPr lvl="1"/>
            <a:r>
              <a:rPr lang="fr-FR" dirty="0"/>
              <a:t>Portails et API</a:t>
            </a:r>
          </a:p>
          <a:p>
            <a:pPr lvl="2"/>
            <a:r>
              <a:rPr lang="fr-FR" dirty="0"/>
              <a:t>Données de référence</a:t>
            </a:r>
          </a:p>
          <a:p>
            <a:pPr lvl="3"/>
            <a:r>
              <a:rPr lang="fr-FR" dirty="0"/>
              <a:t>Ressources génétiques (avec DOI)</a:t>
            </a:r>
          </a:p>
          <a:p>
            <a:pPr lvl="3"/>
            <a:r>
              <a:rPr lang="fr-FR" dirty="0"/>
              <a:t>Variables de phénotypage (identifiants uniques)</a:t>
            </a:r>
          </a:p>
          <a:p>
            <a:pPr lvl="3"/>
            <a:r>
              <a:rPr lang="fr-FR" dirty="0"/>
              <a:t>Sites d’expérimentation/collecte (</a:t>
            </a:r>
            <a:r>
              <a:rPr lang="fr-FR" dirty="0" err="1"/>
              <a:t>BrAPI</a:t>
            </a:r>
            <a:r>
              <a:rPr lang="fr-FR" dirty="0"/>
              <a:t>)</a:t>
            </a:r>
          </a:p>
          <a:p>
            <a:pPr lvl="3"/>
            <a:r>
              <a:rPr lang="fr-FR" dirty="0"/>
              <a:t>Consensus d’éléments transposables (API </a:t>
            </a:r>
            <a:r>
              <a:rPr lang="fr-FR" dirty="0" err="1"/>
              <a:t>InterMine</a:t>
            </a:r>
            <a:r>
              <a:rPr lang="fr-FR" dirty="0"/>
              <a:t>)</a:t>
            </a:r>
          </a:p>
          <a:p>
            <a:pPr lvl="3"/>
            <a:r>
              <a:rPr lang="fr-FR" dirty="0"/>
              <a:t>Génome de référence du blé (IWGSC)</a:t>
            </a:r>
          </a:p>
          <a:p>
            <a:pPr lvl="2"/>
            <a:r>
              <a:rPr lang="fr-FR" dirty="0" err="1"/>
              <a:t>Genomique</a:t>
            </a:r>
            <a:r>
              <a:rPr lang="fr-FR" dirty="0"/>
              <a:t> : Track d’annotation d’éléments transposables</a:t>
            </a:r>
          </a:p>
          <a:p>
            <a:pPr lvl="2"/>
            <a:r>
              <a:rPr lang="fr-FR" dirty="0" err="1"/>
              <a:t>Experiences</a:t>
            </a:r>
            <a:r>
              <a:rPr lang="fr-FR" dirty="0"/>
              <a:t> de phénotypage</a:t>
            </a:r>
          </a:p>
          <a:p>
            <a:pPr lvl="2"/>
            <a:endParaRPr lang="fr-FR" dirty="0"/>
          </a:p>
          <a:p>
            <a:pPr algn="ctr">
              <a:buFont typeface="Symbol" panose="05050102010706020507" pitchFamily="18" charset="2"/>
              <a:buChar char="Þ"/>
            </a:pPr>
            <a:r>
              <a:rPr lang="fr-FR" dirty="0"/>
              <a:t> INRAE et collaborateurs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F40969-AA5A-46CA-B1C4-8295D57D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Entrepôt de données FAIR pour les données génétique, phénotypage et génomique des plantes</a:t>
            </a:r>
          </a:p>
        </p:txBody>
      </p:sp>
    </p:spTree>
    <p:extLst>
      <p:ext uri="{BB962C8B-B14F-4D97-AF65-F5344CB8AC3E}">
        <p14:creationId xmlns:p14="http://schemas.microsoft.com/office/powerpoint/2010/main" val="194592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00D8210-0D27-4CFD-B011-734E52E7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Développements associés </a:t>
            </a:r>
          </a:p>
          <a:p>
            <a:pPr lvl="1"/>
            <a:r>
              <a:rPr lang="fr-FR" dirty="0"/>
              <a:t>Evolution et adoption des standards de données de la communauté </a:t>
            </a:r>
          </a:p>
          <a:p>
            <a:pPr lvl="2"/>
            <a:r>
              <a:rPr lang="fr-FR" dirty="0"/>
              <a:t>Phénotypage : MIAPPE, </a:t>
            </a:r>
            <a:r>
              <a:rPr lang="fr-FR" dirty="0" err="1"/>
              <a:t>BrAPI</a:t>
            </a:r>
            <a:r>
              <a:rPr lang="fr-FR" dirty="0"/>
              <a:t>, ontologies de traits de phénotypage</a:t>
            </a:r>
          </a:p>
          <a:p>
            <a:pPr lvl="2"/>
            <a:r>
              <a:rPr lang="fr-FR" dirty="0" err="1"/>
              <a:t>Omique</a:t>
            </a:r>
            <a:r>
              <a:rPr lang="fr-FR" dirty="0"/>
              <a:t> @ EMBL-EBI : checklist « plantes » </a:t>
            </a:r>
          </a:p>
          <a:p>
            <a:pPr lvl="2"/>
            <a:r>
              <a:rPr lang="fr-FR" dirty="0"/>
              <a:t>Guidelines, API et interfaces à jour à l’URGI </a:t>
            </a:r>
          </a:p>
          <a:p>
            <a:pPr lvl="1"/>
            <a:r>
              <a:rPr lang="fr-FR" dirty="0"/>
              <a:t>Soutien aux gestionnaires de données </a:t>
            </a:r>
          </a:p>
          <a:p>
            <a:pPr lvl="2"/>
            <a:r>
              <a:rPr lang="fr-FR" dirty="0"/>
              <a:t>Formations</a:t>
            </a:r>
          </a:p>
          <a:p>
            <a:pPr lvl="2"/>
            <a:r>
              <a:rPr lang="fr-FR" dirty="0"/>
              <a:t>Entrepôts pour projets : FAIRDOM</a:t>
            </a:r>
          </a:p>
          <a:p>
            <a:pPr lvl="2"/>
            <a:r>
              <a:rPr lang="fr-FR" dirty="0"/>
              <a:t>Data Steward</a:t>
            </a:r>
          </a:p>
          <a:p>
            <a:pPr lvl="2"/>
            <a:r>
              <a:rPr lang="fr-FR" dirty="0"/>
              <a:t>Publication @ EBI (Data </a:t>
            </a:r>
            <a:r>
              <a:rPr lang="fr-FR" dirty="0" err="1"/>
              <a:t>brockering</a:t>
            </a:r>
            <a:r>
              <a:rPr lang="fr-FR" dirty="0"/>
              <a:t>) </a:t>
            </a:r>
          </a:p>
          <a:p>
            <a:pPr lvl="1"/>
            <a:r>
              <a:rPr lang="fr-FR" dirty="0"/>
              <a:t>Plans de gestion de données : soutien aux projets/infrastructures </a:t>
            </a:r>
          </a:p>
          <a:p>
            <a:pPr lvl="1"/>
            <a:r>
              <a:rPr lang="fr-FR" dirty="0" err="1"/>
              <a:t>RepetDB</a:t>
            </a:r>
            <a:r>
              <a:rPr lang="fr-FR" dirty="0"/>
              <a:t> v2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7FDD9F1-EF36-43D7-982E-976F44B6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Entrepôt de données FAIR pour les données génétique, phénotypage et génomique des plantes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C6ED8A8-7352-439F-8200-EF6B2B6D3312}"/>
              </a:ext>
            </a:extLst>
          </p:cNvPr>
          <p:cNvGrpSpPr/>
          <p:nvPr/>
        </p:nvGrpSpPr>
        <p:grpSpPr>
          <a:xfrm>
            <a:off x="9735008" y="2083848"/>
            <a:ext cx="1575632" cy="2954989"/>
            <a:chOff x="8839066" y="1233108"/>
            <a:chExt cx="1575632" cy="2954989"/>
          </a:xfrm>
        </p:grpSpPr>
        <p:pic>
          <p:nvPicPr>
            <p:cNvPr id="5" name="Google Shape;124;g218ba68519f_0_241">
              <a:extLst>
                <a:ext uri="{FF2B5EF4-FFF2-40B4-BE49-F238E27FC236}">
                  <a16:creationId xmlns:a16="http://schemas.microsoft.com/office/drawing/2014/main" id="{9D06664B-0A28-4CCE-8517-BBC327BD1A96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839066" y="1711128"/>
              <a:ext cx="723825" cy="54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125;g218ba68519f_0_241">
              <a:extLst>
                <a:ext uri="{FF2B5EF4-FFF2-40B4-BE49-F238E27FC236}">
                  <a16:creationId xmlns:a16="http://schemas.microsoft.com/office/drawing/2014/main" id="{7CB66E0F-908E-4557-A82E-B8996F95D256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39066" y="1233108"/>
              <a:ext cx="949425" cy="4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26;g218ba68519f_0_241">
              <a:extLst>
                <a:ext uri="{FF2B5EF4-FFF2-40B4-BE49-F238E27FC236}">
                  <a16:creationId xmlns:a16="http://schemas.microsoft.com/office/drawing/2014/main" id="{668BA3E4-5687-4174-994C-DEF70B678992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839066" y="2265448"/>
              <a:ext cx="1575632" cy="4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27;g218ba68519f_0_241">
              <a:extLst>
                <a:ext uri="{FF2B5EF4-FFF2-40B4-BE49-F238E27FC236}">
                  <a16:creationId xmlns:a16="http://schemas.microsoft.com/office/drawing/2014/main" id="{49CDDB5F-450B-4A89-92B5-C28FD21051E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839066" y="2743468"/>
              <a:ext cx="1337999" cy="47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28;g218ba68519f_0_241">
              <a:extLst>
                <a:ext uri="{FF2B5EF4-FFF2-40B4-BE49-F238E27FC236}">
                  <a16:creationId xmlns:a16="http://schemas.microsoft.com/office/drawing/2014/main" id="{32FECCB2-8490-459F-A509-84DB32BCE736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839066" y="3221488"/>
              <a:ext cx="1164475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0;p4" descr="Une image contenant dessin, signe&#10;&#10;Description générée automatiquement">
              <a:extLst>
                <a:ext uri="{FF2B5EF4-FFF2-40B4-BE49-F238E27FC236}">
                  <a16:creationId xmlns:a16="http://schemas.microsoft.com/office/drawing/2014/main" id="{8AEAEE97-8833-4014-952B-9CBB40341D9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9061" b="37154"/>
            <a:stretch/>
          </p:blipFill>
          <p:spPr>
            <a:xfrm>
              <a:off x="8839066" y="3624208"/>
              <a:ext cx="1164476" cy="5638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6733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00D8210-0D27-4CFD-B011-734E52E7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Formations</a:t>
            </a:r>
          </a:p>
          <a:p>
            <a:pPr lvl="1"/>
            <a:r>
              <a:rPr lang="fr-FR" dirty="0"/>
              <a:t>Standardisation des données de phénotypage (formations, webinaires, </a:t>
            </a:r>
            <a:r>
              <a:rPr lang="fr-FR" dirty="0" err="1"/>
              <a:t>datathons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FAIR Data IFB</a:t>
            </a:r>
          </a:p>
          <a:p>
            <a:pPr lvl="1"/>
            <a:r>
              <a:rPr lang="fr-FR" dirty="0"/>
              <a:t>FAIR Data plant </a:t>
            </a:r>
            <a:r>
              <a:rPr lang="fr-FR" dirty="0" err="1"/>
              <a:t>pheno</a:t>
            </a:r>
            <a:r>
              <a:rPr lang="fr-FR" dirty="0"/>
              <a:t> (ciblée sur la gestion des données de phénotypage de plantes)</a:t>
            </a:r>
          </a:p>
          <a:p>
            <a:pPr lvl="1"/>
            <a:r>
              <a:rPr lang="fr-FR" dirty="0"/>
              <a:t>Cycle d’apprentissage (Learning Path)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7FDD9F1-EF36-43D7-982E-976F44B6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Entrepôt de données FAIR pour les données génétique, phénotypage et génomique des plantes</a:t>
            </a:r>
          </a:p>
        </p:txBody>
      </p:sp>
    </p:spTree>
    <p:extLst>
      <p:ext uri="{BB962C8B-B14F-4D97-AF65-F5344CB8AC3E}">
        <p14:creationId xmlns:p14="http://schemas.microsoft.com/office/powerpoint/2010/main" val="274581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762598-CFC8-45D9-97B7-BE47118C5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Services</a:t>
            </a:r>
          </a:p>
          <a:p>
            <a:pPr lvl="1"/>
            <a:r>
              <a:rPr lang="fr-FR" dirty="0"/>
              <a:t>Coordination et maintenance de fédérations de données </a:t>
            </a:r>
          </a:p>
          <a:p>
            <a:pPr lvl="2"/>
            <a:r>
              <a:rPr lang="fr-FR" dirty="0" err="1"/>
              <a:t>WheatIS</a:t>
            </a:r>
            <a:r>
              <a:rPr lang="fr-FR" dirty="0"/>
              <a:t>: blé, international (</a:t>
            </a:r>
            <a:r>
              <a:rPr lang="fr-FR" dirty="0" err="1"/>
              <a:t>Wheat</a:t>
            </a:r>
            <a:r>
              <a:rPr lang="fr-FR" dirty="0"/>
              <a:t> Initiative, liens IWGSC), tout type de données</a:t>
            </a:r>
          </a:p>
          <a:p>
            <a:pPr lvl="2"/>
            <a:r>
              <a:rPr lang="fr-FR" dirty="0"/>
              <a:t>FAIDARE: toutes plantes, international, tout type de données</a:t>
            </a:r>
          </a:p>
          <a:p>
            <a:pPr lvl="2"/>
            <a:r>
              <a:rPr lang="fr-FR" dirty="0" err="1"/>
              <a:t>RARe</a:t>
            </a:r>
            <a:r>
              <a:rPr lang="fr-FR" dirty="0"/>
              <a:t>: Centres de Ressources Biologiques français, collections de ressources génétiques</a:t>
            </a:r>
          </a:p>
          <a:p>
            <a:pPr lvl="1"/>
            <a:r>
              <a:rPr lang="fr-FR" dirty="0"/>
              <a:t>Indexation de sources de données (base de données)</a:t>
            </a:r>
          </a:p>
          <a:p>
            <a:pPr lvl="2"/>
            <a:r>
              <a:rPr lang="fr-FR" dirty="0"/>
              <a:t>Documentation </a:t>
            </a:r>
          </a:p>
          <a:p>
            <a:pPr lvl="2"/>
            <a:r>
              <a:rPr lang="fr-FR" dirty="0"/>
              <a:t>Support aux partenaires</a:t>
            </a:r>
          </a:p>
          <a:p>
            <a:pPr lvl="2"/>
            <a:r>
              <a:rPr lang="fr-FR" dirty="0"/>
              <a:t>Enrichissement des descriptions (ontologies, synonymes, …)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BF7562A-7399-4A12-8AFD-F1D83D7F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Fédérations de données : coordination et services</a:t>
            </a:r>
          </a:p>
        </p:txBody>
      </p:sp>
    </p:spTree>
    <p:extLst>
      <p:ext uri="{BB962C8B-B14F-4D97-AF65-F5344CB8AC3E}">
        <p14:creationId xmlns:p14="http://schemas.microsoft.com/office/powerpoint/2010/main" val="159180749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INRAE-Panoramiqu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PlantBioinfoPF.potx" id="{2D489ACE-653D-4714-9B75-F8DDC9EFC560}" vid="{C92B656C-1DF1-4FA4-BE91-3769ED96462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F92528FC9C8488898B86D54615449" ma:contentTypeVersion="" ma:contentTypeDescription="Create a new document." ma:contentTypeScope="" ma:versionID="7dbc52a3c8f9feecfee7be38a12971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3780fefa480425cdbae071994a9cb9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5CA0E7-F94A-47C8-BD75-BB449C09F674}"/>
</file>

<file path=customXml/itemProps2.xml><?xml version="1.0" encoding="utf-8"?>
<ds:datastoreItem xmlns:ds="http://schemas.openxmlformats.org/officeDocument/2006/customXml" ds:itemID="{EE4E552E-B496-44E5-BA7E-C442CC34FB1E}"/>
</file>

<file path=customXml/itemProps3.xml><?xml version="1.0" encoding="utf-8"?>
<ds:datastoreItem xmlns:ds="http://schemas.openxmlformats.org/officeDocument/2006/customXml" ds:itemID="{402F9573-5DC5-4C7A-817E-1DB3E94D1C83}"/>
</file>

<file path=docProps/app.xml><?xml version="1.0" encoding="utf-8"?>
<Properties xmlns="http://schemas.openxmlformats.org/officeDocument/2006/extended-properties" xmlns:vt="http://schemas.openxmlformats.org/officeDocument/2006/docPropsVTypes">
  <Template>template_PlantBioinfoPF</Template>
  <TotalTime>477</TotalTime>
  <Words>589</Words>
  <Application>Microsoft Office PowerPoint</Application>
  <PresentationFormat>Grand écran</PresentationFormat>
  <Paragraphs>117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Calibri Light</vt:lpstr>
      <vt:lpstr>Roboto</vt:lpstr>
      <vt:lpstr>Symbol</vt:lpstr>
      <vt:lpstr>Calibri</vt:lpstr>
      <vt:lpstr>Raleway</vt:lpstr>
      <vt:lpstr>Arial</vt:lpstr>
      <vt:lpstr>Presentation-INRAE-Panoramique</vt:lpstr>
      <vt:lpstr>PlantBioinfoPF Plateforme de bioinformatique des plantes</vt:lpstr>
      <vt:lpstr>PlantBioinfoPF à INRAE</vt:lpstr>
      <vt:lpstr>PlantBioinfoPF : INRAE et au delà</vt:lpstr>
      <vt:lpstr>Services proposés par la plateforme</vt:lpstr>
      <vt:lpstr>Entrepôt de données FAIR pour les données génétique, phénotypage et génomique des plantes</vt:lpstr>
      <vt:lpstr>Entrepôt de données FAIR pour les données génétique, phénotypage et génomique des plantes</vt:lpstr>
      <vt:lpstr>Entrepôt de données FAIR pour les données génétique, phénotypage et génomique des plantes</vt:lpstr>
      <vt:lpstr>Entrepôt de données FAIR pour les données génétique, phénotypage et génomique des plantes</vt:lpstr>
      <vt:lpstr>Fédérations de données : coordination et services</vt:lpstr>
      <vt:lpstr>Fédérations de données : coordination et services</vt:lpstr>
      <vt:lpstr>Annotation d’éléments transposables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Plateforme de bioinformatique des plantes PlantBioinfoPF</dc:title>
  <dc:creator>arnaud</dc:creator>
  <cp:lastModifiedBy>cmichotey</cp:lastModifiedBy>
  <cp:revision>14</cp:revision>
  <dcterms:created xsi:type="dcterms:W3CDTF">2019-12-11T10:12:20Z</dcterms:created>
  <dcterms:modified xsi:type="dcterms:W3CDTF">2023-06-13T19:33:06Z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0x010100CE5F92528FC9C8488898B86D54615449</vt:lpwstr>
  </property>
</Properties>
</file>