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</p:sldMasterIdLst>
  <p:notesMasterIdLst>
    <p:notesMasterId r:id="rId82"/>
  </p:notesMasterIdLst>
  <p:sldIdLst>
    <p:sldId id="436" r:id="rId5"/>
    <p:sldId id="309" r:id="rId6"/>
    <p:sldId id="300" r:id="rId7"/>
    <p:sldId id="494" r:id="rId8"/>
    <p:sldId id="625" r:id="rId9"/>
    <p:sldId id="321" r:id="rId10"/>
    <p:sldId id="261" r:id="rId11"/>
    <p:sldId id="526" r:id="rId12"/>
    <p:sldId id="320" r:id="rId13"/>
    <p:sldId id="471" r:id="rId14"/>
    <p:sldId id="621" r:id="rId15"/>
    <p:sldId id="543" r:id="rId16"/>
    <p:sldId id="645" r:id="rId17"/>
    <p:sldId id="617" r:id="rId18"/>
    <p:sldId id="263" r:id="rId19"/>
    <p:sldId id="497" r:id="rId20"/>
    <p:sldId id="622" r:id="rId21"/>
    <p:sldId id="424" r:id="rId22"/>
    <p:sldId id="483" r:id="rId23"/>
    <p:sldId id="627" r:id="rId24"/>
    <p:sldId id="628" r:id="rId25"/>
    <p:sldId id="553" r:id="rId26"/>
    <p:sldId id="260" r:id="rId27"/>
    <p:sldId id="484" r:id="rId28"/>
    <p:sldId id="520" r:id="rId29"/>
    <p:sldId id="535" r:id="rId30"/>
    <p:sldId id="644" r:id="rId31"/>
    <p:sldId id="325" r:id="rId32"/>
    <p:sldId id="646" r:id="rId33"/>
    <p:sldId id="626" r:id="rId34"/>
    <p:sldId id="613" r:id="rId35"/>
    <p:sldId id="647" r:id="rId36"/>
    <p:sldId id="614" r:id="rId37"/>
    <p:sldId id="615" r:id="rId38"/>
    <p:sldId id="265" r:id="rId39"/>
    <p:sldId id="262" r:id="rId40"/>
    <p:sldId id="499" r:id="rId41"/>
    <p:sldId id="500" r:id="rId42"/>
    <p:sldId id="487" r:id="rId43"/>
    <p:sldId id="488" r:id="rId44"/>
    <p:sldId id="501" r:id="rId45"/>
    <p:sldId id="267" r:id="rId46"/>
    <p:sldId id="490" r:id="rId47"/>
    <p:sldId id="270" r:id="rId48"/>
    <p:sldId id="271" r:id="rId49"/>
    <p:sldId id="648" r:id="rId50"/>
    <p:sldId id="618" r:id="rId51"/>
    <p:sldId id="272" r:id="rId52"/>
    <p:sldId id="273" r:id="rId53"/>
    <p:sldId id="629" r:id="rId54"/>
    <p:sldId id="507" r:id="rId55"/>
    <p:sldId id="472" r:id="rId56"/>
    <p:sldId id="473" r:id="rId57"/>
    <p:sldId id="474" r:id="rId58"/>
    <p:sldId id="633" r:id="rId59"/>
    <p:sldId id="491" r:id="rId60"/>
    <p:sldId id="632" r:id="rId61"/>
    <p:sldId id="275" r:id="rId62"/>
    <p:sldId id="276" r:id="rId63"/>
    <p:sldId id="277" r:id="rId64"/>
    <p:sldId id="634" r:id="rId65"/>
    <p:sldId id="504" r:id="rId66"/>
    <p:sldId id="637" r:id="rId67"/>
    <p:sldId id="638" r:id="rId68"/>
    <p:sldId id="639" r:id="rId69"/>
    <p:sldId id="640" r:id="rId70"/>
    <p:sldId id="379" r:id="rId71"/>
    <p:sldId id="643" r:id="rId72"/>
    <p:sldId id="531" r:id="rId73"/>
    <p:sldId id="534" r:id="rId74"/>
    <p:sldId id="525" r:id="rId75"/>
    <p:sldId id="528" r:id="rId76"/>
    <p:sldId id="530" r:id="rId77"/>
    <p:sldId id="536" r:id="rId78"/>
    <p:sldId id="537" r:id="rId79"/>
    <p:sldId id="591" r:id="rId80"/>
    <p:sldId id="257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A6"/>
    <a:srgbClr val="275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69"/>
    <p:restoredTop sz="94674"/>
  </p:normalViewPr>
  <p:slideViewPr>
    <p:cSldViewPr snapToGrid="0">
      <p:cViewPr varScale="1">
        <p:scale>
          <a:sx n="124" d="100"/>
          <a:sy n="124" d="100"/>
        </p:scale>
        <p:origin x="2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viewProps" Target="view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15E279-C3F0-4BE6-986B-0A3FBAA69F7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0092C3E-9862-4C4C-B7AA-92ECA352081A}">
      <dgm:prSet phldrT="[Texte]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 err="1"/>
            <a:t>Knowledge</a:t>
          </a:r>
          <a:endParaRPr lang="en-US" dirty="0"/>
        </a:p>
      </dgm:t>
    </dgm:pt>
    <dgm:pt modelId="{8A26E1D7-84F4-4E0F-806D-4998F60726C5}" type="parTrans" cxnId="{C0ADE717-212D-45CE-B553-9C1CDB7B972D}">
      <dgm:prSet/>
      <dgm:spPr/>
      <dgm:t>
        <a:bodyPr/>
        <a:lstStyle/>
        <a:p>
          <a:endParaRPr lang="en-US"/>
        </a:p>
      </dgm:t>
    </dgm:pt>
    <dgm:pt modelId="{5AD15BC2-258A-4C14-84C7-8FBFDBC6AD91}" type="sibTrans" cxnId="{C0ADE717-212D-45CE-B553-9C1CDB7B972D}">
      <dgm:prSet/>
      <dgm:spPr/>
      <dgm:t>
        <a:bodyPr/>
        <a:lstStyle/>
        <a:p>
          <a:endParaRPr lang="en-US"/>
        </a:p>
      </dgm:t>
    </dgm:pt>
    <dgm:pt modelId="{1FDBC128-1200-4B66-9210-B59651E6E1D1}">
      <dgm:prSet phldrT="[Texte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Data acquisition</a:t>
          </a:r>
          <a:endParaRPr lang="en-US" dirty="0"/>
        </a:p>
      </dgm:t>
    </dgm:pt>
    <dgm:pt modelId="{730EB75B-DF4C-41FF-9EFF-D4A382B1FD9C}" type="sibTrans" cxnId="{1AE8E2D7-2937-416B-876F-E5761D81DC81}">
      <dgm:prSet/>
      <dgm:spPr/>
      <dgm:t>
        <a:bodyPr/>
        <a:lstStyle/>
        <a:p>
          <a:endParaRPr lang="en-US"/>
        </a:p>
      </dgm:t>
    </dgm:pt>
    <dgm:pt modelId="{EE53709B-E526-4C96-ABB5-3FA3DB44183B}" type="parTrans" cxnId="{1AE8E2D7-2937-416B-876F-E5761D81DC81}">
      <dgm:prSet/>
      <dgm:spPr/>
      <dgm:t>
        <a:bodyPr/>
        <a:lstStyle/>
        <a:p>
          <a:endParaRPr lang="en-US"/>
        </a:p>
      </dgm:t>
    </dgm:pt>
    <dgm:pt modelId="{49F4EE2E-15F4-4841-AAB5-80C341D10E06}">
      <dgm:prSet phldrT="[Texte]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dirty="0"/>
            <a:t>Data computation</a:t>
          </a:r>
          <a:endParaRPr lang="en-US" dirty="0"/>
        </a:p>
      </dgm:t>
    </dgm:pt>
    <dgm:pt modelId="{56BD3E56-7291-44BA-9571-CD73B6DD070D}" type="sibTrans" cxnId="{B095B14A-9631-472F-9D9E-96D6FCE46200}">
      <dgm:prSet/>
      <dgm:spPr/>
      <dgm:t>
        <a:bodyPr/>
        <a:lstStyle/>
        <a:p>
          <a:endParaRPr lang="en-US"/>
        </a:p>
      </dgm:t>
    </dgm:pt>
    <dgm:pt modelId="{0613255C-7228-48F1-ADA4-BA03073A4C89}" type="parTrans" cxnId="{B095B14A-9631-472F-9D9E-96D6FCE46200}">
      <dgm:prSet/>
      <dgm:spPr/>
      <dgm:t>
        <a:bodyPr/>
        <a:lstStyle/>
        <a:p>
          <a:endParaRPr lang="en-US"/>
        </a:p>
      </dgm:t>
    </dgm:pt>
    <dgm:pt modelId="{8E40CBD3-67B0-4241-8FE9-F3F8C40005E7}" type="pres">
      <dgm:prSet presAssocID="{2F15E279-C3F0-4BE6-986B-0A3FBAA69F74}" presName="Name0" presStyleCnt="0">
        <dgm:presLayoutVars>
          <dgm:dir/>
          <dgm:animLvl val="lvl"/>
          <dgm:resizeHandles val="exact"/>
        </dgm:presLayoutVars>
      </dgm:prSet>
      <dgm:spPr/>
    </dgm:pt>
    <dgm:pt modelId="{AAF6AE62-EA25-4E58-8317-80F5B9B60899}" type="pres">
      <dgm:prSet presAssocID="{1FDBC128-1200-4B66-9210-B59651E6E1D1}" presName="parTxOnly" presStyleLbl="node1" presStyleIdx="0" presStyleCnt="3" custScaleX="227939" custScaleY="30806">
        <dgm:presLayoutVars>
          <dgm:chMax val="0"/>
          <dgm:chPref val="0"/>
          <dgm:bulletEnabled val="1"/>
        </dgm:presLayoutVars>
      </dgm:prSet>
      <dgm:spPr/>
    </dgm:pt>
    <dgm:pt modelId="{DA057F06-BCA2-4B0B-93CB-6174E477DB1E}" type="pres">
      <dgm:prSet presAssocID="{730EB75B-DF4C-41FF-9EFF-D4A382B1FD9C}" presName="parTxOnlySpace" presStyleCnt="0"/>
      <dgm:spPr/>
    </dgm:pt>
    <dgm:pt modelId="{AA70E79D-0395-4287-A9E5-134F0C906D1D}" type="pres">
      <dgm:prSet presAssocID="{49F4EE2E-15F4-4841-AAB5-80C341D10E06}" presName="parTxOnly" presStyleLbl="node1" presStyleIdx="1" presStyleCnt="3" custScaleX="183161" custScaleY="30806">
        <dgm:presLayoutVars>
          <dgm:chMax val="0"/>
          <dgm:chPref val="0"/>
          <dgm:bulletEnabled val="1"/>
        </dgm:presLayoutVars>
      </dgm:prSet>
      <dgm:spPr/>
    </dgm:pt>
    <dgm:pt modelId="{AEACD2CC-4329-484B-A064-20DD92DCC570}" type="pres">
      <dgm:prSet presAssocID="{56BD3E56-7291-44BA-9571-CD73B6DD070D}" presName="parTxOnlySpace" presStyleCnt="0"/>
      <dgm:spPr/>
    </dgm:pt>
    <dgm:pt modelId="{9E9FCFDB-4E0E-4C03-9447-55E27228624A}" type="pres">
      <dgm:prSet presAssocID="{B0092C3E-9862-4C4C-B7AA-92ECA352081A}" presName="parTxOnly" presStyleLbl="node1" presStyleIdx="2" presStyleCnt="3" custScaleY="30803">
        <dgm:presLayoutVars>
          <dgm:chMax val="0"/>
          <dgm:chPref val="0"/>
          <dgm:bulletEnabled val="1"/>
        </dgm:presLayoutVars>
      </dgm:prSet>
      <dgm:spPr/>
    </dgm:pt>
  </dgm:ptLst>
  <dgm:cxnLst>
    <dgm:cxn modelId="{41B40209-0012-453D-97B9-1B21CA3BC339}" type="presOf" srcId="{1FDBC128-1200-4B66-9210-B59651E6E1D1}" destId="{AAF6AE62-EA25-4E58-8317-80F5B9B60899}" srcOrd="0" destOrd="0" presId="urn:microsoft.com/office/officeart/2005/8/layout/chevron1"/>
    <dgm:cxn modelId="{C0ADE717-212D-45CE-B553-9C1CDB7B972D}" srcId="{2F15E279-C3F0-4BE6-986B-0A3FBAA69F74}" destId="{B0092C3E-9862-4C4C-B7AA-92ECA352081A}" srcOrd="2" destOrd="0" parTransId="{8A26E1D7-84F4-4E0F-806D-4998F60726C5}" sibTransId="{5AD15BC2-258A-4C14-84C7-8FBFDBC6AD91}"/>
    <dgm:cxn modelId="{B095B14A-9631-472F-9D9E-96D6FCE46200}" srcId="{2F15E279-C3F0-4BE6-986B-0A3FBAA69F74}" destId="{49F4EE2E-15F4-4841-AAB5-80C341D10E06}" srcOrd="1" destOrd="0" parTransId="{0613255C-7228-48F1-ADA4-BA03073A4C89}" sibTransId="{56BD3E56-7291-44BA-9571-CD73B6DD070D}"/>
    <dgm:cxn modelId="{A901E563-1D29-4FF6-9232-C95CBF1DD522}" type="presOf" srcId="{49F4EE2E-15F4-4841-AAB5-80C341D10E06}" destId="{AA70E79D-0395-4287-A9E5-134F0C906D1D}" srcOrd="0" destOrd="0" presId="urn:microsoft.com/office/officeart/2005/8/layout/chevron1"/>
    <dgm:cxn modelId="{28781092-44B2-4053-9CDE-BF55B52A520E}" type="presOf" srcId="{B0092C3E-9862-4C4C-B7AA-92ECA352081A}" destId="{9E9FCFDB-4E0E-4C03-9447-55E27228624A}" srcOrd="0" destOrd="0" presId="urn:microsoft.com/office/officeart/2005/8/layout/chevron1"/>
    <dgm:cxn modelId="{1AE8E2D7-2937-416B-876F-E5761D81DC81}" srcId="{2F15E279-C3F0-4BE6-986B-0A3FBAA69F74}" destId="{1FDBC128-1200-4B66-9210-B59651E6E1D1}" srcOrd="0" destOrd="0" parTransId="{EE53709B-E526-4C96-ABB5-3FA3DB44183B}" sibTransId="{730EB75B-DF4C-41FF-9EFF-D4A382B1FD9C}"/>
    <dgm:cxn modelId="{D159EDF6-6569-4F41-9B77-AC0160D5BADB}" type="presOf" srcId="{2F15E279-C3F0-4BE6-986B-0A3FBAA69F74}" destId="{8E40CBD3-67B0-4241-8FE9-F3F8C40005E7}" srcOrd="0" destOrd="0" presId="urn:microsoft.com/office/officeart/2005/8/layout/chevron1"/>
    <dgm:cxn modelId="{286BE4C6-B547-4350-9453-7CEDA410DB17}" type="presParOf" srcId="{8E40CBD3-67B0-4241-8FE9-F3F8C40005E7}" destId="{AAF6AE62-EA25-4E58-8317-80F5B9B60899}" srcOrd="0" destOrd="0" presId="urn:microsoft.com/office/officeart/2005/8/layout/chevron1"/>
    <dgm:cxn modelId="{BF1CDDCD-129D-498C-BA23-142FB89932C5}" type="presParOf" srcId="{8E40CBD3-67B0-4241-8FE9-F3F8C40005E7}" destId="{DA057F06-BCA2-4B0B-93CB-6174E477DB1E}" srcOrd="1" destOrd="0" presId="urn:microsoft.com/office/officeart/2005/8/layout/chevron1"/>
    <dgm:cxn modelId="{57081DD4-A06D-4FE5-83F9-B6AA575E0036}" type="presParOf" srcId="{8E40CBD3-67B0-4241-8FE9-F3F8C40005E7}" destId="{AA70E79D-0395-4287-A9E5-134F0C906D1D}" srcOrd="2" destOrd="0" presId="urn:microsoft.com/office/officeart/2005/8/layout/chevron1"/>
    <dgm:cxn modelId="{18BCA1CC-E462-4981-888B-C52E07BA9732}" type="presParOf" srcId="{8E40CBD3-67B0-4241-8FE9-F3F8C40005E7}" destId="{AEACD2CC-4329-484B-A064-20DD92DCC570}" srcOrd="3" destOrd="0" presId="urn:microsoft.com/office/officeart/2005/8/layout/chevron1"/>
    <dgm:cxn modelId="{90AA53E6-B8CB-4331-9B00-CEE0B6C45B6B}" type="presParOf" srcId="{8E40CBD3-67B0-4241-8FE9-F3F8C40005E7}" destId="{9E9FCFDB-4E0E-4C03-9447-55E27228624A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F6AE62-EA25-4E58-8317-80F5B9B60899}">
      <dsp:nvSpPr>
        <dsp:cNvPr id="0" name=""/>
        <dsp:cNvSpPr/>
      </dsp:nvSpPr>
      <dsp:spPr>
        <a:xfrm>
          <a:off x="303" y="46472"/>
          <a:ext cx="5112591" cy="276387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accent6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Data acquisition</a:t>
          </a:r>
          <a:endParaRPr lang="en-US" sz="1600" kern="1200" dirty="0"/>
        </a:p>
      </dsp:txBody>
      <dsp:txXfrm>
        <a:off x="138497" y="46472"/>
        <a:ext cx="4836204" cy="276387"/>
      </dsp:txXfrm>
    </dsp:sp>
    <dsp:sp modelId="{AA70E79D-0395-4287-A9E5-134F0C906D1D}">
      <dsp:nvSpPr>
        <dsp:cNvPr id="0" name=""/>
        <dsp:cNvSpPr/>
      </dsp:nvSpPr>
      <dsp:spPr>
        <a:xfrm>
          <a:off x="4888598" y="46472"/>
          <a:ext cx="4108236" cy="27638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Data computation</a:t>
          </a:r>
          <a:endParaRPr lang="en-US" sz="1600" kern="1200" dirty="0"/>
        </a:p>
      </dsp:txBody>
      <dsp:txXfrm>
        <a:off x="5026792" y="46472"/>
        <a:ext cx="3831849" cy="276387"/>
      </dsp:txXfrm>
    </dsp:sp>
    <dsp:sp modelId="{9E9FCFDB-4E0E-4C03-9447-55E27228624A}">
      <dsp:nvSpPr>
        <dsp:cNvPr id="0" name=""/>
        <dsp:cNvSpPr/>
      </dsp:nvSpPr>
      <dsp:spPr>
        <a:xfrm>
          <a:off x="8772538" y="46485"/>
          <a:ext cx="2242964" cy="276360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 err="1"/>
            <a:t>Knowledge</a:t>
          </a:r>
          <a:endParaRPr lang="en-US" sz="1600" kern="1200" dirty="0"/>
        </a:p>
      </dsp:txBody>
      <dsp:txXfrm>
        <a:off x="8910718" y="46485"/>
        <a:ext cx="1966604" cy="276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777DD-D904-2146-BB92-829E04C4AD81}" type="datetimeFigureOut">
              <a:rPr lang="fr-FR" smtClean="0"/>
              <a:t>14/06/2023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48D5A-0F68-6840-8712-1BCB262F4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507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111/j.1469-8137.2005.01407.x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7325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Google Shape;214;p8:notes">
            <a:extLst>
              <a:ext uri="{FF2B5EF4-FFF2-40B4-BE49-F238E27FC236}">
                <a16:creationId xmlns:a16="http://schemas.microsoft.com/office/drawing/2014/main" id="{B71D7CAA-E2CD-C548-8C56-B9426046FBA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fr-FR" altLang="fr-FR">
              <a:latin typeface="Corbel" panose="020B0503020204020204" pitchFamily="34" charset="0"/>
              <a:cs typeface="Geneva" panose="020B0503030404040204" pitchFamily="34" charset="0"/>
            </a:endParaRPr>
          </a:p>
        </p:txBody>
      </p:sp>
      <p:sp>
        <p:nvSpPr>
          <p:cNvPr id="30722" name="Google Shape;215;p8:notes">
            <a:extLst>
              <a:ext uri="{FF2B5EF4-FFF2-40B4-BE49-F238E27FC236}">
                <a16:creationId xmlns:a16="http://schemas.microsoft.com/office/drawing/2014/main" id="{E0A7EEB2-C576-2E47-8925-493B36DA17E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398482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199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Google Shape;243;g5137556e9b_2_32:notes">
            <a:extLst>
              <a:ext uri="{FF2B5EF4-FFF2-40B4-BE49-F238E27FC236}">
                <a16:creationId xmlns:a16="http://schemas.microsoft.com/office/drawing/2014/main" id="{37F4F6F0-2E37-D543-A619-75E27A58530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4818" name="Google Shape;244;g5137556e9b_2_32:notes">
            <a:extLst>
              <a:ext uri="{FF2B5EF4-FFF2-40B4-BE49-F238E27FC236}">
                <a16:creationId xmlns:a16="http://schemas.microsoft.com/office/drawing/2014/main" id="{A4F45296-3BB0-E447-A888-3D01170ECD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  <a:buClr>
                <a:schemeClr val="accent1"/>
              </a:buClr>
              <a:buSzPts val="1200"/>
              <a:buFont typeface="Calibri" panose="020F0502020204030204" pitchFamily="34" charset="0"/>
              <a:buNone/>
            </a:pPr>
            <a:endParaRPr lang="fr-FR" altLang="fr-FR"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  <a:sym typeface="Corbel" panose="020B0503020204020204" pitchFamily="34" charset="0"/>
            </a:endParaRPr>
          </a:p>
        </p:txBody>
      </p:sp>
      <p:sp>
        <p:nvSpPr>
          <p:cNvPr id="34819" name="Google Shape;245;g5137556e9b_2_32:notes">
            <a:extLst>
              <a:ext uri="{FF2B5EF4-FFF2-40B4-BE49-F238E27FC236}">
                <a16:creationId xmlns:a16="http://schemas.microsoft.com/office/drawing/2014/main" id="{0647CE36-2CF7-AE49-95AF-02FC33388B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9D46739-F88F-A746-BD6D-3552F758AA0E}" type="slidenum">
              <a:rPr lang="en-US" altLang="fr-FR" sz="1200" smtClean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Corbel" panose="020B0503020204020204" pitchFamily="34" charset="0"/>
              </a:rPr>
              <a:pPr/>
              <a:t>19</a:t>
            </a:fld>
            <a:endParaRPr lang="fr-FR" altLang="fr-FR" sz="1200">
              <a:solidFill>
                <a:srgbClr val="000000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  <a:sym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95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3134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76315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5355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Google Shape;294;g5137556e9b_2_93:notes">
            <a:extLst>
              <a:ext uri="{FF2B5EF4-FFF2-40B4-BE49-F238E27FC236}">
                <a16:creationId xmlns:a16="http://schemas.microsoft.com/office/drawing/2014/main" id="{5014A473-7B6D-3543-BCE8-FA3CD8F16B2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fr-FR" altLang="fr-FR" dirty="0">
              <a:latin typeface="Corbel" panose="020B0503020204020204" pitchFamily="34" charset="0"/>
              <a:cs typeface="Geneva" panose="020B0503030404040204" pitchFamily="34" charset="0"/>
            </a:endParaRPr>
          </a:p>
        </p:txBody>
      </p:sp>
      <p:sp>
        <p:nvSpPr>
          <p:cNvPr id="36866" name="Google Shape;295;g5137556e9b_2_93:notes">
            <a:extLst>
              <a:ext uri="{FF2B5EF4-FFF2-40B4-BE49-F238E27FC236}">
                <a16:creationId xmlns:a16="http://schemas.microsoft.com/office/drawing/2014/main" id="{EBECD8D1-88DF-D546-BD30-FF25F111E14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856866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4125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6230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436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Shape 111"/>
          <p:cNvSpPr txBox="1"/>
          <p:nvPr/>
        </p:nvSpPr>
        <p:spPr>
          <a:xfrm>
            <a:off x="3884613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fr" sz="1200" kern="120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</a:t>
            </a:fld>
            <a:endParaRPr lang="fr" sz="1200" kern="1200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073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387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8863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258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536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984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8248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traits where measured in 2003: one fully illuminated mature leaf was collected on each tree according to Monclus et al. </a:t>
            </a:r>
            <a:r>
              <a:rPr lang="en-GB" sz="1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http://doi.org/10.1111/j.1469-8137.2005.01407.x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). Six calibrated discs of lamina were cut from this leaf, dried at 50 °C during 48 °C and weighed, and specific leaf area (SLA, cm</a:t>
            </a:r>
            <a:r>
              <a:rPr lang="en-GB" sz="12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</a:t>
            </a:r>
            <a:r>
              <a:rPr lang="en-GB" sz="12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−1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was computed. Leaf discs were ground to fine powder for analysis of leaf carbon isotope composition (δ</a:t>
            </a:r>
            <a:r>
              <a:rPr lang="en-GB" sz="12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C), carbon (C</a:t>
            </a:r>
            <a:r>
              <a:rPr lang="en-GB" sz="12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and nitrogen (N</a:t>
            </a:r>
            <a:r>
              <a:rPr lang="en-GB" sz="12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contents. One-milligram subsamples of ground material were used for measuring the CO</a:t>
            </a:r>
            <a:r>
              <a:rPr lang="en-GB" sz="12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produced by combustion and its </a:t>
            </a:r>
            <a:r>
              <a:rPr lang="en-GB" sz="12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en-GB" sz="12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GB" sz="1200" b="0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en-GB" sz="12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ratio by a continuous flux isotope ratio mass spectrometer. The discrimination between atmospheric CO</a:t>
            </a:r>
            <a:r>
              <a:rPr lang="en-GB" sz="1200" b="0" i="0" u="none" strike="noStrike" cap="none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plant material was calculated.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48D5A-0F68-6840-8712-1BCB262F44D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50688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3747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8" name="Google Shape;78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2192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Google Shape;131;g5a16a12d73_0_0:notes">
            <a:extLst>
              <a:ext uri="{FF2B5EF4-FFF2-40B4-BE49-F238E27FC236}">
                <a16:creationId xmlns:a16="http://schemas.microsoft.com/office/drawing/2014/main" id="{3517D240-1E5A-AB47-9A65-D01FCD77361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25602" name="Google Shape;132;g5a16a12d73_0_0:notes">
            <a:extLst>
              <a:ext uri="{FF2B5EF4-FFF2-40B4-BE49-F238E27FC236}">
                <a16:creationId xmlns:a16="http://schemas.microsoft.com/office/drawing/2014/main" id="{13121DD3-BF8B-094A-BBF8-BB6F24A88B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fr-FR" altLang="fr-FR">
              <a:latin typeface="Corbel" panose="020B0503020204020204" pitchFamily="34" charset="0"/>
              <a:cs typeface="Geneva" panose="020B0503030404040204" pitchFamily="34" charset="0"/>
            </a:endParaRPr>
          </a:p>
        </p:txBody>
      </p:sp>
      <p:sp>
        <p:nvSpPr>
          <p:cNvPr id="25603" name="Google Shape;133;g5a16a12d73_0_0:notes">
            <a:extLst>
              <a:ext uri="{FF2B5EF4-FFF2-40B4-BE49-F238E27FC236}">
                <a16:creationId xmlns:a16="http://schemas.microsoft.com/office/drawing/2014/main" id="{41B9641C-2D67-5149-9A28-82D6DCA9F0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fld id="{35BB997A-4C36-274A-9259-48626D6F423E}" type="slidenum">
              <a:rPr lang="en-US" altLang="fr-FR" sz="1200" smtClean="0">
                <a:latin typeface="Corbel" panose="020B0503020204020204" pitchFamily="34" charset="0"/>
              </a:rPr>
              <a:pPr>
                <a:buClr>
                  <a:srgbClr val="000000"/>
                </a:buClr>
                <a:buFont typeface="Arial" panose="020B0604020202020204" pitchFamily="34" charset="0"/>
                <a:buNone/>
              </a:pPr>
              <a:t>7</a:t>
            </a:fld>
            <a:endParaRPr lang="fr-FR" altLang="fr-FR" sz="120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13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324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9e3987157_2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7" name="Google Shape;927;g119e3987157_2_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28" name="Google Shape;928;g119e3987157_2_1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92624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0168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Google Shape;214;p8:notes">
            <a:extLst>
              <a:ext uri="{FF2B5EF4-FFF2-40B4-BE49-F238E27FC236}">
                <a16:creationId xmlns:a16="http://schemas.microsoft.com/office/drawing/2014/main" id="{B71D7CAA-E2CD-C548-8C56-B9426046FBA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fr-FR" altLang="fr-FR" dirty="0">
              <a:latin typeface="Corbel" panose="020B0503020204020204" pitchFamily="34" charset="0"/>
              <a:cs typeface="Geneva" panose="020B0503030404040204" pitchFamily="34" charset="0"/>
            </a:endParaRPr>
          </a:p>
        </p:txBody>
      </p:sp>
      <p:sp>
        <p:nvSpPr>
          <p:cNvPr id="30722" name="Google Shape;215;p8:notes">
            <a:extLst>
              <a:ext uri="{FF2B5EF4-FFF2-40B4-BE49-F238E27FC236}">
                <a16:creationId xmlns:a16="http://schemas.microsoft.com/office/drawing/2014/main" id="{E0A7EEB2-C576-2E47-8925-493B36DA17E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233610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2" y="1272218"/>
            <a:ext cx="1546667" cy="4177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2837638"/>
            <a:ext cx="4076190" cy="27904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5" y="2825325"/>
            <a:ext cx="314286" cy="428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4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8429" y="365132"/>
            <a:ext cx="1755371" cy="5811839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0" y="365132"/>
            <a:ext cx="8241047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6626017" y="2818371"/>
            <a:ext cx="5811839" cy="905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DFB1C-B4CC-4C6A-AE21-E552D21DBF14}" type="datetimeFigureOut">
              <a:rPr lang="fr-FR" smtClean="0"/>
              <a:t>14/06/2023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50574-CA62-4EF8-BB08-DDFBF8FA08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6274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- Full width">
  <p:cSld name="Text - Full width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"/>
          <p:cNvSpPr txBox="1">
            <a:spLocks noGrp="1"/>
          </p:cNvSpPr>
          <p:nvPr>
            <p:ph type="title"/>
          </p:nvPr>
        </p:nvSpPr>
        <p:spPr>
          <a:xfrm>
            <a:off x="155575" y="0"/>
            <a:ext cx="767810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2" name="Google Shape;92;p10"/>
          <p:cNvCxnSpPr/>
          <p:nvPr/>
        </p:nvCxnSpPr>
        <p:spPr>
          <a:xfrm>
            <a:off x="155575" y="549275"/>
            <a:ext cx="11880850" cy="0"/>
          </a:xfrm>
          <a:prstGeom prst="straightConnector1">
            <a:avLst/>
          </a:prstGeom>
          <a:noFill/>
          <a:ln w="25400" cap="flat" cmpd="sng">
            <a:solidFill>
              <a:srgbClr val="0080B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" name="Google Shape;93;p10"/>
          <p:cNvPicPr preferRelativeResize="0"/>
          <p:nvPr/>
        </p:nvPicPr>
        <p:blipFill rotWithShape="1">
          <a:blip r:embed="rId2">
            <a:alphaModFix amt="50000"/>
          </a:blip>
          <a:srcRect l="45110" t="11988" r="4203" b="75136"/>
          <a:stretch/>
        </p:blipFill>
        <p:spPr>
          <a:xfrm>
            <a:off x="8974316" y="0"/>
            <a:ext cx="3377939" cy="5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846" y="6309806"/>
            <a:ext cx="610350" cy="4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75" y="6262055"/>
            <a:ext cx="1052052" cy="52411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0"/>
          <p:cNvSpPr txBox="1"/>
          <p:nvPr/>
        </p:nvSpPr>
        <p:spPr>
          <a:xfrm>
            <a:off x="11426076" y="6381797"/>
            <a:ext cx="6103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800" b="0" i="0" u="none" strike="noStrike" cap="none">
              <a:solidFill>
                <a:srgbClr val="0080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155575" y="836600"/>
            <a:ext cx="11880900" cy="52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708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BB"/>
              </a:buClr>
              <a:buSzPts val="224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0BB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0BB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0BB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00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80BB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8" name="Google Shape;9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6415" y="6282764"/>
            <a:ext cx="1458063" cy="4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8697" y="6308252"/>
            <a:ext cx="1481027" cy="43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89665" y="6231223"/>
            <a:ext cx="1411521" cy="58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53943" y="6288756"/>
            <a:ext cx="1411502" cy="470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715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1846" y="6309806"/>
            <a:ext cx="610350" cy="4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6262055"/>
            <a:ext cx="1052052" cy="52411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8"/>
          <p:cNvSpPr txBox="1"/>
          <p:nvPr/>
        </p:nvSpPr>
        <p:spPr>
          <a:xfrm>
            <a:off x="11426076" y="6381797"/>
            <a:ext cx="61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800" b="0" i="0" u="none" strike="noStrike" cap="none">
              <a:solidFill>
                <a:srgbClr val="0080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8"/>
          <p:cNvPicPr preferRelativeResize="0"/>
          <p:nvPr/>
        </p:nvPicPr>
        <p:blipFill rotWithShape="1">
          <a:blip r:embed="rId4">
            <a:alphaModFix/>
          </a:blip>
          <a:srcRect l="39046"/>
          <a:stretch/>
        </p:blipFill>
        <p:spPr>
          <a:xfrm>
            <a:off x="7974013" y="1143903"/>
            <a:ext cx="4062412" cy="426587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8"/>
          <p:cNvSpPr txBox="1">
            <a:spLocks noGrp="1"/>
          </p:cNvSpPr>
          <p:nvPr>
            <p:ph type="ctrTitle"/>
          </p:nvPr>
        </p:nvSpPr>
        <p:spPr>
          <a:xfrm>
            <a:off x="155575" y="2083039"/>
            <a:ext cx="6248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5000"/>
              <a:buFont typeface="Calibri"/>
              <a:buNone/>
              <a:defRPr sz="5000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1" name="Google Shape;8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6415" y="6282764"/>
            <a:ext cx="1458063" cy="4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8697" y="6308252"/>
            <a:ext cx="1481027" cy="43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89665" y="6231223"/>
            <a:ext cx="1411521" cy="58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53943" y="6288756"/>
            <a:ext cx="1411502" cy="470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791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 1">
  <p:cSld name="Mise en page personnalisée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11d42595d11_0_6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9602" y="6309809"/>
            <a:ext cx="610350" cy="428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11d42595d11_0_6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575" y="6240383"/>
            <a:ext cx="1052052" cy="52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11d42595d11_0_6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2275" y="6282764"/>
            <a:ext cx="1458063" cy="4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11d42595d11_0_6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9271" y="6308239"/>
            <a:ext cx="1481027" cy="43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1d42595d11_0_6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9665" y="6231223"/>
            <a:ext cx="1411521" cy="585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11d42595d11_0_6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89230" y="6267075"/>
            <a:ext cx="1411502" cy="47071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11d42595d11_0_633"/>
          <p:cNvSpPr txBox="1"/>
          <p:nvPr/>
        </p:nvSpPr>
        <p:spPr>
          <a:xfrm>
            <a:off x="11426076" y="6381797"/>
            <a:ext cx="61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800" b="0" i="0" u="none" strike="noStrike" cap="none">
              <a:solidFill>
                <a:srgbClr val="0080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0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290"/>
            <a:ext cx="4076700" cy="2790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08" y="2418921"/>
            <a:ext cx="314325" cy="428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323859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191097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3" name="Image 2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D18E85FD-4D63-460A-8FAE-B85C5520CB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43" y="5628463"/>
            <a:ext cx="2286000" cy="8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76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03445" y="1916833"/>
            <a:ext cx="10363200" cy="648072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07435" y="3429000"/>
            <a:ext cx="10561173" cy="25922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9347200" y="6381334"/>
            <a:ext cx="2844800" cy="2160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4F2FB34B-B982-584C-87D1-A762E7D52625}" type="slidenum">
              <a:rPr lang="fr-FR" smtClean="0">
                <a:solidFill>
                  <a:prstClr val="white"/>
                </a:solidFill>
              </a:rPr>
              <a:pPr/>
              <a:t>‹N°›</a:t>
            </a:fld>
            <a:endParaRPr lang="fr-FR" dirty="0">
              <a:solidFill>
                <a:prstClr val="white"/>
              </a:solidFill>
            </a:endParaRPr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3215680" y="2604505"/>
            <a:ext cx="8976320" cy="752475"/>
            <a:chOff x="2411760" y="2604504"/>
            <a:chExt cx="6732240" cy="752475"/>
          </a:xfrm>
        </p:grpSpPr>
        <p:pic>
          <p:nvPicPr>
            <p:cNvPr id="7" name="Picture 4"/>
            <p:cNvPicPr>
              <a:picLocks noChangeAspect="1" noChangeArrowheads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51155" y="2604504"/>
              <a:ext cx="1192845" cy="752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6" name="Picture 2" descr="ésultat de recherche d'images pour &quot;big data&quot;"/>
            <p:cNvPicPr>
              <a:picLocks noChangeAspect="1" noChangeArrowheads="1"/>
            </p:cNvPicPr>
            <p:nvPr userDrawn="1"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11760" y="2604504"/>
              <a:ext cx="2121024" cy="752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ttps://inra-dam-front-resources-cdn.brainsonic.com/ressources/afile/162073-99714-picture_original-2131-0"/>
            <p:cNvPicPr>
              <a:picLocks noChangeAspect="1" noChangeArrowheads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04318" y="2607796"/>
              <a:ext cx="2160240" cy="745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rbre Gène, Arbre De Vie, Evolution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4558" y="2605446"/>
              <a:ext cx="1291818" cy="750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6942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e clas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92" y="1"/>
            <a:ext cx="10216343" cy="457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896" y="870416"/>
            <a:ext cx="11864051" cy="52178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77E12C6-00F3-439F-A2FE-1D2F0A604A8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743192" y="505814"/>
            <a:ext cx="9680171" cy="3159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333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523" y="1037889"/>
            <a:ext cx="11508953" cy="5120540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524" y="149638"/>
            <a:ext cx="10618012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878DD1-745D-6B49-A0D4-990A7169C8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81326" y="3213"/>
            <a:ext cx="1310674" cy="212947"/>
          </a:xfrm>
          <a:prstGeom prst="rect">
            <a:avLst/>
          </a:prstGeom>
        </p:spPr>
      </p:pic>
      <p:pic>
        <p:nvPicPr>
          <p:cNvPr id="6" name="Google Shape;10;p2" descr="elixir_1_RZ_mac.eps">
            <a:extLst>
              <a:ext uri="{FF2B5EF4-FFF2-40B4-BE49-F238E27FC236}">
                <a16:creationId xmlns:a16="http://schemas.microsoft.com/office/drawing/2014/main" id="{4A8073AF-A044-A549-B088-D49BE97F4A93}"/>
              </a:ext>
            </a:extLst>
          </p:cNvPr>
          <p:cNvPicPr preferRelativeResize="0"/>
          <p:nvPr userDrawn="1"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24413" y="216160"/>
            <a:ext cx="567587" cy="483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83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22336" y="1424045"/>
            <a:ext cx="9724504" cy="433296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17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70" y="1023731"/>
            <a:ext cx="11986590" cy="525779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1"/>
            <a:ext cx="11986591" cy="57647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9270" y="576471"/>
            <a:ext cx="11986591" cy="4472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840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456" y="1440503"/>
            <a:ext cx="10556384" cy="4316503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59" y="0"/>
            <a:ext cx="10314076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45459" y="761484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87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no footer">
  <p:cSld name="Title - no foot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1d42595d11_0_591"/>
          <p:cNvSpPr txBox="1">
            <a:spLocks noGrp="1"/>
          </p:cNvSpPr>
          <p:nvPr>
            <p:ph type="title"/>
          </p:nvPr>
        </p:nvSpPr>
        <p:spPr>
          <a:xfrm>
            <a:off x="155575" y="0"/>
            <a:ext cx="7678200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BB"/>
              </a:buClr>
              <a:buSzPts val="2400"/>
              <a:buFont typeface="Calibri"/>
              <a:buNone/>
              <a:defRPr sz="2400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79" name="Google Shape;79;g11d42595d11_0_591"/>
          <p:cNvCxnSpPr/>
          <p:nvPr/>
        </p:nvCxnSpPr>
        <p:spPr>
          <a:xfrm>
            <a:off x="155575" y="549275"/>
            <a:ext cx="11880900" cy="0"/>
          </a:xfrm>
          <a:prstGeom prst="straightConnector1">
            <a:avLst/>
          </a:prstGeom>
          <a:noFill/>
          <a:ln w="25400" cap="flat" cmpd="sng">
            <a:solidFill>
              <a:srgbClr val="0080B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0" name="Google Shape;80;g11d42595d11_0_591"/>
          <p:cNvPicPr preferRelativeResize="0"/>
          <p:nvPr/>
        </p:nvPicPr>
        <p:blipFill rotWithShape="1">
          <a:blip r:embed="rId2">
            <a:alphaModFix amt="50000"/>
          </a:blip>
          <a:srcRect l="45110" t="11988" r="4204" b="75136"/>
          <a:stretch/>
        </p:blipFill>
        <p:spPr>
          <a:xfrm>
            <a:off x="8974316" y="0"/>
            <a:ext cx="3377939" cy="54927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g11d42595d11_0_591"/>
          <p:cNvSpPr txBox="1"/>
          <p:nvPr/>
        </p:nvSpPr>
        <p:spPr>
          <a:xfrm>
            <a:off x="11426076" y="6381797"/>
            <a:ext cx="610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fr-FR" sz="1800" b="0" i="0" u="none" strike="noStrike" cap="none">
                <a:solidFill>
                  <a:srgbClr val="0080BB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800" b="0" i="0" u="none" strike="noStrike" cap="none">
              <a:solidFill>
                <a:srgbClr val="0080B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934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269" y="576471"/>
            <a:ext cx="11986591" cy="570505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1"/>
            <a:ext cx="11986591" cy="57647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44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52" y="894522"/>
            <a:ext cx="5434473" cy="499467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3926" y="894522"/>
            <a:ext cx="6383152" cy="499467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" y="0"/>
            <a:ext cx="12102548" cy="49695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89452" y="496958"/>
            <a:ext cx="10870083" cy="3975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9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958" y="626167"/>
            <a:ext cx="5336676" cy="4174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958" y="1043611"/>
            <a:ext cx="5336675" cy="441288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730" y="626167"/>
            <a:ext cx="6480312" cy="4174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729" y="1043611"/>
            <a:ext cx="6480312" cy="441288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" y="41248"/>
            <a:ext cx="11986591" cy="51534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2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96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1891"/>
            <a:ext cx="6172200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333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81894"/>
            <a:ext cx="6172200" cy="503751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1209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660" y="1424048"/>
            <a:ext cx="9713421" cy="4413334"/>
          </a:xfrm>
          <a:prstGeom prst="rect">
            <a:avLst/>
          </a:prstGeom>
        </p:spPr>
        <p:txBody>
          <a:bodyPr vert="eaVer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0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83984AF6-CFFF-410E-AD4D-4FAE1D461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3" y="70948"/>
            <a:ext cx="11658600" cy="644669"/>
          </a:xfrm>
          <a:prstGeom prst="rect">
            <a:avLst/>
          </a:prstGeom>
        </p:spPr>
        <p:txBody>
          <a:bodyPr vert="horz" lIns="0" tIns="4680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D6F15B8-BCC4-4139-B523-9F37938B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843" y="715617"/>
            <a:ext cx="11221279" cy="55458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85EF67C-DB3C-4ADC-829F-14D87A8664F8}"/>
              </a:ext>
            </a:extLst>
          </p:cNvPr>
          <p:cNvSpPr txBox="1"/>
          <p:nvPr/>
        </p:nvSpPr>
        <p:spPr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 dirty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 dirty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31A273F-8B3B-4FFA-A6A7-5A556F5FD6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6187"/>
            <a:ext cx="2000250" cy="8001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B30FD33-E435-4A46-B168-E07C4F5FE24A}"/>
              </a:ext>
            </a:extLst>
          </p:cNvPr>
          <p:cNvSpPr txBox="1"/>
          <p:nvPr/>
        </p:nvSpPr>
        <p:spPr>
          <a:xfrm>
            <a:off x="1142999" y="6350734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275662"/>
                </a:solidFill>
                <a:latin typeface="+mn-lt"/>
              </a:rPr>
              <a:t>Module3 </a:t>
            </a:r>
            <a:r>
              <a:rPr lang="it-IT" sz="1000" dirty="0" err="1">
                <a:solidFill>
                  <a:srgbClr val="275662"/>
                </a:solidFill>
                <a:latin typeface="+mn-lt"/>
              </a:rPr>
              <a:t>FAIR_metadata</a:t>
            </a:r>
            <a:endParaRPr lang="fr-FR" sz="1000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EB41401-1E18-450D-B56F-5BE5E627703C}"/>
              </a:ext>
            </a:extLst>
          </p:cNvPr>
          <p:cNvSpPr txBox="1"/>
          <p:nvPr/>
        </p:nvSpPr>
        <p:spPr>
          <a:xfrm>
            <a:off x="1142999" y="6533137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A3A6"/>
                </a:solidFill>
                <a:latin typeface="+mj-lt"/>
              </a:rPr>
              <a:t>2023 – </a:t>
            </a:r>
            <a:r>
              <a:rPr lang="fr-FR" sz="1000" dirty="0" err="1">
                <a:solidFill>
                  <a:srgbClr val="00A3A6"/>
                </a:solidFill>
                <a:latin typeface="+mj-lt"/>
              </a:rPr>
              <a:t>cpommier</a:t>
            </a:r>
            <a:r>
              <a:rPr lang="fr-FR" sz="1000" dirty="0">
                <a:solidFill>
                  <a:srgbClr val="00A3A6"/>
                </a:solidFill>
                <a:latin typeface="+mj-lt"/>
              </a:rPr>
              <a:t>, </a:t>
            </a:r>
            <a:r>
              <a:rPr lang="fr-FR" sz="1000" dirty="0" err="1">
                <a:solidFill>
                  <a:srgbClr val="00A3A6"/>
                </a:solidFill>
                <a:latin typeface="+mj-lt"/>
              </a:rPr>
              <a:t>cmichotey</a:t>
            </a:r>
            <a:r>
              <a:rPr lang="fr-FR" sz="1000" dirty="0">
                <a:solidFill>
                  <a:srgbClr val="00A3A6"/>
                </a:solidFill>
                <a:latin typeface="+mj-lt"/>
              </a:rPr>
              <a:t>, IFB</a:t>
            </a:r>
          </a:p>
        </p:txBody>
      </p:sp>
    </p:spTree>
    <p:extLst>
      <p:ext uri="{BB962C8B-B14F-4D97-AF65-F5344CB8AC3E}">
        <p14:creationId xmlns:p14="http://schemas.microsoft.com/office/powerpoint/2010/main" val="402348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733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26" r:id="rId12"/>
    <p:sldLayoutId id="2147483728" r:id="rId13"/>
    <p:sldLayoutId id="2147483730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</p:sldLayoutIdLst>
  <p:txStyles>
    <p:titleStyle>
      <a:lvl1pPr marL="457200" indent="-457200" algn="l" defTabSz="914400" rtl="0" eaLnBrk="1" latinLnBrk="0" hangingPunct="1">
        <a:lnSpc>
          <a:spcPct val="90000"/>
        </a:lnSpc>
        <a:spcBef>
          <a:spcPct val="0"/>
        </a:spcBef>
        <a:buFontTx/>
        <a:buBlip>
          <a:blip r:embed="rId24"/>
        </a:buBlip>
        <a:defRPr sz="3000" b="1" kern="1200">
          <a:solidFill>
            <a:srgbClr val="00A3A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rgbClr val="00A3A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france-bioinformatique.fr/course/view.php?id=17#section-5" TargetMode="External"/><Relationship Id="rId2" Type="http://schemas.openxmlformats.org/officeDocument/2006/relationships/hyperlink" Target="https://postit.colibris-outilslibres.org/a1j7pheno-rdo-2023-standard-c-quo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://www.brapi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appe.or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88.png"/><Relationship Id="rId5" Type="http://schemas.openxmlformats.org/officeDocument/2006/relationships/image" Target="../media/image84.pn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hyperlink" Target="https://urgi.versailles.inrae.fr/faidare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trepot.recherche.data.gouv.fr/dataset.xhtml?persistentId=doi:10.15454/JB2WCE" TargetMode="External"/><Relationship Id="rId13" Type="http://schemas.openxmlformats.org/officeDocument/2006/relationships/image" Target="../media/image93.png"/><Relationship Id="rId3" Type="http://schemas.openxmlformats.org/officeDocument/2006/relationships/hyperlink" Target="http://www.cropontology.org/" TargetMode="External"/><Relationship Id="rId7" Type="http://schemas.openxmlformats.org/officeDocument/2006/relationships/hyperlink" Target="https://entrepot.recherche.data.gouv.fr/dataset.xhtml?persistentId=doi:10.15454/AV5RT2" TargetMode="External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trepot.recherche.data.gouv.fr/dataset.xhtml?persistentId=doi:10.15454/3EDMCP" TargetMode="External"/><Relationship Id="rId11" Type="http://schemas.openxmlformats.org/officeDocument/2006/relationships/image" Target="../media/image91.png"/><Relationship Id="rId5" Type="http://schemas.openxmlformats.org/officeDocument/2006/relationships/hyperlink" Target="https://entrepot.recherche.data.gouv.fr/dataset.xhtml?persistentId=doi:10.15454/SBXYSV" TargetMode="External"/><Relationship Id="rId10" Type="http://schemas.openxmlformats.org/officeDocument/2006/relationships/image" Target="../media/image90.png"/><Relationship Id="rId4" Type="http://schemas.openxmlformats.org/officeDocument/2006/relationships/hyperlink" Target="https://entrepot.recherche.data.gouv.fr/dataverse/vo-inrae" TargetMode="External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github.com/MIAPPE/MIAPPE/tree/master/MIAPPE_Checklist-Data-Model-v1.1/MIAPPE_template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hyperlink" Target="http://brapi.org/" TargetMode="Externa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gif"/><Relationship Id="rId11" Type="http://schemas.openxmlformats.org/officeDocument/2006/relationships/image" Target="../media/image103.png"/><Relationship Id="rId5" Type="http://schemas.openxmlformats.org/officeDocument/2006/relationships/image" Target="../media/image8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hyperlink" Target="https://www.brapi.org/brapps.php" TargetMode="External"/><Relationship Id="rId9" Type="http://schemas.openxmlformats.org/officeDocument/2006/relationships/image" Target="../media/image101.jpeg"/><Relationship Id="rId14" Type="http://schemas.openxmlformats.org/officeDocument/2006/relationships/image" Target="../media/image106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APPE/MIAPPE-ontology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groportal.lirmm.fr/ontologies/PPEO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image" Target="../media/image35.tiff"/><Relationship Id="rId3" Type="http://schemas.openxmlformats.org/officeDocument/2006/relationships/image" Target="../media/image22.jpg"/><Relationship Id="rId21" Type="http://schemas.openxmlformats.org/officeDocument/2006/relationships/image" Target="../media/image19.png"/><Relationship Id="rId7" Type="http://schemas.openxmlformats.org/officeDocument/2006/relationships/image" Target="../media/image26.png"/><Relationship Id="rId12" Type="http://schemas.openxmlformats.org/officeDocument/2006/relationships/hyperlink" Target="http://www.bioversityinternational.org/" TargetMode="Externa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tiff"/><Relationship Id="rId11" Type="http://schemas.openxmlformats.org/officeDocument/2006/relationships/image" Target="../media/image29.png"/><Relationship Id="rId5" Type="http://schemas.openxmlformats.org/officeDocument/2006/relationships/image" Target="../media/image24.jpeg"/><Relationship Id="rId15" Type="http://schemas.openxmlformats.org/officeDocument/2006/relationships/image" Target="../media/image32.jpeg"/><Relationship Id="rId10" Type="http://schemas.openxmlformats.org/officeDocument/2006/relationships/hyperlink" Target="http://www.fao.org/" TargetMode="External"/><Relationship Id="rId19" Type="http://schemas.openxmlformats.org/officeDocument/2006/relationships/image" Target="../media/image36.png"/><Relationship Id="rId4" Type="http://schemas.openxmlformats.org/officeDocument/2006/relationships/image" Target="../media/image23.png"/><Relationship Id="rId9" Type="http://schemas.openxmlformats.org/officeDocument/2006/relationships/image" Target="../media/image28.tiff"/><Relationship Id="rId14" Type="http://schemas.openxmlformats.org/officeDocument/2006/relationships/image" Target="../media/image31.tiff"/><Relationship Id="rId22" Type="http://schemas.openxmlformats.org/officeDocument/2006/relationships/image" Target="../media/image3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APPE/MIAPPE/tree/master/MIAPPE_Checklist-Data-Model-v1.1" TargetMode="External"/><Relationship Id="rId7" Type="http://schemas.openxmlformats.org/officeDocument/2006/relationships/image" Target="../media/image115.png"/><Relationship Id="rId2" Type="http://schemas.openxmlformats.org/officeDocument/2006/relationships/hyperlink" Target="http://www.miapp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www.menti.com/alomgvao7pwn" TargetMode="Externa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86/1471-2229-12-173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111/j.1469-8137.2005.01407.x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hyperlink" Target="https://www.plant-phenotyping.eu/" TargetMode="External"/><Relationship Id="rId15" Type="http://schemas.openxmlformats.org/officeDocument/2006/relationships/image" Target="../media/image46.jpeg"/><Relationship Id="rId10" Type="http://schemas.openxmlformats.org/officeDocument/2006/relationships/image" Target="../media/image41.png"/><Relationship Id="rId4" Type="http://schemas.openxmlformats.org/officeDocument/2006/relationships/hyperlink" Target="https://elixir-europe.org/communities/plant-sciences" TargetMode="External"/><Relationship Id="rId9" Type="http://schemas.openxmlformats.org/officeDocument/2006/relationships/image" Target="../media/image19.png"/><Relationship Id="rId14" Type="http://schemas.openxmlformats.org/officeDocument/2006/relationships/image" Target="../media/image4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github.com/MIAPPE/MIAPPE/issues/71" TargetMode="Externa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appn.plant-phenotyping.org/" TargetMode="External"/><Relationship Id="rId2" Type="http://schemas.openxmlformats.org/officeDocument/2006/relationships/hyperlink" Target="https://www.cgiar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6.jpeg"/><Relationship Id="rId4" Type="http://schemas.openxmlformats.org/officeDocument/2006/relationships/image" Target="../media/image4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hyperlink" Target="https://urgi.versailles.inra.fr/ontologyportal#termIdentifier=CO_357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hyperlink" Target="https://urgi.versailles.inra.fr/ontologyportal#termIdentifier=CO_357:0000019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5.jpeg"/><Relationship Id="rId18" Type="http://schemas.openxmlformats.org/officeDocument/2006/relationships/image" Target="../media/image180.png"/><Relationship Id="rId26" Type="http://schemas.openxmlformats.org/officeDocument/2006/relationships/image" Target="../media/image14.png"/><Relationship Id="rId3" Type="http://schemas.openxmlformats.org/officeDocument/2006/relationships/image" Target="../media/image166.png"/><Relationship Id="rId21" Type="http://schemas.openxmlformats.org/officeDocument/2006/relationships/image" Target="../media/image183.png"/><Relationship Id="rId7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image" Target="../media/image179.jpeg"/><Relationship Id="rId25" Type="http://schemas.openxmlformats.org/officeDocument/2006/relationships/image" Target="../media/image185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78.png"/><Relationship Id="rId20" Type="http://schemas.openxmlformats.org/officeDocument/2006/relationships/image" Target="../media/image18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173.png"/><Relationship Id="rId24" Type="http://schemas.openxmlformats.org/officeDocument/2006/relationships/image" Target="../media/image106.emf"/><Relationship Id="rId5" Type="http://schemas.openxmlformats.org/officeDocument/2006/relationships/image" Target="../media/image168.jpeg"/><Relationship Id="rId15" Type="http://schemas.openxmlformats.org/officeDocument/2006/relationships/image" Target="../media/image177.png"/><Relationship Id="rId23" Type="http://schemas.openxmlformats.org/officeDocument/2006/relationships/image" Target="../media/image60.png"/><Relationship Id="rId10" Type="http://schemas.openxmlformats.org/officeDocument/2006/relationships/image" Target="../media/image172.png"/><Relationship Id="rId19" Type="http://schemas.openxmlformats.org/officeDocument/2006/relationships/image" Target="../media/image181.jpeg"/><Relationship Id="rId4" Type="http://schemas.openxmlformats.org/officeDocument/2006/relationships/image" Target="../media/image167.png"/><Relationship Id="rId9" Type="http://schemas.openxmlformats.org/officeDocument/2006/relationships/image" Target="../media/image171.jpeg"/><Relationship Id="rId14" Type="http://schemas.openxmlformats.org/officeDocument/2006/relationships/image" Target="../media/image176.png"/><Relationship Id="rId22" Type="http://schemas.openxmlformats.org/officeDocument/2006/relationships/image" Target="../media/image18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55.jpeg"/><Relationship Id="rId10" Type="http://schemas.openxmlformats.org/officeDocument/2006/relationships/image" Target="../media/image65.gif"/><Relationship Id="rId4" Type="http://schemas.openxmlformats.org/officeDocument/2006/relationships/image" Target="../media/image52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3805EB2-941B-01D1-DBB0-94C97BA02F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Minimum Information for Plant </a:t>
            </a:r>
            <a:r>
              <a:rPr lang="fr-FR" dirty="0" err="1"/>
              <a:t>Phenotyping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 (MIAPPE)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195704BF-969B-B6B0-360E-23E2E3E6D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8279" y="3273290"/>
            <a:ext cx="9144000" cy="654923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Standards de données pour les données de la recherche végétale en </a:t>
            </a:r>
            <a:r>
              <a:rPr lang="fr-FR" dirty="0" err="1"/>
              <a:t>Phenomic</a:t>
            </a:r>
            <a:r>
              <a:rPr lang="fr-FR" dirty="0"/>
              <a:t> et au delà</a:t>
            </a:r>
          </a:p>
        </p:txBody>
      </p:sp>
      <p:pic>
        <p:nvPicPr>
          <p:cNvPr id="6" name="Google Shape;191;g119e3987157_0_0" descr="Image">
            <a:extLst>
              <a:ext uri="{FF2B5EF4-FFF2-40B4-BE49-F238E27FC236}">
                <a16:creationId xmlns:a16="http://schemas.microsoft.com/office/drawing/2014/main" id="{339365D8-1CD4-85C1-04F3-8909DC56B23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32984" y="125920"/>
            <a:ext cx="960966" cy="338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33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C01D00E-049C-8645-A7B0-42785B66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5 stars Open Data </a:t>
            </a:r>
            <a:r>
              <a:rPr lang="fr-FR" dirty="0">
                <a:sym typeface="Wingdings" pitchFamily="2" charset="2"/>
              </a:rPr>
              <a:t> Soyons pragmatiques !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962927" y="1037889"/>
            <a:ext cx="8801980" cy="3957704"/>
            <a:chOff x="889463" y="1651771"/>
            <a:chExt cx="8801980" cy="395770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3531" y="1964451"/>
              <a:ext cx="6421286" cy="3645024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889463" y="3913862"/>
              <a:ext cx="36749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Data on the web, open licence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108958" y="3349230"/>
              <a:ext cx="27710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in a </a:t>
              </a:r>
              <a:r>
                <a:rPr lang="fr-FR" sz="14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structured</a:t>
              </a:r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 format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247803" y="2784598"/>
              <a:ext cx="28422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non-</a:t>
              </a:r>
              <a:r>
                <a:rPr lang="fr-FR" sz="14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proprietary</a:t>
              </a:r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 format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027147" y="1651771"/>
              <a:ext cx="26642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related</a:t>
              </a:r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 to </a:t>
              </a:r>
              <a:r>
                <a:rPr lang="fr-FR" sz="14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other</a:t>
              </a:r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 data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235635" y="2211654"/>
              <a:ext cx="2174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latin typeface="Verdana" panose="020B0604030504040204" pitchFamily="34" charset="0"/>
                  <a:ea typeface="Verdana" panose="020B0604030504040204" pitchFamily="34" charset="0"/>
                </a:rPr>
                <a:t>identified</a:t>
              </a:r>
              <a:r>
                <a:rPr lang="fr-FR" sz="1400" dirty="0">
                  <a:latin typeface="Verdana" panose="020B0604030504040204" pitchFamily="34" charset="0"/>
                  <a:ea typeface="Verdana" panose="020B0604030504040204" pitchFamily="34" charset="0"/>
                </a:rPr>
                <a:t> by URI</a:t>
              </a:r>
            </a:p>
          </p:txBody>
        </p:sp>
        <p:sp>
          <p:nvSpPr>
            <p:cNvPr id="12" name="Rectangle à coins arrondis 11"/>
            <p:cNvSpPr/>
            <p:nvPr/>
          </p:nvSpPr>
          <p:spPr bwMode="auto">
            <a:xfrm>
              <a:off x="6096000" y="3628502"/>
              <a:ext cx="720080" cy="796732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fr-FR" sz="1400">
                <a:solidFill>
                  <a:srgbClr val="808080"/>
                </a:solidFill>
                <a:latin typeface="Arial" charset="0"/>
              </a:endParaRP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1843838" y="5061725"/>
            <a:ext cx="7921069" cy="107721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Progressing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FAIR and Open Data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multidisciplinary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Biologists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Bioinformaticians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Specialists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ontologies/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semantics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93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75BCB7-5B70-7A4C-984F-2F4279250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32185"/>
            <a:ext cx="10216343" cy="400883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Phenotyping</a:t>
            </a:r>
            <a:r>
              <a:rPr lang="fr-FR" dirty="0"/>
              <a:t> data life cycle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958874" y="772503"/>
            <a:ext cx="3825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« Raw » data,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pheno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env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measures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variables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123759" y="1000784"/>
            <a:ext cx="3326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computed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 » data,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5415799-644B-42E9-893C-53850B301BB7}"/>
              </a:ext>
            </a:extLst>
          </p:cNvPr>
          <p:cNvGrpSpPr/>
          <p:nvPr/>
        </p:nvGrpSpPr>
        <p:grpSpPr>
          <a:xfrm>
            <a:off x="1625881" y="1122792"/>
            <a:ext cx="2477729" cy="2247665"/>
            <a:chOff x="1625881" y="1203692"/>
            <a:chExt cx="2477729" cy="224766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DE3F9C5-86E6-4BE3-964C-A2D9F0491FB5}"/>
                </a:ext>
              </a:extLst>
            </p:cNvPr>
            <p:cNvSpPr/>
            <p:nvPr/>
          </p:nvSpPr>
          <p:spPr>
            <a:xfrm>
              <a:off x="1625881" y="1203692"/>
              <a:ext cx="2477729" cy="2247665"/>
            </a:xfrm>
            <a:prstGeom prst="rect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7BDA2DF-E814-41A2-B404-B1C78967C00C}"/>
                </a:ext>
              </a:extLst>
            </p:cNvPr>
            <p:cNvSpPr/>
            <p:nvPr/>
          </p:nvSpPr>
          <p:spPr>
            <a:xfrm>
              <a:off x="1707721" y="1288715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0296150-D4D5-4D53-89C4-07F9496B28C4}"/>
                </a:ext>
              </a:extLst>
            </p:cNvPr>
            <p:cNvSpPr/>
            <p:nvPr/>
          </p:nvSpPr>
          <p:spPr>
            <a:xfrm>
              <a:off x="2511377" y="1288715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21FA55D-2D4F-4453-A442-F1B6F547C13C}"/>
                </a:ext>
              </a:extLst>
            </p:cNvPr>
            <p:cNvSpPr/>
            <p:nvPr/>
          </p:nvSpPr>
          <p:spPr>
            <a:xfrm>
              <a:off x="3308057" y="1283898"/>
              <a:ext cx="720080" cy="648072"/>
            </a:xfrm>
            <a:prstGeom prst="rect">
              <a:avLst/>
            </a:prstGeom>
            <a:solidFill>
              <a:srgbClr val="FFFF99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F7A4C4D-F955-43A1-A2F3-AF3F71D58D35}"/>
                </a:ext>
              </a:extLst>
            </p:cNvPr>
            <p:cNvSpPr/>
            <p:nvPr/>
          </p:nvSpPr>
          <p:spPr>
            <a:xfrm>
              <a:off x="1707721" y="2011979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07F8BD8-87EC-419A-9496-25CA82E645B2}"/>
                </a:ext>
              </a:extLst>
            </p:cNvPr>
            <p:cNvSpPr/>
            <p:nvPr/>
          </p:nvSpPr>
          <p:spPr>
            <a:xfrm>
              <a:off x="2509501" y="2011979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A4EB109-4646-49E3-8245-09BC4AC19757}"/>
                </a:ext>
              </a:extLst>
            </p:cNvPr>
            <p:cNvSpPr/>
            <p:nvPr/>
          </p:nvSpPr>
          <p:spPr>
            <a:xfrm>
              <a:off x="3303944" y="2014993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BC368D0-CA1A-4802-BF4D-FEF708CD3C8B}"/>
                </a:ext>
              </a:extLst>
            </p:cNvPr>
            <p:cNvSpPr/>
            <p:nvPr/>
          </p:nvSpPr>
          <p:spPr>
            <a:xfrm>
              <a:off x="1707721" y="2739932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8C04E71-C324-4C15-B797-D6C2AC0C7FAF}"/>
                </a:ext>
              </a:extLst>
            </p:cNvPr>
            <p:cNvSpPr/>
            <p:nvPr/>
          </p:nvSpPr>
          <p:spPr>
            <a:xfrm>
              <a:off x="2511377" y="2739932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687CD14-C34D-4581-8652-D63164E76EF7}"/>
                </a:ext>
              </a:extLst>
            </p:cNvPr>
            <p:cNvSpPr/>
            <p:nvPr/>
          </p:nvSpPr>
          <p:spPr>
            <a:xfrm>
              <a:off x="3303548" y="2739995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656D994F-254D-40E4-B86E-4667CF2D8084}"/>
              </a:ext>
            </a:extLst>
          </p:cNvPr>
          <p:cNvGrpSpPr/>
          <p:nvPr/>
        </p:nvGrpSpPr>
        <p:grpSpPr>
          <a:xfrm>
            <a:off x="6847568" y="1432236"/>
            <a:ext cx="1878935" cy="1530385"/>
            <a:chOff x="6847568" y="1513136"/>
            <a:chExt cx="1878935" cy="1530385"/>
          </a:xfrm>
        </p:grpSpPr>
        <p:sp>
          <p:nvSpPr>
            <p:cNvPr id="71" name="Carré corné 27">
              <a:extLst>
                <a:ext uri="{FF2B5EF4-FFF2-40B4-BE49-F238E27FC236}">
                  <a16:creationId xmlns:a16="http://schemas.microsoft.com/office/drawing/2014/main" id="{B3F842DA-B208-4D07-94E7-A6F5045CE120}"/>
                </a:ext>
              </a:extLst>
            </p:cNvPr>
            <p:cNvSpPr/>
            <p:nvPr/>
          </p:nvSpPr>
          <p:spPr>
            <a:xfrm>
              <a:off x="6847568" y="1513136"/>
              <a:ext cx="1878935" cy="1530385"/>
            </a:xfrm>
            <a:prstGeom prst="foldedCorner">
              <a:avLst>
                <a:gd name="adj" fmla="val 12287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8C4A739-767F-4D46-B1E6-BE129F424E0F}"/>
                </a:ext>
              </a:extLst>
            </p:cNvPr>
            <p:cNvSpPr/>
            <p:nvPr/>
          </p:nvSpPr>
          <p:spPr>
            <a:xfrm>
              <a:off x="6925941" y="1583787"/>
              <a:ext cx="720080" cy="648072"/>
            </a:xfrm>
            <a:prstGeom prst="rect">
              <a:avLst/>
            </a:prstGeom>
            <a:solidFill>
              <a:srgbClr val="F79646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high N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074DB90-7BA0-4105-9B0D-BFBC4EEE8904}"/>
                </a:ext>
              </a:extLst>
            </p:cNvPr>
            <p:cNvSpPr/>
            <p:nvPr/>
          </p:nvSpPr>
          <p:spPr>
            <a:xfrm>
              <a:off x="7737836" y="1583787"/>
              <a:ext cx="720080" cy="648072"/>
            </a:xfrm>
            <a:prstGeom prst="rect">
              <a:avLst/>
            </a:prstGeom>
            <a:solidFill>
              <a:srgbClr val="FFFF66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high N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79B8693-E3BC-4EF3-BA15-1CB3DD85938D}"/>
                </a:ext>
              </a:extLst>
            </p:cNvPr>
            <p:cNvSpPr/>
            <p:nvPr/>
          </p:nvSpPr>
          <p:spPr>
            <a:xfrm>
              <a:off x="7737836" y="2305271"/>
              <a:ext cx="720080" cy="648072"/>
            </a:xfrm>
            <a:prstGeom prst="rect">
              <a:avLst/>
            </a:prstGeom>
            <a:solidFill>
              <a:srgbClr val="FFFF99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Charger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0C31D2-3AEA-4F57-AE67-3DCB5FBB571D}"/>
                </a:ext>
              </a:extLst>
            </p:cNvPr>
            <p:cNvSpPr/>
            <p:nvPr/>
          </p:nvSpPr>
          <p:spPr>
            <a:xfrm>
              <a:off x="6925941" y="2304774"/>
              <a:ext cx="720080" cy="648072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Soissons x </a:t>
              </a:r>
              <a:r>
                <a:rPr kumimoji="0" lang="fr-FR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low</a:t>
              </a:r>
              <a:r>
                <a:rPr kumimoji="0" lang="fr-FR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input</a:t>
              </a:r>
            </a:p>
          </p:txBody>
        </p:sp>
      </p:grpSp>
      <p:graphicFrame>
        <p:nvGraphicFramePr>
          <p:cNvPr id="76" name="Tableau 75">
            <a:extLst>
              <a:ext uri="{FF2B5EF4-FFF2-40B4-BE49-F238E27FC236}">
                <a16:creationId xmlns:a16="http://schemas.microsoft.com/office/drawing/2014/main" id="{4FC9BA2C-AB57-42DF-81F3-B5B99D84A083}"/>
              </a:ext>
            </a:extLst>
          </p:cNvPr>
          <p:cNvGraphicFramePr>
            <a:graphicFrameLocks noGrp="1"/>
          </p:cNvGraphicFramePr>
          <p:nvPr/>
        </p:nvGraphicFramePr>
        <p:xfrm>
          <a:off x="6282356" y="3539096"/>
          <a:ext cx="2910959" cy="6096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94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Genotype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Treatment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Fusariose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8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6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5" name="Groupe 24">
            <a:extLst>
              <a:ext uri="{FF2B5EF4-FFF2-40B4-BE49-F238E27FC236}">
                <a16:creationId xmlns:a16="http://schemas.microsoft.com/office/drawing/2014/main" id="{A3A43FBC-F57B-4003-A8EC-AE1427E4E44C}"/>
              </a:ext>
            </a:extLst>
          </p:cNvPr>
          <p:cNvGrpSpPr/>
          <p:nvPr/>
        </p:nvGrpSpPr>
        <p:grpSpPr>
          <a:xfrm>
            <a:off x="4288792" y="1844410"/>
            <a:ext cx="2360611" cy="475137"/>
            <a:chOff x="4288792" y="1925310"/>
            <a:chExt cx="2360611" cy="475137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9855DAC-D173-FE43-9815-8756B6CE7CC0}"/>
                </a:ext>
              </a:extLst>
            </p:cNvPr>
            <p:cNvSpPr txBox="1"/>
            <p:nvPr/>
          </p:nvSpPr>
          <p:spPr>
            <a:xfrm>
              <a:off x="4338286" y="1925310"/>
              <a:ext cx="2220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Derivation</a:t>
              </a:r>
              <a:r>
                <a:rPr lang="fr-FR" dirty="0"/>
                <a:t>, </a:t>
              </a:r>
              <a:r>
                <a:rPr lang="fr-FR" dirty="0" err="1"/>
                <a:t>Reduction</a:t>
              </a:r>
              <a:endParaRPr lang="fr-FR" dirty="0"/>
            </a:p>
          </p:txBody>
        </p:sp>
        <p:sp>
          <p:nvSpPr>
            <p:cNvPr id="77" name="Flèche droite 34">
              <a:extLst>
                <a:ext uri="{FF2B5EF4-FFF2-40B4-BE49-F238E27FC236}">
                  <a16:creationId xmlns:a16="http://schemas.microsoft.com/office/drawing/2014/main" id="{8D04E4B4-77D8-4816-BABC-71BF2AB6F203}"/>
                </a:ext>
              </a:extLst>
            </p:cNvPr>
            <p:cNvSpPr/>
            <p:nvPr/>
          </p:nvSpPr>
          <p:spPr>
            <a:xfrm>
              <a:off x="4288792" y="2228314"/>
              <a:ext cx="2360611" cy="172133"/>
            </a:xfrm>
            <a:prstGeom prst="rightArrow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79" name="Tableau 78">
            <a:extLst>
              <a:ext uri="{FF2B5EF4-FFF2-40B4-BE49-F238E27FC236}">
                <a16:creationId xmlns:a16="http://schemas.microsoft.com/office/drawing/2014/main" id="{F59F3EF8-9839-4B4B-B6B5-A4842FFBA7A1}"/>
              </a:ext>
            </a:extLst>
          </p:cNvPr>
          <p:cNvGraphicFramePr>
            <a:graphicFrameLocks noGrp="1"/>
          </p:cNvGraphicFramePr>
          <p:nvPr/>
        </p:nvGraphicFramePr>
        <p:xfrm>
          <a:off x="206483" y="3489560"/>
          <a:ext cx="5316523" cy="9144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139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3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684">
                  <a:extLst>
                    <a:ext uri="{9D8B030D-6E8A-4147-A177-3AD203B41FA5}">
                      <a16:colId xmlns:a16="http://schemas.microsoft.com/office/drawing/2014/main" val="3238174447"/>
                    </a:ext>
                  </a:extLst>
                </a:gridCol>
                <a:gridCol w="1047591">
                  <a:extLst>
                    <a:ext uri="{9D8B030D-6E8A-4147-A177-3AD203B41FA5}">
                      <a16:colId xmlns:a16="http://schemas.microsoft.com/office/drawing/2014/main" val="4005074759"/>
                    </a:ext>
                  </a:extLst>
                </a:gridCol>
                <a:gridCol w="4876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Genotype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Treatment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N</a:t>
                      </a:r>
                      <a:r>
                        <a:rPr lang="fr-FR" sz="1400" baseline="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Date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 err="1"/>
                        <a:t>Rep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Fusariose</a:t>
                      </a:r>
                      <a:endParaRPr lang="fr-FR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15,32253129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15/11/2011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5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Soissons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 err="1"/>
                        <a:t>low</a:t>
                      </a:r>
                      <a:r>
                        <a:rPr lang="fr-FR" sz="1400" dirty="0"/>
                        <a:t> input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 fontAlgn="b"/>
                      <a:r>
                        <a:rPr lang="fr-FR" sz="1400" u="none" strike="noStrike" dirty="0">
                          <a:effectLst/>
                        </a:rPr>
                        <a:t>15,31430556</a:t>
                      </a:r>
                      <a:endParaRPr lang="fr-F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16/11/2011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2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fr-FR" sz="1400" dirty="0"/>
                        <a:t>7</a:t>
                      </a:r>
                      <a:endParaRPr lang="fr-FR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Organigramme : Multidocument 17">
            <a:extLst>
              <a:ext uri="{FF2B5EF4-FFF2-40B4-BE49-F238E27FC236}">
                <a16:creationId xmlns:a16="http://schemas.microsoft.com/office/drawing/2014/main" id="{E3946AB7-56D9-4EAC-B335-72BEA8F78610}"/>
              </a:ext>
            </a:extLst>
          </p:cNvPr>
          <p:cNvSpPr/>
          <p:nvPr/>
        </p:nvSpPr>
        <p:spPr>
          <a:xfrm>
            <a:off x="10530434" y="978713"/>
            <a:ext cx="1228565" cy="2501862"/>
          </a:xfrm>
          <a:prstGeom prst="flowChartMultidocumen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Variety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charger </a:t>
            </a:r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resistant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 fusariose </a:t>
            </a:r>
            <a:r>
              <a:rPr lang="fr-FR" sz="1100" dirty="0" err="1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under</a:t>
            </a:r>
            <a:r>
              <a:rPr lang="fr-FR" sz="11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intensive cultural practice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E46ACAF2-2AF1-41B1-B89D-CB4CB88CB195}"/>
              </a:ext>
            </a:extLst>
          </p:cNvPr>
          <p:cNvGrpSpPr/>
          <p:nvPr/>
        </p:nvGrpSpPr>
        <p:grpSpPr>
          <a:xfrm>
            <a:off x="8925132" y="1845281"/>
            <a:ext cx="1411560" cy="474267"/>
            <a:chOff x="8925132" y="1926181"/>
            <a:chExt cx="1411560" cy="474267"/>
          </a:xfrm>
        </p:grpSpPr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FAC8A14E-591F-4CBD-88F4-B0531C27DDC9}"/>
                </a:ext>
              </a:extLst>
            </p:cNvPr>
            <p:cNvSpPr txBox="1"/>
            <p:nvPr/>
          </p:nvSpPr>
          <p:spPr>
            <a:xfrm>
              <a:off x="8974625" y="1926181"/>
              <a:ext cx="1230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Publication</a:t>
              </a:r>
            </a:p>
          </p:txBody>
        </p:sp>
        <p:sp>
          <p:nvSpPr>
            <p:cNvPr id="83" name="Flèche droite 34">
              <a:extLst>
                <a:ext uri="{FF2B5EF4-FFF2-40B4-BE49-F238E27FC236}">
                  <a16:creationId xmlns:a16="http://schemas.microsoft.com/office/drawing/2014/main" id="{96A999BD-33FA-4A72-98F3-86C32B40613D}"/>
                </a:ext>
              </a:extLst>
            </p:cNvPr>
            <p:cNvSpPr/>
            <p:nvPr/>
          </p:nvSpPr>
          <p:spPr>
            <a:xfrm>
              <a:off x="8925132" y="2229186"/>
              <a:ext cx="1411560" cy="171262"/>
            </a:xfrm>
            <a:prstGeom prst="rightArrow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85" name="Diagramme 84">
            <a:extLst>
              <a:ext uri="{FF2B5EF4-FFF2-40B4-BE49-F238E27FC236}">
                <a16:creationId xmlns:a16="http://schemas.microsoft.com/office/drawing/2014/main" id="{CF3395C5-1A23-4653-92C5-BFB3D05CCB4C}"/>
              </a:ext>
            </a:extLst>
          </p:cNvPr>
          <p:cNvGraphicFramePr/>
          <p:nvPr/>
        </p:nvGraphicFramePr>
        <p:xfrm>
          <a:off x="615855" y="360659"/>
          <a:ext cx="11015807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F8FEA5E5-C15D-140A-5300-EF481AF2DB12}"/>
              </a:ext>
            </a:extLst>
          </p:cNvPr>
          <p:cNvSpPr txBox="1"/>
          <p:nvPr/>
        </p:nvSpPr>
        <p:spPr>
          <a:xfrm>
            <a:off x="1486499" y="4474362"/>
            <a:ext cx="40980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b="1" noProof="0" dirty="0"/>
              <a:t>VARIABLES</a:t>
            </a:r>
          </a:p>
          <a:p>
            <a:pPr lvl="0"/>
            <a:r>
              <a:rPr lang="en-GB" noProof="0" dirty="0"/>
              <a:t>Traceability</a:t>
            </a:r>
          </a:p>
          <a:p>
            <a:pPr lvl="0"/>
            <a:r>
              <a:rPr lang="en-GB" noProof="0" dirty="0"/>
              <a:t>Raw measures</a:t>
            </a:r>
          </a:p>
          <a:p>
            <a:pPr lvl="0"/>
            <a:r>
              <a:rPr lang="en-GB" noProof="0" dirty="0"/>
              <a:t>Data Cleaning</a:t>
            </a:r>
          </a:p>
          <a:p>
            <a:pPr lvl="0"/>
            <a:r>
              <a:rPr lang="en-GB" noProof="0" dirty="0"/>
              <a:t>Platform IS (Emphasis IS, PHIS, …)</a:t>
            </a:r>
          </a:p>
          <a:p>
            <a:pPr lvl="0"/>
            <a:r>
              <a:rPr lang="en-US" dirty="0"/>
              <a:t>Reproducibility &amp; Provenance 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AFE0CC6-1DF5-C2B2-9969-5DFDFE7ED3A0}"/>
              </a:ext>
            </a:extLst>
          </p:cNvPr>
          <p:cNvSpPr txBox="1"/>
          <p:nvPr/>
        </p:nvSpPr>
        <p:spPr>
          <a:xfrm>
            <a:off x="6282356" y="4474362"/>
            <a:ext cx="5106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b="1" noProof="0" dirty="0"/>
              <a:t>INDICATORS</a:t>
            </a:r>
          </a:p>
          <a:p>
            <a:pPr lvl="0"/>
            <a:r>
              <a:rPr lang="en-GB" noProof="0" dirty="0"/>
              <a:t>New computation for each scientific question</a:t>
            </a:r>
          </a:p>
          <a:p>
            <a:pPr lvl="0"/>
            <a:r>
              <a:rPr lang="en-GB" noProof="0" dirty="0"/>
              <a:t>One raw dataset </a:t>
            </a:r>
            <a:r>
              <a:rPr lang="en-GB" noProof="0" dirty="0">
                <a:sym typeface="Wingdings" pitchFamily="2" charset="2"/>
              </a:rPr>
              <a:t> many computed datasets</a:t>
            </a:r>
            <a:endParaRPr lang="en-GB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FC039A-43F4-8649-0348-DBA3A5FBC383}"/>
              </a:ext>
            </a:extLst>
          </p:cNvPr>
          <p:cNvSpPr/>
          <p:nvPr/>
        </p:nvSpPr>
        <p:spPr>
          <a:xfrm>
            <a:off x="9193315" y="5543485"/>
            <a:ext cx="27533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FR" sz="2400" b="1" u="sng" dirty="0">
                <a:sym typeface="Wingdings" panose="05000000000000000000" pitchFamily="2" charset="2"/>
              </a:rPr>
              <a:t>Raw data long </a:t>
            </a:r>
            <a:r>
              <a:rPr lang="fr-FR" sz="2400" b="1" u="sng" dirty="0" err="1">
                <a:sym typeface="Wingdings" panose="05000000000000000000" pitchFamily="2" charset="2"/>
              </a:rPr>
              <a:t>term</a:t>
            </a:r>
            <a:r>
              <a:rPr lang="fr-FR" sz="2400" b="1" u="sng" dirty="0">
                <a:sym typeface="Wingdings" panose="05000000000000000000" pitchFamily="2" charset="2"/>
              </a:rPr>
              <a:t> </a:t>
            </a:r>
          </a:p>
          <a:p>
            <a:pPr lvl="0"/>
            <a:r>
              <a:rPr lang="fr-FR" sz="2400" b="1" u="sng" dirty="0">
                <a:sym typeface="Wingdings" panose="05000000000000000000" pitchFamily="2" charset="2"/>
              </a:rPr>
              <a:t>conservation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67598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Plant Data </a:t>
            </a:r>
            <a:r>
              <a:rPr lang="fr-FR" dirty="0" err="1"/>
              <a:t>StandardS</a:t>
            </a:r>
            <a:r>
              <a:rPr lang="fr-FR" dirty="0"/>
              <a:t> : Vue d’ensemble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MIAPPE, </a:t>
            </a:r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ontology</a:t>
            </a:r>
            <a:r>
              <a:rPr lang="fr-FR" dirty="0"/>
              <a:t>, MCPD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2FB34B-B982-584C-87D1-A762E7D52625}" type="slidenum">
              <a:rPr lang="fr-FR" smtClean="0">
                <a:solidFill>
                  <a:prstClr val="white"/>
                </a:solidFill>
              </a:rPr>
              <a:pPr/>
              <a:t>12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19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C10A257-8F8D-08E0-3BD5-DE84356CB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499297"/>
            <a:ext cx="11986590" cy="5782232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hlinkClick r:id="rId2"/>
              </a:rPr>
              <a:t>https://postit.colibris-outilslibres.org/a1j7pheno-rdo-2023-standard-c-quoi</a:t>
            </a:r>
            <a:endParaRPr lang="fr-FR" dirty="0"/>
          </a:p>
          <a:p>
            <a:r>
              <a:rPr lang="fr-FR" dirty="0">
                <a:hlinkClick r:id="rId3"/>
              </a:rPr>
              <a:t>https://moodle.france-bioinformatique.fr/course/view.php?id=17#section-5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1FF4232-B27E-05C9-3E2C-A89E223B0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Data standards: qu’est ce que c’est pour vous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C01086A-9570-006A-0878-D58290A94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264" y="5626100"/>
            <a:ext cx="5600700" cy="12319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8F57EE-697F-F452-89E4-822D12D25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450" y="1463828"/>
            <a:ext cx="5499100" cy="4356100"/>
          </a:xfrm>
          <a:prstGeom prst="rect">
            <a:avLst/>
          </a:prstGeom>
        </p:spPr>
      </p:pic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79E85410-93D0-7995-4E82-BD09E7AFAA6C}"/>
              </a:ext>
            </a:extLst>
          </p:cNvPr>
          <p:cNvSpPr/>
          <p:nvPr/>
        </p:nvSpPr>
        <p:spPr>
          <a:xfrm>
            <a:off x="1980878" y="5936581"/>
            <a:ext cx="1343561" cy="4221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134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79F54D1-7472-15E0-FB7C-E739ACA5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Standard de données</a:t>
            </a:r>
          </a:p>
        </p:txBody>
      </p:sp>
      <p:sp>
        <p:nvSpPr>
          <p:cNvPr id="7" name="Google Shape;178;g22be0438386_0_395">
            <a:extLst>
              <a:ext uri="{FF2B5EF4-FFF2-40B4-BE49-F238E27FC236}">
                <a16:creationId xmlns:a16="http://schemas.microsoft.com/office/drawing/2014/main" id="{C41E9D27-9E6F-C991-CA36-4A4D5BE16799}"/>
              </a:ext>
            </a:extLst>
          </p:cNvPr>
          <p:cNvSpPr txBox="1">
            <a:spLocks/>
          </p:cNvSpPr>
          <p:nvPr/>
        </p:nvSpPr>
        <p:spPr>
          <a:xfrm>
            <a:off x="0" y="694450"/>
            <a:ext cx="4938600" cy="2516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t" anchorCtr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rgbClr val="00A3A6"/>
              </a:buClr>
              <a:buSzPct val="91701"/>
            </a:pPr>
            <a:r>
              <a:rPr lang="fr-FR" dirty="0"/>
              <a:t> </a:t>
            </a:r>
            <a:r>
              <a:rPr lang="fr-FR" sz="2600" dirty="0">
                <a:solidFill>
                  <a:srgbClr val="00A3A6"/>
                </a:solidFill>
              </a:rPr>
              <a:t> </a:t>
            </a:r>
            <a:r>
              <a:rPr lang="fr-FR" sz="2835" dirty="0" err="1">
                <a:solidFill>
                  <a:srgbClr val="00A3A6"/>
                </a:solidFill>
              </a:rPr>
              <a:t>Semantic</a:t>
            </a:r>
            <a:endParaRPr lang="fr-FR" sz="2835" dirty="0">
              <a:solidFill>
                <a:srgbClr val="00A3A6"/>
              </a:solidFill>
            </a:endParaRPr>
          </a:p>
          <a:p>
            <a:pPr marL="450000" lvl="1" indent="-282574">
              <a:lnSpc>
                <a:spcPct val="100000"/>
              </a:lnSpc>
              <a:spcBef>
                <a:spcPts val="1000"/>
              </a:spcBef>
              <a:buClr>
                <a:srgbClr val="6076B4"/>
              </a:buClr>
              <a:buSzPct val="100000"/>
              <a:buFont typeface="Times"/>
              <a:buChar char="•"/>
            </a:pPr>
            <a:r>
              <a:rPr lang="fr-FR" sz="2235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Description of the data</a:t>
            </a:r>
          </a:p>
          <a:p>
            <a:pPr marL="450000" lvl="1" indent="-282574">
              <a:lnSpc>
                <a:spcPct val="100000"/>
              </a:lnSpc>
              <a:spcBef>
                <a:spcPts val="1000"/>
              </a:spcBef>
              <a:buClr>
                <a:srgbClr val="6076B4"/>
              </a:buClr>
              <a:buSzPct val="100000"/>
              <a:buFont typeface="Times"/>
              <a:buChar char="•"/>
            </a:pPr>
            <a:r>
              <a:rPr lang="fr-FR" sz="2235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Controlled</a:t>
            </a:r>
            <a:r>
              <a:rPr lang="fr-FR" sz="2235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235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vocabularies</a:t>
            </a:r>
            <a:r>
              <a:rPr lang="fr-FR" sz="2235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: </a:t>
            </a:r>
            <a:r>
              <a:rPr lang="fr-FR" sz="2235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term</a:t>
            </a:r>
            <a:r>
              <a:rPr lang="fr-FR" sz="2235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235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name</a:t>
            </a:r>
            <a:r>
              <a:rPr lang="fr-FR" sz="2235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and </a:t>
            </a:r>
            <a:r>
              <a:rPr lang="fr-FR" sz="2235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definitions</a:t>
            </a:r>
            <a:endParaRPr lang="fr-FR" sz="2235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0000" lvl="1" indent="-282574">
              <a:lnSpc>
                <a:spcPct val="100000"/>
              </a:lnSpc>
              <a:spcBef>
                <a:spcPts val="1000"/>
              </a:spcBef>
              <a:buClr>
                <a:srgbClr val="6076B4"/>
              </a:buClr>
              <a:buSzPct val="100000"/>
              <a:buFont typeface="Times"/>
              <a:buChar char="•"/>
            </a:pPr>
            <a:r>
              <a:rPr lang="fr-FR" sz="2235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Ontologies: </a:t>
            </a:r>
            <a:r>
              <a:rPr lang="fr-FR" sz="2235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semantic</a:t>
            </a:r>
            <a:r>
              <a:rPr lang="fr-FR" sz="2235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links </a:t>
            </a:r>
            <a:r>
              <a:rPr lang="fr-FR" sz="2235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between</a:t>
            </a:r>
            <a:r>
              <a:rPr lang="fr-FR" sz="2235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235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terms</a:t>
            </a:r>
            <a:endParaRPr lang="fr-FR" sz="2235" dirty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0000" lvl="1" indent="-282574">
              <a:lnSpc>
                <a:spcPct val="100000"/>
              </a:lnSpc>
              <a:spcBef>
                <a:spcPts val="1000"/>
              </a:spcBef>
              <a:buClr>
                <a:srgbClr val="6076B4"/>
              </a:buClr>
              <a:buSzPct val="100000"/>
              <a:buFont typeface="Times"/>
              <a:buChar char="•"/>
            </a:pPr>
            <a:r>
              <a:rPr lang="fr-FR" sz="2235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Phenotyping</a:t>
            </a:r>
            <a:r>
              <a:rPr lang="fr-FR" sz="2235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/</a:t>
            </a:r>
            <a:r>
              <a:rPr lang="fr-FR" sz="2235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environment</a:t>
            </a:r>
            <a:r>
              <a:rPr lang="fr-FR" sz="2235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</a:p>
          <a:p>
            <a:pPr marL="450000" lvl="1" indent="-282574">
              <a:lnSpc>
                <a:spcPct val="100000"/>
              </a:lnSpc>
              <a:spcBef>
                <a:spcPts val="1000"/>
              </a:spcBef>
              <a:buClr>
                <a:srgbClr val="6076B4"/>
              </a:buClr>
              <a:buSzPct val="100000"/>
              <a:buFont typeface="Times"/>
              <a:buChar char="•"/>
            </a:pPr>
            <a:r>
              <a:rPr lang="fr-FR" sz="2235" i="1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Biologist</a:t>
            </a:r>
            <a:r>
              <a:rPr lang="fr-FR" sz="2235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sz="2235" dirty="0" err="1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driven</a:t>
            </a:r>
            <a:endParaRPr lang="fr-FR" sz="2635" dirty="0"/>
          </a:p>
        </p:txBody>
      </p:sp>
      <p:pic>
        <p:nvPicPr>
          <p:cNvPr id="8" name="Google Shape;179;g22be0438386_0_395" descr="http://www.cropontology.org/images/Crop_Ontology_logo.png">
            <a:extLst>
              <a:ext uri="{FF2B5EF4-FFF2-40B4-BE49-F238E27FC236}">
                <a16:creationId xmlns:a16="http://schemas.microsoft.com/office/drawing/2014/main" id="{E0FE2FCD-8BE0-C9A8-6AD7-7C222718CD8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8900" y="694450"/>
            <a:ext cx="1619700" cy="572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180;g22be0438386_0_395">
            <a:extLst>
              <a:ext uri="{FF2B5EF4-FFF2-40B4-BE49-F238E27FC236}">
                <a16:creationId xmlns:a16="http://schemas.microsoft.com/office/drawing/2014/main" id="{A8F7027E-6CBA-EF8C-388E-357A14B8125B}"/>
              </a:ext>
            </a:extLst>
          </p:cNvPr>
          <p:cNvGrpSpPr/>
          <p:nvPr/>
        </p:nvGrpSpPr>
        <p:grpSpPr>
          <a:xfrm>
            <a:off x="5665625" y="531000"/>
            <a:ext cx="6526378" cy="2813700"/>
            <a:chOff x="5665975" y="301975"/>
            <a:chExt cx="6526378" cy="2813700"/>
          </a:xfrm>
        </p:grpSpPr>
        <p:sp>
          <p:nvSpPr>
            <p:cNvPr id="10" name="Google Shape;181;g22be0438386_0_395">
              <a:extLst>
                <a:ext uri="{FF2B5EF4-FFF2-40B4-BE49-F238E27FC236}">
                  <a16:creationId xmlns:a16="http://schemas.microsoft.com/office/drawing/2014/main" id="{88A0823C-5243-8B60-BCC2-580F9F731E97}"/>
                </a:ext>
              </a:extLst>
            </p:cNvPr>
            <p:cNvSpPr/>
            <p:nvPr/>
          </p:nvSpPr>
          <p:spPr>
            <a:xfrm>
              <a:off x="5665975" y="301975"/>
              <a:ext cx="6526378" cy="28137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600" dirty="0">
                  <a:solidFill>
                    <a:srgbClr val="00A3A6"/>
                  </a:solidFill>
                  <a:latin typeface="Calibri"/>
                  <a:ea typeface="Calibri"/>
                  <a:cs typeface="Calibri"/>
                  <a:sym typeface="Calibri"/>
                </a:rPr>
                <a:t>Structure</a:t>
              </a:r>
              <a:endParaRPr dirty="0"/>
            </a:p>
            <a:p>
              <a:pPr marL="450000" marR="0" lvl="1" indent="-282575" algn="l" rtl="0">
                <a:spcBef>
                  <a:spcPts val="0"/>
                </a:spcBef>
                <a:spcAft>
                  <a:spcPts val="0"/>
                </a:spcAft>
                <a:buClr>
                  <a:srgbClr val="6076B4"/>
                </a:buClr>
                <a:buSzPts val="1900"/>
                <a:buFont typeface="Times"/>
                <a:buChar char="•"/>
              </a:pPr>
              <a:r>
                <a:rPr lang="fr-FR" sz="19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Formatting</a:t>
              </a:r>
              <a:r>
                <a:rPr lang="fr-FR" sz="19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, </a:t>
              </a:r>
              <a:r>
                <a:rPr lang="fr-FR" sz="19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Modelling</a:t>
              </a:r>
              <a:r>
                <a:rPr lang="fr-FR" sz="19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and </a:t>
              </a:r>
              <a:r>
                <a:rPr lang="fr-FR" sz="19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Organizing</a:t>
              </a:r>
              <a:r>
                <a:rPr lang="fr-FR" sz="19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</a:t>
              </a:r>
              <a:r>
                <a:rPr lang="fr-FR" sz="1900" dirty="0">
                  <a:latin typeface="Corbel"/>
                  <a:ea typeface="Corbel"/>
                  <a:cs typeface="Corbel"/>
                  <a:sym typeface="Corbel"/>
                </a:rPr>
                <a:t>D</a:t>
              </a:r>
              <a:r>
                <a:rPr lang="fr-FR" sz="19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ata</a:t>
              </a:r>
              <a:endParaRPr sz="1300" dirty="0"/>
            </a:p>
            <a:p>
              <a:pPr marL="450000" marR="0" lvl="1" indent="-282575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6076B4"/>
                </a:buClr>
                <a:buSzPts val="1900"/>
                <a:buFont typeface="Times"/>
                <a:buChar char="•"/>
              </a:pPr>
              <a:r>
                <a:rPr lang="fr-FR" sz="1900" dirty="0">
                  <a:latin typeface="Corbel"/>
                  <a:ea typeface="Corbel"/>
                  <a:cs typeface="Corbel"/>
                  <a:sym typeface="Corbel"/>
                </a:rPr>
                <a:t>Standards : CSV, VCF, GFF, MIAPPE , etc…</a:t>
              </a:r>
            </a:p>
            <a:p>
              <a:pPr marL="450000" marR="0" lvl="1" indent="-282575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6076B4"/>
                </a:buClr>
                <a:buSzPts val="1900"/>
                <a:buFont typeface="Times"/>
                <a:buChar char="•"/>
              </a:pPr>
              <a:r>
                <a:rPr lang="fr-FR" sz="1900" dirty="0" err="1">
                  <a:latin typeface="Corbel"/>
                  <a:ea typeface="Corbel"/>
                  <a:cs typeface="Corbel"/>
                  <a:sym typeface="Corbel"/>
                </a:rPr>
                <a:t>Dataset</a:t>
              </a:r>
              <a:r>
                <a:rPr lang="fr-FR" sz="1900" dirty="0">
                  <a:latin typeface="Corbel"/>
                  <a:ea typeface="Corbel"/>
                  <a:cs typeface="Corbel"/>
                  <a:sym typeface="Corbel"/>
                </a:rPr>
                <a:t> : </a:t>
              </a:r>
              <a:r>
                <a:rPr lang="fr-FR" sz="1900" dirty="0" err="1">
                  <a:latin typeface="Corbel"/>
                  <a:ea typeface="Corbel"/>
                  <a:cs typeface="Corbel"/>
                  <a:sym typeface="Corbel"/>
                </a:rPr>
                <a:t>greenhouse</a:t>
              </a:r>
              <a:r>
                <a:rPr lang="fr-FR" sz="1900" dirty="0">
                  <a:latin typeface="Corbel"/>
                  <a:ea typeface="Corbel"/>
                  <a:cs typeface="Corbel"/>
                  <a:sym typeface="Corbel"/>
                </a:rPr>
                <a:t>, </a:t>
              </a:r>
              <a:r>
                <a:rPr lang="fr-FR" sz="1900" dirty="0" err="1">
                  <a:latin typeface="Corbel"/>
                  <a:ea typeface="Corbel"/>
                  <a:cs typeface="Corbel"/>
                  <a:sym typeface="Corbel"/>
                </a:rPr>
                <a:t>field</a:t>
              </a:r>
              <a:r>
                <a:rPr lang="fr-FR" sz="1900" dirty="0">
                  <a:latin typeface="Corbel"/>
                  <a:ea typeface="Corbel"/>
                  <a:cs typeface="Corbel"/>
                  <a:sym typeface="Corbel"/>
                </a:rPr>
                <a:t>, </a:t>
              </a:r>
              <a:r>
                <a:rPr lang="fr-FR" sz="1900" dirty="0" err="1">
                  <a:latin typeface="Corbel"/>
                  <a:ea typeface="Corbel"/>
                  <a:cs typeface="Corbel"/>
                  <a:sym typeface="Corbel"/>
                </a:rPr>
                <a:t>multiannual</a:t>
              </a:r>
              <a:r>
                <a:rPr lang="fr-FR" sz="1900" dirty="0">
                  <a:latin typeface="Corbel"/>
                  <a:ea typeface="Corbel"/>
                  <a:cs typeface="Corbel"/>
                  <a:sym typeface="Corbel"/>
                </a:rPr>
                <a:t>, </a:t>
              </a:r>
              <a:r>
                <a:rPr lang="fr-FR" sz="1900" dirty="0" err="1">
                  <a:latin typeface="Corbel"/>
                  <a:ea typeface="Corbel"/>
                  <a:cs typeface="Corbel"/>
                  <a:sym typeface="Corbel"/>
                </a:rPr>
                <a:t>multilocal</a:t>
              </a:r>
              <a:endParaRPr lang="fr-FR" sz="1900" dirty="0">
                <a:latin typeface="Corbel"/>
                <a:ea typeface="Corbel"/>
                <a:cs typeface="Corbel"/>
                <a:sym typeface="Corbel"/>
              </a:endParaRPr>
            </a:p>
            <a:p>
              <a:pPr marL="450000" marR="0" lvl="1" indent="-282575" algn="l" rtl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6076B4"/>
                </a:buClr>
                <a:buSzPts val="1900"/>
                <a:buFont typeface="Times"/>
                <a:buChar char="•"/>
              </a:pPr>
              <a:r>
                <a:rPr lang="fr-FR" sz="1900" dirty="0">
                  <a:latin typeface="Corbel"/>
                  <a:ea typeface="Corbel"/>
                  <a:cs typeface="Corbel"/>
                  <a:sym typeface="Corbel"/>
                </a:rPr>
                <a:t>Variables and plant </a:t>
              </a:r>
              <a:r>
                <a:rPr lang="fr-FR" sz="1900" dirty="0" err="1">
                  <a:latin typeface="Corbel"/>
                  <a:ea typeface="Corbel"/>
                  <a:cs typeface="Corbel"/>
                  <a:sym typeface="Corbel"/>
                </a:rPr>
                <a:t>material</a:t>
              </a:r>
              <a:endParaRPr lang="fr-FR" sz="1900" dirty="0">
                <a:latin typeface="Corbel"/>
                <a:ea typeface="Corbel"/>
                <a:cs typeface="Corbel"/>
                <a:sym typeface="Corbel"/>
              </a:endParaRPr>
            </a:p>
            <a:p>
              <a:pPr marL="450000" marR="0" lvl="1" indent="-282575" algn="l" rtl="0">
                <a:spcBef>
                  <a:spcPts val="1000"/>
                </a:spcBef>
                <a:spcAft>
                  <a:spcPts val="1000"/>
                </a:spcAft>
                <a:buClr>
                  <a:srgbClr val="6076B4"/>
                </a:buClr>
                <a:buSzPts val="1900"/>
                <a:buFont typeface="Times"/>
                <a:buChar char="•"/>
              </a:pPr>
              <a:r>
                <a:rPr lang="fr-FR" sz="1900" b="0" i="1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Biologist</a:t>
              </a:r>
              <a:r>
                <a:rPr lang="fr-FR" sz="1900" b="0" i="1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&amp; Computer </a:t>
              </a:r>
              <a:r>
                <a:rPr lang="fr-FR" sz="1900" b="0" i="1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scientist</a:t>
              </a:r>
              <a:r>
                <a:rPr lang="fr-FR" sz="1900" b="0" i="1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</a:t>
              </a:r>
              <a:r>
                <a:rPr lang="fr-FR" sz="19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driven</a:t>
              </a:r>
              <a:endParaRPr sz="1300" dirty="0"/>
            </a:p>
          </p:txBody>
        </p:sp>
        <p:pic>
          <p:nvPicPr>
            <p:cNvPr id="11" name="Google Shape;182;g22be0438386_0_395">
              <a:extLst>
                <a:ext uri="{FF2B5EF4-FFF2-40B4-BE49-F238E27FC236}">
                  <a16:creationId xmlns:a16="http://schemas.microsoft.com/office/drawing/2014/main" id="{C09EC242-F409-76FB-B6B8-5051F74414A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37406" y="356500"/>
              <a:ext cx="1454945" cy="432965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</p:grpSp>
      <p:grpSp>
        <p:nvGrpSpPr>
          <p:cNvPr id="12" name="Google Shape;183;g22be0438386_0_395">
            <a:extLst>
              <a:ext uri="{FF2B5EF4-FFF2-40B4-BE49-F238E27FC236}">
                <a16:creationId xmlns:a16="http://schemas.microsoft.com/office/drawing/2014/main" id="{91F03A1D-0C11-2B1B-6D3B-1BE6A2C06BF9}"/>
              </a:ext>
            </a:extLst>
          </p:cNvPr>
          <p:cNvGrpSpPr/>
          <p:nvPr/>
        </p:nvGrpSpPr>
        <p:grpSpPr>
          <a:xfrm>
            <a:off x="4362253" y="4093047"/>
            <a:ext cx="5616600" cy="2723700"/>
            <a:chOff x="2495600" y="3951121"/>
            <a:chExt cx="5616600" cy="2723700"/>
          </a:xfrm>
        </p:grpSpPr>
        <p:sp>
          <p:nvSpPr>
            <p:cNvPr id="13" name="Google Shape;184;g22be0438386_0_395">
              <a:extLst>
                <a:ext uri="{FF2B5EF4-FFF2-40B4-BE49-F238E27FC236}">
                  <a16:creationId xmlns:a16="http://schemas.microsoft.com/office/drawing/2014/main" id="{A5B2E8C0-3A62-9D91-3AE4-10FEBD9A0687}"/>
                </a:ext>
              </a:extLst>
            </p:cNvPr>
            <p:cNvSpPr/>
            <p:nvPr/>
          </p:nvSpPr>
          <p:spPr>
            <a:xfrm>
              <a:off x="2495600" y="3951121"/>
              <a:ext cx="5616600" cy="27237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600" dirty="0" err="1">
                  <a:solidFill>
                    <a:srgbClr val="00A3A6"/>
                  </a:solidFill>
                  <a:latin typeface="Calibri"/>
                  <a:ea typeface="Calibri"/>
                  <a:cs typeface="Calibri"/>
                  <a:sym typeface="Calibri"/>
                </a:rPr>
                <a:t>Technical</a:t>
              </a:r>
              <a:endParaRPr dirty="0"/>
            </a:p>
            <a:p>
              <a:pPr marL="742932" marR="0" lvl="1" indent="-285743" algn="l" rtl="0">
                <a:spcBef>
                  <a:spcPts val="1000"/>
                </a:spcBef>
                <a:spcAft>
                  <a:spcPts val="0"/>
                </a:spcAft>
                <a:buClr>
                  <a:srgbClr val="6076B4"/>
                </a:buClr>
                <a:buSzPts val="2000"/>
                <a:buFont typeface="Times"/>
                <a:buChar char="•"/>
              </a:pPr>
              <a:r>
                <a:rPr lang="fr-FR" sz="20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Data </a:t>
              </a:r>
              <a:r>
                <a:rPr lang="fr-FR" sz="20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integration</a:t>
              </a:r>
              <a:r>
                <a:rPr lang="fr-FR" sz="20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and sharing</a:t>
              </a:r>
              <a:endParaRPr dirty="0"/>
            </a:p>
            <a:p>
              <a:pPr marL="742932" marR="0" lvl="1" indent="-285743" algn="l" rtl="0">
                <a:spcBef>
                  <a:spcPts val="1000"/>
                </a:spcBef>
                <a:spcAft>
                  <a:spcPts val="0"/>
                </a:spcAft>
                <a:buClr>
                  <a:srgbClr val="6076B4"/>
                </a:buClr>
                <a:buSzPts val="2000"/>
                <a:buFont typeface="Times"/>
                <a:buChar char="•"/>
              </a:pPr>
              <a:r>
                <a:rPr lang="fr-FR" sz="20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Interoperability</a:t>
              </a:r>
              <a:r>
                <a:rPr lang="fr-FR" sz="20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: </a:t>
              </a:r>
              <a:r>
                <a:rPr lang="fr-FR" sz="20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tools</a:t>
              </a:r>
              <a:r>
                <a:rPr lang="fr-FR" sz="20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and </a:t>
              </a:r>
              <a:r>
                <a:rPr lang="fr-FR" sz="20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systems</a:t>
              </a:r>
              <a:endParaRPr dirty="0"/>
            </a:p>
            <a:p>
              <a:pPr marL="1142970" lvl="2" indent="-228593">
                <a:spcBef>
                  <a:spcPts val="1000"/>
                </a:spcBef>
                <a:buClr>
                  <a:srgbClr val="6076B4"/>
                </a:buClr>
                <a:buSzPts val="2000"/>
                <a:buFont typeface="Times"/>
                <a:buChar char="•"/>
              </a:pPr>
              <a:r>
                <a:rPr lang="en-GB" sz="2000" dirty="0">
                  <a:solidFill>
                    <a:prstClr val="black"/>
                  </a:solidFill>
                  <a:latin typeface="Corbel"/>
                  <a:ea typeface="Geneva"/>
                </a:rPr>
                <a:t>GA4GH </a:t>
              </a:r>
            </a:p>
            <a:p>
              <a:pPr marL="1142970" marR="0" lvl="2" indent="-228593" algn="l" rtl="0">
                <a:spcBef>
                  <a:spcPts val="1000"/>
                </a:spcBef>
                <a:spcAft>
                  <a:spcPts val="0"/>
                </a:spcAft>
                <a:buClr>
                  <a:srgbClr val="6076B4"/>
                </a:buClr>
                <a:buSzPts val="2000"/>
                <a:buFont typeface="Times"/>
                <a:buChar char="•"/>
              </a:pPr>
              <a:r>
                <a:rPr lang="fr-FR" sz="20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Breeding</a:t>
              </a:r>
              <a:r>
                <a:rPr lang="fr-FR" sz="20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API </a:t>
              </a:r>
              <a:r>
                <a:rPr lang="fr-FR" sz="2000" b="0" i="0" u="sng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www.brapi.org</a:t>
              </a:r>
              <a:r>
                <a:rPr lang="fr-FR" sz="2000" b="0" i="0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</a:t>
              </a:r>
              <a:endParaRPr sz="2000" b="0" i="0" u="sng" strike="noStrike" cap="none" dirty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742932" marR="0" lvl="1" indent="-285743" algn="l" rtl="0">
                <a:spcBef>
                  <a:spcPts val="1000"/>
                </a:spcBef>
                <a:spcAft>
                  <a:spcPts val="0"/>
                </a:spcAft>
                <a:buClr>
                  <a:srgbClr val="6076B4"/>
                </a:buClr>
                <a:buSzPts val="2000"/>
                <a:buFont typeface="Times"/>
                <a:buChar char="•"/>
              </a:pPr>
              <a:r>
                <a:rPr lang="fr-FR" sz="2000" b="0" i="1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Computer </a:t>
              </a:r>
              <a:r>
                <a:rPr lang="fr-FR" sz="2000" b="0" i="1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scientist</a:t>
              </a:r>
              <a:r>
                <a:rPr lang="fr-FR" sz="2000" b="0" i="1" u="none" strike="noStrike" cap="none" dirty="0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 </a:t>
              </a:r>
              <a:r>
                <a:rPr lang="fr-FR" sz="2000" b="0" i="0" u="none" strike="noStrike" cap="none" dirty="0" err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driven</a:t>
              </a:r>
              <a:endParaRPr dirty="0"/>
            </a:p>
          </p:txBody>
        </p:sp>
        <p:pic>
          <p:nvPicPr>
            <p:cNvPr id="14" name="Google Shape;185;g22be0438386_0_395">
              <a:extLst>
                <a:ext uri="{FF2B5EF4-FFF2-40B4-BE49-F238E27FC236}">
                  <a16:creationId xmlns:a16="http://schemas.microsoft.com/office/drawing/2014/main" id="{0A363C5C-D6D3-267A-60B2-DDB29F2831E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888090" y="5791852"/>
              <a:ext cx="1091951" cy="240203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5" name="Google Shape;186;g22be0438386_0_395">
            <a:extLst>
              <a:ext uri="{FF2B5EF4-FFF2-40B4-BE49-F238E27FC236}">
                <a16:creationId xmlns:a16="http://schemas.microsoft.com/office/drawing/2014/main" id="{56783C15-9C70-C84F-6062-1FE1E921EA21}"/>
              </a:ext>
            </a:extLst>
          </p:cNvPr>
          <p:cNvSpPr/>
          <p:nvPr/>
        </p:nvSpPr>
        <p:spPr>
          <a:xfrm>
            <a:off x="2835575" y="2494457"/>
            <a:ext cx="3934502" cy="2305387"/>
          </a:xfrm>
          <a:prstGeom prst="ellipse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12" scaled="0"/>
          </a:gradFill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Persistent Unique </a:t>
            </a:r>
            <a:r>
              <a:rPr lang="fr-FR" sz="1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Identifiers</a:t>
            </a:r>
            <a:r>
              <a:rPr lang="fr-FR" sz="1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lang="fr-F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sz="1800" dirty="0" err="1">
                <a:solidFill>
                  <a:schemeClr val="dk1"/>
                </a:solidFill>
              </a:rPr>
              <a:t>sensor</a:t>
            </a:r>
            <a:r>
              <a:rPr lang="fr-FR" sz="1800" dirty="0">
                <a:solidFill>
                  <a:schemeClr val="dk1"/>
                </a:solidFill>
              </a:rPr>
              <a:t>, </a:t>
            </a:r>
            <a:r>
              <a:rPr lang="fr-FR" sz="1800" dirty="0" err="1">
                <a:solidFill>
                  <a:schemeClr val="dk1"/>
                </a:solidFill>
              </a:rPr>
              <a:t>gene</a:t>
            </a:r>
            <a:r>
              <a:rPr lang="fr-F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accessions, trait</a:t>
            </a:r>
            <a:r>
              <a:rPr lang="fr-F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URI, </a:t>
            </a:r>
            <a:r>
              <a:rPr lang="fr-F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DOI,…)</a:t>
            </a:r>
          </a:p>
          <a:p>
            <a:pPr lvl="0" algn="ctr"/>
            <a:r>
              <a:rPr lang="fr-FR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Training</a:t>
            </a:r>
            <a:endParaRPr lang="fr-FR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lang="fr-FR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fr-FR" dirty="0">
                <a:solidFill>
                  <a:schemeClr val="dk1"/>
                </a:solidFill>
              </a:rPr>
              <a:t>guidelines, checklists, …)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282B744-3E79-5FED-C617-83827E0AE1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167" y="5454897"/>
            <a:ext cx="436763" cy="42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4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17;p25">
            <a:extLst>
              <a:ext uri="{FF2B5EF4-FFF2-40B4-BE49-F238E27FC236}">
                <a16:creationId xmlns:a16="http://schemas.microsoft.com/office/drawing/2014/main" id="{36B42367-05FC-0E47-A010-57162F6861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4736" y="0"/>
            <a:ext cx="6954696" cy="90872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fr-FR" dirty="0">
                <a:solidFill>
                  <a:srgbClr val="6076B4"/>
                </a:solidFill>
                <a:latin typeface="Corbel" panose="020B0503020204020204" pitchFamily="34" charset="0"/>
              </a:rPr>
              <a:t>Plant </a:t>
            </a:r>
            <a:r>
              <a:rPr lang="en-US" altLang="fr-FR" u="sng" dirty="0">
                <a:solidFill>
                  <a:srgbClr val="6076B4"/>
                </a:solidFill>
                <a:latin typeface="Corbel" panose="020B0503020204020204" pitchFamily="34" charset="0"/>
              </a:rPr>
              <a:t>Structure</a:t>
            </a:r>
            <a:r>
              <a:rPr lang="en-US" altLang="fr-FR" dirty="0">
                <a:solidFill>
                  <a:srgbClr val="6076B4"/>
                </a:solidFill>
                <a:latin typeface="Corbel" panose="020B0503020204020204" pitchFamily="34" charset="0"/>
              </a:rPr>
              <a:t> Standard</a:t>
            </a:r>
            <a:endParaRPr lang="fr-FR" altLang="fr-FR" dirty="0">
              <a:latin typeface="Corbel" panose="020B0503020204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B67411-19B7-F94F-BA4C-D387FCE7C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55" y="1211037"/>
            <a:ext cx="11617291" cy="5001419"/>
          </a:xfrm>
        </p:spPr>
        <p:txBody>
          <a:bodyPr/>
          <a:lstStyle/>
          <a:p>
            <a:pPr marL="0" indent="0">
              <a:buNone/>
            </a:pPr>
            <a:r>
              <a:rPr lang="fr-FR" u="sng" dirty="0"/>
              <a:t>Minimal Information About Plant </a:t>
            </a:r>
            <a:r>
              <a:rPr lang="fr-FR" u="sng" dirty="0" err="1"/>
              <a:t>Phenotyping</a:t>
            </a:r>
            <a:r>
              <a:rPr lang="fr-FR" u="sng" dirty="0"/>
              <a:t> </a:t>
            </a:r>
            <a:r>
              <a:rPr lang="fr-FR" u="sng" dirty="0" err="1"/>
              <a:t>Experiment</a:t>
            </a:r>
            <a:endParaRPr lang="fr-FR" u="sng" dirty="0"/>
          </a:p>
          <a:p>
            <a:pPr marL="0" indent="0">
              <a:buNone/>
            </a:pPr>
            <a:r>
              <a:rPr lang="fr-FR" u="sng" dirty="0">
                <a:hlinkClick r:id="rId3"/>
              </a:rPr>
              <a:t>www.miappe.org</a:t>
            </a:r>
            <a:r>
              <a:rPr lang="fr-FR" u="sng" dirty="0"/>
              <a:t> </a:t>
            </a:r>
            <a:endParaRPr lang="fr-FR" dirty="0"/>
          </a:p>
          <a:p>
            <a:r>
              <a:rPr lang="fr-FR" dirty="0"/>
              <a:t>Plusieurs parties prenantes</a:t>
            </a:r>
          </a:p>
          <a:p>
            <a:pPr lvl="1"/>
            <a:r>
              <a:rPr lang="fr-FR" dirty="0"/>
              <a:t>Elixir, </a:t>
            </a:r>
            <a:r>
              <a:rPr lang="fr-FR" dirty="0" err="1"/>
              <a:t>Emphasis</a:t>
            </a:r>
            <a:r>
              <a:rPr lang="fr-FR" dirty="0"/>
              <a:t>, </a:t>
            </a:r>
            <a:r>
              <a:rPr lang="fr-FR" dirty="0" err="1"/>
              <a:t>Bioversity</a:t>
            </a:r>
            <a:r>
              <a:rPr lang="fr-FR" dirty="0"/>
              <a:t>, North American PPN</a:t>
            </a:r>
          </a:p>
          <a:p>
            <a:r>
              <a:rPr lang="fr-FR" dirty="0"/>
              <a:t>Communité ouverte:</a:t>
            </a:r>
          </a:p>
          <a:p>
            <a:pPr lvl="1"/>
            <a:r>
              <a:rPr lang="fr-FR" dirty="0" err="1"/>
              <a:t>Request</a:t>
            </a:r>
            <a:r>
              <a:rPr lang="fr-FR" dirty="0"/>
              <a:t> for </a:t>
            </a:r>
            <a:r>
              <a:rPr lang="fr-FR" dirty="0" err="1"/>
              <a:t>comments</a:t>
            </a:r>
            <a:endParaRPr lang="fr-FR" dirty="0"/>
          </a:p>
          <a:p>
            <a:pPr lvl="1"/>
            <a:r>
              <a:rPr lang="fr-FR" dirty="0" err="1"/>
              <a:t>Github</a:t>
            </a:r>
            <a:r>
              <a:rPr lang="fr-FR" dirty="0"/>
              <a:t> </a:t>
            </a:r>
            <a:r>
              <a:rPr lang="fr-FR" dirty="0" err="1"/>
              <a:t>Feature</a:t>
            </a:r>
            <a:r>
              <a:rPr lang="fr-FR" dirty="0"/>
              <a:t> </a:t>
            </a:r>
            <a:r>
              <a:rPr lang="fr-FR" dirty="0" err="1"/>
              <a:t>requests</a:t>
            </a:r>
            <a:endParaRPr lang="fr-FR" dirty="0"/>
          </a:p>
          <a:p>
            <a:pPr lvl="1"/>
            <a:r>
              <a:rPr lang="fr-FR" dirty="0"/>
              <a:t>Mailing </a:t>
            </a:r>
            <a:r>
              <a:rPr lang="fr-FR" dirty="0" err="1"/>
              <a:t>lists</a:t>
            </a:r>
            <a:endParaRPr lang="fr-FR" dirty="0"/>
          </a:p>
          <a:p>
            <a:pPr lvl="1"/>
            <a:r>
              <a:rPr lang="fr-FR" dirty="0"/>
              <a:t>Réunions, groupes de travail</a:t>
            </a:r>
          </a:p>
          <a:p>
            <a:pPr lvl="1"/>
            <a:r>
              <a:rPr lang="fr-FR" dirty="0"/>
              <a:t>Première version : 2015</a:t>
            </a:r>
          </a:p>
          <a:p>
            <a:r>
              <a:rPr lang="fr-FR" dirty="0"/>
              <a:t>Plantes annuelles (grande cultures, modèle, …)</a:t>
            </a:r>
          </a:p>
          <a:p>
            <a:r>
              <a:rPr lang="fr-FR" dirty="0"/>
              <a:t>Plantes pérennes (Vigne, arbres forestiers ou fruitiers, …)</a:t>
            </a:r>
          </a:p>
        </p:txBody>
      </p:sp>
      <p:pic>
        <p:nvPicPr>
          <p:cNvPr id="29700" name="Google Shape;222;p25">
            <a:extLst>
              <a:ext uri="{FF2B5EF4-FFF2-40B4-BE49-F238E27FC236}">
                <a16:creationId xmlns:a16="http://schemas.microsoft.com/office/drawing/2014/main" id="{9C3AFA7F-F976-6A4B-A47B-83F694AAA2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600" y="1"/>
            <a:ext cx="4568825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Google Shape;223;p25">
            <a:extLst>
              <a:ext uri="{FF2B5EF4-FFF2-40B4-BE49-F238E27FC236}">
                <a16:creationId xmlns:a16="http://schemas.microsoft.com/office/drawing/2014/main" id="{A9D9C545-457F-B047-B8A7-27A38B5DC05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1587" y="2597605"/>
            <a:ext cx="5303837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920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B06D7E56-F19D-4045-821C-811826354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456" y="2523506"/>
            <a:ext cx="10556384" cy="3516808"/>
          </a:xfrm>
        </p:spPr>
        <p:txBody>
          <a:bodyPr>
            <a:normAutofit/>
          </a:bodyPr>
          <a:lstStyle/>
          <a:p>
            <a:r>
              <a:rPr lang="fr-FR" dirty="0" err="1"/>
              <a:t>Biologist</a:t>
            </a:r>
            <a:r>
              <a:rPr lang="fr-FR" dirty="0"/>
              <a:t> </a:t>
            </a:r>
            <a:r>
              <a:rPr lang="fr-FR" dirty="0" err="1"/>
              <a:t>Friendly</a:t>
            </a:r>
            <a:endParaRPr lang="fr-FR" dirty="0"/>
          </a:p>
          <a:p>
            <a:pPr lvl="1"/>
            <a:r>
              <a:rPr lang="fr-FR" dirty="0"/>
              <a:t>Définitions et exemples claires</a:t>
            </a:r>
          </a:p>
          <a:p>
            <a:pPr lvl="1"/>
            <a:r>
              <a:rPr lang="fr-FR" dirty="0" err="1"/>
              <a:t>Templates</a:t>
            </a:r>
            <a:r>
              <a:rPr lang="fr-FR" dirty="0"/>
              <a:t> </a:t>
            </a:r>
            <a:r>
              <a:rPr lang="fr-FR" dirty="0" err="1"/>
              <a:t>excel</a:t>
            </a:r>
            <a:endParaRPr lang="fr-FR" dirty="0"/>
          </a:p>
          <a:p>
            <a:pPr lvl="1"/>
            <a:r>
              <a:rPr lang="fr-FR" dirty="0"/>
              <a:t>Trainings</a:t>
            </a:r>
          </a:p>
          <a:p>
            <a:r>
              <a:rPr lang="fr-FR" dirty="0"/>
              <a:t>List de métadonnées minimum et suffisante</a:t>
            </a:r>
          </a:p>
          <a:p>
            <a:r>
              <a:rPr lang="en-US" dirty="0"/>
              <a:t>Computer scientist friendly  </a:t>
            </a:r>
          </a:p>
          <a:p>
            <a:pPr lvl="1"/>
            <a:r>
              <a:rPr lang="en-US" dirty="0" err="1"/>
              <a:t>Modèle</a:t>
            </a:r>
            <a:r>
              <a:rPr lang="en-US" dirty="0"/>
              <a:t> de </a:t>
            </a:r>
            <a:r>
              <a:rPr lang="en-US" dirty="0" err="1"/>
              <a:t>données</a:t>
            </a:r>
            <a:r>
              <a:rPr lang="en-US" dirty="0"/>
              <a:t> </a:t>
            </a:r>
            <a:r>
              <a:rPr lang="en-US" dirty="0" err="1"/>
              <a:t>explicite</a:t>
            </a:r>
            <a:r>
              <a:rPr lang="en-US" dirty="0"/>
              <a:t> : </a:t>
            </a:r>
            <a:r>
              <a:rPr lang="en-US" dirty="0" err="1"/>
              <a:t>Compatibilité</a:t>
            </a:r>
            <a:r>
              <a:rPr lang="en-US" dirty="0"/>
              <a:t> ISA-Tools et Breeding API (</a:t>
            </a:r>
            <a:r>
              <a:rPr lang="en-US" dirty="0" err="1"/>
              <a:t>BrAPI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Framework de Validation et toolbox</a:t>
            </a:r>
          </a:p>
          <a:p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6A2AC1A-A4B3-3A44-B539-DE22EF165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fr-FR" dirty="0">
                <a:solidFill>
                  <a:srgbClr val="6076B4"/>
                </a:solidFill>
                <a:latin typeface="Corbel" panose="020B0503020204020204" pitchFamily="34" charset="0"/>
              </a:rPr>
              <a:t>Plant </a:t>
            </a:r>
            <a:r>
              <a:rPr lang="en-US" altLang="fr-FR" u="sng" dirty="0">
                <a:solidFill>
                  <a:srgbClr val="6076B4"/>
                </a:solidFill>
                <a:latin typeface="Corbel" panose="020B0503020204020204" pitchFamily="34" charset="0"/>
              </a:rPr>
              <a:t>Structure</a:t>
            </a:r>
            <a:r>
              <a:rPr lang="en-US" altLang="fr-FR" dirty="0">
                <a:solidFill>
                  <a:srgbClr val="6076B4"/>
                </a:solidFill>
                <a:latin typeface="Corbel" panose="020B0503020204020204" pitchFamily="34" charset="0"/>
              </a:rPr>
              <a:t> Standard : MIAPPE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17B3A4-0130-AB4F-91A5-A547C8B4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076" y="887618"/>
            <a:ext cx="12192000" cy="124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31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Google Shape;217;p25">
            <a:extLst>
              <a:ext uri="{FF2B5EF4-FFF2-40B4-BE49-F238E27FC236}">
                <a16:creationId xmlns:a16="http://schemas.microsoft.com/office/drawing/2014/main" id="{36B42367-05FC-0E47-A010-57162F6861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4736" y="0"/>
            <a:ext cx="6954696" cy="908720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fr-FR" dirty="0">
                <a:solidFill>
                  <a:srgbClr val="6076B4"/>
                </a:solidFill>
                <a:latin typeface="Corbel" panose="020B0503020204020204" pitchFamily="34" charset="0"/>
              </a:rPr>
              <a:t>Plant </a:t>
            </a:r>
            <a:r>
              <a:rPr lang="en-US" altLang="fr-FR" u="sng" dirty="0">
                <a:solidFill>
                  <a:srgbClr val="6076B4"/>
                </a:solidFill>
                <a:latin typeface="Corbel" panose="020B0503020204020204" pitchFamily="34" charset="0"/>
              </a:rPr>
              <a:t>Structure</a:t>
            </a:r>
            <a:r>
              <a:rPr lang="en-US" altLang="fr-FR" dirty="0">
                <a:solidFill>
                  <a:srgbClr val="6076B4"/>
                </a:solidFill>
                <a:latin typeface="Corbel" panose="020B0503020204020204" pitchFamily="34" charset="0"/>
              </a:rPr>
              <a:t> Standard</a:t>
            </a:r>
            <a:endParaRPr lang="fr-FR" altLang="fr-FR" dirty="0">
              <a:latin typeface="Corbel" panose="020B0503020204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B67411-19B7-F94F-BA4C-D387FCE7C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355" y="1428751"/>
            <a:ext cx="7135163" cy="5001419"/>
          </a:xfrm>
        </p:spPr>
        <p:txBody>
          <a:bodyPr>
            <a:normAutofit/>
          </a:bodyPr>
          <a:lstStyle/>
          <a:p>
            <a:r>
              <a:rPr lang="fr-FR" dirty="0"/>
              <a:t>Inclus des standards établis</a:t>
            </a:r>
          </a:p>
          <a:p>
            <a:pPr lvl="1"/>
            <a:r>
              <a:rPr lang="fr-FR" dirty="0" err="1"/>
              <a:t>MultiCrop</a:t>
            </a:r>
            <a:r>
              <a:rPr lang="fr-FR" dirty="0"/>
              <a:t> </a:t>
            </a:r>
            <a:r>
              <a:rPr lang="fr-FR" dirty="0" err="1"/>
              <a:t>Passport</a:t>
            </a:r>
            <a:r>
              <a:rPr lang="fr-FR" dirty="0"/>
              <a:t> </a:t>
            </a:r>
            <a:r>
              <a:rPr lang="fr-FR" dirty="0" err="1"/>
              <a:t>Descriptors</a:t>
            </a:r>
            <a:r>
              <a:rPr lang="fr-FR" dirty="0"/>
              <a:t> (MCPD): identification matériel végétal</a:t>
            </a:r>
          </a:p>
          <a:p>
            <a:pPr lvl="1"/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Ontology</a:t>
            </a:r>
            <a:r>
              <a:rPr lang="fr-FR" dirty="0"/>
              <a:t>: description des </a:t>
            </a:r>
            <a:r>
              <a:rPr lang="fr-FR" dirty="0" err="1"/>
              <a:t>methologies</a:t>
            </a:r>
            <a:r>
              <a:rPr lang="fr-FR" dirty="0"/>
              <a:t> de mesure et de calcul</a:t>
            </a:r>
          </a:p>
          <a:p>
            <a:r>
              <a:rPr lang="fr-FR" dirty="0"/>
              <a:t>Spécification avec plusieurs </a:t>
            </a:r>
            <a:r>
              <a:rPr lang="fr-FR" dirty="0" err="1"/>
              <a:t>implementations</a:t>
            </a:r>
            <a:endParaRPr lang="fr-FR" dirty="0"/>
          </a:p>
          <a:p>
            <a:pPr lvl="1"/>
            <a:r>
              <a:rPr lang="fr-FR" dirty="0" err="1"/>
              <a:t>Semantique</a:t>
            </a:r>
            <a:r>
              <a:rPr lang="fr-FR" dirty="0"/>
              <a:t>: Plant </a:t>
            </a:r>
            <a:r>
              <a:rPr lang="fr-FR" dirty="0" err="1"/>
              <a:t>Phenotyping</a:t>
            </a:r>
            <a:r>
              <a:rPr lang="fr-FR" dirty="0"/>
              <a:t>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Ontology</a:t>
            </a:r>
            <a:endParaRPr lang="fr-FR" dirty="0"/>
          </a:p>
          <a:p>
            <a:pPr lvl="1"/>
            <a:r>
              <a:rPr lang="fr-FR" dirty="0"/>
              <a:t>Web Service: </a:t>
            </a:r>
            <a:r>
              <a:rPr lang="fr-FR" dirty="0" err="1"/>
              <a:t>Breeding</a:t>
            </a:r>
            <a:r>
              <a:rPr lang="fr-FR" dirty="0"/>
              <a:t> API</a:t>
            </a:r>
          </a:p>
          <a:p>
            <a:pPr lvl="1"/>
            <a:r>
              <a:rPr lang="fr-FR" dirty="0"/>
              <a:t>File </a:t>
            </a:r>
            <a:r>
              <a:rPr lang="fr-FR" dirty="0" err="1"/>
              <a:t>template</a:t>
            </a:r>
            <a:r>
              <a:rPr lang="fr-FR" dirty="0"/>
              <a:t> Excel</a:t>
            </a:r>
          </a:p>
          <a:p>
            <a:pPr lvl="1"/>
            <a:r>
              <a:rPr lang="fr-FR" dirty="0"/>
              <a:t>File Archive: ISA Tab</a:t>
            </a:r>
          </a:p>
          <a:p>
            <a:pPr lvl="1"/>
            <a:r>
              <a:rPr lang="fr-FR" dirty="0"/>
              <a:t>Systèmes d’information: </a:t>
            </a:r>
            <a:r>
              <a:rPr lang="fr-FR" dirty="0" err="1"/>
              <a:t>GnpIS</a:t>
            </a:r>
            <a:r>
              <a:rPr lang="fr-FR" dirty="0"/>
              <a:t>, </a:t>
            </a:r>
            <a:r>
              <a:rPr lang="fr-FR" dirty="0" err="1"/>
              <a:t>data.inrae.fr</a:t>
            </a:r>
            <a:r>
              <a:rPr lang="fr-FR" dirty="0"/>
              <a:t>, </a:t>
            </a:r>
            <a:r>
              <a:rPr lang="fr-FR" dirty="0" err="1"/>
              <a:t>BrAPI</a:t>
            </a:r>
            <a:r>
              <a:rPr lang="fr-FR" dirty="0"/>
              <a:t> compliant </a:t>
            </a:r>
            <a:r>
              <a:rPr lang="fr-FR" dirty="0" err="1"/>
              <a:t>databases</a:t>
            </a:r>
            <a:r>
              <a:rPr lang="fr-FR" dirty="0"/>
              <a:t>(PHIS, …)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9700" name="Google Shape;222;p25">
            <a:extLst>
              <a:ext uri="{FF2B5EF4-FFF2-40B4-BE49-F238E27FC236}">
                <a16:creationId xmlns:a16="http://schemas.microsoft.com/office/drawing/2014/main" id="{9C3AFA7F-F976-6A4B-A47B-83F694AAA2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600" y="1"/>
            <a:ext cx="4568825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8F6A67F-203C-8503-2C3C-581E6993951C}"/>
              </a:ext>
            </a:extLst>
          </p:cNvPr>
          <p:cNvGrpSpPr/>
          <p:nvPr/>
        </p:nvGrpSpPr>
        <p:grpSpPr>
          <a:xfrm>
            <a:off x="7595173" y="929697"/>
            <a:ext cx="4486275" cy="2544763"/>
            <a:chOff x="7684023" y="1511846"/>
            <a:chExt cx="4486275" cy="2544762"/>
          </a:xfrm>
        </p:grpSpPr>
        <p:pic>
          <p:nvPicPr>
            <p:cNvPr id="3" name="Google Shape;234;p26">
              <a:extLst>
                <a:ext uri="{FF2B5EF4-FFF2-40B4-BE49-F238E27FC236}">
                  <a16:creationId xmlns:a16="http://schemas.microsoft.com/office/drawing/2014/main" id="{015BF841-2745-60C0-480F-ABD15E4EC81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4023" y="1511846"/>
              <a:ext cx="4486275" cy="254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oogle Shape;238;p26">
              <a:extLst>
                <a:ext uri="{FF2B5EF4-FFF2-40B4-BE49-F238E27FC236}">
                  <a16:creationId xmlns:a16="http://schemas.microsoft.com/office/drawing/2014/main" id="{3E0CA42F-58AE-BEA0-2A6E-1E39C52BF6B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3097" y="1839043"/>
              <a:ext cx="885825" cy="49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Google Shape;239;p26">
              <a:extLst>
                <a:ext uri="{FF2B5EF4-FFF2-40B4-BE49-F238E27FC236}">
                  <a16:creationId xmlns:a16="http://schemas.microsoft.com/office/drawing/2014/main" id="{4F978177-96D3-62C6-AF76-E2663570495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0325" y="2392909"/>
              <a:ext cx="1085850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Google Shape;240;p26">
              <a:extLst>
                <a:ext uri="{FF2B5EF4-FFF2-40B4-BE49-F238E27FC236}">
                  <a16:creationId xmlns:a16="http://schemas.microsoft.com/office/drawing/2014/main" id="{489A2D34-0426-4252-19A4-16E191E0AA7A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3962" y="2392909"/>
              <a:ext cx="73025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oogle Shape;241;p26">
              <a:extLst>
                <a:ext uri="{FF2B5EF4-FFF2-40B4-BE49-F238E27FC236}">
                  <a16:creationId xmlns:a16="http://schemas.microsoft.com/office/drawing/2014/main" id="{87801524-E6C4-4F36-3323-4EC3CEC3AD2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1885" y="2392909"/>
              <a:ext cx="730250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Google Shape;235;p26">
            <a:extLst>
              <a:ext uri="{FF2B5EF4-FFF2-40B4-BE49-F238E27FC236}">
                <a16:creationId xmlns:a16="http://schemas.microsoft.com/office/drawing/2014/main" id="{AC805981-392A-61E0-EECB-566A1F72070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9693" y="3121026"/>
            <a:ext cx="49911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70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4539" y="1005379"/>
            <a:ext cx="2026959" cy="413123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66"/>
          <p:cNvSpPr/>
          <p:nvPr/>
        </p:nvSpPr>
        <p:spPr>
          <a:xfrm>
            <a:off x="1560205" y="831693"/>
            <a:ext cx="2815627" cy="3331675"/>
          </a:xfrm>
          <a:prstGeom prst="can">
            <a:avLst>
              <a:gd name="adj" fmla="val 25000"/>
            </a:avLst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5" name="Google Shape;735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166" y="2467071"/>
            <a:ext cx="1514567" cy="562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642" y="1577307"/>
            <a:ext cx="1514567" cy="478296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6"/>
          <p:cNvSpPr/>
          <p:nvPr/>
        </p:nvSpPr>
        <p:spPr>
          <a:xfrm>
            <a:off x="8369733" y="857185"/>
            <a:ext cx="2815627" cy="3331675"/>
          </a:xfrm>
          <a:prstGeom prst="can">
            <a:avLst>
              <a:gd name="adj" fmla="val 25000"/>
            </a:avLst>
          </a:prstGeom>
          <a:noFill/>
          <a:ln w="28575" cap="flat" cmpd="sng">
            <a:solidFill>
              <a:srgbClr val="008F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38" name="Google Shape;738;p66"/>
          <p:cNvGraphicFramePr/>
          <p:nvPr/>
        </p:nvGraphicFramePr>
        <p:xfrm>
          <a:off x="8735647" y="1615494"/>
          <a:ext cx="2108651" cy="235043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08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1"/>
                        <a:t>Material Source IDs</a:t>
                      </a:r>
                      <a:endParaRPr sz="1300" b="1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Material Source DOI</a:t>
                      </a:r>
                      <a:endParaRPr sz="15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6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Material Source latitude</a:t>
                      </a:r>
                      <a:endParaRPr sz="15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8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1"/>
                        <a:t>Infraspecific name </a:t>
                      </a:r>
                      <a:r>
                        <a:rPr lang="fr-FR" sz="1300"/>
                        <a:t>(Riesling, Chasla, …)</a:t>
                      </a:r>
                      <a:endParaRPr sz="15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6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Biological Material ID</a:t>
                      </a:r>
                      <a:endParaRPr sz="15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6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1"/>
                        <a:t>Alternate IDs </a:t>
                      </a:r>
                      <a:r>
                        <a:rPr lang="fr-FR" sz="1300"/>
                        <a:t>(project)</a:t>
                      </a:r>
                      <a:endParaRPr sz="15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39" name="Google Shape;739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83648" y="1635523"/>
            <a:ext cx="1412653" cy="3618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40" name="Google Shape;740;p66"/>
          <p:cNvGraphicFramePr/>
          <p:nvPr/>
        </p:nvGraphicFramePr>
        <p:xfrm>
          <a:off x="2061208" y="1615494"/>
          <a:ext cx="2108651" cy="235043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108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9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1"/>
                        <a:t>Material Source IDs</a:t>
                      </a:r>
                      <a:endParaRPr sz="1300" b="1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6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Material Source DOI</a:t>
                      </a:r>
                      <a:endParaRPr sz="15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6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Material Source latitude</a:t>
                      </a:r>
                      <a:endParaRPr sz="15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8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1"/>
                        <a:t>Infraspecific name </a:t>
                      </a:r>
                      <a:r>
                        <a:rPr lang="fr-FR" sz="1300"/>
                        <a:t>(Riesling, Chasla, …)</a:t>
                      </a:r>
                      <a:endParaRPr sz="15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6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/>
                        <a:t>Biological Material ID</a:t>
                      </a:r>
                      <a:endParaRPr sz="15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65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300" b="1"/>
                        <a:t>Alternate IDs </a:t>
                      </a:r>
                      <a:r>
                        <a:rPr lang="fr-FR" sz="1300"/>
                        <a:t>(project)</a:t>
                      </a:r>
                      <a:endParaRPr sz="1500"/>
                    </a:p>
                  </a:txBody>
                  <a:tcPr marL="91451" marR="91451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41" name="Google Shape;741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09211" y="1635523"/>
            <a:ext cx="1412653" cy="361867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66"/>
          <p:cNvSpPr txBox="1"/>
          <p:nvPr/>
        </p:nvSpPr>
        <p:spPr>
          <a:xfrm>
            <a:off x="8864080" y="1000758"/>
            <a:ext cx="185178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Phenotyping DB</a:t>
            </a:r>
            <a:endParaRPr sz="1400"/>
          </a:p>
        </p:txBody>
      </p:sp>
      <p:pic>
        <p:nvPicPr>
          <p:cNvPr id="743" name="Google Shape;743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23832" y="4410806"/>
            <a:ext cx="6857849" cy="3180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44" name="Google Shape;744;p66"/>
          <p:cNvSpPr/>
          <p:nvPr/>
        </p:nvSpPr>
        <p:spPr>
          <a:xfrm rot="10800000">
            <a:off x="4169865" y="2106594"/>
            <a:ext cx="4565783" cy="2253767"/>
          </a:xfrm>
          <a:prstGeom prst="leftRightUpArrow">
            <a:avLst>
              <a:gd name="adj1" fmla="val 17810"/>
              <a:gd name="adj2" fmla="val 19535"/>
              <a:gd name="adj3" fmla="val 25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5" name="Google Shape;745;p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6333" y="2738217"/>
            <a:ext cx="1493017" cy="1493017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66"/>
          <p:cNvSpPr txBox="1"/>
          <p:nvPr/>
        </p:nvSpPr>
        <p:spPr>
          <a:xfrm>
            <a:off x="5275362" y="4410806"/>
            <a:ext cx="396775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https://urgi.versailles.inrae.fr/faidare/</a:t>
            </a:r>
            <a:r>
              <a:rPr lang="fr-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/>
          </a:p>
        </p:txBody>
      </p:sp>
      <p:pic>
        <p:nvPicPr>
          <p:cNvPr id="747" name="Google Shape;747;p6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61322" y="1997389"/>
            <a:ext cx="1225087" cy="27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6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861321" y="2523023"/>
            <a:ext cx="1379904" cy="329171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66"/>
          <p:cNvSpPr txBox="1"/>
          <p:nvPr/>
        </p:nvSpPr>
        <p:spPr>
          <a:xfrm>
            <a:off x="746604" y="5047461"/>
            <a:ext cx="227722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data discovery portals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itre 3">
            <a:extLst>
              <a:ext uri="{FF2B5EF4-FFF2-40B4-BE49-F238E27FC236}">
                <a16:creationId xmlns:a16="http://schemas.microsoft.com/office/drawing/2014/main" id="{B7D18FA1-683D-02D9-8079-8AAC1C8F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7" y="77903"/>
            <a:ext cx="10216343" cy="611385"/>
          </a:xfrm>
        </p:spPr>
        <p:txBody>
          <a:bodyPr>
            <a:normAutofit fontScale="90000"/>
          </a:bodyPr>
          <a:lstStyle/>
          <a:p>
            <a:r>
              <a:rPr lang="fr-FR" dirty="0">
                <a:latin typeface="Corbel"/>
                <a:ea typeface="Corbel"/>
                <a:cs typeface="Corbel"/>
                <a:sym typeface="Corbel"/>
              </a:rPr>
              <a:t>Data </a:t>
            </a:r>
            <a:r>
              <a:rPr lang="fr-FR" dirty="0" err="1">
                <a:latin typeface="Corbel"/>
                <a:ea typeface="Corbel"/>
                <a:cs typeface="Corbel"/>
                <a:sym typeface="Corbel"/>
              </a:rPr>
              <a:t>Integration</a:t>
            </a:r>
            <a:r>
              <a:rPr lang="fr-FR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dirty="0" err="1">
                <a:latin typeface="Corbel"/>
                <a:ea typeface="Corbel"/>
                <a:cs typeface="Corbel"/>
                <a:sym typeface="Corbel"/>
              </a:rPr>
              <a:t>between</a:t>
            </a:r>
            <a:r>
              <a:rPr lang="fr-FR" dirty="0">
                <a:latin typeface="Corbel"/>
                <a:ea typeface="Corbel"/>
                <a:cs typeface="Corbel"/>
                <a:sym typeface="Corbel"/>
              </a:rPr>
              <a:t> silos, </a:t>
            </a:r>
            <a:r>
              <a:rPr lang="fr-FR" dirty="0" err="1">
                <a:latin typeface="Corbel"/>
                <a:ea typeface="Corbel"/>
                <a:cs typeface="Corbel"/>
                <a:sym typeface="Corbel"/>
              </a:rPr>
              <a:t>From</a:t>
            </a:r>
            <a:r>
              <a:rPr lang="fr-FR" dirty="0"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fr-FR" dirty="0" err="1">
                <a:latin typeface="Corbel"/>
                <a:ea typeface="Corbel"/>
                <a:cs typeface="Corbel"/>
                <a:sym typeface="Corbel"/>
              </a:rPr>
              <a:t>Phenotyping</a:t>
            </a:r>
            <a:r>
              <a:rPr lang="fr-FR" dirty="0">
                <a:latin typeface="Corbel"/>
                <a:ea typeface="Corbel"/>
                <a:cs typeface="Corbel"/>
                <a:sym typeface="Corbel"/>
              </a:rPr>
              <a:t> to </a:t>
            </a:r>
            <a:r>
              <a:rPr lang="fr-FR" dirty="0" err="1">
                <a:latin typeface="Corbel"/>
                <a:ea typeface="Corbel"/>
                <a:cs typeface="Corbel"/>
                <a:sym typeface="Corbel"/>
              </a:rPr>
              <a:t>Genotyping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1757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19A129-F9E6-E3EE-D932-0F6E4A29C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9" y="576471"/>
            <a:ext cx="8077411" cy="5705058"/>
          </a:xfrm>
        </p:spPr>
        <p:txBody>
          <a:bodyPr>
            <a:normAutofit lnSpcReduction="10000"/>
          </a:bodyPr>
          <a:lstStyle/>
          <a:p>
            <a:r>
              <a:rPr lang="fr-FR" dirty="0">
                <a:hlinkClick r:id="rId3"/>
              </a:rPr>
              <a:t>www.cropontology.org</a:t>
            </a:r>
            <a:r>
              <a:rPr lang="fr-FR" dirty="0"/>
              <a:t> </a:t>
            </a:r>
          </a:p>
          <a:p>
            <a:r>
              <a:rPr lang="fr-FR" dirty="0"/>
              <a:t>Description des traits et caractéristiques des plantes</a:t>
            </a:r>
          </a:p>
          <a:p>
            <a:r>
              <a:rPr lang="fr-FR" dirty="0"/>
              <a:t>Modèle de représentation, </a:t>
            </a:r>
            <a:r>
              <a:rPr lang="fr-FR" dirty="0" err="1"/>
              <a:t>ie</a:t>
            </a:r>
            <a:r>
              <a:rPr lang="fr-FR" dirty="0"/>
              <a:t> Framework</a:t>
            </a:r>
          </a:p>
          <a:p>
            <a:pPr lvl="1"/>
            <a:r>
              <a:rPr lang="fr-FR" dirty="0"/>
              <a:t>Trait + Method + </a:t>
            </a:r>
            <a:r>
              <a:rPr lang="fr-FR" dirty="0" err="1"/>
              <a:t>Scale</a:t>
            </a:r>
            <a:endParaRPr lang="fr-FR" dirty="0"/>
          </a:p>
          <a:p>
            <a:pPr lvl="1"/>
            <a:r>
              <a:rPr lang="fr-FR" dirty="0" err="1"/>
              <a:t>Scale</a:t>
            </a:r>
            <a:r>
              <a:rPr lang="fr-FR" dirty="0"/>
              <a:t>: unité, échelle de notation</a:t>
            </a:r>
          </a:p>
          <a:p>
            <a:pPr lvl="1"/>
            <a:r>
              <a:rPr lang="fr-FR" dirty="0"/>
              <a:t>Trait: Entité (ex: feuille) + </a:t>
            </a:r>
            <a:r>
              <a:rPr lang="fr-FR" dirty="0" err="1"/>
              <a:t>Characteristic</a:t>
            </a:r>
            <a:r>
              <a:rPr lang="fr-FR" dirty="0"/>
              <a:t> (surface)</a:t>
            </a:r>
          </a:p>
          <a:p>
            <a:r>
              <a:rPr lang="fr-FR" dirty="0"/>
              <a:t>Collection ontologies par espèces</a:t>
            </a:r>
          </a:p>
          <a:p>
            <a:r>
              <a:rPr lang="fr-FR" dirty="0"/>
              <a:t>Création d’ontologie par communauté possible</a:t>
            </a:r>
          </a:p>
          <a:p>
            <a:pPr lvl="1"/>
            <a:r>
              <a:rPr lang="fr-FR" dirty="0"/>
              <a:t>Recommandée dans certains cas</a:t>
            </a:r>
          </a:p>
          <a:p>
            <a:pPr lvl="1"/>
            <a:r>
              <a:rPr lang="fr-FR" dirty="0"/>
              <a:t>Contribution aux ontologies potentiellement chronophage</a:t>
            </a:r>
          </a:p>
          <a:p>
            <a:pPr lvl="1"/>
            <a:r>
              <a:rPr lang="fr-FR" dirty="0"/>
              <a:t>Publication</a:t>
            </a:r>
          </a:p>
          <a:p>
            <a:pPr lvl="2"/>
            <a:r>
              <a:rPr lang="fr-FR" dirty="0">
                <a:hlinkClick r:id="rId4"/>
              </a:rPr>
              <a:t>https://entrepot.recherche.data.gouv.fr/dataverse/vo-inrae</a:t>
            </a:r>
            <a:endParaRPr lang="fr-FR" dirty="0"/>
          </a:p>
          <a:p>
            <a:pPr lvl="1"/>
            <a:r>
              <a:rPr lang="fr-FR" sz="1600" b="0" i="0" u="sng" dirty="0">
                <a:solidFill>
                  <a:srgbClr val="23527C"/>
                </a:solidFill>
                <a:effectLst/>
                <a:latin typeface="Helvetica Neue" panose="02000503000000020004" pitchFamily="2" charset="0"/>
                <a:hlinkClick r:id="rId5"/>
              </a:rPr>
              <a:t>Vitis Organ ontology</a:t>
            </a:r>
            <a:endParaRPr lang="fr-FR" sz="1600" b="0" i="0" u="sng" dirty="0">
              <a:solidFill>
                <a:srgbClr val="23527C"/>
              </a:solidFill>
              <a:effectLst/>
              <a:latin typeface="Helvetica Neue" panose="02000503000000020004" pitchFamily="2" charset="0"/>
            </a:endParaRPr>
          </a:p>
          <a:p>
            <a:pPr lvl="1"/>
            <a:r>
              <a:rPr lang="fr-FR" sz="1600" b="0" i="0" u="sng" dirty="0">
                <a:solidFill>
                  <a:srgbClr val="23527C"/>
                </a:solidFill>
                <a:effectLst/>
                <a:latin typeface="Helvetica Neue" panose="02000503000000020004" pitchFamily="2" charset="0"/>
                <a:hlinkClick r:id="rId6"/>
              </a:rPr>
              <a:t>Wheat Crop Ontology</a:t>
            </a:r>
            <a:endParaRPr lang="fr-FR" sz="1600" u="sng" dirty="0">
              <a:solidFill>
                <a:srgbClr val="23527C"/>
              </a:solidFill>
              <a:latin typeface="Helvetica Neue" panose="02000503000000020004" pitchFamily="2" charset="0"/>
            </a:endParaRPr>
          </a:p>
          <a:p>
            <a:pPr lvl="1"/>
            <a:r>
              <a:rPr lang="fr-FR" sz="1600" b="0" i="0" u="sng" dirty="0">
                <a:solidFill>
                  <a:srgbClr val="23527C"/>
                </a:solidFill>
                <a:effectLst/>
                <a:latin typeface="Helvetica Neue" panose="02000503000000020004" pitchFamily="2" charset="0"/>
                <a:hlinkClick r:id="rId7"/>
              </a:rPr>
              <a:t>Walnut Trait Ontology</a:t>
            </a:r>
            <a:endParaRPr lang="fr-FR" sz="1600" b="0" i="0" u="sng" dirty="0">
              <a:solidFill>
                <a:srgbClr val="23527C"/>
              </a:solidFill>
              <a:effectLst/>
              <a:latin typeface="Helvetica Neue" panose="02000503000000020004" pitchFamily="2" charset="0"/>
            </a:endParaRPr>
          </a:p>
          <a:p>
            <a:pPr lvl="1"/>
            <a:r>
              <a:rPr lang="fr-FR" sz="1600" b="0" i="0" u="sng" dirty="0">
                <a:solidFill>
                  <a:srgbClr val="23527C"/>
                </a:solidFill>
                <a:effectLst/>
                <a:latin typeface="Helvetica Neue" panose="02000503000000020004" pitchFamily="2" charset="0"/>
                <a:hlinkClick r:id="rId8"/>
              </a:rPr>
              <a:t>Woody Plant Ontology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3793" name="Google Shape;247;p27">
            <a:extLst>
              <a:ext uri="{FF2B5EF4-FFF2-40B4-BE49-F238E27FC236}">
                <a16:creationId xmlns:a16="http://schemas.microsoft.com/office/drawing/2014/main" id="{9FE39DE8-B8AE-8D43-ADB2-92BE7FC117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fr-FR" dirty="0">
                <a:solidFill>
                  <a:srgbClr val="6076B4"/>
                </a:solidFill>
                <a:latin typeface="Corbel" panose="020B0503020204020204" pitchFamily="34" charset="0"/>
              </a:rPr>
              <a:t>Phenotype </a:t>
            </a:r>
            <a:r>
              <a:rPr lang="en-US" altLang="fr-FR" u="sng" dirty="0">
                <a:solidFill>
                  <a:srgbClr val="6076B4"/>
                </a:solidFill>
                <a:latin typeface="Corbel" panose="020B0503020204020204" pitchFamily="34" charset="0"/>
              </a:rPr>
              <a:t>Semantic</a:t>
            </a:r>
            <a:r>
              <a:rPr lang="en-US" altLang="fr-FR" dirty="0">
                <a:solidFill>
                  <a:srgbClr val="6076B4"/>
                </a:solidFill>
                <a:latin typeface="Corbel" panose="020B0503020204020204" pitchFamily="34" charset="0"/>
              </a:rPr>
              <a:t> Standard: Ontologies</a:t>
            </a:r>
            <a:endParaRPr lang="fr-FR" altLang="fr-FR" dirty="0">
              <a:solidFill>
                <a:srgbClr val="004080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  <a:sym typeface="Corbel" panose="020B0503020204020204" pitchFamily="34" charset="0"/>
            </a:endParaRPr>
          </a:p>
        </p:txBody>
      </p:sp>
      <p:sp>
        <p:nvSpPr>
          <p:cNvPr id="33794" name="Google Shape;248;p27">
            <a:extLst>
              <a:ext uri="{FF2B5EF4-FFF2-40B4-BE49-F238E27FC236}">
                <a16:creationId xmlns:a16="http://schemas.microsoft.com/office/drawing/2014/main" id="{5C3DD3EA-3DCB-0E43-9A14-124C38F64F64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9347200" y="6381750"/>
            <a:ext cx="28448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FFFF"/>
              </a:buClr>
              <a:buSzPts val="900"/>
              <a:buFont typeface="Corbel" panose="020B0503020204020204" pitchFamily="34" charset="0"/>
              <a:buNone/>
            </a:pPr>
            <a:fld id="{4F2FB34B-B982-584C-87D1-A762E7D52625}" type="slidenum">
              <a:rPr lang="fr-FR" smtClean="0">
                <a:solidFill>
                  <a:prstClr val="white"/>
                </a:solidFill>
              </a:rPr>
              <a:pPr>
                <a:buClr>
                  <a:srgbClr val="FFFFFF"/>
                </a:buClr>
                <a:buSzPts val="900"/>
                <a:buFont typeface="Corbel" panose="020B0503020204020204" pitchFamily="34" charset="0"/>
                <a:buNone/>
              </a:pPr>
              <a:t>19</a:t>
            </a:fld>
            <a:endParaRPr lang="fr-FR" altLang="fr-FR" sz="900">
              <a:solidFill>
                <a:srgbClr val="FFFFFF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  <a:sym typeface="Corbel" panose="020B0503020204020204" pitchFamily="34" charset="0"/>
            </a:endParaRPr>
          </a:p>
        </p:txBody>
      </p:sp>
      <p:pic>
        <p:nvPicPr>
          <p:cNvPr id="33798" name="Google Shape;254;p27">
            <a:extLst>
              <a:ext uri="{FF2B5EF4-FFF2-40B4-BE49-F238E27FC236}">
                <a16:creationId xmlns:a16="http://schemas.microsoft.com/office/drawing/2014/main" id="{8FD27050-430B-6C49-A031-68CEB6DB126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2759" y="0"/>
            <a:ext cx="2296716" cy="73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Google Shape;255;p27">
            <a:extLst>
              <a:ext uri="{FF2B5EF4-FFF2-40B4-BE49-F238E27FC236}">
                <a16:creationId xmlns:a16="http://schemas.microsoft.com/office/drawing/2014/main" id="{A6C4AFF6-89F6-AD46-B880-ECEFB62E8B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5614" y="0"/>
            <a:ext cx="2106386" cy="74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Google Shape;256;p27">
            <a:extLst>
              <a:ext uri="{FF2B5EF4-FFF2-40B4-BE49-F238E27FC236}">
                <a16:creationId xmlns:a16="http://schemas.microsoft.com/office/drawing/2014/main" id="{321BBC85-B4D6-5A46-BF9C-BF24EE16A87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915" y="709210"/>
            <a:ext cx="3862387" cy="53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035418-90AD-222B-4D3E-098F72C261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941" y="1132223"/>
            <a:ext cx="2514600" cy="55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735AC8-E130-748D-3337-F9B5AF033E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1083" y="5287009"/>
            <a:ext cx="3956117" cy="15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49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StandardS</a:t>
            </a:r>
            <a:r>
              <a:rPr lang="fr-FR" dirty="0"/>
              <a:t> de données plant: qui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2FB34B-B982-584C-87D1-A762E7D52625}" type="slidenum">
              <a:rPr lang="fr-FR" smtClean="0">
                <a:solidFill>
                  <a:prstClr val="white"/>
                </a:solidFill>
              </a:rPr>
              <a:pPr/>
              <a:t>2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30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MIAPPE: </a:t>
            </a:r>
            <a:r>
              <a:rPr lang="fr-FR" dirty="0" err="1"/>
              <a:t>Implementations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Excel </a:t>
            </a:r>
            <a:r>
              <a:rPr lang="fr-FR" dirty="0" err="1"/>
              <a:t>template</a:t>
            </a:r>
            <a:endParaRPr lang="fr-FR" dirty="0"/>
          </a:p>
          <a:p>
            <a:r>
              <a:rPr lang="fr-FR" dirty="0"/>
              <a:t>ISA Tab</a:t>
            </a:r>
          </a:p>
          <a:p>
            <a:r>
              <a:rPr lang="fr-FR" dirty="0" err="1"/>
              <a:t>Breeding</a:t>
            </a:r>
            <a:r>
              <a:rPr lang="fr-FR" dirty="0"/>
              <a:t> API</a:t>
            </a:r>
          </a:p>
          <a:p>
            <a:r>
              <a:rPr lang="fr-FR" dirty="0"/>
              <a:t>Systèmes d’informations</a:t>
            </a:r>
          </a:p>
          <a:p>
            <a:r>
              <a:rPr lang="fr-FR" dirty="0"/>
              <a:t>Ontologie formelle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2FB34B-B982-584C-87D1-A762E7D52625}" type="slidenum">
              <a:rPr lang="fr-FR" smtClean="0">
                <a:solidFill>
                  <a:prstClr val="white"/>
                </a:solidFill>
              </a:rPr>
              <a:pPr/>
              <a:t>20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27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B304CC9-9291-3B35-BCE1-0D8835782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Disponible sur </a:t>
            </a:r>
            <a:r>
              <a:rPr lang="fr-FR" dirty="0" err="1"/>
              <a:t>github</a:t>
            </a:r>
            <a:r>
              <a:rPr lang="fr-FR" dirty="0"/>
              <a:t> MIAPPE</a:t>
            </a:r>
          </a:p>
          <a:p>
            <a:pPr lvl="1"/>
            <a:r>
              <a:rPr lang="fr-FR" dirty="0">
                <a:hlinkClick r:id="rId2"/>
              </a:rPr>
              <a:t>https://github.com/MIAPPE/MIAPPE/tree/master/MIAPPE_Checklist-Data-Model-v1.1/MIAPPE_templates</a:t>
            </a:r>
            <a:endParaRPr lang="fr-FR" dirty="0"/>
          </a:p>
          <a:p>
            <a:r>
              <a:rPr lang="fr-FR" dirty="0"/>
              <a:t>One </a:t>
            </a:r>
            <a:r>
              <a:rPr lang="fr-FR" dirty="0" err="1"/>
              <a:t>sheet</a:t>
            </a:r>
            <a:r>
              <a:rPr lang="fr-FR" dirty="0"/>
              <a:t> per MIAPPE section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Documentation et exemples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381F507-BF4D-F5BE-4C2D-0EC0933D8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MIAPPE Excel </a:t>
            </a:r>
            <a:r>
              <a:rPr lang="fr-FR" dirty="0" err="1"/>
              <a:t>template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5C648E9-474E-74EB-C265-961D28351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3" y="2258172"/>
            <a:ext cx="12019396" cy="3217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63907F1-21E3-BF41-1865-77DE37C54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3" y="3563103"/>
            <a:ext cx="11473708" cy="294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22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SzPts val="2220"/>
              <a:buFont typeface="Arial"/>
              <a:buChar char="•"/>
            </a:pPr>
            <a:r>
              <a:rPr lang="en-US" sz="22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ISA Tab for Phenotyping</a:t>
            </a:r>
            <a:endParaRPr dirty="0"/>
          </a:p>
          <a:p>
            <a:pPr marL="800100" lvl="1" indent="-342900">
              <a:lnSpc>
                <a:spcPct val="80000"/>
              </a:lnSpc>
              <a:spcBef>
                <a:spcPts val="370"/>
              </a:spcBef>
              <a:buClr>
                <a:schemeClr val="dk2"/>
              </a:buClr>
              <a:buSzPts val="833"/>
              <a:buFont typeface="Noto Sans Symbols"/>
              <a:buChar char="◆"/>
            </a:pPr>
            <a:r>
              <a:rPr lang="en-US" sz="1850" dirty="0">
                <a:latin typeface="Calibri"/>
                <a:ea typeface="Calibri"/>
                <a:cs typeface="Calibri"/>
                <a:sym typeface="Calibri"/>
              </a:rPr>
              <a:t>Investigation/Study/Assay</a:t>
            </a:r>
            <a:endParaRPr dirty="0"/>
          </a:p>
          <a:p>
            <a:pPr marL="800100" lvl="1" indent="-342900">
              <a:lnSpc>
                <a:spcPct val="80000"/>
              </a:lnSpc>
              <a:spcBef>
                <a:spcPts val="370"/>
              </a:spcBef>
              <a:buClr>
                <a:schemeClr val="dk2"/>
              </a:buClr>
              <a:buSzPts val="833"/>
              <a:buFont typeface="Noto Sans Symbols"/>
              <a:buChar char="◆"/>
            </a:pPr>
            <a:r>
              <a:rPr lang="en-US" sz="1850" dirty="0">
                <a:latin typeface="Calibri"/>
                <a:ea typeface="Calibri"/>
                <a:cs typeface="Calibri"/>
                <a:sym typeface="Calibri"/>
              </a:rPr>
              <a:t>Zip Archive </a:t>
            </a:r>
            <a:endParaRPr dirty="0"/>
          </a:p>
          <a:p>
            <a:pPr lvl="2">
              <a:lnSpc>
                <a:spcPct val="80000"/>
              </a:lnSpc>
              <a:spcBef>
                <a:spcPts val="296"/>
              </a:spcBef>
              <a:buClr>
                <a:schemeClr val="dk2"/>
              </a:buClr>
              <a:buSzPts val="1480"/>
              <a:buFont typeface="Arial"/>
              <a:buChar char="•"/>
            </a:pPr>
            <a:r>
              <a:rPr lang="en-US" sz="1480" dirty="0">
                <a:latin typeface="Calibri"/>
                <a:ea typeface="Calibri"/>
                <a:cs typeface="Calibri"/>
                <a:sym typeface="Calibri"/>
              </a:rPr>
              <a:t>MIAPPE Metadata</a:t>
            </a:r>
            <a:endParaRPr dirty="0"/>
          </a:p>
          <a:p>
            <a:pPr lvl="2">
              <a:lnSpc>
                <a:spcPct val="80000"/>
              </a:lnSpc>
              <a:spcBef>
                <a:spcPts val="296"/>
              </a:spcBef>
              <a:buClr>
                <a:schemeClr val="dk2"/>
              </a:buClr>
              <a:buSzPts val="1480"/>
              <a:buFont typeface="Arial"/>
              <a:buChar char="•"/>
            </a:pPr>
            <a:r>
              <a:rPr lang="en-US" sz="1480" dirty="0">
                <a:latin typeface="Calibri"/>
                <a:ea typeface="Calibri"/>
                <a:cs typeface="Calibri"/>
                <a:sym typeface="Calibri"/>
              </a:rPr>
              <a:t>Raw data </a:t>
            </a:r>
            <a:endParaRPr dirty="0"/>
          </a:p>
          <a:p>
            <a:pPr lvl="3">
              <a:lnSpc>
                <a:spcPct val="80000"/>
              </a:lnSpc>
              <a:spcBef>
                <a:spcPts val="259"/>
              </a:spcBef>
              <a:buClr>
                <a:schemeClr val="dk2"/>
              </a:buClr>
              <a:buSzPts val="1295"/>
              <a:buFont typeface="Arial"/>
              <a:buChar char="–"/>
            </a:pPr>
            <a:r>
              <a:rPr lang="en-US" sz="1295" dirty="0">
                <a:latin typeface="Calibri"/>
                <a:ea typeface="Calibri"/>
                <a:cs typeface="Calibri"/>
                <a:sym typeface="Calibri"/>
              </a:rPr>
              <a:t>CSV</a:t>
            </a:r>
            <a:endParaRPr dirty="0"/>
          </a:p>
          <a:p>
            <a:pPr lvl="3">
              <a:lnSpc>
                <a:spcPct val="80000"/>
              </a:lnSpc>
              <a:spcBef>
                <a:spcPts val="259"/>
              </a:spcBef>
              <a:buClr>
                <a:schemeClr val="dk2"/>
              </a:buClr>
              <a:buSzPts val="1295"/>
              <a:buFont typeface="Arial"/>
              <a:buChar char="–"/>
            </a:pPr>
            <a:r>
              <a:rPr lang="en-US" sz="1295" dirty="0">
                <a:latin typeface="Calibri"/>
                <a:ea typeface="Calibri"/>
                <a:cs typeface="Calibri"/>
                <a:sym typeface="Calibri"/>
              </a:rPr>
              <a:t>Images or binary files</a:t>
            </a:r>
            <a:endParaRPr dirty="0"/>
          </a:p>
          <a:p>
            <a:pPr lvl="3">
              <a:lnSpc>
                <a:spcPct val="80000"/>
              </a:lnSpc>
              <a:spcBef>
                <a:spcPts val="259"/>
              </a:spcBef>
              <a:buClr>
                <a:schemeClr val="dk2"/>
              </a:buClr>
              <a:buSzPts val="1295"/>
              <a:buFont typeface="Arial"/>
              <a:buChar char="–"/>
            </a:pPr>
            <a:r>
              <a:rPr lang="en-US" sz="1295" dirty="0">
                <a:latin typeface="Calibri"/>
                <a:ea typeface="Calibri"/>
                <a:cs typeface="Calibri"/>
                <a:sym typeface="Calibri"/>
              </a:rPr>
              <a:t>Reference to image archive (URI/URL)</a:t>
            </a:r>
            <a:endParaRPr dirty="0"/>
          </a:p>
          <a:p>
            <a:pPr lvl="2">
              <a:lnSpc>
                <a:spcPct val="80000"/>
              </a:lnSpc>
              <a:spcBef>
                <a:spcPts val="296"/>
              </a:spcBef>
              <a:buClr>
                <a:schemeClr val="dk2"/>
              </a:buClr>
              <a:buSzPts val="1480"/>
              <a:buFont typeface="Arial"/>
              <a:buChar char="•"/>
            </a:pPr>
            <a:r>
              <a:rPr lang="en-US" sz="1480" dirty="0">
                <a:latin typeface="Calibri"/>
                <a:ea typeface="Calibri"/>
                <a:cs typeface="Calibri"/>
                <a:sym typeface="Calibri"/>
              </a:rPr>
              <a:t>Elaborated data</a:t>
            </a:r>
            <a:endParaRPr dirty="0"/>
          </a:p>
          <a:p>
            <a:pPr lvl="3">
              <a:lnSpc>
                <a:spcPct val="80000"/>
              </a:lnSpc>
              <a:spcBef>
                <a:spcPts val="259"/>
              </a:spcBef>
              <a:buClr>
                <a:schemeClr val="dk2"/>
              </a:buClr>
              <a:buSzPts val="1295"/>
              <a:buFont typeface="Arial"/>
              <a:buChar char="–"/>
            </a:pPr>
            <a:r>
              <a:rPr lang="en-US" sz="1295" dirty="0">
                <a:latin typeface="Calibri"/>
                <a:ea typeface="Calibri"/>
                <a:cs typeface="Calibri"/>
                <a:sym typeface="Calibri"/>
              </a:rPr>
              <a:t>CSV</a:t>
            </a:r>
            <a:endParaRPr dirty="0"/>
          </a:p>
          <a:p>
            <a:pPr lvl="3">
              <a:lnSpc>
                <a:spcPct val="80000"/>
              </a:lnSpc>
              <a:spcBef>
                <a:spcPts val="259"/>
              </a:spcBef>
              <a:buClr>
                <a:schemeClr val="dk2"/>
              </a:buClr>
              <a:buSzPts val="1295"/>
              <a:buFont typeface="Arial"/>
              <a:buChar char="–"/>
            </a:pPr>
            <a:r>
              <a:rPr lang="en-US" sz="1295" dirty="0">
                <a:latin typeface="Calibri"/>
                <a:ea typeface="Calibri"/>
                <a:cs typeface="Calibri"/>
                <a:sym typeface="Calibri"/>
              </a:rPr>
              <a:t>Provenance</a:t>
            </a:r>
            <a:endParaRPr dirty="0"/>
          </a:p>
          <a:p>
            <a:pPr marL="342900" indent="-342900">
              <a:lnSpc>
                <a:spcPct val="80000"/>
              </a:lnSpc>
              <a:spcBef>
                <a:spcPts val="444"/>
              </a:spcBef>
              <a:buClr>
                <a:schemeClr val="dk2"/>
              </a:buClr>
              <a:buSzPts val="2220"/>
              <a:buFont typeface="Arial"/>
              <a:buChar char="•"/>
            </a:pPr>
            <a:r>
              <a:rPr lang="en-US" sz="222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and improvements</a:t>
            </a:r>
            <a:endParaRPr dirty="0"/>
          </a:p>
          <a:p>
            <a:pPr marL="800100" lvl="1" indent="-342900">
              <a:lnSpc>
                <a:spcPct val="80000"/>
              </a:lnSpc>
              <a:spcBef>
                <a:spcPts val="370"/>
              </a:spcBef>
              <a:buClr>
                <a:schemeClr val="dk2"/>
              </a:buClr>
              <a:buSzPts val="833"/>
              <a:buFont typeface="Noto Sans Symbols"/>
              <a:buChar char="◆"/>
            </a:pPr>
            <a:r>
              <a:rPr lang="en-US" sz="1850" dirty="0">
                <a:latin typeface="Calibri"/>
                <a:ea typeface="Calibri"/>
                <a:cs typeface="Calibri"/>
                <a:sym typeface="Calibri"/>
              </a:rPr>
              <a:t>File and metadata curation </a:t>
            </a:r>
            <a:endParaRPr dirty="0"/>
          </a:p>
          <a:p>
            <a:pPr lvl="2">
              <a:lnSpc>
                <a:spcPct val="80000"/>
              </a:lnSpc>
              <a:spcBef>
                <a:spcPts val="296"/>
              </a:spcBef>
              <a:buClr>
                <a:schemeClr val="dk2"/>
              </a:buClr>
              <a:buSzPts val="1480"/>
              <a:buFont typeface="Arial"/>
              <a:buChar char="•"/>
            </a:pPr>
            <a:r>
              <a:rPr lang="en-US" sz="1480" dirty="0">
                <a:latin typeface="Calibri"/>
                <a:ea typeface="Calibri"/>
                <a:cs typeface="Calibri"/>
                <a:sym typeface="Calibri"/>
              </a:rPr>
              <a:t>Elixir </a:t>
            </a:r>
            <a:endParaRPr dirty="0"/>
          </a:p>
          <a:p>
            <a:pPr lvl="2">
              <a:lnSpc>
                <a:spcPct val="80000"/>
              </a:lnSpc>
              <a:spcBef>
                <a:spcPts val="296"/>
              </a:spcBef>
              <a:buClr>
                <a:schemeClr val="dk2"/>
              </a:buClr>
              <a:buSzPts val="1480"/>
              <a:buFont typeface="Arial"/>
              <a:buChar char="•"/>
            </a:pPr>
            <a:r>
              <a:rPr lang="en-US" sz="1480" dirty="0" err="1">
                <a:latin typeface="Calibri"/>
                <a:ea typeface="Calibri"/>
                <a:cs typeface="Calibri"/>
                <a:sym typeface="Calibri"/>
              </a:rPr>
              <a:t>Célia</a:t>
            </a:r>
            <a:r>
              <a:rPr lang="en-US" sz="1480" dirty="0">
                <a:latin typeface="Calibri"/>
                <a:ea typeface="Calibri"/>
                <a:cs typeface="Calibri"/>
                <a:sym typeface="Calibri"/>
              </a:rPr>
              <a:t> Miguel &amp; Anne Françoise Adam </a:t>
            </a:r>
            <a:r>
              <a:rPr lang="en-US" sz="1480" dirty="0" err="1">
                <a:latin typeface="Calibri"/>
                <a:ea typeface="Calibri"/>
                <a:cs typeface="Calibri"/>
                <a:sym typeface="Calibri"/>
              </a:rPr>
              <a:t>Blondon</a:t>
            </a:r>
            <a:endParaRPr sz="1480" dirty="0">
              <a:latin typeface="Calibri"/>
              <a:ea typeface="Calibri"/>
              <a:cs typeface="Calibri"/>
              <a:sym typeface="Calibri"/>
            </a:endParaRPr>
          </a:p>
          <a:p>
            <a:pPr marL="800100" lvl="1" indent="-342900">
              <a:lnSpc>
                <a:spcPct val="80000"/>
              </a:lnSpc>
              <a:spcBef>
                <a:spcPts val="370"/>
              </a:spcBef>
              <a:buClr>
                <a:schemeClr val="dk2"/>
              </a:buClr>
              <a:buSzPts val="833"/>
              <a:buFont typeface="Noto Sans Symbols"/>
              <a:buChar char="◆"/>
            </a:pPr>
            <a:r>
              <a:rPr lang="en-US" sz="1850" dirty="0" err="1">
                <a:latin typeface="Calibri"/>
                <a:ea typeface="Calibri"/>
                <a:cs typeface="Calibri"/>
                <a:sym typeface="Calibri"/>
              </a:rPr>
              <a:t>BrAPI</a:t>
            </a:r>
            <a:r>
              <a:rPr lang="en-US" sz="1850" dirty="0"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en-US" sz="1850" dirty="0" err="1">
                <a:latin typeface="Calibri"/>
                <a:ea typeface="Calibri"/>
                <a:cs typeface="Calibri"/>
                <a:sym typeface="Calibri"/>
              </a:rPr>
              <a:t>IsaTab</a:t>
            </a:r>
            <a:r>
              <a:rPr lang="en-US" sz="1850" dirty="0">
                <a:latin typeface="Calibri"/>
                <a:ea typeface="Calibri"/>
                <a:cs typeface="Calibri"/>
                <a:sym typeface="Calibri"/>
              </a:rPr>
              <a:t> portable tool </a:t>
            </a:r>
            <a:endParaRPr dirty="0"/>
          </a:p>
          <a:p>
            <a:pPr lvl="2">
              <a:lnSpc>
                <a:spcPct val="80000"/>
              </a:lnSpc>
              <a:spcBef>
                <a:spcPts val="296"/>
              </a:spcBef>
              <a:buClr>
                <a:schemeClr val="dk2"/>
              </a:buClr>
              <a:buSzPts val="1480"/>
              <a:buFont typeface="Arial"/>
              <a:buChar char="•"/>
            </a:pPr>
            <a:r>
              <a:rPr lang="en-US" sz="1480" dirty="0">
                <a:latin typeface="Calibri"/>
                <a:ea typeface="Calibri"/>
                <a:cs typeface="Calibri"/>
                <a:sym typeface="Calibri"/>
              </a:rPr>
              <a:t>Elixir implementation study for MIAPPE Validation</a:t>
            </a:r>
            <a:endParaRPr dirty="0"/>
          </a:p>
        </p:txBody>
      </p:sp>
      <p:sp>
        <p:nvSpPr>
          <p:cNvPr id="277" name="Google Shape;277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marL="0" indent="0" algn="ctr">
              <a:spcBef>
                <a:spcPts val="0"/>
              </a:spcBef>
              <a:buClr>
                <a:schemeClr val="dk2"/>
              </a:buClr>
              <a:buSzPts val="3200"/>
              <a:buNone/>
            </a:pPr>
            <a:r>
              <a:rPr lang="fr-FR" dirty="0"/>
              <a:t>MIAPPE File Archive</a:t>
            </a:r>
            <a:endParaRPr dirty="0"/>
          </a:p>
        </p:txBody>
      </p:sp>
      <p:sp>
        <p:nvSpPr>
          <p:cNvPr id="282" name="Google Shape;282;p28"/>
          <p:cNvSpPr txBox="1">
            <a:spLocks noGrp="1"/>
          </p:cNvSpPr>
          <p:nvPr>
            <p:ph type="sldNum" idx="4294967295"/>
          </p:nvPr>
        </p:nvSpPr>
        <p:spPr>
          <a:xfrm>
            <a:off x="10058400" y="6381750"/>
            <a:ext cx="2133600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22</a:t>
            </a:fld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28"/>
          <p:cNvPicPr preferRelativeResize="0"/>
          <p:nvPr/>
        </p:nvPicPr>
        <p:blipFill rotWithShape="1">
          <a:blip r:embed="rId3">
            <a:alphaModFix/>
          </a:blip>
          <a:srcRect r="3247"/>
          <a:stretch/>
        </p:blipFill>
        <p:spPr>
          <a:xfrm>
            <a:off x="6266823" y="980728"/>
            <a:ext cx="4310449" cy="504090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8"/>
          <p:cNvSpPr txBox="1"/>
          <p:nvPr/>
        </p:nvSpPr>
        <p:spPr>
          <a:xfrm>
            <a:off x="9120337" y="2636912"/>
            <a:ext cx="126457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files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 algn="ctr"/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361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body" idx="1"/>
          </p:nvPr>
        </p:nvSpPr>
        <p:spPr>
          <a:xfrm>
            <a:off x="377825" y="1051283"/>
            <a:ext cx="4239145" cy="50014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Zip archive</a:t>
            </a:r>
          </a:p>
          <a:p>
            <a:pPr marL="342900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investigation</a:t>
            </a:r>
          </a:p>
          <a:p>
            <a:pPr marL="914360" lvl="1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i_Investigation.txt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: initial file</a:t>
            </a:r>
          </a:p>
          <a:p>
            <a:pPr marL="342900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Studies</a:t>
            </a:r>
          </a:p>
          <a:p>
            <a:pPr marL="914360" lvl="1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s_*.txt file</a:t>
            </a:r>
          </a:p>
          <a:p>
            <a:pPr marL="342900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level per study</a:t>
            </a:r>
          </a:p>
          <a:p>
            <a:pPr marL="914360" lvl="1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a_*.txt</a:t>
            </a:r>
          </a:p>
          <a:p>
            <a:pPr marL="342900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trait definition file</a:t>
            </a:r>
          </a:p>
          <a:p>
            <a:pPr marL="914360" lvl="1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Crop ontology format</a:t>
            </a:r>
          </a:p>
          <a:p>
            <a:pPr marL="914360" lvl="1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T_*.txt files</a:t>
            </a:r>
          </a:p>
          <a:p>
            <a:pPr marL="342900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data files</a:t>
            </a:r>
          </a:p>
          <a:p>
            <a:pPr marL="914360" lvl="1" indent="-342900">
              <a:spcBef>
                <a:spcPts val="0"/>
              </a:spcBef>
              <a:buClr>
                <a:schemeClr val="dk2"/>
              </a:buClr>
              <a:buSzPts val="1800"/>
              <a:buFont typeface="Arial"/>
              <a:buChar char="•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D_*.txt file</a:t>
            </a:r>
          </a:p>
        </p:txBody>
      </p:sp>
      <p:sp>
        <p:nvSpPr>
          <p:cNvPr id="289" name="Google Shape;289;p29"/>
          <p:cNvSpPr txBox="1">
            <a:spLocks noGrp="1"/>
          </p:cNvSpPr>
          <p:nvPr>
            <p:ph type="dt" idx="10"/>
          </p:nvPr>
        </p:nvSpPr>
        <p:spPr>
          <a:xfrm>
            <a:off x="7020272" y="6597352"/>
            <a:ext cx="21336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29"/>
          <p:cNvSpPr txBox="1">
            <a:spLocks noGrp="1"/>
          </p:cNvSpPr>
          <p:nvPr>
            <p:ph type="sldNum" idx="12"/>
          </p:nvPr>
        </p:nvSpPr>
        <p:spPr>
          <a:xfrm>
            <a:off x="7010400" y="6381329"/>
            <a:ext cx="2133600" cy="21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23</a:t>
            </a:fld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171698-ED92-3F45-9050-A26FACB35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101" y="1124743"/>
            <a:ext cx="7403899" cy="396308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269A175-E75E-0E49-5AB2-539ADBF9D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MIAPPE File: </a:t>
            </a:r>
            <a:r>
              <a:rPr lang="fr-FR" dirty="0" err="1"/>
              <a:t>Poplar</a:t>
            </a:r>
            <a:r>
              <a:rPr lang="fr-FR" dirty="0"/>
              <a:t> </a:t>
            </a:r>
            <a:r>
              <a:rPr lang="fr-FR" dirty="0" err="1"/>
              <a:t>Phenology</a:t>
            </a:r>
            <a:r>
              <a:rPr lang="fr-FR" dirty="0"/>
              <a:t> </a:t>
            </a:r>
            <a:r>
              <a:rPr lang="fr-FR" dirty="0" err="1"/>
              <a:t>dataset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4174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Google Shape;297;p31">
            <a:extLst>
              <a:ext uri="{FF2B5EF4-FFF2-40B4-BE49-F238E27FC236}">
                <a16:creationId xmlns:a16="http://schemas.microsoft.com/office/drawing/2014/main" id="{75131FB0-42A2-E040-AA3D-DD182A71A9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fr-FR" dirty="0">
                <a:solidFill>
                  <a:srgbClr val="6076B4"/>
                </a:solidFill>
                <a:latin typeface="Corbel" panose="020B0503020204020204" pitchFamily="34" charset="0"/>
              </a:rPr>
              <a:t>Plant </a:t>
            </a:r>
            <a:r>
              <a:rPr lang="en-US" altLang="fr-FR" u="sng" dirty="0">
                <a:solidFill>
                  <a:srgbClr val="6076B4"/>
                </a:solidFill>
                <a:latin typeface="Corbel" panose="020B0503020204020204" pitchFamily="34" charset="0"/>
              </a:rPr>
              <a:t>Technical</a:t>
            </a:r>
            <a:r>
              <a:rPr lang="en-US" altLang="fr-FR" dirty="0">
                <a:solidFill>
                  <a:srgbClr val="6076B4"/>
                </a:solidFill>
                <a:latin typeface="Corbel" panose="020B0503020204020204" pitchFamily="34" charset="0"/>
              </a:rPr>
              <a:t> Standard</a:t>
            </a:r>
            <a:endParaRPr lang="fr-FR" altLang="fr-FR" dirty="0">
              <a:solidFill>
                <a:srgbClr val="6076B4"/>
              </a:solidFill>
              <a:latin typeface="Corbel" panose="020B0503020204020204" pitchFamily="34" charset="0"/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1452EF-993D-4D4F-9DB8-765CF980B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556" y="787036"/>
            <a:ext cx="11617291" cy="5571233"/>
          </a:xfrm>
        </p:spPr>
        <p:txBody>
          <a:bodyPr>
            <a:normAutofit fontScale="70000" lnSpcReduction="20000"/>
          </a:bodyPr>
          <a:lstStyle/>
          <a:p>
            <a:pPr marL="257162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2400"/>
              <a:buFont typeface="Arial"/>
              <a:buChar char="•"/>
            </a:pPr>
            <a:r>
              <a:rPr lang="en-GB" sz="33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Breeding API </a:t>
            </a:r>
            <a:r>
              <a:rPr lang="en-GB" sz="3333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http://brapi.org/</a:t>
            </a:r>
            <a:r>
              <a:rPr lang="en-GB" sz="3333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57162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2400"/>
              <a:buFont typeface="Arial"/>
              <a:buChar char="•"/>
            </a:pPr>
            <a:r>
              <a:rPr lang="en-GB" sz="33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r>
              <a:rPr lang="en-GB" sz="3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33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lang="en-GB" sz="3333" dirty="0"/>
          </a:p>
          <a:p>
            <a:pPr marL="600045" lvl="1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900"/>
              <a:buFont typeface="Noto Sans Symbols"/>
              <a:buChar char="◆"/>
            </a:pPr>
            <a:r>
              <a:rPr lang="en-GB" sz="3333" dirty="0">
                <a:latin typeface="Calibri"/>
                <a:ea typeface="Calibri"/>
                <a:cs typeface="Calibri"/>
                <a:sym typeface="Calibri"/>
              </a:rPr>
              <a:t>Standard Open Web Service API </a:t>
            </a:r>
            <a:endParaRPr lang="en-GB" sz="3333" dirty="0"/>
          </a:p>
          <a:p>
            <a:pPr marL="600045" lvl="1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900"/>
              <a:buFont typeface="Noto Sans Symbols"/>
              <a:buChar char="◆"/>
            </a:pPr>
            <a:r>
              <a:rPr lang="en-GB" sz="3333" dirty="0">
                <a:latin typeface="Calibri"/>
                <a:ea typeface="Calibri"/>
                <a:cs typeface="Calibri"/>
                <a:sym typeface="Calibri"/>
              </a:rPr>
              <a:t>Information Exchange, Main target: </a:t>
            </a:r>
            <a:r>
              <a:rPr lang="en-GB" sz="3333" dirty="0">
                <a:ea typeface="Calibri"/>
                <a:cs typeface="Calibri"/>
                <a:sym typeface="Calibri"/>
              </a:rPr>
              <a:t>Breeding</a:t>
            </a:r>
          </a:p>
          <a:p>
            <a:pPr marL="600045" lvl="1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900"/>
              <a:buFont typeface="Noto Sans Symbols"/>
              <a:buChar char="◆"/>
            </a:pPr>
            <a:r>
              <a:rPr lang="en-GB" sz="3333" dirty="0">
                <a:ea typeface="Calibri"/>
                <a:cs typeface="Calibri"/>
                <a:sym typeface="Calibri"/>
              </a:rPr>
              <a:t>Excellence in Breeding platform (CGIAR, Peter Selby)</a:t>
            </a:r>
            <a:endParaRPr lang="en-GB" sz="3333" dirty="0">
              <a:latin typeface="Calibri"/>
              <a:ea typeface="Calibri"/>
              <a:cs typeface="Calibri"/>
              <a:sym typeface="Calibri"/>
            </a:endParaRPr>
          </a:p>
          <a:p>
            <a:pPr marL="257162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2400"/>
              <a:buFont typeface="Arial"/>
              <a:buChar char="•"/>
            </a:pPr>
            <a:r>
              <a:rPr lang="en-GB" sz="3333" dirty="0">
                <a:solidFill>
                  <a:schemeClr val="dk1"/>
                </a:solidFill>
                <a:latin typeface="Calibri"/>
                <a:cs typeface="Calibri"/>
              </a:rPr>
              <a:t>Major Elixir, Emphasis Contribution</a:t>
            </a:r>
          </a:p>
          <a:p>
            <a:pPr marL="600045" lvl="1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900"/>
              <a:buFont typeface="Noto Sans Symbols"/>
              <a:buChar char="◆"/>
            </a:pPr>
            <a:r>
              <a:rPr lang="en-US" altLang="fr-FR" sz="3467" dirty="0">
                <a:latin typeface="Calibri"/>
                <a:cs typeface="Calibri"/>
                <a:sym typeface="Corbel" panose="020B0503020204020204" pitchFamily="34" charset="0"/>
              </a:rPr>
              <a:t>Phenotyping specification</a:t>
            </a:r>
          </a:p>
          <a:p>
            <a:pPr marL="314311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2400"/>
              <a:buFont typeface="Arial"/>
              <a:buChar char="•"/>
            </a:pPr>
            <a:r>
              <a:rPr lang="en-US" altLang="fr-FR" sz="3333" dirty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Corbel" panose="020B0503020204020204" pitchFamily="34" charset="0"/>
              </a:rPr>
              <a:t>Connect data repositories and tools:</a:t>
            </a:r>
          </a:p>
          <a:p>
            <a:pPr marL="600045" lvl="1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900"/>
              <a:buFont typeface="Noto Sans Symbols"/>
              <a:buChar char="◆"/>
            </a:pPr>
            <a:r>
              <a:rPr lang="en-US" altLang="fr-FR" sz="3467" dirty="0">
                <a:latin typeface="Calibri"/>
                <a:cs typeface="Calibri"/>
                <a:sym typeface="Corbel" panose="020B0503020204020204" pitchFamily="34" charset="0"/>
              </a:rPr>
              <a:t>Genotype visualization (Flapjack)</a:t>
            </a:r>
          </a:p>
          <a:p>
            <a:pPr marL="600045" lvl="1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900"/>
              <a:buFont typeface="Noto Sans Symbols"/>
              <a:buChar char="◆"/>
            </a:pPr>
            <a:r>
              <a:rPr lang="en-US" altLang="fr-FR" sz="3467" dirty="0">
                <a:latin typeface="Calibri"/>
                <a:cs typeface="Calibri"/>
                <a:sym typeface="Corbel" panose="020B0503020204020204" pitchFamily="34" charset="0"/>
              </a:rPr>
              <a:t>Studies graph preview and filtering</a:t>
            </a:r>
          </a:p>
          <a:p>
            <a:pPr marL="942927" lvl="2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900"/>
              <a:buFont typeface="Noto Sans Symbols"/>
              <a:buChar char="◆"/>
            </a:pPr>
            <a:r>
              <a:rPr lang="en-US" altLang="fr-FR" sz="3067" dirty="0" err="1">
                <a:latin typeface="Calibri"/>
                <a:cs typeface="Calibri"/>
                <a:sym typeface="Corbel" panose="020B0503020204020204" pitchFamily="34" charset="0"/>
              </a:rPr>
              <a:t>BrAPPS</a:t>
            </a:r>
            <a:r>
              <a:rPr lang="en-US" altLang="fr-FR" sz="3067" dirty="0">
                <a:latin typeface="Calibri"/>
                <a:cs typeface="Calibri"/>
                <a:sym typeface="Corbel" panose="020B0503020204020204" pitchFamily="34" charset="0"/>
              </a:rPr>
              <a:t> : Tools integrable in any BrAPI compliant System</a:t>
            </a:r>
          </a:p>
          <a:p>
            <a:pPr marL="942927" lvl="2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900"/>
              <a:buFont typeface="Noto Sans Symbols"/>
              <a:buChar char="◆"/>
            </a:pPr>
            <a:r>
              <a:rPr lang="en-US" altLang="fr-FR" sz="3067" dirty="0">
                <a:latin typeface="Calibri"/>
                <a:cs typeface="Calibri"/>
                <a:sym typeface="Corbel" panose="020B0503020204020204" pitchFamily="34" charset="0"/>
                <a:hlinkClick r:id="rId4"/>
              </a:rPr>
              <a:t>https://www.brapi.org/brapps.php</a:t>
            </a:r>
            <a:r>
              <a:rPr lang="en-US" altLang="fr-FR" sz="3067" dirty="0">
                <a:latin typeface="Calibri"/>
                <a:cs typeface="Calibri"/>
                <a:sym typeface="Corbel" panose="020B0503020204020204" pitchFamily="34" charset="0"/>
              </a:rPr>
              <a:t> </a:t>
            </a:r>
          </a:p>
          <a:p>
            <a:pPr marL="600045" lvl="1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900"/>
              <a:buFont typeface="Noto Sans Symbols"/>
              <a:buChar char="◆"/>
            </a:pPr>
            <a:r>
              <a:rPr lang="en-US" altLang="fr-FR" sz="3467" dirty="0">
                <a:latin typeface="Calibri"/>
                <a:cs typeface="Calibri"/>
                <a:sym typeface="Corbel" panose="020B0503020204020204" pitchFamily="34" charset="0"/>
              </a:rPr>
              <a:t>R analysis environment</a:t>
            </a:r>
          </a:p>
          <a:p>
            <a:pPr marL="600045" lvl="1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900"/>
              <a:buFont typeface="Noto Sans Symbols"/>
              <a:buChar char="◆"/>
            </a:pPr>
            <a:r>
              <a:rPr lang="en-US" altLang="fr-FR" sz="3467" dirty="0">
                <a:latin typeface="Calibri"/>
                <a:cs typeface="Calibri"/>
                <a:sym typeface="Corbel" panose="020B0503020204020204" pitchFamily="34" charset="0"/>
              </a:rPr>
              <a:t>Field data capture</a:t>
            </a:r>
          </a:p>
          <a:p>
            <a:pPr marL="600045" lvl="1" indent="-128582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ts val="900"/>
              <a:buFont typeface="Noto Sans Symbols"/>
              <a:buChar char="◆"/>
            </a:pPr>
            <a:r>
              <a:rPr lang="en-US" altLang="fr-FR" sz="3467" dirty="0">
                <a:latin typeface="Calibri"/>
                <a:cs typeface="Calibri"/>
                <a:sym typeface="Corbel" panose="020B0503020204020204" pitchFamily="34" charset="0"/>
              </a:rPr>
              <a:t>FAIR Data discovery </a:t>
            </a:r>
            <a:r>
              <a:rPr lang="en-US" altLang="fr-FR" sz="3467" dirty="0">
                <a:latin typeface="Calibri"/>
                <a:cs typeface="Calibri"/>
                <a:sym typeface="Wingdings" pitchFamily="2" charset="2"/>
              </a:rPr>
              <a:t> Elixir FAIDARE</a:t>
            </a:r>
            <a:endParaRPr lang="fr-FR" altLang="fr-FR" sz="3467" dirty="0">
              <a:latin typeface="Calibri"/>
              <a:cs typeface="Calibri"/>
              <a:sym typeface="Corbel" panose="020B0503020204020204" pitchFamily="34" charset="0"/>
            </a:endParaRPr>
          </a:p>
          <a:p>
            <a:pPr marL="257162" indent="-128582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SzPts val="2400"/>
              <a:buFont typeface="Arial"/>
              <a:buChar char="•"/>
            </a:pPr>
            <a:endParaRPr lang="en-GB" sz="2667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57162" indent="-128582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SzPts val="2400"/>
              <a:buFont typeface="Arial"/>
              <a:buChar char="•"/>
            </a:pPr>
            <a:endParaRPr lang="en-GB" sz="2667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57162" indent="-128582">
              <a:lnSpc>
                <a:spcPct val="80000"/>
              </a:lnSpc>
              <a:spcBef>
                <a:spcPts val="0"/>
              </a:spcBef>
              <a:buClr>
                <a:schemeClr val="dk2"/>
              </a:buClr>
              <a:buSzPts val="2400"/>
              <a:buFont typeface="Arial"/>
              <a:buChar char="•"/>
            </a:pPr>
            <a:endParaRPr lang="en-GB" sz="2667" dirty="0">
              <a:solidFill>
                <a:schemeClr val="dk1"/>
              </a:solidFill>
              <a:latin typeface="Calibri"/>
              <a:cs typeface="Calibri"/>
            </a:endParaRPr>
          </a:p>
          <a:p>
            <a:endParaRPr lang="fr-FR" dirty="0"/>
          </a:p>
        </p:txBody>
      </p:sp>
      <p:pic>
        <p:nvPicPr>
          <p:cNvPr id="35844" name="Google Shape;304;p31">
            <a:extLst>
              <a:ext uri="{FF2B5EF4-FFF2-40B4-BE49-F238E27FC236}">
                <a16:creationId xmlns:a16="http://schemas.microsoft.com/office/drawing/2014/main" id="{85DC44D1-1F59-7844-817C-FD7039F5FB4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2345" y="95630"/>
            <a:ext cx="282733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57;p27">
            <a:extLst>
              <a:ext uri="{FF2B5EF4-FFF2-40B4-BE49-F238E27FC236}">
                <a16:creationId xmlns:a16="http://schemas.microsoft.com/office/drawing/2014/main" id="{8A3A0555-2E52-554F-8B18-0F663499D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4584" y="2870881"/>
            <a:ext cx="4956275" cy="9128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6000" tIns="91425" rIns="36000" bIns="91425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15000"/>
              </a:lnSpc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fr-FR" dirty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Corbel" panose="020B0503020204020204" pitchFamily="34" charset="0"/>
              </a:rPr>
              <a:t>Selby </a:t>
            </a:r>
            <a:r>
              <a:rPr lang="en-US" altLang="fr-FR" i="1" dirty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Corbel" panose="020B0503020204020204" pitchFamily="34" charset="0"/>
              </a:rPr>
              <a:t>et al. Bioinformatics </a:t>
            </a:r>
            <a:r>
              <a:rPr lang="en-US" altLang="fr-FR" dirty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Corbel" panose="020B0503020204020204" pitchFamily="34" charset="0"/>
              </a:rPr>
              <a:t>(2019), </a:t>
            </a:r>
            <a:endParaRPr lang="fr-FR" altLang="fr-FR" dirty="0">
              <a:solidFill>
                <a:srgbClr val="000000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  <a:sym typeface="Corbel" panose="020B0503020204020204" pitchFamily="34" charset="0"/>
            </a:endParaRPr>
          </a:p>
          <a:p>
            <a:pPr>
              <a:lnSpc>
                <a:spcPct val="115000"/>
              </a:lnSpc>
              <a:buClr>
                <a:srgbClr val="000000"/>
              </a:buClr>
              <a:buSzPts val="1100"/>
              <a:buFont typeface="Arial" panose="020B0604020202020204" pitchFamily="34" charset="0"/>
              <a:buNone/>
            </a:pPr>
            <a:r>
              <a:rPr lang="en-US" altLang="fr-FR" dirty="0" err="1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Corbel" panose="020B0503020204020204" pitchFamily="34" charset="0"/>
              </a:rPr>
              <a:t>doi.org</a:t>
            </a:r>
            <a:r>
              <a:rPr lang="en-US" altLang="fr-FR" dirty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Corbel" panose="020B0503020204020204" pitchFamily="34" charset="0"/>
              </a:rPr>
              <a:t>/10.1093/bioinformatics/btz190</a:t>
            </a:r>
            <a:endParaRPr lang="fr-FR" altLang="fr-FR" dirty="0">
              <a:solidFill>
                <a:srgbClr val="000000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  <a:sym typeface="Corbel" panose="020B0503020204020204" pitchFamily="34" charset="0"/>
            </a:endParaRPr>
          </a:p>
          <a:p>
            <a:endParaRPr lang="fr-FR" altLang="fr-FR" dirty="0"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  <a:sym typeface="Corbel" panose="020B0503020204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09055FA-CB5A-F344-B57F-A0799F29A0A7}"/>
              </a:ext>
            </a:extLst>
          </p:cNvPr>
          <p:cNvGrpSpPr/>
          <p:nvPr/>
        </p:nvGrpSpPr>
        <p:grpSpPr>
          <a:xfrm>
            <a:off x="9120337" y="733805"/>
            <a:ext cx="2874657" cy="2342161"/>
            <a:chOff x="7109775" y="720294"/>
            <a:chExt cx="2399987" cy="1977687"/>
          </a:xfrm>
        </p:grpSpPr>
        <p:pic>
          <p:nvPicPr>
            <p:cNvPr id="12" name="Shape 261" descr="gates-foundation_340.gif">
              <a:extLst>
                <a:ext uri="{FF2B5EF4-FFF2-40B4-BE49-F238E27FC236}">
                  <a16:creationId xmlns:a16="http://schemas.microsoft.com/office/drawing/2014/main" id="{0DA5D95F-52EA-D748-BC10-1B12E54224E3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23066" y="720294"/>
              <a:ext cx="1544340" cy="6821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Shape 260">
              <a:extLst>
                <a:ext uri="{FF2B5EF4-FFF2-40B4-BE49-F238E27FC236}">
                  <a16:creationId xmlns:a16="http://schemas.microsoft.com/office/drawing/2014/main" id="{04956FD3-0400-E64A-A119-6EEC38CF55C0}"/>
                </a:ext>
              </a:extLst>
            </p:cNvPr>
            <p:cNvSpPr txBox="1"/>
            <p:nvPr/>
          </p:nvSpPr>
          <p:spPr>
            <a:xfrm>
              <a:off x="7109775" y="765242"/>
              <a:ext cx="2399987" cy="19327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413" tIns="51413" rIns="51413" bIns="51413" anchor="t" anchorCtr="0">
              <a:noAutofit/>
            </a:bodyPr>
            <a:lstStyle/>
            <a:p>
              <a:pPr defTabSz="1219140">
                <a:lnSpc>
                  <a:spcPct val="115000"/>
                </a:lnSpc>
              </a:pPr>
              <a:r>
                <a:rPr lang="en-GB" sz="900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T3</a:t>
              </a:r>
              <a:endParaRPr sz="1351" dirty="0"/>
            </a:p>
            <a:p>
              <a:pPr defTabSz="1219140">
                <a:lnSpc>
                  <a:spcPct val="115000"/>
                </a:lnSpc>
              </a:pPr>
              <a:r>
                <a:rPr lang="en-GB" sz="900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CIRAD</a:t>
              </a:r>
              <a:endParaRPr sz="1351" dirty="0"/>
            </a:p>
            <a:p>
              <a:pPr defTabSz="1219140">
                <a:lnSpc>
                  <a:spcPct val="115000"/>
                </a:lnSpc>
              </a:pPr>
              <a:r>
                <a:rPr lang="en-GB" sz="900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GOBII</a:t>
              </a:r>
              <a:endParaRPr sz="1351" dirty="0"/>
            </a:p>
            <a:p>
              <a:pPr defTabSz="1219140">
                <a:lnSpc>
                  <a:spcPct val="115000"/>
                </a:lnSpc>
              </a:pPr>
              <a:r>
                <a:rPr lang="en-GB" sz="900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Wageningen</a:t>
              </a:r>
              <a:endParaRPr sz="9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219140">
                <a:lnSpc>
                  <a:spcPct val="115000"/>
                </a:lnSpc>
              </a:pPr>
              <a:r>
                <a:rPr lang="en-GB" sz="900" dirty="0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Cornell</a:t>
              </a:r>
              <a:endParaRPr sz="1351" dirty="0"/>
            </a:p>
            <a:p>
              <a:pPr defTabSz="1219140">
                <a:lnSpc>
                  <a:spcPct val="115000"/>
                </a:lnSpc>
              </a:pPr>
              <a:r>
                <a:rPr lang="en-GB" sz="900" dirty="0" err="1">
                  <a:solidFill>
                    <a:prstClr val="black"/>
                  </a:solidFill>
                  <a:latin typeface="Calibri"/>
                  <a:ea typeface="Calibri"/>
                  <a:cs typeface="Calibri"/>
                  <a:sym typeface="Calibri"/>
                </a:rPr>
                <a:t>iPlant</a:t>
              </a:r>
              <a:endParaRPr sz="9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defTabSz="1219140"/>
              <a:endParaRPr sz="900" dirty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Shape 262" descr="nextgen_cassava_icon.png">
              <a:extLst>
                <a:ext uri="{FF2B5EF4-FFF2-40B4-BE49-F238E27FC236}">
                  <a16:creationId xmlns:a16="http://schemas.microsoft.com/office/drawing/2014/main" id="{C33BFE99-EC63-3449-989B-9AB2E17B9D4D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17107" y="1276709"/>
              <a:ext cx="441844" cy="4992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263" descr="IBP-logo.jpg">
              <a:extLst>
                <a:ext uri="{FF2B5EF4-FFF2-40B4-BE49-F238E27FC236}">
                  <a16:creationId xmlns:a16="http://schemas.microsoft.com/office/drawing/2014/main" id="{68D6E589-A46A-A243-9080-ABC08BEC17F7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5262" y="1830279"/>
              <a:ext cx="364500" cy="36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264" descr="CGIAR green logo.jpg">
              <a:extLst>
                <a:ext uri="{FF2B5EF4-FFF2-40B4-BE49-F238E27FC236}">
                  <a16:creationId xmlns:a16="http://schemas.microsoft.com/office/drawing/2014/main" id="{2B8DB323-4ECD-5040-997B-CEFDFC9DFBB8}"/>
                </a:ext>
              </a:extLst>
            </p:cNvPr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73398" y="1269189"/>
              <a:ext cx="420988" cy="4992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265" descr="jhi.png">
              <a:extLst>
                <a:ext uri="{FF2B5EF4-FFF2-40B4-BE49-F238E27FC236}">
                  <a16:creationId xmlns:a16="http://schemas.microsoft.com/office/drawing/2014/main" id="{4A2BCA21-0398-0E43-80F9-DAB11868E5E3}"/>
                </a:ext>
              </a:extLst>
            </p:cNvPr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02703" y="1830279"/>
              <a:ext cx="581189" cy="2712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266" descr="1173px-Bioversity_logo.svg.png">
              <a:extLst>
                <a:ext uri="{FF2B5EF4-FFF2-40B4-BE49-F238E27FC236}">
                  <a16:creationId xmlns:a16="http://schemas.microsoft.com/office/drawing/2014/main" id="{D7C39359-F176-0943-BF3F-87341F25306E}"/>
                </a:ext>
              </a:extLst>
            </p:cNvPr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31481" y="1313183"/>
              <a:ext cx="501497" cy="4377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267" descr="b43b7095-e452-482a-8969-fed9a50393a8_WUR_RGB_standard.png">
              <a:extLst>
                <a:ext uri="{FF2B5EF4-FFF2-40B4-BE49-F238E27FC236}">
                  <a16:creationId xmlns:a16="http://schemas.microsoft.com/office/drawing/2014/main" id="{016F48F9-B83F-A643-8C06-D8186DF33B75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4870" y="2301291"/>
              <a:ext cx="1109743" cy="2108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268" descr="2880px-INRA_logo.jpg">
              <a:extLst>
                <a:ext uri="{FF2B5EF4-FFF2-40B4-BE49-F238E27FC236}">
                  <a16:creationId xmlns:a16="http://schemas.microsoft.com/office/drawing/2014/main" id="{B62F1D9B-EC7B-5A45-A0ED-8245DE72A126}"/>
                </a:ext>
              </a:extLst>
            </p:cNvPr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34952" y="1880269"/>
              <a:ext cx="823779" cy="3378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4" descr="elixir_1_RZ_mac.eps">
              <a:extLst>
                <a:ext uri="{FF2B5EF4-FFF2-40B4-BE49-F238E27FC236}">
                  <a16:creationId xmlns:a16="http://schemas.microsoft.com/office/drawing/2014/main" id="{089B190C-B057-C740-808A-3B8085749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2514" y="1787070"/>
              <a:ext cx="523775" cy="376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Google Shape;440;p41">
              <a:extLst>
                <a:ext uri="{FF2B5EF4-FFF2-40B4-BE49-F238E27FC236}">
                  <a16:creationId xmlns:a16="http://schemas.microsoft.com/office/drawing/2014/main" id="{34878EC5-8E9E-2A44-BCEC-21478F832C37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1078" y="2200344"/>
              <a:ext cx="701179" cy="37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Shape 338">
            <a:extLst>
              <a:ext uri="{FF2B5EF4-FFF2-40B4-BE49-F238E27FC236}">
                <a16:creationId xmlns:a16="http://schemas.microsoft.com/office/drawing/2014/main" id="{BCEE08FC-A93D-834E-B255-0DE919A7828B}"/>
              </a:ext>
            </a:extLst>
          </p:cNvPr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091" y="3783735"/>
            <a:ext cx="4212468" cy="3064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929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Standardized </a:t>
            </a:r>
            <a:r>
              <a:rPr lang="en-US" dirty="0">
                <a:solidFill>
                  <a:srgbClr val="891921"/>
                </a:solidFill>
              </a:rPr>
              <a:t>Specification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BrAPI has defined a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Standardized </a:t>
            </a:r>
            <a:r>
              <a:rPr lang="en-US" dirty="0"/>
              <a:t>set of </a:t>
            </a:r>
            <a:r>
              <a:rPr lang="en-US" u="sng" dirty="0"/>
              <a:t>data model structures</a:t>
            </a:r>
            <a:r>
              <a:rPr lang="en-US" dirty="0"/>
              <a:t> to communicate the basic information of plant breeding</a:t>
            </a:r>
          </a:p>
          <a:p>
            <a:r>
              <a:rPr lang="en-US" dirty="0"/>
              <a:t>BrAPI is a technical </a:t>
            </a:r>
            <a:r>
              <a:rPr lang="en-US" dirty="0">
                <a:solidFill>
                  <a:srgbClr val="891921"/>
                </a:solidFill>
              </a:rPr>
              <a:t>Specification </a:t>
            </a:r>
            <a:r>
              <a:rPr lang="en-US" dirty="0"/>
              <a:t>which software developers can easily turn into code which communicates using the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Standard.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437068C-71E1-8A4E-8874-DB7AD7BE9A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381334"/>
            <a:ext cx="2844800" cy="2160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FB34B-B982-584C-87D1-A762E7D52625}" type="slidenum">
              <a:rPr lang="fr-FR" smtClean="0">
                <a:solidFill>
                  <a:prstClr val="white"/>
                </a:solidFill>
              </a:rPr>
              <a:pPr/>
              <a:t>25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6" name="Google Shape;304;p31">
            <a:extLst>
              <a:ext uri="{FF2B5EF4-FFF2-40B4-BE49-F238E27FC236}">
                <a16:creationId xmlns:a16="http://schemas.microsoft.com/office/drawing/2014/main" id="{5F2E6067-8B47-3840-B1BC-28BD21BEA76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656" y="59445"/>
            <a:ext cx="282733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5692AD-25A0-A941-849C-699886858BD1}"/>
              </a:ext>
            </a:extLst>
          </p:cNvPr>
          <p:cNvSpPr/>
          <p:nvPr/>
        </p:nvSpPr>
        <p:spPr>
          <a:xfrm>
            <a:off x="8732695" y="6485421"/>
            <a:ext cx="3308983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fr-FR" sz="2400" i="1" dirty="0">
                <a:ln w="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0" dist="50800" dir="3600000" sx="101000" sy="101000" algn="l" rotWithShape="0">
                    <a:prstClr val="black">
                      <a:alpha val="81000"/>
                    </a:prstClr>
                  </a:outerShdw>
                </a:effectLst>
              </a:rPr>
              <a:t>BrAPI 101 Slides, P. </a:t>
            </a:r>
            <a:r>
              <a:rPr lang="fr-FR" sz="2400" i="1" dirty="0" err="1">
                <a:ln w="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127000" dist="50800" dir="3600000" sx="101000" sy="101000" algn="l" rotWithShape="0">
                    <a:prstClr val="black">
                      <a:alpha val="81000"/>
                    </a:prstClr>
                  </a:outerShdw>
                </a:effectLst>
              </a:rPr>
              <a:t>Selby</a:t>
            </a:r>
            <a:endParaRPr lang="fr-FR" sz="2400" i="1" dirty="0">
              <a:ln w="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127000" dist="50800" dir="3600000" sx="101000" sy="101000" algn="l" rotWithShape="0">
                  <a:prstClr val="black">
                    <a:alpha val="81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463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519AF1-CF3D-3E45-B777-4DA705829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BrAPI</a:t>
            </a:r>
            <a:r>
              <a:rPr lang="fr-FR" dirty="0"/>
              <a:t> data model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79CDBC-F136-2641-BC36-9EA691137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527" y="885989"/>
            <a:ext cx="11732351" cy="5268987"/>
          </a:xfrm>
        </p:spPr>
        <p:txBody>
          <a:bodyPr/>
          <a:lstStyle/>
          <a:p>
            <a:r>
              <a:rPr lang="fr-FR" dirty="0"/>
              <a:t>MIAPPE </a:t>
            </a:r>
            <a:r>
              <a:rPr lang="fr-FR" dirty="0" err="1"/>
              <a:t>compliant</a:t>
            </a:r>
            <a:endParaRPr lang="fr-FR" dirty="0"/>
          </a:p>
          <a:p>
            <a:r>
              <a:rPr lang="fr-FR" dirty="0"/>
              <a:t>MIAPPE Investigation </a:t>
            </a:r>
            <a:r>
              <a:rPr lang="fr-FR" dirty="0">
                <a:sym typeface="Wingdings" pitchFamily="2" charset="2"/>
              </a:rPr>
              <a:t> </a:t>
            </a:r>
            <a:r>
              <a:rPr lang="fr-FR" dirty="0" err="1">
                <a:sym typeface="Wingdings" pitchFamily="2" charset="2"/>
              </a:rPr>
              <a:t>BrAPI</a:t>
            </a:r>
            <a:r>
              <a:rPr lang="fr-FR" dirty="0">
                <a:sym typeface="Wingdings" pitchFamily="2" charset="2"/>
              </a:rPr>
              <a:t> Trial</a:t>
            </a:r>
          </a:p>
          <a:p>
            <a:r>
              <a:rPr lang="fr-FR" dirty="0">
                <a:sym typeface="Wingdings" pitchFamily="2" charset="2"/>
              </a:rPr>
              <a:t>MIAPPE </a:t>
            </a:r>
            <a:r>
              <a:rPr lang="fr-FR" dirty="0" err="1">
                <a:sym typeface="Wingdings" pitchFamily="2" charset="2"/>
              </a:rPr>
              <a:t>Study</a:t>
            </a:r>
            <a:r>
              <a:rPr lang="fr-FR" dirty="0">
                <a:sym typeface="Wingdings" pitchFamily="2" charset="2"/>
              </a:rPr>
              <a:t>  </a:t>
            </a:r>
            <a:r>
              <a:rPr lang="fr-FR" dirty="0" err="1">
                <a:sym typeface="Wingdings" pitchFamily="2" charset="2"/>
              </a:rPr>
              <a:t>BrAPI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Study</a:t>
            </a:r>
            <a:endParaRPr lang="fr-FR" dirty="0"/>
          </a:p>
          <a:p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/>
              <a:t>Germplasm</a:t>
            </a:r>
            <a:r>
              <a:rPr lang="fr-FR" dirty="0"/>
              <a:t> MCPD </a:t>
            </a:r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BrAPI</a:t>
            </a:r>
            <a:r>
              <a:rPr lang="fr-FR" dirty="0"/>
              <a:t> calls</a:t>
            </a:r>
          </a:p>
          <a:p>
            <a:r>
              <a:rPr lang="fr-FR" dirty="0"/>
              <a:t>Observation variable </a:t>
            </a:r>
            <a:r>
              <a:rPr lang="fr-FR" dirty="0" err="1"/>
              <a:t>BrAPI</a:t>
            </a:r>
            <a:r>
              <a:rPr lang="fr-FR" dirty="0"/>
              <a:t> calls</a:t>
            </a:r>
          </a:p>
          <a:p>
            <a:r>
              <a:rPr lang="fr-FR" dirty="0" err="1"/>
              <a:t>Datafile</a:t>
            </a:r>
            <a:r>
              <a:rPr lang="fr-FR" dirty="0"/>
              <a:t> or Observation Unit</a:t>
            </a:r>
          </a:p>
        </p:txBody>
      </p:sp>
      <p:pic>
        <p:nvPicPr>
          <p:cNvPr id="4" name="Google Shape;304;p31">
            <a:extLst>
              <a:ext uri="{FF2B5EF4-FFF2-40B4-BE49-F238E27FC236}">
                <a16:creationId xmlns:a16="http://schemas.microsoft.com/office/drawing/2014/main" id="{06D6E14C-3826-9D48-9AD5-E538DCDFEEF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656" y="59445"/>
            <a:ext cx="282733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CCFBC2EE-F2CB-FA42-8C77-21CEEB1CB793}"/>
              </a:ext>
            </a:extLst>
          </p:cNvPr>
          <p:cNvGrpSpPr/>
          <p:nvPr/>
        </p:nvGrpSpPr>
        <p:grpSpPr>
          <a:xfrm>
            <a:off x="6096000" y="3429000"/>
            <a:ext cx="5812473" cy="3242448"/>
            <a:chOff x="4027036" y="2205800"/>
            <a:chExt cx="5812473" cy="3242448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80B27A95-43EC-EA43-87B2-60C1C08A8B38}"/>
                </a:ext>
              </a:extLst>
            </p:cNvPr>
            <p:cNvSpPr/>
            <p:nvPr/>
          </p:nvSpPr>
          <p:spPr>
            <a:xfrm>
              <a:off x="4669301" y="2283139"/>
              <a:ext cx="1788185" cy="811223"/>
            </a:xfrm>
            <a:prstGeom prst="ellipse">
              <a:avLst/>
            </a:prstGeom>
            <a:solidFill>
              <a:srgbClr val="01189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fr-FR" sz="1600" b="1" u="sng" dirty="0" err="1"/>
                <a:t>Phenotyping</a:t>
              </a:r>
              <a:endParaRPr lang="fr-FR" sz="1600" b="1" u="sng" dirty="0"/>
            </a:p>
            <a:p>
              <a:pPr algn="ctr"/>
              <a:r>
                <a:rPr lang="fr-FR" sz="1600" b="1" u="sng" dirty="0" err="1"/>
                <a:t>Studies</a:t>
              </a:r>
              <a:endParaRPr lang="fr-FR" b="1" u="sng" dirty="0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8E5C10CD-1042-D147-BC53-C09D68982EB3}"/>
                </a:ext>
              </a:extLst>
            </p:cNvPr>
            <p:cNvSpPr/>
            <p:nvPr/>
          </p:nvSpPr>
          <p:spPr>
            <a:xfrm>
              <a:off x="7423435" y="2205800"/>
              <a:ext cx="1780093" cy="8474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fr-FR" sz="1600" b="1" u="sng" dirty="0" err="1"/>
                <a:t>Genotyping</a:t>
              </a:r>
              <a:endParaRPr lang="fr-FR" sz="1600" b="1" u="sng" dirty="0"/>
            </a:p>
            <a:p>
              <a:pPr algn="ctr"/>
              <a:r>
                <a:rPr lang="fr-FR" sz="1600" b="1" u="sng" dirty="0" err="1"/>
                <a:t>Studies</a:t>
              </a:r>
              <a:endParaRPr lang="fr-FR" b="1" u="sng" dirty="0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47854DB0-46ED-984F-92EF-7938BA0B75FF}"/>
                </a:ext>
              </a:extLst>
            </p:cNvPr>
            <p:cNvSpPr/>
            <p:nvPr/>
          </p:nvSpPr>
          <p:spPr>
            <a:xfrm>
              <a:off x="4027036" y="3416022"/>
              <a:ext cx="1782036" cy="93619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fr-FR" sz="1600" b="1" u="sng" dirty="0"/>
                <a:t>Observation </a:t>
              </a:r>
              <a:r>
                <a:rPr lang="fr-FR" sz="1600" b="1" u="sng" dirty="0" err="1"/>
                <a:t>Units</a:t>
              </a:r>
              <a:endParaRPr lang="fr-FR" sz="1600" b="1" u="sng" dirty="0"/>
            </a:p>
            <a:p>
              <a:pPr algn="ctr"/>
              <a:r>
                <a:rPr lang="fr-FR" i="1" dirty="0"/>
                <a:t>(Plants, Plots, …)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2609F763-8B90-B340-AA35-7D94D36F7980}"/>
                </a:ext>
              </a:extLst>
            </p:cNvPr>
            <p:cNvSpPr/>
            <p:nvPr/>
          </p:nvSpPr>
          <p:spPr>
            <a:xfrm>
              <a:off x="5491538" y="2849119"/>
              <a:ext cx="3107342" cy="131900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fr-FR" sz="1600" b="1" u="sng" dirty="0" err="1"/>
                <a:t>Germplasm</a:t>
              </a:r>
              <a:endParaRPr lang="fr-FR" b="1" u="sng" dirty="0"/>
            </a:p>
            <a:p>
              <a:pPr algn="ctr"/>
              <a:r>
                <a:rPr lang="fr-FR" sz="1200" b="1" i="1" dirty="0"/>
                <a:t>Permanent Unique Identifier (DOI)</a:t>
              </a:r>
            </a:p>
            <a:p>
              <a:pPr algn="ctr"/>
              <a:r>
                <a:rPr lang="fr-FR" sz="1200" b="1" i="1" dirty="0" err="1"/>
                <a:t>AccessionNumber</a:t>
              </a:r>
              <a:endParaRPr lang="fr-FR" sz="1200" b="1" i="1" dirty="0"/>
            </a:p>
            <a:p>
              <a:pPr algn="ctr"/>
              <a:r>
                <a:rPr lang="fr-FR" sz="1200" b="1" i="1" dirty="0"/>
                <a:t>Taxon</a:t>
              </a:r>
            </a:p>
            <a:p>
              <a:pPr algn="ctr"/>
              <a:r>
                <a:rPr lang="fr-FR" sz="1200" b="1" i="1" dirty="0"/>
                <a:t>Institute </a:t>
              </a:r>
              <a:r>
                <a:rPr lang="fr-FR" sz="1200" dirty="0"/>
                <a:t>(</a:t>
              </a:r>
              <a:r>
                <a:rPr lang="fr-FR" sz="1200" dirty="0">
                  <a:sym typeface="Wingdings" pitchFamily="2" charset="2"/>
                </a:rPr>
                <a:t> </a:t>
              </a:r>
              <a:r>
                <a:rPr lang="fr-FR" sz="1200" dirty="0" err="1">
                  <a:sym typeface="Wingdings" pitchFamily="2" charset="2"/>
                </a:rPr>
                <a:t>Namespace</a:t>
              </a:r>
              <a:r>
                <a:rPr lang="fr-FR" sz="1200" dirty="0">
                  <a:sym typeface="Wingdings" pitchFamily="2" charset="2"/>
                </a:rPr>
                <a:t>)</a:t>
              </a:r>
              <a:endParaRPr lang="fr-FR" sz="1200" dirty="0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2CF19F72-F660-1142-B0F0-E56B3F5EB888}"/>
                </a:ext>
              </a:extLst>
            </p:cNvPr>
            <p:cNvSpPr/>
            <p:nvPr/>
          </p:nvSpPr>
          <p:spPr>
            <a:xfrm>
              <a:off x="4794103" y="4275670"/>
              <a:ext cx="1663383" cy="796409"/>
            </a:xfrm>
            <a:prstGeom prst="ellipse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fr-FR" sz="1600" b="1" u="sng" dirty="0"/>
                <a:t>Observations</a:t>
              </a:r>
            </a:p>
            <a:p>
              <a:pPr algn="ctr"/>
              <a:r>
                <a:rPr lang="fr-FR" i="1" dirty="0"/>
                <a:t>(</a:t>
              </a:r>
              <a:r>
                <a:rPr lang="fr-FR" i="1" dirty="0" err="1"/>
                <a:t>Env</a:t>
              </a:r>
              <a:r>
                <a:rPr lang="fr-FR" i="1" dirty="0"/>
                <a:t>, </a:t>
              </a:r>
              <a:r>
                <a:rPr lang="fr-FR" i="1" dirty="0" err="1"/>
                <a:t>Pheno</a:t>
              </a:r>
              <a:r>
                <a:rPr lang="fr-FR" i="1" dirty="0"/>
                <a:t>, …)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F8D8E3C-9EA6-E449-B001-86552B1168C7}"/>
                </a:ext>
              </a:extLst>
            </p:cNvPr>
            <p:cNvSpPr/>
            <p:nvPr/>
          </p:nvSpPr>
          <p:spPr>
            <a:xfrm>
              <a:off x="6271048" y="4352215"/>
              <a:ext cx="2756866" cy="109603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fr-FR" sz="1600" b="1" u="sng" dirty="0"/>
                <a:t>Observation Variables</a:t>
              </a:r>
              <a:endParaRPr lang="fr-FR" b="1" u="sng" dirty="0"/>
            </a:p>
            <a:p>
              <a:pPr algn="ctr"/>
              <a:r>
                <a:rPr lang="fr-FR" sz="1200" b="1" i="1" dirty="0"/>
                <a:t>Trait</a:t>
              </a:r>
            </a:p>
            <a:p>
              <a:pPr algn="ctr"/>
              <a:r>
                <a:rPr lang="fr-FR" sz="1200" b="1" i="1" dirty="0" err="1"/>
                <a:t>Methode</a:t>
              </a:r>
              <a:endParaRPr lang="fr-FR" sz="1200" b="1" i="1" dirty="0"/>
            </a:p>
            <a:p>
              <a:pPr algn="ctr"/>
              <a:r>
                <a:rPr lang="fr-FR" sz="1200" b="1" i="1" dirty="0" err="1"/>
                <a:t>Scale</a:t>
              </a:r>
              <a:endParaRPr lang="fr-FR" sz="1200" dirty="0"/>
            </a:p>
          </p:txBody>
        </p:sp>
        <p:pic>
          <p:nvPicPr>
            <p:cNvPr id="11" name="Google Shape;430;p41" descr="http://www.cropontology.org/images/Crop_Ontology_logo.png">
              <a:extLst>
                <a:ext uri="{FF2B5EF4-FFF2-40B4-BE49-F238E27FC236}">
                  <a16:creationId xmlns:a16="http://schemas.microsoft.com/office/drawing/2014/main" id="{9239D761-60F1-C844-BE16-73D018C2697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2215" y="4907984"/>
              <a:ext cx="927294" cy="3281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DDD86B8-025E-D64B-920C-840EA549A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895409">
              <a:off x="7659872" y="2890072"/>
              <a:ext cx="412978" cy="247787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0BE00BB-80D0-2849-AC88-32F58FE5E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078644">
              <a:off x="5934737" y="2913577"/>
              <a:ext cx="417056" cy="250234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103AEB5-EE6C-7946-8552-52720EB94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469" y="4335741"/>
              <a:ext cx="392731" cy="2356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1491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40832C3-C88C-7679-039B-05E4F58BE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Standard d’échange de données communauté </a:t>
            </a:r>
            <a:r>
              <a:rPr lang="fr-FR" dirty="0" err="1"/>
              <a:t>Resources</a:t>
            </a:r>
            <a:r>
              <a:rPr lang="fr-FR" dirty="0"/>
              <a:t> végétales Nationale (Florilège, Olga, </a:t>
            </a:r>
            <a:r>
              <a:rPr lang="fr-FR" dirty="0" err="1"/>
              <a:t>GnpIS</a:t>
            </a:r>
            <a:r>
              <a:rPr lang="fr-FR" dirty="0"/>
              <a:t>, FAIDARE)</a:t>
            </a:r>
          </a:p>
          <a:p>
            <a:r>
              <a:rPr lang="fr-FR" dirty="0"/>
              <a:t>Standard d’échange de données plantes ELIXIR (indexation FAIDARE)</a:t>
            </a:r>
          </a:p>
          <a:p>
            <a:r>
              <a:rPr lang="fr-FR" dirty="0"/>
              <a:t>Standard d’indexation </a:t>
            </a:r>
            <a:r>
              <a:rPr lang="fr-FR" dirty="0" err="1"/>
              <a:t>Phenome-EMPHASIS.fr</a:t>
            </a:r>
            <a:endParaRPr lang="fr-FR" dirty="0"/>
          </a:p>
          <a:p>
            <a:r>
              <a:rPr lang="fr-FR"/>
              <a:t>Adoption dans les CGIAR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7EA5832-B8A2-8DC0-B0BD-4B75A8CA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Adoption</a:t>
            </a:r>
          </a:p>
        </p:txBody>
      </p:sp>
      <p:pic>
        <p:nvPicPr>
          <p:cNvPr id="4" name="Google Shape;304;p31">
            <a:extLst>
              <a:ext uri="{FF2B5EF4-FFF2-40B4-BE49-F238E27FC236}">
                <a16:creationId xmlns:a16="http://schemas.microsoft.com/office/drawing/2014/main" id="{987886DA-72D4-314F-5381-399F8E14DDA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393" y="0"/>
            <a:ext cx="282733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58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.png">
            <a:extLst>
              <a:ext uri="{FF2B5EF4-FFF2-40B4-BE49-F238E27FC236}">
                <a16:creationId xmlns:a16="http://schemas.microsoft.com/office/drawing/2014/main" id="{9C2AC60D-31EB-B94F-A523-357EAC9B86D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898680" y="368655"/>
            <a:ext cx="8293320" cy="5460900"/>
          </a:xfrm>
          <a:prstGeom prst="rect">
            <a:avLst/>
          </a:prstGeom>
          <a:ln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MIAPPE </a:t>
            </a:r>
            <a:r>
              <a:rPr lang="fr-FR" dirty="0" err="1"/>
              <a:t>Semantic</a:t>
            </a:r>
            <a:r>
              <a:rPr lang="fr-FR" dirty="0"/>
              <a:t>: PPEO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xfrm>
            <a:off x="9347200" y="6381334"/>
            <a:ext cx="2844800" cy="2160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FB34B-B982-584C-87D1-A762E7D52625}" type="slidenum">
              <a:rPr lang="fr-FR" smtClean="0">
                <a:solidFill>
                  <a:prstClr val="white"/>
                </a:solidFill>
              </a:rPr>
              <a:pPr/>
              <a:t>28</a:t>
            </a:fld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320052"/>
            <a:ext cx="5671751" cy="4169293"/>
          </a:xfrm>
        </p:spPr>
        <p:txBody>
          <a:bodyPr>
            <a:normAutofit/>
          </a:bodyPr>
          <a:lstStyle/>
          <a:p>
            <a:r>
              <a:rPr lang="en-GB" dirty="0"/>
              <a:t>MIAPPE OWL Implementation</a:t>
            </a:r>
          </a:p>
          <a:p>
            <a:pPr lvl="1"/>
            <a:r>
              <a:rPr lang="en-GB" dirty="0">
                <a:hlinkClick r:id="rId3"/>
              </a:rPr>
              <a:t>https://github.com/MIAPPE/MIAPPE-ontology</a:t>
            </a:r>
            <a:r>
              <a:rPr lang="en-GB" dirty="0"/>
              <a:t>  </a:t>
            </a:r>
          </a:p>
          <a:p>
            <a:pPr lvl="1"/>
            <a:r>
              <a:rPr lang="en-US" dirty="0">
                <a:hlinkClick r:id="rId4"/>
              </a:rPr>
              <a:t>http://agroportal.lirmm.fr/ontologies/PPEO</a:t>
            </a:r>
            <a:r>
              <a:rPr lang="en-US" dirty="0"/>
              <a:t> </a:t>
            </a:r>
            <a:endParaRPr lang="en-GB" dirty="0"/>
          </a:p>
          <a:p>
            <a:r>
              <a:rPr lang="en-GB" dirty="0"/>
              <a:t>Data model representation</a:t>
            </a:r>
          </a:p>
          <a:p>
            <a:r>
              <a:rPr lang="en-GB" dirty="0"/>
              <a:t>Formal concepts and constraints</a:t>
            </a:r>
          </a:p>
          <a:p>
            <a:r>
              <a:rPr lang="en-GB" u="sng" dirty="0"/>
              <a:t>Ontology for Computer scientists, not for biologists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853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FE74E12-0B64-1912-016A-10A048CD1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Transparents pour les utilisateurs</a:t>
            </a:r>
          </a:p>
          <a:p>
            <a:r>
              <a:rPr lang="fr-FR" dirty="0" err="1"/>
              <a:t>Implementation</a:t>
            </a:r>
            <a:r>
              <a:rPr lang="fr-FR" dirty="0"/>
              <a:t> </a:t>
            </a:r>
            <a:r>
              <a:rPr lang="fr-FR" dirty="0" err="1"/>
              <a:t>BrAPI</a:t>
            </a:r>
            <a:r>
              <a:rPr lang="fr-FR" dirty="0"/>
              <a:t> = </a:t>
            </a:r>
            <a:r>
              <a:rPr lang="fr-FR" dirty="0" err="1"/>
              <a:t>Implementation</a:t>
            </a:r>
            <a:r>
              <a:rPr lang="fr-FR" dirty="0"/>
              <a:t> MIAPPE</a:t>
            </a:r>
          </a:p>
          <a:p>
            <a:r>
              <a:rPr lang="fr-FR" dirty="0"/>
              <a:t>FAIDARE (</a:t>
            </a:r>
            <a:r>
              <a:rPr lang="fr-FR" dirty="0" err="1"/>
              <a:t>incl</a:t>
            </a:r>
            <a:r>
              <a:rPr lang="fr-FR" dirty="0"/>
              <a:t> </a:t>
            </a:r>
            <a:r>
              <a:rPr lang="fr-FR" dirty="0" err="1"/>
              <a:t>GnpIS</a:t>
            </a:r>
            <a:r>
              <a:rPr lang="fr-FR" dirty="0"/>
              <a:t>)</a:t>
            </a:r>
          </a:p>
          <a:p>
            <a:r>
              <a:rPr lang="fr-FR" dirty="0"/>
              <a:t>PHIS/Sixtine</a:t>
            </a:r>
          </a:p>
          <a:p>
            <a:r>
              <a:rPr lang="fr-FR" dirty="0"/>
              <a:t>SI Européens ELIXIR et EMPHASIS</a:t>
            </a:r>
          </a:p>
          <a:p>
            <a:pPr lvl="1"/>
            <a:r>
              <a:rPr lang="fr-FR" dirty="0"/>
              <a:t>VIB, NIB, ITQB, WUR, …</a:t>
            </a:r>
          </a:p>
          <a:p>
            <a:r>
              <a:rPr lang="fr-FR" dirty="0"/>
              <a:t>CGIAR</a:t>
            </a:r>
          </a:p>
          <a:p>
            <a:pPr lvl="1"/>
            <a:r>
              <a:rPr lang="fr-FR" dirty="0" err="1"/>
              <a:t>Breedbase</a:t>
            </a:r>
            <a:endParaRPr lang="fr-FR" dirty="0"/>
          </a:p>
          <a:p>
            <a:pPr lvl="1"/>
            <a:r>
              <a:rPr lang="fr-FR" dirty="0" err="1"/>
              <a:t>Solegenomics</a:t>
            </a:r>
            <a:endParaRPr lang="fr-FR" dirty="0"/>
          </a:p>
          <a:p>
            <a:pPr lvl="1"/>
            <a:r>
              <a:rPr lang="fr-FR" dirty="0"/>
              <a:t>…</a:t>
            </a:r>
          </a:p>
          <a:p>
            <a:r>
              <a:rPr lang="fr-FR" dirty="0"/>
              <a:t>FAIRDOM-</a:t>
            </a:r>
            <a:r>
              <a:rPr lang="fr-FR" dirty="0" err="1"/>
              <a:t>Seek</a:t>
            </a:r>
            <a:endParaRPr lang="fr-FR" dirty="0"/>
          </a:p>
          <a:p>
            <a:r>
              <a:rPr lang="fr-FR" dirty="0"/>
              <a:t>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1DCF8DE-3EC9-B36C-7400-0D300C71D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MIAPPE </a:t>
            </a:r>
            <a:r>
              <a:rPr lang="fr-FR" dirty="0" err="1"/>
              <a:t>databases</a:t>
            </a:r>
            <a:r>
              <a:rPr lang="fr-FR" dirty="0"/>
              <a:t> &amp; Information System</a:t>
            </a:r>
          </a:p>
        </p:txBody>
      </p:sp>
    </p:spTree>
    <p:extLst>
      <p:ext uri="{BB962C8B-B14F-4D97-AF65-F5344CB8AC3E}">
        <p14:creationId xmlns:p14="http://schemas.microsoft.com/office/powerpoint/2010/main" val="1725288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Shape 113"/>
          <p:cNvCxnSpPr>
            <a:stCxn id="152" idx="3"/>
            <a:endCxn id="114" idx="7"/>
          </p:cNvCxnSpPr>
          <p:nvPr/>
        </p:nvCxnSpPr>
        <p:spPr>
          <a:xfrm flipH="1">
            <a:off x="4667084" y="2975861"/>
            <a:ext cx="1147265" cy="476928"/>
          </a:xfrm>
          <a:prstGeom prst="straightConnector1">
            <a:avLst/>
          </a:prstGeom>
          <a:noFill/>
          <a:ln w="38100" cap="flat" cmpd="sng">
            <a:solidFill>
              <a:srgbClr val="347C2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6" name="Shape 116"/>
          <p:cNvCxnSpPr>
            <a:stCxn id="117" idx="6"/>
            <a:endCxn id="152" idx="5"/>
          </p:cNvCxnSpPr>
          <p:nvPr/>
        </p:nvCxnSpPr>
        <p:spPr>
          <a:xfrm flipH="1" flipV="1">
            <a:off x="6535598" y="2975861"/>
            <a:ext cx="462031" cy="306464"/>
          </a:xfrm>
          <a:prstGeom prst="straightConnector1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119" name="Shape 119"/>
          <p:cNvGrpSpPr/>
          <p:nvPr/>
        </p:nvGrpSpPr>
        <p:grpSpPr>
          <a:xfrm>
            <a:off x="8832305" y="797351"/>
            <a:ext cx="1785300" cy="1193975"/>
            <a:chOff x="7358600" y="2877575"/>
            <a:chExt cx="1785300" cy="1193975"/>
          </a:xfrm>
        </p:grpSpPr>
        <p:sp>
          <p:nvSpPr>
            <p:cNvPr id="120" name="Shape 120"/>
            <p:cNvSpPr/>
            <p:nvPr/>
          </p:nvSpPr>
          <p:spPr>
            <a:xfrm rot="-5400000" flipH="1">
              <a:off x="7694662" y="2626900"/>
              <a:ext cx="1192800" cy="1696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endParaRPr b="1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121" name="Shape 121"/>
            <p:cNvSpPr txBox="1"/>
            <p:nvPr/>
          </p:nvSpPr>
          <p:spPr>
            <a:xfrm>
              <a:off x="7358600" y="2877575"/>
              <a:ext cx="1785300" cy="11928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r"/>
              <a:r>
                <a:rPr lang="fr" sz="3000" b="1">
                  <a:solidFill>
                    <a:srgbClr val="F79646"/>
                  </a:solidFill>
                  <a:latin typeface="Calibri"/>
                  <a:ea typeface="Calibri"/>
                  <a:cs typeface="Calibri"/>
                  <a:sym typeface="Calibri"/>
                </a:rPr>
                <a:t>European </a:t>
              </a:r>
            </a:p>
            <a:p>
              <a:pPr algn="r"/>
              <a:r>
                <a:rPr lang="fr" sz="3000" b="1">
                  <a:solidFill>
                    <a:srgbClr val="F79646"/>
                  </a:solidFill>
                  <a:latin typeface="Calibri"/>
                  <a:ea typeface="Calibri"/>
                  <a:cs typeface="Calibri"/>
                  <a:sym typeface="Calibri"/>
                </a:rPr>
                <a:t>Networks</a:t>
              </a:r>
            </a:p>
          </p:txBody>
        </p:sp>
      </p:grpSp>
      <p:cxnSp>
        <p:nvCxnSpPr>
          <p:cNvPr id="122" name="Shape 122"/>
          <p:cNvCxnSpPr>
            <a:stCxn id="123" idx="4"/>
            <a:endCxn id="124" idx="0"/>
          </p:cNvCxnSpPr>
          <p:nvPr/>
        </p:nvCxnSpPr>
        <p:spPr>
          <a:xfrm>
            <a:off x="6741990" y="980475"/>
            <a:ext cx="302743" cy="574952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5" name="Shape 125"/>
          <p:cNvSpPr/>
          <p:nvPr/>
        </p:nvSpPr>
        <p:spPr>
          <a:xfrm flipH="1">
            <a:off x="7861554" y="917227"/>
            <a:ext cx="438273" cy="4026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6" name="Shape 126"/>
          <p:cNvSpPr/>
          <p:nvPr/>
        </p:nvSpPr>
        <p:spPr>
          <a:xfrm flipH="1">
            <a:off x="7880833" y="2027463"/>
            <a:ext cx="438273" cy="4026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3" name="Shape 123"/>
          <p:cNvSpPr/>
          <p:nvPr/>
        </p:nvSpPr>
        <p:spPr>
          <a:xfrm flipH="1">
            <a:off x="6522854" y="577782"/>
            <a:ext cx="438273" cy="40269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24" name="Shape 124"/>
          <p:cNvSpPr/>
          <p:nvPr/>
        </p:nvSpPr>
        <p:spPr>
          <a:xfrm rot="269393" flipH="1">
            <a:off x="6809889" y="1554810"/>
            <a:ext cx="438171" cy="4025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127" name="Shape 127"/>
          <p:cNvCxnSpPr>
            <a:stCxn id="126" idx="6"/>
            <a:endCxn id="124" idx="2"/>
          </p:cNvCxnSpPr>
          <p:nvPr/>
        </p:nvCxnSpPr>
        <p:spPr>
          <a:xfrm flipH="1" flipV="1">
            <a:off x="7247389" y="1773259"/>
            <a:ext cx="633443" cy="45555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8" name="Shape 128"/>
          <p:cNvCxnSpPr>
            <a:stCxn id="125" idx="5"/>
            <a:endCxn id="124" idx="1"/>
          </p:cNvCxnSpPr>
          <p:nvPr/>
        </p:nvCxnSpPr>
        <p:spPr>
          <a:xfrm flipH="1">
            <a:off x="7194559" y="1260945"/>
            <a:ext cx="731179" cy="365387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9" name="Shape 129"/>
          <p:cNvCxnSpPr>
            <a:stCxn id="125" idx="7"/>
            <a:endCxn id="123" idx="2"/>
          </p:cNvCxnSpPr>
          <p:nvPr/>
        </p:nvCxnSpPr>
        <p:spPr>
          <a:xfrm flipH="1" flipV="1">
            <a:off x="6961127" y="779130"/>
            <a:ext cx="964611" cy="19707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0" name="Shape 130"/>
          <p:cNvCxnSpPr>
            <a:stCxn id="126" idx="0"/>
            <a:endCxn id="125" idx="4"/>
          </p:cNvCxnSpPr>
          <p:nvPr/>
        </p:nvCxnSpPr>
        <p:spPr>
          <a:xfrm flipH="1" flipV="1">
            <a:off x="8080690" y="1319919"/>
            <a:ext cx="19279" cy="707544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1" name="Shape 131"/>
          <p:cNvCxnSpPr>
            <a:stCxn id="132" idx="4"/>
            <a:endCxn id="133" idx="0"/>
          </p:cNvCxnSpPr>
          <p:nvPr/>
        </p:nvCxnSpPr>
        <p:spPr>
          <a:xfrm>
            <a:off x="5028279" y="1154994"/>
            <a:ext cx="22475" cy="37408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4" name="Shape 134"/>
          <p:cNvSpPr/>
          <p:nvPr/>
        </p:nvSpPr>
        <p:spPr>
          <a:xfrm>
            <a:off x="3907121" y="1266707"/>
            <a:ext cx="438273" cy="4026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4809144" y="752300"/>
            <a:ext cx="438273" cy="4026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33" name="Shape 133"/>
          <p:cNvSpPr/>
          <p:nvPr/>
        </p:nvSpPr>
        <p:spPr>
          <a:xfrm rot="-607708">
            <a:off x="4867021" y="1525942"/>
            <a:ext cx="438284" cy="4027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135" name="Shape 135"/>
          <p:cNvCxnSpPr>
            <a:stCxn id="136" idx="7"/>
            <a:endCxn id="152" idx="3"/>
          </p:cNvCxnSpPr>
          <p:nvPr/>
        </p:nvCxnSpPr>
        <p:spPr>
          <a:xfrm>
            <a:off x="4233737" y="2825162"/>
            <a:ext cx="1580611" cy="150700"/>
          </a:xfrm>
          <a:prstGeom prst="straightConnector1">
            <a:avLst/>
          </a:prstGeom>
          <a:noFill/>
          <a:ln w="38100" cap="flat" cmpd="sng">
            <a:solidFill>
              <a:srgbClr val="347C2C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7" name="Shape 137"/>
          <p:cNvCxnSpPr>
            <a:stCxn id="134" idx="5"/>
            <a:endCxn id="133" idx="1"/>
          </p:cNvCxnSpPr>
          <p:nvPr/>
        </p:nvCxnSpPr>
        <p:spPr>
          <a:xfrm>
            <a:off x="4281209" y="1610426"/>
            <a:ext cx="627375" cy="3959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8" name="Shape 138"/>
          <p:cNvCxnSpPr>
            <a:stCxn id="134" idx="7"/>
            <a:endCxn id="132" idx="2"/>
          </p:cNvCxnSpPr>
          <p:nvPr/>
        </p:nvCxnSpPr>
        <p:spPr>
          <a:xfrm flipV="1">
            <a:off x="4281209" y="953649"/>
            <a:ext cx="527935" cy="372033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9" name="Shape 139"/>
          <p:cNvCxnSpPr>
            <a:stCxn id="124" idx="6"/>
            <a:endCxn id="133" idx="6"/>
          </p:cNvCxnSpPr>
          <p:nvPr/>
        </p:nvCxnSpPr>
        <p:spPr>
          <a:xfrm flipH="1" flipV="1">
            <a:off x="5301889" y="1688757"/>
            <a:ext cx="1508672" cy="5020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142" name="Shape 142" descr="http://ist.blogs.inra.fr/wdi/wp-content/uploads/sites/8/2015/07/logo_wheatI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0301" y="4649603"/>
            <a:ext cx="1057983" cy="49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Wheat Initiativ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389" y="5113627"/>
            <a:ext cx="1049236" cy="3268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Shape 148"/>
          <p:cNvGrpSpPr/>
          <p:nvPr/>
        </p:nvGrpSpPr>
        <p:grpSpPr>
          <a:xfrm>
            <a:off x="1631104" y="797951"/>
            <a:ext cx="1800600" cy="1192800"/>
            <a:chOff x="-17112" y="2872975"/>
            <a:chExt cx="1800600" cy="1192800"/>
          </a:xfrm>
        </p:grpSpPr>
        <p:sp>
          <p:nvSpPr>
            <p:cNvPr id="149" name="Shape 149"/>
            <p:cNvSpPr/>
            <p:nvPr/>
          </p:nvSpPr>
          <p:spPr>
            <a:xfrm rot="5400000">
              <a:off x="241687" y="2621125"/>
              <a:ext cx="1192800" cy="1696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endParaRPr b="1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150" name="Shape 150"/>
            <p:cNvSpPr txBox="1"/>
            <p:nvPr/>
          </p:nvSpPr>
          <p:spPr>
            <a:xfrm>
              <a:off x="-17112" y="2880525"/>
              <a:ext cx="1800600" cy="1172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fr-FR" sz="3000" b="1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National</a:t>
              </a:r>
              <a:endParaRPr lang="fr-FR" sz="3000" b="1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r>
                <a:rPr lang="fr" sz="3000" b="1" dirty="0">
                  <a:solidFill>
                    <a:srgbClr val="1F497D"/>
                  </a:solidFill>
                  <a:latin typeface="Calibri"/>
                  <a:ea typeface="Calibri"/>
                  <a:cs typeface="Calibri"/>
                  <a:sym typeface="Calibri"/>
                </a:rPr>
                <a:t>Networks</a:t>
              </a:r>
            </a:p>
          </p:txBody>
        </p:sp>
      </p:grpSp>
      <p:cxnSp>
        <p:nvCxnSpPr>
          <p:cNvPr id="151" name="Shape 151"/>
          <p:cNvCxnSpPr>
            <a:stCxn id="124" idx="4"/>
            <a:endCxn id="152" idx="7"/>
          </p:cNvCxnSpPr>
          <p:nvPr/>
        </p:nvCxnSpPr>
        <p:spPr>
          <a:xfrm flipH="1">
            <a:off x="6535597" y="1956790"/>
            <a:ext cx="477620" cy="297823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53" name="Shape 153"/>
          <p:cNvCxnSpPr>
            <a:stCxn id="133" idx="4"/>
            <a:endCxn id="152" idx="1"/>
          </p:cNvCxnSpPr>
          <p:nvPr/>
        </p:nvCxnSpPr>
        <p:spPr>
          <a:xfrm>
            <a:off x="5121571" y="1925505"/>
            <a:ext cx="692776" cy="32910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36" name="Shape 136"/>
          <p:cNvSpPr/>
          <p:nvPr/>
        </p:nvSpPr>
        <p:spPr>
          <a:xfrm rot="1702656">
            <a:off x="3810629" y="2675444"/>
            <a:ext cx="438243" cy="402664"/>
          </a:xfrm>
          <a:prstGeom prst="ellipse">
            <a:avLst/>
          </a:prstGeom>
          <a:solidFill>
            <a:srgbClr val="347C2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117" name="Shape 117"/>
          <p:cNvSpPr/>
          <p:nvPr/>
        </p:nvSpPr>
        <p:spPr>
          <a:xfrm rot="873229" flipH="1">
            <a:off x="6990595" y="3136041"/>
            <a:ext cx="438287" cy="40270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grpSp>
        <p:nvGrpSpPr>
          <p:cNvPr id="160" name="Shape 160"/>
          <p:cNvGrpSpPr/>
          <p:nvPr/>
        </p:nvGrpSpPr>
        <p:grpSpPr>
          <a:xfrm>
            <a:off x="1559497" y="3367575"/>
            <a:ext cx="1800612" cy="1192800"/>
            <a:chOff x="-10162" y="2872975"/>
            <a:chExt cx="1800612" cy="1192800"/>
          </a:xfrm>
        </p:grpSpPr>
        <p:sp>
          <p:nvSpPr>
            <p:cNvPr id="161" name="Shape 161"/>
            <p:cNvSpPr/>
            <p:nvPr/>
          </p:nvSpPr>
          <p:spPr>
            <a:xfrm rot="5400000">
              <a:off x="241687" y="2621125"/>
              <a:ext cx="1192800" cy="16965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ctr"/>
              <a:endParaRPr b="1">
                <a:solidFill>
                  <a:prstClr val="black"/>
                </a:solidFill>
                <a:latin typeface="Calibri"/>
                <a:ea typeface=""/>
                <a:cs typeface=""/>
              </a:endParaRPr>
            </a:p>
          </p:txBody>
        </p:sp>
        <p:sp>
          <p:nvSpPr>
            <p:cNvPr id="162" name="Shape 162"/>
            <p:cNvSpPr txBox="1"/>
            <p:nvPr/>
          </p:nvSpPr>
          <p:spPr>
            <a:xfrm>
              <a:off x="-10150" y="2880525"/>
              <a:ext cx="1800600" cy="11721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r>
                <a:rPr lang="fr" sz="3000" b="1">
                  <a:solidFill>
                    <a:srgbClr val="347C2C"/>
                  </a:solidFill>
                  <a:latin typeface="Calibri"/>
                  <a:ea typeface="Calibri"/>
                  <a:cs typeface="Calibri"/>
                  <a:sym typeface="Calibri"/>
                </a:rPr>
                <a:t>Global Networks</a:t>
              </a:r>
            </a:p>
          </p:txBody>
        </p:sp>
      </p:grpSp>
      <p:sp>
        <p:nvSpPr>
          <p:cNvPr id="114" name="Shape 114"/>
          <p:cNvSpPr/>
          <p:nvPr/>
        </p:nvSpPr>
        <p:spPr>
          <a:xfrm rot="553353">
            <a:off x="4272099" y="3367124"/>
            <a:ext cx="438360" cy="402773"/>
          </a:xfrm>
          <a:prstGeom prst="ellipse">
            <a:avLst/>
          </a:prstGeom>
          <a:solidFill>
            <a:srgbClr val="347C2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163" name="Shape 163"/>
          <p:cNvCxnSpPr>
            <a:stCxn id="136" idx="5"/>
            <a:endCxn id="114" idx="1"/>
          </p:cNvCxnSpPr>
          <p:nvPr/>
        </p:nvCxnSpPr>
        <p:spPr>
          <a:xfrm>
            <a:off x="4098412" y="3075674"/>
            <a:ext cx="262709" cy="327439"/>
          </a:xfrm>
          <a:prstGeom prst="straightConnector1">
            <a:avLst/>
          </a:prstGeom>
          <a:noFill/>
          <a:ln w="38100" cap="flat" cmpd="sng">
            <a:solidFill>
              <a:srgbClr val="347C2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2999656" y="0"/>
            <a:ext cx="7211144" cy="726416"/>
          </a:xfrm>
        </p:spPr>
        <p:txBody>
          <a:bodyPr/>
          <a:lstStyle/>
          <a:p>
            <a:r>
              <a:rPr lang="fr-FR" dirty="0" err="1"/>
              <a:t>Interoperability</a:t>
            </a:r>
            <a:r>
              <a:rPr lang="fr-FR" dirty="0"/>
              <a:t> in International network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CF92A56-D7FE-9E45-BA8C-3385E84F8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381334"/>
            <a:ext cx="2844800" cy="2160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FB34B-B982-584C-87D1-A762E7D52625}" type="slidenum">
              <a:rPr lang="fr-FR" smtClean="0">
                <a:solidFill>
                  <a:prstClr val="white"/>
                </a:solidFill>
              </a:rPr>
              <a:pPr/>
              <a:t>3</a:t>
            </a:fld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9347200" y="8796867"/>
            <a:ext cx="2844800" cy="383117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1219170" rtl="0" eaLnBrk="1" latinLnBrk="0" hangingPunct="1">
              <a:defRPr sz="18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18 September 2018</a:t>
            </a:r>
            <a:endParaRPr lang="fr-FR" dirty="0"/>
          </a:p>
        </p:txBody>
      </p:sp>
      <p:sp>
        <p:nvSpPr>
          <p:cNvPr id="152" name="Shape 152"/>
          <p:cNvSpPr/>
          <p:nvPr/>
        </p:nvSpPr>
        <p:spPr>
          <a:xfrm>
            <a:off x="5664973" y="2105237"/>
            <a:ext cx="1020001" cy="1020001"/>
          </a:xfrm>
          <a:prstGeom prst="ellipse">
            <a:avLst/>
          </a:prstGeom>
          <a:solidFill>
            <a:srgbClr val="EFEFEF"/>
          </a:solidFill>
          <a:ln w="2857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pic>
        <p:nvPicPr>
          <p:cNvPr id="57" name="Picture 4" descr="C:\Users\cnodet\Documents\IT\AMAIZING v  03082012\WP9 dissemination\outils comm\logos haute def\logo amaizin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4878" y="2511555"/>
            <a:ext cx="546887" cy="33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415" y="2927141"/>
            <a:ext cx="677517" cy="370175"/>
          </a:xfrm>
          <a:prstGeom prst="rect">
            <a:avLst/>
          </a:prstGeom>
        </p:spPr>
      </p:pic>
      <p:sp>
        <p:nvSpPr>
          <p:cNvPr id="60" name="Shape 115"/>
          <p:cNvSpPr/>
          <p:nvPr/>
        </p:nvSpPr>
        <p:spPr>
          <a:xfrm>
            <a:off x="3413829" y="3787093"/>
            <a:ext cx="5962435" cy="2535743"/>
          </a:xfrm>
          <a:prstGeom prst="round2SameRect">
            <a:avLst>
              <a:gd name="adj1" fmla="val 18051"/>
              <a:gd name="adj2" fmla="val 0"/>
            </a:avLst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0" rIns="91425" bIns="91425" anchor="t" anchorCtr="0">
            <a:noAutofit/>
          </a:bodyPr>
          <a:lstStyle/>
          <a:p>
            <a:pPr algn="ctr"/>
            <a:r>
              <a:rPr lang="fr" sz="2000" b="1" dirty="0"/>
              <a:t>International </a:t>
            </a:r>
            <a:r>
              <a:rPr lang="fr-FR" sz="2000" b="1" dirty="0"/>
              <a:t>data </a:t>
            </a:r>
            <a:r>
              <a:rPr lang="fr" sz="2000" b="1" dirty="0"/>
              <a:t>standards</a:t>
            </a:r>
          </a:p>
        </p:txBody>
      </p:sp>
      <p:pic>
        <p:nvPicPr>
          <p:cNvPr id="61" name="Shape 14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947" y="4385609"/>
            <a:ext cx="1547699" cy="453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164" descr="http://www.cropontology.org/images/Crop_Ontology_logo.png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114" y="5141137"/>
            <a:ext cx="1619700" cy="57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627" y="4585666"/>
            <a:ext cx="1506060" cy="386007"/>
          </a:xfrm>
          <a:prstGeom prst="rect">
            <a:avLst/>
          </a:prstGeom>
        </p:spPr>
      </p:pic>
      <p:sp>
        <p:nvSpPr>
          <p:cNvPr id="65" name="ZoneTexte 64"/>
          <p:cNvSpPr txBox="1"/>
          <p:nvPr/>
        </p:nvSpPr>
        <p:spPr>
          <a:xfrm>
            <a:off x="3498867" y="4932144"/>
            <a:ext cx="1146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Web services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5208823" y="5692583"/>
            <a:ext cx="1948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Controlled vocabularies </a:t>
            </a:r>
          </a:p>
          <a:p>
            <a:r>
              <a:rPr lang="en-US" sz="1400" dirty="0"/>
              <a:t>Trait dictionaries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7358608" y="4836289"/>
            <a:ext cx="1689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Minimal information</a:t>
            </a:r>
          </a:p>
        </p:txBody>
      </p:sp>
      <p:pic>
        <p:nvPicPr>
          <p:cNvPr id="68" name="Picture 20" descr="FAO-logo">
            <a:hlinkClick r:id="rId10"/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010"/>
          <a:stretch/>
        </p:blipFill>
        <p:spPr bwMode="auto">
          <a:xfrm>
            <a:off x="8151292" y="5447523"/>
            <a:ext cx="419539" cy="43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ZoneTexte 68"/>
          <p:cNvSpPr txBox="1"/>
          <p:nvPr/>
        </p:nvSpPr>
        <p:spPr>
          <a:xfrm>
            <a:off x="8128468" y="5848817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MCPD</a:t>
            </a:r>
          </a:p>
        </p:txBody>
      </p:sp>
      <p:pic>
        <p:nvPicPr>
          <p:cNvPr id="70" name="Picture 17" descr="bioversity-logo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1204" y="5440494"/>
            <a:ext cx="434589" cy="38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Image 16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496" y="4405952"/>
            <a:ext cx="1030933" cy="581673"/>
          </a:xfrm>
          <a:prstGeom prst="rect">
            <a:avLst/>
          </a:prstGeom>
        </p:spPr>
      </p:pic>
      <p:pic>
        <p:nvPicPr>
          <p:cNvPr id="5124" name="Picture 4" descr="mage associée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089" y="5178154"/>
            <a:ext cx="682592" cy="80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cueil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4813" y="1998300"/>
            <a:ext cx="1043608" cy="43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Shape 156" descr="http://www.elixir-europe.org/global/images/ELIXIR_logo.png">
            <a:extLst>
              <a:ext uri="{FF2B5EF4-FFF2-40B4-BE49-F238E27FC236}">
                <a16:creationId xmlns:a16="http://schemas.microsoft.com/office/drawing/2014/main" id="{B67ACDC2-763E-974C-B440-03DD66E7DC59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146721" y="2151346"/>
            <a:ext cx="781249" cy="57470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54F793-8EE7-6641-9329-79CD86AC335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60" y="2490849"/>
            <a:ext cx="1185077" cy="41859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88AB829-8AA8-6549-B21D-43DCFE2BE5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22177" y="2025246"/>
            <a:ext cx="1181138" cy="36746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966E576-5521-21D5-E4DD-86835CE58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55" y="2942972"/>
            <a:ext cx="974873" cy="2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C61FB4-E477-9AF4-9E85-D93386E0177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10800" y="2234440"/>
            <a:ext cx="1948291" cy="31654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7DDEED4-D6F8-91FC-6B4B-B33F16033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345" y="2823218"/>
            <a:ext cx="1882479" cy="62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850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MIAPPE </a:t>
            </a:r>
            <a:r>
              <a:rPr lang="fr-FR" sz="2400" dirty="0" err="1"/>
              <a:t>Specifications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2FB34B-B982-584C-87D1-A762E7D52625}" type="slidenum">
              <a:rPr lang="fr-FR" smtClean="0">
                <a:solidFill>
                  <a:prstClr val="white"/>
                </a:solidFill>
              </a:rPr>
              <a:pPr/>
              <a:t>30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38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892AEDC-B248-6F3D-3352-2F34287D4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35" y="839165"/>
            <a:ext cx="5054905" cy="5278055"/>
          </a:xfrm>
        </p:spPr>
        <p:txBody>
          <a:bodyPr/>
          <a:lstStyle/>
          <a:p>
            <a:r>
              <a:rPr lang="fr-FR" dirty="0">
                <a:hlinkClick r:id="rId2"/>
              </a:rPr>
              <a:t>www.miappe.org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Github</a:t>
            </a:r>
            <a:r>
              <a:rPr lang="fr-FR" dirty="0"/>
              <a:t> </a:t>
            </a:r>
          </a:p>
          <a:p>
            <a:pPr lvl="1"/>
            <a:r>
              <a:rPr lang="fr-FR" dirty="0">
                <a:hlinkClick r:id="rId3"/>
              </a:rPr>
              <a:t>https://github.com/MIAPPE/MIAPPE/tree/master/MIAPPE_Checklist-Data-Model-v1.1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879681A-CB5E-4603-F291-2023116EF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0"/>
            <a:ext cx="10321972" cy="740779"/>
          </a:xfrm>
        </p:spPr>
        <p:txBody>
          <a:bodyPr>
            <a:normAutofit/>
          </a:bodyPr>
          <a:lstStyle/>
          <a:p>
            <a:r>
              <a:rPr lang="fr-FR" sz="4400" dirty="0"/>
              <a:t>MIAPPE </a:t>
            </a:r>
            <a:r>
              <a:rPr lang="fr-FR" sz="4400" dirty="0" err="1"/>
              <a:t>Specifications</a:t>
            </a:r>
            <a:endParaRPr lang="fr-FR" sz="4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65D6EF-7DBB-D20D-25AD-93B03E740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849" y="1129416"/>
            <a:ext cx="4279686" cy="1743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3D17FA-169F-7A57-AC13-6DB781867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06" y="1272540"/>
            <a:ext cx="4800600" cy="163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5611658-01A0-43DE-30B0-8C0DBC422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16" y="4470942"/>
            <a:ext cx="3531843" cy="38712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015F2F-F705-3FF6-9371-BB1FB7864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832" y="3094641"/>
            <a:ext cx="6874933" cy="3714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160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6819A8C-9FA2-65F0-21B4-863B6878D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hlinkClick r:id="rId2"/>
              </a:rPr>
              <a:t>https://www.menti.com/alomgvao7pwn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CAA046C-0782-69CA-AF94-3F697E2F8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Quelles </a:t>
            </a:r>
            <a:r>
              <a:rPr lang="fr-FR" dirty="0" err="1"/>
              <a:t>metadonnées</a:t>
            </a:r>
            <a:r>
              <a:rPr lang="fr-FR" dirty="0"/>
              <a:t> pour décrire une </a:t>
            </a:r>
            <a:r>
              <a:rPr lang="fr-FR" dirty="0" err="1"/>
              <a:t>experience</a:t>
            </a:r>
            <a:r>
              <a:rPr lang="fr-FR" dirty="0"/>
              <a:t> de phénotypage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B28F23-60D8-86DA-62FC-31AEF763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06" y="1746606"/>
            <a:ext cx="4199847" cy="41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305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892AEDC-B248-6F3D-3352-2F34287D4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5223"/>
            <a:ext cx="11508953" cy="4391274"/>
          </a:xfrm>
        </p:spPr>
        <p:txBody>
          <a:bodyPr/>
          <a:lstStyle/>
          <a:p>
            <a:r>
              <a:rPr lang="fr-FR" dirty="0"/>
              <a:t>Tableau de spécifications</a:t>
            </a:r>
          </a:p>
          <a:p>
            <a:r>
              <a:rPr lang="fr-FR" dirty="0"/>
              <a:t>11 Sections</a:t>
            </a:r>
          </a:p>
          <a:p>
            <a:r>
              <a:rPr lang="fr-FR" dirty="0" err="1"/>
              <a:t>Metadata</a:t>
            </a:r>
            <a:r>
              <a:rPr lang="fr-FR" dirty="0"/>
              <a:t> Fields</a:t>
            </a:r>
          </a:p>
          <a:p>
            <a:r>
              <a:rPr lang="fr-FR" dirty="0"/>
              <a:t>Définitions</a:t>
            </a:r>
          </a:p>
          <a:p>
            <a:r>
              <a:rPr lang="fr-FR" dirty="0"/>
              <a:t>Exemples</a:t>
            </a:r>
          </a:p>
          <a:p>
            <a:r>
              <a:rPr lang="fr-FR" dirty="0"/>
              <a:t>Cardinalités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879681A-CB5E-4603-F291-2023116EF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MIAPPE </a:t>
            </a:r>
            <a:r>
              <a:rPr lang="fr-FR" dirty="0" err="1"/>
              <a:t>Specifications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C31764-C4EC-1FA1-B5BD-5C3B57A14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056" y="1334307"/>
            <a:ext cx="10034427" cy="53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08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892AEDC-B248-6F3D-3352-2F34287D4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45223"/>
            <a:ext cx="3537857" cy="4391274"/>
          </a:xfrm>
        </p:spPr>
        <p:txBody>
          <a:bodyPr/>
          <a:lstStyle/>
          <a:p>
            <a:r>
              <a:rPr lang="fr-FR" dirty="0"/>
              <a:t>Tableau de spécifications</a:t>
            </a:r>
          </a:p>
          <a:p>
            <a:r>
              <a:rPr lang="fr-FR" dirty="0"/>
              <a:t>11 Sections</a:t>
            </a:r>
          </a:p>
          <a:p>
            <a:r>
              <a:rPr lang="fr-FR" dirty="0" err="1"/>
              <a:t>Metadata</a:t>
            </a:r>
            <a:r>
              <a:rPr lang="fr-FR" dirty="0"/>
              <a:t> Fields</a:t>
            </a:r>
          </a:p>
          <a:p>
            <a:r>
              <a:rPr lang="fr-FR" dirty="0"/>
              <a:t>Définitions</a:t>
            </a:r>
          </a:p>
          <a:p>
            <a:r>
              <a:rPr lang="fr-FR" dirty="0"/>
              <a:t>Exemples</a:t>
            </a:r>
          </a:p>
          <a:p>
            <a:r>
              <a:rPr lang="fr-FR" dirty="0" err="1"/>
              <a:t>Cardinalitées</a:t>
            </a:r>
            <a:endParaRPr lang="fr-FR" dirty="0"/>
          </a:p>
          <a:p>
            <a:r>
              <a:rPr lang="fr-FR" dirty="0"/>
              <a:t>Liens entre sections/concepts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879681A-CB5E-4603-F291-2023116EF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MIAPPE </a:t>
            </a:r>
            <a:r>
              <a:rPr lang="fr-FR" dirty="0" err="1"/>
              <a:t>Specifications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EC31764-C4EC-1FA1-B5BD-5C3B57A14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519" y="1334307"/>
            <a:ext cx="10034427" cy="5374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oogle Shape;187;p24">
            <a:extLst>
              <a:ext uri="{FF2B5EF4-FFF2-40B4-BE49-F238E27FC236}">
                <a16:creationId xmlns:a16="http://schemas.microsoft.com/office/drawing/2014/main" id="{66CF34C3-A216-1F16-04A6-1944C8EBE2F2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4311" y="1046795"/>
            <a:ext cx="6905225" cy="5109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17745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9C1E8-B024-6846-BA96-F6327924B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59" y="45098"/>
            <a:ext cx="7886700" cy="765405"/>
          </a:xfrm>
        </p:spPr>
        <p:txBody>
          <a:bodyPr>
            <a:normAutofit/>
          </a:bodyPr>
          <a:lstStyle/>
          <a:p>
            <a:r>
              <a:rPr lang="fr-FR" dirty="0"/>
              <a:t>Vue d’ensemble MIAPPE V1.1  (ISA)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566809-9251-AA44-AA12-F56231F51B18}"/>
              </a:ext>
            </a:extLst>
          </p:cNvPr>
          <p:cNvSpPr txBox="1"/>
          <p:nvPr/>
        </p:nvSpPr>
        <p:spPr>
          <a:xfrm>
            <a:off x="0" y="668374"/>
            <a:ext cx="56352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2400" b="1" dirty="0"/>
              <a:t>Investigation</a:t>
            </a:r>
            <a:r>
              <a:rPr lang="en-GB" sz="2400" dirty="0"/>
              <a:t>: dataset </a:t>
            </a:r>
            <a:r>
              <a:rPr lang="en-GB" sz="2400" dirty="0" err="1"/>
              <a:t>complet</a:t>
            </a:r>
            <a:endParaRPr lang="en-GB" sz="2400" dirty="0"/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GB" sz="2400" dirty="0"/>
              <a:t>champs, </a:t>
            </a:r>
            <a:r>
              <a:rPr lang="en-GB" sz="2400" dirty="0" err="1"/>
              <a:t>serre</a:t>
            </a:r>
            <a:r>
              <a:rPr lang="en-GB" sz="2400" dirty="0"/>
              <a:t>, …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GB" sz="2400" dirty="0"/>
              <a:t>One to many location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GB" sz="2400" dirty="0"/>
              <a:t>One to many years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2400" b="1" dirty="0"/>
              <a:t>Study</a:t>
            </a:r>
            <a:r>
              <a:rPr lang="en-GB" sz="2400" dirty="0"/>
              <a:t> : </a:t>
            </a:r>
            <a:r>
              <a:rPr lang="en-GB" sz="2400" dirty="0" err="1"/>
              <a:t>une</a:t>
            </a:r>
            <a:r>
              <a:rPr lang="en-GB" sz="2400" dirty="0"/>
              <a:t> experience dans </a:t>
            </a:r>
            <a:r>
              <a:rPr lang="en-GB" sz="2400" dirty="0" err="1"/>
              <a:t>une</a:t>
            </a:r>
            <a:r>
              <a:rPr lang="en-GB" sz="2400" dirty="0"/>
              <a:t> location pendant </a:t>
            </a:r>
            <a:r>
              <a:rPr lang="en-GB" sz="2400" dirty="0" err="1"/>
              <a:t>une</a:t>
            </a:r>
            <a:r>
              <a:rPr lang="en-GB" sz="2400" dirty="0"/>
              <a:t> </a:t>
            </a:r>
            <a:r>
              <a:rPr lang="en-GB" sz="2400" dirty="0" err="1"/>
              <a:t>à</a:t>
            </a:r>
            <a:r>
              <a:rPr lang="en-GB" sz="2400" dirty="0"/>
              <a:t> </a:t>
            </a:r>
            <a:r>
              <a:rPr lang="en-GB" sz="2400" dirty="0" err="1"/>
              <a:t>plusieurs</a:t>
            </a:r>
            <a:r>
              <a:rPr lang="en-GB" sz="2400" dirty="0"/>
              <a:t> </a:t>
            </a:r>
            <a:r>
              <a:rPr lang="en-GB" sz="2400" dirty="0" err="1"/>
              <a:t>années</a:t>
            </a:r>
            <a:endParaRPr lang="en-GB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2400" b="1" dirty="0"/>
              <a:t>Assay</a:t>
            </a:r>
            <a:r>
              <a:rPr lang="en-GB" sz="2400" dirty="0"/>
              <a:t>: 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GB" sz="2400" dirty="0"/>
              <a:t>trait </a:t>
            </a:r>
            <a:r>
              <a:rPr lang="en-GB" sz="2400" dirty="0" err="1"/>
              <a:t>ou</a:t>
            </a:r>
            <a:r>
              <a:rPr lang="en-GB" sz="2400" dirty="0"/>
              <a:t> </a:t>
            </a:r>
            <a:r>
              <a:rPr lang="en-GB" sz="2400" dirty="0" err="1"/>
              <a:t>indice</a:t>
            </a:r>
            <a:r>
              <a:rPr lang="en-GB" sz="2400" dirty="0"/>
              <a:t> (</a:t>
            </a:r>
            <a:r>
              <a:rPr lang="en-GB" sz="2400" dirty="0" err="1"/>
              <a:t>Pheno</a:t>
            </a:r>
            <a:r>
              <a:rPr lang="en-GB" sz="2400" dirty="0"/>
              <a:t> or Env) 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GB" sz="2400" dirty="0"/>
              <a:t>Level + Trait + Method + Scale/Unit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2400" dirty="0"/>
              <a:t>Level: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GB" sz="2400" dirty="0"/>
              <a:t>Plant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GB" sz="2400" dirty="0"/>
              <a:t>Microplot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GB" sz="2400" dirty="0"/>
              <a:t>Block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GB" sz="2400" dirty="0"/>
              <a:t>Trial/Study</a:t>
            </a:r>
          </a:p>
          <a:p>
            <a:pPr marL="838181" lvl="1" indent="-380981">
              <a:buFont typeface="Arial" panose="020B0604020202020204" pitchFamily="34" charset="0"/>
              <a:buChar char="•"/>
            </a:pPr>
            <a:r>
              <a:rPr lang="en-GB" sz="2400" dirty="0"/>
              <a:t>…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55480DF-92D8-79BE-CC15-452EFA0AA202}"/>
              </a:ext>
            </a:extLst>
          </p:cNvPr>
          <p:cNvGrpSpPr/>
          <p:nvPr/>
        </p:nvGrpSpPr>
        <p:grpSpPr>
          <a:xfrm>
            <a:off x="3168320" y="1046795"/>
            <a:ext cx="9054659" cy="5438678"/>
            <a:chOff x="2634070" y="1046795"/>
            <a:chExt cx="9054659" cy="5438678"/>
          </a:xfrm>
        </p:grpSpPr>
        <p:pic>
          <p:nvPicPr>
            <p:cNvPr id="187" name="Google Shape;187;p24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3504" y="1046795"/>
              <a:ext cx="6905225" cy="5109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4"/>
            <p:cNvSpPr txBox="1"/>
            <p:nvPr/>
          </p:nvSpPr>
          <p:spPr>
            <a:xfrm>
              <a:off x="7094202" y="1224620"/>
              <a:ext cx="1443700" cy="35565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txBody>
            <a:bodyPr spcFirstLastPara="1" wrap="square" lIns="81267" tIns="40623" rIns="81267" bIns="40623" anchor="t" anchorCtr="0">
              <a:noAutofit/>
            </a:bodyPr>
            <a:lstStyle/>
            <a:p>
              <a:pPr>
                <a:buSzPts val="2000"/>
              </a:pPr>
              <a:r>
                <a:rPr lang="en-GB" sz="1777">
                  <a:solidFill>
                    <a:schemeClr val="dk1"/>
                  </a:solidFill>
                </a:rPr>
                <a:t>Investigation</a:t>
              </a:r>
              <a:endParaRPr sz="1777">
                <a:solidFill>
                  <a:schemeClr val="dk1"/>
                </a:solidFill>
              </a:endParaRPr>
            </a:p>
          </p:txBody>
        </p:sp>
        <p:sp>
          <p:nvSpPr>
            <p:cNvPr id="189" name="Google Shape;189;p24"/>
            <p:cNvSpPr txBox="1"/>
            <p:nvPr/>
          </p:nvSpPr>
          <p:spPr>
            <a:xfrm>
              <a:off x="7442588" y="2976439"/>
              <a:ext cx="746929" cy="35565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txBody>
            <a:bodyPr spcFirstLastPara="1" wrap="square" lIns="81267" tIns="40623" rIns="81267" bIns="40623" anchor="t" anchorCtr="0">
              <a:noAutofit/>
            </a:bodyPr>
            <a:lstStyle/>
            <a:p>
              <a:pPr>
                <a:buSzPts val="2000"/>
              </a:pPr>
              <a:r>
                <a:rPr lang="en-GB" sz="1777">
                  <a:solidFill>
                    <a:schemeClr val="dk1"/>
                  </a:solidFill>
                </a:rPr>
                <a:t>Study</a:t>
              </a:r>
              <a:endParaRPr sz="1777">
                <a:solidFill>
                  <a:schemeClr val="dk1"/>
                </a:solidFill>
              </a:endParaRPr>
            </a:p>
          </p:txBody>
        </p:sp>
        <p:sp>
          <p:nvSpPr>
            <p:cNvPr id="190" name="Google Shape;190;p24"/>
            <p:cNvSpPr txBox="1"/>
            <p:nvPr/>
          </p:nvSpPr>
          <p:spPr>
            <a:xfrm>
              <a:off x="6862041" y="4652163"/>
              <a:ext cx="2164695" cy="62923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txBody>
            <a:bodyPr spcFirstLastPara="1" wrap="square" lIns="81267" tIns="40623" rIns="81267" bIns="40623" anchor="t" anchorCtr="0">
              <a:noAutofit/>
            </a:bodyPr>
            <a:lstStyle/>
            <a:p>
              <a:pPr>
                <a:buSzPts val="2000"/>
              </a:pPr>
              <a:r>
                <a:rPr lang="en-GB" sz="1777">
                  <a:solidFill>
                    <a:schemeClr val="dk1"/>
                  </a:solidFill>
                </a:rPr>
                <a:t>Assay</a:t>
              </a:r>
              <a:endParaRPr sz="1777">
                <a:solidFill>
                  <a:schemeClr val="dk1"/>
                </a:solidFill>
              </a:endParaRPr>
            </a:p>
            <a:p>
              <a:pPr>
                <a:buSzPts val="2000"/>
              </a:pPr>
              <a:r>
                <a:rPr lang="en-GB" sz="1777">
                  <a:solidFill>
                    <a:schemeClr val="dk1"/>
                  </a:solidFill>
                </a:rPr>
                <a:t>(Observed variable)</a:t>
              </a:r>
              <a:endParaRPr sz="1777">
                <a:solidFill>
                  <a:schemeClr val="dk1"/>
                </a:solidFill>
              </a:endParaRPr>
            </a:p>
          </p:txBody>
        </p:sp>
        <p:pic>
          <p:nvPicPr>
            <p:cNvPr id="10" name="Shape 193" descr="http://www.cropontology.org/images/Crop_Ontology_logo.png">
              <a:extLst>
                <a:ext uri="{FF2B5EF4-FFF2-40B4-BE49-F238E27FC236}">
                  <a16:creationId xmlns:a16="http://schemas.microsoft.com/office/drawing/2014/main" id="{2E2B4A19-BBC4-0D41-8545-3E8091B8CEB4}"/>
                </a:ext>
              </a:extLst>
            </p:cNvPr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9817" y="5054809"/>
              <a:ext cx="1619700" cy="572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Google Shape;264;p31">
              <a:extLst>
                <a:ext uri="{FF2B5EF4-FFF2-40B4-BE49-F238E27FC236}">
                  <a16:creationId xmlns:a16="http://schemas.microsoft.com/office/drawing/2014/main" id="{93975F8C-8662-4A42-95C1-F35283C7DCDF}"/>
                </a:ext>
              </a:extLst>
            </p:cNvPr>
            <p:cNvGrpSpPr/>
            <p:nvPr/>
          </p:nvGrpSpPr>
          <p:grpSpPr>
            <a:xfrm>
              <a:off x="2634070" y="5153978"/>
              <a:ext cx="1708239" cy="1331495"/>
              <a:chOff x="842457" y="1925053"/>
              <a:chExt cx="1708238" cy="1331494"/>
            </a:xfrm>
          </p:grpSpPr>
          <p:sp>
            <p:nvSpPr>
              <p:cNvPr id="12" name="Google Shape;265;p31">
                <a:extLst>
                  <a:ext uri="{FF2B5EF4-FFF2-40B4-BE49-F238E27FC236}">
                    <a16:creationId xmlns:a16="http://schemas.microsoft.com/office/drawing/2014/main" id="{5509BB8F-7648-AB41-9CB5-FF28E0EB0E66}"/>
                  </a:ext>
                </a:extLst>
              </p:cNvPr>
              <p:cNvSpPr/>
              <p:nvPr/>
            </p:nvSpPr>
            <p:spPr>
              <a:xfrm>
                <a:off x="842457" y="1925053"/>
                <a:ext cx="1708238" cy="1331494"/>
              </a:xfrm>
              <a:prstGeom prst="rect">
                <a:avLst/>
              </a:prstGeom>
              <a:noFill/>
              <a:ln w="28575" cap="flat" cmpd="sng">
                <a:solidFill>
                  <a:srgbClr val="54813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" name="Google Shape;266;p31">
                <a:extLst>
                  <a:ext uri="{FF2B5EF4-FFF2-40B4-BE49-F238E27FC236}">
                    <a16:creationId xmlns:a16="http://schemas.microsoft.com/office/drawing/2014/main" id="{2EB3B9D1-A3B4-9A46-91D5-67CD519AB35B}"/>
                  </a:ext>
                </a:extLst>
              </p:cNvPr>
              <p:cNvGrpSpPr/>
              <p:nvPr/>
            </p:nvGrpSpPr>
            <p:grpSpPr>
              <a:xfrm>
                <a:off x="890585" y="1973179"/>
                <a:ext cx="1580146" cy="224589"/>
                <a:chOff x="914402" y="1973179"/>
                <a:chExt cx="1580146" cy="224589"/>
              </a:xfrm>
            </p:grpSpPr>
            <p:sp>
              <p:nvSpPr>
                <p:cNvPr id="68" name="Google Shape;267;p31">
                  <a:extLst>
                    <a:ext uri="{FF2B5EF4-FFF2-40B4-BE49-F238E27FC236}">
                      <a16:creationId xmlns:a16="http://schemas.microsoft.com/office/drawing/2014/main" id="{3123DE57-74F1-3B47-BAE1-E0044632D064}"/>
                    </a:ext>
                  </a:extLst>
                </p:cNvPr>
                <p:cNvSpPr/>
                <p:nvPr/>
              </p:nvSpPr>
              <p:spPr>
                <a:xfrm>
                  <a:off x="914402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268;p31">
                  <a:extLst>
                    <a:ext uri="{FF2B5EF4-FFF2-40B4-BE49-F238E27FC236}">
                      <a16:creationId xmlns:a16="http://schemas.microsoft.com/office/drawing/2014/main" id="{4CA47EC1-D1B9-1745-8416-48781E8E8DE2}"/>
                    </a:ext>
                  </a:extLst>
                </p:cNvPr>
                <p:cNvSpPr/>
                <p:nvPr/>
              </p:nvSpPr>
              <p:spPr>
                <a:xfrm>
                  <a:off x="1110345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269;p31">
                  <a:extLst>
                    <a:ext uri="{FF2B5EF4-FFF2-40B4-BE49-F238E27FC236}">
                      <a16:creationId xmlns:a16="http://schemas.microsoft.com/office/drawing/2014/main" id="{9E65E62D-5645-E245-BD39-6B8055EF3798}"/>
                    </a:ext>
                  </a:extLst>
                </p:cNvPr>
                <p:cNvSpPr/>
                <p:nvPr/>
              </p:nvSpPr>
              <p:spPr>
                <a:xfrm>
                  <a:off x="1306288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270;p31">
                  <a:extLst>
                    <a:ext uri="{FF2B5EF4-FFF2-40B4-BE49-F238E27FC236}">
                      <a16:creationId xmlns:a16="http://schemas.microsoft.com/office/drawing/2014/main" id="{8D43C183-2A5F-E146-B4B6-B4ABFBE23055}"/>
                    </a:ext>
                  </a:extLst>
                </p:cNvPr>
                <p:cNvSpPr/>
                <p:nvPr/>
              </p:nvSpPr>
              <p:spPr>
                <a:xfrm>
                  <a:off x="150223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271;p31">
                  <a:extLst>
                    <a:ext uri="{FF2B5EF4-FFF2-40B4-BE49-F238E27FC236}">
                      <a16:creationId xmlns:a16="http://schemas.microsoft.com/office/drawing/2014/main" id="{69B10C6E-DA17-2B4E-82EB-EDD4D2C4A886}"/>
                    </a:ext>
                  </a:extLst>
                </p:cNvPr>
                <p:cNvSpPr/>
                <p:nvPr/>
              </p:nvSpPr>
              <p:spPr>
                <a:xfrm>
                  <a:off x="1698174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272;p31">
                  <a:extLst>
                    <a:ext uri="{FF2B5EF4-FFF2-40B4-BE49-F238E27FC236}">
                      <a16:creationId xmlns:a16="http://schemas.microsoft.com/office/drawing/2014/main" id="{64FF3ABF-DA46-804F-B588-B554D8C8C150}"/>
                    </a:ext>
                  </a:extLst>
                </p:cNvPr>
                <p:cNvSpPr/>
                <p:nvPr/>
              </p:nvSpPr>
              <p:spPr>
                <a:xfrm>
                  <a:off x="1894117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273;p31">
                  <a:extLst>
                    <a:ext uri="{FF2B5EF4-FFF2-40B4-BE49-F238E27FC236}">
                      <a16:creationId xmlns:a16="http://schemas.microsoft.com/office/drawing/2014/main" id="{C52DF9C3-1EC8-5D46-91A4-D8EEE475603C}"/>
                    </a:ext>
                  </a:extLst>
                </p:cNvPr>
                <p:cNvSpPr/>
                <p:nvPr/>
              </p:nvSpPr>
              <p:spPr>
                <a:xfrm>
                  <a:off x="2090060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274;p31">
                  <a:extLst>
                    <a:ext uri="{FF2B5EF4-FFF2-40B4-BE49-F238E27FC236}">
                      <a16:creationId xmlns:a16="http://schemas.microsoft.com/office/drawing/2014/main" id="{F154F846-1982-7F47-9213-029B493CCDC3}"/>
                    </a:ext>
                  </a:extLst>
                </p:cNvPr>
                <p:cNvSpPr/>
                <p:nvPr/>
              </p:nvSpPr>
              <p:spPr>
                <a:xfrm>
                  <a:off x="228600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" name="Google Shape;275;p31">
                <a:extLst>
                  <a:ext uri="{FF2B5EF4-FFF2-40B4-BE49-F238E27FC236}">
                    <a16:creationId xmlns:a16="http://schemas.microsoft.com/office/drawing/2014/main" id="{FCF6E73D-0B45-274C-BE0A-CDB29821A95E}"/>
                  </a:ext>
                </a:extLst>
              </p:cNvPr>
              <p:cNvGrpSpPr/>
              <p:nvPr/>
            </p:nvGrpSpPr>
            <p:grpSpPr>
              <a:xfrm>
                <a:off x="890585" y="2144290"/>
                <a:ext cx="1580146" cy="224589"/>
                <a:chOff x="914402" y="1973179"/>
                <a:chExt cx="1580146" cy="224589"/>
              </a:xfrm>
            </p:grpSpPr>
            <p:sp>
              <p:nvSpPr>
                <p:cNvPr id="60" name="Google Shape;276;p31">
                  <a:extLst>
                    <a:ext uri="{FF2B5EF4-FFF2-40B4-BE49-F238E27FC236}">
                      <a16:creationId xmlns:a16="http://schemas.microsoft.com/office/drawing/2014/main" id="{B8B350F0-34D4-B248-BED1-3D321DD09AE0}"/>
                    </a:ext>
                  </a:extLst>
                </p:cNvPr>
                <p:cNvSpPr/>
                <p:nvPr/>
              </p:nvSpPr>
              <p:spPr>
                <a:xfrm>
                  <a:off x="914402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277;p31">
                  <a:extLst>
                    <a:ext uri="{FF2B5EF4-FFF2-40B4-BE49-F238E27FC236}">
                      <a16:creationId xmlns:a16="http://schemas.microsoft.com/office/drawing/2014/main" id="{75AA4442-A4A4-034D-9331-DDC72A24BA9B}"/>
                    </a:ext>
                  </a:extLst>
                </p:cNvPr>
                <p:cNvSpPr/>
                <p:nvPr/>
              </p:nvSpPr>
              <p:spPr>
                <a:xfrm>
                  <a:off x="1110345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278;p31">
                  <a:extLst>
                    <a:ext uri="{FF2B5EF4-FFF2-40B4-BE49-F238E27FC236}">
                      <a16:creationId xmlns:a16="http://schemas.microsoft.com/office/drawing/2014/main" id="{580B5923-8A9C-0E40-B046-BE827D9EBD1A}"/>
                    </a:ext>
                  </a:extLst>
                </p:cNvPr>
                <p:cNvSpPr/>
                <p:nvPr/>
              </p:nvSpPr>
              <p:spPr>
                <a:xfrm>
                  <a:off x="1306288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279;p31">
                  <a:extLst>
                    <a:ext uri="{FF2B5EF4-FFF2-40B4-BE49-F238E27FC236}">
                      <a16:creationId xmlns:a16="http://schemas.microsoft.com/office/drawing/2014/main" id="{564235A6-B968-3243-888E-79D9ACB2B994}"/>
                    </a:ext>
                  </a:extLst>
                </p:cNvPr>
                <p:cNvSpPr/>
                <p:nvPr/>
              </p:nvSpPr>
              <p:spPr>
                <a:xfrm>
                  <a:off x="150223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280;p31">
                  <a:extLst>
                    <a:ext uri="{FF2B5EF4-FFF2-40B4-BE49-F238E27FC236}">
                      <a16:creationId xmlns:a16="http://schemas.microsoft.com/office/drawing/2014/main" id="{61A6D194-52A3-FB4C-8323-CE1B238AC93C}"/>
                    </a:ext>
                  </a:extLst>
                </p:cNvPr>
                <p:cNvSpPr/>
                <p:nvPr/>
              </p:nvSpPr>
              <p:spPr>
                <a:xfrm>
                  <a:off x="1698174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281;p31">
                  <a:extLst>
                    <a:ext uri="{FF2B5EF4-FFF2-40B4-BE49-F238E27FC236}">
                      <a16:creationId xmlns:a16="http://schemas.microsoft.com/office/drawing/2014/main" id="{6381C80E-5F6E-F74A-B77E-565167CE9E7C}"/>
                    </a:ext>
                  </a:extLst>
                </p:cNvPr>
                <p:cNvSpPr/>
                <p:nvPr/>
              </p:nvSpPr>
              <p:spPr>
                <a:xfrm>
                  <a:off x="1894117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282;p31">
                  <a:extLst>
                    <a:ext uri="{FF2B5EF4-FFF2-40B4-BE49-F238E27FC236}">
                      <a16:creationId xmlns:a16="http://schemas.microsoft.com/office/drawing/2014/main" id="{0262635A-6D65-A540-97AD-55B65AB3EA9B}"/>
                    </a:ext>
                  </a:extLst>
                </p:cNvPr>
                <p:cNvSpPr/>
                <p:nvPr/>
              </p:nvSpPr>
              <p:spPr>
                <a:xfrm>
                  <a:off x="2090060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Google Shape;283;p31">
                  <a:extLst>
                    <a:ext uri="{FF2B5EF4-FFF2-40B4-BE49-F238E27FC236}">
                      <a16:creationId xmlns:a16="http://schemas.microsoft.com/office/drawing/2014/main" id="{6CB354AC-8FB9-2241-B994-DCD1CDFFE350}"/>
                    </a:ext>
                  </a:extLst>
                </p:cNvPr>
                <p:cNvSpPr/>
                <p:nvPr/>
              </p:nvSpPr>
              <p:spPr>
                <a:xfrm>
                  <a:off x="228600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" name="Google Shape;284;p31">
                <a:extLst>
                  <a:ext uri="{FF2B5EF4-FFF2-40B4-BE49-F238E27FC236}">
                    <a16:creationId xmlns:a16="http://schemas.microsoft.com/office/drawing/2014/main" id="{D0181679-0DD2-6B4D-B009-94A8EFEF3A15}"/>
                  </a:ext>
                </a:extLst>
              </p:cNvPr>
              <p:cNvGrpSpPr/>
              <p:nvPr/>
            </p:nvGrpSpPr>
            <p:grpSpPr>
              <a:xfrm>
                <a:off x="890585" y="2315401"/>
                <a:ext cx="1580146" cy="224589"/>
                <a:chOff x="914402" y="1973179"/>
                <a:chExt cx="1580146" cy="224589"/>
              </a:xfrm>
            </p:grpSpPr>
            <p:sp>
              <p:nvSpPr>
                <p:cNvPr id="52" name="Google Shape;285;p31">
                  <a:extLst>
                    <a:ext uri="{FF2B5EF4-FFF2-40B4-BE49-F238E27FC236}">
                      <a16:creationId xmlns:a16="http://schemas.microsoft.com/office/drawing/2014/main" id="{6AAFCDFC-C8AB-264F-B107-D162F2A8E842}"/>
                    </a:ext>
                  </a:extLst>
                </p:cNvPr>
                <p:cNvSpPr/>
                <p:nvPr/>
              </p:nvSpPr>
              <p:spPr>
                <a:xfrm>
                  <a:off x="914402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" name="Google Shape;286;p31">
                  <a:extLst>
                    <a:ext uri="{FF2B5EF4-FFF2-40B4-BE49-F238E27FC236}">
                      <a16:creationId xmlns:a16="http://schemas.microsoft.com/office/drawing/2014/main" id="{BF7E5F4D-3181-E941-97E5-86BBE953ADCD}"/>
                    </a:ext>
                  </a:extLst>
                </p:cNvPr>
                <p:cNvSpPr/>
                <p:nvPr/>
              </p:nvSpPr>
              <p:spPr>
                <a:xfrm>
                  <a:off x="1110345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287;p31">
                  <a:extLst>
                    <a:ext uri="{FF2B5EF4-FFF2-40B4-BE49-F238E27FC236}">
                      <a16:creationId xmlns:a16="http://schemas.microsoft.com/office/drawing/2014/main" id="{1301876D-A1D6-954A-9A0C-778A79D2BE6B}"/>
                    </a:ext>
                  </a:extLst>
                </p:cNvPr>
                <p:cNvSpPr/>
                <p:nvPr/>
              </p:nvSpPr>
              <p:spPr>
                <a:xfrm>
                  <a:off x="1306288" y="1973179"/>
                  <a:ext cx="208547" cy="22458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" name="Google Shape;288;p31">
                  <a:extLst>
                    <a:ext uri="{FF2B5EF4-FFF2-40B4-BE49-F238E27FC236}">
                      <a16:creationId xmlns:a16="http://schemas.microsoft.com/office/drawing/2014/main" id="{E632B7FA-EE03-3E42-A4DC-AFDE6070EF18}"/>
                    </a:ext>
                  </a:extLst>
                </p:cNvPr>
                <p:cNvSpPr/>
                <p:nvPr/>
              </p:nvSpPr>
              <p:spPr>
                <a:xfrm>
                  <a:off x="150223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" name="Google Shape;289;p31">
                  <a:extLst>
                    <a:ext uri="{FF2B5EF4-FFF2-40B4-BE49-F238E27FC236}">
                      <a16:creationId xmlns:a16="http://schemas.microsoft.com/office/drawing/2014/main" id="{78AF9156-691F-D64A-B370-EDC9FB300400}"/>
                    </a:ext>
                  </a:extLst>
                </p:cNvPr>
                <p:cNvSpPr/>
                <p:nvPr/>
              </p:nvSpPr>
              <p:spPr>
                <a:xfrm>
                  <a:off x="1698174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" name="Google Shape;290;p31">
                  <a:extLst>
                    <a:ext uri="{FF2B5EF4-FFF2-40B4-BE49-F238E27FC236}">
                      <a16:creationId xmlns:a16="http://schemas.microsoft.com/office/drawing/2014/main" id="{3FE8C106-CD22-4A4A-9FF0-D218ACE85061}"/>
                    </a:ext>
                  </a:extLst>
                </p:cNvPr>
                <p:cNvSpPr/>
                <p:nvPr/>
              </p:nvSpPr>
              <p:spPr>
                <a:xfrm>
                  <a:off x="1894117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291;p31">
                  <a:extLst>
                    <a:ext uri="{FF2B5EF4-FFF2-40B4-BE49-F238E27FC236}">
                      <a16:creationId xmlns:a16="http://schemas.microsoft.com/office/drawing/2014/main" id="{C317DA95-1CD1-AC4A-8C5A-1E0629F9C6A1}"/>
                    </a:ext>
                  </a:extLst>
                </p:cNvPr>
                <p:cNvSpPr/>
                <p:nvPr/>
              </p:nvSpPr>
              <p:spPr>
                <a:xfrm>
                  <a:off x="2090060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292;p31">
                  <a:extLst>
                    <a:ext uri="{FF2B5EF4-FFF2-40B4-BE49-F238E27FC236}">
                      <a16:creationId xmlns:a16="http://schemas.microsoft.com/office/drawing/2014/main" id="{600C9817-DB7B-5449-A385-241F7352A976}"/>
                    </a:ext>
                  </a:extLst>
                </p:cNvPr>
                <p:cNvSpPr/>
                <p:nvPr/>
              </p:nvSpPr>
              <p:spPr>
                <a:xfrm>
                  <a:off x="228600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" name="Google Shape;293;p31">
                <a:extLst>
                  <a:ext uri="{FF2B5EF4-FFF2-40B4-BE49-F238E27FC236}">
                    <a16:creationId xmlns:a16="http://schemas.microsoft.com/office/drawing/2014/main" id="{12F7E6AB-6A08-7E46-98C5-3430D8F37DD9}"/>
                  </a:ext>
                </a:extLst>
              </p:cNvPr>
              <p:cNvGrpSpPr/>
              <p:nvPr/>
            </p:nvGrpSpPr>
            <p:grpSpPr>
              <a:xfrm>
                <a:off x="890585" y="2486512"/>
                <a:ext cx="1580146" cy="224589"/>
                <a:chOff x="914402" y="1973179"/>
                <a:chExt cx="1580146" cy="224589"/>
              </a:xfrm>
            </p:grpSpPr>
            <p:sp>
              <p:nvSpPr>
                <p:cNvPr id="44" name="Google Shape;294;p31">
                  <a:extLst>
                    <a:ext uri="{FF2B5EF4-FFF2-40B4-BE49-F238E27FC236}">
                      <a16:creationId xmlns:a16="http://schemas.microsoft.com/office/drawing/2014/main" id="{48E2BDF1-8C85-7547-8D22-0EC36B3FD166}"/>
                    </a:ext>
                  </a:extLst>
                </p:cNvPr>
                <p:cNvSpPr/>
                <p:nvPr/>
              </p:nvSpPr>
              <p:spPr>
                <a:xfrm>
                  <a:off x="914402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" name="Google Shape;295;p31">
                  <a:extLst>
                    <a:ext uri="{FF2B5EF4-FFF2-40B4-BE49-F238E27FC236}">
                      <a16:creationId xmlns:a16="http://schemas.microsoft.com/office/drawing/2014/main" id="{CCD8F71A-EEBF-4840-B551-2383EA1EF69B}"/>
                    </a:ext>
                  </a:extLst>
                </p:cNvPr>
                <p:cNvSpPr/>
                <p:nvPr/>
              </p:nvSpPr>
              <p:spPr>
                <a:xfrm>
                  <a:off x="1110345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296;p31">
                  <a:extLst>
                    <a:ext uri="{FF2B5EF4-FFF2-40B4-BE49-F238E27FC236}">
                      <a16:creationId xmlns:a16="http://schemas.microsoft.com/office/drawing/2014/main" id="{DDDA8DC9-E1FD-5645-A5B9-28F1AAE236C9}"/>
                    </a:ext>
                  </a:extLst>
                </p:cNvPr>
                <p:cNvSpPr/>
                <p:nvPr/>
              </p:nvSpPr>
              <p:spPr>
                <a:xfrm>
                  <a:off x="1306288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" name="Google Shape;297;p31">
                  <a:extLst>
                    <a:ext uri="{FF2B5EF4-FFF2-40B4-BE49-F238E27FC236}">
                      <a16:creationId xmlns:a16="http://schemas.microsoft.com/office/drawing/2014/main" id="{14FFAFC0-B033-9544-B8FA-E899834B6326}"/>
                    </a:ext>
                  </a:extLst>
                </p:cNvPr>
                <p:cNvSpPr/>
                <p:nvPr/>
              </p:nvSpPr>
              <p:spPr>
                <a:xfrm>
                  <a:off x="150223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" name="Google Shape;298;p31">
                  <a:extLst>
                    <a:ext uri="{FF2B5EF4-FFF2-40B4-BE49-F238E27FC236}">
                      <a16:creationId xmlns:a16="http://schemas.microsoft.com/office/drawing/2014/main" id="{B4A4C172-7C29-624E-BE51-4B6A2D938943}"/>
                    </a:ext>
                  </a:extLst>
                </p:cNvPr>
                <p:cNvSpPr/>
                <p:nvPr/>
              </p:nvSpPr>
              <p:spPr>
                <a:xfrm>
                  <a:off x="1698174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" name="Google Shape;299;p31">
                  <a:extLst>
                    <a:ext uri="{FF2B5EF4-FFF2-40B4-BE49-F238E27FC236}">
                      <a16:creationId xmlns:a16="http://schemas.microsoft.com/office/drawing/2014/main" id="{E3183756-017F-8542-B62B-843F23818C57}"/>
                    </a:ext>
                  </a:extLst>
                </p:cNvPr>
                <p:cNvSpPr/>
                <p:nvPr/>
              </p:nvSpPr>
              <p:spPr>
                <a:xfrm>
                  <a:off x="1894117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" name="Google Shape;300;p31">
                  <a:extLst>
                    <a:ext uri="{FF2B5EF4-FFF2-40B4-BE49-F238E27FC236}">
                      <a16:creationId xmlns:a16="http://schemas.microsoft.com/office/drawing/2014/main" id="{BF66BA31-4DED-904F-8DC8-00E3E23A9F92}"/>
                    </a:ext>
                  </a:extLst>
                </p:cNvPr>
                <p:cNvSpPr/>
                <p:nvPr/>
              </p:nvSpPr>
              <p:spPr>
                <a:xfrm>
                  <a:off x="2090060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" name="Google Shape;301;p31">
                  <a:extLst>
                    <a:ext uri="{FF2B5EF4-FFF2-40B4-BE49-F238E27FC236}">
                      <a16:creationId xmlns:a16="http://schemas.microsoft.com/office/drawing/2014/main" id="{F2B65109-AB93-FA43-A0FC-591618690EEA}"/>
                    </a:ext>
                  </a:extLst>
                </p:cNvPr>
                <p:cNvSpPr/>
                <p:nvPr/>
              </p:nvSpPr>
              <p:spPr>
                <a:xfrm>
                  <a:off x="228600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" name="Google Shape;302;p31">
                <a:extLst>
                  <a:ext uri="{FF2B5EF4-FFF2-40B4-BE49-F238E27FC236}">
                    <a16:creationId xmlns:a16="http://schemas.microsoft.com/office/drawing/2014/main" id="{4F24F3BA-7620-CC48-86B6-AA10E86AF6D4}"/>
                  </a:ext>
                </a:extLst>
              </p:cNvPr>
              <p:cNvGrpSpPr/>
              <p:nvPr/>
            </p:nvGrpSpPr>
            <p:grpSpPr>
              <a:xfrm>
                <a:off x="890585" y="2657623"/>
                <a:ext cx="1580146" cy="224589"/>
                <a:chOff x="914402" y="1973179"/>
                <a:chExt cx="1580146" cy="224589"/>
              </a:xfrm>
            </p:grpSpPr>
            <p:sp>
              <p:nvSpPr>
                <p:cNvPr id="36" name="Google Shape;303;p31">
                  <a:extLst>
                    <a:ext uri="{FF2B5EF4-FFF2-40B4-BE49-F238E27FC236}">
                      <a16:creationId xmlns:a16="http://schemas.microsoft.com/office/drawing/2014/main" id="{548025C6-89B5-5444-8F08-27483B4B6BB2}"/>
                    </a:ext>
                  </a:extLst>
                </p:cNvPr>
                <p:cNvSpPr/>
                <p:nvPr/>
              </p:nvSpPr>
              <p:spPr>
                <a:xfrm>
                  <a:off x="914402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" name="Google Shape;304;p31">
                  <a:extLst>
                    <a:ext uri="{FF2B5EF4-FFF2-40B4-BE49-F238E27FC236}">
                      <a16:creationId xmlns:a16="http://schemas.microsoft.com/office/drawing/2014/main" id="{DECE38C2-132E-3043-9457-01BE3AB4A562}"/>
                    </a:ext>
                  </a:extLst>
                </p:cNvPr>
                <p:cNvSpPr/>
                <p:nvPr/>
              </p:nvSpPr>
              <p:spPr>
                <a:xfrm>
                  <a:off x="1110345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" name="Google Shape;305;p31">
                  <a:extLst>
                    <a:ext uri="{FF2B5EF4-FFF2-40B4-BE49-F238E27FC236}">
                      <a16:creationId xmlns:a16="http://schemas.microsoft.com/office/drawing/2014/main" id="{C06483D6-8C2A-0E41-913F-D5A2517D1D09}"/>
                    </a:ext>
                  </a:extLst>
                </p:cNvPr>
                <p:cNvSpPr/>
                <p:nvPr/>
              </p:nvSpPr>
              <p:spPr>
                <a:xfrm>
                  <a:off x="1306288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" name="Google Shape;306;p31">
                  <a:extLst>
                    <a:ext uri="{FF2B5EF4-FFF2-40B4-BE49-F238E27FC236}">
                      <a16:creationId xmlns:a16="http://schemas.microsoft.com/office/drawing/2014/main" id="{A2F7E02D-067D-F74E-80D9-47E7E8EF7D4C}"/>
                    </a:ext>
                  </a:extLst>
                </p:cNvPr>
                <p:cNvSpPr/>
                <p:nvPr/>
              </p:nvSpPr>
              <p:spPr>
                <a:xfrm>
                  <a:off x="150223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Google Shape;307;p31">
                  <a:extLst>
                    <a:ext uri="{FF2B5EF4-FFF2-40B4-BE49-F238E27FC236}">
                      <a16:creationId xmlns:a16="http://schemas.microsoft.com/office/drawing/2014/main" id="{62CB1FD9-EAED-B142-8CBB-6F1A3E5DBDE9}"/>
                    </a:ext>
                  </a:extLst>
                </p:cNvPr>
                <p:cNvSpPr/>
                <p:nvPr/>
              </p:nvSpPr>
              <p:spPr>
                <a:xfrm>
                  <a:off x="1698174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" name="Google Shape;308;p31">
                  <a:extLst>
                    <a:ext uri="{FF2B5EF4-FFF2-40B4-BE49-F238E27FC236}">
                      <a16:creationId xmlns:a16="http://schemas.microsoft.com/office/drawing/2014/main" id="{CB47B659-D45F-FA4F-911E-96D374D89265}"/>
                    </a:ext>
                  </a:extLst>
                </p:cNvPr>
                <p:cNvSpPr/>
                <p:nvPr/>
              </p:nvSpPr>
              <p:spPr>
                <a:xfrm>
                  <a:off x="1894117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" name="Google Shape;309;p31">
                  <a:extLst>
                    <a:ext uri="{FF2B5EF4-FFF2-40B4-BE49-F238E27FC236}">
                      <a16:creationId xmlns:a16="http://schemas.microsoft.com/office/drawing/2014/main" id="{9FFF16B6-8B43-D64F-A6C5-C7E4154948B7}"/>
                    </a:ext>
                  </a:extLst>
                </p:cNvPr>
                <p:cNvSpPr/>
                <p:nvPr/>
              </p:nvSpPr>
              <p:spPr>
                <a:xfrm>
                  <a:off x="2090060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" name="Google Shape;310;p31">
                  <a:extLst>
                    <a:ext uri="{FF2B5EF4-FFF2-40B4-BE49-F238E27FC236}">
                      <a16:creationId xmlns:a16="http://schemas.microsoft.com/office/drawing/2014/main" id="{547BDB12-DE46-E84D-A691-9A0A4D37C91F}"/>
                    </a:ext>
                  </a:extLst>
                </p:cNvPr>
                <p:cNvSpPr/>
                <p:nvPr/>
              </p:nvSpPr>
              <p:spPr>
                <a:xfrm>
                  <a:off x="228600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" name="Google Shape;311;p31">
                <a:extLst>
                  <a:ext uri="{FF2B5EF4-FFF2-40B4-BE49-F238E27FC236}">
                    <a16:creationId xmlns:a16="http://schemas.microsoft.com/office/drawing/2014/main" id="{856A678B-CBA7-8C41-86ED-B1906B59FBEA}"/>
                  </a:ext>
                </a:extLst>
              </p:cNvPr>
              <p:cNvGrpSpPr/>
              <p:nvPr/>
            </p:nvGrpSpPr>
            <p:grpSpPr>
              <a:xfrm>
                <a:off x="890585" y="2828734"/>
                <a:ext cx="1580146" cy="224589"/>
                <a:chOff x="914402" y="1973179"/>
                <a:chExt cx="1580146" cy="224589"/>
              </a:xfrm>
            </p:grpSpPr>
            <p:sp>
              <p:nvSpPr>
                <p:cNvPr id="28" name="Google Shape;312;p31">
                  <a:extLst>
                    <a:ext uri="{FF2B5EF4-FFF2-40B4-BE49-F238E27FC236}">
                      <a16:creationId xmlns:a16="http://schemas.microsoft.com/office/drawing/2014/main" id="{190FAFC3-6EF4-A142-B18E-46929D88326B}"/>
                    </a:ext>
                  </a:extLst>
                </p:cNvPr>
                <p:cNvSpPr/>
                <p:nvPr/>
              </p:nvSpPr>
              <p:spPr>
                <a:xfrm>
                  <a:off x="914402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313;p31">
                  <a:extLst>
                    <a:ext uri="{FF2B5EF4-FFF2-40B4-BE49-F238E27FC236}">
                      <a16:creationId xmlns:a16="http://schemas.microsoft.com/office/drawing/2014/main" id="{7D96E2D4-029F-514B-8F57-1BADECE9B6EF}"/>
                    </a:ext>
                  </a:extLst>
                </p:cNvPr>
                <p:cNvSpPr/>
                <p:nvPr/>
              </p:nvSpPr>
              <p:spPr>
                <a:xfrm>
                  <a:off x="1110345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" name="Google Shape;314;p31">
                  <a:extLst>
                    <a:ext uri="{FF2B5EF4-FFF2-40B4-BE49-F238E27FC236}">
                      <a16:creationId xmlns:a16="http://schemas.microsoft.com/office/drawing/2014/main" id="{B0E7F5BA-FDA4-CE4E-82FB-20B2418055C6}"/>
                    </a:ext>
                  </a:extLst>
                </p:cNvPr>
                <p:cNvSpPr/>
                <p:nvPr/>
              </p:nvSpPr>
              <p:spPr>
                <a:xfrm>
                  <a:off x="1306288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315;p31">
                  <a:extLst>
                    <a:ext uri="{FF2B5EF4-FFF2-40B4-BE49-F238E27FC236}">
                      <a16:creationId xmlns:a16="http://schemas.microsoft.com/office/drawing/2014/main" id="{12CC8AE8-62C6-424D-A1E5-3B25DEA2EAC6}"/>
                    </a:ext>
                  </a:extLst>
                </p:cNvPr>
                <p:cNvSpPr/>
                <p:nvPr/>
              </p:nvSpPr>
              <p:spPr>
                <a:xfrm>
                  <a:off x="150223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" name="Google Shape;316;p31">
                  <a:extLst>
                    <a:ext uri="{FF2B5EF4-FFF2-40B4-BE49-F238E27FC236}">
                      <a16:creationId xmlns:a16="http://schemas.microsoft.com/office/drawing/2014/main" id="{331699F8-E489-384A-9634-900637F0777C}"/>
                    </a:ext>
                  </a:extLst>
                </p:cNvPr>
                <p:cNvSpPr/>
                <p:nvPr/>
              </p:nvSpPr>
              <p:spPr>
                <a:xfrm>
                  <a:off x="1698174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317;p31">
                  <a:extLst>
                    <a:ext uri="{FF2B5EF4-FFF2-40B4-BE49-F238E27FC236}">
                      <a16:creationId xmlns:a16="http://schemas.microsoft.com/office/drawing/2014/main" id="{CC87462F-70CF-D84D-A0FB-A5E0CD1B3465}"/>
                    </a:ext>
                  </a:extLst>
                </p:cNvPr>
                <p:cNvSpPr/>
                <p:nvPr/>
              </p:nvSpPr>
              <p:spPr>
                <a:xfrm>
                  <a:off x="1894117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318;p31">
                  <a:extLst>
                    <a:ext uri="{FF2B5EF4-FFF2-40B4-BE49-F238E27FC236}">
                      <a16:creationId xmlns:a16="http://schemas.microsoft.com/office/drawing/2014/main" id="{1D245E45-FE39-164F-A7D9-CFE72A492BC6}"/>
                    </a:ext>
                  </a:extLst>
                </p:cNvPr>
                <p:cNvSpPr/>
                <p:nvPr/>
              </p:nvSpPr>
              <p:spPr>
                <a:xfrm>
                  <a:off x="2090060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319;p31">
                  <a:extLst>
                    <a:ext uri="{FF2B5EF4-FFF2-40B4-BE49-F238E27FC236}">
                      <a16:creationId xmlns:a16="http://schemas.microsoft.com/office/drawing/2014/main" id="{97C5C4C7-F539-5847-9D6F-A23B05B0C6FC}"/>
                    </a:ext>
                  </a:extLst>
                </p:cNvPr>
                <p:cNvSpPr/>
                <p:nvPr/>
              </p:nvSpPr>
              <p:spPr>
                <a:xfrm>
                  <a:off x="228600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" name="Google Shape;320;p31">
                <a:extLst>
                  <a:ext uri="{FF2B5EF4-FFF2-40B4-BE49-F238E27FC236}">
                    <a16:creationId xmlns:a16="http://schemas.microsoft.com/office/drawing/2014/main" id="{5708EB29-A29A-A94C-8F95-5A26B3AF6E0D}"/>
                  </a:ext>
                </a:extLst>
              </p:cNvPr>
              <p:cNvGrpSpPr/>
              <p:nvPr/>
            </p:nvGrpSpPr>
            <p:grpSpPr>
              <a:xfrm>
                <a:off x="896888" y="2999844"/>
                <a:ext cx="1580146" cy="224589"/>
                <a:chOff x="914402" y="1973179"/>
                <a:chExt cx="1580146" cy="224589"/>
              </a:xfrm>
            </p:grpSpPr>
            <p:sp>
              <p:nvSpPr>
                <p:cNvPr id="20" name="Google Shape;321;p31">
                  <a:extLst>
                    <a:ext uri="{FF2B5EF4-FFF2-40B4-BE49-F238E27FC236}">
                      <a16:creationId xmlns:a16="http://schemas.microsoft.com/office/drawing/2014/main" id="{087FC5BA-6859-C940-9C61-F483EC3A3EF0}"/>
                    </a:ext>
                  </a:extLst>
                </p:cNvPr>
                <p:cNvSpPr/>
                <p:nvPr/>
              </p:nvSpPr>
              <p:spPr>
                <a:xfrm>
                  <a:off x="914402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" name="Google Shape;322;p31">
                  <a:extLst>
                    <a:ext uri="{FF2B5EF4-FFF2-40B4-BE49-F238E27FC236}">
                      <a16:creationId xmlns:a16="http://schemas.microsoft.com/office/drawing/2014/main" id="{22CE15DF-AC6D-9344-B15A-6232F6854CA6}"/>
                    </a:ext>
                  </a:extLst>
                </p:cNvPr>
                <p:cNvSpPr/>
                <p:nvPr/>
              </p:nvSpPr>
              <p:spPr>
                <a:xfrm>
                  <a:off x="1110345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" name="Google Shape;323;p31">
                  <a:extLst>
                    <a:ext uri="{FF2B5EF4-FFF2-40B4-BE49-F238E27FC236}">
                      <a16:creationId xmlns:a16="http://schemas.microsoft.com/office/drawing/2014/main" id="{EA444B06-89C9-7F4A-966F-6AE4E99FCA99}"/>
                    </a:ext>
                  </a:extLst>
                </p:cNvPr>
                <p:cNvSpPr/>
                <p:nvPr/>
              </p:nvSpPr>
              <p:spPr>
                <a:xfrm>
                  <a:off x="1306288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Google Shape;324;p31">
                  <a:extLst>
                    <a:ext uri="{FF2B5EF4-FFF2-40B4-BE49-F238E27FC236}">
                      <a16:creationId xmlns:a16="http://schemas.microsoft.com/office/drawing/2014/main" id="{DC64856F-44F1-564F-8CBF-3D98F4EA5488}"/>
                    </a:ext>
                  </a:extLst>
                </p:cNvPr>
                <p:cNvSpPr/>
                <p:nvPr/>
              </p:nvSpPr>
              <p:spPr>
                <a:xfrm>
                  <a:off x="150223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325;p31">
                  <a:extLst>
                    <a:ext uri="{FF2B5EF4-FFF2-40B4-BE49-F238E27FC236}">
                      <a16:creationId xmlns:a16="http://schemas.microsoft.com/office/drawing/2014/main" id="{9F5AB927-CD78-8446-A6B9-66735A3F53D3}"/>
                    </a:ext>
                  </a:extLst>
                </p:cNvPr>
                <p:cNvSpPr/>
                <p:nvPr/>
              </p:nvSpPr>
              <p:spPr>
                <a:xfrm>
                  <a:off x="1698174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326;p31">
                  <a:extLst>
                    <a:ext uri="{FF2B5EF4-FFF2-40B4-BE49-F238E27FC236}">
                      <a16:creationId xmlns:a16="http://schemas.microsoft.com/office/drawing/2014/main" id="{D7415BC5-53B5-1444-B849-4BA6B07CEA35}"/>
                    </a:ext>
                  </a:extLst>
                </p:cNvPr>
                <p:cNvSpPr/>
                <p:nvPr/>
              </p:nvSpPr>
              <p:spPr>
                <a:xfrm>
                  <a:off x="1894117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" name="Google Shape;327;p31">
                  <a:extLst>
                    <a:ext uri="{FF2B5EF4-FFF2-40B4-BE49-F238E27FC236}">
                      <a16:creationId xmlns:a16="http://schemas.microsoft.com/office/drawing/2014/main" id="{A60C5212-5B36-8D47-A434-45091FD4770E}"/>
                    </a:ext>
                  </a:extLst>
                </p:cNvPr>
                <p:cNvSpPr/>
                <p:nvPr/>
              </p:nvSpPr>
              <p:spPr>
                <a:xfrm>
                  <a:off x="2090060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328;p31">
                  <a:extLst>
                    <a:ext uri="{FF2B5EF4-FFF2-40B4-BE49-F238E27FC236}">
                      <a16:creationId xmlns:a16="http://schemas.microsoft.com/office/drawing/2014/main" id="{58A1AF8C-29DB-4847-85F9-43D5FA711A8B}"/>
                    </a:ext>
                  </a:extLst>
                </p:cNvPr>
                <p:cNvSpPr/>
                <p:nvPr/>
              </p:nvSpPr>
              <p:spPr>
                <a:xfrm>
                  <a:off x="2286001" y="1973179"/>
                  <a:ext cx="208547" cy="224589"/>
                </a:xfrm>
                <a:prstGeom prst="ellipse">
                  <a:avLst/>
                </a:prstGeom>
                <a:solidFill>
                  <a:srgbClr val="5481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6" name="Flèche vers la droite 75">
              <a:extLst>
                <a:ext uri="{FF2B5EF4-FFF2-40B4-BE49-F238E27FC236}">
                  <a16:creationId xmlns:a16="http://schemas.microsoft.com/office/drawing/2014/main" id="{D82B1B3F-FECE-7B44-86D0-5EB66D6CAABF}"/>
                </a:ext>
              </a:extLst>
            </p:cNvPr>
            <p:cNvSpPr/>
            <p:nvPr/>
          </p:nvSpPr>
          <p:spPr>
            <a:xfrm>
              <a:off x="4420653" y="5656710"/>
              <a:ext cx="822811" cy="333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77" name="Document 76">
              <a:extLst>
                <a:ext uri="{FF2B5EF4-FFF2-40B4-BE49-F238E27FC236}">
                  <a16:creationId xmlns:a16="http://schemas.microsoft.com/office/drawing/2014/main" id="{46F566B4-5271-F74C-84ED-D6921912642E}"/>
                </a:ext>
              </a:extLst>
            </p:cNvPr>
            <p:cNvSpPr/>
            <p:nvPr/>
          </p:nvSpPr>
          <p:spPr>
            <a:xfrm>
              <a:off x="5365087" y="5471381"/>
              <a:ext cx="941423" cy="1014091"/>
            </a:xfrm>
            <a:prstGeom prst="flowChartDocumen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/>
                <a:t>Data file</a:t>
              </a:r>
            </a:p>
          </p:txBody>
        </p:sp>
        <p:sp>
          <p:nvSpPr>
            <p:cNvPr id="78" name="Flèche vers la droite 77">
              <a:extLst>
                <a:ext uri="{FF2B5EF4-FFF2-40B4-BE49-F238E27FC236}">
                  <a16:creationId xmlns:a16="http://schemas.microsoft.com/office/drawing/2014/main" id="{08A00EEC-1BF0-5E40-B1D6-B49AE103F6D1}"/>
                </a:ext>
              </a:extLst>
            </p:cNvPr>
            <p:cNvSpPr/>
            <p:nvPr/>
          </p:nvSpPr>
          <p:spPr>
            <a:xfrm>
              <a:off x="6506477" y="5696333"/>
              <a:ext cx="822811" cy="333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  <p:extLst>
      <p:ext uri="{BB962C8B-B14F-4D97-AF65-F5344CB8AC3E}">
        <p14:creationId xmlns:p14="http://schemas.microsoft.com/office/powerpoint/2010/main" val="2930471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/>
        </p:nvSpPr>
        <p:spPr>
          <a:xfrm>
            <a:off x="1425283" y="170750"/>
            <a:ext cx="9569575" cy="10049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endParaRPr sz="28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1"/>
          <p:cNvSpPr/>
          <p:nvPr/>
        </p:nvSpPr>
        <p:spPr>
          <a:xfrm>
            <a:off x="2031799" y="565639"/>
            <a:ext cx="24628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b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400"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1"/>
          <p:cNvSpPr txBox="1"/>
          <p:nvPr/>
        </p:nvSpPr>
        <p:spPr>
          <a:xfrm>
            <a:off x="1425284" y="1910465"/>
            <a:ext cx="9569575" cy="369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GB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Deux illustrations </a:t>
            </a:r>
            <a:r>
              <a:rPr lang="en-GB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montrant</a:t>
            </a:r>
            <a:r>
              <a:rPr lang="en-GB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la documentation experimentation de </a:t>
            </a:r>
            <a:r>
              <a:rPr lang="en-GB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phenotypage</a:t>
            </a:r>
            <a:r>
              <a:rPr lang="en-GB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20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b="1" i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MAIZE: </a:t>
            </a: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[1]	Millet </a:t>
            </a:r>
            <a:r>
              <a:rPr lang="en-GB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2019 (</a:t>
            </a:r>
            <a:r>
              <a:rPr lang="en-GB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GB" u="sng" dirty="0" err="1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doi.org</a:t>
            </a:r>
            <a:r>
              <a:rPr lang="en-GB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/10.15454/IASSTN</a:t>
            </a: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 A multi-site experiment in a network of European fields for assessing the maize yield response to environmental scenarios.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b="1" i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POPLAR: </a:t>
            </a: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[2]	</a:t>
            </a:r>
            <a:r>
              <a:rPr lang="en-GB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Monclus</a:t>
            </a: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 al. </a:t>
            </a: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2012 (</a:t>
            </a:r>
            <a:r>
              <a:rPr lang="en-GB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http://dx.doi.org/10.1186/1471-2229-12-173</a:t>
            </a: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): Integrating genome annotation and QTL position to identify candidate genes for productivity, architecture and water-use efficiency in Populus </a:t>
            </a:r>
            <a:r>
              <a:rPr lang="en-GB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spp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1FD8CA-1EB0-3D40-B390-CF4164771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15" y="249362"/>
            <a:ext cx="10216343" cy="405114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Examples</a:t>
            </a:r>
            <a:r>
              <a:rPr lang="fr-FR" dirty="0"/>
              <a:t> en MIAPPE</a:t>
            </a:r>
          </a:p>
        </p:txBody>
      </p:sp>
    </p:spTree>
    <p:extLst>
      <p:ext uri="{BB962C8B-B14F-4D97-AF65-F5344CB8AC3E}">
        <p14:creationId xmlns:p14="http://schemas.microsoft.com/office/powerpoint/2010/main" val="2799239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2"/>
          <p:cNvSpPr txBox="1"/>
          <p:nvPr/>
        </p:nvSpPr>
        <p:spPr>
          <a:xfrm>
            <a:off x="1289385" y="170748"/>
            <a:ext cx="9705473" cy="954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GB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Millet et al 2019 [1] - </a:t>
            </a:r>
            <a:r>
              <a:rPr lang="en-GB" sz="28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Material&amp;methods</a:t>
            </a:r>
            <a:r>
              <a:rPr lang="en-GB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section on phenotyping experiments</a:t>
            </a:r>
            <a:endParaRPr sz="28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2"/>
          <p:cNvSpPr/>
          <p:nvPr/>
        </p:nvSpPr>
        <p:spPr>
          <a:xfrm>
            <a:off x="2031799" y="565639"/>
            <a:ext cx="24628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b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400"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1289385" y="1124855"/>
            <a:ext cx="10902615" cy="50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panel of </a:t>
            </a: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256 maize hybrids 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 grown with </a:t>
            </a: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water regimes 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(irrigated or rainfed). </a:t>
            </a: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seven fields in 2012 and 2013, plus one site in Chile in 2013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resulted in 29 experiments defined as the combination of one year, one site and one </a:t>
            </a: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 regime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with two and three </a:t>
            </a: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repetitions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rainfed and irrigated treatments, respectively. </a:t>
            </a: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fr-FR" sz="2000" dirty="0"/>
              <a:t>A </a:t>
            </a:r>
            <a:r>
              <a:rPr lang="fr-FR" sz="2000" dirty="0" err="1"/>
              <a:t>detailed</a:t>
            </a:r>
            <a:r>
              <a:rPr lang="fr-FR" sz="2000" dirty="0"/>
              <a:t> </a:t>
            </a:r>
            <a:r>
              <a:rPr lang="fr-FR" sz="2000" b="1" dirty="0" err="1"/>
              <a:t>environmental</a:t>
            </a:r>
            <a:r>
              <a:rPr lang="fr-FR" sz="2000" b="1" dirty="0"/>
              <a:t> </a:t>
            </a:r>
            <a:r>
              <a:rPr lang="fr-FR" sz="2000" b="1" dirty="0" err="1"/>
              <a:t>characterisation</a:t>
            </a:r>
            <a:r>
              <a:rPr lang="fr-FR" sz="2000" b="1" dirty="0"/>
              <a:t> </a:t>
            </a:r>
            <a:r>
              <a:rPr lang="fr-FR" sz="2000" dirty="0" err="1"/>
              <a:t>was</a:t>
            </a:r>
            <a:r>
              <a:rPr lang="fr-FR" sz="2000" dirty="0"/>
              <a:t> </a:t>
            </a:r>
            <a:r>
              <a:rPr lang="fr-FR" sz="2000" dirty="0" err="1"/>
              <a:t>carried</a:t>
            </a:r>
            <a:r>
              <a:rPr lang="fr-FR" sz="2000" dirty="0"/>
              <a:t> out,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hourly</a:t>
            </a:r>
            <a:r>
              <a:rPr lang="fr-FR" sz="2000" dirty="0"/>
              <a:t> records of </a:t>
            </a:r>
            <a:r>
              <a:rPr lang="fr-FR" sz="2000" dirty="0" err="1"/>
              <a:t>micrometeorological</a:t>
            </a:r>
            <a:r>
              <a:rPr lang="fr-FR" sz="2000" dirty="0"/>
              <a:t> data and </a:t>
            </a:r>
            <a:r>
              <a:rPr lang="fr-FR" sz="2000" dirty="0" err="1"/>
              <a:t>soil</a:t>
            </a:r>
            <a:r>
              <a:rPr lang="fr-FR" sz="2000" dirty="0"/>
              <a:t> water </a:t>
            </a:r>
            <a:r>
              <a:rPr lang="fr-FR" sz="2000" dirty="0" err="1"/>
              <a:t>status</a:t>
            </a:r>
            <a:r>
              <a:rPr lang="fr-FR" sz="2000" dirty="0"/>
              <a:t>, and </a:t>
            </a:r>
            <a:r>
              <a:rPr lang="fr-FR" sz="2000" dirty="0" err="1"/>
              <a:t>associated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precise</a:t>
            </a:r>
            <a:r>
              <a:rPr lang="fr-FR" sz="2000" dirty="0"/>
              <a:t> </a:t>
            </a:r>
            <a:r>
              <a:rPr lang="fr-FR" sz="2000" dirty="0" err="1"/>
              <a:t>measurement</a:t>
            </a:r>
            <a:r>
              <a:rPr lang="fr-FR" sz="2000" dirty="0"/>
              <a:t> of </a:t>
            </a:r>
            <a:r>
              <a:rPr lang="fr-FR" sz="2000" dirty="0" err="1"/>
              <a:t>phenology</a:t>
            </a:r>
            <a:r>
              <a:rPr lang="fr-FR" sz="2000" dirty="0"/>
              <a:t>.</a:t>
            </a: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fr-FR" sz="2000" dirty="0"/>
              <a:t>« </a:t>
            </a:r>
            <a:r>
              <a:rPr lang="fr-FR" sz="2000" b="1" dirty="0" err="1"/>
              <a:t>grain.yield</a:t>
            </a:r>
            <a:r>
              <a:rPr lang="fr-FR" sz="2000" dirty="0"/>
              <a:t>»: </a:t>
            </a:r>
            <a:r>
              <a:rPr lang="fr-FR" sz="2000" dirty="0" err="1"/>
              <a:t>yiel</a:t>
            </a:r>
            <a:r>
              <a:rPr lang="fr-FR" sz="2000" dirty="0"/>
              <a:t> </a:t>
            </a:r>
            <a:r>
              <a:rPr lang="fr-FR" sz="2000" dirty="0" err="1"/>
              <a:t>adjusted</a:t>
            </a:r>
            <a:r>
              <a:rPr lang="fr-FR" sz="2000" dirty="0"/>
              <a:t> at 15% grain </a:t>
            </a:r>
            <a:r>
              <a:rPr lang="fr-FR" sz="2000" dirty="0" err="1"/>
              <a:t>moisture</a:t>
            </a:r>
            <a:r>
              <a:rPr lang="fr-FR" sz="2000" dirty="0"/>
              <a:t>, in ton per hectare (</a:t>
            </a:r>
            <a:r>
              <a:rPr lang="fr-FR" sz="2000" dirty="0" err="1"/>
              <a:t>t</a:t>
            </a:r>
            <a:r>
              <a:rPr lang="fr-FR" sz="2000" dirty="0"/>
              <a:t> ha-1). «</a:t>
            </a:r>
            <a:r>
              <a:rPr lang="fr-FR" sz="2000" b="1" dirty="0" err="1"/>
              <a:t>grain.number</a:t>
            </a:r>
            <a:r>
              <a:rPr lang="fr-FR" sz="2000" dirty="0"/>
              <a:t>»: </a:t>
            </a:r>
            <a:r>
              <a:rPr lang="fr-FR" sz="2000" dirty="0" err="1"/>
              <a:t>number</a:t>
            </a:r>
            <a:r>
              <a:rPr lang="fr-FR" sz="2000" dirty="0"/>
              <a:t> of grain per square </a:t>
            </a:r>
            <a:r>
              <a:rPr lang="fr-FR" sz="2000" dirty="0" err="1"/>
              <a:t>meter</a:t>
            </a:r>
            <a:r>
              <a:rPr lang="fr-FR" sz="2000" dirty="0"/>
              <a:t>. «</a:t>
            </a:r>
            <a:r>
              <a:rPr lang="fr-FR" sz="2000" b="1" dirty="0" err="1"/>
              <a:t>grain.weight</a:t>
            </a:r>
            <a:r>
              <a:rPr lang="fr-FR" sz="2000" dirty="0"/>
              <a:t>»: </a:t>
            </a:r>
            <a:r>
              <a:rPr lang="fr-FR" sz="2000" dirty="0" err="1"/>
              <a:t>individual</a:t>
            </a:r>
            <a:r>
              <a:rPr lang="fr-FR" sz="2000" dirty="0"/>
              <a:t> grain </a:t>
            </a:r>
            <a:r>
              <a:rPr lang="fr-FR" sz="2000" dirty="0" err="1"/>
              <a:t>weight</a:t>
            </a:r>
            <a:r>
              <a:rPr lang="fr-FR" sz="2000" dirty="0"/>
              <a:t> (mg). «</a:t>
            </a:r>
            <a:r>
              <a:rPr lang="fr-FR" sz="2000" b="1" dirty="0" err="1"/>
              <a:t>anthesis</a:t>
            </a:r>
            <a:r>
              <a:rPr lang="fr-FR" sz="2000" dirty="0"/>
              <a:t>»: male </a:t>
            </a:r>
            <a:r>
              <a:rPr lang="fr-FR" sz="2000" dirty="0" err="1"/>
              <a:t>flowering</a:t>
            </a:r>
            <a:r>
              <a:rPr lang="fr-FR" sz="2000" dirty="0"/>
              <a:t> (pollen shed), in thermal time </a:t>
            </a:r>
            <a:r>
              <a:rPr lang="fr-FR" sz="2000" dirty="0" err="1"/>
              <a:t>cumulated</a:t>
            </a:r>
            <a:r>
              <a:rPr lang="fr-FR" sz="2000" dirty="0"/>
              <a:t> </a:t>
            </a:r>
            <a:r>
              <a:rPr lang="fr-FR" sz="2000" dirty="0" err="1"/>
              <a:t>since</a:t>
            </a:r>
            <a:r>
              <a:rPr lang="fr-FR" sz="2000" dirty="0"/>
              <a:t> </a:t>
            </a:r>
            <a:r>
              <a:rPr lang="fr-FR" sz="2000" dirty="0" err="1"/>
              <a:t>emergence</a:t>
            </a:r>
            <a:r>
              <a:rPr lang="fr-FR" sz="2000" dirty="0"/>
              <a:t> (d20°C). «</a:t>
            </a:r>
            <a:r>
              <a:rPr lang="fr-FR" sz="2000" b="1" dirty="0" err="1"/>
              <a:t>silking</a:t>
            </a:r>
            <a:r>
              <a:rPr lang="fr-FR" sz="2000" dirty="0"/>
              <a:t>»: </a:t>
            </a:r>
            <a:r>
              <a:rPr lang="fr-FR" sz="2000" dirty="0" err="1"/>
              <a:t>female</a:t>
            </a:r>
            <a:r>
              <a:rPr lang="fr-FR" sz="2000" dirty="0"/>
              <a:t> </a:t>
            </a:r>
            <a:r>
              <a:rPr lang="fr-FR" sz="2000" dirty="0" err="1"/>
              <a:t>flowering</a:t>
            </a:r>
            <a:r>
              <a:rPr lang="fr-FR" sz="2000" dirty="0"/>
              <a:t> (</a:t>
            </a:r>
            <a:r>
              <a:rPr lang="fr-FR" sz="2000" dirty="0" err="1"/>
              <a:t>silking</a:t>
            </a:r>
            <a:r>
              <a:rPr lang="fr-FR" sz="2000" dirty="0"/>
              <a:t> </a:t>
            </a:r>
            <a:r>
              <a:rPr lang="fr-FR" sz="2000" dirty="0" err="1"/>
              <a:t>emergence</a:t>
            </a:r>
            <a:r>
              <a:rPr lang="fr-FR" sz="2000" dirty="0"/>
              <a:t>), in thermal time </a:t>
            </a:r>
            <a:r>
              <a:rPr lang="fr-FR" sz="2000" dirty="0" err="1"/>
              <a:t>cumulated</a:t>
            </a:r>
            <a:r>
              <a:rPr lang="fr-FR" sz="2000" dirty="0"/>
              <a:t> </a:t>
            </a:r>
            <a:r>
              <a:rPr lang="fr-FR" sz="2000" dirty="0" err="1"/>
              <a:t>since</a:t>
            </a:r>
            <a:r>
              <a:rPr lang="fr-FR" sz="2000" dirty="0"/>
              <a:t> </a:t>
            </a:r>
            <a:r>
              <a:rPr lang="fr-FR" sz="2000" dirty="0" err="1"/>
              <a:t>emergence</a:t>
            </a:r>
            <a:r>
              <a:rPr lang="fr-FR" sz="2000" dirty="0"/>
              <a:t> (d20°C). «</a:t>
            </a:r>
            <a:r>
              <a:rPr lang="fr-FR" sz="2000" b="1" dirty="0" err="1"/>
              <a:t>plant.height</a:t>
            </a:r>
            <a:r>
              <a:rPr lang="fr-FR" sz="2000" dirty="0"/>
              <a:t>»: plant </a:t>
            </a:r>
            <a:r>
              <a:rPr lang="fr-FR" sz="2000" dirty="0" err="1"/>
              <a:t>height</a:t>
            </a:r>
            <a:r>
              <a:rPr lang="fr-FR" sz="2000" dirty="0"/>
              <a:t>,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ground</a:t>
            </a:r>
            <a:r>
              <a:rPr lang="fr-FR" sz="2000" dirty="0"/>
              <a:t> </a:t>
            </a:r>
            <a:r>
              <a:rPr lang="fr-FR" sz="2000" dirty="0" err="1"/>
              <a:t>level</a:t>
            </a:r>
            <a:r>
              <a:rPr lang="fr-FR" sz="2000" dirty="0"/>
              <a:t> to the base of the flag </a:t>
            </a:r>
            <a:r>
              <a:rPr lang="fr-FR" sz="2000" dirty="0" err="1"/>
              <a:t>leaf</a:t>
            </a:r>
            <a:r>
              <a:rPr lang="fr-FR" sz="2000" dirty="0"/>
              <a:t> (</a:t>
            </a:r>
            <a:r>
              <a:rPr lang="fr-FR" sz="2000" dirty="0" err="1"/>
              <a:t>highest</a:t>
            </a:r>
            <a:r>
              <a:rPr lang="fr-FR" sz="2000" dirty="0"/>
              <a:t>) </a:t>
            </a:r>
            <a:r>
              <a:rPr lang="fr-FR" sz="2000" dirty="0" err="1"/>
              <a:t>leaf</a:t>
            </a:r>
            <a:r>
              <a:rPr lang="fr-FR" sz="2000" dirty="0"/>
              <a:t> (cm). «</a:t>
            </a:r>
            <a:r>
              <a:rPr lang="fr-FR" sz="2000" b="1" dirty="0" err="1"/>
              <a:t>tassel.height</a:t>
            </a:r>
            <a:r>
              <a:rPr lang="fr-FR" sz="2000" dirty="0"/>
              <a:t>»: plant </a:t>
            </a:r>
            <a:r>
              <a:rPr lang="fr-FR" sz="2000" dirty="0" err="1"/>
              <a:t>height</a:t>
            </a:r>
            <a:r>
              <a:rPr lang="fr-FR" sz="2000" dirty="0"/>
              <a:t> </a:t>
            </a:r>
            <a:r>
              <a:rPr lang="fr-FR" sz="2000" dirty="0" err="1"/>
              <a:t>including</a:t>
            </a:r>
            <a:r>
              <a:rPr lang="fr-FR" sz="2000" dirty="0"/>
              <a:t> </a:t>
            </a:r>
            <a:r>
              <a:rPr lang="fr-FR" sz="2000" dirty="0" err="1"/>
              <a:t>tassel</a:t>
            </a:r>
            <a:r>
              <a:rPr lang="fr-FR" sz="2000" dirty="0"/>
              <a:t>,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ground</a:t>
            </a:r>
            <a:r>
              <a:rPr lang="fr-FR" sz="2000" dirty="0"/>
              <a:t> </a:t>
            </a:r>
            <a:r>
              <a:rPr lang="fr-FR" sz="2000" dirty="0" err="1"/>
              <a:t>level</a:t>
            </a:r>
            <a:r>
              <a:rPr lang="fr-FR" sz="2000" dirty="0"/>
              <a:t> to the </a:t>
            </a:r>
            <a:r>
              <a:rPr lang="fr-FR" sz="2000" dirty="0" err="1"/>
              <a:t>highest</a:t>
            </a:r>
            <a:r>
              <a:rPr lang="fr-FR" sz="2000" dirty="0"/>
              <a:t> point of the </a:t>
            </a:r>
            <a:r>
              <a:rPr lang="fr-FR" sz="2000" dirty="0" err="1"/>
              <a:t>tassel</a:t>
            </a:r>
            <a:r>
              <a:rPr lang="fr-FR" sz="2000" dirty="0"/>
              <a:t> (cm). «</a:t>
            </a:r>
            <a:r>
              <a:rPr lang="fr-FR" sz="2000" b="1" dirty="0" err="1"/>
              <a:t>ear.height</a:t>
            </a:r>
            <a:r>
              <a:rPr lang="fr-FR" sz="2000" dirty="0"/>
              <a:t>»: </a:t>
            </a:r>
            <a:r>
              <a:rPr lang="fr-FR" sz="2000" dirty="0" err="1"/>
              <a:t>ear</a:t>
            </a:r>
            <a:r>
              <a:rPr lang="fr-FR" sz="2000" dirty="0"/>
              <a:t> insertion </a:t>
            </a:r>
            <a:r>
              <a:rPr lang="fr-FR" sz="2000" dirty="0" err="1"/>
              <a:t>height</a:t>
            </a:r>
            <a:r>
              <a:rPr lang="fr-FR" sz="2000" dirty="0"/>
              <a:t>,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ground</a:t>
            </a:r>
            <a:r>
              <a:rPr lang="fr-FR" sz="2000" dirty="0"/>
              <a:t> </a:t>
            </a:r>
            <a:r>
              <a:rPr lang="fr-FR" sz="2000" dirty="0" err="1"/>
              <a:t>level</a:t>
            </a:r>
            <a:r>
              <a:rPr lang="fr-FR" sz="2000" dirty="0"/>
              <a:t> to ligule of the </a:t>
            </a:r>
            <a:r>
              <a:rPr lang="fr-FR" sz="2000" dirty="0" err="1"/>
              <a:t>highest</a:t>
            </a:r>
            <a:r>
              <a:rPr lang="fr-FR" sz="2000" dirty="0"/>
              <a:t> </a:t>
            </a:r>
            <a:r>
              <a:rPr lang="fr-FR" sz="2000" dirty="0" err="1"/>
              <a:t>ear</a:t>
            </a:r>
            <a:r>
              <a:rPr lang="fr-FR" sz="2000" dirty="0"/>
              <a:t> </a:t>
            </a:r>
            <a:r>
              <a:rPr lang="fr-FR" sz="2000" dirty="0" err="1"/>
              <a:t>leaf</a:t>
            </a:r>
            <a:r>
              <a:rPr lang="fr-FR" sz="2000" dirty="0"/>
              <a:t> (cm).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579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/>
          <p:nvPr/>
        </p:nvSpPr>
        <p:spPr>
          <a:xfrm>
            <a:off x="1289385" y="170748"/>
            <a:ext cx="9705473" cy="954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GB" sz="28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Monclus et al 2012 [2] - Material&amp;methods section on phenotyping experiments</a:t>
            </a:r>
            <a:endParaRPr/>
          </a:p>
          <a:p>
            <a:pPr algn="ctr">
              <a:buClr>
                <a:srgbClr val="000000"/>
              </a:buClr>
              <a:buSzPts val="2800"/>
            </a:pPr>
            <a:endParaRPr sz="28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3"/>
          <p:cNvSpPr/>
          <p:nvPr/>
        </p:nvSpPr>
        <p:spPr>
          <a:xfrm>
            <a:off x="2031799" y="565639"/>
            <a:ext cx="24628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b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400"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2031799" y="1124855"/>
            <a:ext cx="9849852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Field trial 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established in April 2003 </a:t>
            </a:r>
            <a:r>
              <a:rPr lang="en-GB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located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France (</a:t>
            </a:r>
            <a:r>
              <a:rPr lang="en-GB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Ardon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47°49’41''N, 1°54’39''E, 110 m),Italy </a:t>
            </a:r>
            <a:r>
              <a:rPr lang="en-GB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Cavallermaggiore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((44° 43' 0'' N) , (7° 41' 0'' E)), UK Headley ((51° 7' 0'' N) , (-1° 10' 0'' W) )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184150">
              <a:buClr>
                <a:schemeClr val="dk1"/>
              </a:buClr>
              <a:buSzPts val="1600"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GB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biological material 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consisted of a cloned 336 F1 progeny from an interspecific cross between the female </a:t>
            </a:r>
            <a:r>
              <a:rPr lang="en-GB" sz="1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Populus </a:t>
            </a:r>
            <a:r>
              <a:rPr lang="en-GB" sz="1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deltoides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GB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Bartr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Ex Marsh.) ‘73028-62’ from Illinois and the male </a:t>
            </a:r>
            <a:r>
              <a:rPr lang="en-GB" sz="16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P. </a:t>
            </a:r>
            <a:r>
              <a:rPr lang="en-GB" sz="16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trichocarpa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(Torr. and Gray) ’101-74’ from Washington State. 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184150">
              <a:buClr>
                <a:schemeClr val="dk1"/>
              </a:buClr>
              <a:buSzPts val="1600"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GB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trial was established 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25 cm- homogenous hardwood cuttings planted at a plant density of 6670 trees per ha. The trial was and consisted in 6 randomized complete blocks where each F1 genotype and each parent was represented by one replicate. 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184150">
              <a:buClr>
                <a:schemeClr val="dk1"/>
              </a:buClr>
              <a:buSzPts val="1600"/>
            </a:pP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Circumference and stem height 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were measured at the end of the first (winter 2003–2004) and second (winter 2004–2005) as described in </a:t>
            </a:r>
            <a:r>
              <a:rPr lang="en-GB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Dillen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Forest </a:t>
            </a:r>
            <a:r>
              <a:rPr lang="en-GB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Ecol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Manag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2007, 252 (1–3): 12-23). Growth increment in height and circumference during the second growing season were calculated.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Leaf traits 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measured in 2003: one fully illuminated mature leaf was collected on each tree according to </a:t>
            </a:r>
            <a:r>
              <a:rPr lang="en-GB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Monclus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et al. </a:t>
            </a:r>
            <a:r>
              <a:rPr lang="en-GB" sz="16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http://doi.org/10.1111/j.1469-8137.2005.01407.x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). Six calibrated discs of lamina were cut from this leaf, dried at 50 °C during 48 °C and weighed, and specific leaf area (SLA, cm</a:t>
            </a:r>
            <a:r>
              <a:rPr lang="en-GB" sz="16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</a:t>
            </a:r>
            <a:r>
              <a:rPr lang="en-GB" sz="16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−1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was computed. Leaf discs were ground to fine powder for analysis of leaf carbon isotope composition (δ</a:t>
            </a:r>
            <a:r>
              <a:rPr lang="en-GB" sz="16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C), carbon (C</a:t>
            </a:r>
            <a:r>
              <a:rPr lang="en-GB" sz="16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and nitrogen (N</a:t>
            </a:r>
            <a:r>
              <a:rPr lang="en-GB" sz="16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contents. One-milligram subsamples of ground material were used for measuring the CO</a:t>
            </a:r>
            <a:r>
              <a:rPr lang="en-GB" sz="16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produced by combustion and its </a:t>
            </a:r>
            <a:r>
              <a:rPr lang="en-GB" sz="16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en-GB" sz="16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GB" sz="16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en-GB" sz="16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ratio by a continuous flux isotope ratio mass spectrometer. The discrimination between atmospheric CO</a:t>
            </a:r>
            <a:r>
              <a:rPr lang="en-GB" sz="16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GB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plant material was calculated.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7068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 txBox="1"/>
          <p:nvPr/>
        </p:nvSpPr>
        <p:spPr>
          <a:xfrm>
            <a:off x="1610227" y="36441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4" name="Google Shape;264;p31"/>
          <p:cNvGrpSpPr/>
          <p:nvPr/>
        </p:nvGrpSpPr>
        <p:grpSpPr>
          <a:xfrm>
            <a:off x="6657727" y="3644154"/>
            <a:ext cx="1708239" cy="1331495"/>
            <a:chOff x="842457" y="1925053"/>
            <a:chExt cx="1708238" cy="1331494"/>
          </a:xfrm>
        </p:grpSpPr>
        <p:sp>
          <p:nvSpPr>
            <p:cNvPr id="265" name="Google Shape;265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6" name="Google Shape;266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267" name="Google Shape;26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" name="Google Shape;275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276" name="Google Shape;27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" name="Google Shape;284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285" name="Google Shape;285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" name="Google Shape;293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294" name="Google Shape;294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" name="Google Shape;302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303" name="Google Shape;303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312" name="Google Shape;31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" name="Google Shape;320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321" name="Google Shape;32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9" name="Google Shape;329;p31"/>
          <p:cNvGrpSpPr/>
          <p:nvPr/>
        </p:nvGrpSpPr>
        <p:grpSpPr>
          <a:xfrm>
            <a:off x="1947358" y="1935743"/>
            <a:ext cx="1708239" cy="1331495"/>
            <a:chOff x="842457" y="1925053"/>
            <a:chExt cx="1708238" cy="1331494"/>
          </a:xfrm>
        </p:grpSpPr>
        <p:sp>
          <p:nvSpPr>
            <p:cNvPr id="330" name="Google Shape;330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1" name="Google Shape;331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332" name="Google Shape;33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341" name="Google Shape;34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" name="Google Shape;367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6" name="Google Shape;376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377" name="Google Shape;37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5" name="Google Shape;385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386" name="Google Shape;38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94" name="Google Shape;394;p31"/>
          <p:cNvGrpSpPr/>
          <p:nvPr/>
        </p:nvGrpSpPr>
        <p:grpSpPr>
          <a:xfrm>
            <a:off x="4298533" y="3644154"/>
            <a:ext cx="1708239" cy="1331495"/>
            <a:chOff x="842457" y="1925053"/>
            <a:chExt cx="1708238" cy="1331494"/>
          </a:xfrm>
        </p:grpSpPr>
        <p:sp>
          <p:nvSpPr>
            <p:cNvPr id="395" name="Google Shape;395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6" name="Google Shape;396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397" name="Google Shape;39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405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406" name="Google Shape;40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" name="Google Shape;414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3" name="Google Shape;423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424" name="Google Shape;424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2" name="Google Shape;432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433" name="Google Shape;433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1" name="Google Shape;441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442" name="Google Shape;44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451" name="Google Shape;45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9" name="Google Shape;459;p31"/>
          <p:cNvGrpSpPr/>
          <p:nvPr/>
        </p:nvGrpSpPr>
        <p:grpSpPr>
          <a:xfrm>
            <a:off x="1969949" y="3644154"/>
            <a:ext cx="1708239" cy="1331495"/>
            <a:chOff x="842457" y="1925053"/>
            <a:chExt cx="1708238" cy="1331494"/>
          </a:xfrm>
        </p:grpSpPr>
        <p:sp>
          <p:nvSpPr>
            <p:cNvPr id="460" name="Google Shape;460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1" name="Google Shape;461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462" name="Google Shape;46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471" name="Google Shape;47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9" name="Google Shape;479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480" name="Google Shape;480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8" name="Google Shape;488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489" name="Google Shape;489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7" name="Google Shape;497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498" name="Google Shape;498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" name="Google Shape;506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507" name="Google Shape;50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5" name="Google Shape;515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516" name="Google Shape;51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4" name="Google Shape;524;p31"/>
          <p:cNvGrpSpPr/>
          <p:nvPr/>
        </p:nvGrpSpPr>
        <p:grpSpPr>
          <a:xfrm>
            <a:off x="6657727" y="1935743"/>
            <a:ext cx="1708239" cy="1331495"/>
            <a:chOff x="842457" y="1925053"/>
            <a:chExt cx="1708238" cy="1331494"/>
          </a:xfrm>
        </p:grpSpPr>
        <p:sp>
          <p:nvSpPr>
            <p:cNvPr id="525" name="Google Shape;525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6" name="Google Shape;526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527" name="Google Shape;52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536" name="Google Shape;53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4" name="Google Shape;544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545" name="Google Shape;545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3" name="Google Shape;553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554" name="Google Shape;554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563" name="Google Shape;563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1" name="Google Shape;571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572" name="Google Shape;57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0" name="Google Shape;580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581" name="Google Shape;58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9" name="Google Shape;589;p31"/>
          <p:cNvGrpSpPr/>
          <p:nvPr/>
        </p:nvGrpSpPr>
        <p:grpSpPr>
          <a:xfrm>
            <a:off x="4298533" y="1935743"/>
            <a:ext cx="1708239" cy="1331495"/>
            <a:chOff x="842457" y="1925053"/>
            <a:chExt cx="1708238" cy="1331494"/>
          </a:xfrm>
        </p:grpSpPr>
        <p:sp>
          <p:nvSpPr>
            <p:cNvPr id="590" name="Google Shape;590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1" name="Google Shape;591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592" name="Google Shape;59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0" name="Google Shape;600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601" name="Google Shape;60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610" name="Google Shape;610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6" name="Google Shape;636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637" name="Google Shape;63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5" name="Google Shape;645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646" name="Google Shape;64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4" name="Google Shape;654;p31"/>
          <p:cNvSpPr txBox="1"/>
          <p:nvPr/>
        </p:nvSpPr>
        <p:spPr>
          <a:xfrm>
            <a:off x="1227929" y="1111274"/>
            <a:ext cx="8905195" cy="400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000"/>
            </a:pPr>
            <a:endParaRPr sz="2000" b="1" dirty="0">
              <a:solidFill>
                <a:schemeClr val="dk1"/>
              </a:solidFill>
            </a:endParaRPr>
          </a:p>
        </p:txBody>
      </p:sp>
      <p:sp>
        <p:nvSpPr>
          <p:cNvPr id="655" name="Google Shape;655;p31"/>
          <p:cNvSpPr txBox="1"/>
          <p:nvPr/>
        </p:nvSpPr>
        <p:spPr>
          <a:xfrm>
            <a:off x="1794958" y="5283449"/>
            <a:ext cx="703269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800"/>
            </a:pPr>
            <a:r>
              <a:rPr lang="en-GB">
                <a:solidFill>
                  <a:schemeClr val="dk1"/>
                </a:solidFill>
              </a:rPr>
              <a:t>6 randomized blocks</a:t>
            </a:r>
            <a:endParaRPr sz="1400"/>
          </a:p>
          <a:p>
            <a:pPr>
              <a:buSzPts val="1800"/>
            </a:pPr>
            <a:r>
              <a:rPr lang="en-GB">
                <a:solidFill>
                  <a:schemeClr val="dk1"/>
                </a:solidFill>
              </a:rPr>
              <a:t>1 observation unit = one tree</a:t>
            </a:r>
            <a:endParaRPr>
              <a:solidFill>
                <a:schemeClr val="dk1"/>
              </a:solidFill>
            </a:endParaRPr>
          </a:p>
          <a:p>
            <a:pPr>
              <a:buSzPts val="1800"/>
            </a:pPr>
            <a:r>
              <a:rPr lang="en-GB">
                <a:solidFill>
                  <a:schemeClr val="dk1"/>
                </a:solidFill>
              </a:rPr>
              <a:t>No treatment</a:t>
            </a:r>
            <a:endParaRPr>
              <a:solidFill>
                <a:schemeClr val="dk1"/>
              </a:solidFill>
            </a:endParaRPr>
          </a:p>
          <a:p>
            <a:pPr>
              <a:buSzPts val="1800"/>
            </a:pPr>
            <a:r>
              <a:rPr lang="en-GB">
                <a:solidFill>
                  <a:schemeClr val="dk1"/>
                </a:solidFill>
              </a:rPr>
              <a:t>6 replicates defined by their position in each block: row and column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6" name="Google Shape;656;p31"/>
          <p:cNvSpPr txBox="1"/>
          <p:nvPr/>
        </p:nvSpPr>
        <p:spPr>
          <a:xfrm>
            <a:off x="7685571" y="1022921"/>
            <a:ext cx="3365024" cy="738664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400" b="1">
                <a:solidFill>
                  <a:srgbClr val="FF0000"/>
                </a:solidFill>
              </a:rPr>
              <a:t>Populus deltoïdes</a:t>
            </a:r>
            <a:endParaRPr sz="1400"/>
          </a:p>
          <a:p>
            <a:r>
              <a:rPr lang="en-GB" sz="1400" b="1">
                <a:solidFill>
                  <a:srgbClr val="FF0000"/>
                </a:solidFill>
              </a:rPr>
              <a:t>INRA:73028-62</a:t>
            </a:r>
            <a:endParaRPr sz="1400"/>
          </a:p>
          <a:p>
            <a:r>
              <a:rPr lang="en-GB" sz="1400" b="1">
                <a:solidFill>
                  <a:srgbClr val="FF0000"/>
                </a:solidFill>
              </a:rPr>
              <a:t>doi:10.15454/1.4921786081024297E12</a:t>
            </a:r>
            <a:endParaRPr sz="1400"/>
          </a:p>
        </p:txBody>
      </p:sp>
      <p:cxnSp>
        <p:nvCxnSpPr>
          <p:cNvPr id="657" name="Google Shape;657;p31"/>
          <p:cNvCxnSpPr>
            <a:stCxn id="656" idx="2"/>
            <a:endCxn id="573" idx="7"/>
          </p:cNvCxnSpPr>
          <p:nvPr/>
        </p:nvCxnSpPr>
        <p:spPr>
          <a:xfrm flipH="1">
            <a:off x="7079683" y="1761585"/>
            <a:ext cx="2288400" cy="1110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8" name="Google Shape;658;p31"/>
          <p:cNvCxnSpPr>
            <a:stCxn id="656" idx="2"/>
            <a:endCxn id="287" idx="6"/>
          </p:cNvCxnSpPr>
          <p:nvPr/>
        </p:nvCxnSpPr>
        <p:spPr>
          <a:xfrm flipH="1">
            <a:off x="7306183" y="1761586"/>
            <a:ext cx="2061900" cy="2385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9" name="Google Shape;659;p31"/>
          <p:cNvCxnSpPr>
            <a:stCxn id="656" idx="2"/>
            <a:endCxn id="607" idx="0"/>
          </p:cNvCxnSpPr>
          <p:nvPr/>
        </p:nvCxnSpPr>
        <p:spPr>
          <a:xfrm flipH="1">
            <a:off x="5626483" y="1761586"/>
            <a:ext cx="3741600" cy="393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0" name="Google Shape;660;p31"/>
          <p:cNvCxnSpPr>
            <a:stCxn id="656" idx="2"/>
            <a:endCxn id="362" idx="2"/>
          </p:cNvCxnSpPr>
          <p:nvPr/>
        </p:nvCxnSpPr>
        <p:spPr>
          <a:xfrm flipH="1">
            <a:off x="2583283" y="1761585"/>
            <a:ext cx="6784800" cy="847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1" name="Google Shape;661;p31"/>
          <p:cNvCxnSpPr>
            <a:stCxn id="656" idx="2"/>
            <a:endCxn id="435" idx="0"/>
          </p:cNvCxnSpPr>
          <p:nvPr/>
        </p:nvCxnSpPr>
        <p:spPr>
          <a:xfrm flipH="1">
            <a:off x="4842883" y="1761586"/>
            <a:ext cx="4525200" cy="2615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2" name="Google Shape;662;p31"/>
          <p:cNvCxnSpPr>
            <a:stCxn id="656" idx="2"/>
            <a:endCxn id="485" idx="2"/>
          </p:cNvCxnSpPr>
          <p:nvPr/>
        </p:nvCxnSpPr>
        <p:spPr>
          <a:xfrm flipH="1">
            <a:off x="2997883" y="1761586"/>
            <a:ext cx="6370200" cy="2385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" name="Titre 3">
            <a:extLst>
              <a:ext uri="{FF2B5EF4-FFF2-40B4-BE49-F238E27FC236}">
                <a16:creationId xmlns:a16="http://schemas.microsoft.com/office/drawing/2014/main" id="{BA52A124-21B0-A643-BB60-296242853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Dispositif </a:t>
            </a:r>
            <a:r>
              <a:rPr lang="fr-FR" dirty="0" err="1"/>
              <a:t>experimentaux</a:t>
            </a:r>
            <a:r>
              <a:rPr lang="fr-FR" dirty="0"/>
              <a:t> pérenne en MIAPPE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A774383-158A-CC41-B02D-04180C62E02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645459" y="761485"/>
            <a:ext cx="9837199" cy="528726"/>
          </a:xfrm>
        </p:spPr>
        <p:txBody>
          <a:bodyPr/>
          <a:lstStyle/>
          <a:p>
            <a:r>
              <a:rPr lang="fr-FR" dirty="0" err="1"/>
              <a:t>Typical</a:t>
            </a:r>
            <a:r>
              <a:rPr lang="fr-FR" dirty="0"/>
              <a:t> </a:t>
            </a:r>
            <a:r>
              <a:rPr lang="fr-FR" dirty="0" err="1"/>
              <a:t>Dataset</a:t>
            </a:r>
            <a:r>
              <a:rPr lang="fr-FR" dirty="0"/>
              <a:t>: </a:t>
            </a:r>
            <a:r>
              <a:rPr lang="en-GB" dirty="0" err="1">
                <a:solidFill>
                  <a:schemeClr val="dk1"/>
                </a:solidFill>
              </a:rPr>
              <a:t>Monclus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i="1" dirty="0">
                <a:solidFill>
                  <a:schemeClr val="dk1"/>
                </a:solidFill>
              </a:rPr>
              <a:t>et al., 2012, </a:t>
            </a:r>
            <a:r>
              <a:rPr lang="en-GB" dirty="0">
                <a:solidFill>
                  <a:schemeClr val="dk1"/>
                </a:solidFill>
              </a:rPr>
              <a:t>[2]</a:t>
            </a:r>
            <a:endParaRPr lang="en-GB" b="1" dirty="0">
              <a:solidFill>
                <a:schemeClr val="dk1"/>
              </a:solidFill>
            </a:endParaRPr>
          </a:p>
          <a:p>
            <a:endParaRPr lang="fr-FR" dirty="0"/>
          </a:p>
        </p:txBody>
      </p:sp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6C5605D3-FE5B-AE4F-9B7C-04ACA9FEE8CB}"/>
              </a:ext>
            </a:extLst>
          </p:cNvPr>
          <p:cNvSpPr/>
          <p:nvPr/>
        </p:nvSpPr>
        <p:spPr>
          <a:xfrm>
            <a:off x="8444311" y="4146886"/>
            <a:ext cx="822811" cy="333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Document 6">
            <a:extLst>
              <a:ext uri="{FF2B5EF4-FFF2-40B4-BE49-F238E27FC236}">
                <a16:creationId xmlns:a16="http://schemas.microsoft.com/office/drawing/2014/main" id="{7F17A144-689C-BD4C-A7AD-3BDDB65342F6}"/>
              </a:ext>
            </a:extLst>
          </p:cNvPr>
          <p:cNvSpPr/>
          <p:nvPr/>
        </p:nvSpPr>
        <p:spPr>
          <a:xfrm>
            <a:off x="9388745" y="3961557"/>
            <a:ext cx="941423" cy="1014091"/>
          </a:xfrm>
          <a:prstGeom prst="flowChart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Data file</a:t>
            </a:r>
          </a:p>
        </p:txBody>
      </p:sp>
      <p:sp>
        <p:nvSpPr>
          <p:cNvPr id="665" name="Document 664">
            <a:extLst>
              <a:ext uri="{FF2B5EF4-FFF2-40B4-BE49-F238E27FC236}">
                <a16:creationId xmlns:a16="http://schemas.microsoft.com/office/drawing/2014/main" id="{71EC246D-F95D-5E42-A1DA-FAFD32BEE193}"/>
              </a:ext>
            </a:extLst>
          </p:cNvPr>
          <p:cNvSpPr/>
          <p:nvPr/>
        </p:nvSpPr>
        <p:spPr>
          <a:xfrm>
            <a:off x="90301" y="2054755"/>
            <a:ext cx="941423" cy="1014091"/>
          </a:xfrm>
          <a:prstGeom prst="flowChart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Data file</a:t>
            </a:r>
          </a:p>
        </p:txBody>
      </p:sp>
      <p:sp>
        <p:nvSpPr>
          <p:cNvPr id="666" name="Document 665">
            <a:extLst>
              <a:ext uri="{FF2B5EF4-FFF2-40B4-BE49-F238E27FC236}">
                <a16:creationId xmlns:a16="http://schemas.microsoft.com/office/drawing/2014/main" id="{691DC354-040D-1E45-A4AE-E6313CFED50C}"/>
              </a:ext>
            </a:extLst>
          </p:cNvPr>
          <p:cNvSpPr/>
          <p:nvPr/>
        </p:nvSpPr>
        <p:spPr>
          <a:xfrm>
            <a:off x="21687" y="4013487"/>
            <a:ext cx="941423" cy="1014091"/>
          </a:xfrm>
          <a:prstGeom prst="flowChart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Data file</a:t>
            </a:r>
          </a:p>
        </p:txBody>
      </p:sp>
      <p:sp>
        <p:nvSpPr>
          <p:cNvPr id="667" name="Document 666">
            <a:extLst>
              <a:ext uri="{FF2B5EF4-FFF2-40B4-BE49-F238E27FC236}">
                <a16:creationId xmlns:a16="http://schemas.microsoft.com/office/drawing/2014/main" id="{28ADCD63-7820-E149-9A0E-FA0821E318FD}"/>
              </a:ext>
            </a:extLst>
          </p:cNvPr>
          <p:cNvSpPr/>
          <p:nvPr/>
        </p:nvSpPr>
        <p:spPr>
          <a:xfrm>
            <a:off x="9254421" y="2237993"/>
            <a:ext cx="941423" cy="1014091"/>
          </a:xfrm>
          <a:prstGeom prst="flowChartDocumen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Data file</a:t>
            </a:r>
          </a:p>
        </p:txBody>
      </p:sp>
      <p:sp>
        <p:nvSpPr>
          <p:cNvPr id="671" name="Flèche vers la droite 670">
            <a:extLst>
              <a:ext uri="{FF2B5EF4-FFF2-40B4-BE49-F238E27FC236}">
                <a16:creationId xmlns:a16="http://schemas.microsoft.com/office/drawing/2014/main" id="{34563B44-83D7-3F42-B94C-DC942FABB5A6}"/>
              </a:ext>
            </a:extLst>
          </p:cNvPr>
          <p:cNvSpPr/>
          <p:nvPr/>
        </p:nvSpPr>
        <p:spPr>
          <a:xfrm>
            <a:off x="8388829" y="2559225"/>
            <a:ext cx="822811" cy="333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72" name="Flèche vers la droite 671">
            <a:extLst>
              <a:ext uri="{FF2B5EF4-FFF2-40B4-BE49-F238E27FC236}">
                <a16:creationId xmlns:a16="http://schemas.microsoft.com/office/drawing/2014/main" id="{8C681354-2CEC-6F49-98D8-D1DE71610B09}"/>
              </a:ext>
            </a:extLst>
          </p:cNvPr>
          <p:cNvSpPr/>
          <p:nvPr/>
        </p:nvSpPr>
        <p:spPr>
          <a:xfrm rot="10800000">
            <a:off x="1113961" y="2362847"/>
            <a:ext cx="822811" cy="333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73" name="Flèche vers la droite 672">
            <a:extLst>
              <a:ext uri="{FF2B5EF4-FFF2-40B4-BE49-F238E27FC236}">
                <a16:creationId xmlns:a16="http://schemas.microsoft.com/office/drawing/2014/main" id="{5E100113-3723-A741-AA16-D76FC461A66F}"/>
              </a:ext>
            </a:extLst>
          </p:cNvPr>
          <p:cNvSpPr/>
          <p:nvPr/>
        </p:nvSpPr>
        <p:spPr>
          <a:xfrm rot="10800000">
            <a:off x="1006365" y="4214882"/>
            <a:ext cx="822811" cy="333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1599158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7FA0C9-7029-2FAF-08E5-BF4DF66F3849}"/>
              </a:ext>
            </a:extLst>
          </p:cNvPr>
          <p:cNvSpPr/>
          <p:nvPr/>
        </p:nvSpPr>
        <p:spPr>
          <a:xfrm>
            <a:off x="-222069" y="5839097"/>
            <a:ext cx="3540035" cy="150054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oogle Shape;297;g1d1019887f6_0_10">
            <a:extLst>
              <a:ext uri="{FF2B5EF4-FFF2-40B4-BE49-F238E27FC236}">
                <a16:creationId xmlns:a16="http://schemas.microsoft.com/office/drawing/2014/main" id="{AE73A466-D98C-8C30-7330-1B3669F77A1C}"/>
              </a:ext>
            </a:extLst>
          </p:cNvPr>
          <p:cNvPicPr preferRelativeResize="0"/>
          <p:nvPr/>
        </p:nvPicPr>
        <p:blipFill rotWithShape="1">
          <a:blip r:embed="rId3">
            <a:alphaModFix amt="73000"/>
          </a:blip>
          <a:srcRect/>
          <a:stretch/>
        </p:blipFill>
        <p:spPr>
          <a:xfrm>
            <a:off x="14" y="3601434"/>
            <a:ext cx="3176721" cy="33581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EEF8D5-F43E-4D48-9817-B2A33A075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52" y="920530"/>
            <a:ext cx="6180881" cy="4351339"/>
          </a:xfrm>
        </p:spPr>
        <p:txBody>
          <a:bodyPr>
            <a:normAutofit/>
          </a:bodyPr>
          <a:lstStyle/>
          <a:p>
            <a:r>
              <a:rPr lang="fr-FR" dirty="0"/>
              <a:t>ELIXIR</a:t>
            </a:r>
          </a:p>
          <a:p>
            <a:pPr lvl="1"/>
            <a:r>
              <a:rPr lang="fr-FR" dirty="0" err="1"/>
              <a:t>European</a:t>
            </a:r>
            <a:r>
              <a:rPr lang="fr-FR" dirty="0"/>
              <a:t> Infrastructure for life sciences</a:t>
            </a:r>
          </a:p>
          <a:p>
            <a:pPr lvl="1"/>
            <a:r>
              <a:rPr lang="fr-FR" dirty="0" err="1"/>
              <a:t>Slovenia</a:t>
            </a:r>
            <a:r>
              <a:rPr lang="fr-FR" dirty="0"/>
              <a:t> , France, Germany, Portugal, UK, …</a:t>
            </a:r>
          </a:p>
          <a:p>
            <a:pPr lvl="1"/>
            <a:r>
              <a:rPr lang="fr-FR" sz="1800" dirty="0">
                <a:hlinkClick r:id="rId4"/>
              </a:rPr>
              <a:t>https://elixir-europe.org/communities/plant-sciences</a:t>
            </a:r>
            <a:r>
              <a:rPr lang="fr-FR" sz="1800" dirty="0"/>
              <a:t> </a:t>
            </a:r>
          </a:p>
          <a:p>
            <a:pPr lvl="1"/>
            <a:r>
              <a:rPr lang="fr-FR" dirty="0"/>
              <a:t>FAIR data management, software, training, …</a:t>
            </a:r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2F5510-C3A1-8B49-BBD7-E92D14681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6945" y="972782"/>
            <a:ext cx="5486561" cy="4351339"/>
          </a:xfrm>
        </p:spPr>
        <p:txBody>
          <a:bodyPr/>
          <a:lstStyle/>
          <a:p>
            <a:r>
              <a:rPr lang="fr-FR" dirty="0"/>
              <a:t>EMPHASIS</a:t>
            </a:r>
          </a:p>
          <a:p>
            <a:pPr lvl="1"/>
            <a:r>
              <a:rPr lang="fr-FR" dirty="0" err="1"/>
              <a:t>European</a:t>
            </a:r>
            <a:r>
              <a:rPr lang="fr-FR" dirty="0"/>
              <a:t> Infrastructure for Plant </a:t>
            </a:r>
            <a:r>
              <a:rPr lang="fr-FR" dirty="0" err="1"/>
              <a:t>Phenotyping</a:t>
            </a:r>
            <a:endParaRPr lang="fr-FR" dirty="0"/>
          </a:p>
          <a:p>
            <a:pPr lvl="1"/>
            <a:r>
              <a:rPr lang="fr-FR" dirty="0"/>
              <a:t>France, Germany, </a:t>
            </a:r>
            <a:r>
              <a:rPr lang="fr-FR" dirty="0" err="1"/>
              <a:t>Belgium</a:t>
            </a:r>
            <a:r>
              <a:rPr lang="fr-FR" dirty="0"/>
              <a:t>, UK, …</a:t>
            </a:r>
          </a:p>
          <a:p>
            <a:pPr lvl="1"/>
            <a:r>
              <a:rPr lang="fr-FR" dirty="0">
                <a:hlinkClick r:id="rId5"/>
              </a:rPr>
              <a:t>https://www.plant-phenotyping.eu</a:t>
            </a:r>
            <a:r>
              <a:rPr lang="fr-FR" dirty="0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B165F-F5A3-814C-AC06-029F0781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Plant data standards: contributeurs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A115471E-B092-B74E-8651-E38A5DBA2DA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Rassemblés pour résoudre les problèmes de données FAIR pour les plantes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F344EC1-2880-F03B-A48E-C04A3447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93" y="1645250"/>
            <a:ext cx="825625" cy="21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B73A216-E0F9-645E-AE06-8AC020BC7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293" y="2011681"/>
            <a:ext cx="809490" cy="21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296;g1d1019887f6_0_10">
            <a:extLst>
              <a:ext uri="{FF2B5EF4-FFF2-40B4-BE49-F238E27FC236}">
                <a16:creationId xmlns:a16="http://schemas.microsoft.com/office/drawing/2014/main" id="{D956FACA-7C40-4D2A-A35D-3DE280BF250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9335" y="2587987"/>
            <a:ext cx="4779745" cy="47516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99;g1d1019887f6_0_10">
            <a:extLst>
              <a:ext uri="{FF2B5EF4-FFF2-40B4-BE49-F238E27FC236}">
                <a16:creationId xmlns:a16="http://schemas.microsoft.com/office/drawing/2014/main" id="{868EB1F7-CF3B-D36D-2D72-77C059B7A234}"/>
              </a:ext>
            </a:extLst>
          </p:cNvPr>
          <p:cNvSpPr/>
          <p:nvPr/>
        </p:nvSpPr>
        <p:spPr>
          <a:xfrm>
            <a:off x="4081543" y="2883048"/>
            <a:ext cx="960366" cy="85705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Shape 156" descr="http://www.elixir-europe.org/global/images/ELIXIR_logo.png">
            <a:extLst>
              <a:ext uri="{FF2B5EF4-FFF2-40B4-BE49-F238E27FC236}">
                <a16:creationId xmlns:a16="http://schemas.microsoft.com/office/drawing/2014/main" id="{8578C72A-BFED-FEC8-3D07-C7460951A74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7948" y="837926"/>
            <a:ext cx="781249" cy="57470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C45205-1E36-28B5-764C-15B80A92A9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3836" y="967010"/>
            <a:ext cx="1948291" cy="31654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0D347D2-51B8-AE6C-BC2B-D3F5A991AB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32628" y="2849348"/>
            <a:ext cx="4177360" cy="159360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0AF0185-3F4A-82A7-981B-EB750B9612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1084" y="3084603"/>
            <a:ext cx="3711867" cy="16036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Double flèche horizontale 15">
            <a:extLst>
              <a:ext uri="{FF2B5EF4-FFF2-40B4-BE49-F238E27FC236}">
                <a16:creationId xmlns:a16="http://schemas.microsoft.com/office/drawing/2014/main" id="{4115DAE4-B917-48C7-170E-ADAD9A1A5694}"/>
              </a:ext>
            </a:extLst>
          </p:cNvPr>
          <p:cNvSpPr/>
          <p:nvPr/>
        </p:nvSpPr>
        <p:spPr>
          <a:xfrm>
            <a:off x="5172890" y="3084603"/>
            <a:ext cx="968297" cy="207237"/>
          </a:xfrm>
          <a:prstGeom prst="leftRightArrow">
            <a:avLst/>
          </a:prstGeom>
          <a:solidFill>
            <a:srgbClr val="C0000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5507C46-6146-B9D5-292B-C82257E676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66945" y="4790050"/>
            <a:ext cx="2970780" cy="153865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29D7827-382C-2EEB-7596-D7B9EC4476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1743" y="5113646"/>
            <a:ext cx="2760160" cy="150554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1D2715E-725C-2C7C-75F1-3495E1A32B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10845" y="5355439"/>
            <a:ext cx="3032106" cy="150478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4" descr="IPPN Logo">
            <a:extLst>
              <a:ext uri="{FF2B5EF4-FFF2-40B4-BE49-F238E27FC236}">
                <a16:creationId xmlns:a16="http://schemas.microsoft.com/office/drawing/2014/main" id="{BA5FDCF2-03B4-DFEA-6D3C-1A4BEFBE4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571" y="837926"/>
            <a:ext cx="1535935" cy="61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587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D95C99-ED55-7A47-9CDF-FE8CB94A2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6992"/>
            <a:ext cx="7886700" cy="457259"/>
          </a:xfrm>
        </p:spPr>
        <p:txBody>
          <a:bodyPr>
            <a:normAutofit fontScale="90000"/>
          </a:bodyPr>
          <a:lstStyle/>
          <a:p>
            <a:r>
              <a:rPr lang="fr-FR" dirty="0"/>
              <a:t>Dispositif </a:t>
            </a:r>
            <a:r>
              <a:rPr lang="fr-FR" dirty="0" err="1"/>
              <a:t>experimentaux</a:t>
            </a:r>
            <a:r>
              <a:rPr lang="fr-FR" dirty="0"/>
              <a:t> pérenne en MIAPPE</a:t>
            </a:r>
            <a:br>
              <a:rPr lang="fr-FR" dirty="0"/>
            </a:br>
            <a:r>
              <a:rPr lang="fr-FR" dirty="0"/>
              <a:t>Fichier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32FA36-B0E1-394F-AD8A-DAA6E8B6A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36216"/>
            <a:ext cx="9418864" cy="2004955"/>
          </a:xfrm>
        </p:spPr>
        <p:txBody>
          <a:bodyPr>
            <a:normAutofit lnSpcReduction="10000"/>
          </a:bodyPr>
          <a:lstStyle/>
          <a:p>
            <a:r>
              <a:rPr lang="fr-FR" dirty="0"/>
              <a:t>Format libre(Near Infra Red Spectrum, Images, Image Archives </a:t>
            </a:r>
            <a:r>
              <a:rPr lang="fr-FR" dirty="0" err="1"/>
              <a:t>references</a:t>
            </a:r>
            <a:r>
              <a:rPr lang="fr-FR" dirty="0"/>
              <a:t>, ….)</a:t>
            </a:r>
          </a:p>
          <a:p>
            <a:pPr lvl="1"/>
            <a:r>
              <a:rPr lang="fr-FR" dirty="0"/>
              <a:t>Mais un format </a:t>
            </a:r>
            <a:r>
              <a:rPr lang="fr-FR" dirty="0" err="1"/>
              <a:t>recomandé</a:t>
            </a:r>
            <a:r>
              <a:rPr lang="fr-FR" dirty="0"/>
              <a:t> est en cours de validation, voir </a:t>
            </a:r>
            <a:r>
              <a:rPr lang="fr-FR" dirty="0">
                <a:hlinkClick r:id="rId2"/>
              </a:rPr>
              <a:t>github issue 71</a:t>
            </a:r>
            <a:endParaRPr lang="fr-FR" dirty="0"/>
          </a:p>
          <a:p>
            <a:r>
              <a:rPr lang="fr-FR" dirty="0"/>
              <a:t>Principalement tabulé</a:t>
            </a:r>
          </a:p>
          <a:p>
            <a:r>
              <a:rPr lang="fr-FR" dirty="0" err="1"/>
              <a:t>Metadata</a:t>
            </a:r>
            <a:r>
              <a:rPr lang="fr-FR" dirty="0"/>
              <a:t> sur chaque en tête de colonne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FAAD9D-6B42-A047-BDEA-F336762BAA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381334"/>
            <a:ext cx="2844800" cy="2160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FB34B-B982-584C-87D1-A762E7D52625}" type="slidenum">
              <a:rPr lang="fr-FR" smtClean="0">
                <a:solidFill>
                  <a:prstClr val="white"/>
                </a:solidFill>
              </a:rPr>
              <a:pPr/>
              <a:t>40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C9424E-570E-7A47-8E19-0FFA564496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32" y="2731241"/>
            <a:ext cx="12192000" cy="352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726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/>
          <p:nvPr/>
        </p:nvSpPr>
        <p:spPr>
          <a:xfrm>
            <a:off x="2031799" y="565639"/>
            <a:ext cx="2463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5383B2D-CC12-8547-BA10-0FF5048C1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Sections obligatoires MIAPPE – Investigation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CB430D-D304-A54B-9554-8264A99D9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700" y="1068751"/>
            <a:ext cx="8439428" cy="5268987"/>
          </a:xfrm>
        </p:spPr>
        <p:txBody>
          <a:bodyPr>
            <a:normAutofit fontScale="77500" lnSpcReduction="20000"/>
          </a:bodyPr>
          <a:lstStyle/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Investigations = </a:t>
            </a:r>
            <a:r>
              <a:rPr lang="fr-FR" sz="28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Dataset</a:t>
            </a:r>
            <a:r>
              <a:rPr lang="fr-FR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Ou Programmes de recherche avec des objectifs définis.</a:t>
            </a: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Exemples:</a:t>
            </a:r>
          </a:p>
          <a:p>
            <a:pPr>
              <a:buClr>
                <a:srgbClr val="000000"/>
              </a:buClr>
              <a:buSzPts val="2000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Unique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>
              <a:buClr>
                <a:srgbClr val="000000"/>
              </a:buClr>
              <a:buSzPts val="2000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Réseau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multilocal</a:t>
            </a:r>
            <a:endParaRPr lang="fr-FR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Projet finance</a:t>
            </a: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=&gt; Une investigation contient une ou plusieurs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indent="0">
              <a:buClr>
                <a:schemeClr val="dk1"/>
              </a:buClr>
              <a:buSzPts val="2000"/>
              <a:buNone/>
            </a:pPr>
            <a:endParaRPr lang="fr-FR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fr-FR" sz="28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: Information de publication de papier ou de jeux de données:</a:t>
            </a: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	=&gt;</a:t>
            </a:r>
            <a:r>
              <a:rPr lang="fr-F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8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titre, description, keywords, auteurs, DOI, ...</a:t>
            </a:r>
          </a:p>
          <a:p>
            <a:pPr marL="0" indent="0">
              <a:buClr>
                <a:srgbClr val="000000"/>
              </a:buClr>
              <a:buSzPts val="2000"/>
              <a:buNone/>
            </a:pPr>
            <a:endParaRPr lang="fr-FR" sz="2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Examples</a:t>
            </a:r>
            <a:r>
              <a:rPr lang="fr-FR" sz="2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lang="fr-FR"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MAIZE [1]: ensemble des </a:t>
            </a:r>
            <a:r>
              <a:rPr lang="fr-FR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experiences</a:t>
            </a:r>
            <a:r>
              <a:rPr lang="fr-FR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multilocal</a:t>
            </a:r>
            <a:r>
              <a:rPr lang="fr-FR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anuelles</a:t>
            </a:r>
            <a:r>
              <a:rPr lang="fr-FR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POPLAR</a:t>
            </a:r>
            <a:r>
              <a:rPr lang="fr-FR" sz="28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[2]: Ensemble des mesures </a:t>
            </a:r>
            <a:r>
              <a:rPr lang="fr-FR" sz="28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multilocalles</a:t>
            </a:r>
            <a:r>
              <a:rPr lang="fr-FR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sur trois ans</a:t>
            </a:r>
            <a:endParaRPr lang="fr-FR" sz="28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3BEDB3-8C62-975A-DED4-48F936F19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595" y="1062553"/>
            <a:ext cx="3016405" cy="50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4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/>
          <p:nvPr/>
        </p:nvSpPr>
        <p:spPr>
          <a:xfrm>
            <a:off x="2031799" y="565639"/>
            <a:ext cx="24628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EDA7AF5F-9008-9741-AAF2-A9042726B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Sections obligatoires MIAPPE– </a:t>
            </a:r>
            <a:r>
              <a:rPr lang="fr-FR" dirty="0" err="1"/>
              <a:t>Study</a:t>
            </a:r>
            <a:endParaRPr lang="fr-FR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E406BC89-A4A4-A84A-8630-43CB4A1CD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699" y="1068751"/>
            <a:ext cx="8753465" cy="5268987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r>
              <a:rPr lang="fr-FR" sz="28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fr-FR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" (ou </a:t>
            </a:r>
            <a:r>
              <a:rPr lang="fr-FR" sz="28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experiment</a:t>
            </a:r>
            <a:r>
              <a:rPr lang="fr-FR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Inclus des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assays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ie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analyses ou mesures)</a:t>
            </a: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une location</a:t>
            </a:r>
            <a:endParaRPr lang="fr-FR"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rgbClr val="000000"/>
              </a:buClr>
              <a:buSzPts val="2000"/>
              <a:buNone/>
            </a:pPr>
            <a:endParaRPr lang="fr-FR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fr-FR" sz="28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: description de l’ensemble de l’</a:t>
            </a:r>
            <a:r>
              <a:rPr lang="fr-FR" sz="28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experience</a:t>
            </a:r>
            <a:endParaRPr lang="fr-FR" sz="2800" b="1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	=&gt; timing, location, </a:t>
            </a:r>
            <a:r>
              <a:rPr lang="fr-FR" sz="28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statistical</a:t>
            </a:r>
            <a:r>
              <a:rPr lang="fr-FR" sz="28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design, cultural </a:t>
            </a:r>
            <a:r>
              <a:rPr lang="fr-FR" sz="28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pratices</a:t>
            </a:r>
            <a:r>
              <a:rPr lang="fr-FR" sz="28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, etc...</a:t>
            </a:r>
            <a:endParaRPr lang="fr-FR"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rgbClr val="000000"/>
              </a:buClr>
              <a:buSzPts val="2000"/>
              <a:buNone/>
            </a:pPr>
            <a:endParaRPr lang="fr-FR" sz="2800" b="1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buClr>
                <a:srgbClr val="000000"/>
              </a:buClr>
              <a:buSzPts val="2000"/>
              <a:buNone/>
            </a:pPr>
            <a:r>
              <a:rPr lang="fr-FR" sz="2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Examples</a:t>
            </a:r>
            <a:r>
              <a:rPr lang="fr-FR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0" indent="0">
              <a:buClr>
                <a:schemeClr val="dk1"/>
              </a:buClr>
              <a:buSzPts val="2000"/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MAIZE [1] : 29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=&gt; 2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years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x 7 locations x 2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treatments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(Gaillac 2012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rain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Gaillac 2013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watered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 …)</a:t>
            </a:r>
          </a:p>
          <a:p>
            <a:pPr marL="0" indent="0">
              <a:buClr>
                <a:schemeClr val="dk1"/>
              </a:buClr>
              <a:buSzPts val="2000"/>
              <a:buNone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POPLAR [2] : 6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studies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=&gt; 3 locations over 2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years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(Ardon_2003-2004, Ardon_2004-2005)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1F4829D-0D3E-093D-38E3-AE24AE646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613" y="0"/>
            <a:ext cx="2284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02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4;p28">
            <a:extLst>
              <a:ext uri="{FF2B5EF4-FFF2-40B4-BE49-F238E27FC236}">
                <a16:creationId xmlns:a16="http://schemas.microsoft.com/office/drawing/2014/main" id="{0219A833-6B2B-6E40-9381-8CE03DDD3D8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6776" y="372239"/>
            <a:ext cx="6905225" cy="51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16EBBC1-91E3-2745-95BF-4610D13D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130141" cy="908720"/>
          </a:xfrm>
        </p:spPr>
        <p:txBody>
          <a:bodyPr>
            <a:normAutofit fontScale="90000"/>
          </a:bodyPr>
          <a:lstStyle/>
          <a:p>
            <a:r>
              <a:rPr lang="fr-FR" dirty="0"/>
              <a:t>Sections obligatoires MIAPPE: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Metadata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B435A2-1782-0A48-AC91-0F7F7109A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69" y="805543"/>
            <a:ext cx="11986591" cy="5475986"/>
          </a:xfrm>
        </p:spPr>
        <p:txBody>
          <a:bodyPr/>
          <a:lstStyle/>
          <a:p>
            <a:r>
              <a:rPr lang="fr-FR" dirty="0" err="1"/>
              <a:t>Poplar</a:t>
            </a:r>
            <a:r>
              <a:rPr lang="fr-FR" dirty="0"/>
              <a:t> </a:t>
            </a:r>
            <a:r>
              <a:rPr lang="fr-FR" dirty="0" err="1"/>
              <a:t>Study</a:t>
            </a:r>
            <a:endParaRPr lang="fr-FR" dirty="0"/>
          </a:p>
          <a:p>
            <a:r>
              <a:rPr lang="fr-FR" dirty="0" err="1"/>
              <a:t>Study</a:t>
            </a:r>
            <a:r>
              <a:rPr lang="fr-FR" dirty="0"/>
              <a:t> = Trial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C9883B-2EAF-9948-A742-66E3AAB70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381334"/>
            <a:ext cx="2844800" cy="2160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FB34B-B982-584C-87D1-A762E7D52625}" type="slidenum">
              <a:rPr lang="fr-FR" smtClean="0">
                <a:solidFill>
                  <a:prstClr val="white"/>
                </a:solidFill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2F8CA8-0CF4-8747-A606-6E5999B931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97725"/>
            <a:ext cx="12192000" cy="1160276"/>
          </a:xfrm>
          <a:prstGeom prst="rect">
            <a:avLst/>
          </a:prstGeom>
        </p:spPr>
      </p:pic>
      <p:sp>
        <p:nvSpPr>
          <p:cNvPr id="8" name="Google Shape;226;p28">
            <a:extLst>
              <a:ext uri="{FF2B5EF4-FFF2-40B4-BE49-F238E27FC236}">
                <a16:creationId xmlns:a16="http://schemas.microsoft.com/office/drawing/2014/main" id="{3AF3A815-9376-0A47-9A44-AB2CD4809439}"/>
              </a:ext>
            </a:extLst>
          </p:cNvPr>
          <p:cNvSpPr txBox="1"/>
          <p:nvPr/>
        </p:nvSpPr>
        <p:spPr>
          <a:xfrm>
            <a:off x="7945860" y="2301883"/>
            <a:ext cx="746929" cy="355653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81267" tIns="40623" rIns="81267" bIns="40623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Tx/>
              <a:buNone/>
              <a:tabLst/>
              <a:defRPr/>
            </a:pPr>
            <a:r>
              <a:rPr kumimoji="0" lang="en-GB" sz="177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</a:t>
            </a:r>
            <a:endParaRPr kumimoji="0" sz="17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irage 12">
            <a:extLst>
              <a:ext uri="{FF2B5EF4-FFF2-40B4-BE49-F238E27FC236}">
                <a16:creationId xmlns:a16="http://schemas.microsoft.com/office/drawing/2014/main" id="{8728DB96-D4F1-2147-B764-A56B15C34890}"/>
              </a:ext>
            </a:extLst>
          </p:cNvPr>
          <p:cNvSpPr/>
          <p:nvPr/>
        </p:nvSpPr>
        <p:spPr>
          <a:xfrm>
            <a:off x="1562100" y="2204484"/>
            <a:ext cx="6263463" cy="3493240"/>
          </a:xfrm>
          <a:prstGeom prst="bentArrow">
            <a:avLst>
              <a:gd name="adj1" fmla="val 4918"/>
              <a:gd name="adj2" fmla="val 8441"/>
              <a:gd name="adj3" fmla="val 17883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30BA146-1523-5E41-BED6-14F7554A2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710" y="3026401"/>
            <a:ext cx="5913080" cy="2086433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3DB616F-30A6-5B44-A1DF-7B2A8FEEFE0B}"/>
              </a:ext>
            </a:extLst>
          </p:cNvPr>
          <p:cNvSpPr/>
          <p:nvPr/>
        </p:nvSpPr>
        <p:spPr>
          <a:xfrm>
            <a:off x="1087376" y="5915025"/>
            <a:ext cx="1827274" cy="942975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8405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9"/>
          <p:cNvSpPr/>
          <p:nvPr/>
        </p:nvSpPr>
        <p:spPr>
          <a:xfrm>
            <a:off x="2031799" y="565639"/>
            <a:ext cx="24628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b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1173825" y="947224"/>
            <a:ext cx="9839100" cy="23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9"/>
          <p:cNvSpPr txBox="1"/>
          <p:nvPr/>
        </p:nvSpPr>
        <p:spPr>
          <a:xfrm>
            <a:off x="1610226" y="4062662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9"/>
          <p:cNvSpPr txBox="1"/>
          <p:nvPr/>
        </p:nvSpPr>
        <p:spPr>
          <a:xfrm>
            <a:off x="926548" y="3231981"/>
            <a:ext cx="374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Material source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accession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cultivar/variety, region of provenance, laboratory cross, ...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9"/>
          <p:cNvSpPr txBox="1"/>
          <p:nvPr/>
        </p:nvSpPr>
        <p:spPr>
          <a:xfrm>
            <a:off x="5510994" y="3290218"/>
            <a:ext cx="4382400" cy="14772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MCPD identification system: </a:t>
            </a:r>
            <a:endParaRPr kumimoji="0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38099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Genebank</a:t>
            </a:r>
            <a:r>
              <a:rPr kumimoji="0" lang="en-GB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/Lab + Species + accession number (mandatory)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38099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DOI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" name="Google Shape;243;p29"/>
          <p:cNvCxnSpPr/>
          <p:nvPr/>
        </p:nvCxnSpPr>
        <p:spPr>
          <a:xfrm>
            <a:off x="2640730" y="4152170"/>
            <a:ext cx="0" cy="624000"/>
          </a:xfrm>
          <a:prstGeom prst="straightConnector1">
            <a:avLst/>
          </a:prstGeom>
          <a:noFill/>
          <a:ln w="28575" cap="flat" cmpd="sng">
            <a:solidFill>
              <a:srgbClr val="FF66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4" name="Google Shape;244;p29"/>
          <p:cNvSpPr txBox="1"/>
          <p:nvPr/>
        </p:nvSpPr>
        <p:spPr>
          <a:xfrm>
            <a:off x="847748" y="4768655"/>
            <a:ext cx="3746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Biological material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seed lot, cuttings, plant in the study, …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9"/>
          <p:cNvSpPr txBox="1"/>
          <p:nvPr/>
        </p:nvSpPr>
        <p:spPr>
          <a:xfrm>
            <a:off x="5489022" y="4814198"/>
            <a:ext cx="4382400" cy="9234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0990" marR="0" lvl="0" indent="-38099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Lab + internal accession number (mandatory)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80990" marR="0" lvl="0" indent="-38099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URI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6" name="Google Shape;246;p29"/>
          <p:cNvCxnSpPr/>
          <p:nvPr/>
        </p:nvCxnSpPr>
        <p:spPr>
          <a:xfrm>
            <a:off x="2640730" y="5371370"/>
            <a:ext cx="4200" cy="329100"/>
          </a:xfrm>
          <a:prstGeom prst="straightConnector1">
            <a:avLst/>
          </a:prstGeom>
          <a:noFill/>
          <a:ln w="28575" cap="flat" cmpd="sng">
            <a:solidFill>
              <a:srgbClr val="FF66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47" name="Google Shape;247;p29"/>
          <p:cNvSpPr txBox="1"/>
          <p:nvPr/>
        </p:nvSpPr>
        <p:spPr>
          <a:xfrm>
            <a:off x="5489022" y="5804798"/>
            <a:ext cx="4382400" cy="9234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80989" marR="0" lvl="0" indent="-3809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Lab + internal accession number (mandatory)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80989" marR="0" lvl="0" indent="-380989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BioSample ID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9"/>
          <p:cNvSpPr txBox="1"/>
          <p:nvPr/>
        </p:nvSpPr>
        <p:spPr>
          <a:xfrm>
            <a:off x="847748" y="5835455"/>
            <a:ext cx="3746100" cy="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Plant Samples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partie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prélevée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d’une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plante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detached leaves, ...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65028FF-BDC1-714D-BB23-DA3E7B12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Sections obligatoires MIAPPE–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material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4243C90-10E1-484F-8BAE-68569589D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200" y="794204"/>
            <a:ext cx="9369382" cy="2574901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fr-FR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Liste </a:t>
            </a:r>
            <a:r>
              <a:rPr lang="fr-FR" sz="28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varietal</a:t>
            </a:r>
            <a:r>
              <a:rPr lang="fr-FR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, accessions, </a:t>
            </a:r>
            <a:r>
              <a:rPr lang="fr-FR" sz="28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variétées</a:t>
            </a:r>
            <a:r>
              <a:rPr lang="fr-FR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, …</a:t>
            </a:r>
          </a:p>
          <a:p>
            <a:pPr>
              <a:buClr>
                <a:srgbClr val="000000"/>
              </a:buClr>
              <a:buSzPts val="2000"/>
            </a:pP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Identifiant plus source (stock center,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bank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etc…).</a:t>
            </a:r>
            <a:r>
              <a:rPr lang="fr-FR" sz="1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fr-FR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fr-FR" sz="2800" b="1" i="1" u="sng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Crucial</a:t>
            </a:r>
            <a:r>
              <a:rPr lang="fr-FR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pour intégration de données </a:t>
            </a:r>
            <a:r>
              <a:rPr lang="fr-FR" sz="28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pheno-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genomic</a:t>
            </a:r>
            <a:r>
              <a:rPr lang="fr-F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fr-FR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genetic</a:t>
            </a:r>
            <a:endParaRPr lang="fr-FR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fr-FR" sz="28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fr-FR" sz="28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lvl="1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Champs minimaux du </a:t>
            </a:r>
            <a:r>
              <a:rPr lang="fr-FR" sz="22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Multicrop</a:t>
            </a:r>
            <a:r>
              <a:rPr lang="fr-FR" sz="22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2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Passport</a:t>
            </a:r>
            <a:r>
              <a:rPr lang="fr-FR" sz="22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2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Descriptor</a:t>
            </a:r>
            <a:r>
              <a:rPr lang="fr-FR" sz="22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(MCPD) standard </a:t>
            </a:r>
          </a:p>
          <a:p>
            <a:pPr lvl="1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2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GPS location for </a:t>
            </a:r>
            <a:r>
              <a:rPr lang="fr-FR" sz="22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forest</a:t>
            </a:r>
            <a:r>
              <a:rPr lang="fr-FR" sz="22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2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tree</a:t>
            </a:r>
            <a:r>
              <a:rPr lang="fr-FR" sz="22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/ in situ </a:t>
            </a:r>
            <a:r>
              <a:rPr lang="fr-FR" sz="22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material</a:t>
            </a:r>
            <a:r>
              <a:rPr lang="fr-FR" sz="22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provenance</a:t>
            </a:r>
            <a:endParaRPr lang="fr-FR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092099-DD72-53EB-BE5C-E94B2071D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259" y="0"/>
            <a:ext cx="1960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280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0"/>
          <p:cNvSpPr txBox="1"/>
          <p:nvPr/>
        </p:nvSpPr>
        <p:spPr>
          <a:xfrm>
            <a:off x="238657" y="1014531"/>
            <a:ext cx="6953414" cy="53971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fr-FR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Observation </a:t>
            </a:r>
            <a:r>
              <a:rPr lang="fr-FR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units</a:t>
            </a:r>
            <a:r>
              <a:rPr lang="fr-FR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objets réels (ex: 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microplot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 de la 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sur lesquels les mesures et observations sont faites.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objets virtuels (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genotype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sur lesquels des variables ou indices sont calculés.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Typiquement une ou plusieurs plantes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Recoivent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des mesures 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pheno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ou 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environmentales</a:t>
            </a:r>
            <a:endParaRPr lang="fr-FR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lang="fr-FR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specifiques</a:t>
            </a:r>
            <a:endParaRPr lang="fr-FR" sz="2000" b="1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	=&gt; </a:t>
            </a: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identifiers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, location, </a:t>
            </a: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replication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treatments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, …</a:t>
            </a:r>
            <a:endParaRPr lang="fr-FR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lang="fr-FR" sz="2000" b="1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fr-FR" sz="2000" b="1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  <a:r>
              <a:rPr lang="fr-FR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morceau de tissu </a:t>
            </a:r>
            <a:r>
              <a:rPr lang="fr-FR" sz="20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extrait </a:t>
            </a:r>
            <a:r>
              <a:rPr lang="fr-FR" sz="2000" u="sng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</a:t>
            </a:r>
            <a:r>
              <a:rPr lang="fr-FR" sz="200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d’une observation unit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-plant observations ou étude 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moleculaire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fr-FR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lang="fr-FR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: alignées avec </a:t>
            </a: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BioSample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checklists</a:t>
            </a:r>
          </a:p>
          <a:p>
            <a:pPr>
              <a:buClr>
                <a:srgbClr val="000000"/>
              </a:buClr>
              <a:buSzPts val="2000"/>
            </a:pP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	=&gt; </a:t>
            </a: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identifiers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, information about </a:t>
            </a: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processing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, …</a:t>
            </a:r>
          </a:p>
        </p:txBody>
      </p:sp>
      <p:sp>
        <p:nvSpPr>
          <p:cNvPr id="255" name="Google Shape;255;p30"/>
          <p:cNvSpPr txBox="1"/>
          <p:nvPr/>
        </p:nvSpPr>
        <p:spPr>
          <a:xfrm>
            <a:off x="1610227" y="455595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5B82916-A77C-43C6-8DD3-9B0303C7F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71" y="933145"/>
            <a:ext cx="2768742" cy="419756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4EA5D9-8DBD-48FC-A15D-5BAF3B23D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258" y="3403422"/>
            <a:ext cx="2768742" cy="3454578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C1F9E4EE-6886-D301-3343-9F2A3D105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Section importante MIAPPE – Observation Unit &amp;  </a:t>
            </a:r>
            <a:r>
              <a:rPr lang="fr-FR" dirty="0" err="1"/>
              <a:t>Samples</a:t>
            </a:r>
            <a:endParaRPr lang="fr-F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D05C494-AA58-D0D9-0DB1-A1C3ED271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https://</a:t>
            </a:r>
            <a:r>
              <a:rPr lang="fr-FR" dirty="0" err="1"/>
              <a:t>www.menti.com</a:t>
            </a:r>
            <a:r>
              <a:rPr lang="fr-FR" dirty="0"/>
              <a:t>/ale1bo7kkijz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05EEFF6-1767-AEB2-4664-B6D93ECB8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 type de matériel biologiques manipulez vous 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800723-80CE-647B-35F6-B4583027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18" y="1381018"/>
            <a:ext cx="5222982" cy="522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7210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4;p28">
            <a:extLst>
              <a:ext uri="{FF2B5EF4-FFF2-40B4-BE49-F238E27FC236}">
                <a16:creationId xmlns:a16="http://schemas.microsoft.com/office/drawing/2014/main" id="{0219A833-6B2B-6E40-9381-8CE03DDD3D8B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6776" y="372239"/>
            <a:ext cx="6905225" cy="51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16EBBC1-91E3-2745-95BF-4610D13D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0"/>
            <a:ext cx="8392884" cy="908720"/>
          </a:xfrm>
        </p:spPr>
        <p:txBody>
          <a:bodyPr>
            <a:normAutofit/>
          </a:bodyPr>
          <a:lstStyle/>
          <a:p>
            <a:r>
              <a:rPr lang="fr-FR" dirty="0"/>
              <a:t>Sections obligatoires MIAPPE–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material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B435A2-1782-0A48-AC91-0F7F7109A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93" y="821472"/>
            <a:ext cx="11617291" cy="5001419"/>
          </a:xfrm>
        </p:spPr>
        <p:txBody>
          <a:bodyPr/>
          <a:lstStyle/>
          <a:p>
            <a:r>
              <a:rPr lang="fr-FR" dirty="0"/>
              <a:t>Plant </a:t>
            </a:r>
            <a:r>
              <a:rPr lang="fr-FR" dirty="0" err="1"/>
              <a:t>Material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Identification</a:t>
            </a:r>
          </a:p>
          <a:p>
            <a:pPr lvl="1"/>
            <a:r>
              <a:rPr lang="fr-FR" dirty="0"/>
              <a:t>Description</a:t>
            </a:r>
          </a:p>
          <a:p>
            <a:r>
              <a:rPr lang="fr-FR" dirty="0"/>
              <a:t>Multi </a:t>
            </a:r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Passport</a:t>
            </a:r>
            <a:r>
              <a:rPr lang="fr-FR" dirty="0"/>
              <a:t> </a:t>
            </a:r>
            <a:r>
              <a:rPr lang="fr-FR" dirty="0" err="1"/>
              <a:t>Descriptor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C9883B-2EAF-9948-A742-66E3AAB70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381334"/>
            <a:ext cx="2844800" cy="2160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FB34B-B982-584C-87D1-A762E7D52625}" type="slidenum">
              <a:rPr lang="fr-FR" smtClean="0">
                <a:solidFill>
                  <a:prstClr val="white"/>
                </a:solidFill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2F8CA8-0CF4-8747-A606-6E5999B931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97725"/>
            <a:ext cx="12192000" cy="1160276"/>
          </a:xfrm>
          <a:prstGeom prst="rect">
            <a:avLst/>
          </a:prstGeom>
        </p:spPr>
      </p:pic>
      <p:sp>
        <p:nvSpPr>
          <p:cNvPr id="10" name="Google Shape;228;p28">
            <a:extLst>
              <a:ext uri="{FF2B5EF4-FFF2-40B4-BE49-F238E27FC236}">
                <a16:creationId xmlns:a16="http://schemas.microsoft.com/office/drawing/2014/main" id="{6A483A5B-9B91-2C4F-9B42-8703F94CABC5}"/>
              </a:ext>
            </a:extLst>
          </p:cNvPr>
          <p:cNvSpPr txBox="1"/>
          <p:nvPr/>
        </p:nvSpPr>
        <p:spPr>
          <a:xfrm>
            <a:off x="9030258" y="3180784"/>
            <a:ext cx="1861193" cy="355653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81267" tIns="40623" rIns="81267" bIns="40623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Tx/>
              <a:buNone/>
              <a:tabLst/>
              <a:defRPr/>
            </a:pPr>
            <a:r>
              <a:rPr kumimoji="0" lang="en-GB" sz="177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Unit</a:t>
            </a:r>
            <a:endParaRPr kumimoji="0" sz="12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229;p28">
            <a:extLst>
              <a:ext uri="{FF2B5EF4-FFF2-40B4-BE49-F238E27FC236}">
                <a16:creationId xmlns:a16="http://schemas.microsoft.com/office/drawing/2014/main" id="{3F08D6BA-82EA-014D-9EC1-33271614C6E8}"/>
              </a:ext>
            </a:extLst>
          </p:cNvPr>
          <p:cNvSpPr txBox="1"/>
          <p:nvPr/>
        </p:nvSpPr>
        <p:spPr>
          <a:xfrm>
            <a:off x="9639465" y="3973284"/>
            <a:ext cx="937864" cy="355653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81267" tIns="40623" rIns="81267" bIns="40623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Tx/>
              <a:buNone/>
              <a:tabLst/>
              <a:defRPr/>
            </a:pPr>
            <a:r>
              <a:rPr kumimoji="0" lang="en-GB" sz="177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</a:t>
            </a:r>
            <a:endParaRPr kumimoji="0" sz="177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230;p28">
            <a:extLst>
              <a:ext uri="{FF2B5EF4-FFF2-40B4-BE49-F238E27FC236}">
                <a16:creationId xmlns:a16="http://schemas.microsoft.com/office/drawing/2014/main" id="{260AC1B2-9CF7-D347-A8C9-9A6EBD82992A}"/>
              </a:ext>
            </a:extLst>
          </p:cNvPr>
          <p:cNvSpPr txBox="1"/>
          <p:nvPr/>
        </p:nvSpPr>
        <p:spPr>
          <a:xfrm>
            <a:off x="9444835" y="2490340"/>
            <a:ext cx="2016507" cy="355653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81267" tIns="40623" rIns="81267" bIns="40623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Tx/>
              <a:buNone/>
              <a:tabLst/>
              <a:defRPr/>
            </a:pPr>
            <a:r>
              <a:rPr kumimoji="0" lang="en-GB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Biological material</a:t>
            </a:r>
            <a:endParaRPr kumimoji="0" sz="17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irage 12">
            <a:extLst>
              <a:ext uri="{FF2B5EF4-FFF2-40B4-BE49-F238E27FC236}">
                <a16:creationId xmlns:a16="http://schemas.microsoft.com/office/drawing/2014/main" id="{ED29A34A-4F28-994B-87CA-8D153B157169}"/>
              </a:ext>
            </a:extLst>
          </p:cNvPr>
          <p:cNvSpPr/>
          <p:nvPr/>
        </p:nvSpPr>
        <p:spPr>
          <a:xfrm>
            <a:off x="262269" y="2360428"/>
            <a:ext cx="9084931" cy="3337296"/>
          </a:xfrm>
          <a:prstGeom prst="bentArrow">
            <a:avLst>
              <a:gd name="adj1" fmla="val 4918"/>
              <a:gd name="adj2" fmla="val 8441"/>
              <a:gd name="adj3" fmla="val 17883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4791DCD-93F7-BC4C-85E7-890668800049}"/>
              </a:ext>
            </a:extLst>
          </p:cNvPr>
          <p:cNvSpPr/>
          <p:nvPr/>
        </p:nvSpPr>
        <p:spPr>
          <a:xfrm>
            <a:off x="0" y="5915025"/>
            <a:ext cx="1152525" cy="942975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E52828-AA26-324D-BF82-DFAD780E2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34"/>
          <a:stretch/>
        </p:blipFill>
        <p:spPr>
          <a:xfrm>
            <a:off x="2988076" y="2755595"/>
            <a:ext cx="3451223" cy="31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8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 txBox="1"/>
          <p:nvPr/>
        </p:nvSpPr>
        <p:spPr>
          <a:xfrm>
            <a:off x="683172" y="271915"/>
            <a:ext cx="10899227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GB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MIAPPE main sections – Biological Material &amp; Observation Unit</a:t>
            </a:r>
            <a:endParaRPr sz="28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31"/>
          <p:cNvGrpSpPr/>
          <p:nvPr/>
        </p:nvGrpSpPr>
        <p:grpSpPr>
          <a:xfrm>
            <a:off x="7434878" y="3717724"/>
            <a:ext cx="1708238" cy="1331494"/>
            <a:chOff x="842457" y="1925053"/>
            <a:chExt cx="1708238" cy="1331494"/>
          </a:xfrm>
        </p:grpSpPr>
        <p:sp>
          <p:nvSpPr>
            <p:cNvPr id="265" name="Google Shape;265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6" name="Google Shape;266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267" name="Google Shape;26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5" name="Google Shape;275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276" name="Google Shape;27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4" name="Google Shape;284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285" name="Google Shape;285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3" name="Google Shape;293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294" name="Google Shape;294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" name="Google Shape;302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303" name="Google Shape;303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312" name="Google Shape;31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0" name="Google Shape;320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321" name="Google Shape;32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9" name="Google Shape;329;p31"/>
          <p:cNvGrpSpPr/>
          <p:nvPr/>
        </p:nvGrpSpPr>
        <p:grpSpPr>
          <a:xfrm>
            <a:off x="2724508" y="2009313"/>
            <a:ext cx="1708238" cy="1331494"/>
            <a:chOff x="842457" y="1925053"/>
            <a:chExt cx="1708238" cy="1331494"/>
          </a:xfrm>
        </p:grpSpPr>
        <p:sp>
          <p:nvSpPr>
            <p:cNvPr id="330" name="Google Shape;330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1" name="Google Shape;331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332" name="Google Shape;33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341" name="Google Shape;34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7" name="Google Shape;367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6" name="Google Shape;376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377" name="Google Shape;37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5" name="Google Shape;385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386" name="Google Shape;38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94" name="Google Shape;394;p31"/>
          <p:cNvGrpSpPr/>
          <p:nvPr/>
        </p:nvGrpSpPr>
        <p:grpSpPr>
          <a:xfrm>
            <a:off x="5075683" y="3717724"/>
            <a:ext cx="1708238" cy="1331494"/>
            <a:chOff x="842457" y="1925053"/>
            <a:chExt cx="1708238" cy="1331494"/>
          </a:xfrm>
        </p:grpSpPr>
        <p:sp>
          <p:nvSpPr>
            <p:cNvPr id="395" name="Google Shape;395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96" name="Google Shape;396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397" name="Google Shape;39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5" name="Google Shape;405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406" name="Google Shape;40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" name="Google Shape;414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415" name="Google Shape;415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3" name="Google Shape;423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424" name="Google Shape;424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2" name="Google Shape;432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433" name="Google Shape;433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1" name="Google Shape;441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442" name="Google Shape;44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451" name="Google Shape;45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9" name="Google Shape;459;p31"/>
          <p:cNvGrpSpPr/>
          <p:nvPr/>
        </p:nvGrpSpPr>
        <p:grpSpPr>
          <a:xfrm>
            <a:off x="2747099" y="3717724"/>
            <a:ext cx="1708238" cy="1331494"/>
            <a:chOff x="842457" y="1925053"/>
            <a:chExt cx="1708238" cy="1331494"/>
          </a:xfrm>
        </p:grpSpPr>
        <p:sp>
          <p:nvSpPr>
            <p:cNvPr id="460" name="Google Shape;460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1" name="Google Shape;461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462" name="Google Shape;46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471" name="Google Shape;47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9" name="Google Shape;479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480" name="Google Shape;480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8" name="Google Shape;488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489" name="Google Shape;489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7" name="Google Shape;497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498" name="Google Shape;498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" name="Google Shape;506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507" name="Google Shape;50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5" name="Google Shape;515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516" name="Google Shape;51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4" name="Google Shape;524;p31"/>
          <p:cNvGrpSpPr/>
          <p:nvPr/>
        </p:nvGrpSpPr>
        <p:grpSpPr>
          <a:xfrm>
            <a:off x="7434878" y="2009313"/>
            <a:ext cx="1708238" cy="1331494"/>
            <a:chOff x="842457" y="1925053"/>
            <a:chExt cx="1708238" cy="1331494"/>
          </a:xfrm>
        </p:grpSpPr>
        <p:sp>
          <p:nvSpPr>
            <p:cNvPr id="525" name="Google Shape;525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6" name="Google Shape;526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527" name="Google Shape;52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536" name="Google Shape;53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4" name="Google Shape;544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545" name="Google Shape;545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3" name="Google Shape;553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554" name="Google Shape;554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563" name="Google Shape;563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1" name="Google Shape;571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572" name="Google Shape;57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0" name="Google Shape;580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581" name="Google Shape;58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9" name="Google Shape;589;p31"/>
          <p:cNvGrpSpPr/>
          <p:nvPr/>
        </p:nvGrpSpPr>
        <p:grpSpPr>
          <a:xfrm>
            <a:off x="5075683" y="2009313"/>
            <a:ext cx="1708238" cy="1331494"/>
            <a:chOff x="842457" y="1925053"/>
            <a:chExt cx="1708238" cy="1331494"/>
          </a:xfrm>
        </p:grpSpPr>
        <p:sp>
          <p:nvSpPr>
            <p:cNvPr id="590" name="Google Shape;590;p31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1" name="Google Shape;591;p31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592" name="Google Shape;592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0" name="Google Shape;600;p31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601" name="Google Shape;601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31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610" name="Google Shape;610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31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619" name="Google Shape;619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31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628" name="Google Shape;628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6" name="Google Shape;636;p31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637" name="Google Shape;637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5" name="Google Shape;645;p31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646" name="Google Shape;646;p31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31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31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31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31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31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31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31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4" name="Google Shape;654;p31"/>
          <p:cNvSpPr txBox="1"/>
          <p:nvPr/>
        </p:nvSpPr>
        <p:spPr>
          <a:xfrm>
            <a:off x="1227930" y="1111274"/>
            <a:ext cx="890519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POPLAR</a:t>
            </a: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[2]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31"/>
          <p:cNvSpPr txBox="1"/>
          <p:nvPr/>
        </p:nvSpPr>
        <p:spPr>
          <a:xfrm>
            <a:off x="3079473" y="5317908"/>
            <a:ext cx="70326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randomized blocks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observation unit = one tree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treatment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replicates defined by their position in each block: row and column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1"/>
          <p:cNvSpPr txBox="1"/>
          <p:nvPr/>
        </p:nvSpPr>
        <p:spPr>
          <a:xfrm>
            <a:off x="8462721" y="916831"/>
            <a:ext cx="3365024" cy="918324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[Biological material]</a:t>
            </a:r>
          </a:p>
          <a:p>
            <a:r>
              <a:rPr lang="en-GB" sz="1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r>
              <a:rPr lang="en-GB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deltoïdes</a:t>
            </a:r>
            <a:endParaRPr dirty="0"/>
          </a:p>
          <a:p>
            <a:r>
              <a:rPr lang="en-GB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INRA:73028-62</a:t>
            </a:r>
            <a:endParaRPr dirty="0"/>
          </a:p>
          <a:p>
            <a:r>
              <a:rPr lang="en-GB" sz="1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doi:10.15454/1.4921786081024297E12</a:t>
            </a:r>
            <a:endParaRPr dirty="0"/>
          </a:p>
        </p:txBody>
      </p:sp>
      <p:cxnSp>
        <p:nvCxnSpPr>
          <p:cNvPr id="657" name="Google Shape;657;p31"/>
          <p:cNvCxnSpPr>
            <a:cxnSpLocks/>
            <a:stCxn id="656" idx="2"/>
            <a:endCxn id="573" idx="7"/>
          </p:cNvCxnSpPr>
          <p:nvPr/>
        </p:nvCxnSpPr>
        <p:spPr>
          <a:xfrm flipH="1">
            <a:off x="7856955" y="1835155"/>
            <a:ext cx="2288278" cy="111072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8" name="Google Shape;658;p31"/>
          <p:cNvCxnSpPr>
            <a:cxnSpLocks/>
            <a:stCxn id="656" idx="2"/>
            <a:endCxn id="287" idx="6"/>
          </p:cNvCxnSpPr>
          <p:nvPr/>
        </p:nvCxnSpPr>
        <p:spPr>
          <a:xfrm flipH="1">
            <a:off x="8083439" y="1835155"/>
            <a:ext cx="2061794" cy="238521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59" name="Google Shape;659;p31"/>
          <p:cNvCxnSpPr>
            <a:cxnSpLocks/>
            <a:stCxn id="656" idx="2"/>
            <a:endCxn id="607" idx="0"/>
          </p:cNvCxnSpPr>
          <p:nvPr/>
        </p:nvCxnSpPr>
        <p:spPr>
          <a:xfrm flipH="1">
            <a:off x="6403743" y="1835155"/>
            <a:ext cx="3741490" cy="393395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0" name="Google Shape;660;p31"/>
          <p:cNvCxnSpPr>
            <a:cxnSpLocks/>
            <a:stCxn id="656" idx="2"/>
            <a:endCxn id="362" idx="2"/>
          </p:cNvCxnSpPr>
          <p:nvPr/>
        </p:nvCxnSpPr>
        <p:spPr>
          <a:xfrm flipH="1">
            <a:off x="3360465" y="1835155"/>
            <a:ext cx="6784768" cy="84791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1" name="Google Shape;661;p31"/>
          <p:cNvCxnSpPr>
            <a:cxnSpLocks/>
            <a:stCxn id="656" idx="2"/>
            <a:endCxn id="435" idx="0"/>
          </p:cNvCxnSpPr>
          <p:nvPr/>
        </p:nvCxnSpPr>
        <p:spPr>
          <a:xfrm flipH="1">
            <a:off x="5619971" y="1835155"/>
            <a:ext cx="4525262" cy="2615139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62" name="Google Shape;662;p31"/>
          <p:cNvCxnSpPr>
            <a:cxnSpLocks/>
            <a:stCxn id="656" idx="2"/>
            <a:endCxn id="485" idx="2"/>
          </p:cNvCxnSpPr>
          <p:nvPr/>
        </p:nvCxnSpPr>
        <p:spPr>
          <a:xfrm flipH="1">
            <a:off x="3774942" y="1835155"/>
            <a:ext cx="6370291" cy="2385212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63" name="Google Shape;755;p32">
            <a:extLst>
              <a:ext uri="{FF2B5EF4-FFF2-40B4-BE49-F238E27FC236}">
                <a16:creationId xmlns:a16="http://schemas.microsoft.com/office/drawing/2014/main" id="{3CE910FB-0579-4714-95E3-EDC25E3C34C7}"/>
              </a:ext>
            </a:extLst>
          </p:cNvPr>
          <p:cNvSpPr txBox="1"/>
          <p:nvPr/>
        </p:nvSpPr>
        <p:spPr>
          <a:xfrm>
            <a:off x="449477" y="2158493"/>
            <a:ext cx="1775272" cy="96023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400" b="1" dirty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[observation unit] </a:t>
            </a:r>
          </a:p>
          <a:p>
            <a:r>
              <a:rPr lang="en-GB" sz="1400" b="1" dirty="0" err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Populus</a:t>
            </a:r>
            <a:r>
              <a:rPr lang="en-GB" sz="1400" b="1" dirty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 err="1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deltoïdes</a:t>
            </a:r>
            <a:endParaRPr dirty="0">
              <a:solidFill>
                <a:srgbClr val="FF9900"/>
              </a:solidFill>
            </a:endParaRPr>
          </a:p>
          <a:p>
            <a:r>
              <a:rPr lang="en-GB" sz="1400" b="1" dirty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INRA:73028-62</a:t>
            </a:r>
            <a:endParaRPr dirty="0">
              <a:solidFill>
                <a:srgbClr val="FF9900"/>
              </a:solidFill>
            </a:endParaRPr>
          </a:p>
          <a:p>
            <a:r>
              <a:rPr lang="en-GB" sz="1400" b="1" dirty="0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Block1-Row4-Col4</a:t>
            </a:r>
            <a:endParaRPr dirty="0">
              <a:solidFill>
                <a:srgbClr val="FF9900"/>
              </a:solidFill>
            </a:endParaRPr>
          </a:p>
        </p:txBody>
      </p:sp>
      <p:cxnSp>
        <p:nvCxnSpPr>
          <p:cNvPr id="664" name="Google Shape;754;p32">
            <a:extLst>
              <a:ext uri="{FF2B5EF4-FFF2-40B4-BE49-F238E27FC236}">
                <a16:creationId xmlns:a16="http://schemas.microsoft.com/office/drawing/2014/main" id="{07B54938-82BC-4961-9FCF-A5102A410FA9}"/>
              </a:ext>
            </a:extLst>
          </p:cNvPr>
          <p:cNvCxnSpPr>
            <a:cxnSpLocks/>
            <a:stCxn id="663" idx="3"/>
            <a:endCxn id="362" idx="2"/>
          </p:cNvCxnSpPr>
          <p:nvPr/>
        </p:nvCxnSpPr>
        <p:spPr>
          <a:xfrm>
            <a:off x="2224749" y="2638608"/>
            <a:ext cx="1135716" cy="44459"/>
          </a:xfrm>
          <a:prstGeom prst="straightConnector1">
            <a:avLst/>
          </a:prstGeom>
          <a:ln>
            <a:headEnd type="none" w="sm" len="sm"/>
            <a:tailEnd type="triangl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2"/>
          <p:cNvSpPr txBox="1"/>
          <p:nvPr/>
        </p:nvSpPr>
        <p:spPr>
          <a:xfrm>
            <a:off x="1481960" y="271915"/>
            <a:ext cx="9322674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en-GB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MIAPPE main sections – Observation Unit &amp; Samples</a:t>
            </a:r>
            <a:endParaRPr sz="28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32"/>
          <p:cNvSpPr/>
          <p:nvPr/>
        </p:nvSpPr>
        <p:spPr>
          <a:xfrm>
            <a:off x="2031799" y="565639"/>
            <a:ext cx="24628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b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400"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0" name="Google Shape;670;p32"/>
          <p:cNvGrpSpPr/>
          <p:nvPr/>
        </p:nvGrpSpPr>
        <p:grpSpPr>
          <a:xfrm>
            <a:off x="3022178" y="2753892"/>
            <a:ext cx="1708238" cy="1331494"/>
            <a:chOff x="842457" y="1925053"/>
            <a:chExt cx="1708238" cy="1331494"/>
          </a:xfrm>
        </p:grpSpPr>
        <p:sp>
          <p:nvSpPr>
            <p:cNvPr id="671" name="Google Shape;671;p32"/>
            <p:cNvSpPr/>
            <p:nvPr/>
          </p:nvSpPr>
          <p:spPr>
            <a:xfrm>
              <a:off x="842457" y="1925053"/>
              <a:ext cx="1708238" cy="1331494"/>
            </a:xfrm>
            <a:prstGeom prst="rect">
              <a:avLst/>
            </a:prstGeom>
            <a:noFill/>
            <a:ln w="28575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32"/>
            <p:cNvGrpSpPr/>
            <p:nvPr/>
          </p:nvGrpSpPr>
          <p:grpSpPr>
            <a:xfrm>
              <a:off x="890585" y="1973179"/>
              <a:ext cx="1580146" cy="224589"/>
              <a:chOff x="914402" y="1973179"/>
              <a:chExt cx="1580146" cy="224589"/>
            </a:xfrm>
          </p:grpSpPr>
          <p:sp>
            <p:nvSpPr>
              <p:cNvPr id="673" name="Google Shape;673;p32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32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32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32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2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32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32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32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1" name="Google Shape;681;p32"/>
            <p:cNvGrpSpPr/>
            <p:nvPr/>
          </p:nvGrpSpPr>
          <p:grpSpPr>
            <a:xfrm>
              <a:off x="890585" y="2144290"/>
              <a:ext cx="1580146" cy="224589"/>
              <a:chOff x="914402" y="1973179"/>
              <a:chExt cx="1580146" cy="224589"/>
            </a:xfrm>
          </p:grpSpPr>
          <p:sp>
            <p:nvSpPr>
              <p:cNvPr id="682" name="Google Shape;682;p32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2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32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32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32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32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2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32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0" name="Google Shape;690;p32"/>
            <p:cNvGrpSpPr/>
            <p:nvPr/>
          </p:nvGrpSpPr>
          <p:grpSpPr>
            <a:xfrm>
              <a:off x="890585" y="2315401"/>
              <a:ext cx="1580146" cy="224589"/>
              <a:chOff x="914402" y="1973179"/>
              <a:chExt cx="1580146" cy="224589"/>
            </a:xfrm>
          </p:grpSpPr>
          <p:sp>
            <p:nvSpPr>
              <p:cNvPr id="691" name="Google Shape;691;p32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32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32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32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32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32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32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32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9" name="Google Shape;699;p32"/>
            <p:cNvGrpSpPr/>
            <p:nvPr/>
          </p:nvGrpSpPr>
          <p:grpSpPr>
            <a:xfrm>
              <a:off x="890585" y="2486512"/>
              <a:ext cx="1580146" cy="224589"/>
              <a:chOff x="914402" y="1973179"/>
              <a:chExt cx="1580146" cy="224589"/>
            </a:xfrm>
          </p:grpSpPr>
          <p:sp>
            <p:nvSpPr>
              <p:cNvPr id="700" name="Google Shape;700;p32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32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2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2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2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32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32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32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8" name="Google Shape;708;p32"/>
            <p:cNvGrpSpPr/>
            <p:nvPr/>
          </p:nvGrpSpPr>
          <p:grpSpPr>
            <a:xfrm>
              <a:off x="890585" y="2657623"/>
              <a:ext cx="1580146" cy="224589"/>
              <a:chOff x="914402" y="1973179"/>
              <a:chExt cx="1580146" cy="224589"/>
            </a:xfrm>
          </p:grpSpPr>
          <p:sp>
            <p:nvSpPr>
              <p:cNvPr id="709" name="Google Shape;709;p32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32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32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32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32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32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32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32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7" name="Google Shape;717;p32"/>
            <p:cNvGrpSpPr/>
            <p:nvPr/>
          </p:nvGrpSpPr>
          <p:grpSpPr>
            <a:xfrm>
              <a:off x="890585" y="2828734"/>
              <a:ext cx="1580146" cy="224589"/>
              <a:chOff x="914402" y="1973179"/>
              <a:chExt cx="1580146" cy="224589"/>
            </a:xfrm>
          </p:grpSpPr>
          <p:sp>
            <p:nvSpPr>
              <p:cNvPr id="718" name="Google Shape;718;p32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32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32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32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32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32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32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32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6" name="Google Shape;726;p32"/>
            <p:cNvGrpSpPr/>
            <p:nvPr/>
          </p:nvGrpSpPr>
          <p:grpSpPr>
            <a:xfrm>
              <a:off x="896888" y="2999844"/>
              <a:ext cx="1580146" cy="224589"/>
              <a:chOff x="914402" y="1973179"/>
              <a:chExt cx="1580146" cy="224589"/>
            </a:xfrm>
          </p:grpSpPr>
          <p:sp>
            <p:nvSpPr>
              <p:cNvPr id="727" name="Google Shape;727;p32"/>
              <p:cNvSpPr/>
              <p:nvPr/>
            </p:nvSpPr>
            <p:spPr>
              <a:xfrm>
                <a:off x="914402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2"/>
              <p:cNvSpPr/>
              <p:nvPr/>
            </p:nvSpPr>
            <p:spPr>
              <a:xfrm>
                <a:off x="1110345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32"/>
              <p:cNvSpPr/>
              <p:nvPr/>
            </p:nvSpPr>
            <p:spPr>
              <a:xfrm>
                <a:off x="1306288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32"/>
              <p:cNvSpPr/>
              <p:nvPr/>
            </p:nvSpPr>
            <p:spPr>
              <a:xfrm>
                <a:off x="150223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32"/>
              <p:cNvSpPr/>
              <p:nvPr/>
            </p:nvSpPr>
            <p:spPr>
              <a:xfrm>
                <a:off x="1698174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32"/>
              <p:cNvSpPr/>
              <p:nvPr/>
            </p:nvSpPr>
            <p:spPr>
              <a:xfrm>
                <a:off x="1894117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32"/>
              <p:cNvSpPr/>
              <p:nvPr/>
            </p:nvSpPr>
            <p:spPr>
              <a:xfrm>
                <a:off x="2090060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32"/>
              <p:cNvSpPr/>
              <p:nvPr/>
            </p:nvSpPr>
            <p:spPr>
              <a:xfrm>
                <a:off x="2286001" y="1973179"/>
                <a:ext cx="208547" cy="224589"/>
              </a:xfrm>
              <a:prstGeom prst="ellipse">
                <a:avLst/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800"/>
                </a:pPr>
                <a:endParaRPr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35" name="Google Shape;735;p32"/>
          <p:cNvSpPr txBox="1"/>
          <p:nvPr/>
        </p:nvSpPr>
        <p:spPr>
          <a:xfrm>
            <a:off x="1227930" y="1111274"/>
            <a:ext cx="890519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GB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Monclus </a:t>
            </a:r>
            <a:r>
              <a:rPr lang="en-GB" sz="20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 al., 2012, </a:t>
            </a:r>
            <a:r>
              <a:rPr lang="en-GB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[2]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2"/>
          <p:cNvSpPr txBox="1"/>
          <p:nvPr/>
        </p:nvSpPr>
        <p:spPr>
          <a:xfrm>
            <a:off x="2597915" y="4298864"/>
            <a:ext cx="298030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each tree of each block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for each observation unit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7" name="Google Shape;737;p32"/>
          <p:cNvCxnSpPr>
            <a:stCxn id="703" idx="2"/>
          </p:cNvCxnSpPr>
          <p:nvPr/>
        </p:nvCxnSpPr>
        <p:spPr>
          <a:xfrm rot="10800000" flipH="1">
            <a:off x="3658135" y="3368845"/>
            <a:ext cx="2123100" cy="58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38" name="Google Shape;738;p32"/>
          <p:cNvSpPr txBox="1"/>
          <p:nvPr/>
        </p:nvSpPr>
        <p:spPr>
          <a:xfrm>
            <a:off x="5781174" y="3197718"/>
            <a:ext cx="12362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One leaf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9" name="Google Shape;739;p32"/>
          <p:cNvCxnSpPr>
            <a:stCxn id="738" idx="3"/>
          </p:cNvCxnSpPr>
          <p:nvPr/>
        </p:nvCxnSpPr>
        <p:spPr>
          <a:xfrm rot="10800000" flipH="1">
            <a:off x="7017410" y="2801884"/>
            <a:ext cx="544500" cy="5805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40" name="Google Shape;740;p32"/>
          <p:cNvCxnSpPr>
            <a:stCxn id="738" idx="3"/>
          </p:cNvCxnSpPr>
          <p:nvPr/>
        </p:nvCxnSpPr>
        <p:spPr>
          <a:xfrm rot="10800000" flipH="1">
            <a:off x="7017410" y="3197584"/>
            <a:ext cx="544500" cy="184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41" name="Google Shape;741;p32"/>
          <p:cNvCxnSpPr>
            <a:stCxn id="738" idx="3"/>
          </p:cNvCxnSpPr>
          <p:nvPr/>
        </p:nvCxnSpPr>
        <p:spPr>
          <a:xfrm>
            <a:off x="7017410" y="3382384"/>
            <a:ext cx="544500" cy="104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42" name="Google Shape;742;p32"/>
          <p:cNvCxnSpPr>
            <a:stCxn id="738" idx="3"/>
          </p:cNvCxnSpPr>
          <p:nvPr/>
        </p:nvCxnSpPr>
        <p:spPr>
          <a:xfrm>
            <a:off x="7017410" y="3382384"/>
            <a:ext cx="544500" cy="446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43" name="Google Shape;743;p32"/>
          <p:cNvCxnSpPr>
            <a:stCxn id="738" idx="3"/>
          </p:cNvCxnSpPr>
          <p:nvPr/>
        </p:nvCxnSpPr>
        <p:spPr>
          <a:xfrm>
            <a:off x="7017410" y="3382384"/>
            <a:ext cx="544500" cy="868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44" name="Google Shape;744;p32"/>
          <p:cNvCxnSpPr>
            <a:stCxn id="738" idx="3"/>
          </p:cNvCxnSpPr>
          <p:nvPr/>
        </p:nvCxnSpPr>
        <p:spPr>
          <a:xfrm rot="10800000" flipH="1">
            <a:off x="7017410" y="2540284"/>
            <a:ext cx="544500" cy="8421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45" name="Google Shape;745;p32"/>
          <p:cNvSpPr/>
          <p:nvPr/>
        </p:nvSpPr>
        <p:spPr>
          <a:xfrm>
            <a:off x="7742272" y="2361561"/>
            <a:ext cx="326752" cy="325711"/>
          </a:xfrm>
          <a:prstGeom prst="ellipse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32"/>
          <p:cNvSpPr/>
          <p:nvPr/>
        </p:nvSpPr>
        <p:spPr>
          <a:xfrm>
            <a:off x="7742272" y="2705247"/>
            <a:ext cx="326752" cy="325711"/>
          </a:xfrm>
          <a:prstGeom prst="ellipse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32"/>
          <p:cNvSpPr/>
          <p:nvPr/>
        </p:nvSpPr>
        <p:spPr>
          <a:xfrm>
            <a:off x="7742272" y="3048933"/>
            <a:ext cx="326752" cy="325711"/>
          </a:xfrm>
          <a:prstGeom prst="ellipse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32"/>
          <p:cNvSpPr/>
          <p:nvPr/>
        </p:nvSpPr>
        <p:spPr>
          <a:xfrm>
            <a:off x="7742272" y="3392619"/>
            <a:ext cx="326752" cy="325711"/>
          </a:xfrm>
          <a:prstGeom prst="ellipse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32"/>
          <p:cNvSpPr/>
          <p:nvPr/>
        </p:nvSpPr>
        <p:spPr>
          <a:xfrm>
            <a:off x="7742272" y="3736305"/>
            <a:ext cx="326752" cy="325711"/>
          </a:xfrm>
          <a:prstGeom prst="ellipse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32"/>
          <p:cNvSpPr/>
          <p:nvPr/>
        </p:nvSpPr>
        <p:spPr>
          <a:xfrm>
            <a:off x="7742272" y="4079991"/>
            <a:ext cx="326752" cy="325711"/>
          </a:xfrm>
          <a:prstGeom prst="ellipse">
            <a:avLst/>
          </a:prstGeom>
          <a:solidFill>
            <a:srgbClr val="548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32"/>
          <p:cNvSpPr txBox="1"/>
          <p:nvPr/>
        </p:nvSpPr>
        <p:spPr>
          <a:xfrm>
            <a:off x="7446139" y="4483529"/>
            <a:ext cx="13388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leaf disks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32"/>
          <p:cNvSpPr txBox="1"/>
          <p:nvPr/>
        </p:nvSpPr>
        <p:spPr>
          <a:xfrm>
            <a:off x="7133450" y="1805147"/>
            <a:ext cx="17107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GB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Set of samples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32"/>
          <p:cNvSpPr txBox="1"/>
          <p:nvPr/>
        </p:nvSpPr>
        <p:spPr>
          <a:xfrm>
            <a:off x="1299410" y="5120008"/>
            <a:ext cx="9593179" cy="923330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Different types of processing of the leaf disks depending on the measurement: can be captured by different sets of samples (e.g. if subsampling generates repetitions) or in the method of the observed variable.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4" name="Google Shape;754;p32"/>
          <p:cNvCxnSpPr>
            <a:stCxn id="755" idx="2"/>
            <a:endCxn id="703" idx="7"/>
          </p:cNvCxnSpPr>
          <p:nvPr/>
        </p:nvCxnSpPr>
        <p:spPr>
          <a:xfrm>
            <a:off x="2939295" y="2561239"/>
            <a:ext cx="896700" cy="786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55" name="Google Shape;755;p32"/>
          <p:cNvSpPr txBox="1"/>
          <p:nvPr/>
        </p:nvSpPr>
        <p:spPr>
          <a:xfrm>
            <a:off x="1227929" y="1607133"/>
            <a:ext cx="3422732" cy="95410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Populus deltoïdes</a:t>
            </a:r>
            <a:endParaRPr/>
          </a:p>
          <a:p>
            <a:r>
              <a:rPr lang="en-GB"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INRA:73028-62</a:t>
            </a:r>
            <a:endParaRPr/>
          </a:p>
          <a:p>
            <a:r>
              <a:rPr lang="en-GB"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doi:10.15454/1.4921786081024297E12</a:t>
            </a:r>
            <a:endParaRPr/>
          </a:p>
          <a:p>
            <a:r>
              <a:rPr lang="en-GB" sz="14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[observation unit] : Block1-Row4-Col4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EEF8D5-F43E-4D48-9817-B2A33A0759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919" y="1002282"/>
            <a:ext cx="6180881" cy="4351339"/>
          </a:xfrm>
        </p:spPr>
        <p:txBody>
          <a:bodyPr>
            <a:normAutofit/>
          </a:bodyPr>
          <a:lstStyle/>
          <a:p>
            <a:r>
              <a:rPr lang="fr-FR" dirty="0"/>
              <a:t>CGIAR</a:t>
            </a:r>
          </a:p>
          <a:p>
            <a:pPr lvl="1"/>
            <a:r>
              <a:rPr lang="fr-FR" dirty="0"/>
              <a:t>Consortium of International Agricultural </a:t>
            </a:r>
            <a:r>
              <a:rPr lang="fr-FR" dirty="0" err="1"/>
              <a:t>Research</a:t>
            </a:r>
            <a:r>
              <a:rPr lang="fr-FR" dirty="0"/>
              <a:t> Centers</a:t>
            </a:r>
          </a:p>
          <a:p>
            <a:pPr lvl="1"/>
            <a:r>
              <a:rPr lang="fr-FR" dirty="0" err="1"/>
              <a:t>CropOntology</a:t>
            </a:r>
            <a:r>
              <a:rPr lang="fr-FR" dirty="0"/>
              <a:t>, MIAPPE</a:t>
            </a:r>
          </a:p>
          <a:p>
            <a:pPr lvl="1"/>
            <a:r>
              <a:rPr lang="fr-FR" dirty="0">
                <a:hlinkClick r:id="rId2"/>
              </a:rPr>
              <a:t>https://www.cgiar.org/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2F5510-C3A1-8B49-BBD7-E92D14681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97412" y="1002282"/>
            <a:ext cx="5486561" cy="4351339"/>
          </a:xfrm>
        </p:spPr>
        <p:txBody>
          <a:bodyPr/>
          <a:lstStyle/>
          <a:p>
            <a:r>
              <a:rPr lang="fr-FR" dirty="0"/>
              <a:t>NAPPN</a:t>
            </a:r>
          </a:p>
          <a:p>
            <a:pPr lvl="1"/>
            <a:r>
              <a:rPr lang="fr-FR" dirty="0"/>
              <a:t>North American Plant </a:t>
            </a:r>
            <a:r>
              <a:rPr lang="fr-FR" dirty="0" err="1"/>
              <a:t>Phenotyping</a:t>
            </a:r>
            <a:r>
              <a:rPr lang="fr-FR" dirty="0"/>
              <a:t> Network</a:t>
            </a:r>
          </a:p>
          <a:p>
            <a:pPr lvl="1"/>
            <a:r>
              <a:rPr lang="fr-FR" dirty="0" err="1"/>
              <a:t>Regional</a:t>
            </a:r>
            <a:r>
              <a:rPr lang="fr-FR" dirty="0"/>
              <a:t> </a:t>
            </a:r>
            <a:r>
              <a:rPr lang="fr-FR" dirty="0" err="1"/>
              <a:t>partner</a:t>
            </a:r>
            <a:r>
              <a:rPr lang="fr-FR" dirty="0"/>
              <a:t> IPPN</a:t>
            </a:r>
          </a:p>
          <a:p>
            <a:pPr lvl="1"/>
            <a:r>
              <a:rPr lang="fr-FR" dirty="0">
                <a:hlinkClick r:id="rId3"/>
              </a:rPr>
              <a:t>https://nappn.plant-phenotyping.org/</a:t>
            </a:r>
            <a:r>
              <a:rPr lang="fr-FR" dirty="0"/>
              <a:t>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74B165F-F5A3-814C-AC06-029F0781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Plant data standards: contributeurs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A115471E-B092-B74E-8651-E38A5DBA2DA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fr-FR" dirty="0"/>
              <a:t>Rassemblés pour résoudre les problèmes de données FAIR pour les plantes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01961C-58D7-5FE2-9B19-481105AD6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192" y="3805023"/>
            <a:ext cx="2711697" cy="1420412"/>
          </a:xfrm>
          <a:prstGeom prst="rect">
            <a:avLst/>
          </a:prstGeom>
        </p:spPr>
      </p:pic>
      <p:pic>
        <p:nvPicPr>
          <p:cNvPr id="3076" name="Picture 4" descr="IPPN Logo">
            <a:extLst>
              <a:ext uri="{FF2B5EF4-FFF2-40B4-BE49-F238E27FC236}">
                <a16:creationId xmlns:a16="http://schemas.microsoft.com/office/drawing/2014/main" id="{B0833C79-CC32-BF8D-8978-E456F8BE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105" y="742379"/>
            <a:ext cx="1905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DB97929C-9EB9-CAB2-5E1C-DA95B2074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43" y="2689540"/>
            <a:ext cx="4395658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170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/>
          <p:nvPr/>
        </p:nvSpPr>
        <p:spPr>
          <a:xfrm>
            <a:off x="2031799" y="565639"/>
            <a:ext cx="24628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b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400"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102034" y="1181192"/>
            <a:ext cx="9298845" cy="538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GB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Observed Variable (assay)</a:t>
            </a:r>
            <a:r>
              <a:rPr lang="en-GB" sz="28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GB"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GB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rait  </a:t>
            </a:r>
          </a:p>
          <a:p>
            <a:pPr lvl="1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Measurement / computation  method </a:t>
            </a:r>
          </a:p>
          <a:p>
            <a:pPr lvl="1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2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Unité</a:t>
            </a:r>
            <a:r>
              <a:rPr lang="en-GB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echelle de notation. </a:t>
            </a:r>
          </a:p>
          <a:p>
            <a:pPr lvl="1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Trait: Phenotype or Environment</a:t>
            </a:r>
            <a:endParaRPr lang="en-GB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en-GB" sz="24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Metadata </a:t>
            </a:r>
          </a:p>
          <a:p>
            <a:pPr lvl="1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Minimal :trait, </a:t>
            </a:r>
            <a:r>
              <a:rPr lang="en-GB" sz="2400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4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method, scale</a:t>
            </a:r>
          </a:p>
          <a:p>
            <a:pPr lvl="1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Complete : Crop Ontology Trait Dictionary</a:t>
            </a:r>
            <a:endParaRPr lang="en-GB" sz="2800" b="1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7"/>
          <p:cNvSpPr txBox="1"/>
          <p:nvPr/>
        </p:nvSpPr>
        <p:spPr>
          <a:xfrm>
            <a:off x="1610227" y="455595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B7984F7-8C62-4B94-B5ED-0BD507B1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879" y="660081"/>
            <a:ext cx="2806844" cy="619791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8511BB-C12A-223C-B787-40CDDC39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70" y="1"/>
            <a:ext cx="10040931" cy="576470"/>
          </a:xfrm>
        </p:spPr>
        <p:txBody>
          <a:bodyPr/>
          <a:lstStyle/>
          <a:p>
            <a:r>
              <a:rPr lang="fr-FR" dirty="0"/>
              <a:t>Sections obligatoires MIAPPE–</a:t>
            </a:r>
            <a:r>
              <a:rPr lang="fr-FR" dirty="0" err="1"/>
              <a:t>Observed</a:t>
            </a:r>
            <a:r>
              <a:rPr lang="fr-FR" dirty="0"/>
              <a:t> Variable (</a:t>
            </a:r>
            <a:r>
              <a:rPr lang="fr-FR" dirty="0" err="1"/>
              <a:t>Assay</a:t>
            </a:r>
            <a:r>
              <a:rPr lang="fr-FR" dirty="0"/>
              <a:t>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Ontology Trait Dictionary Standard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93472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51</a:t>
            </a:fld>
            <a:endParaRPr lang="fr-FR" dirty="0"/>
          </a:p>
        </p:txBody>
      </p:sp>
      <p:sp>
        <p:nvSpPr>
          <p:cNvPr id="30" name="Espace réservé du contenu 5"/>
          <p:cNvSpPr>
            <a:spLocks noGrp="1"/>
          </p:cNvSpPr>
          <p:nvPr>
            <p:ph idx="1"/>
          </p:nvPr>
        </p:nvSpPr>
        <p:spPr>
          <a:xfrm>
            <a:off x="1210488" y="1124747"/>
            <a:ext cx="9775659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noProof="0" dirty="0">
                <a:solidFill>
                  <a:srgbClr val="C00000"/>
                </a:solidFill>
              </a:rPr>
              <a:t>Variable</a:t>
            </a:r>
            <a:r>
              <a:rPr lang="en-US" noProof="0" dirty="0"/>
              <a:t> = trait + method + scale</a:t>
            </a:r>
          </a:p>
          <a:p>
            <a:pPr marL="0" indent="0" algn="ctr">
              <a:buNone/>
            </a:pPr>
            <a:endParaRPr lang="en-US" noProof="0" dirty="0"/>
          </a:p>
          <a:p>
            <a:pPr marL="0" indent="0" algn="r">
              <a:buNone/>
            </a:pPr>
            <a:r>
              <a:rPr lang="en-US" noProof="0" dirty="0"/>
              <a:t>The phenotypic observation</a:t>
            </a:r>
          </a:p>
        </p:txBody>
      </p:sp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836020" y="1938744"/>
          <a:ext cx="493820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77847">
                  <a:extLst>
                    <a:ext uri="{9D8B030D-6E8A-4147-A177-3AD203B41FA5}">
                      <a16:colId xmlns:a16="http://schemas.microsoft.com/office/drawing/2014/main" val="49470069"/>
                    </a:ext>
                  </a:extLst>
                </a:gridCol>
                <a:gridCol w="1163955">
                  <a:extLst>
                    <a:ext uri="{9D8B030D-6E8A-4147-A177-3AD203B41FA5}">
                      <a16:colId xmlns:a16="http://schemas.microsoft.com/office/drawing/2014/main" val="3993560237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1214296590"/>
                    </a:ext>
                  </a:extLst>
                </a:gridCol>
                <a:gridCol w="492443">
                  <a:extLst>
                    <a:ext uri="{9D8B030D-6E8A-4147-A177-3AD203B41FA5}">
                      <a16:colId xmlns:a16="http://schemas.microsoft.com/office/drawing/2014/main" val="859180312"/>
                    </a:ext>
                  </a:extLst>
                </a:gridCol>
                <a:gridCol w="621030">
                  <a:extLst>
                    <a:ext uri="{9D8B030D-6E8A-4147-A177-3AD203B41FA5}">
                      <a16:colId xmlns:a16="http://schemas.microsoft.com/office/drawing/2014/main" val="2693665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Genotype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690855"/>
                  </a:ext>
                </a:extLst>
              </a:tr>
            </a:tbl>
          </a:graphicData>
        </a:graphic>
      </p:graphicFrame>
      <p:grpSp>
        <p:nvGrpSpPr>
          <p:cNvPr id="2" name="Groupe 1"/>
          <p:cNvGrpSpPr/>
          <p:nvPr/>
        </p:nvGrpSpPr>
        <p:grpSpPr>
          <a:xfrm>
            <a:off x="4040777" y="1950715"/>
            <a:ext cx="1726671" cy="357052"/>
            <a:chOff x="4040777" y="1950715"/>
            <a:chExt cx="1726671" cy="357052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4040777" y="1950716"/>
              <a:ext cx="561313" cy="35705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 à coins arrondis 28"/>
            <p:cNvSpPr/>
            <p:nvPr/>
          </p:nvSpPr>
          <p:spPr>
            <a:xfrm>
              <a:off x="4602090" y="1950715"/>
              <a:ext cx="527260" cy="35705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Rectangle à coins arrondis 31"/>
            <p:cNvSpPr/>
            <p:nvPr/>
          </p:nvSpPr>
          <p:spPr>
            <a:xfrm>
              <a:off x="5129350" y="1950715"/>
              <a:ext cx="638098" cy="35705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7868302" y="2495004"/>
          <a:ext cx="2626869" cy="3503295"/>
        </p:xfrm>
        <a:graphic>
          <a:graphicData uri="http://schemas.openxmlformats.org/drawingml/2006/table">
            <a:tbl>
              <a:tblPr/>
              <a:tblGrid>
                <a:gridCol w="827088">
                  <a:extLst>
                    <a:ext uri="{9D8B030D-6E8A-4147-A177-3AD203B41FA5}">
                      <a16:colId xmlns:a16="http://schemas.microsoft.com/office/drawing/2014/main" val="3847924657"/>
                    </a:ext>
                  </a:extLst>
                </a:gridCol>
                <a:gridCol w="1799781">
                  <a:extLst>
                    <a:ext uri="{9D8B030D-6E8A-4147-A177-3AD203B41FA5}">
                      <a16:colId xmlns:a16="http://schemas.microsoft.com/office/drawing/2014/main" val="1680816128"/>
                    </a:ext>
                  </a:extLst>
                </a:gridCol>
              </a:tblGrid>
              <a:tr h="381000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81350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79404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synonyms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13146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Context of use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5024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Growth stage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94023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status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43353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Xref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10190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Institution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8926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94877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5242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64041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29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399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Ontology Trait Dictionary Standard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93472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52</a:t>
            </a:fld>
            <a:endParaRPr lang="fr-FR" dirty="0"/>
          </a:p>
        </p:txBody>
      </p:sp>
      <p:sp>
        <p:nvSpPr>
          <p:cNvPr id="30" name="Espace réservé du contenu 5"/>
          <p:cNvSpPr>
            <a:spLocks noGrp="1"/>
          </p:cNvSpPr>
          <p:nvPr>
            <p:ph idx="1"/>
          </p:nvPr>
        </p:nvSpPr>
        <p:spPr>
          <a:xfrm>
            <a:off x="1210488" y="1124747"/>
            <a:ext cx="9775659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noProof="0" dirty="0"/>
              <a:t>Variable = </a:t>
            </a:r>
            <a:r>
              <a:rPr lang="en-US" b="1" noProof="0" dirty="0">
                <a:solidFill>
                  <a:srgbClr val="C00000"/>
                </a:solidFill>
              </a:rPr>
              <a:t>trait</a:t>
            </a:r>
            <a:r>
              <a:rPr lang="en-US" noProof="0" dirty="0"/>
              <a:t> + method + scale</a:t>
            </a:r>
          </a:p>
          <a:p>
            <a:pPr marL="0" indent="0" algn="ctr">
              <a:buNone/>
            </a:pPr>
            <a:endParaRPr lang="en-US" noProof="0" dirty="0"/>
          </a:p>
          <a:p>
            <a:pPr marL="0" indent="0" algn="r">
              <a:buNone/>
            </a:pPr>
            <a:r>
              <a:rPr lang="en-US" noProof="0" dirty="0"/>
              <a:t>What is the studied character?</a:t>
            </a:r>
          </a:p>
        </p:txBody>
      </p:sp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836020" y="1938744"/>
          <a:ext cx="493820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77847">
                  <a:extLst>
                    <a:ext uri="{9D8B030D-6E8A-4147-A177-3AD203B41FA5}">
                      <a16:colId xmlns:a16="http://schemas.microsoft.com/office/drawing/2014/main" val="49470069"/>
                    </a:ext>
                  </a:extLst>
                </a:gridCol>
                <a:gridCol w="1163955">
                  <a:extLst>
                    <a:ext uri="{9D8B030D-6E8A-4147-A177-3AD203B41FA5}">
                      <a16:colId xmlns:a16="http://schemas.microsoft.com/office/drawing/2014/main" val="3993560237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1214296590"/>
                    </a:ext>
                  </a:extLst>
                </a:gridCol>
                <a:gridCol w="492443">
                  <a:extLst>
                    <a:ext uri="{9D8B030D-6E8A-4147-A177-3AD203B41FA5}">
                      <a16:colId xmlns:a16="http://schemas.microsoft.com/office/drawing/2014/main" val="859180312"/>
                    </a:ext>
                  </a:extLst>
                </a:gridCol>
                <a:gridCol w="621030">
                  <a:extLst>
                    <a:ext uri="{9D8B030D-6E8A-4147-A177-3AD203B41FA5}">
                      <a16:colId xmlns:a16="http://schemas.microsoft.com/office/drawing/2014/main" val="2693665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Genotype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690855"/>
                  </a:ext>
                </a:extLst>
              </a:tr>
            </a:tbl>
          </a:graphicData>
        </a:graphic>
      </p:graphicFrame>
      <p:grpSp>
        <p:nvGrpSpPr>
          <p:cNvPr id="38" name="Groupe 37"/>
          <p:cNvGrpSpPr/>
          <p:nvPr/>
        </p:nvGrpSpPr>
        <p:grpSpPr>
          <a:xfrm>
            <a:off x="1384071" y="1950715"/>
            <a:ext cx="5312818" cy="3063821"/>
            <a:chOff x="1384071" y="1950715"/>
            <a:chExt cx="5312818" cy="3063821"/>
          </a:xfrm>
        </p:grpSpPr>
        <p:grpSp>
          <p:nvGrpSpPr>
            <p:cNvPr id="22" name="Groupe 21"/>
            <p:cNvGrpSpPr/>
            <p:nvPr/>
          </p:nvGrpSpPr>
          <p:grpSpPr>
            <a:xfrm>
              <a:off x="2898767" y="1950715"/>
              <a:ext cx="2390107" cy="2440167"/>
              <a:chOff x="2898767" y="1950715"/>
              <a:chExt cx="2390107" cy="2440167"/>
            </a:xfrm>
          </p:grpSpPr>
          <p:sp>
            <p:nvSpPr>
              <p:cNvPr id="29" name="Rectangle à coins arrondis 28"/>
              <p:cNvSpPr/>
              <p:nvPr/>
            </p:nvSpPr>
            <p:spPr>
              <a:xfrm>
                <a:off x="4602090" y="1950715"/>
                <a:ext cx="527260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10" name="Connecteur droit avec flèche 9"/>
              <p:cNvCxnSpPr>
                <a:stCxn id="29" idx="2"/>
                <a:endCxn id="11" idx="0"/>
              </p:cNvCxnSpPr>
              <p:nvPr/>
            </p:nvCxnSpPr>
            <p:spPr>
              <a:xfrm flipH="1">
                <a:off x="4093821" y="2307766"/>
                <a:ext cx="771899" cy="1726065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w="med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à coins arrondis 10"/>
              <p:cNvSpPr/>
              <p:nvPr/>
            </p:nvSpPr>
            <p:spPr>
              <a:xfrm>
                <a:off x="2898767" y="4033831"/>
                <a:ext cx="2390107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Total height of the tree</a:t>
                </a:r>
              </a:p>
            </p:txBody>
          </p:sp>
        </p:grpSp>
        <p:grpSp>
          <p:nvGrpSpPr>
            <p:cNvPr id="21" name="Groupe 20"/>
            <p:cNvGrpSpPr/>
            <p:nvPr/>
          </p:nvGrpSpPr>
          <p:grpSpPr>
            <a:xfrm>
              <a:off x="1384071" y="1950716"/>
              <a:ext cx="3218019" cy="1816512"/>
              <a:chOff x="1384071" y="1950716"/>
              <a:chExt cx="3218019" cy="1816512"/>
            </a:xfrm>
          </p:grpSpPr>
          <p:sp>
            <p:nvSpPr>
              <p:cNvPr id="28" name="Rectangle à coins arrondis 27"/>
              <p:cNvSpPr/>
              <p:nvPr/>
            </p:nvSpPr>
            <p:spPr>
              <a:xfrm>
                <a:off x="4040777" y="1950716"/>
                <a:ext cx="561313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9" name="Connecteur droit avec flèche 8"/>
              <p:cNvCxnSpPr>
                <a:stCxn id="28" idx="2"/>
                <a:endCxn id="12" idx="0"/>
              </p:cNvCxnSpPr>
              <p:nvPr/>
            </p:nvCxnSpPr>
            <p:spPr>
              <a:xfrm flipH="1">
                <a:off x="2699065" y="2307767"/>
                <a:ext cx="1622369" cy="110241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w="med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à coins arrondis 11"/>
              <p:cNvSpPr/>
              <p:nvPr/>
            </p:nvSpPr>
            <p:spPr>
              <a:xfrm>
                <a:off x="1384071" y="3410177"/>
                <a:ext cx="2629988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Circumference of the tree</a:t>
                </a:r>
              </a:p>
            </p:txBody>
          </p:sp>
        </p:grpSp>
        <p:grpSp>
          <p:nvGrpSpPr>
            <p:cNvPr id="37" name="Groupe 36"/>
            <p:cNvGrpSpPr/>
            <p:nvPr/>
          </p:nvGrpSpPr>
          <p:grpSpPr>
            <a:xfrm>
              <a:off x="4201091" y="1950715"/>
              <a:ext cx="2495798" cy="3063821"/>
              <a:chOff x="4201091" y="1950715"/>
              <a:chExt cx="2495798" cy="3063821"/>
            </a:xfrm>
          </p:grpSpPr>
          <p:cxnSp>
            <p:nvCxnSpPr>
              <p:cNvPr id="15" name="Connecteur droit avec flèche 14"/>
              <p:cNvCxnSpPr>
                <a:stCxn id="32" idx="2"/>
                <a:endCxn id="16" idx="0"/>
              </p:cNvCxnSpPr>
              <p:nvPr/>
            </p:nvCxnSpPr>
            <p:spPr>
              <a:xfrm>
                <a:off x="5448399" y="2307766"/>
                <a:ext cx="591" cy="2349719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w="med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à coins arrondis 31"/>
              <p:cNvSpPr/>
              <p:nvPr/>
            </p:nvSpPr>
            <p:spPr>
              <a:xfrm>
                <a:off x="5129350" y="1950715"/>
                <a:ext cx="638098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Rectangle à coins arrondis 15"/>
              <p:cNvSpPr/>
              <p:nvPr/>
            </p:nvSpPr>
            <p:spPr>
              <a:xfrm>
                <a:off x="4201091" y="4657485"/>
                <a:ext cx="2495798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Survival state of the tree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44" name="Tableau 43"/>
          <p:cNvGraphicFramePr>
            <a:graphicFrameLocks noGrp="1"/>
          </p:cNvGraphicFramePr>
          <p:nvPr/>
        </p:nvGraphicFramePr>
        <p:xfrm>
          <a:off x="7462504" y="2554053"/>
          <a:ext cx="3332099" cy="3316605"/>
        </p:xfrm>
        <a:graphic>
          <a:graphicData uri="http://schemas.openxmlformats.org/drawingml/2006/table">
            <a:tbl>
              <a:tblPr/>
              <a:tblGrid>
                <a:gridCol w="481203">
                  <a:extLst>
                    <a:ext uri="{9D8B030D-6E8A-4147-A177-3AD203B41FA5}">
                      <a16:colId xmlns:a16="http://schemas.microsoft.com/office/drawing/2014/main" val="2405823724"/>
                    </a:ext>
                  </a:extLst>
                </a:gridCol>
                <a:gridCol w="2850896">
                  <a:extLst>
                    <a:ext uri="{9D8B030D-6E8A-4147-A177-3AD203B41FA5}">
                      <a16:colId xmlns:a16="http://schemas.microsoft.com/office/drawing/2014/main" val="693825296"/>
                    </a:ext>
                  </a:extLst>
                </a:gridCol>
              </a:tblGrid>
              <a:tr h="38100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62193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12878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class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95081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80639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synonyms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35967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 trait abbreviation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0238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Alternative trait abbreviations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30368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18595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Attribute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04566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status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67582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Xref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618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612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Ontology Trait Dictionary Standard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93472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53</a:t>
            </a:fld>
            <a:endParaRPr lang="fr-FR" dirty="0"/>
          </a:p>
        </p:txBody>
      </p:sp>
      <p:sp>
        <p:nvSpPr>
          <p:cNvPr id="30" name="Espace réservé du contenu 5"/>
          <p:cNvSpPr>
            <a:spLocks noGrp="1"/>
          </p:cNvSpPr>
          <p:nvPr>
            <p:ph idx="1"/>
          </p:nvPr>
        </p:nvSpPr>
        <p:spPr>
          <a:xfrm>
            <a:off x="1210488" y="1124747"/>
            <a:ext cx="9775659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noProof="0" dirty="0"/>
              <a:t>Variable = trait + </a:t>
            </a:r>
            <a:r>
              <a:rPr lang="en-US" b="1" noProof="0" dirty="0">
                <a:solidFill>
                  <a:srgbClr val="C00000"/>
                </a:solidFill>
              </a:rPr>
              <a:t>method</a:t>
            </a:r>
            <a:r>
              <a:rPr lang="en-US" noProof="0" dirty="0"/>
              <a:t> + scale</a:t>
            </a:r>
          </a:p>
          <a:p>
            <a:pPr marL="0" indent="0" algn="ctr">
              <a:buNone/>
            </a:pPr>
            <a:endParaRPr lang="en-US" noProof="0" dirty="0"/>
          </a:p>
          <a:p>
            <a:pPr marL="0" indent="0" algn="r">
              <a:buNone/>
            </a:pPr>
            <a:r>
              <a:rPr lang="en-US" noProof="0" dirty="0"/>
              <a:t>How is it observed?</a:t>
            </a:r>
          </a:p>
        </p:txBody>
      </p:sp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836020" y="1938744"/>
          <a:ext cx="493820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77847">
                  <a:extLst>
                    <a:ext uri="{9D8B030D-6E8A-4147-A177-3AD203B41FA5}">
                      <a16:colId xmlns:a16="http://schemas.microsoft.com/office/drawing/2014/main" val="49470069"/>
                    </a:ext>
                  </a:extLst>
                </a:gridCol>
                <a:gridCol w="1163955">
                  <a:extLst>
                    <a:ext uri="{9D8B030D-6E8A-4147-A177-3AD203B41FA5}">
                      <a16:colId xmlns:a16="http://schemas.microsoft.com/office/drawing/2014/main" val="3993560237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1214296590"/>
                    </a:ext>
                  </a:extLst>
                </a:gridCol>
                <a:gridCol w="492443">
                  <a:extLst>
                    <a:ext uri="{9D8B030D-6E8A-4147-A177-3AD203B41FA5}">
                      <a16:colId xmlns:a16="http://schemas.microsoft.com/office/drawing/2014/main" val="859180312"/>
                    </a:ext>
                  </a:extLst>
                </a:gridCol>
                <a:gridCol w="621030">
                  <a:extLst>
                    <a:ext uri="{9D8B030D-6E8A-4147-A177-3AD203B41FA5}">
                      <a16:colId xmlns:a16="http://schemas.microsoft.com/office/drawing/2014/main" val="2693665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Genotype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690855"/>
                  </a:ext>
                </a:extLst>
              </a:tr>
            </a:tbl>
          </a:graphicData>
        </a:graphic>
      </p:graphicFrame>
      <p:grpSp>
        <p:nvGrpSpPr>
          <p:cNvPr id="36" name="Groupe 35"/>
          <p:cNvGrpSpPr/>
          <p:nvPr/>
        </p:nvGrpSpPr>
        <p:grpSpPr>
          <a:xfrm>
            <a:off x="1132110" y="1950715"/>
            <a:ext cx="5615850" cy="3748440"/>
            <a:chOff x="1132110" y="1950715"/>
            <a:chExt cx="5615850" cy="3748440"/>
          </a:xfrm>
        </p:grpSpPr>
        <p:grpSp>
          <p:nvGrpSpPr>
            <p:cNvPr id="17" name="Groupe 16"/>
            <p:cNvGrpSpPr/>
            <p:nvPr/>
          </p:nvGrpSpPr>
          <p:grpSpPr>
            <a:xfrm>
              <a:off x="2269643" y="1950715"/>
              <a:ext cx="3050311" cy="2915778"/>
              <a:chOff x="2269643" y="1950715"/>
              <a:chExt cx="3050311" cy="2915778"/>
            </a:xfrm>
          </p:grpSpPr>
          <p:sp>
            <p:nvSpPr>
              <p:cNvPr id="25" name="Rectangle à coins arrondis 24"/>
              <p:cNvSpPr/>
              <p:nvPr/>
            </p:nvSpPr>
            <p:spPr>
              <a:xfrm>
                <a:off x="4602090" y="1950715"/>
                <a:ext cx="527260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6" name="Connecteur droit avec flèche 25"/>
              <p:cNvCxnSpPr>
                <a:stCxn id="25" idx="2"/>
                <a:endCxn id="27" idx="0"/>
              </p:cNvCxnSpPr>
              <p:nvPr/>
            </p:nvCxnSpPr>
            <p:spPr>
              <a:xfrm flipH="1">
                <a:off x="3794799" y="2307766"/>
                <a:ext cx="1070921" cy="1935073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à coins arrondis 26"/>
              <p:cNvSpPr/>
              <p:nvPr/>
            </p:nvSpPr>
            <p:spPr>
              <a:xfrm>
                <a:off x="2269643" y="4242839"/>
                <a:ext cx="3050311" cy="623654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Measured from soil to crown with a pole or a clinometer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e 17"/>
            <p:cNvGrpSpPr/>
            <p:nvPr/>
          </p:nvGrpSpPr>
          <p:grpSpPr>
            <a:xfrm>
              <a:off x="1132110" y="1950716"/>
              <a:ext cx="3469980" cy="2083115"/>
              <a:chOff x="1132110" y="1950716"/>
              <a:chExt cx="3469980" cy="2083115"/>
            </a:xfrm>
          </p:grpSpPr>
          <p:sp>
            <p:nvSpPr>
              <p:cNvPr id="22" name="Rectangle à coins arrondis 21"/>
              <p:cNvSpPr/>
              <p:nvPr/>
            </p:nvSpPr>
            <p:spPr>
              <a:xfrm>
                <a:off x="4040777" y="1950716"/>
                <a:ext cx="561313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3" name="Connecteur droit avec flèche 22"/>
              <p:cNvCxnSpPr>
                <a:stCxn id="22" idx="2"/>
                <a:endCxn id="24" idx="0"/>
              </p:cNvCxnSpPr>
              <p:nvPr/>
            </p:nvCxnSpPr>
            <p:spPr>
              <a:xfrm flipH="1">
                <a:off x="2481643" y="2307767"/>
                <a:ext cx="1839791" cy="110241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à coins arrondis 23"/>
              <p:cNvSpPr/>
              <p:nvPr/>
            </p:nvSpPr>
            <p:spPr>
              <a:xfrm>
                <a:off x="1132110" y="3410177"/>
                <a:ext cx="2699065" cy="623654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Measured at breast height with a graduated ribbon 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5" name="Groupe 34"/>
            <p:cNvGrpSpPr/>
            <p:nvPr/>
          </p:nvGrpSpPr>
          <p:grpSpPr>
            <a:xfrm>
              <a:off x="4145285" y="1950715"/>
              <a:ext cx="2602675" cy="3748440"/>
              <a:chOff x="4145285" y="1950715"/>
              <a:chExt cx="2602675" cy="3748440"/>
            </a:xfrm>
          </p:grpSpPr>
          <p:sp>
            <p:nvSpPr>
              <p:cNvPr id="20" name="Rectangle à coins arrondis 19"/>
              <p:cNvSpPr/>
              <p:nvPr/>
            </p:nvSpPr>
            <p:spPr>
              <a:xfrm>
                <a:off x="5129350" y="1950715"/>
                <a:ext cx="638098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à coins arrondis 20"/>
              <p:cNvSpPr/>
              <p:nvPr/>
            </p:nvSpPr>
            <p:spPr>
              <a:xfrm>
                <a:off x="4145285" y="5092917"/>
                <a:ext cx="2602675" cy="606238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Visual assessment with a reference scoring scale 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Connecteur droit avec flèche 32"/>
              <p:cNvCxnSpPr>
                <a:stCxn id="20" idx="2"/>
                <a:endCxn id="21" idx="0"/>
              </p:cNvCxnSpPr>
              <p:nvPr/>
            </p:nvCxnSpPr>
            <p:spPr>
              <a:xfrm flipH="1">
                <a:off x="5446623" y="2307766"/>
                <a:ext cx="1776" cy="2785151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44" name="Tableau 43"/>
          <p:cNvGraphicFramePr>
            <a:graphicFrameLocks noGrp="1"/>
          </p:cNvGraphicFramePr>
          <p:nvPr/>
        </p:nvGraphicFramePr>
        <p:xfrm>
          <a:off x="8296271" y="2773921"/>
          <a:ext cx="2730247" cy="1703070"/>
        </p:xfrm>
        <a:graphic>
          <a:graphicData uri="http://schemas.openxmlformats.org/drawingml/2006/table">
            <a:tbl>
              <a:tblPr/>
              <a:tblGrid>
                <a:gridCol w="817944">
                  <a:extLst>
                    <a:ext uri="{9D8B030D-6E8A-4147-A177-3AD203B41FA5}">
                      <a16:colId xmlns:a16="http://schemas.microsoft.com/office/drawing/2014/main" val="814820033"/>
                    </a:ext>
                  </a:extLst>
                </a:gridCol>
                <a:gridCol w="1912303">
                  <a:extLst>
                    <a:ext uri="{9D8B030D-6E8A-4147-A177-3AD203B41FA5}">
                      <a16:colId xmlns:a16="http://schemas.microsoft.com/office/drawing/2014/main" val="3763776384"/>
                    </a:ext>
                  </a:extLst>
                </a:gridCol>
              </a:tblGrid>
              <a:tr h="19050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98741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88944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class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46537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45186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Formula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26463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reference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421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62140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Ontology Trait Dictionary Standard</a:t>
            </a:r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93472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54</a:t>
            </a:fld>
            <a:endParaRPr lang="fr-FR" dirty="0"/>
          </a:p>
        </p:txBody>
      </p:sp>
      <p:sp>
        <p:nvSpPr>
          <p:cNvPr id="30" name="Espace réservé du contenu 5"/>
          <p:cNvSpPr>
            <a:spLocks noGrp="1"/>
          </p:cNvSpPr>
          <p:nvPr>
            <p:ph idx="1"/>
          </p:nvPr>
        </p:nvSpPr>
        <p:spPr>
          <a:xfrm>
            <a:off x="1210488" y="1124747"/>
            <a:ext cx="9775659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noProof="0" dirty="0"/>
              <a:t>Variable = trait + method + </a:t>
            </a:r>
            <a:r>
              <a:rPr lang="en-US" b="1" noProof="0" dirty="0">
                <a:solidFill>
                  <a:srgbClr val="C00000"/>
                </a:solidFill>
              </a:rPr>
              <a:t>scale</a:t>
            </a:r>
          </a:p>
          <a:p>
            <a:pPr marL="0" indent="0" algn="ctr">
              <a:buNone/>
            </a:pPr>
            <a:endParaRPr lang="en-US" noProof="0" dirty="0"/>
          </a:p>
          <a:p>
            <a:pPr marL="0" indent="0" algn="r">
              <a:buNone/>
            </a:pPr>
            <a:r>
              <a:rPr lang="en-US" noProof="0" dirty="0"/>
              <a:t>How is it expressed (unit or scale)?</a:t>
            </a:r>
          </a:p>
        </p:txBody>
      </p:sp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836020" y="1938744"/>
          <a:ext cx="493820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77847">
                  <a:extLst>
                    <a:ext uri="{9D8B030D-6E8A-4147-A177-3AD203B41FA5}">
                      <a16:colId xmlns:a16="http://schemas.microsoft.com/office/drawing/2014/main" val="49470069"/>
                    </a:ext>
                  </a:extLst>
                </a:gridCol>
                <a:gridCol w="1163955">
                  <a:extLst>
                    <a:ext uri="{9D8B030D-6E8A-4147-A177-3AD203B41FA5}">
                      <a16:colId xmlns:a16="http://schemas.microsoft.com/office/drawing/2014/main" val="3993560237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1214296590"/>
                    </a:ext>
                  </a:extLst>
                </a:gridCol>
                <a:gridCol w="492443">
                  <a:extLst>
                    <a:ext uri="{9D8B030D-6E8A-4147-A177-3AD203B41FA5}">
                      <a16:colId xmlns:a16="http://schemas.microsoft.com/office/drawing/2014/main" val="859180312"/>
                    </a:ext>
                  </a:extLst>
                </a:gridCol>
                <a:gridCol w="621030">
                  <a:extLst>
                    <a:ext uri="{9D8B030D-6E8A-4147-A177-3AD203B41FA5}">
                      <a16:colId xmlns:a16="http://schemas.microsoft.com/office/drawing/2014/main" val="2693665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Genotype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690855"/>
                  </a:ext>
                </a:extLst>
              </a:tr>
            </a:tbl>
          </a:graphicData>
        </a:graphic>
      </p:graphicFrame>
      <p:grpSp>
        <p:nvGrpSpPr>
          <p:cNvPr id="36" name="Groupe 35"/>
          <p:cNvGrpSpPr/>
          <p:nvPr/>
        </p:nvGrpSpPr>
        <p:grpSpPr>
          <a:xfrm>
            <a:off x="4037805" y="1950715"/>
            <a:ext cx="2132984" cy="4107353"/>
            <a:chOff x="4037805" y="1950715"/>
            <a:chExt cx="2132984" cy="4107353"/>
          </a:xfrm>
        </p:grpSpPr>
        <p:grpSp>
          <p:nvGrpSpPr>
            <p:cNvPr id="17" name="Groupe 16"/>
            <p:cNvGrpSpPr/>
            <p:nvPr/>
          </p:nvGrpSpPr>
          <p:grpSpPr>
            <a:xfrm>
              <a:off x="4515006" y="1950715"/>
              <a:ext cx="703796" cy="2649175"/>
              <a:chOff x="4515006" y="1950715"/>
              <a:chExt cx="703796" cy="2649175"/>
            </a:xfrm>
          </p:grpSpPr>
          <p:sp>
            <p:nvSpPr>
              <p:cNvPr id="25" name="Rectangle à coins arrondis 24"/>
              <p:cNvSpPr/>
              <p:nvPr/>
            </p:nvSpPr>
            <p:spPr>
              <a:xfrm>
                <a:off x="4602090" y="1950715"/>
                <a:ext cx="527260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6" name="Connecteur droit avec flèche 25"/>
              <p:cNvCxnSpPr>
                <a:stCxn id="25" idx="2"/>
                <a:endCxn id="27" idx="0"/>
              </p:cNvCxnSpPr>
              <p:nvPr/>
            </p:nvCxnSpPr>
            <p:spPr>
              <a:xfrm>
                <a:off x="4865720" y="2307766"/>
                <a:ext cx="1184" cy="1935073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à coins arrondis 26"/>
              <p:cNvSpPr/>
              <p:nvPr/>
            </p:nvSpPr>
            <p:spPr>
              <a:xfrm>
                <a:off x="4515006" y="4242839"/>
                <a:ext cx="703796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mm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e 17"/>
            <p:cNvGrpSpPr/>
            <p:nvPr/>
          </p:nvGrpSpPr>
          <p:grpSpPr>
            <a:xfrm>
              <a:off x="4037805" y="1950716"/>
              <a:ext cx="564285" cy="1828484"/>
              <a:chOff x="4037805" y="1950716"/>
              <a:chExt cx="564285" cy="1828484"/>
            </a:xfrm>
          </p:grpSpPr>
          <p:sp>
            <p:nvSpPr>
              <p:cNvPr id="22" name="Rectangle à coins arrondis 21"/>
              <p:cNvSpPr/>
              <p:nvPr/>
            </p:nvSpPr>
            <p:spPr>
              <a:xfrm>
                <a:off x="4040777" y="1950716"/>
                <a:ext cx="561313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3" name="Connecteur droit avec flèche 22"/>
              <p:cNvCxnSpPr>
                <a:stCxn id="22" idx="2"/>
                <a:endCxn id="24" idx="0"/>
              </p:cNvCxnSpPr>
              <p:nvPr/>
            </p:nvCxnSpPr>
            <p:spPr>
              <a:xfrm flipH="1">
                <a:off x="4308959" y="2307767"/>
                <a:ext cx="12475" cy="110241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à coins arrondis 23"/>
              <p:cNvSpPr/>
              <p:nvPr/>
            </p:nvSpPr>
            <p:spPr>
              <a:xfrm>
                <a:off x="4037805" y="3410177"/>
                <a:ext cx="542308" cy="369023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cm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5" name="Groupe 34"/>
            <p:cNvGrpSpPr/>
            <p:nvPr/>
          </p:nvGrpSpPr>
          <p:grpSpPr>
            <a:xfrm>
              <a:off x="4728715" y="1950715"/>
              <a:ext cx="1442074" cy="4107353"/>
              <a:chOff x="4728715" y="1950715"/>
              <a:chExt cx="1442074" cy="4107353"/>
            </a:xfrm>
          </p:grpSpPr>
          <p:sp>
            <p:nvSpPr>
              <p:cNvPr id="20" name="Rectangle à coins arrondis 19"/>
              <p:cNvSpPr/>
              <p:nvPr/>
            </p:nvSpPr>
            <p:spPr>
              <a:xfrm>
                <a:off x="5129350" y="1950715"/>
                <a:ext cx="638098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à coins arrondis 20"/>
              <p:cNvSpPr/>
              <p:nvPr/>
            </p:nvSpPr>
            <p:spPr>
              <a:xfrm>
                <a:off x="4728715" y="5092917"/>
                <a:ext cx="1442074" cy="9651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 = Alive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 = Dead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 = Doubtful 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Connecteur droit avec flèche 32"/>
              <p:cNvCxnSpPr>
                <a:stCxn id="20" idx="2"/>
                <a:endCxn id="21" idx="0"/>
              </p:cNvCxnSpPr>
              <p:nvPr/>
            </p:nvCxnSpPr>
            <p:spPr>
              <a:xfrm>
                <a:off x="5448399" y="2307766"/>
                <a:ext cx="1353" cy="2785151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8" name="Tableau 37"/>
          <p:cNvGraphicFramePr>
            <a:graphicFrameLocks noGrp="1"/>
          </p:cNvGraphicFramePr>
          <p:nvPr/>
        </p:nvGraphicFramePr>
        <p:xfrm>
          <a:off x="8342004" y="2495004"/>
          <a:ext cx="2003108" cy="3316605"/>
        </p:xfrm>
        <a:graphic>
          <a:graphicData uri="http://schemas.openxmlformats.org/drawingml/2006/table">
            <a:tbl>
              <a:tblPr/>
              <a:tblGrid>
                <a:gridCol w="547370">
                  <a:extLst>
                    <a:ext uri="{9D8B030D-6E8A-4147-A177-3AD203B41FA5}">
                      <a16:colId xmlns:a16="http://schemas.microsoft.com/office/drawing/2014/main" val="2007891240"/>
                    </a:ext>
                  </a:extLst>
                </a:gridCol>
                <a:gridCol w="1455738">
                  <a:extLst>
                    <a:ext uri="{9D8B030D-6E8A-4147-A177-3AD203B41FA5}">
                      <a16:colId xmlns:a16="http://schemas.microsoft.com/office/drawing/2014/main" val="3662957269"/>
                    </a:ext>
                  </a:extLst>
                </a:gridCol>
              </a:tblGrid>
              <a:tr h="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8973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08757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 class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0586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 places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29362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 limit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94508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Upper limit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09284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 Xref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335067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Category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95619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Category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47437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56761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Category 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963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48787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/>
          <p:nvPr/>
        </p:nvSpPr>
        <p:spPr>
          <a:xfrm>
            <a:off x="1574240" y="170748"/>
            <a:ext cx="9062228" cy="95410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  <a:buSzPts val="2800"/>
            </a:pPr>
            <a:r>
              <a:rPr lang="en-GB" sz="28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MIAPPE main sections – Observed Variable (Assay)</a:t>
            </a:r>
            <a:endParaRPr sz="2800" b="1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7"/>
          <p:cNvSpPr/>
          <p:nvPr/>
        </p:nvSpPr>
        <p:spPr>
          <a:xfrm>
            <a:off x="2031799" y="565639"/>
            <a:ext cx="24628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b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400"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102035" y="1181192"/>
            <a:ext cx="5993966" cy="538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each study of MAIZE [1] three measurements are made: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level: 20 variables</a:t>
            </a: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Genotype/Study level: 19 variable both phenotype and environment</a:t>
            </a: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Plot level: 9 variables</a:t>
            </a:r>
          </a:p>
          <a:p>
            <a:pPr marL="285750" indent="-285750">
              <a:buClr>
                <a:schemeClr val="dk1"/>
              </a:buClr>
              <a:buSzPts val="2000"/>
              <a:buFont typeface="Arial"/>
              <a:buChar char="•"/>
            </a:pPr>
            <a:endParaRPr lang="en-GB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chemeClr val="dk1"/>
              </a:buClr>
              <a:buSzPts val="2000"/>
              <a:buFont typeface="Symbol" panose="05050102010706020507" pitchFamily="18" charset="2"/>
              <a:buChar char="Þ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 instance</a:t>
            </a:r>
          </a:p>
          <a:p>
            <a:pPr marL="800100" lvl="1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Female flowering days to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silking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D20deg</a:t>
            </a:r>
          </a:p>
          <a:p>
            <a:pPr marL="800100" lvl="1" indent="-342900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Plant height (cm)</a:t>
            </a:r>
          </a:p>
        </p:txBody>
      </p:sp>
      <p:sp>
        <p:nvSpPr>
          <p:cNvPr id="216" name="Google Shape;216;p27"/>
          <p:cNvSpPr txBox="1"/>
          <p:nvPr/>
        </p:nvSpPr>
        <p:spPr>
          <a:xfrm>
            <a:off x="1610227" y="455595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2CF6A1-640F-4BB6-BB89-A31FFBAF1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545" y="1452843"/>
            <a:ext cx="2574290" cy="4181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51F94AF9-384E-43A3-9842-3575E3C0D9CF}"/>
              </a:ext>
            </a:extLst>
          </p:cNvPr>
          <p:cNvGrpSpPr/>
          <p:nvPr/>
        </p:nvGrpSpPr>
        <p:grpSpPr>
          <a:xfrm>
            <a:off x="6105354" y="1124855"/>
            <a:ext cx="2497445" cy="4855123"/>
            <a:chOff x="5788732" y="616037"/>
            <a:chExt cx="2497445" cy="485512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B59B480-1DB9-4FD0-95C0-CF719B941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8733" y="616037"/>
              <a:ext cx="2479069" cy="4163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C415F14-B5A6-4B08-B127-CDD4392CB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8732" y="4779777"/>
              <a:ext cx="2497445" cy="6913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092321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6EBBC1-91E3-2745-95BF-4610D13D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1"/>
            <a:ext cx="7924798" cy="568479"/>
          </a:xfrm>
        </p:spPr>
        <p:txBody>
          <a:bodyPr>
            <a:normAutofit fontScale="90000"/>
          </a:bodyPr>
          <a:lstStyle/>
          <a:p>
            <a:r>
              <a:rPr lang="fr-FR" dirty="0"/>
              <a:t>Sections obligatoires MIAPPE–</a:t>
            </a:r>
            <a:r>
              <a:rPr lang="fr-FR" dirty="0" err="1"/>
              <a:t>Observed</a:t>
            </a:r>
            <a:r>
              <a:rPr lang="fr-FR" dirty="0"/>
              <a:t> variable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B435A2-1782-0A48-AC91-0F7F7109A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47533"/>
            <a:ext cx="11617291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Chaque colonne : </a:t>
            </a:r>
            <a:r>
              <a:rPr lang="fr-FR" sz="2400" dirty="0"/>
              <a:t>Trait + Method + </a:t>
            </a:r>
            <a:r>
              <a:rPr lang="fr-FR" sz="2400" dirty="0" err="1"/>
              <a:t>Scale</a:t>
            </a:r>
            <a:endParaRPr lang="fr-FR" sz="2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C9883B-2EAF-9948-A742-66E3AAB70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347200" y="6381334"/>
            <a:ext cx="2844800" cy="2160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FB34B-B982-584C-87D1-A762E7D52625}" type="slidenum">
              <a:rPr lang="fr-FR" smtClean="0">
                <a:solidFill>
                  <a:prstClr val="white"/>
                </a:solidFill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2F8CA8-0CF4-8747-A606-6E5999B931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97725"/>
            <a:ext cx="12192000" cy="1160276"/>
          </a:xfrm>
          <a:prstGeom prst="rect">
            <a:avLst/>
          </a:prstGeom>
        </p:spPr>
      </p:pic>
      <p:pic>
        <p:nvPicPr>
          <p:cNvPr id="6" name="Google Shape;224;p28">
            <a:extLst>
              <a:ext uri="{FF2B5EF4-FFF2-40B4-BE49-F238E27FC236}">
                <a16:creationId xmlns:a16="http://schemas.microsoft.com/office/drawing/2014/main" id="{0219A833-6B2B-6E40-9381-8CE03DDD3D8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6776" y="372239"/>
            <a:ext cx="6905225" cy="51094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27;p28">
            <a:extLst>
              <a:ext uri="{FF2B5EF4-FFF2-40B4-BE49-F238E27FC236}">
                <a16:creationId xmlns:a16="http://schemas.microsoft.com/office/drawing/2014/main" id="{6B232DCB-D21C-4749-B8AD-CB4CB7164BDA}"/>
              </a:ext>
            </a:extLst>
          </p:cNvPr>
          <p:cNvSpPr txBox="1"/>
          <p:nvPr/>
        </p:nvSpPr>
        <p:spPr>
          <a:xfrm>
            <a:off x="7365313" y="3977607"/>
            <a:ext cx="2164695" cy="62923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spcFirstLastPara="1" wrap="square" lIns="81267" tIns="40623" rIns="81267" bIns="40623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Tx/>
              <a:buNone/>
              <a:tabLst/>
              <a:defRPr/>
            </a:pPr>
            <a:r>
              <a:rPr kumimoji="0" lang="en-GB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Assay</a:t>
            </a:r>
            <a:endParaRPr kumimoji="0" sz="17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000"/>
              <a:buFontTx/>
              <a:buNone/>
              <a:tabLst/>
              <a:defRPr/>
            </a:pPr>
            <a:r>
              <a:rPr kumimoji="0" lang="en-GB" sz="17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(Observed variable)</a:t>
            </a:r>
            <a:endParaRPr kumimoji="0" sz="177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irage 12">
            <a:extLst>
              <a:ext uri="{FF2B5EF4-FFF2-40B4-BE49-F238E27FC236}">
                <a16:creationId xmlns:a16="http://schemas.microsoft.com/office/drawing/2014/main" id="{B19BA388-3B1F-E449-AB21-CF5C7EA3CEC4}"/>
              </a:ext>
            </a:extLst>
          </p:cNvPr>
          <p:cNvSpPr/>
          <p:nvPr/>
        </p:nvSpPr>
        <p:spPr>
          <a:xfrm>
            <a:off x="6188149" y="4068726"/>
            <a:ext cx="1177164" cy="1628999"/>
          </a:xfrm>
          <a:prstGeom prst="bentArrow">
            <a:avLst>
              <a:gd name="adj1" fmla="val 8834"/>
              <a:gd name="adj2" fmla="val 8441"/>
              <a:gd name="adj3" fmla="val 17883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148D394-4288-2144-9A83-F148CA62DAA4}"/>
              </a:ext>
            </a:extLst>
          </p:cNvPr>
          <p:cNvGrpSpPr/>
          <p:nvPr/>
        </p:nvGrpSpPr>
        <p:grpSpPr>
          <a:xfrm>
            <a:off x="90691" y="924945"/>
            <a:ext cx="5228512" cy="4772779"/>
            <a:chOff x="93689" y="921877"/>
            <a:chExt cx="3921384" cy="3579584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0D57F93-50BA-9D49-AC26-0B675BBE3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89" y="921877"/>
              <a:ext cx="3780764" cy="313444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1008D98-34E7-5A40-A746-C769A4263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99027" y="1437071"/>
              <a:ext cx="2016046" cy="3064390"/>
            </a:xfrm>
            <a:prstGeom prst="rect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35D794B-C321-0A47-9F59-F531E2D8491D}"/>
              </a:ext>
            </a:extLst>
          </p:cNvPr>
          <p:cNvSpPr/>
          <p:nvPr/>
        </p:nvSpPr>
        <p:spPr>
          <a:xfrm>
            <a:off x="2916176" y="5933055"/>
            <a:ext cx="9275824" cy="448279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098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879681A-CB5E-4603-F291-2023116EF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Autres</a:t>
            </a:r>
            <a:r>
              <a:rPr lang="en-GB" sz="3200" dirty="0"/>
              <a:t> section </a:t>
            </a:r>
            <a:r>
              <a:rPr lang="en-GB" sz="3200" dirty="0" err="1"/>
              <a:t>importantes</a:t>
            </a:r>
            <a:endParaRPr lang="fr-FR" sz="22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06192D6-9456-414A-8D3B-66114E7EA523}"/>
              </a:ext>
            </a:extLst>
          </p:cNvPr>
          <p:cNvGrpSpPr/>
          <p:nvPr/>
        </p:nvGrpSpPr>
        <p:grpSpPr>
          <a:xfrm>
            <a:off x="2221944" y="1037889"/>
            <a:ext cx="7768379" cy="5748143"/>
            <a:chOff x="2221944" y="1037889"/>
            <a:chExt cx="7768379" cy="5748143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D46050F2-BC4A-49B4-8425-A40560B46903}"/>
                </a:ext>
              </a:extLst>
            </p:cNvPr>
            <p:cNvGrpSpPr/>
            <p:nvPr/>
          </p:nvGrpSpPr>
          <p:grpSpPr>
            <a:xfrm>
              <a:off x="2221944" y="1037889"/>
              <a:ext cx="7768379" cy="5748143"/>
              <a:chOff x="2221944" y="1037889"/>
              <a:chExt cx="7768379" cy="5748143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B577CF4C-85A7-40A7-919A-BE228E1B18E7}"/>
                  </a:ext>
                </a:extLst>
              </p:cNvPr>
              <p:cNvGrpSpPr/>
              <p:nvPr/>
            </p:nvGrpSpPr>
            <p:grpSpPr>
              <a:xfrm>
                <a:off x="2221944" y="1037889"/>
                <a:ext cx="7768379" cy="5748143"/>
                <a:chOff x="1202442" y="1080931"/>
                <a:chExt cx="7768379" cy="5748143"/>
              </a:xfrm>
            </p:grpSpPr>
            <p:pic>
              <p:nvPicPr>
                <p:cNvPr id="15" name="Google Shape;187;p24">
                  <a:extLst>
                    <a:ext uri="{FF2B5EF4-FFF2-40B4-BE49-F238E27FC236}">
                      <a16:creationId xmlns:a16="http://schemas.microsoft.com/office/drawing/2014/main" id="{908B501D-6CB3-432E-A108-2A383D04AF02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1202442" y="1080931"/>
                  <a:ext cx="7768379" cy="57481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Google Shape;188;p24">
                  <a:extLst>
                    <a:ext uri="{FF2B5EF4-FFF2-40B4-BE49-F238E27FC236}">
                      <a16:creationId xmlns:a16="http://schemas.microsoft.com/office/drawing/2014/main" id="{5B8345E1-8BB9-4DD3-8414-64BA47048E93}"/>
                    </a:ext>
                  </a:extLst>
                </p:cNvPr>
                <p:cNvSpPr txBox="1"/>
                <p:nvPr/>
              </p:nvSpPr>
              <p:spPr>
                <a:xfrm>
                  <a:off x="3801980" y="1280986"/>
                  <a:ext cx="1624163" cy="400110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en-GB" sz="2000" b="0" i="0" u="none" strike="noStrike" cap="none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Investigation</a:t>
                  </a:r>
                  <a:endParaRPr sz="20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89;p24">
                  <a:extLst>
                    <a:ext uri="{FF2B5EF4-FFF2-40B4-BE49-F238E27FC236}">
                      <a16:creationId xmlns:a16="http://schemas.microsoft.com/office/drawing/2014/main" id="{944E0102-BAB6-427D-9410-29D64E7592C5}"/>
                    </a:ext>
                  </a:extLst>
                </p:cNvPr>
                <p:cNvSpPr txBox="1"/>
                <p:nvPr/>
              </p:nvSpPr>
              <p:spPr>
                <a:xfrm>
                  <a:off x="4193913" y="3251783"/>
                  <a:ext cx="840295" cy="400110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en-GB" sz="2000" b="0" i="0" u="none" strike="noStrike" cap="none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Study</a:t>
                  </a:r>
                  <a:endParaRPr sz="20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90;p24">
                  <a:extLst>
                    <a:ext uri="{FF2B5EF4-FFF2-40B4-BE49-F238E27FC236}">
                      <a16:creationId xmlns:a16="http://schemas.microsoft.com/office/drawing/2014/main" id="{622DF2FD-A119-42C6-B276-A96FE3CD18B1}"/>
                    </a:ext>
                  </a:extLst>
                </p:cNvPr>
                <p:cNvSpPr txBox="1"/>
                <p:nvPr/>
              </p:nvSpPr>
              <p:spPr>
                <a:xfrm>
                  <a:off x="3801980" y="5136974"/>
                  <a:ext cx="2220450" cy="707886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en-GB" b="0" i="0" u="none" strike="noStrike" cap="none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Assay</a:t>
                  </a:r>
                  <a:endParaRPr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en-GB" b="0" i="0" u="none" strike="noStrike" cap="none" dirty="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(Observed variable)</a:t>
                  </a:r>
                  <a:endParaRPr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" name="Google Shape;228;p28">
                <a:extLst>
                  <a:ext uri="{FF2B5EF4-FFF2-40B4-BE49-F238E27FC236}">
                    <a16:creationId xmlns:a16="http://schemas.microsoft.com/office/drawing/2014/main" id="{83690127-92DB-4CB2-BCD7-F26090D2CF4F}"/>
                  </a:ext>
                </a:extLst>
              </p:cNvPr>
              <p:cNvSpPr txBox="1"/>
              <p:nvPr/>
            </p:nvSpPr>
            <p:spPr>
              <a:xfrm>
                <a:off x="6506930" y="4240546"/>
                <a:ext cx="2093843" cy="400110"/>
              </a:xfrm>
              <a:prstGeom prst="rect">
                <a:avLst/>
              </a:prstGeom>
              <a:solidFill>
                <a:srgbClr val="A8D0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GB" sz="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Observation Unit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29;p28">
                <a:extLst>
                  <a:ext uri="{FF2B5EF4-FFF2-40B4-BE49-F238E27FC236}">
                    <a16:creationId xmlns:a16="http://schemas.microsoft.com/office/drawing/2014/main" id="{845C1DD5-4344-4D8D-9F58-084661236EBF}"/>
                  </a:ext>
                </a:extLst>
              </p:cNvPr>
              <p:cNvSpPr txBox="1"/>
              <p:nvPr/>
            </p:nvSpPr>
            <p:spPr>
              <a:xfrm>
                <a:off x="7052519" y="5128797"/>
                <a:ext cx="1055097" cy="400110"/>
              </a:xfrm>
              <a:prstGeom prst="rect">
                <a:avLst/>
              </a:prstGeom>
              <a:solidFill>
                <a:srgbClr val="A8D0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GB" sz="20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Sample</a:t>
                </a:r>
                <a:endParaRPr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30;p28">
                <a:extLst>
                  <a:ext uri="{FF2B5EF4-FFF2-40B4-BE49-F238E27FC236}">
                    <a16:creationId xmlns:a16="http://schemas.microsoft.com/office/drawing/2014/main" id="{19C81006-AC5F-4739-A7EF-578000DEB8D2}"/>
                  </a:ext>
                </a:extLst>
              </p:cNvPr>
              <p:cNvSpPr txBox="1"/>
              <p:nvPr/>
            </p:nvSpPr>
            <p:spPr>
              <a:xfrm>
                <a:off x="6398177" y="3463679"/>
                <a:ext cx="2268570" cy="400110"/>
              </a:xfrm>
              <a:prstGeom prst="rect">
                <a:avLst/>
              </a:prstGeom>
              <a:solidFill>
                <a:srgbClr val="A8D08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n-GB" sz="20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Biological material</a:t>
                </a:r>
                <a:endParaRPr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" name="Google Shape;769;p33">
              <a:extLst>
                <a:ext uri="{FF2B5EF4-FFF2-40B4-BE49-F238E27FC236}">
                  <a16:creationId xmlns:a16="http://schemas.microsoft.com/office/drawing/2014/main" id="{EFBA37CA-4990-4DC3-96D6-5C45BA86F869}"/>
                </a:ext>
              </a:extLst>
            </p:cNvPr>
            <p:cNvSpPr txBox="1"/>
            <p:nvPr/>
          </p:nvSpPr>
          <p:spPr>
            <a:xfrm>
              <a:off x="3493751" y="3674280"/>
              <a:ext cx="1342162" cy="400110"/>
            </a:xfrm>
            <a:prstGeom prst="rect">
              <a:avLst/>
            </a:prstGeom>
            <a:solidFill>
              <a:srgbClr val="9CC2E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Treatment</a:t>
              </a:r>
              <a:endParaRPr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770;p33">
              <a:extLst>
                <a:ext uri="{FF2B5EF4-FFF2-40B4-BE49-F238E27FC236}">
                  <a16:creationId xmlns:a16="http://schemas.microsoft.com/office/drawing/2014/main" id="{74AFF231-B2CA-4C9D-B6DD-2C88FFE4F9EC}"/>
                </a:ext>
              </a:extLst>
            </p:cNvPr>
            <p:cNvSpPr txBox="1"/>
            <p:nvPr/>
          </p:nvSpPr>
          <p:spPr>
            <a:xfrm>
              <a:off x="3647276" y="3208741"/>
              <a:ext cx="968535" cy="400110"/>
            </a:xfrm>
            <a:prstGeom prst="rect">
              <a:avLst/>
            </a:prstGeom>
            <a:solidFill>
              <a:srgbClr val="9CC2E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Events</a:t>
              </a:r>
              <a:endParaRPr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772;p33">
              <a:extLst>
                <a:ext uri="{FF2B5EF4-FFF2-40B4-BE49-F238E27FC236}">
                  <a16:creationId xmlns:a16="http://schemas.microsoft.com/office/drawing/2014/main" id="{4B6E39D8-3510-41B4-ABE6-C3FDB5887DAF}"/>
                </a:ext>
              </a:extLst>
            </p:cNvPr>
            <p:cNvSpPr txBox="1"/>
            <p:nvPr/>
          </p:nvSpPr>
          <p:spPr>
            <a:xfrm>
              <a:off x="3259197" y="2456112"/>
              <a:ext cx="1624163" cy="400110"/>
            </a:xfrm>
            <a:prstGeom prst="rect">
              <a:avLst/>
            </a:prstGeom>
            <a:solidFill>
              <a:srgbClr val="9CC2E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Environment</a:t>
              </a:r>
              <a:endParaRPr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774;p33">
              <a:extLst>
                <a:ext uri="{FF2B5EF4-FFF2-40B4-BE49-F238E27FC236}">
                  <a16:creationId xmlns:a16="http://schemas.microsoft.com/office/drawing/2014/main" id="{935E4635-53BE-41F7-942A-61E0AE7C4501}"/>
                </a:ext>
              </a:extLst>
            </p:cNvPr>
            <p:cNvSpPr txBox="1"/>
            <p:nvPr/>
          </p:nvSpPr>
          <p:spPr>
            <a:xfrm>
              <a:off x="4748014" y="6289579"/>
              <a:ext cx="1771096" cy="400110"/>
            </a:xfrm>
            <a:prstGeom prst="rect">
              <a:avLst/>
            </a:prstGeom>
            <a:solidFill>
              <a:srgbClr val="9CC2E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GB" sz="20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Files: data,…</a:t>
              </a:r>
              <a:endParaRPr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1656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34"/>
          <p:cNvSpPr/>
          <p:nvPr/>
        </p:nvSpPr>
        <p:spPr>
          <a:xfrm>
            <a:off x="2031799" y="565639"/>
            <a:ext cx="24628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b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400"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4"/>
          <p:cNvSpPr txBox="1"/>
          <p:nvPr/>
        </p:nvSpPr>
        <p:spPr>
          <a:xfrm>
            <a:off x="216429" y="1192153"/>
            <a:ext cx="9439200" cy="54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fr-FR" sz="200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Experimental</a:t>
            </a:r>
            <a:r>
              <a:rPr lang="fr-FR" sz="200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factor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traitement ou facteur biotique ou abiotique dont on évalue l’effet dans la 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 n’est pas un pratique cultural.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Catégorisation à priori ou à postériori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Prend différente valeurs dans la 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study</a:t>
            </a:r>
            <a:endParaRPr lang="fr-FR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lang="fr-FR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include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name</a:t>
            </a:r>
            <a:r>
              <a:rPr lang="fr-FR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, a description and a value of the </a:t>
            </a:r>
            <a:r>
              <a:rPr lang="fr-FR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treatment</a:t>
            </a:r>
            <a:endParaRPr lang="fr-FR" sz="2000" b="1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lang="fr-FR" sz="2000" b="1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fr-FR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MAIZE [1]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experimental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factors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treatments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Rainfed</a:t>
            </a: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Watered</a:t>
            </a:r>
            <a:endParaRPr lang="fr-FR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Block organisation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6259A66-471A-4AC3-9063-D38B87B1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309" y="1796745"/>
            <a:ext cx="2749691" cy="17717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60AB15-724A-4D70-AB53-22737B815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01" y="4634196"/>
            <a:ext cx="8069735" cy="1658165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A2D671E-3A87-EA71-6686-CA9869D71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Section importante MIAPPE – </a:t>
            </a:r>
            <a:r>
              <a:rPr lang="fr-FR" dirty="0" err="1"/>
              <a:t>Experimental</a:t>
            </a:r>
            <a:r>
              <a:rPr lang="fr-FR" dirty="0"/>
              <a:t> Factor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5"/>
          <p:cNvSpPr/>
          <p:nvPr/>
        </p:nvSpPr>
        <p:spPr>
          <a:xfrm>
            <a:off x="2031799" y="565639"/>
            <a:ext cx="24628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b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400"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35"/>
          <p:cNvSpPr txBox="1"/>
          <p:nvPr/>
        </p:nvSpPr>
        <p:spPr>
          <a:xfrm>
            <a:off x="216429" y="1148700"/>
            <a:ext cx="9187778" cy="57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GB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Event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Occurrence discrete,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datée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horodatée</a:t>
            </a:r>
            <a:endParaRPr lang="en-GB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Naturel (ex: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pluie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attaque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pathogen)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Pratique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Culturale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(ex: semis, irrigation)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Appliqué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à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toute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study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par observation unit</a:t>
            </a:r>
            <a:endParaRPr lang="en-GB" sz="2000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Ce </a:t>
            </a:r>
            <a:r>
              <a:rPr lang="en-GB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n’est</a:t>
            </a:r>
            <a:r>
              <a:rPr lang="en-GB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pas le </a:t>
            </a:r>
            <a:r>
              <a:rPr lang="en-GB" sz="20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facteur</a:t>
            </a:r>
            <a:r>
              <a:rPr lang="en-GB" sz="20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mais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une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information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supplémentaire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342900" indent="-342900"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peuvent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permettre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réaliser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un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facteur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en-GB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Metadata : nom name, description et time/date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sz="2000" b="1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Examples: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POPLAR [2] 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field establishment date, 2003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orchard was subjected to 15mm of rain on March 15, 2012 (fiction)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94" name="Google Shape;794;p35"/>
          <p:cNvGraphicFramePr/>
          <p:nvPr/>
        </p:nvGraphicFramePr>
        <p:xfrm>
          <a:off x="1478076" y="5035825"/>
          <a:ext cx="9360475" cy="16458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14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8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3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202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/>
                        <a:t>Study</a:t>
                      </a:r>
                      <a:endParaRPr sz="1800" b="1" u="none" strike="noStrike" cap="none"/>
                    </a:p>
                  </a:txBody>
                  <a:tcPr marL="91425" marR="91425" marT="91425" marB="91425" anchor="ctr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/>
                        <a:t>Event </a:t>
                      </a:r>
                      <a:endParaRPr sz="1800" b="1" u="none" strike="noStrike" cap="none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20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/>
                        <a:t>Name</a:t>
                      </a:r>
                      <a:endParaRPr sz="1800" b="1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/>
                        <a:t>Description</a:t>
                      </a:r>
                      <a:endParaRPr sz="1800" b="1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/>
                        <a:t>Date</a:t>
                      </a:r>
                      <a:endParaRPr sz="1800" b="1" u="none" strike="noStrike" cap="none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000" u="none" strike="noStrike" cap="none">
                          <a:solidFill>
                            <a:schemeClr val="dk1"/>
                          </a:solidFill>
                        </a:rPr>
                        <a:t>Monclus </a:t>
                      </a:r>
                      <a:r>
                        <a:rPr lang="en-GB" sz="2000" i="1" u="none" strike="noStrike" cap="none">
                          <a:solidFill>
                            <a:schemeClr val="dk1"/>
                          </a:solidFill>
                        </a:rPr>
                        <a:t>et al., 2012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/>
                        <a:t>Rain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/>
                        <a:t>15mm of rain on the orchard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/>
                        <a:t>2012-03-15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95" name="Google Shape;795;p35"/>
          <p:cNvSpPr/>
          <p:nvPr/>
        </p:nvSpPr>
        <p:spPr>
          <a:xfrm>
            <a:off x="5314014" y="4612731"/>
            <a:ext cx="1069500" cy="381600"/>
          </a:xfrm>
          <a:prstGeom prst="downArrow">
            <a:avLst>
              <a:gd name="adj1" fmla="val 50000"/>
              <a:gd name="adj2" fmla="val 4391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692CB41-31C1-49AE-980C-0AD836CF5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207" y="2511378"/>
            <a:ext cx="2787793" cy="1835244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946FB7E6-B318-E68E-0610-78B44934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Section importante MIAPPE – Event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Plant Phenotyping standards: WHY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2FB34B-B982-584C-87D1-A762E7D52625}" type="slidenum">
              <a:rPr lang="fr-FR" smtClean="0">
                <a:solidFill>
                  <a:prstClr val="white"/>
                </a:solidFill>
              </a:rPr>
              <a:pPr/>
              <a:t>6</a:t>
            </a:fld>
            <a:endParaRPr lang="fr-F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0159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36"/>
          <p:cNvSpPr/>
          <p:nvPr/>
        </p:nvSpPr>
        <p:spPr>
          <a:xfrm>
            <a:off x="2031799" y="565639"/>
            <a:ext cx="246286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br>
              <a:rPr lang="en-GB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400"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36"/>
          <p:cNvSpPr txBox="1"/>
          <p:nvPr/>
        </p:nvSpPr>
        <p:spPr>
          <a:xfrm>
            <a:off x="188495" y="1176975"/>
            <a:ext cx="9234763" cy="3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n-GB" sz="2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Environment: </a:t>
            </a:r>
          </a:p>
          <a:p>
            <a:pPr marL="342900" indent="-342900">
              <a:buClr>
                <a:srgbClr val="000000"/>
              </a:buClr>
              <a:buSzPts val="2000"/>
              <a:buFontTx/>
              <a:buChar char="-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Environmental parameters, conditions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experimentales</a:t>
            </a:r>
            <a:endParaRPr lang="en-GB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SzPts val="2000"/>
              <a:buFontTx/>
              <a:buChar char="-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Constant sur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l’ensemble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la study</a:t>
            </a:r>
          </a:p>
          <a:p>
            <a:pPr marL="342900" indent="-342900">
              <a:buClr>
                <a:srgbClr val="000000"/>
              </a:buClr>
              <a:buSzPts val="2000"/>
              <a:buFontTx/>
              <a:buChar char="-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Descripteurs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 de la study</a:t>
            </a:r>
          </a:p>
          <a:p>
            <a:pPr marL="342900" indent="-342900">
              <a:buClr>
                <a:srgbClr val="000000"/>
              </a:buClr>
              <a:buSzPts val="2000"/>
              <a:buFontTx/>
              <a:buChar char="-"/>
            </a:pP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variables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environmentales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sont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traitées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comme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des observed variables.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en-GB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Metadata : nom, description et </a:t>
            </a:r>
            <a:r>
              <a:rPr lang="en-GB" sz="2000" b="1" dirty="0" err="1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valeur</a:t>
            </a:r>
            <a:r>
              <a:rPr lang="en-GB" sz="2000" b="1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sz="2000" b="1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r>
              <a:rPr lang="en-GB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r>
              <a:rPr lang="en-GB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000"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04" name="Google Shape;804;p36"/>
          <p:cNvGraphicFramePr/>
          <p:nvPr>
            <p:extLst>
              <p:ext uri="{D42A27DB-BD31-4B8C-83A1-F6EECF244321}">
                <p14:modId xmlns:p14="http://schemas.microsoft.com/office/powerpoint/2010/main" val="1599314407"/>
              </p:ext>
            </p:extLst>
          </p:nvPr>
        </p:nvGraphicFramePr>
        <p:xfrm>
          <a:off x="1984486" y="4656045"/>
          <a:ext cx="7896650" cy="1371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94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8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/>
                        <a:t>Environment parameter</a:t>
                      </a:r>
                      <a:endParaRPr sz="18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b="1" u="none" strike="noStrike" cap="none"/>
                        <a:t>Environment parameter Value</a:t>
                      </a:r>
                      <a:endParaRPr sz="1800" b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 dirty="0"/>
                        <a:t>Mean day air temperature</a:t>
                      </a:r>
                      <a:endParaRPr sz="1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/>
                        <a:t>22°C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/>
                        <a:t>Rooting medium composition</a:t>
                      </a:r>
                      <a:endParaRPr sz="18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GB" sz="1800" u="none" strike="noStrike" cap="none" dirty="0"/>
                        <a:t>Ca (XEO:00058): 5 mg/L; ...</a:t>
                      </a:r>
                      <a:endParaRPr sz="1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CD5521C-3D72-41AD-81F1-47C0B0096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258" y="2292351"/>
            <a:ext cx="2768742" cy="1333569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8E4C6594-6DA8-371F-3D9D-1F05B37D7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Section importante MIAPPE – </a:t>
            </a:r>
            <a:r>
              <a:rPr lang="fr-FR" dirty="0" err="1"/>
              <a:t>Environment</a:t>
            </a:r>
            <a:endParaRPr lang="fr-FR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32FA36-B0E1-394F-AD8A-DAA6E8B6A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Any format (Data matrix, NIRS, Images, ….)</a:t>
            </a:r>
          </a:p>
          <a:p>
            <a:r>
              <a:rPr lang="en-GB" dirty="0">
                <a:solidFill>
                  <a:schemeClr val="tx1"/>
                </a:solidFill>
              </a:rPr>
              <a:t>Mostly tabular</a:t>
            </a:r>
          </a:p>
          <a:p>
            <a:r>
              <a:rPr lang="en-GB" dirty="0">
                <a:solidFill>
                  <a:schemeClr val="tx1"/>
                </a:solidFill>
              </a:rPr>
              <a:t>Metadata on each column header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D95C99-ED55-7A47-9CDF-FE8CB94A2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Sections obligatoires MIAPPE– Data file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FAAD9D-6B42-A047-BDEA-F336762BAA3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81750"/>
            <a:ext cx="2844800" cy="215900"/>
          </a:xfrm>
          <a:prstGeom prst="rect">
            <a:avLst/>
          </a:prstGeom>
        </p:spPr>
        <p:txBody>
          <a:bodyPr/>
          <a:lstStyle/>
          <a:p>
            <a:fld id="{4F2FB34B-B982-584C-87D1-A762E7D52625}" type="slidenum">
              <a:rPr lang="fr-FR" smtClean="0">
                <a:solidFill>
                  <a:prstClr val="white"/>
                </a:solidFill>
              </a:rPr>
              <a:pPr/>
              <a:t>61</a:t>
            </a:fld>
            <a:endParaRPr lang="fr-FR" dirty="0">
              <a:solidFill>
                <a:prstClr val="white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4C9424E-570E-7A47-8E19-0FFA56449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59242"/>
            <a:ext cx="12192000" cy="352250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5B5669-01BC-4AA8-B015-070A5221A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873" y="458795"/>
            <a:ext cx="2978303" cy="193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587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1EB0512-F4B5-F04C-AE4E-3CAC900D7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ontology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063037-39B4-E89A-E2F4-389918736A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détails</a:t>
            </a:r>
          </a:p>
        </p:txBody>
      </p:sp>
    </p:spTree>
    <p:extLst>
      <p:ext uri="{BB962C8B-B14F-4D97-AF65-F5344CB8AC3E}">
        <p14:creationId xmlns:p14="http://schemas.microsoft.com/office/powerpoint/2010/main" val="4059442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Standard model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93472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63</a:t>
            </a:fld>
            <a:endParaRPr lang="fr-FR" dirty="0"/>
          </a:p>
        </p:txBody>
      </p:sp>
      <p:sp>
        <p:nvSpPr>
          <p:cNvPr id="30" name="Espace réservé du contenu 5"/>
          <p:cNvSpPr>
            <a:spLocks noGrp="1"/>
          </p:cNvSpPr>
          <p:nvPr>
            <p:ph idx="1"/>
          </p:nvPr>
        </p:nvSpPr>
        <p:spPr>
          <a:xfrm>
            <a:off x="1210488" y="1124747"/>
            <a:ext cx="9775659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noProof="0" dirty="0">
                <a:solidFill>
                  <a:srgbClr val="C00000"/>
                </a:solidFill>
              </a:rPr>
              <a:t>Variable</a:t>
            </a:r>
            <a:r>
              <a:rPr lang="en-US" noProof="0" dirty="0"/>
              <a:t> = trait + method + scale</a:t>
            </a:r>
          </a:p>
          <a:p>
            <a:pPr marL="0" indent="0" algn="ctr">
              <a:buNone/>
            </a:pPr>
            <a:endParaRPr lang="en-US" noProof="0" dirty="0"/>
          </a:p>
          <a:p>
            <a:pPr marL="0" indent="0" algn="r">
              <a:buNone/>
            </a:pPr>
            <a:r>
              <a:rPr lang="en-US" noProof="0" dirty="0"/>
              <a:t>The phenotypic observation</a:t>
            </a:r>
          </a:p>
        </p:txBody>
      </p:sp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836020" y="1938744"/>
          <a:ext cx="493820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77847">
                  <a:extLst>
                    <a:ext uri="{9D8B030D-6E8A-4147-A177-3AD203B41FA5}">
                      <a16:colId xmlns:a16="http://schemas.microsoft.com/office/drawing/2014/main" val="49470069"/>
                    </a:ext>
                  </a:extLst>
                </a:gridCol>
                <a:gridCol w="1163955">
                  <a:extLst>
                    <a:ext uri="{9D8B030D-6E8A-4147-A177-3AD203B41FA5}">
                      <a16:colId xmlns:a16="http://schemas.microsoft.com/office/drawing/2014/main" val="3993560237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1214296590"/>
                    </a:ext>
                  </a:extLst>
                </a:gridCol>
                <a:gridCol w="492443">
                  <a:extLst>
                    <a:ext uri="{9D8B030D-6E8A-4147-A177-3AD203B41FA5}">
                      <a16:colId xmlns:a16="http://schemas.microsoft.com/office/drawing/2014/main" val="859180312"/>
                    </a:ext>
                  </a:extLst>
                </a:gridCol>
                <a:gridCol w="621030">
                  <a:extLst>
                    <a:ext uri="{9D8B030D-6E8A-4147-A177-3AD203B41FA5}">
                      <a16:colId xmlns:a16="http://schemas.microsoft.com/office/drawing/2014/main" val="2693665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Genotype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690855"/>
                  </a:ext>
                </a:extLst>
              </a:tr>
            </a:tbl>
          </a:graphicData>
        </a:graphic>
      </p:graphicFrame>
      <p:grpSp>
        <p:nvGrpSpPr>
          <p:cNvPr id="2" name="Groupe 1"/>
          <p:cNvGrpSpPr/>
          <p:nvPr/>
        </p:nvGrpSpPr>
        <p:grpSpPr>
          <a:xfrm>
            <a:off x="4040777" y="1950715"/>
            <a:ext cx="1726671" cy="357052"/>
            <a:chOff x="4040777" y="1950715"/>
            <a:chExt cx="1726671" cy="357052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4040777" y="1950716"/>
              <a:ext cx="561313" cy="35705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 à coins arrondis 28"/>
            <p:cNvSpPr/>
            <p:nvPr/>
          </p:nvSpPr>
          <p:spPr>
            <a:xfrm>
              <a:off x="4602090" y="1950715"/>
              <a:ext cx="527260" cy="35705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Rectangle à coins arrondis 31"/>
            <p:cNvSpPr/>
            <p:nvPr/>
          </p:nvSpPr>
          <p:spPr>
            <a:xfrm>
              <a:off x="5129350" y="1950715"/>
              <a:ext cx="638098" cy="35705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7868302" y="2495004"/>
          <a:ext cx="2626869" cy="3503295"/>
        </p:xfrm>
        <a:graphic>
          <a:graphicData uri="http://schemas.openxmlformats.org/drawingml/2006/table">
            <a:tbl>
              <a:tblPr/>
              <a:tblGrid>
                <a:gridCol w="827088">
                  <a:extLst>
                    <a:ext uri="{9D8B030D-6E8A-4147-A177-3AD203B41FA5}">
                      <a16:colId xmlns:a16="http://schemas.microsoft.com/office/drawing/2014/main" val="3847924657"/>
                    </a:ext>
                  </a:extLst>
                </a:gridCol>
                <a:gridCol w="1799781">
                  <a:extLst>
                    <a:ext uri="{9D8B030D-6E8A-4147-A177-3AD203B41FA5}">
                      <a16:colId xmlns:a16="http://schemas.microsoft.com/office/drawing/2014/main" val="1680816128"/>
                    </a:ext>
                  </a:extLst>
                </a:gridCol>
              </a:tblGrid>
              <a:tr h="381000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81350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79404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synonyms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13146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Context of use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05024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Growth stage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94023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status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43353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Variable Xref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10190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Institution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8926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94877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5242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Language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64041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Crop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29506"/>
                  </a:ext>
                </a:extLst>
              </a:tr>
            </a:tbl>
          </a:graphicData>
        </a:graphic>
      </p:graphicFrame>
      <p:grpSp>
        <p:nvGrpSpPr>
          <p:cNvPr id="16" name="Groupe 15">
            <a:extLst>
              <a:ext uri="{FF2B5EF4-FFF2-40B4-BE49-F238E27FC236}">
                <a16:creationId xmlns:a16="http://schemas.microsoft.com/office/drawing/2014/main" id="{5A9623FE-B683-B547-B79C-4E909B7D975B}"/>
              </a:ext>
            </a:extLst>
          </p:cNvPr>
          <p:cNvGrpSpPr/>
          <p:nvPr/>
        </p:nvGrpSpPr>
        <p:grpSpPr>
          <a:xfrm>
            <a:off x="10081452" y="-1454"/>
            <a:ext cx="797744" cy="523968"/>
            <a:chOff x="9374913" y="-27383"/>
            <a:chExt cx="1329599" cy="959280"/>
          </a:xfrm>
          <a:solidFill>
            <a:schemeClr val="bg1"/>
          </a:solidFill>
        </p:grpSpPr>
        <p:pic>
          <p:nvPicPr>
            <p:cNvPr id="17" name="Shape 379">
              <a:extLst>
                <a:ext uri="{FF2B5EF4-FFF2-40B4-BE49-F238E27FC236}">
                  <a16:creationId xmlns:a16="http://schemas.microsoft.com/office/drawing/2014/main" id="{FA1262E9-7BB0-664D-86FF-0D0FE58BB36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2503" y="-27383"/>
              <a:ext cx="842009" cy="95928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8" name="Shape 380">
              <a:extLst>
                <a:ext uri="{FF2B5EF4-FFF2-40B4-BE49-F238E27FC236}">
                  <a16:creationId xmlns:a16="http://schemas.microsoft.com/office/drawing/2014/main" id="{0E8F8771-EB1F-AB4E-9A69-D61576F96476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4913" y="37710"/>
              <a:ext cx="565232" cy="815921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115101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Standard model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93472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64</a:t>
            </a:fld>
            <a:endParaRPr lang="fr-FR" dirty="0"/>
          </a:p>
        </p:txBody>
      </p:sp>
      <p:sp>
        <p:nvSpPr>
          <p:cNvPr id="30" name="Espace réservé du contenu 5"/>
          <p:cNvSpPr>
            <a:spLocks noGrp="1"/>
          </p:cNvSpPr>
          <p:nvPr>
            <p:ph idx="1"/>
          </p:nvPr>
        </p:nvSpPr>
        <p:spPr>
          <a:xfrm>
            <a:off x="1210488" y="1124747"/>
            <a:ext cx="9775659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noProof="0" dirty="0"/>
              <a:t>Variable = </a:t>
            </a:r>
            <a:r>
              <a:rPr lang="en-US" b="1" noProof="0" dirty="0">
                <a:solidFill>
                  <a:srgbClr val="C00000"/>
                </a:solidFill>
              </a:rPr>
              <a:t>trait</a:t>
            </a:r>
            <a:r>
              <a:rPr lang="en-US" noProof="0" dirty="0"/>
              <a:t> + method + scale</a:t>
            </a:r>
          </a:p>
          <a:p>
            <a:pPr marL="0" indent="0" algn="ctr">
              <a:buNone/>
            </a:pPr>
            <a:endParaRPr lang="en-US" noProof="0" dirty="0"/>
          </a:p>
          <a:p>
            <a:pPr marL="0" indent="0" algn="r">
              <a:buNone/>
            </a:pPr>
            <a:r>
              <a:rPr lang="en-US" noProof="0" dirty="0"/>
              <a:t>What is the studied character?</a:t>
            </a:r>
          </a:p>
        </p:txBody>
      </p:sp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836020" y="1938744"/>
          <a:ext cx="493820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77847">
                  <a:extLst>
                    <a:ext uri="{9D8B030D-6E8A-4147-A177-3AD203B41FA5}">
                      <a16:colId xmlns:a16="http://schemas.microsoft.com/office/drawing/2014/main" val="49470069"/>
                    </a:ext>
                  </a:extLst>
                </a:gridCol>
                <a:gridCol w="1163955">
                  <a:extLst>
                    <a:ext uri="{9D8B030D-6E8A-4147-A177-3AD203B41FA5}">
                      <a16:colId xmlns:a16="http://schemas.microsoft.com/office/drawing/2014/main" val="3993560237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1214296590"/>
                    </a:ext>
                  </a:extLst>
                </a:gridCol>
                <a:gridCol w="492443">
                  <a:extLst>
                    <a:ext uri="{9D8B030D-6E8A-4147-A177-3AD203B41FA5}">
                      <a16:colId xmlns:a16="http://schemas.microsoft.com/office/drawing/2014/main" val="859180312"/>
                    </a:ext>
                  </a:extLst>
                </a:gridCol>
                <a:gridCol w="621030">
                  <a:extLst>
                    <a:ext uri="{9D8B030D-6E8A-4147-A177-3AD203B41FA5}">
                      <a16:colId xmlns:a16="http://schemas.microsoft.com/office/drawing/2014/main" val="2693665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Genotype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690855"/>
                  </a:ext>
                </a:extLst>
              </a:tr>
            </a:tbl>
          </a:graphicData>
        </a:graphic>
      </p:graphicFrame>
      <p:grpSp>
        <p:nvGrpSpPr>
          <p:cNvPr id="38" name="Groupe 37"/>
          <p:cNvGrpSpPr/>
          <p:nvPr/>
        </p:nvGrpSpPr>
        <p:grpSpPr>
          <a:xfrm>
            <a:off x="1384071" y="1950715"/>
            <a:ext cx="5312818" cy="3063821"/>
            <a:chOff x="1384071" y="1950715"/>
            <a:chExt cx="5312818" cy="3063821"/>
          </a:xfrm>
        </p:grpSpPr>
        <p:grpSp>
          <p:nvGrpSpPr>
            <p:cNvPr id="22" name="Groupe 21"/>
            <p:cNvGrpSpPr/>
            <p:nvPr/>
          </p:nvGrpSpPr>
          <p:grpSpPr>
            <a:xfrm>
              <a:off x="2898767" y="1950715"/>
              <a:ext cx="2390107" cy="2440167"/>
              <a:chOff x="2898767" y="1950715"/>
              <a:chExt cx="2390107" cy="2440167"/>
            </a:xfrm>
          </p:grpSpPr>
          <p:sp>
            <p:nvSpPr>
              <p:cNvPr id="29" name="Rectangle à coins arrondis 28"/>
              <p:cNvSpPr/>
              <p:nvPr/>
            </p:nvSpPr>
            <p:spPr>
              <a:xfrm>
                <a:off x="4602090" y="1950715"/>
                <a:ext cx="527260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10" name="Connecteur droit avec flèche 9"/>
              <p:cNvCxnSpPr>
                <a:stCxn id="29" idx="2"/>
                <a:endCxn id="11" idx="0"/>
              </p:cNvCxnSpPr>
              <p:nvPr/>
            </p:nvCxnSpPr>
            <p:spPr>
              <a:xfrm flipH="1">
                <a:off x="4093821" y="2307766"/>
                <a:ext cx="771899" cy="1726065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w="med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à coins arrondis 10"/>
              <p:cNvSpPr/>
              <p:nvPr/>
            </p:nvSpPr>
            <p:spPr>
              <a:xfrm>
                <a:off x="2898767" y="4033831"/>
                <a:ext cx="2390107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Total height of the tree</a:t>
                </a:r>
              </a:p>
            </p:txBody>
          </p:sp>
        </p:grpSp>
        <p:grpSp>
          <p:nvGrpSpPr>
            <p:cNvPr id="21" name="Groupe 20"/>
            <p:cNvGrpSpPr/>
            <p:nvPr/>
          </p:nvGrpSpPr>
          <p:grpSpPr>
            <a:xfrm>
              <a:off x="1384071" y="1950716"/>
              <a:ext cx="3218019" cy="1816512"/>
              <a:chOff x="1384071" y="1950716"/>
              <a:chExt cx="3218019" cy="1816512"/>
            </a:xfrm>
          </p:grpSpPr>
          <p:sp>
            <p:nvSpPr>
              <p:cNvPr id="28" name="Rectangle à coins arrondis 27"/>
              <p:cNvSpPr/>
              <p:nvPr/>
            </p:nvSpPr>
            <p:spPr>
              <a:xfrm>
                <a:off x="4040777" y="1950716"/>
                <a:ext cx="561313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9" name="Connecteur droit avec flèche 8"/>
              <p:cNvCxnSpPr>
                <a:stCxn id="28" idx="2"/>
                <a:endCxn id="12" idx="0"/>
              </p:cNvCxnSpPr>
              <p:nvPr/>
            </p:nvCxnSpPr>
            <p:spPr>
              <a:xfrm flipH="1">
                <a:off x="2699065" y="2307767"/>
                <a:ext cx="1622369" cy="110241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w="med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à coins arrondis 11"/>
              <p:cNvSpPr/>
              <p:nvPr/>
            </p:nvSpPr>
            <p:spPr>
              <a:xfrm>
                <a:off x="1384071" y="3410177"/>
                <a:ext cx="2629988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Circumference of the tree</a:t>
                </a:r>
              </a:p>
            </p:txBody>
          </p:sp>
        </p:grpSp>
        <p:grpSp>
          <p:nvGrpSpPr>
            <p:cNvPr id="37" name="Groupe 36"/>
            <p:cNvGrpSpPr/>
            <p:nvPr/>
          </p:nvGrpSpPr>
          <p:grpSpPr>
            <a:xfrm>
              <a:off x="4201091" y="1950715"/>
              <a:ext cx="2495798" cy="3063821"/>
              <a:chOff x="4201091" y="1950715"/>
              <a:chExt cx="2495798" cy="3063821"/>
            </a:xfrm>
          </p:grpSpPr>
          <p:cxnSp>
            <p:nvCxnSpPr>
              <p:cNvPr id="15" name="Connecteur droit avec flèche 14"/>
              <p:cNvCxnSpPr>
                <a:stCxn id="32" idx="2"/>
                <a:endCxn id="16" idx="0"/>
              </p:cNvCxnSpPr>
              <p:nvPr/>
            </p:nvCxnSpPr>
            <p:spPr>
              <a:xfrm>
                <a:off x="5448399" y="2307766"/>
                <a:ext cx="591" cy="2349719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headEnd w="med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à coins arrondis 31"/>
              <p:cNvSpPr/>
              <p:nvPr/>
            </p:nvSpPr>
            <p:spPr>
              <a:xfrm>
                <a:off x="5129350" y="1950715"/>
                <a:ext cx="638098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16" name="Rectangle à coins arrondis 15"/>
              <p:cNvSpPr/>
              <p:nvPr/>
            </p:nvSpPr>
            <p:spPr>
              <a:xfrm>
                <a:off x="4201091" y="4657485"/>
                <a:ext cx="2495798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Survival state of the tree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</p:grpSp>
      <p:graphicFrame>
        <p:nvGraphicFramePr>
          <p:cNvPr id="44" name="Tableau 43"/>
          <p:cNvGraphicFramePr>
            <a:graphicFrameLocks noGrp="1"/>
          </p:cNvGraphicFramePr>
          <p:nvPr/>
        </p:nvGraphicFramePr>
        <p:xfrm>
          <a:off x="7462504" y="2554053"/>
          <a:ext cx="3332099" cy="3316605"/>
        </p:xfrm>
        <a:graphic>
          <a:graphicData uri="http://schemas.openxmlformats.org/drawingml/2006/table">
            <a:tbl>
              <a:tblPr/>
              <a:tblGrid>
                <a:gridCol w="481203">
                  <a:extLst>
                    <a:ext uri="{9D8B030D-6E8A-4147-A177-3AD203B41FA5}">
                      <a16:colId xmlns:a16="http://schemas.microsoft.com/office/drawing/2014/main" val="2405823724"/>
                    </a:ext>
                  </a:extLst>
                </a:gridCol>
                <a:gridCol w="2850896">
                  <a:extLst>
                    <a:ext uri="{9D8B030D-6E8A-4147-A177-3AD203B41FA5}">
                      <a16:colId xmlns:a16="http://schemas.microsoft.com/office/drawing/2014/main" val="693825296"/>
                    </a:ext>
                  </a:extLst>
                </a:gridCol>
              </a:tblGrid>
              <a:tr h="38100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62193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612878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class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95081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80639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synonyms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35967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Main trait abbreviation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0238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Alternative trait abbreviations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30368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18595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Attribute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04566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status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67582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Trait Xref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618809"/>
                  </a:ext>
                </a:extLst>
              </a:tr>
            </a:tbl>
          </a:graphicData>
        </a:graphic>
      </p:graphicFrame>
      <p:grpSp>
        <p:nvGrpSpPr>
          <p:cNvPr id="25" name="Groupe 24">
            <a:extLst>
              <a:ext uri="{FF2B5EF4-FFF2-40B4-BE49-F238E27FC236}">
                <a16:creationId xmlns:a16="http://schemas.microsoft.com/office/drawing/2014/main" id="{52FCC1E3-655A-0F46-9131-2BABB9508D54}"/>
              </a:ext>
            </a:extLst>
          </p:cNvPr>
          <p:cNvGrpSpPr/>
          <p:nvPr/>
        </p:nvGrpSpPr>
        <p:grpSpPr>
          <a:xfrm>
            <a:off x="10081452" y="-1454"/>
            <a:ext cx="797744" cy="523968"/>
            <a:chOff x="9374913" y="-27383"/>
            <a:chExt cx="1329599" cy="959280"/>
          </a:xfrm>
          <a:solidFill>
            <a:schemeClr val="bg1"/>
          </a:solidFill>
        </p:grpSpPr>
        <p:pic>
          <p:nvPicPr>
            <p:cNvPr id="26" name="Shape 379">
              <a:extLst>
                <a:ext uri="{FF2B5EF4-FFF2-40B4-BE49-F238E27FC236}">
                  <a16:creationId xmlns:a16="http://schemas.microsoft.com/office/drawing/2014/main" id="{8F1501B7-43EB-684E-985F-E73E4046503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2503" y="-27383"/>
              <a:ext cx="842009" cy="95928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7" name="Shape 380">
              <a:extLst>
                <a:ext uri="{FF2B5EF4-FFF2-40B4-BE49-F238E27FC236}">
                  <a16:creationId xmlns:a16="http://schemas.microsoft.com/office/drawing/2014/main" id="{F7EC6036-B7DD-AC44-8CD0-4BCB1FB44285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4913" y="37710"/>
              <a:ext cx="565232" cy="815921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989430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Standard model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93472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65</a:t>
            </a:fld>
            <a:endParaRPr lang="fr-FR" dirty="0"/>
          </a:p>
        </p:txBody>
      </p:sp>
      <p:sp>
        <p:nvSpPr>
          <p:cNvPr id="30" name="Espace réservé du contenu 5"/>
          <p:cNvSpPr>
            <a:spLocks noGrp="1"/>
          </p:cNvSpPr>
          <p:nvPr>
            <p:ph idx="1"/>
          </p:nvPr>
        </p:nvSpPr>
        <p:spPr>
          <a:xfrm>
            <a:off x="1210488" y="1124747"/>
            <a:ext cx="9775659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noProof="0" dirty="0"/>
              <a:t>Variable = trait + </a:t>
            </a:r>
            <a:r>
              <a:rPr lang="en-US" b="1" noProof="0" dirty="0">
                <a:solidFill>
                  <a:srgbClr val="C00000"/>
                </a:solidFill>
              </a:rPr>
              <a:t>method</a:t>
            </a:r>
            <a:r>
              <a:rPr lang="en-US" noProof="0" dirty="0"/>
              <a:t> + scale</a:t>
            </a:r>
          </a:p>
          <a:p>
            <a:pPr marL="0" indent="0" algn="ctr">
              <a:buNone/>
            </a:pPr>
            <a:endParaRPr lang="en-US" noProof="0" dirty="0"/>
          </a:p>
          <a:p>
            <a:pPr marL="0" indent="0" algn="r">
              <a:buNone/>
            </a:pPr>
            <a:r>
              <a:rPr lang="en-US" noProof="0" dirty="0"/>
              <a:t>How is it observed?</a:t>
            </a:r>
          </a:p>
        </p:txBody>
      </p:sp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836020" y="1938744"/>
          <a:ext cx="493820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77847">
                  <a:extLst>
                    <a:ext uri="{9D8B030D-6E8A-4147-A177-3AD203B41FA5}">
                      <a16:colId xmlns:a16="http://schemas.microsoft.com/office/drawing/2014/main" val="49470069"/>
                    </a:ext>
                  </a:extLst>
                </a:gridCol>
                <a:gridCol w="1163955">
                  <a:extLst>
                    <a:ext uri="{9D8B030D-6E8A-4147-A177-3AD203B41FA5}">
                      <a16:colId xmlns:a16="http://schemas.microsoft.com/office/drawing/2014/main" val="3993560237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1214296590"/>
                    </a:ext>
                  </a:extLst>
                </a:gridCol>
                <a:gridCol w="492443">
                  <a:extLst>
                    <a:ext uri="{9D8B030D-6E8A-4147-A177-3AD203B41FA5}">
                      <a16:colId xmlns:a16="http://schemas.microsoft.com/office/drawing/2014/main" val="859180312"/>
                    </a:ext>
                  </a:extLst>
                </a:gridCol>
                <a:gridCol w="621030">
                  <a:extLst>
                    <a:ext uri="{9D8B030D-6E8A-4147-A177-3AD203B41FA5}">
                      <a16:colId xmlns:a16="http://schemas.microsoft.com/office/drawing/2014/main" val="2693665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Genotype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690855"/>
                  </a:ext>
                </a:extLst>
              </a:tr>
            </a:tbl>
          </a:graphicData>
        </a:graphic>
      </p:graphicFrame>
      <p:grpSp>
        <p:nvGrpSpPr>
          <p:cNvPr id="36" name="Groupe 35"/>
          <p:cNvGrpSpPr/>
          <p:nvPr/>
        </p:nvGrpSpPr>
        <p:grpSpPr>
          <a:xfrm>
            <a:off x="1132110" y="1950715"/>
            <a:ext cx="5615850" cy="3748440"/>
            <a:chOff x="1132110" y="1950715"/>
            <a:chExt cx="5615850" cy="3748440"/>
          </a:xfrm>
        </p:grpSpPr>
        <p:grpSp>
          <p:nvGrpSpPr>
            <p:cNvPr id="17" name="Groupe 16"/>
            <p:cNvGrpSpPr/>
            <p:nvPr/>
          </p:nvGrpSpPr>
          <p:grpSpPr>
            <a:xfrm>
              <a:off x="2269643" y="1950715"/>
              <a:ext cx="3050311" cy="2915778"/>
              <a:chOff x="2269643" y="1950715"/>
              <a:chExt cx="3050311" cy="2915778"/>
            </a:xfrm>
          </p:grpSpPr>
          <p:sp>
            <p:nvSpPr>
              <p:cNvPr id="25" name="Rectangle à coins arrondis 24"/>
              <p:cNvSpPr/>
              <p:nvPr/>
            </p:nvSpPr>
            <p:spPr>
              <a:xfrm>
                <a:off x="4602090" y="1950715"/>
                <a:ext cx="527260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6" name="Connecteur droit avec flèche 25"/>
              <p:cNvCxnSpPr>
                <a:stCxn id="25" idx="2"/>
                <a:endCxn id="27" idx="0"/>
              </p:cNvCxnSpPr>
              <p:nvPr/>
            </p:nvCxnSpPr>
            <p:spPr>
              <a:xfrm flipH="1">
                <a:off x="3794799" y="2307766"/>
                <a:ext cx="1070921" cy="1935073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à coins arrondis 26"/>
              <p:cNvSpPr/>
              <p:nvPr/>
            </p:nvSpPr>
            <p:spPr>
              <a:xfrm>
                <a:off x="2269643" y="4242839"/>
                <a:ext cx="3050311" cy="623654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Measured from soil to crown with a pole or a clinometer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e 17"/>
            <p:cNvGrpSpPr/>
            <p:nvPr/>
          </p:nvGrpSpPr>
          <p:grpSpPr>
            <a:xfrm>
              <a:off x="1132110" y="1950716"/>
              <a:ext cx="3469980" cy="2083115"/>
              <a:chOff x="1132110" y="1950716"/>
              <a:chExt cx="3469980" cy="2083115"/>
            </a:xfrm>
          </p:grpSpPr>
          <p:sp>
            <p:nvSpPr>
              <p:cNvPr id="22" name="Rectangle à coins arrondis 21"/>
              <p:cNvSpPr/>
              <p:nvPr/>
            </p:nvSpPr>
            <p:spPr>
              <a:xfrm>
                <a:off x="4040777" y="1950716"/>
                <a:ext cx="561313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3" name="Connecteur droit avec flèche 22"/>
              <p:cNvCxnSpPr>
                <a:stCxn id="22" idx="2"/>
                <a:endCxn id="24" idx="0"/>
              </p:cNvCxnSpPr>
              <p:nvPr/>
            </p:nvCxnSpPr>
            <p:spPr>
              <a:xfrm flipH="1">
                <a:off x="2481643" y="2307767"/>
                <a:ext cx="1839791" cy="110241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à coins arrondis 23"/>
              <p:cNvSpPr/>
              <p:nvPr/>
            </p:nvSpPr>
            <p:spPr>
              <a:xfrm>
                <a:off x="1132110" y="3410177"/>
                <a:ext cx="2699065" cy="623654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Measured at breast height with a graduated ribbon 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5" name="Groupe 34"/>
            <p:cNvGrpSpPr/>
            <p:nvPr/>
          </p:nvGrpSpPr>
          <p:grpSpPr>
            <a:xfrm>
              <a:off x="4145285" y="1950715"/>
              <a:ext cx="2602675" cy="3748440"/>
              <a:chOff x="4145285" y="1950715"/>
              <a:chExt cx="2602675" cy="3748440"/>
            </a:xfrm>
          </p:grpSpPr>
          <p:sp>
            <p:nvSpPr>
              <p:cNvPr id="20" name="Rectangle à coins arrondis 19"/>
              <p:cNvSpPr/>
              <p:nvPr/>
            </p:nvSpPr>
            <p:spPr>
              <a:xfrm>
                <a:off x="5129350" y="1950715"/>
                <a:ext cx="638098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à coins arrondis 20"/>
              <p:cNvSpPr/>
              <p:nvPr/>
            </p:nvSpPr>
            <p:spPr>
              <a:xfrm>
                <a:off x="4145285" y="5092917"/>
                <a:ext cx="2602675" cy="606238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Visual assessment with a reference scoring scale 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Connecteur droit avec flèche 32"/>
              <p:cNvCxnSpPr>
                <a:stCxn id="20" idx="2"/>
                <a:endCxn id="21" idx="0"/>
              </p:cNvCxnSpPr>
              <p:nvPr/>
            </p:nvCxnSpPr>
            <p:spPr>
              <a:xfrm flipH="1">
                <a:off x="5446623" y="2307766"/>
                <a:ext cx="1776" cy="2785151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44" name="Tableau 43"/>
          <p:cNvGraphicFramePr>
            <a:graphicFrameLocks noGrp="1"/>
          </p:cNvGraphicFramePr>
          <p:nvPr/>
        </p:nvGraphicFramePr>
        <p:xfrm>
          <a:off x="8296271" y="2773921"/>
          <a:ext cx="2730247" cy="1703070"/>
        </p:xfrm>
        <a:graphic>
          <a:graphicData uri="http://schemas.openxmlformats.org/drawingml/2006/table">
            <a:tbl>
              <a:tblPr/>
              <a:tblGrid>
                <a:gridCol w="817944">
                  <a:extLst>
                    <a:ext uri="{9D8B030D-6E8A-4147-A177-3AD203B41FA5}">
                      <a16:colId xmlns:a16="http://schemas.microsoft.com/office/drawing/2014/main" val="814820033"/>
                    </a:ext>
                  </a:extLst>
                </a:gridCol>
                <a:gridCol w="1912303">
                  <a:extLst>
                    <a:ext uri="{9D8B030D-6E8A-4147-A177-3AD203B41FA5}">
                      <a16:colId xmlns:a16="http://schemas.microsoft.com/office/drawing/2014/main" val="3763776384"/>
                    </a:ext>
                  </a:extLst>
                </a:gridCol>
              </a:tblGrid>
              <a:tr h="19050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98741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88944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class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46537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45186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Formula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26463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Method reference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421896"/>
                  </a:ext>
                </a:extLst>
              </a:tr>
            </a:tbl>
          </a:graphicData>
        </a:graphic>
      </p:graphicFrame>
      <p:grpSp>
        <p:nvGrpSpPr>
          <p:cNvPr id="28" name="Groupe 27">
            <a:extLst>
              <a:ext uri="{FF2B5EF4-FFF2-40B4-BE49-F238E27FC236}">
                <a16:creationId xmlns:a16="http://schemas.microsoft.com/office/drawing/2014/main" id="{7163C3B4-6482-F04F-8E1A-D6CDDBB96435}"/>
              </a:ext>
            </a:extLst>
          </p:cNvPr>
          <p:cNvGrpSpPr/>
          <p:nvPr/>
        </p:nvGrpSpPr>
        <p:grpSpPr>
          <a:xfrm>
            <a:off x="10081452" y="-1454"/>
            <a:ext cx="797744" cy="523968"/>
            <a:chOff x="9374913" y="-27383"/>
            <a:chExt cx="1329599" cy="959280"/>
          </a:xfrm>
          <a:solidFill>
            <a:schemeClr val="bg1"/>
          </a:solidFill>
        </p:grpSpPr>
        <p:pic>
          <p:nvPicPr>
            <p:cNvPr id="29" name="Shape 379">
              <a:extLst>
                <a:ext uri="{FF2B5EF4-FFF2-40B4-BE49-F238E27FC236}">
                  <a16:creationId xmlns:a16="http://schemas.microsoft.com/office/drawing/2014/main" id="{67B7B631-75EA-E045-ABC8-9CB43FF665B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2503" y="-27383"/>
              <a:ext cx="842009" cy="95928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2" name="Shape 380">
              <a:extLst>
                <a:ext uri="{FF2B5EF4-FFF2-40B4-BE49-F238E27FC236}">
                  <a16:creationId xmlns:a16="http://schemas.microsoft.com/office/drawing/2014/main" id="{0B19899D-6128-EB4B-BCC5-AD91962A01AC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4913" y="37710"/>
              <a:ext cx="565232" cy="815921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09781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Standard model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93472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66</a:t>
            </a:fld>
            <a:endParaRPr lang="fr-FR" dirty="0"/>
          </a:p>
        </p:txBody>
      </p:sp>
      <p:sp>
        <p:nvSpPr>
          <p:cNvPr id="30" name="Espace réservé du contenu 5"/>
          <p:cNvSpPr>
            <a:spLocks noGrp="1"/>
          </p:cNvSpPr>
          <p:nvPr>
            <p:ph idx="1"/>
          </p:nvPr>
        </p:nvSpPr>
        <p:spPr>
          <a:xfrm>
            <a:off x="1210488" y="1124747"/>
            <a:ext cx="9775659" cy="50014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noProof="0" dirty="0"/>
              <a:t>Variable = trait + method + </a:t>
            </a:r>
            <a:r>
              <a:rPr lang="en-US" b="1" noProof="0" dirty="0">
                <a:solidFill>
                  <a:srgbClr val="C00000"/>
                </a:solidFill>
              </a:rPr>
              <a:t>scale</a:t>
            </a:r>
          </a:p>
          <a:p>
            <a:pPr marL="0" indent="0" algn="ctr">
              <a:buNone/>
            </a:pPr>
            <a:endParaRPr lang="en-US" noProof="0" dirty="0"/>
          </a:p>
          <a:p>
            <a:pPr marL="0" indent="0" algn="r">
              <a:buNone/>
            </a:pPr>
            <a:r>
              <a:rPr lang="en-US" noProof="0" dirty="0"/>
              <a:t>How is it expressed (unit or scale)?</a:t>
            </a:r>
          </a:p>
        </p:txBody>
      </p:sp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836020" y="1938744"/>
          <a:ext cx="493820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077847">
                  <a:extLst>
                    <a:ext uri="{9D8B030D-6E8A-4147-A177-3AD203B41FA5}">
                      <a16:colId xmlns:a16="http://schemas.microsoft.com/office/drawing/2014/main" val="49470069"/>
                    </a:ext>
                  </a:extLst>
                </a:gridCol>
                <a:gridCol w="1163955">
                  <a:extLst>
                    <a:ext uri="{9D8B030D-6E8A-4147-A177-3AD203B41FA5}">
                      <a16:colId xmlns:a16="http://schemas.microsoft.com/office/drawing/2014/main" val="3993560237"/>
                    </a:ext>
                  </a:extLst>
                </a:gridCol>
                <a:gridCol w="582930">
                  <a:extLst>
                    <a:ext uri="{9D8B030D-6E8A-4147-A177-3AD203B41FA5}">
                      <a16:colId xmlns:a16="http://schemas.microsoft.com/office/drawing/2014/main" val="1214296590"/>
                    </a:ext>
                  </a:extLst>
                </a:gridCol>
                <a:gridCol w="492443">
                  <a:extLst>
                    <a:ext uri="{9D8B030D-6E8A-4147-A177-3AD203B41FA5}">
                      <a16:colId xmlns:a16="http://schemas.microsoft.com/office/drawing/2014/main" val="859180312"/>
                    </a:ext>
                  </a:extLst>
                </a:gridCol>
                <a:gridCol w="621030">
                  <a:extLst>
                    <a:ext uri="{9D8B030D-6E8A-4147-A177-3AD203B41FA5}">
                      <a16:colId xmlns:a16="http://schemas.microsoft.com/office/drawing/2014/main" val="2693665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Genotype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SUR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/>
                        <a:t>Domaine de Valcros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6580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482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690855"/>
                  </a:ext>
                </a:extLst>
              </a:tr>
            </a:tbl>
          </a:graphicData>
        </a:graphic>
      </p:graphicFrame>
      <p:grpSp>
        <p:nvGrpSpPr>
          <p:cNvPr id="36" name="Groupe 35"/>
          <p:cNvGrpSpPr/>
          <p:nvPr/>
        </p:nvGrpSpPr>
        <p:grpSpPr>
          <a:xfrm>
            <a:off x="4037805" y="1950715"/>
            <a:ext cx="2132984" cy="4107353"/>
            <a:chOff x="4037805" y="1950715"/>
            <a:chExt cx="2132984" cy="4107353"/>
          </a:xfrm>
        </p:grpSpPr>
        <p:grpSp>
          <p:nvGrpSpPr>
            <p:cNvPr id="17" name="Groupe 16"/>
            <p:cNvGrpSpPr/>
            <p:nvPr/>
          </p:nvGrpSpPr>
          <p:grpSpPr>
            <a:xfrm>
              <a:off x="4515006" y="1950715"/>
              <a:ext cx="703796" cy="2649175"/>
              <a:chOff x="4515006" y="1950715"/>
              <a:chExt cx="703796" cy="2649175"/>
            </a:xfrm>
          </p:grpSpPr>
          <p:sp>
            <p:nvSpPr>
              <p:cNvPr id="25" name="Rectangle à coins arrondis 24"/>
              <p:cNvSpPr/>
              <p:nvPr/>
            </p:nvSpPr>
            <p:spPr>
              <a:xfrm>
                <a:off x="4602090" y="1950715"/>
                <a:ext cx="527260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6" name="Connecteur droit avec flèche 25"/>
              <p:cNvCxnSpPr>
                <a:stCxn id="25" idx="2"/>
                <a:endCxn id="27" idx="0"/>
              </p:cNvCxnSpPr>
              <p:nvPr/>
            </p:nvCxnSpPr>
            <p:spPr>
              <a:xfrm>
                <a:off x="4865720" y="2307766"/>
                <a:ext cx="1184" cy="1935073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à coins arrondis 26"/>
              <p:cNvSpPr/>
              <p:nvPr/>
            </p:nvSpPr>
            <p:spPr>
              <a:xfrm>
                <a:off x="4515006" y="4242839"/>
                <a:ext cx="703796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mm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e 17"/>
            <p:cNvGrpSpPr/>
            <p:nvPr/>
          </p:nvGrpSpPr>
          <p:grpSpPr>
            <a:xfrm>
              <a:off x="4037805" y="1950716"/>
              <a:ext cx="564285" cy="1828484"/>
              <a:chOff x="4037805" y="1950716"/>
              <a:chExt cx="564285" cy="1828484"/>
            </a:xfrm>
          </p:grpSpPr>
          <p:sp>
            <p:nvSpPr>
              <p:cNvPr id="22" name="Rectangle à coins arrondis 21"/>
              <p:cNvSpPr/>
              <p:nvPr/>
            </p:nvSpPr>
            <p:spPr>
              <a:xfrm>
                <a:off x="4040777" y="1950716"/>
                <a:ext cx="561313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23" name="Connecteur droit avec flèche 22"/>
              <p:cNvCxnSpPr>
                <a:stCxn id="22" idx="2"/>
                <a:endCxn id="24" idx="0"/>
              </p:cNvCxnSpPr>
              <p:nvPr/>
            </p:nvCxnSpPr>
            <p:spPr>
              <a:xfrm flipH="1">
                <a:off x="4308959" y="2307767"/>
                <a:ext cx="12475" cy="1102410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à coins arrondis 23"/>
              <p:cNvSpPr/>
              <p:nvPr/>
            </p:nvSpPr>
            <p:spPr>
              <a:xfrm>
                <a:off x="4037805" y="3410177"/>
                <a:ext cx="542308" cy="369023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cm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5" name="Groupe 34"/>
            <p:cNvGrpSpPr/>
            <p:nvPr/>
          </p:nvGrpSpPr>
          <p:grpSpPr>
            <a:xfrm>
              <a:off x="4728715" y="1950715"/>
              <a:ext cx="1442074" cy="4107353"/>
              <a:chOff x="4728715" y="1950715"/>
              <a:chExt cx="1442074" cy="4107353"/>
            </a:xfrm>
          </p:grpSpPr>
          <p:sp>
            <p:nvSpPr>
              <p:cNvPr id="20" name="Rectangle à coins arrondis 19"/>
              <p:cNvSpPr/>
              <p:nvPr/>
            </p:nvSpPr>
            <p:spPr>
              <a:xfrm>
                <a:off x="5129350" y="1950715"/>
                <a:ext cx="638098" cy="3570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Rectangle à coins arrondis 20"/>
              <p:cNvSpPr/>
              <p:nvPr/>
            </p:nvSpPr>
            <p:spPr>
              <a:xfrm>
                <a:off x="4728715" y="5092917"/>
                <a:ext cx="1442074" cy="965151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0 = Alive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 = Dead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2 = Doubtful 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Connecteur droit avec flèche 32"/>
              <p:cNvCxnSpPr>
                <a:stCxn id="20" idx="2"/>
                <a:endCxn id="21" idx="0"/>
              </p:cNvCxnSpPr>
              <p:nvPr/>
            </p:nvCxnSpPr>
            <p:spPr>
              <a:xfrm>
                <a:off x="5448399" y="2307766"/>
                <a:ext cx="1353" cy="2785151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8" name="Tableau 37"/>
          <p:cNvGraphicFramePr>
            <a:graphicFrameLocks noGrp="1"/>
          </p:cNvGraphicFramePr>
          <p:nvPr/>
        </p:nvGraphicFramePr>
        <p:xfrm>
          <a:off x="8342004" y="2495004"/>
          <a:ext cx="2003108" cy="3316605"/>
        </p:xfrm>
        <a:graphic>
          <a:graphicData uri="http://schemas.openxmlformats.org/drawingml/2006/table">
            <a:tbl>
              <a:tblPr/>
              <a:tblGrid>
                <a:gridCol w="547370">
                  <a:extLst>
                    <a:ext uri="{9D8B030D-6E8A-4147-A177-3AD203B41FA5}">
                      <a16:colId xmlns:a16="http://schemas.microsoft.com/office/drawing/2014/main" val="2007891240"/>
                    </a:ext>
                  </a:extLst>
                </a:gridCol>
                <a:gridCol w="1455738">
                  <a:extLst>
                    <a:ext uri="{9D8B030D-6E8A-4147-A177-3AD203B41FA5}">
                      <a16:colId xmlns:a16="http://schemas.microsoft.com/office/drawing/2014/main" val="3662957269"/>
                    </a:ext>
                  </a:extLst>
                </a:gridCol>
              </a:tblGrid>
              <a:tr h="0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 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89730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08757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 class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05861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Decimal places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29362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Lower limit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94508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Upper limit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09284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Scale Xref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335067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Category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956193"/>
                  </a:ext>
                </a:extLst>
              </a:tr>
              <a:tr h="3810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Category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47437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56761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Category 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963248"/>
                  </a:ext>
                </a:extLst>
              </a:tr>
            </a:tbl>
          </a:graphicData>
        </a:graphic>
      </p:graphicFrame>
      <p:grpSp>
        <p:nvGrpSpPr>
          <p:cNvPr id="39" name="Groupe 38">
            <a:extLst>
              <a:ext uri="{FF2B5EF4-FFF2-40B4-BE49-F238E27FC236}">
                <a16:creationId xmlns:a16="http://schemas.microsoft.com/office/drawing/2014/main" id="{1121C2D7-A096-F746-90C7-89968B6610BE}"/>
              </a:ext>
            </a:extLst>
          </p:cNvPr>
          <p:cNvGrpSpPr/>
          <p:nvPr/>
        </p:nvGrpSpPr>
        <p:grpSpPr>
          <a:xfrm>
            <a:off x="10081452" y="-1454"/>
            <a:ext cx="797744" cy="523968"/>
            <a:chOff x="9374913" y="-27383"/>
            <a:chExt cx="1329599" cy="959280"/>
          </a:xfrm>
          <a:solidFill>
            <a:schemeClr val="bg1"/>
          </a:solidFill>
        </p:grpSpPr>
        <p:pic>
          <p:nvPicPr>
            <p:cNvPr id="40" name="Shape 379">
              <a:extLst>
                <a:ext uri="{FF2B5EF4-FFF2-40B4-BE49-F238E27FC236}">
                  <a16:creationId xmlns:a16="http://schemas.microsoft.com/office/drawing/2014/main" id="{0BFF774C-AC36-A04F-9C77-AC409DDA59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2503" y="-27383"/>
              <a:ext cx="842009" cy="95928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1" name="Shape 380">
              <a:extLst>
                <a:ext uri="{FF2B5EF4-FFF2-40B4-BE49-F238E27FC236}">
                  <a16:creationId xmlns:a16="http://schemas.microsoft.com/office/drawing/2014/main" id="{35C21988-1126-D845-815F-1DC316BC9A63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4913" y="37710"/>
              <a:ext cx="565232" cy="815921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101459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rré corné 1"/>
          <p:cNvSpPr/>
          <p:nvPr/>
        </p:nvSpPr>
        <p:spPr>
          <a:xfrm>
            <a:off x="3570990" y="1510092"/>
            <a:ext cx="1167541" cy="4617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Trait</a:t>
            </a:r>
          </a:p>
        </p:txBody>
      </p:sp>
      <p:sp>
        <p:nvSpPr>
          <p:cNvPr id="3" name="Carré corné 2"/>
          <p:cNvSpPr/>
          <p:nvPr/>
        </p:nvSpPr>
        <p:spPr>
          <a:xfrm>
            <a:off x="6077353" y="1510092"/>
            <a:ext cx="1167539" cy="461779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Method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570989" y="4310794"/>
            <a:ext cx="1349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T1: Plant </a:t>
            </a:r>
            <a:r>
              <a:rPr lang="fr-FR" sz="1400" dirty="0" err="1"/>
              <a:t>Height</a:t>
            </a:r>
            <a:endParaRPr lang="fr-FR" sz="1400" dirty="0"/>
          </a:p>
        </p:txBody>
      </p:sp>
      <p:sp>
        <p:nvSpPr>
          <p:cNvPr id="5" name="Carré corné 4"/>
          <p:cNvSpPr/>
          <p:nvPr/>
        </p:nvSpPr>
        <p:spPr>
          <a:xfrm>
            <a:off x="8948045" y="1524946"/>
            <a:ext cx="1167539" cy="446924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Unit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48046" y="3182464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U1: cm</a:t>
            </a:r>
          </a:p>
          <a:p>
            <a:r>
              <a:rPr lang="fr-FR" sz="1400" dirty="0"/>
              <a:t>U2: mm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69899" y="130941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+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652201" y="130941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+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3028905" y="2224951"/>
            <a:ext cx="4833522" cy="1973719"/>
            <a:chOff x="4159231" y="1894177"/>
            <a:chExt cx="4833522" cy="1973718"/>
          </a:xfrm>
        </p:grpSpPr>
        <p:cxnSp>
          <p:nvCxnSpPr>
            <p:cNvPr id="10" name="Connecteur droit avec flèche 9"/>
            <p:cNvCxnSpPr/>
            <p:nvPr/>
          </p:nvCxnSpPr>
          <p:spPr>
            <a:xfrm flipV="1">
              <a:off x="4159231" y="1894177"/>
              <a:ext cx="2625" cy="197371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7159879" y="2027508"/>
              <a:ext cx="18328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M2: First </a:t>
              </a:r>
              <a:r>
                <a:rPr lang="fr-FR" sz="1400" dirty="0" err="1"/>
                <a:t>tassel</a:t>
              </a:r>
              <a:r>
                <a:rPr lang="fr-FR" sz="1400" dirty="0"/>
                <a:t> </a:t>
              </a:r>
              <a:r>
                <a:rPr lang="fr-FR" sz="1400" dirty="0" err="1"/>
                <a:t>branch</a:t>
              </a:r>
              <a:endParaRPr lang="fr-FR" sz="1400" dirty="0"/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2797530" y="1968295"/>
            <a:ext cx="4608749" cy="2240112"/>
            <a:chOff x="3980746" y="1627782"/>
            <a:chExt cx="4608749" cy="2240112"/>
          </a:xfrm>
        </p:grpSpPr>
        <p:cxnSp>
          <p:nvCxnSpPr>
            <p:cNvPr id="13" name="Connecteur droit avec flèche 12"/>
            <p:cNvCxnSpPr/>
            <p:nvPr/>
          </p:nvCxnSpPr>
          <p:spPr>
            <a:xfrm flipV="1">
              <a:off x="3980746" y="1640793"/>
              <a:ext cx="2625" cy="2227101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7212771" y="1627782"/>
              <a:ext cx="13767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M1: Total </a:t>
              </a:r>
              <a:r>
                <a:rPr lang="fr-FR" sz="1400" dirty="0" err="1"/>
                <a:t>height</a:t>
              </a:r>
              <a:endParaRPr lang="fr-FR" sz="1400" dirty="0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3246059" y="2424563"/>
            <a:ext cx="4664844" cy="1783844"/>
            <a:chOff x="4303590" y="2084051"/>
            <a:chExt cx="4664843" cy="1783844"/>
          </a:xfrm>
        </p:grpSpPr>
        <p:cxnSp>
          <p:nvCxnSpPr>
            <p:cNvPr id="16" name="Connecteur droit avec flèche 15"/>
            <p:cNvCxnSpPr/>
            <p:nvPr/>
          </p:nvCxnSpPr>
          <p:spPr>
            <a:xfrm flipV="1">
              <a:off x="4303590" y="2084051"/>
              <a:ext cx="2842" cy="1783844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7087084" y="2385094"/>
              <a:ext cx="18813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M3: Last </a:t>
              </a:r>
              <a:r>
                <a:rPr lang="fr-FR" sz="1400" dirty="0" err="1"/>
                <a:t>expanded</a:t>
              </a:r>
              <a:r>
                <a:rPr lang="fr-FR" sz="1400" dirty="0"/>
                <a:t> </a:t>
              </a:r>
              <a:r>
                <a:rPr lang="fr-FR" sz="1400" dirty="0" err="1"/>
                <a:t>leaf</a:t>
              </a:r>
              <a:endParaRPr lang="fr-FR" sz="1400" dirty="0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447125" y="2664402"/>
            <a:ext cx="4697628" cy="1534269"/>
            <a:chOff x="4450571" y="2333626"/>
            <a:chExt cx="4697627" cy="1534269"/>
          </a:xfrm>
        </p:grpSpPr>
        <p:cxnSp>
          <p:nvCxnSpPr>
            <p:cNvPr id="19" name="Connecteur droit avec flèche 18"/>
            <p:cNvCxnSpPr/>
            <p:nvPr/>
          </p:nvCxnSpPr>
          <p:spPr>
            <a:xfrm flipH="1" flipV="1">
              <a:off x="4450571" y="2333626"/>
              <a:ext cx="1" cy="153426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7029348" y="2762154"/>
              <a:ext cx="21188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M4: </a:t>
              </a:r>
              <a:r>
                <a:rPr lang="fr-FR" sz="1400" dirty="0" err="1"/>
                <a:t>Youngest</a:t>
              </a:r>
              <a:r>
                <a:rPr lang="fr-FR" sz="1400" dirty="0"/>
                <a:t> </a:t>
              </a:r>
              <a:r>
                <a:rPr lang="fr-FR" sz="1400" dirty="0" err="1"/>
                <a:t>growing</a:t>
              </a:r>
              <a:r>
                <a:rPr lang="fr-FR" sz="1400" dirty="0"/>
                <a:t> </a:t>
              </a:r>
              <a:r>
                <a:rPr lang="fr-FR" sz="1400" dirty="0" err="1"/>
                <a:t>leaf</a:t>
              </a:r>
              <a:endParaRPr lang="fr-FR" sz="1400" dirty="0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8948046" y="5507996"/>
            <a:ext cx="821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U3: pixel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561" y="1966365"/>
            <a:ext cx="1463340" cy="2760291"/>
          </a:xfrm>
          <a:prstGeom prst="rect">
            <a:avLst/>
          </a:prstGeom>
        </p:spPr>
      </p:pic>
      <p:pic>
        <p:nvPicPr>
          <p:cNvPr id="23" name="Picture 4" descr="http://web.supagro.inra.fr/phis/data/phenoarch/thumbs/ARCH2017-03-30/6726/a9d44acc-78a5-42ec-ab07-ccc6b20a56b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t="-1" r="9803" b="3606"/>
          <a:stretch>
            <a:fillRect/>
          </a:stretch>
        </p:blipFill>
        <p:spPr bwMode="auto">
          <a:xfrm>
            <a:off x="1785562" y="4601633"/>
            <a:ext cx="1540143" cy="218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e 23"/>
          <p:cNvGrpSpPr/>
          <p:nvPr/>
        </p:nvGrpSpPr>
        <p:grpSpPr>
          <a:xfrm>
            <a:off x="2555632" y="4769383"/>
            <a:ext cx="5514749" cy="1548079"/>
            <a:chOff x="1031631" y="4460905"/>
            <a:chExt cx="5514749" cy="1548078"/>
          </a:xfrm>
        </p:grpSpPr>
        <p:sp>
          <p:nvSpPr>
            <p:cNvPr id="25" name="ZoneTexte 24"/>
            <p:cNvSpPr txBox="1"/>
            <p:nvPr/>
          </p:nvSpPr>
          <p:spPr>
            <a:xfrm>
              <a:off x="4316641" y="5122575"/>
              <a:ext cx="22297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M5: </a:t>
              </a:r>
              <a:r>
                <a:rPr lang="fr-FR" sz="1400" dirty="0" err="1"/>
                <a:t>Highest</a:t>
              </a:r>
              <a:r>
                <a:rPr lang="fr-FR" sz="1400" dirty="0"/>
                <a:t> pixel </a:t>
              </a:r>
              <a:r>
                <a:rPr lang="fr-FR" sz="1400" dirty="0" err="1"/>
                <a:t>corresponding</a:t>
              </a:r>
              <a:r>
                <a:rPr lang="fr-FR" sz="1400" dirty="0"/>
                <a:t> to plant</a:t>
              </a:r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 flipH="1" flipV="1">
              <a:off x="1031631" y="4460905"/>
              <a:ext cx="3394" cy="154807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re 57"/>
          <p:cNvSpPr txBox="1">
            <a:spLocks/>
          </p:cNvSpPr>
          <p:nvPr/>
        </p:nvSpPr>
        <p:spPr>
          <a:xfrm>
            <a:off x="60343" y="87253"/>
            <a:ext cx="8229600" cy="5936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189"/>
            <a:endParaRPr lang="en-GB" sz="2400" b="1" dirty="0">
              <a:solidFill>
                <a:schemeClr val="accent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1054" y="997523"/>
            <a:ext cx="95939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/>
              <a:t>Phenotyping</a:t>
            </a:r>
            <a:r>
              <a:rPr lang="fr-FR" sz="2000" dirty="0"/>
              <a:t>/</a:t>
            </a:r>
            <a:r>
              <a:rPr lang="fr-FR" sz="2000" dirty="0" err="1"/>
              <a:t>environment</a:t>
            </a:r>
            <a:r>
              <a:rPr lang="fr-FR" sz="2000" dirty="0"/>
              <a:t> variable = </a:t>
            </a:r>
            <a:r>
              <a:rPr lang="fr-FR" sz="2000" b="1" i="1" dirty="0">
                <a:solidFill>
                  <a:srgbClr val="0070C0"/>
                </a:solidFill>
              </a:rPr>
              <a:t>Trait + Method + Unit/</a:t>
            </a:r>
            <a:r>
              <a:rPr lang="fr-FR" sz="2000" b="1" i="1" dirty="0" err="1">
                <a:solidFill>
                  <a:srgbClr val="0070C0"/>
                </a:solidFill>
              </a:rPr>
              <a:t>Scale</a:t>
            </a:r>
            <a:endParaRPr lang="fr-FR" sz="2000" i="1" dirty="0"/>
          </a:p>
        </p:txBody>
      </p:sp>
      <p:pic>
        <p:nvPicPr>
          <p:cNvPr id="34" name="Google Shape;1105;p51">
            <a:extLst>
              <a:ext uri="{FF2B5EF4-FFF2-40B4-BE49-F238E27FC236}">
                <a16:creationId xmlns:a16="http://schemas.microsoft.com/office/drawing/2014/main" id="{2FD4CF9A-1D7E-C04F-8B81-EF3AB21EFF4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381" y="5335847"/>
            <a:ext cx="1791942" cy="75803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3B24F588-628E-F343-BB25-0046B6FF6E56}"/>
              </a:ext>
            </a:extLst>
          </p:cNvPr>
          <p:cNvSpPr txBox="1"/>
          <p:nvPr/>
        </p:nvSpPr>
        <p:spPr>
          <a:xfrm>
            <a:off x="181770" y="6052591"/>
            <a:ext cx="1166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L Cabrera</a:t>
            </a:r>
          </a:p>
        </p:txBody>
      </p:sp>
      <p:sp>
        <p:nvSpPr>
          <p:cNvPr id="30" name="Titre 29">
            <a:extLst>
              <a:ext uri="{FF2B5EF4-FFF2-40B4-BE49-F238E27FC236}">
                <a16:creationId xmlns:a16="http://schemas.microsoft.com/office/drawing/2014/main" id="{486D9A7F-D900-3C4B-8FE4-7F0C1F9DD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Controlled</a:t>
            </a:r>
            <a:r>
              <a:rPr lang="fr-FR" dirty="0"/>
              <a:t> </a:t>
            </a:r>
            <a:r>
              <a:rPr lang="fr-FR" dirty="0" err="1"/>
              <a:t>Vocabulary</a:t>
            </a:r>
            <a:r>
              <a:rPr lang="fr-FR" dirty="0"/>
              <a:t> Challenge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F50133A-0563-D44E-835B-E4382EDF0AC1}"/>
              </a:ext>
            </a:extLst>
          </p:cNvPr>
          <p:cNvSpPr txBox="1"/>
          <p:nvPr/>
        </p:nvSpPr>
        <p:spPr>
          <a:xfrm>
            <a:off x="3735054" y="3531978"/>
            <a:ext cx="5984202" cy="138499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2800" dirty="0"/>
              <a:t>We need Species specific CV/Ontologies</a:t>
            </a:r>
          </a:p>
          <a:p>
            <a:r>
              <a:rPr lang="en-GB" sz="2800" dirty="0"/>
              <a:t>BUT</a:t>
            </a:r>
          </a:p>
          <a:p>
            <a:r>
              <a:rPr lang="en-GB" sz="2800" dirty="0"/>
              <a:t>Near infinite number of combination</a:t>
            </a:r>
          </a:p>
        </p:txBody>
      </p:sp>
    </p:spTree>
    <p:extLst>
      <p:ext uri="{BB962C8B-B14F-4D97-AF65-F5344CB8AC3E}">
        <p14:creationId xmlns:p14="http://schemas.microsoft.com/office/powerpoint/2010/main" val="38501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3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37E1BFD-DD16-5A40-95E8-EA39E1C10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Using</a:t>
            </a:r>
            <a:r>
              <a:rPr lang="fr-FR" dirty="0"/>
              <a:t> MIAPPE for minimal variable description</a:t>
            </a:r>
          </a:p>
          <a:p>
            <a:pPr lvl="1"/>
            <a:r>
              <a:rPr lang="fr-FR" dirty="0" err="1"/>
              <a:t>Optional</a:t>
            </a:r>
            <a:r>
              <a:rPr lang="fr-FR" dirty="0"/>
              <a:t> </a:t>
            </a:r>
            <a:r>
              <a:rPr lang="fr-FR" dirty="0" err="1"/>
              <a:t>reference</a:t>
            </a:r>
            <a:r>
              <a:rPr lang="fr-FR" dirty="0"/>
              <a:t> to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ontology</a:t>
            </a:r>
            <a:endParaRPr lang="fr-FR" dirty="0"/>
          </a:p>
          <a:p>
            <a:pPr lvl="1"/>
            <a:r>
              <a:rPr lang="fr-FR" u="sng" dirty="0"/>
              <a:t>Ad hoc </a:t>
            </a:r>
            <a:r>
              <a:rPr lang="fr-FR" dirty="0"/>
              <a:t>Trait or Method or </a:t>
            </a:r>
            <a:r>
              <a:rPr lang="fr-FR" dirty="0" err="1"/>
              <a:t>Scale</a:t>
            </a:r>
            <a:r>
              <a:rPr lang="fr-FR" dirty="0"/>
              <a:t> in MIAPPE </a:t>
            </a:r>
            <a:r>
              <a:rPr lang="fr-FR" dirty="0" err="1"/>
              <a:t>dataset</a:t>
            </a:r>
            <a:endParaRPr lang="fr-FR" dirty="0"/>
          </a:p>
          <a:p>
            <a:pPr lvl="1"/>
            <a:r>
              <a:rPr lang="fr-FR" dirty="0"/>
              <a:t>Focus on Trait for </a:t>
            </a:r>
            <a:r>
              <a:rPr lang="fr-FR" dirty="0" err="1"/>
              <a:t>interoperability</a:t>
            </a:r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Controlled</a:t>
            </a:r>
            <a:r>
              <a:rPr lang="fr-FR" dirty="0"/>
              <a:t> </a:t>
            </a:r>
            <a:r>
              <a:rPr lang="fr-FR" dirty="0" err="1"/>
              <a:t>Vocabulary</a:t>
            </a:r>
            <a:r>
              <a:rPr lang="fr-FR" dirty="0"/>
              <a:t> Challenge</a:t>
            </a:r>
            <a:endParaRPr lang="en-US" noProof="0" dirty="0"/>
          </a:p>
        </p:txBody>
      </p:sp>
      <p:sp>
        <p:nvSpPr>
          <p:cNvPr id="12" name="Sous-titre 11">
            <a:extLst>
              <a:ext uri="{FF2B5EF4-FFF2-40B4-BE49-F238E27FC236}">
                <a16:creationId xmlns:a16="http://schemas.microsoft.com/office/drawing/2014/main" id="{43CC9133-3984-DC43-8B40-3DC2121435FA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Variable annotation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381750"/>
            <a:ext cx="2844800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68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91482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Controlled</a:t>
            </a:r>
            <a:r>
              <a:rPr lang="fr-FR" dirty="0"/>
              <a:t> </a:t>
            </a:r>
            <a:r>
              <a:rPr lang="fr-FR" dirty="0" err="1"/>
              <a:t>Vocabulary</a:t>
            </a:r>
            <a:r>
              <a:rPr lang="fr-FR" dirty="0"/>
              <a:t> Challenge</a:t>
            </a:r>
            <a:endParaRPr lang="en-US" noProof="0" dirty="0"/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E77EE7DF-FDFF-B848-AB81-69CFC47BF3E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Variable annotation Example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69</a:t>
            </a:fld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412175" y="2545398"/>
          <a:ext cx="4225516" cy="14782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37552">
                  <a:extLst>
                    <a:ext uri="{9D8B030D-6E8A-4147-A177-3AD203B41FA5}">
                      <a16:colId xmlns:a16="http://schemas.microsoft.com/office/drawing/2014/main" val="1214296590"/>
                    </a:ext>
                  </a:extLst>
                </a:gridCol>
                <a:gridCol w="2987964">
                  <a:extLst>
                    <a:ext uri="{9D8B030D-6E8A-4147-A177-3AD203B41FA5}">
                      <a16:colId xmlns:a16="http://schemas.microsoft.com/office/drawing/2014/main" val="3255648509"/>
                    </a:ext>
                  </a:extLst>
                </a:gridCol>
              </a:tblGrid>
              <a:tr h="331805">
                <a:tc>
                  <a:txBody>
                    <a:bodyPr/>
                    <a:lstStyle/>
                    <a:p>
                      <a:r>
                        <a:rPr lang="fr-FR" sz="1800" dirty="0"/>
                        <a:t>Trait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Trait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L98AR1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Latent Period for strain 98AR1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L93CV1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Latent Period for strain 93CV1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63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Canker_LL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Canker lesion length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690855"/>
                  </a:ext>
                </a:extLst>
              </a:tr>
            </a:tbl>
          </a:graphicData>
        </a:graphic>
      </p:graphicFrame>
      <p:sp>
        <p:nvSpPr>
          <p:cNvPr id="15" name="Rectangle à coins arrondis 14"/>
          <p:cNvSpPr/>
          <p:nvPr/>
        </p:nvSpPr>
        <p:spPr>
          <a:xfrm>
            <a:off x="412175" y="2938138"/>
            <a:ext cx="894376" cy="69279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6" name="Groupe 25"/>
          <p:cNvGrpSpPr/>
          <p:nvPr/>
        </p:nvGrpSpPr>
        <p:grpSpPr>
          <a:xfrm>
            <a:off x="4951649" y="1043623"/>
            <a:ext cx="6877988" cy="4831935"/>
            <a:chOff x="4897328" y="888628"/>
            <a:chExt cx="6877988" cy="483193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3072" y="3197121"/>
              <a:ext cx="3150607" cy="2523442"/>
            </a:xfrm>
            <a:prstGeom prst="rect">
              <a:avLst/>
            </a:prstGeom>
          </p:spPr>
        </p:pic>
        <p:grpSp>
          <p:nvGrpSpPr>
            <p:cNvPr id="19" name="Groupe 18"/>
            <p:cNvGrpSpPr/>
            <p:nvPr/>
          </p:nvGrpSpPr>
          <p:grpSpPr>
            <a:xfrm>
              <a:off x="8517766" y="1250992"/>
              <a:ext cx="3257550" cy="4469571"/>
              <a:chOff x="8372910" y="951124"/>
              <a:chExt cx="3257550" cy="4469571"/>
            </a:xfrm>
          </p:grpSpPr>
          <p:pic>
            <p:nvPicPr>
              <p:cNvPr id="6" name="Imag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2910" y="3210895"/>
                <a:ext cx="3257550" cy="2209800"/>
              </a:xfrm>
              <a:prstGeom prst="rect">
                <a:avLst/>
              </a:prstGeom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72910" y="951124"/>
                <a:ext cx="3150607" cy="2259771"/>
              </a:xfrm>
              <a:prstGeom prst="rect">
                <a:avLst/>
              </a:prstGeom>
            </p:spPr>
          </p:pic>
        </p:grpSp>
        <p:grpSp>
          <p:nvGrpSpPr>
            <p:cNvPr id="25" name="Groupe 24"/>
            <p:cNvGrpSpPr/>
            <p:nvPr/>
          </p:nvGrpSpPr>
          <p:grpSpPr>
            <a:xfrm>
              <a:off x="4897328" y="888628"/>
              <a:ext cx="3511801" cy="2151672"/>
              <a:chOff x="1832634" y="3446517"/>
              <a:chExt cx="3511801" cy="2151672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32634" y="3446517"/>
                <a:ext cx="3511801" cy="2151672"/>
              </a:xfrm>
              <a:prstGeom prst="rect">
                <a:avLst/>
              </a:prstGeom>
            </p:spPr>
          </p:pic>
          <p:sp>
            <p:nvSpPr>
              <p:cNvPr id="23" name="Rectangle à coins arrondis 22"/>
              <p:cNvSpPr/>
              <p:nvPr/>
            </p:nvSpPr>
            <p:spPr>
              <a:xfrm>
                <a:off x="3105344" y="5154787"/>
                <a:ext cx="1584356" cy="304453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8702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Google Shape;135;p20">
            <a:extLst>
              <a:ext uri="{FF2B5EF4-FFF2-40B4-BE49-F238E27FC236}">
                <a16:creationId xmlns:a16="http://schemas.microsoft.com/office/drawing/2014/main" id="{DA2193A6-E611-1342-B807-BF7A2283A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fr-FR" dirty="0" err="1">
                <a:latin typeface="Corbel" panose="020B0503020204020204" pitchFamily="34" charset="0"/>
              </a:rPr>
              <a:t>Intégration</a:t>
            </a:r>
            <a:r>
              <a:rPr lang="en-US" altLang="fr-FR" dirty="0">
                <a:latin typeface="Corbel" panose="020B0503020204020204" pitchFamily="34" charset="0"/>
              </a:rPr>
              <a:t> *Omics / Environment / Phenome</a:t>
            </a:r>
            <a:endParaRPr lang="fr-FR" altLang="fr-FR" dirty="0">
              <a:latin typeface="Corbel" panose="020B0503020204020204" pitchFamily="34" charset="0"/>
            </a:endParaRPr>
          </a:p>
        </p:txBody>
      </p:sp>
      <p:pic>
        <p:nvPicPr>
          <p:cNvPr id="2" name="Google Shape;84;p15">
            <a:extLst>
              <a:ext uri="{FF2B5EF4-FFF2-40B4-BE49-F238E27FC236}">
                <a16:creationId xmlns:a16="http://schemas.microsoft.com/office/drawing/2014/main" id="{AEA2FAAA-E25F-7898-9C2E-49100885234A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051" y="4851401"/>
            <a:ext cx="2578101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5;p15">
            <a:extLst>
              <a:ext uri="{FF2B5EF4-FFF2-40B4-BE49-F238E27FC236}">
                <a16:creationId xmlns:a16="http://schemas.microsoft.com/office/drawing/2014/main" id="{16961AE9-8813-D3D5-C3F5-10D4F75AF5C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675" y="1617663"/>
            <a:ext cx="2578101" cy="876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86;p15">
            <a:extLst>
              <a:ext uri="{FF2B5EF4-FFF2-40B4-BE49-F238E27FC236}">
                <a16:creationId xmlns:a16="http://schemas.microsoft.com/office/drawing/2014/main" id="{E9EAA6B4-7F41-A828-42BD-BE670733579B}"/>
              </a:ext>
            </a:extLst>
          </p:cNvPr>
          <p:cNvGrpSpPr/>
          <p:nvPr/>
        </p:nvGrpSpPr>
        <p:grpSpPr>
          <a:xfrm>
            <a:off x="3949700" y="5204041"/>
            <a:ext cx="3730603" cy="1676505"/>
            <a:chOff x="-9509" y="4155448"/>
            <a:chExt cx="3731100" cy="2041200"/>
          </a:xfrm>
        </p:grpSpPr>
        <p:sp>
          <p:nvSpPr>
            <p:cNvPr id="6" name="Google Shape;87;p15">
              <a:extLst>
                <a:ext uri="{FF2B5EF4-FFF2-40B4-BE49-F238E27FC236}">
                  <a16:creationId xmlns:a16="http://schemas.microsoft.com/office/drawing/2014/main" id="{3F9ABA9C-C337-61AD-8D33-928781695577}"/>
                </a:ext>
              </a:extLst>
            </p:cNvPr>
            <p:cNvSpPr/>
            <p:nvPr/>
          </p:nvSpPr>
          <p:spPr>
            <a:xfrm>
              <a:off x="-9509" y="4155448"/>
              <a:ext cx="3731100" cy="2041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88;p15">
              <a:extLst>
                <a:ext uri="{FF2B5EF4-FFF2-40B4-BE49-F238E27FC236}">
                  <a16:creationId xmlns:a16="http://schemas.microsoft.com/office/drawing/2014/main" id="{F9E1ED93-5E1E-EC34-88E3-5701FE564891}"/>
                </a:ext>
              </a:extLst>
            </p:cNvPr>
            <p:cNvSpPr txBox="1"/>
            <p:nvPr/>
          </p:nvSpPr>
          <p:spPr>
            <a:xfrm>
              <a:off x="142891" y="4155448"/>
              <a:ext cx="20646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r>
                <a:rPr lang="en-GB" sz="1867" b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Environment</a:t>
              </a:r>
              <a:endParaRPr sz="1867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8" name="Google Shape;90;p15">
            <a:extLst>
              <a:ext uri="{FF2B5EF4-FFF2-40B4-BE49-F238E27FC236}">
                <a16:creationId xmlns:a16="http://schemas.microsoft.com/office/drawing/2014/main" id="{C35B49AD-3402-C5C2-7ADE-98950465D9F0}"/>
              </a:ext>
            </a:extLst>
          </p:cNvPr>
          <p:cNvGrpSpPr/>
          <p:nvPr/>
        </p:nvGrpSpPr>
        <p:grpSpPr>
          <a:xfrm>
            <a:off x="8239867" y="922168"/>
            <a:ext cx="3730400" cy="2078113"/>
            <a:chOff x="0" y="676275"/>
            <a:chExt cx="2797800" cy="1558585"/>
          </a:xfrm>
        </p:grpSpPr>
        <p:sp>
          <p:nvSpPr>
            <p:cNvPr id="9" name="Google Shape;91;p15">
              <a:extLst>
                <a:ext uri="{FF2B5EF4-FFF2-40B4-BE49-F238E27FC236}">
                  <a16:creationId xmlns:a16="http://schemas.microsoft.com/office/drawing/2014/main" id="{6D64C7F5-70B5-E160-2C22-1417D509B72B}"/>
                </a:ext>
              </a:extLst>
            </p:cNvPr>
            <p:cNvSpPr/>
            <p:nvPr/>
          </p:nvSpPr>
          <p:spPr>
            <a:xfrm>
              <a:off x="0" y="703660"/>
              <a:ext cx="2797800" cy="1531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92;p15">
              <a:extLst>
                <a:ext uri="{FF2B5EF4-FFF2-40B4-BE49-F238E27FC236}">
                  <a16:creationId xmlns:a16="http://schemas.microsoft.com/office/drawing/2014/main" id="{C8EB7316-E727-51D7-DFBE-723A568971DF}"/>
                </a:ext>
              </a:extLst>
            </p:cNvPr>
            <p:cNvSpPr txBox="1"/>
            <p:nvPr/>
          </p:nvSpPr>
          <p:spPr>
            <a:xfrm>
              <a:off x="114300" y="676275"/>
              <a:ext cx="2664600" cy="3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r>
                <a:rPr lang="en-GB" sz="1867" b="1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Genetics</a:t>
              </a:r>
              <a:endParaRPr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r>
                <a:rPr lang="en-GB" sz="1867" b="1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Genomics</a:t>
              </a:r>
            </a:p>
            <a:p>
              <a:r>
                <a:rPr lang="en-GB" sz="1867" b="1" dirty="0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Omics</a:t>
              </a:r>
              <a:endParaRPr sz="1867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pic>
          <p:nvPicPr>
            <p:cNvPr id="13" name="Google Shape;93;p15">
              <a:extLst>
                <a:ext uri="{FF2B5EF4-FFF2-40B4-BE49-F238E27FC236}">
                  <a16:creationId xmlns:a16="http://schemas.microsoft.com/office/drawing/2014/main" id="{ECCF52B0-7EFE-FC70-D86E-033B6C1A2440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2069" y="881063"/>
              <a:ext cx="1323974" cy="661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94;p15">
              <a:extLst>
                <a:ext uri="{FF2B5EF4-FFF2-40B4-BE49-F238E27FC236}">
                  <a16:creationId xmlns:a16="http://schemas.microsoft.com/office/drawing/2014/main" id="{42500CA1-5693-EDCF-326E-38B48C412ECB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963" y="1370410"/>
              <a:ext cx="1943100" cy="7524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oogle Shape;95;p15">
            <a:extLst>
              <a:ext uri="{FF2B5EF4-FFF2-40B4-BE49-F238E27FC236}">
                <a16:creationId xmlns:a16="http://schemas.microsoft.com/office/drawing/2014/main" id="{EBEED11B-7527-43EE-3DAC-40113929422C}"/>
              </a:ext>
            </a:extLst>
          </p:cNvPr>
          <p:cNvGrpSpPr/>
          <p:nvPr/>
        </p:nvGrpSpPr>
        <p:grpSpPr>
          <a:xfrm>
            <a:off x="100851" y="958585"/>
            <a:ext cx="3787600" cy="2041600"/>
            <a:chOff x="6167438" y="703660"/>
            <a:chExt cx="2840700" cy="1531200"/>
          </a:xfrm>
        </p:grpSpPr>
        <p:sp>
          <p:nvSpPr>
            <p:cNvPr id="16" name="Google Shape;96;p15">
              <a:extLst>
                <a:ext uri="{FF2B5EF4-FFF2-40B4-BE49-F238E27FC236}">
                  <a16:creationId xmlns:a16="http://schemas.microsoft.com/office/drawing/2014/main" id="{1C5D6720-E89D-9855-9784-1914051D2BCF}"/>
                </a:ext>
              </a:extLst>
            </p:cNvPr>
            <p:cNvSpPr/>
            <p:nvPr/>
          </p:nvSpPr>
          <p:spPr>
            <a:xfrm>
              <a:off x="6167438" y="703660"/>
              <a:ext cx="2840700" cy="1531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97;p15">
              <a:extLst>
                <a:ext uri="{FF2B5EF4-FFF2-40B4-BE49-F238E27FC236}">
                  <a16:creationId xmlns:a16="http://schemas.microsoft.com/office/drawing/2014/main" id="{182937E1-0817-4E4D-91FE-F1049B59D46C}"/>
                </a:ext>
              </a:extLst>
            </p:cNvPr>
            <p:cNvSpPr txBox="1"/>
            <p:nvPr/>
          </p:nvSpPr>
          <p:spPr>
            <a:xfrm>
              <a:off x="6167438" y="733425"/>
              <a:ext cx="2664600" cy="3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r>
                <a:rPr lang="en-GB" sz="1867" b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Phenomics</a:t>
              </a:r>
              <a:endParaRPr sz="1867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pic>
          <p:nvPicPr>
            <p:cNvPr id="18" name="Google Shape;98;p15" descr="edited2 (3)-2.png">
              <a:extLst>
                <a:ext uri="{FF2B5EF4-FFF2-40B4-BE49-F238E27FC236}">
                  <a16:creationId xmlns:a16="http://schemas.microsoft.com/office/drawing/2014/main" id="{F4F8937F-52BD-10A4-A37D-37986A25AED3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65319" y="853678"/>
              <a:ext cx="644129" cy="728664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9" name="Google Shape;99;p15">
              <a:extLst>
                <a:ext uri="{FF2B5EF4-FFF2-40B4-BE49-F238E27FC236}">
                  <a16:creationId xmlns:a16="http://schemas.microsoft.com/office/drawing/2014/main" id="{76F38217-A086-0257-7016-0591E55211C4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91263" y="1423988"/>
              <a:ext cx="1227535" cy="6988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00;p15">
              <a:extLst>
                <a:ext uri="{FF2B5EF4-FFF2-40B4-BE49-F238E27FC236}">
                  <a16:creationId xmlns:a16="http://schemas.microsoft.com/office/drawing/2014/main" id="{298F47BC-E47A-7B97-E40B-471EBBEE95D7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1604" y="910828"/>
              <a:ext cx="1153716" cy="8834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oogle Shape;101;p15">
            <a:extLst>
              <a:ext uri="{FF2B5EF4-FFF2-40B4-BE49-F238E27FC236}">
                <a16:creationId xmlns:a16="http://schemas.microsoft.com/office/drawing/2014/main" id="{981AF8A1-1CEB-219A-EA47-BF7847146DAE}"/>
              </a:ext>
            </a:extLst>
          </p:cNvPr>
          <p:cNvGrpSpPr/>
          <p:nvPr/>
        </p:nvGrpSpPr>
        <p:grpSpPr>
          <a:xfrm>
            <a:off x="4079961" y="5645175"/>
            <a:ext cx="3430660" cy="1084268"/>
            <a:chOff x="4007768" y="5373216"/>
            <a:chExt cx="3431118" cy="1083690"/>
          </a:xfrm>
        </p:grpSpPr>
        <p:pic>
          <p:nvPicPr>
            <p:cNvPr id="22" name="Google Shape;102;p15">
              <a:extLst>
                <a:ext uri="{FF2B5EF4-FFF2-40B4-BE49-F238E27FC236}">
                  <a16:creationId xmlns:a16="http://schemas.microsoft.com/office/drawing/2014/main" id="{F4957D39-1455-6D11-9222-EE987D503259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07768" y="5373216"/>
              <a:ext cx="1069076" cy="107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03;p15">
              <a:extLst>
                <a:ext uri="{FF2B5EF4-FFF2-40B4-BE49-F238E27FC236}">
                  <a16:creationId xmlns:a16="http://schemas.microsoft.com/office/drawing/2014/main" id="{77CA49E9-229E-02D9-3D24-8AC91AFF3868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7889" y="5373216"/>
              <a:ext cx="1152127" cy="10801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104;p15">
              <a:extLst>
                <a:ext uri="{FF2B5EF4-FFF2-40B4-BE49-F238E27FC236}">
                  <a16:creationId xmlns:a16="http://schemas.microsoft.com/office/drawing/2014/main" id="{CF482770-F975-171A-5FE5-1C0EACBE18F4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6586" y="5373216"/>
              <a:ext cx="1932300" cy="10836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05;p15">
            <a:extLst>
              <a:ext uri="{FF2B5EF4-FFF2-40B4-BE49-F238E27FC236}">
                <a16:creationId xmlns:a16="http://schemas.microsoft.com/office/drawing/2014/main" id="{C6F1943C-9A49-1B65-2844-3A14225782EB}"/>
              </a:ext>
            </a:extLst>
          </p:cNvPr>
          <p:cNvGrpSpPr/>
          <p:nvPr/>
        </p:nvGrpSpPr>
        <p:grpSpPr>
          <a:xfrm>
            <a:off x="3319158" y="2541399"/>
            <a:ext cx="4985765" cy="2263499"/>
            <a:chOff x="3422134" y="2683585"/>
            <a:chExt cx="4985100" cy="2263800"/>
          </a:xfrm>
        </p:grpSpPr>
        <p:sp>
          <p:nvSpPr>
            <p:cNvPr id="26" name="Google Shape;106;p15">
              <a:extLst>
                <a:ext uri="{FF2B5EF4-FFF2-40B4-BE49-F238E27FC236}">
                  <a16:creationId xmlns:a16="http://schemas.microsoft.com/office/drawing/2014/main" id="{13500031-6CE9-641A-A19D-428EDE7F30FF}"/>
                </a:ext>
              </a:extLst>
            </p:cNvPr>
            <p:cNvSpPr/>
            <p:nvPr/>
          </p:nvSpPr>
          <p:spPr>
            <a:xfrm>
              <a:off x="3422134" y="2683585"/>
              <a:ext cx="4985100" cy="2263800"/>
            </a:xfrm>
            <a:prstGeom prst="ellipse">
              <a:avLst/>
            </a:prstGeom>
            <a:solidFill>
              <a:srgbClr val="C6E5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07;p15">
              <a:extLst>
                <a:ext uri="{FF2B5EF4-FFF2-40B4-BE49-F238E27FC236}">
                  <a16:creationId xmlns:a16="http://schemas.microsoft.com/office/drawing/2014/main" id="{B43F252B-D0BC-B1B1-F3D0-C8A9B9505872}"/>
                </a:ext>
              </a:extLst>
            </p:cNvPr>
            <p:cNvSpPr txBox="1"/>
            <p:nvPr/>
          </p:nvSpPr>
          <p:spPr>
            <a:xfrm>
              <a:off x="3921207" y="2758378"/>
              <a:ext cx="3947100" cy="33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ctr"/>
              <a:r>
                <a:rPr lang="en-GB" sz="2000" b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Plant </a:t>
              </a:r>
              <a:r>
                <a:rPr lang="en-GB" sz="2000" b="1">
                  <a:solidFill>
                    <a:srgbClr val="000000"/>
                  </a:solidFill>
                  <a:latin typeface="Corbel"/>
                  <a:ea typeface="Corbel"/>
                  <a:cs typeface="Corbel"/>
                  <a:sym typeface="Corbel"/>
                </a:rPr>
                <a:t>Breeding</a:t>
              </a:r>
              <a:endParaRPr sz="20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algn="ctr"/>
              <a:r>
                <a:rPr lang="en-GB" sz="2267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Genetic variations by Traits</a:t>
              </a:r>
              <a:endParaRPr sz="2267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endParaRPr sz="1867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28" name="Google Shape;108;p15">
              <a:extLst>
                <a:ext uri="{FF2B5EF4-FFF2-40B4-BE49-F238E27FC236}">
                  <a16:creationId xmlns:a16="http://schemas.microsoft.com/office/drawing/2014/main" id="{010DFD03-7D18-D86C-D9A8-F6ED22E8127A}"/>
                </a:ext>
              </a:extLst>
            </p:cNvPr>
            <p:cNvSpPr txBox="1"/>
            <p:nvPr/>
          </p:nvSpPr>
          <p:spPr>
            <a:xfrm>
              <a:off x="3921207" y="3954980"/>
              <a:ext cx="3947100" cy="33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noAutofit/>
            </a:bodyPr>
            <a:lstStyle/>
            <a:p>
              <a:pPr algn="ctr"/>
              <a:r>
                <a:rPr lang="en-GB" sz="2000" b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Climate Change Studie</a:t>
              </a:r>
              <a:endParaRPr sz="1467"/>
            </a:p>
            <a:p>
              <a:pPr algn="ctr"/>
              <a:r>
                <a:rPr lang="en-GB" sz="2267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Genotype by Environment</a:t>
              </a:r>
              <a:endParaRPr sz="1467"/>
            </a:p>
            <a:p>
              <a:endParaRPr sz="1867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cxnSp>
        <p:nvCxnSpPr>
          <p:cNvPr id="29" name="Google Shape;109;p15">
            <a:extLst>
              <a:ext uri="{FF2B5EF4-FFF2-40B4-BE49-F238E27FC236}">
                <a16:creationId xmlns:a16="http://schemas.microsoft.com/office/drawing/2014/main" id="{E4AC1228-012F-8A8E-DE8B-9D20B52BBC42}"/>
              </a:ext>
            </a:extLst>
          </p:cNvPr>
          <p:cNvCxnSpPr>
            <a:stCxn id="16" idx="3"/>
            <a:endCxn id="26" idx="0"/>
          </p:cNvCxnSpPr>
          <p:nvPr/>
        </p:nvCxnSpPr>
        <p:spPr>
          <a:xfrm>
            <a:off x="3888451" y="1979385"/>
            <a:ext cx="1923600" cy="562000"/>
          </a:xfrm>
          <a:prstGeom prst="bentConnector2">
            <a:avLst/>
          </a:prstGeom>
          <a:solidFill>
            <a:schemeClr val="accent1"/>
          </a:solidFill>
          <a:ln w="317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31" name="Google Shape;110;p15">
            <a:extLst>
              <a:ext uri="{FF2B5EF4-FFF2-40B4-BE49-F238E27FC236}">
                <a16:creationId xmlns:a16="http://schemas.microsoft.com/office/drawing/2014/main" id="{78F2C048-90DC-8E8B-35EB-E1B24AA117D1}"/>
              </a:ext>
            </a:extLst>
          </p:cNvPr>
          <p:cNvCxnSpPr>
            <a:stCxn id="9" idx="1"/>
            <a:endCxn id="26" idx="0"/>
          </p:cNvCxnSpPr>
          <p:nvPr/>
        </p:nvCxnSpPr>
        <p:spPr>
          <a:xfrm flipH="1">
            <a:off x="5811867" y="1979480"/>
            <a:ext cx="2428000" cy="562000"/>
          </a:xfrm>
          <a:prstGeom prst="bentConnector2">
            <a:avLst/>
          </a:prstGeom>
          <a:solidFill>
            <a:schemeClr val="accent1"/>
          </a:solidFill>
          <a:ln w="317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33" name="Google Shape;111;p15">
            <a:extLst>
              <a:ext uri="{FF2B5EF4-FFF2-40B4-BE49-F238E27FC236}">
                <a16:creationId xmlns:a16="http://schemas.microsoft.com/office/drawing/2014/main" id="{F7A31D2E-1685-AAE2-ED77-6FFCFE4D53D9}"/>
              </a:ext>
            </a:extLst>
          </p:cNvPr>
          <p:cNvCxnSpPr>
            <a:stCxn id="6" idx="0"/>
            <a:endCxn id="26" idx="4"/>
          </p:cNvCxnSpPr>
          <p:nvPr/>
        </p:nvCxnSpPr>
        <p:spPr>
          <a:xfrm rot="5400000" flipH="1">
            <a:off x="5614001" y="5003040"/>
            <a:ext cx="399200" cy="2800"/>
          </a:xfrm>
          <a:prstGeom prst="bentConnector3">
            <a:avLst>
              <a:gd name="adj1" fmla="val 50008"/>
            </a:avLst>
          </a:prstGeom>
          <a:solidFill>
            <a:schemeClr val="accent1"/>
          </a:solidFill>
          <a:ln w="3175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34" name="Google Shape;112;p15">
            <a:extLst>
              <a:ext uri="{FF2B5EF4-FFF2-40B4-BE49-F238E27FC236}">
                <a16:creationId xmlns:a16="http://schemas.microsoft.com/office/drawing/2014/main" id="{461BAC0C-E971-E09C-BEA5-1DC130DB6268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170489" y="3241675"/>
            <a:ext cx="741361" cy="877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13;p15">
            <a:extLst>
              <a:ext uri="{FF2B5EF4-FFF2-40B4-BE49-F238E27FC236}">
                <a16:creationId xmlns:a16="http://schemas.microsoft.com/office/drawing/2014/main" id="{9E0B3D64-93E9-B1C4-57F7-60C3C1587B1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889625" y="3221039"/>
            <a:ext cx="685800" cy="82391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Bulle rectangulaire à coins arrondis 36">
            <a:extLst>
              <a:ext uri="{FF2B5EF4-FFF2-40B4-BE49-F238E27FC236}">
                <a16:creationId xmlns:a16="http://schemas.microsoft.com/office/drawing/2014/main" id="{085BDB94-BB82-8AA9-80E0-226DE344224E}"/>
              </a:ext>
            </a:extLst>
          </p:cNvPr>
          <p:cNvSpPr/>
          <p:nvPr/>
        </p:nvSpPr>
        <p:spPr>
          <a:xfrm>
            <a:off x="677911" y="3429000"/>
            <a:ext cx="2476812" cy="1244600"/>
          </a:xfrm>
          <a:prstGeom prst="wedgeRoundRectCallout">
            <a:avLst>
              <a:gd name="adj1" fmla="val 1165"/>
              <a:gd name="adj2" fmla="val -9252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 err="1"/>
              <a:t>Dispersed</a:t>
            </a:r>
            <a:endParaRPr lang="fr-FR" dirty="0"/>
          </a:p>
          <a:p>
            <a:r>
              <a:rPr lang="fr-FR" dirty="0" err="1"/>
              <a:t>Heterogenous</a:t>
            </a:r>
            <a:endParaRPr lang="fr-FR" dirty="0"/>
          </a:p>
          <a:p>
            <a:r>
              <a:rPr lang="fr-FR" dirty="0" err="1"/>
              <a:t>Getting</a:t>
            </a:r>
            <a:r>
              <a:rPr lang="fr-FR" dirty="0"/>
              <a:t> </a:t>
            </a:r>
            <a:r>
              <a:rPr lang="fr-FR" dirty="0" err="1"/>
              <a:t>Standardized</a:t>
            </a:r>
            <a:endParaRPr lang="fr-FR" dirty="0"/>
          </a:p>
        </p:txBody>
      </p:sp>
      <p:sp>
        <p:nvSpPr>
          <p:cNvPr id="38" name="Bulle rectangulaire à coins arrondis 37">
            <a:extLst>
              <a:ext uri="{FF2B5EF4-FFF2-40B4-BE49-F238E27FC236}">
                <a16:creationId xmlns:a16="http://schemas.microsoft.com/office/drawing/2014/main" id="{220B9502-0636-2AC7-00A5-FD2B5BC54895}"/>
              </a:ext>
            </a:extLst>
          </p:cNvPr>
          <p:cNvSpPr/>
          <p:nvPr/>
        </p:nvSpPr>
        <p:spPr>
          <a:xfrm>
            <a:off x="1841470" y="5346394"/>
            <a:ext cx="1563523" cy="686818"/>
          </a:xfrm>
          <a:prstGeom prst="wedgeRoundRectCallout">
            <a:avLst>
              <a:gd name="adj1" fmla="val 87720"/>
              <a:gd name="adj2" fmla="val 5392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 err="1"/>
              <a:t>Dispersed</a:t>
            </a:r>
            <a:endParaRPr lang="fr-FR" dirty="0"/>
          </a:p>
          <a:p>
            <a:r>
              <a:rPr lang="fr-FR" dirty="0" err="1"/>
              <a:t>Heterogenous</a:t>
            </a:r>
            <a:endParaRPr lang="fr-FR" dirty="0"/>
          </a:p>
        </p:txBody>
      </p:sp>
      <p:sp>
        <p:nvSpPr>
          <p:cNvPr id="39" name="Bulle rectangulaire à coins arrondis 38">
            <a:extLst>
              <a:ext uri="{FF2B5EF4-FFF2-40B4-BE49-F238E27FC236}">
                <a16:creationId xmlns:a16="http://schemas.microsoft.com/office/drawing/2014/main" id="{D82D35C7-799A-8863-D978-FE5D673740DA}"/>
              </a:ext>
            </a:extLst>
          </p:cNvPr>
          <p:cNvSpPr/>
          <p:nvPr/>
        </p:nvSpPr>
        <p:spPr>
          <a:xfrm>
            <a:off x="8824716" y="3236819"/>
            <a:ext cx="3023352" cy="1244600"/>
          </a:xfrm>
          <a:prstGeom prst="wedgeRoundRectCallout">
            <a:avLst>
              <a:gd name="adj1" fmla="val 28385"/>
              <a:gd name="adj2" fmla="val -7782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dirty="0" err="1"/>
              <a:t>Mostly</a:t>
            </a:r>
            <a:r>
              <a:rPr lang="fr-FR" dirty="0"/>
              <a:t> </a:t>
            </a:r>
            <a:r>
              <a:rPr lang="fr-FR" dirty="0" err="1"/>
              <a:t>centralized</a:t>
            </a:r>
            <a:endParaRPr lang="fr-FR" dirty="0"/>
          </a:p>
          <a:p>
            <a:r>
              <a:rPr lang="fr-FR" dirty="0" err="1"/>
              <a:t>Homogenous</a:t>
            </a:r>
            <a:r>
              <a:rPr lang="fr-FR" dirty="0"/>
              <a:t> data</a:t>
            </a:r>
          </a:p>
          <a:p>
            <a:r>
              <a:rPr lang="fr-FR" dirty="0" err="1"/>
              <a:t>Heterogenous</a:t>
            </a:r>
            <a:r>
              <a:rPr lang="fr-FR" dirty="0"/>
              <a:t> </a:t>
            </a:r>
            <a:r>
              <a:rPr lang="fr-FR" dirty="0" err="1"/>
              <a:t>metadata</a:t>
            </a:r>
            <a:endParaRPr lang="fr-FR" dirty="0"/>
          </a:p>
        </p:txBody>
      </p:sp>
      <p:pic>
        <p:nvPicPr>
          <p:cNvPr id="40" name="Google Shape;201;p23">
            <a:extLst>
              <a:ext uri="{FF2B5EF4-FFF2-40B4-BE49-F238E27FC236}">
                <a16:creationId xmlns:a16="http://schemas.microsoft.com/office/drawing/2014/main" id="{6C406360-150C-D5AA-F7DA-24083AE32DBE}"/>
              </a:ext>
            </a:extLst>
          </p:cNvPr>
          <p:cNvPicPr preferRelativeResize="0"/>
          <p:nvPr/>
        </p:nvPicPr>
        <p:blipFill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834" y="2540813"/>
            <a:ext cx="1412653" cy="36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01;p23">
            <a:extLst>
              <a:ext uri="{FF2B5EF4-FFF2-40B4-BE49-F238E27FC236}">
                <a16:creationId xmlns:a16="http://schemas.microsoft.com/office/drawing/2014/main" id="{7EF17493-FC5F-991D-1B43-6C3559091EDF}"/>
              </a:ext>
            </a:extLst>
          </p:cNvPr>
          <p:cNvPicPr preferRelativeResize="0"/>
          <p:nvPr/>
        </p:nvPicPr>
        <p:blipFill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888" y="1019667"/>
            <a:ext cx="1412653" cy="361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0742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Controlled Vocabulary Challenge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E77EE7DF-FDFF-B848-AB81-69CFC47BF3E0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Variable annotation Example 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70</a:t>
            </a:fld>
            <a:endParaRPr lang="fr-FR" dirty="0"/>
          </a:p>
        </p:txBody>
      </p:sp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7841203D-0F2D-A64C-8424-5B14BF636048}"/>
              </a:ext>
            </a:extLst>
          </p:cNvPr>
          <p:cNvSpPr txBox="1">
            <a:spLocks/>
          </p:cNvSpPr>
          <p:nvPr/>
        </p:nvSpPr>
        <p:spPr>
          <a:xfrm>
            <a:off x="9347200" y="64928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70</a:t>
            </a:fld>
            <a:endParaRPr lang="fr-FR" dirty="0"/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2A972A6B-E412-1D4D-9E5E-00D30B2E4843}"/>
              </a:ext>
            </a:extLst>
          </p:cNvPr>
          <p:cNvGraphicFramePr>
            <a:graphicFrameLocks noGrp="1"/>
          </p:cNvGraphicFramePr>
          <p:nvPr/>
        </p:nvGraphicFramePr>
        <p:xfrm>
          <a:off x="253740" y="1806258"/>
          <a:ext cx="4225516" cy="147828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237552">
                  <a:extLst>
                    <a:ext uri="{9D8B030D-6E8A-4147-A177-3AD203B41FA5}">
                      <a16:colId xmlns:a16="http://schemas.microsoft.com/office/drawing/2014/main" val="1214296590"/>
                    </a:ext>
                  </a:extLst>
                </a:gridCol>
                <a:gridCol w="2987964">
                  <a:extLst>
                    <a:ext uri="{9D8B030D-6E8A-4147-A177-3AD203B41FA5}">
                      <a16:colId xmlns:a16="http://schemas.microsoft.com/office/drawing/2014/main" val="3255648509"/>
                    </a:ext>
                  </a:extLst>
                </a:gridCol>
              </a:tblGrid>
              <a:tr h="331805">
                <a:tc>
                  <a:txBody>
                    <a:bodyPr/>
                    <a:lstStyle/>
                    <a:p>
                      <a:r>
                        <a:rPr lang="fr-FR" sz="1800" dirty="0"/>
                        <a:t>Trait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Trait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39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L98AR1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Latent Period for strain 98AR1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924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L93CV1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Latent Period for strain 93CV1</a:t>
                      </a:r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63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800" dirty="0"/>
                        <a:t>Canker_LL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dirty="0"/>
                        <a:t>Canker lesion length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690855"/>
                  </a:ext>
                </a:extLst>
              </a:tr>
            </a:tbl>
          </a:graphicData>
        </a:graphic>
      </p:graphicFrame>
      <p:grpSp>
        <p:nvGrpSpPr>
          <p:cNvPr id="20" name="Groupe 19">
            <a:extLst>
              <a:ext uri="{FF2B5EF4-FFF2-40B4-BE49-F238E27FC236}">
                <a16:creationId xmlns:a16="http://schemas.microsoft.com/office/drawing/2014/main" id="{560F6492-E55E-9742-B902-5FDC8A10CAF4}"/>
              </a:ext>
            </a:extLst>
          </p:cNvPr>
          <p:cNvGrpSpPr/>
          <p:nvPr/>
        </p:nvGrpSpPr>
        <p:grpSpPr>
          <a:xfrm>
            <a:off x="270951" y="3758789"/>
            <a:ext cx="4094091" cy="874196"/>
            <a:chOff x="207445" y="2847943"/>
            <a:chExt cx="4094091" cy="874196"/>
          </a:xfrm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BEE1AAF8-FC82-064C-8601-E51CC29D9E8F}"/>
                </a:ext>
              </a:extLst>
            </p:cNvPr>
            <p:cNvGrpSpPr/>
            <p:nvPr/>
          </p:nvGrpSpPr>
          <p:grpSpPr>
            <a:xfrm>
              <a:off x="207445" y="2847943"/>
              <a:ext cx="4094091" cy="874196"/>
              <a:chOff x="207445" y="2847943"/>
              <a:chExt cx="4094091" cy="874196"/>
            </a:xfrm>
          </p:grpSpPr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2347771C-0F0C-7F4B-ACDC-42F5CEC12D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28291" y="2847943"/>
                <a:ext cx="2073245" cy="874196"/>
              </a:xfrm>
              <a:prstGeom prst="rect">
                <a:avLst/>
              </a:prstGeom>
            </p:spPr>
          </p:pic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6E04BC65-44A0-EB42-B154-3490AB0ECC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7445" y="2847943"/>
                <a:ext cx="2048130" cy="873190"/>
              </a:xfrm>
              <a:prstGeom prst="rect">
                <a:avLst/>
              </a:prstGeom>
            </p:spPr>
          </p:pic>
        </p:grpSp>
        <p:sp>
          <p:nvSpPr>
            <p:cNvPr id="22" name="Rectangle à coins arrondis 17">
              <a:extLst>
                <a:ext uri="{FF2B5EF4-FFF2-40B4-BE49-F238E27FC236}">
                  <a16:creationId xmlns:a16="http://schemas.microsoft.com/office/drawing/2014/main" id="{0E14805D-0B7D-0648-8DD4-6B04DDF676BB}"/>
                </a:ext>
              </a:extLst>
            </p:cNvPr>
            <p:cNvSpPr/>
            <p:nvPr/>
          </p:nvSpPr>
          <p:spPr>
            <a:xfrm>
              <a:off x="319676" y="3141281"/>
              <a:ext cx="1222797" cy="239228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Rectangle à coins arrondis 18">
              <a:extLst>
                <a:ext uri="{FF2B5EF4-FFF2-40B4-BE49-F238E27FC236}">
                  <a16:creationId xmlns:a16="http://schemas.microsoft.com/office/drawing/2014/main" id="{366CCEF1-AB4F-CD46-B185-1D044A63BF96}"/>
                </a:ext>
              </a:extLst>
            </p:cNvPr>
            <p:cNvSpPr/>
            <p:nvPr/>
          </p:nvSpPr>
          <p:spPr>
            <a:xfrm>
              <a:off x="2329994" y="3141281"/>
              <a:ext cx="1222797" cy="239228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9" name="Rectangle à coins arrondis 13">
            <a:extLst>
              <a:ext uri="{FF2B5EF4-FFF2-40B4-BE49-F238E27FC236}">
                <a16:creationId xmlns:a16="http://schemas.microsoft.com/office/drawing/2014/main" id="{1EF5F886-3C0A-0046-9ACF-B47B0EFC4E27}"/>
              </a:ext>
            </a:extLst>
          </p:cNvPr>
          <p:cNvSpPr/>
          <p:nvPr/>
        </p:nvSpPr>
        <p:spPr>
          <a:xfrm>
            <a:off x="272623" y="2921266"/>
            <a:ext cx="1105513" cy="3870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6F70649-0551-6C48-A1CB-90773A922BDD}"/>
              </a:ext>
            </a:extLst>
          </p:cNvPr>
          <p:cNvGrpSpPr/>
          <p:nvPr/>
        </p:nvGrpSpPr>
        <p:grpSpPr>
          <a:xfrm>
            <a:off x="4984215" y="693856"/>
            <a:ext cx="6817357" cy="5761031"/>
            <a:chOff x="4585866" y="693856"/>
            <a:chExt cx="6817357" cy="5761031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D2E63317-8A3D-054B-B7CC-A618E088D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7354" y="3395342"/>
              <a:ext cx="3241140" cy="3059545"/>
            </a:xfrm>
            <a:prstGeom prst="rect">
              <a:avLst/>
            </a:prstGeom>
          </p:spPr>
        </p:pic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DAA5DF02-4E48-224D-93C1-7A81023A5316}"/>
                </a:ext>
              </a:extLst>
            </p:cNvPr>
            <p:cNvGrpSpPr/>
            <p:nvPr/>
          </p:nvGrpSpPr>
          <p:grpSpPr>
            <a:xfrm>
              <a:off x="4585866" y="693856"/>
              <a:ext cx="3435067" cy="2701486"/>
              <a:chOff x="5454055" y="585123"/>
              <a:chExt cx="3435067" cy="2701486"/>
            </a:xfrm>
          </p:grpSpPr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75B3B8FD-9CAD-054B-BB3A-29ACB14A48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54055" y="585123"/>
                <a:ext cx="3435067" cy="2701486"/>
              </a:xfrm>
              <a:prstGeom prst="rect">
                <a:avLst/>
              </a:prstGeom>
            </p:spPr>
          </p:pic>
          <p:sp>
            <p:nvSpPr>
              <p:cNvPr id="37" name="Rectangle à coins arrondis 22">
                <a:extLst>
                  <a:ext uri="{FF2B5EF4-FFF2-40B4-BE49-F238E27FC236}">
                    <a16:creationId xmlns:a16="http://schemas.microsoft.com/office/drawing/2014/main" id="{186D023A-438D-AA4D-9811-EECF6579CC73}"/>
                  </a:ext>
                </a:extLst>
              </p:cNvPr>
              <p:cNvSpPr/>
              <p:nvPr/>
            </p:nvSpPr>
            <p:spPr>
              <a:xfrm>
                <a:off x="6707838" y="2576224"/>
                <a:ext cx="2164558" cy="304453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5CD38805-4F05-0A45-AB39-B4D1D29E3D6B}"/>
                </a:ext>
              </a:extLst>
            </p:cNvPr>
            <p:cNvGrpSpPr/>
            <p:nvPr/>
          </p:nvGrpSpPr>
          <p:grpSpPr>
            <a:xfrm>
              <a:off x="8162083" y="992937"/>
              <a:ext cx="3241140" cy="5461950"/>
              <a:chOff x="9044412" y="975064"/>
              <a:chExt cx="3241140" cy="5461950"/>
            </a:xfrm>
          </p:grpSpPr>
          <p:pic>
            <p:nvPicPr>
              <p:cNvPr id="34" name="Image 33">
                <a:extLst>
                  <a:ext uri="{FF2B5EF4-FFF2-40B4-BE49-F238E27FC236}">
                    <a16:creationId xmlns:a16="http://schemas.microsoft.com/office/drawing/2014/main" id="{AA302D67-86D2-4542-9166-7FD252E833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107786" y="3539905"/>
                <a:ext cx="3177766" cy="2897109"/>
              </a:xfrm>
              <a:prstGeom prst="rect">
                <a:avLst/>
              </a:prstGeom>
            </p:spPr>
          </p:pic>
          <p:pic>
            <p:nvPicPr>
              <p:cNvPr id="35" name="Image 34">
                <a:extLst>
                  <a:ext uri="{FF2B5EF4-FFF2-40B4-BE49-F238E27FC236}">
                    <a16:creationId xmlns:a16="http://schemas.microsoft.com/office/drawing/2014/main" id="{8AAF78A0-E282-5141-B198-66472B4EDC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044412" y="975064"/>
                <a:ext cx="3241140" cy="257820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890447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77B48F-7CF6-A84E-81E9-1AD7DC90E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Trait = </a:t>
            </a:r>
            <a:r>
              <a:rPr lang="fr-FR" dirty="0" err="1"/>
              <a:t>Leaf</a:t>
            </a:r>
            <a:r>
              <a:rPr lang="fr-FR" dirty="0"/>
              <a:t> Area </a:t>
            </a:r>
            <a:r>
              <a:rPr lang="fr-FR" dirty="0">
                <a:sym typeface="Wingdings" pitchFamily="2" charset="2"/>
              </a:rPr>
              <a:t> </a:t>
            </a:r>
            <a:r>
              <a:rPr lang="fr-FR" dirty="0" err="1">
                <a:sym typeface="Wingdings" pitchFamily="2" charset="2"/>
              </a:rPr>
              <a:t>Entity</a:t>
            </a:r>
            <a:r>
              <a:rPr lang="fr-FR" dirty="0">
                <a:sym typeface="Wingdings" pitchFamily="2" charset="2"/>
              </a:rPr>
              <a:t> = </a:t>
            </a:r>
            <a:r>
              <a:rPr lang="fr-FR" dirty="0" err="1">
                <a:sym typeface="Wingdings" pitchFamily="2" charset="2"/>
              </a:rPr>
              <a:t>Leaf</a:t>
            </a:r>
            <a:r>
              <a:rPr lang="fr-FR" dirty="0">
                <a:sym typeface="Wingdings" pitchFamily="2" charset="2"/>
              </a:rPr>
              <a:t>, </a:t>
            </a:r>
            <a:r>
              <a:rPr lang="fr-FR" dirty="0" err="1">
                <a:sym typeface="Wingdings" pitchFamily="2" charset="2"/>
              </a:rPr>
              <a:t>Attribute</a:t>
            </a:r>
            <a:r>
              <a:rPr lang="fr-FR" dirty="0">
                <a:sym typeface="Wingdings" pitchFamily="2" charset="2"/>
              </a:rPr>
              <a:t> = Area</a:t>
            </a:r>
          </a:p>
          <a:p>
            <a:r>
              <a:rPr lang="fr-FR" dirty="0" err="1"/>
              <a:t>Enables</a:t>
            </a:r>
            <a:r>
              <a:rPr lang="fr-FR" dirty="0"/>
              <a:t> ad hoc </a:t>
            </a:r>
            <a:r>
              <a:rPr lang="fr-FR" dirty="0" err="1"/>
              <a:t>controlled</a:t>
            </a:r>
            <a:r>
              <a:rPr lang="fr-FR" dirty="0"/>
              <a:t> </a:t>
            </a:r>
            <a:r>
              <a:rPr lang="fr-FR" dirty="0" err="1"/>
              <a:t>vocabulary</a:t>
            </a:r>
            <a:r>
              <a:rPr lang="fr-FR" dirty="0"/>
              <a:t> + Trait </a:t>
            </a:r>
            <a:r>
              <a:rPr lang="fr-FR" dirty="0" err="1"/>
              <a:t>Interoperability</a:t>
            </a:r>
            <a:endParaRPr lang="fr-FR" dirty="0">
              <a:sym typeface="Wingdings" pitchFamily="2" charset="2"/>
            </a:endParaRPr>
          </a:p>
          <a:p>
            <a:r>
              <a:rPr lang="fr-FR" dirty="0" err="1">
                <a:sym typeface="Wingdings" pitchFamily="2" charset="2"/>
              </a:rPr>
              <a:t>Formalized</a:t>
            </a:r>
            <a:r>
              <a:rPr lang="fr-FR" dirty="0">
                <a:sym typeface="Wingdings" pitchFamily="2" charset="2"/>
              </a:rPr>
              <a:t> by </a:t>
            </a:r>
            <a:r>
              <a:rPr lang="fr-FR" dirty="0" err="1">
                <a:sym typeface="Wingdings" pitchFamily="2" charset="2"/>
              </a:rPr>
              <a:t>Mungal</a:t>
            </a:r>
            <a:r>
              <a:rPr lang="fr-FR" dirty="0">
                <a:sym typeface="Wingdings" pitchFamily="2" charset="2"/>
              </a:rPr>
              <a:t> et al 2009</a:t>
            </a:r>
          </a:p>
          <a:p>
            <a:r>
              <a:rPr lang="fr-FR" dirty="0" err="1">
                <a:sym typeface="Wingdings" pitchFamily="2" charset="2"/>
              </a:rPr>
              <a:t>Existing</a:t>
            </a:r>
            <a:r>
              <a:rPr lang="fr-FR" dirty="0">
                <a:sym typeface="Wingdings" pitchFamily="2" charset="2"/>
              </a:rPr>
              <a:t> in </a:t>
            </a:r>
            <a:r>
              <a:rPr lang="fr-FR" dirty="0" err="1">
                <a:sym typeface="Wingdings" pitchFamily="2" charset="2"/>
              </a:rPr>
              <a:t>crop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ontology</a:t>
            </a:r>
            <a:endParaRPr lang="fr-FR" dirty="0">
              <a:sym typeface="Wingdings" pitchFamily="2" charset="2"/>
            </a:endParaRPr>
          </a:p>
          <a:p>
            <a:r>
              <a:rPr lang="fr-FR" dirty="0">
                <a:sym typeface="Wingdings" pitchFamily="2" charset="2"/>
              </a:rPr>
              <a:t>EMPHASIS proposition : Use for </a:t>
            </a:r>
            <a:r>
              <a:rPr lang="fr-FR" dirty="0" err="1">
                <a:sym typeface="Wingdings" pitchFamily="2" charset="2"/>
              </a:rPr>
              <a:t>easy</a:t>
            </a:r>
            <a:r>
              <a:rPr lang="fr-FR" dirty="0">
                <a:sym typeface="Wingdings" pitchFamily="2" charset="2"/>
              </a:rPr>
              <a:t> Variable </a:t>
            </a:r>
            <a:r>
              <a:rPr lang="fr-FR" dirty="0" err="1">
                <a:sym typeface="Wingdings" pitchFamily="2" charset="2"/>
              </a:rPr>
              <a:t>creation</a:t>
            </a:r>
            <a:r>
              <a:rPr lang="fr-FR" dirty="0">
                <a:sym typeface="Wingdings" pitchFamily="2" charset="2"/>
              </a:rPr>
              <a:t> and </a:t>
            </a:r>
            <a:r>
              <a:rPr lang="fr-FR" dirty="0" err="1">
                <a:sym typeface="Wingdings" pitchFamily="2" charset="2"/>
              </a:rPr>
              <a:t>interoperability</a:t>
            </a:r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1781C9-F2CC-0540-97AF-B9CC0ED2E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Controlled Vocabulary Challenge</a:t>
            </a:r>
            <a:endParaRPr lang="fr-FR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C81F6AF1-4ED4-2B48-8B23-5F3F2046C103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fr-FR" dirty="0"/>
              <a:t>Trait </a:t>
            </a:r>
            <a:r>
              <a:rPr lang="fr-FR" dirty="0" err="1"/>
              <a:t>decomposition</a:t>
            </a:r>
            <a:r>
              <a:rPr lang="fr-FR" dirty="0"/>
              <a:t> to </a:t>
            </a:r>
            <a:r>
              <a:rPr lang="fr-FR" dirty="0" err="1"/>
              <a:t>Entity</a:t>
            </a:r>
            <a:r>
              <a:rPr lang="fr-FR" dirty="0"/>
              <a:t>/</a:t>
            </a:r>
            <a:r>
              <a:rPr lang="fr-FR" dirty="0" err="1"/>
              <a:t>Attribute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91963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Tree Variable example1</a:t>
            </a:r>
            <a:br>
              <a:rPr lang="en-US" noProof="0" dirty="0"/>
            </a:br>
            <a:r>
              <a:rPr lang="en-US" sz="1800" noProof="0" dirty="0">
                <a:hlinkClick r:id="rId2"/>
              </a:rPr>
              <a:t>https://urgi.versailles.inra.fr/ontologyportal#termIdentifier=CO_357:0000019</a:t>
            </a:r>
            <a:endParaRPr lang="en-US" sz="1800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72</a:t>
            </a:fld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1016" y="4002597"/>
            <a:ext cx="3195681" cy="2993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3"/>
          <a:stretch/>
        </p:blipFill>
        <p:spPr>
          <a:xfrm>
            <a:off x="2123193" y="1123612"/>
            <a:ext cx="3223923" cy="309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8658" y="2091369"/>
            <a:ext cx="3323342" cy="4766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5AA3152-96B8-A345-820B-61C8C4043738}"/>
              </a:ext>
            </a:extLst>
          </p:cNvPr>
          <p:cNvSpPr txBox="1"/>
          <p:nvPr/>
        </p:nvSpPr>
        <p:spPr>
          <a:xfrm>
            <a:off x="316088" y="1682044"/>
            <a:ext cx="1636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 Trait</a:t>
            </a:r>
          </a:p>
          <a:p>
            <a:r>
              <a:rPr lang="fr-FR" dirty="0"/>
              <a:t>3 Variables</a:t>
            </a:r>
          </a:p>
          <a:p>
            <a:r>
              <a:rPr lang="fr-FR" dirty="0"/>
              <a:t>3 </a:t>
            </a:r>
            <a:r>
              <a:rPr lang="fr-FR" dirty="0" err="1"/>
              <a:t>methods</a:t>
            </a:r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28357E1-3CA2-294B-8B8F-C2942E725996}"/>
              </a:ext>
            </a:extLst>
          </p:cNvPr>
          <p:cNvSpPr/>
          <p:nvPr/>
        </p:nvSpPr>
        <p:spPr>
          <a:xfrm>
            <a:off x="8868658" y="4617156"/>
            <a:ext cx="1392942" cy="259644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3703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Tree Variable example2</a:t>
            </a:r>
            <a:br>
              <a:rPr lang="en-US" dirty="0"/>
            </a:br>
            <a:r>
              <a:rPr lang="en-US" sz="2000" dirty="0">
                <a:hlinkClick r:id="rId2"/>
              </a:rPr>
              <a:t>https://urgi.versailles.inra.fr/ontologyportal#termIdentifier=CO_357:0000082</a:t>
            </a:r>
            <a:r>
              <a:rPr lang="en-US" sz="2000" dirty="0"/>
              <a:t> </a:t>
            </a:r>
            <a:endParaRPr lang="en-US" sz="1800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C12F14-8B3C-4EAB-983F-40311AB14254}" type="slidenum">
              <a:rPr lang="fr-FR" smtClean="0"/>
              <a:pPr/>
              <a:t>73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754" y="998890"/>
            <a:ext cx="3006510" cy="497890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000" y="908720"/>
            <a:ext cx="3273552" cy="316480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710" y="1883222"/>
            <a:ext cx="3306104" cy="34027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40" y="2840707"/>
            <a:ext cx="3405326" cy="3265107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209F5DE-A7E7-C94A-BE7C-6D49005190FC}"/>
              </a:ext>
            </a:extLst>
          </p:cNvPr>
          <p:cNvSpPr/>
          <p:nvPr/>
        </p:nvSpPr>
        <p:spPr>
          <a:xfrm>
            <a:off x="9021636" y="5543238"/>
            <a:ext cx="1793120" cy="562576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888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1C2D5-82A3-8D41-8733-ED2A1DFE7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Environnemental Variable </a:t>
            </a:r>
            <a:r>
              <a:rPr lang="fr-FR" dirty="0" err="1"/>
              <a:t>example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F907EB2-DE0E-474E-989B-F88066B87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598"/>
            <a:ext cx="7502469" cy="514632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4111CB-1E32-E849-B2B6-0690B127D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655" y="2250730"/>
            <a:ext cx="6489700" cy="147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013522-2A41-4D4D-AF94-C77FBFEB3B8A}"/>
              </a:ext>
            </a:extLst>
          </p:cNvPr>
          <p:cNvSpPr txBox="1"/>
          <p:nvPr/>
        </p:nvSpPr>
        <p:spPr>
          <a:xfrm>
            <a:off x="8156342" y="1714018"/>
            <a:ext cx="207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Variable annotation</a:t>
            </a:r>
          </a:p>
        </p:txBody>
      </p:sp>
    </p:spTree>
    <p:extLst>
      <p:ext uri="{BB962C8B-B14F-4D97-AF65-F5344CB8AC3E}">
        <p14:creationId xmlns:p14="http://schemas.microsoft.com/office/powerpoint/2010/main" val="19460621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BA8021-4F9E-E745-858A-016020CC4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Crop</a:t>
            </a:r>
            <a:r>
              <a:rPr lang="fr-FR" dirty="0"/>
              <a:t> Variable </a:t>
            </a:r>
            <a:r>
              <a:rPr lang="fr-FR" dirty="0" err="1"/>
              <a:t>example</a:t>
            </a:r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649258F-DAB4-294B-A7CF-A20324AC676A}"/>
              </a:ext>
            </a:extLst>
          </p:cNvPr>
          <p:cNvGrpSpPr/>
          <p:nvPr/>
        </p:nvGrpSpPr>
        <p:grpSpPr>
          <a:xfrm>
            <a:off x="0" y="824091"/>
            <a:ext cx="7315200" cy="6237111"/>
            <a:chOff x="0" y="1016863"/>
            <a:chExt cx="6931378" cy="629795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5F2119D-0847-2D4B-AC2A-59278B51F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80"/>
            <a:stretch/>
          </p:blipFill>
          <p:spPr>
            <a:xfrm>
              <a:off x="0" y="1016863"/>
              <a:ext cx="6831964" cy="5378291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A31AED8-A5A9-8D47-8037-A66EF0BFC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395154"/>
              <a:ext cx="6931378" cy="919666"/>
            </a:xfrm>
            <a:prstGeom prst="rect">
              <a:avLst/>
            </a:prstGeom>
          </p:spPr>
        </p:pic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EE130743-EABD-9445-A203-306FE68D83C8}"/>
              </a:ext>
            </a:extLst>
          </p:cNvPr>
          <p:cNvSpPr/>
          <p:nvPr/>
        </p:nvSpPr>
        <p:spPr>
          <a:xfrm>
            <a:off x="4357511" y="1343378"/>
            <a:ext cx="2472267" cy="564444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7827AA6-AA25-354D-AD9E-E8A82AE7BE91}"/>
              </a:ext>
            </a:extLst>
          </p:cNvPr>
          <p:cNvSpPr/>
          <p:nvPr/>
        </p:nvSpPr>
        <p:spPr>
          <a:xfrm>
            <a:off x="3767014" y="2421466"/>
            <a:ext cx="2656364" cy="682977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Bulle rectangulaire à coins arrondis 7">
            <a:extLst>
              <a:ext uri="{FF2B5EF4-FFF2-40B4-BE49-F238E27FC236}">
                <a16:creationId xmlns:a16="http://schemas.microsoft.com/office/drawing/2014/main" id="{751BC5D2-2B66-EA41-94D2-58EF59DD304C}"/>
              </a:ext>
            </a:extLst>
          </p:cNvPr>
          <p:cNvSpPr/>
          <p:nvPr/>
        </p:nvSpPr>
        <p:spPr>
          <a:xfrm>
            <a:off x="7620000" y="1343378"/>
            <a:ext cx="2235200" cy="801511"/>
          </a:xfrm>
          <a:prstGeom prst="wedgeRoundRectCallout">
            <a:avLst>
              <a:gd name="adj1" fmla="val -89520"/>
              <a:gd name="adj2" fmla="val -177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Ad Hoc Variable</a:t>
            </a:r>
          </a:p>
        </p:txBody>
      </p:sp>
      <p:sp>
        <p:nvSpPr>
          <p:cNvPr id="9" name="Bulle rectangulaire à coins arrondis 8">
            <a:extLst>
              <a:ext uri="{FF2B5EF4-FFF2-40B4-BE49-F238E27FC236}">
                <a16:creationId xmlns:a16="http://schemas.microsoft.com/office/drawing/2014/main" id="{CB547676-0985-8041-B8D1-450152EA4B44}"/>
              </a:ext>
            </a:extLst>
          </p:cNvPr>
          <p:cNvSpPr/>
          <p:nvPr/>
        </p:nvSpPr>
        <p:spPr>
          <a:xfrm>
            <a:off x="7210280" y="2421466"/>
            <a:ext cx="3254519" cy="801511"/>
          </a:xfrm>
          <a:prstGeom prst="wedgeRoundRectCallout">
            <a:avLst>
              <a:gd name="adj1" fmla="val -89520"/>
              <a:gd name="adj2" fmla="val -177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Trait: </a:t>
            </a:r>
            <a:r>
              <a:rPr lang="fr-FR" dirty="0" err="1"/>
              <a:t>reference</a:t>
            </a:r>
            <a:r>
              <a:rPr lang="fr-FR" dirty="0"/>
              <a:t> </a:t>
            </a:r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Ontology</a:t>
            </a:r>
            <a:r>
              <a:rPr lang="fr-FR" dirty="0"/>
              <a:t> </a:t>
            </a:r>
            <a:r>
              <a:rPr lang="fr-FR" dirty="0" err="1"/>
              <a:t>Maize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55723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24;p41" descr="ttps://www6.inra.fr/var/internet6_national_anr_answer/storage/images/partners/mistea/33462-8-eng-GB/MIST">
            <a:extLst>
              <a:ext uri="{FF2B5EF4-FFF2-40B4-BE49-F238E27FC236}">
                <a16:creationId xmlns:a16="http://schemas.microsoft.com/office/drawing/2014/main" id="{D6CD8730-5C15-9841-A45A-D27B45EE53F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3925" y="5789248"/>
            <a:ext cx="16986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427;p41">
            <a:extLst>
              <a:ext uri="{FF2B5EF4-FFF2-40B4-BE49-F238E27FC236}">
                <a16:creationId xmlns:a16="http://schemas.microsoft.com/office/drawing/2014/main" id="{E5D21F75-92CF-1946-97DD-A2599DD523E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2048" y="4666592"/>
            <a:ext cx="10826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429;p41" descr="http://www.cropontology.org/images/bioversity_LD.jpg">
            <a:extLst>
              <a:ext uri="{FF2B5EF4-FFF2-40B4-BE49-F238E27FC236}">
                <a16:creationId xmlns:a16="http://schemas.microsoft.com/office/drawing/2014/main" id="{062E91BA-1B3C-2041-A641-6AEE3CC6208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158" y="5403795"/>
            <a:ext cx="9525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430;p41" descr="http://www.cropontology.org/images/Crop_Ontology_logo.png">
            <a:extLst>
              <a:ext uri="{FF2B5EF4-FFF2-40B4-BE49-F238E27FC236}">
                <a16:creationId xmlns:a16="http://schemas.microsoft.com/office/drawing/2014/main" id="{CD87108A-19DF-EE4A-9889-2CA75744C90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4800" y="5260978"/>
            <a:ext cx="1619251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oogle Shape;431;p41" descr="b43b7095-e452-482a-8969-fed9a50393a8_WUR_RGB_standard.png">
            <a:extLst>
              <a:ext uri="{FF2B5EF4-FFF2-40B4-BE49-F238E27FC236}">
                <a16:creationId xmlns:a16="http://schemas.microsoft.com/office/drawing/2014/main" id="{82514630-A10C-C541-9519-1E96FEC2FBF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093" y="4726366"/>
            <a:ext cx="2246312" cy="4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oogle Shape;432;p41" descr="IBET.png">
            <a:extLst>
              <a:ext uri="{FF2B5EF4-FFF2-40B4-BE49-F238E27FC236}">
                <a16:creationId xmlns:a16="http://schemas.microsoft.com/office/drawing/2014/main" id="{AAE7463D-2C64-9D49-A1D2-1881E91658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77" y="5590908"/>
            <a:ext cx="130651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433;p41" descr="logo-cirad.jpg">
            <a:extLst>
              <a:ext uri="{FF2B5EF4-FFF2-40B4-BE49-F238E27FC236}">
                <a16:creationId xmlns:a16="http://schemas.microsoft.com/office/drawing/2014/main" id="{B9127BDC-C4A3-7148-8D3B-6AC84A7D01E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4134" y="5556758"/>
            <a:ext cx="18002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oogle Shape;434;p41" descr="Logo.png">
            <a:extLst>
              <a:ext uri="{FF2B5EF4-FFF2-40B4-BE49-F238E27FC236}">
                <a16:creationId xmlns:a16="http://schemas.microsoft.com/office/drawing/2014/main" id="{044542FA-D8D6-C14E-A186-FD078E6193E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277" y="5137154"/>
            <a:ext cx="9175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oogle Shape;435;p41" descr="EMBL_EBI-logo.png">
            <a:extLst>
              <a:ext uri="{FF2B5EF4-FFF2-40B4-BE49-F238E27FC236}">
                <a16:creationId xmlns:a16="http://schemas.microsoft.com/office/drawing/2014/main" id="{8C73A216-619E-354B-9484-BCDF4767576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8787" y="5548981"/>
            <a:ext cx="1611312" cy="50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oogle Shape;436;p41" descr="1200px-Earlham_Institute_logo.png">
            <a:extLst>
              <a:ext uri="{FF2B5EF4-FFF2-40B4-BE49-F238E27FC236}">
                <a16:creationId xmlns:a16="http://schemas.microsoft.com/office/drawing/2014/main" id="{CEB87B3D-B6EE-5B4B-A7DC-6F57A5BF0FC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920" y="6351964"/>
            <a:ext cx="1123951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 Shape;437;p41" descr="r1591_9_logo_nib-2.jpg">
            <a:extLst>
              <a:ext uri="{FF2B5EF4-FFF2-40B4-BE49-F238E27FC236}">
                <a16:creationId xmlns:a16="http://schemas.microsoft.com/office/drawing/2014/main" id="{CC704618-B311-DC4C-9CB4-968D59135EA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68" y="5121279"/>
            <a:ext cx="121602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oogle Shape;439;p41">
            <a:extLst>
              <a:ext uri="{FF2B5EF4-FFF2-40B4-BE49-F238E27FC236}">
                <a16:creationId xmlns:a16="http://schemas.microsoft.com/office/drawing/2014/main" id="{2531D6E3-9C25-E845-9C69-9786E783399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9496" y="4584792"/>
            <a:ext cx="8810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oogle Shape;442;p41" descr="ttp://pages.igc.gulbenkian.pt/pgcd/files/site_img/Logo_igc.png">
            <a:extLst>
              <a:ext uri="{FF2B5EF4-FFF2-40B4-BE49-F238E27FC236}">
                <a16:creationId xmlns:a16="http://schemas.microsoft.com/office/drawing/2014/main" id="{F917BD64-8111-E041-910F-088C6A6A616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981" y="6173554"/>
            <a:ext cx="1571625" cy="64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oogle Shape;443;p41">
            <a:extLst>
              <a:ext uri="{FF2B5EF4-FFF2-40B4-BE49-F238E27FC236}">
                <a16:creationId xmlns:a16="http://schemas.microsoft.com/office/drawing/2014/main" id="{BEEFA5AC-6A25-D147-9FEE-9F0C9254D67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975" y="6088381"/>
            <a:ext cx="663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oogle Shape;444;p41">
            <a:extLst>
              <a:ext uri="{FF2B5EF4-FFF2-40B4-BE49-F238E27FC236}">
                <a16:creationId xmlns:a16="http://schemas.microsoft.com/office/drawing/2014/main" id="{AB1B1833-6E70-FA49-9638-27E5C9A442B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405" y="4666592"/>
            <a:ext cx="1481139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oogle Shape;446;p41">
            <a:extLst>
              <a:ext uri="{FF2B5EF4-FFF2-40B4-BE49-F238E27FC236}">
                <a16:creationId xmlns:a16="http://schemas.microsoft.com/office/drawing/2014/main" id="{D3C63C5A-7EF9-5D4A-939A-6021544B4CE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998" y="6073939"/>
            <a:ext cx="1057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oogle Shape;447;p41" descr="link to homepage">
            <a:extLst>
              <a:ext uri="{FF2B5EF4-FFF2-40B4-BE49-F238E27FC236}">
                <a16:creationId xmlns:a16="http://schemas.microsoft.com/office/drawing/2014/main" id="{AF941B41-134B-7044-8BB9-152F5ECE010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4042" y="6029863"/>
            <a:ext cx="140811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C93001A6-55FA-5A4D-A190-EA9C7C1C7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830" y="5389688"/>
            <a:ext cx="1763534" cy="25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B78A14-0EEA-DD48-9EB7-CEF1E1C0468B}"/>
              </a:ext>
            </a:extLst>
          </p:cNvPr>
          <p:cNvSpPr txBox="1"/>
          <p:nvPr/>
        </p:nvSpPr>
        <p:spPr>
          <a:xfrm>
            <a:off x="-3578" y="843596"/>
            <a:ext cx="4331253" cy="14157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600" b="1" u="sng" dirty="0"/>
              <a:t>Elixir Plant </a:t>
            </a:r>
            <a:r>
              <a:rPr lang="fr-FR" sz="1600" b="1" u="sng" dirty="0" err="1"/>
              <a:t>community</a:t>
            </a:r>
            <a:r>
              <a:rPr lang="fr-FR" sz="1600" b="1" u="sng" dirty="0"/>
              <a:t> &amp; </a:t>
            </a:r>
            <a:r>
              <a:rPr lang="fr-FR" sz="1600" b="1" u="sng" dirty="0" err="1"/>
              <a:t>platforms</a:t>
            </a:r>
            <a:endParaRPr lang="fr-FR" sz="1600" b="1" u="sng" dirty="0"/>
          </a:p>
          <a:p>
            <a:r>
              <a:rPr lang="fr-FR" sz="1400" dirty="0" err="1"/>
              <a:t>Beier</a:t>
            </a:r>
            <a:r>
              <a:rPr lang="fr-FR" sz="1400" dirty="0"/>
              <a:t> S., Gruden C., Pommier C., </a:t>
            </a:r>
            <a:r>
              <a:rPr lang="fr-FR" sz="1400" dirty="0" err="1"/>
              <a:t>Michotey</a:t>
            </a:r>
            <a:r>
              <a:rPr lang="fr-FR" sz="1400" dirty="0"/>
              <a:t> C, Coppens F, Scholz U., Lange M., Contreras B., Adam </a:t>
            </a:r>
            <a:r>
              <a:rPr lang="fr-FR" sz="1400" dirty="0" err="1"/>
              <a:t>Blondon</a:t>
            </a:r>
            <a:r>
              <a:rPr lang="fr-FR" sz="1400" dirty="0"/>
              <a:t> AF, Faria D, Chavez I, Miguel C, </a:t>
            </a:r>
            <a:r>
              <a:rPr lang="fr-FR" sz="1400" dirty="0" err="1"/>
              <a:t>Droedsbek</a:t>
            </a:r>
            <a:r>
              <a:rPr lang="fr-FR" sz="1400" dirty="0"/>
              <a:t> B, </a:t>
            </a:r>
            <a:r>
              <a:rPr lang="fr-FR" sz="1400" dirty="0" err="1"/>
              <a:t>Finkers</a:t>
            </a:r>
            <a:r>
              <a:rPr lang="fr-FR" sz="1400" dirty="0"/>
              <a:t> R, </a:t>
            </a:r>
            <a:r>
              <a:rPr lang="fr-FR" sz="1400" dirty="0" err="1"/>
              <a:t>Papoutsoglou</a:t>
            </a:r>
            <a:r>
              <a:rPr lang="fr-FR" sz="1400" dirty="0"/>
              <a:t> E, </a:t>
            </a:r>
            <a:r>
              <a:rPr lang="fr-FR" sz="1400" dirty="0" err="1"/>
              <a:t>Olster</a:t>
            </a:r>
            <a:r>
              <a:rPr lang="fr-FR" sz="1400" dirty="0"/>
              <a:t> R, </a:t>
            </a:r>
            <a:r>
              <a:rPr lang="fr-FR" sz="1400" dirty="0" err="1"/>
              <a:t>Ramsak</a:t>
            </a:r>
            <a:r>
              <a:rPr lang="fr-FR" sz="1400" dirty="0"/>
              <a:t> Z, …</a:t>
            </a:r>
          </a:p>
          <a:p>
            <a:endParaRPr lang="fr-FR" sz="1400" dirty="0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C81625FB-A03F-D549-BA2F-9C78501C78E7}"/>
              </a:ext>
            </a:extLst>
          </p:cNvPr>
          <p:cNvSpPr txBox="1">
            <a:spLocks/>
          </p:cNvSpPr>
          <p:nvPr/>
        </p:nvSpPr>
        <p:spPr>
          <a:xfrm>
            <a:off x="7863411" y="893581"/>
            <a:ext cx="4188451" cy="11582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H2020 AGENT</a:t>
            </a:r>
          </a:p>
          <a:p>
            <a:pPr marL="0" indent="0">
              <a:buNone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Stein (IPK,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P. Kersey (RBGK), M.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Alaux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(INRAE), S. Weise (IPK), C.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Pommier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(INRAE), M. Lange (IPK), R.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Finkers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(WUR),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Destin (INRAE)</a:t>
            </a:r>
          </a:p>
        </p:txBody>
      </p:sp>
      <p:pic>
        <p:nvPicPr>
          <p:cNvPr id="32" name="Google Shape;259;p27">
            <a:extLst>
              <a:ext uri="{FF2B5EF4-FFF2-40B4-BE49-F238E27FC236}">
                <a16:creationId xmlns:a16="http://schemas.microsoft.com/office/drawing/2014/main" id="{1D8D462C-1980-DB4A-81A0-0F4349FC7B38}"/>
              </a:ext>
            </a:extLst>
          </p:cNvPr>
          <p:cNvPicPr preferRelativeResize="0"/>
          <p:nvPr/>
        </p:nvPicPr>
        <p:blipFill>
          <a:blip r:embed="rId2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5368" y="833529"/>
            <a:ext cx="1181767" cy="38220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901041D6-4672-EB47-B5F6-7E1BDBC12007}"/>
              </a:ext>
            </a:extLst>
          </p:cNvPr>
          <p:cNvSpPr txBox="1"/>
          <p:nvPr/>
        </p:nvSpPr>
        <p:spPr>
          <a:xfrm>
            <a:off x="4102430" y="2150873"/>
            <a:ext cx="5100213" cy="1723549"/>
          </a:xfrm>
          <a:prstGeom prst="rect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u="sng" dirty="0"/>
              <a:t>MIAPPE </a:t>
            </a:r>
            <a:r>
              <a:rPr lang="fr-FR" b="1" u="sng" dirty="0" err="1"/>
              <a:t>community</a:t>
            </a:r>
            <a:endParaRPr lang="fr-FR" b="1" u="sng" dirty="0"/>
          </a:p>
          <a:p>
            <a:r>
              <a:rPr lang="fr-FR" sz="1400" dirty="0"/>
              <a:t>ELIXIR Plant </a:t>
            </a:r>
            <a:r>
              <a:rPr lang="fr-FR" sz="1400" dirty="0" err="1"/>
              <a:t>Community</a:t>
            </a:r>
            <a:r>
              <a:rPr lang="fr-FR" sz="1400" dirty="0"/>
              <a:t>,</a:t>
            </a:r>
          </a:p>
          <a:p>
            <a:r>
              <a:rPr lang="fr-FR" sz="1400" dirty="0" err="1"/>
              <a:t>Krajewsky</a:t>
            </a:r>
            <a:r>
              <a:rPr lang="fr-FR" sz="1400" dirty="0"/>
              <a:t> P, </a:t>
            </a:r>
            <a:r>
              <a:rPr lang="fr-FR" sz="1400" dirty="0" err="1"/>
              <a:t>Cwiek</a:t>
            </a:r>
            <a:r>
              <a:rPr lang="fr-FR" sz="1400" dirty="0"/>
              <a:t> H, Tardieu F, </a:t>
            </a:r>
            <a:r>
              <a:rPr lang="fr-FR" sz="1400" dirty="0" err="1"/>
              <a:t>Usadel</a:t>
            </a:r>
            <a:r>
              <a:rPr lang="fr-FR" sz="1400" dirty="0"/>
              <a:t> B, </a:t>
            </a:r>
            <a:r>
              <a:rPr lang="fr-FR" sz="1400" dirty="0" err="1"/>
              <a:t>Arend</a:t>
            </a:r>
            <a:r>
              <a:rPr lang="fr-FR" sz="1400" dirty="0"/>
              <a:t> D, Arnaud E, Junker A, King G, Laporte MA, </a:t>
            </a:r>
            <a:r>
              <a:rPr lang="fr-FR" sz="1400" dirty="0" err="1"/>
              <a:t>Michotey</a:t>
            </a:r>
            <a:r>
              <a:rPr lang="fr-FR" sz="1400" dirty="0"/>
              <a:t> C, </a:t>
            </a:r>
            <a:r>
              <a:rPr lang="fr-FR" sz="1400" dirty="0" err="1"/>
              <a:t>Poorter</a:t>
            </a:r>
            <a:r>
              <a:rPr lang="fr-FR" sz="1400" dirty="0"/>
              <a:t> H, </a:t>
            </a:r>
            <a:r>
              <a:rPr lang="fr-FR" sz="1400" dirty="0" err="1"/>
              <a:t>Reif</a:t>
            </a:r>
            <a:r>
              <a:rPr lang="fr-FR" sz="1400" dirty="0"/>
              <a:t> J, Rocca-Serra P, </a:t>
            </a:r>
            <a:r>
              <a:rPr lang="fr-FR" sz="1400" dirty="0" err="1"/>
              <a:t>Sansone</a:t>
            </a:r>
            <a:r>
              <a:rPr lang="fr-FR" sz="1400" dirty="0"/>
              <a:t> SA,  </a:t>
            </a:r>
            <a:r>
              <a:rPr lang="fr-FR" sz="1400" dirty="0" err="1"/>
              <a:t>Kersey</a:t>
            </a:r>
            <a:r>
              <a:rPr lang="fr-FR" sz="1400" dirty="0"/>
              <a:t> P, </a:t>
            </a:r>
          </a:p>
          <a:p>
            <a:r>
              <a:rPr lang="fr-FR" sz="1400" dirty="0"/>
              <a:t>And </a:t>
            </a:r>
            <a:r>
              <a:rPr lang="fr-FR" sz="1400" dirty="0" err="1"/>
              <a:t>many</a:t>
            </a:r>
            <a:r>
              <a:rPr lang="fr-FR" sz="1400" dirty="0"/>
              <a:t> more!</a:t>
            </a:r>
          </a:p>
          <a:p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5AAC2B46-A388-9849-8092-AA10D40A15D6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462" y="777907"/>
            <a:ext cx="661328" cy="565646"/>
          </a:xfrm>
          <a:prstGeom prst="rect">
            <a:avLst/>
          </a:prstGeom>
        </p:spPr>
      </p:pic>
      <p:pic>
        <p:nvPicPr>
          <p:cNvPr id="30" name="Google Shape;201;p23">
            <a:extLst>
              <a:ext uri="{FF2B5EF4-FFF2-40B4-BE49-F238E27FC236}">
                <a16:creationId xmlns:a16="http://schemas.microsoft.com/office/drawing/2014/main" id="{3A666591-DDEF-F445-8B00-6AB923DE28AC}"/>
              </a:ext>
            </a:extLst>
          </p:cNvPr>
          <p:cNvPicPr preferRelativeResize="0"/>
          <p:nvPr/>
        </p:nvPicPr>
        <p:blipFill>
          <a:blip r:embed="rId2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9502" y="2146672"/>
            <a:ext cx="1412653" cy="36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elixir_1_RZ_mac.eps">
            <a:extLst>
              <a:ext uri="{FF2B5EF4-FFF2-40B4-BE49-F238E27FC236}">
                <a16:creationId xmlns:a16="http://schemas.microsoft.com/office/drawing/2014/main" id="{C8C74919-0F50-CC47-9D14-0F3A99039E5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19" y="339459"/>
            <a:ext cx="997435" cy="71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CEE0D5-565F-AE4C-9791-98D670937AB0}"/>
              </a:ext>
            </a:extLst>
          </p:cNvPr>
          <p:cNvSpPr/>
          <p:nvPr/>
        </p:nvSpPr>
        <p:spPr>
          <a:xfrm>
            <a:off x="16211" y="2397121"/>
            <a:ext cx="351594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b="1" u="sng" dirty="0" err="1"/>
              <a:t>Crop</a:t>
            </a:r>
            <a:r>
              <a:rPr lang="fr-FR" b="1" u="sng" dirty="0"/>
              <a:t> </a:t>
            </a:r>
            <a:r>
              <a:rPr lang="fr-FR" b="1" u="sng" dirty="0" err="1"/>
              <a:t>Ontology</a:t>
            </a:r>
            <a:endParaRPr lang="fr-FR" b="1" u="sng" dirty="0"/>
          </a:p>
          <a:p>
            <a:r>
              <a:rPr lang="fr-FR" sz="1400" dirty="0"/>
              <a:t>Arnaud E, Laporte MA, …</a:t>
            </a:r>
          </a:p>
        </p:txBody>
      </p:sp>
      <p:pic>
        <p:nvPicPr>
          <p:cNvPr id="34" name="Google Shape;430;p41" descr="http://www.cropontology.org/images/Crop_Ontology_logo.png">
            <a:extLst>
              <a:ext uri="{FF2B5EF4-FFF2-40B4-BE49-F238E27FC236}">
                <a16:creationId xmlns:a16="http://schemas.microsoft.com/office/drawing/2014/main" id="{207955BE-1DEF-B44D-BE95-2E86D094BF7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2775" y="2294316"/>
            <a:ext cx="1619251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A30F994B-B207-5F4D-8F70-9E05BC8CBAF6}"/>
              </a:ext>
            </a:extLst>
          </p:cNvPr>
          <p:cNvSpPr txBox="1"/>
          <p:nvPr/>
        </p:nvSpPr>
        <p:spPr>
          <a:xfrm>
            <a:off x="56374" y="3415587"/>
            <a:ext cx="3928270" cy="129266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u="sng" dirty="0"/>
              <a:t>Emphasis</a:t>
            </a:r>
          </a:p>
          <a:p>
            <a:r>
              <a:rPr lang="fr-FR" sz="1400" dirty="0"/>
              <a:t>Tardieu F, </a:t>
            </a:r>
            <a:r>
              <a:rPr lang="fr-FR" sz="1400" dirty="0" err="1"/>
              <a:t>Usadel</a:t>
            </a:r>
            <a:r>
              <a:rPr lang="fr-FR" sz="1400" dirty="0"/>
              <a:t> B, </a:t>
            </a:r>
            <a:r>
              <a:rPr lang="fr-FR" sz="1400" dirty="0" err="1"/>
              <a:t>Arend</a:t>
            </a:r>
            <a:r>
              <a:rPr lang="fr-FR" sz="1400" dirty="0"/>
              <a:t> D, Junker A, </a:t>
            </a:r>
            <a:r>
              <a:rPr lang="fr-FR" sz="1400" dirty="0" err="1"/>
              <a:t>Poorter</a:t>
            </a:r>
            <a:r>
              <a:rPr lang="fr-FR" sz="1400" dirty="0"/>
              <a:t> H, Neveu P, </a:t>
            </a:r>
            <a:r>
              <a:rPr lang="fr-FR" sz="1400" dirty="0" err="1"/>
              <a:t>Pierushka</a:t>
            </a:r>
            <a:r>
              <a:rPr lang="fr-FR" sz="1400" dirty="0"/>
              <a:t> R, </a:t>
            </a:r>
            <a:r>
              <a:rPr lang="fr-FR" sz="1400" dirty="0" err="1"/>
              <a:t>Shur</a:t>
            </a:r>
            <a:r>
              <a:rPr lang="fr-FR" sz="1400" dirty="0"/>
              <a:t> U… </a:t>
            </a:r>
          </a:p>
          <a:p>
            <a:r>
              <a:rPr lang="fr-FR" sz="1400" dirty="0"/>
              <a:t>And </a:t>
            </a:r>
            <a:r>
              <a:rPr lang="fr-FR" sz="1400" dirty="0" err="1"/>
              <a:t>many</a:t>
            </a:r>
            <a:r>
              <a:rPr lang="fr-FR" sz="1400" dirty="0"/>
              <a:t> more!</a:t>
            </a:r>
          </a:p>
          <a:p>
            <a:endParaRPr lang="fr-FR" dirty="0"/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E46D299E-7F22-CE4D-AB75-52C2A8D6F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1573" y="3152644"/>
            <a:ext cx="1873859" cy="2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45F6EDCA-C969-8444-9003-ADF32EF7E674}"/>
              </a:ext>
            </a:extLst>
          </p:cNvPr>
          <p:cNvSpPr txBox="1"/>
          <p:nvPr/>
        </p:nvSpPr>
        <p:spPr>
          <a:xfrm>
            <a:off x="9690099" y="2580136"/>
            <a:ext cx="2450801" cy="129266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u="sng" dirty="0" err="1"/>
              <a:t>Breeding</a:t>
            </a:r>
            <a:r>
              <a:rPr lang="fr-FR" b="1" u="sng" dirty="0"/>
              <a:t> API</a:t>
            </a:r>
          </a:p>
          <a:p>
            <a:r>
              <a:rPr lang="fr-FR" sz="1400" dirty="0" err="1"/>
              <a:t>Selby</a:t>
            </a:r>
            <a:r>
              <a:rPr lang="fr-FR" sz="1400" dirty="0"/>
              <a:t> P, Mueller L, Robbins K, </a:t>
            </a:r>
            <a:r>
              <a:rPr lang="fr-FR" sz="1400" dirty="0" err="1"/>
              <a:t>Backlund</a:t>
            </a:r>
            <a:r>
              <a:rPr lang="fr-FR" sz="1400" dirty="0"/>
              <a:t> JE, … , </a:t>
            </a:r>
          </a:p>
          <a:p>
            <a:r>
              <a:rPr lang="fr-FR" sz="1400" dirty="0"/>
              <a:t>And </a:t>
            </a:r>
            <a:r>
              <a:rPr lang="fr-FR" sz="1400" dirty="0" err="1"/>
              <a:t>many</a:t>
            </a:r>
            <a:r>
              <a:rPr lang="fr-FR" sz="1400" dirty="0"/>
              <a:t> more!</a:t>
            </a:r>
          </a:p>
          <a:p>
            <a:endParaRPr lang="fr-FR" dirty="0"/>
          </a:p>
        </p:txBody>
      </p:sp>
      <p:pic>
        <p:nvPicPr>
          <p:cNvPr id="18" name="Google Shape;441;p41" descr="brapi_logo.png">
            <a:extLst>
              <a:ext uri="{FF2B5EF4-FFF2-40B4-BE49-F238E27FC236}">
                <a16:creationId xmlns:a16="http://schemas.microsoft.com/office/drawing/2014/main" id="{553A730D-6399-5D4D-9CC0-6FA97479862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7646" y="2403121"/>
            <a:ext cx="1294215" cy="19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6624154-4FDC-904C-A2CE-893DDE3C16F5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584" y="4868619"/>
            <a:ext cx="661328" cy="565646"/>
          </a:xfrm>
          <a:prstGeom prst="rect">
            <a:avLst/>
          </a:prstGeom>
        </p:spPr>
      </p:pic>
      <p:pic>
        <p:nvPicPr>
          <p:cNvPr id="39" name="Picture 4" descr="elixir_1_RZ_mac.eps">
            <a:extLst>
              <a:ext uri="{FF2B5EF4-FFF2-40B4-BE49-F238E27FC236}">
                <a16:creationId xmlns:a16="http://schemas.microsoft.com/office/drawing/2014/main" id="{5B9A796D-B442-5F49-B6A3-FE0D10714869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5208" y="4234233"/>
            <a:ext cx="997435" cy="716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oogle Shape;441;p41" descr="brapi_logo.png">
            <a:extLst>
              <a:ext uri="{FF2B5EF4-FFF2-40B4-BE49-F238E27FC236}">
                <a16:creationId xmlns:a16="http://schemas.microsoft.com/office/drawing/2014/main" id="{4AF78234-EEEC-4E45-AE39-D184E550371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425" y="3979167"/>
            <a:ext cx="1742129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Une image contenant dessin, signe&#10;&#10;Description générée automatiquement">
            <a:extLst>
              <a:ext uri="{FF2B5EF4-FFF2-40B4-BE49-F238E27FC236}">
                <a16:creationId xmlns:a16="http://schemas.microsoft.com/office/drawing/2014/main" id="{09C9C3FF-CA8F-2D8D-E9CF-591AD8D8200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786" y="3954473"/>
            <a:ext cx="2286000" cy="897255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5B9A085A-3D55-AA3F-EF06-D31388643FF8}"/>
              </a:ext>
            </a:extLst>
          </p:cNvPr>
          <p:cNvSpPr txBox="1"/>
          <p:nvPr/>
        </p:nvSpPr>
        <p:spPr>
          <a:xfrm>
            <a:off x="3244723" y="8419"/>
            <a:ext cx="5150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i="1" u="sng" dirty="0">
                <a:latin typeface="Corbel" panose="020B0503020204020204" pitchFamily="34" charset="0"/>
                <a:cs typeface="Adelle Sans Devanagari Extrabold" panose="02000503000000020004" pitchFamily="2" charset="-78"/>
              </a:rPr>
              <a:t>Acknowledgments</a:t>
            </a:r>
            <a:endParaRPr lang="en-GB" sz="4800" b="1" i="1" u="sng" dirty="0">
              <a:latin typeface="Corbel" panose="020B0503020204020204" pitchFamily="34" charset="0"/>
              <a:cs typeface="Adelle Sans Devanagari Extrabol" panose="02000503000000020004" pitchFamily="2" charset="-78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04BF84E-87D9-44F4-AA24-825D16CC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Questions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56DDC33-2354-4D22-98C7-F34728EA77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ous-titre 5">
            <a:extLst>
              <a:ext uri="{FF2B5EF4-FFF2-40B4-BE49-F238E27FC236}">
                <a16:creationId xmlns:a16="http://schemas.microsoft.com/office/drawing/2014/main" id="{32A8EF85-D2F2-4819-AF85-EDC47BAF5067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>
            <a:normAutofit fontScale="92500" lnSpcReduction="20000"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982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/>
          <p:nvPr/>
        </p:nvSpPr>
        <p:spPr>
          <a:xfrm>
            <a:off x="1241258" y="3227071"/>
            <a:ext cx="9817800" cy="2072400"/>
          </a:xfrm>
          <a:prstGeom prst="rect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1241249" y="823430"/>
            <a:ext cx="10039775" cy="22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594" indent="-228594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Permettre leur réutilisation (y compris par vous !) </a:t>
            </a:r>
          </a:p>
          <a:p>
            <a:pPr marL="685794" lvl="1" indent="-228594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fr-FR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/description </a:t>
            </a:r>
            <a:r>
              <a:rPr lang="fr-FR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experimentation</a:t>
            </a:r>
            <a:r>
              <a:rPr lang="fr-FR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(qui, pourquoi, où, comment)</a:t>
            </a:r>
            <a:endParaRPr lang="fr-FR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594" indent="-76192">
              <a:buClr>
                <a:schemeClr val="dk1"/>
              </a:buClr>
              <a:buSzPts val="2400"/>
            </a:pPr>
            <a:endParaRPr lang="fr-FR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593" indent="-228593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Integration</a:t>
            </a:r>
            <a:r>
              <a:rPr lang="fr-F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traitements automatisés </a:t>
            </a:r>
          </a:p>
          <a:p>
            <a:pPr marL="685793" lvl="1" indent="-228593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Linked</a:t>
            </a:r>
            <a:r>
              <a:rPr lang="fr-FR" sz="240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data entre </a:t>
            </a:r>
            <a:r>
              <a:rPr lang="fr-FR" sz="240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datasets</a:t>
            </a:r>
            <a:r>
              <a:rPr lang="fr-FR" sz="240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via </a:t>
            </a:r>
            <a:r>
              <a:rPr lang="fr-FR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identification d’objets pivot</a:t>
            </a:r>
            <a:endParaRPr lang="fr-FR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1631504" y="3322310"/>
            <a:ext cx="9082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133"/>
            </a:pP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Phenotype 1 = </a:t>
            </a:r>
            <a:r>
              <a:rPr lang="en-GB" sz="2133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measurement</a:t>
            </a: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a </a:t>
            </a:r>
            <a:r>
              <a:rPr lang="en-GB" sz="2133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cultivar</a:t>
            </a: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an environment-</a:t>
            </a:r>
            <a:r>
              <a:rPr lang="en-GB" sz="2133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GPS</a:t>
            </a: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</a:t>
            </a:r>
            <a:r>
              <a:rPr lang="en-GB" sz="2133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1631504" y="3831011"/>
            <a:ext cx="9082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133"/>
            </a:pP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Phenotype 2 = </a:t>
            </a:r>
            <a:r>
              <a:rPr lang="en-GB" sz="2133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measurement</a:t>
            </a: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a </a:t>
            </a:r>
            <a:r>
              <a:rPr lang="en-GB" sz="2133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cultivar</a:t>
            </a: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an environment-</a:t>
            </a:r>
            <a:r>
              <a:rPr lang="en-GB" sz="2133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GPS</a:t>
            </a: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</a:t>
            </a:r>
            <a:r>
              <a:rPr lang="en-GB" sz="2133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442754" y="4330422"/>
            <a:ext cx="63357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133"/>
            </a:pP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Genotype = observed marker’s alleles on a </a:t>
            </a:r>
            <a:r>
              <a:rPr lang="en-GB" sz="2133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cultivar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5618410" y="4791118"/>
            <a:ext cx="50370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ts val="2133"/>
            </a:pP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Climate 1 = climatic data at </a:t>
            </a:r>
            <a:r>
              <a:rPr lang="en-GB" sz="2133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GPS</a:t>
            </a: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1-</a:t>
            </a:r>
            <a:r>
              <a:rPr lang="en-GB" sz="2133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r>
              <a:rPr lang="en-GB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16"/>
          <p:cNvCxnSpPr/>
          <p:nvPr/>
        </p:nvCxnSpPr>
        <p:spPr>
          <a:xfrm>
            <a:off x="4367808" y="3706352"/>
            <a:ext cx="0" cy="24000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21" name="Google Shape;121;p16"/>
          <p:cNvCxnSpPr/>
          <p:nvPr/>
        </p:nvCxnSpPr>
        <p:spPr>
          <a:xfrm>
            <a:off x="6288021" y="3667356"/>
            <a:ext cx="0" cy="24000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22" name="Google Shape;122;p16"/>
          <p:cNvCxnSpPr/>
          <p:nvPr/>
        </p:nvCxnSpPr>
        <p:spPr>
          <a:xfrm>
            <a:off x="9409113" y="3667356"/>
            <a:ext cx="0" cy="24000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16"/>
          <p:cNvCxnSpPr/>
          <p:nvPr/>
        </p:nvCxnSpPr>
        <p:spPr>
          <a:xfrm>
            <a:off x="10128448" y="3667356"/>
            <a:ext cx="0" cy="24000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24" name="Google Shape;124;p16"/>
          <p:cNvCxnSpPr/>
          <p:nvPr/>
        </p:nvCxnSpPr>
        <p:spPr>
          <a:xfrm>
            <a:off x="9409113" y="4282416"/>
            <a:ext cx="0" cy="49950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16"/>
          <p:cNvCxnSpPr/>
          <p:nvPr/>
        </p:nvCxnSpPr>
        <p:spPr>
          <a:xfrm>
            <a:off x="10154517" y="4282416"/>
            <a:ext cx="0" cy="49950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26" name="Google Shape;126;p16"/>
          <p:cNvCxnSpPr/>
          <p:nvPr/>
        </p:nvCxnSpPr>
        <p:spPr>
          <a:xfrm>
            <a:off x="6288021" y="4197584"/>
            <a:ext cx="864000" cy="22890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27" name="Google Shape;127;p16"/>
          <p:cNvSpPr txBox="1"/>
          <p:nvPr/>
        </p:nvSpPr>
        <p:spPr>
          <a:xfrm>
            <a:off x="1317450" y="5395429"/>
            <a:ext cx="94731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593" indent="-228593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Permetre</a:t>
            </a:r>
            <a:r>
              <a:rPr lang="fr-FR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la découverte de données et de </a:t>
            </a:r>
            <a:r>
              <a:rPr lang="fr-FR" sz="2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connaissainces</a:t>
            </a:r>
            <a:r>
              <a:rPr lang="fr-FR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685793" lvl="1" indent="-228593">
              <a:buClr>
                <a:schemeClr val="dk1"/>
              </a:buClr>
              <a:buSzPts val="2400"/>
              <a:buFont typeface="Arial"/>
              <a:buChar char="•"/>
            </a:pPr>
            <a:r>
              <a:rPr lang="fr-FR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Metadata</a:t>
            </a:r>
            <a:r>
              <a:rPr lang="fr-FR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fr-FR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controlled</a:t>
            </a:r>
            <a:r>
              <a:rPr lang="fr-FR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 dirty="0" err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vocabularies</a:t>
            </a:r>
            <a:r>
              <a:rPr lang="fr-FR" sz="2400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, ontologies</a:t>
            </a:r>
            <a:endParaRPr lang="fr-FR"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BE4DB5-7F2C-9588-8119-055B0DB2B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07" y="9390"/>
            <a:ext cx="10216343" cy="888251"/>
          </a:xfrm>
        </p:spPr>
        <p:txBody>
          <a:bodyPr>
            <a:normAutofit/>
          </a:bodyPr>
          <a:lstStyle/>
          <a:p>
            <a:r>
              <a:rPr lang="fr-FR" dirty="0"/>
              <a:t>Pourquoi Standardiser les données de  </a:t>
            </a:r>
            <a:r>
              <a:rPr lang="fr-FR" dirty="0" err="1"/>
              <a:t>phenotypage</a:t>
            </a:r>
            <a:r>
              <a:rPr lang="fr-FR" dirty="0"/>
              <a:t>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7F086F-C405-80E7-C257-ED28CDBC1E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35"/>
          <a:stretch/>
        </p:blipFill>
        <p:spPr>
          <a:xfrm>
            <a:off x="177873" y="716227"/>
            <a:ext cx="857069" cy="110111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5E69E2-1077-209E-CA13-E1A5748641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323"/>
          <a:stretch/>
        </p:blipFill>
        <p:spPr>
          <a:xfrm>
            <a:off x="244368" y="5395429"/>
            <a:ext cx="734408" cy="11011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F60FF7-6FF7-E20A-C9B6-ECBAF8F74C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31" r="26439"/>
          <a:stretch/>
        </p:blipFill>
        <p:spPr>
          <a:xfrm>
            <a:off x="268357" y="1948130"/>
            <a:ext cx="800903" cy="110111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20D320-0096-01A2-1368-56EB588162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112" y="102497"/>
            <a:ext cx="2782887" cy="94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97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0" name="Google Shape;930;g119e3987157_2_146"/>
          <p:cNvGrpSpPr/>
          <p:nvPr/>
        </p:nvGrpSpPr>
        <p:grpSpPr>
          <a:xfrm>
            <a:off x="3949700" y="5204041"/>
            <a:ext cx="3730603" cy="1676505"/>
            <a:chOff x="-9509" y="4155448"/>
            <a:chExt cx="3731100" cy="2041200"/>
          </a:xfrm>
        </p:grpSpPr>
        <p:sp>
          <p:nvSpPr>
            <p:cNvPr id="931" name="Google Shape;931;g119e3987157_2_146"/>
            <p:cNvSpPr/>
            <p:nvPr/>
          </p:nvSpPr>
          <p:spPr>
            <a:xfrm>
              <a:off x="-9509" y="4155448"/>
              <a:ext cx="3731100" cy="2041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g119e3987157_2_146"/>
            <p:cNvSpPr txBox="1"/>
            <p:nvPr/>
          </p:nvSpPr>
          <p:spPr>
            <a:xfrm>
              <a:off x="142891" y="4155448"/>
              <a:ext cx="2064600" cy="37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67" b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Environment</a:t>
              </a:r>
              <a:endParaRPr sz="1867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933" name="Google Shape;933;g119e3987157_2_146"/>
          <p:cNvGrpSpPr/>
          <p:nvPr/>
        </p:nvGrpSpPr>
        <p:grpSpPr>
          <a:xfrm>
            <a:off x="7900894" y="259024"/>
            <a:ext cx="4291106" cy="3499716"/>
            <a:chOff x="433277" y="529136"/>
            <a:chExt cx="2364523" cy="1705724"/>
          </a:xfrm>
        </p:grpSpPr>
        <p:sp>
          <p:nvSpPr>
            <p:cNvPr id="934" name="Google Shape;934;g119e3987157_2_146"/>
            <p:cNvSpPr/>
            <p:nvPr/>
          </p:nvSpPr>
          <p:spPr>
            <a:xfrm>
              <a:off x="433277" y="703660"/>
              <a:ext cx="2364523" cy="1531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g119e3987157_2_146"/>
            <p:cNvSpPr txBox="1"/>
            <p:nvPr/>
          </p:nvSpPr>
          <p:spPr>
            <a:xfrm>
              <a:off x="505727" y="676275"/>
              <a:ext cx="2273173" cy="3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67" b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Genetics</a:t>
              </a:r>
              <a:endParaRPr sz="2400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67" b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Genomics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67" b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Omics</a:t>
              </a:r>
              <a:endParaRPr sz="1867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pic>
          <p:nvPicPr>
            <p:cNvPr id="936" name="Google Shape;936;g119e3987157_2_1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398900" y="529136"/>
              <a:ext cx="1323974" cy="6619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37" name="Google Shape;937;g119e3987157_2_146"/>
          <p:cNvGrpSpPr/>
          <p:nvPr/>
        </p:nvGrpSpPr>
        <p:grpSpPr>
          <a:xfrm>
            <a:off x="97685" y="611909"/>
            <a:ext cx="4325601" cy="3146830"/>
            <a:chOff x="6167438" y="703660"/>
            <a:chExt cx="2664600" cy="1531200"/>
          </a:xfrm>
        </p:grpSpPr>
        <p:sp>
          <p:nvSpPr>
            <p:cNvPr id="938" name="Google Shape;938;g119e3987157_2_146"/>
            <p:cNvSpPr/>
            <p:nvPr/>
          </p:nvSpPr>
          <p:spPr>
            <a:xfrm>
              <a:off x="6167438" y="703660"/>
              <a:ext cx="2372869" cy="1531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g119e3987157_2_146"/>
            <p:cNvSpPr txBox="1"/>
            <p:nvPr/>
          </p:nvSpPr>
          <p:spPr>
            <a:xfrm>
              <a:off x="6248082" y="733425"/>
              <a:ext cx="2583956" cy="31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67" b="1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Phenomics</a:t>
              </a:r>
              <a:endParaRPr sz="1867" b="1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pic>
          <p:nvPicPr>
            <p:cNvPr id="940" name="Google Shape;940;g119e3987157_2_146" descr="edited2 (3)-2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20996" y="753933"/>
              <a:ext cx="441448" cy="440741"/>
            </a:xfrm>
            <a:prstGeom prst="rect">
              <a:avLst/>
            </a:prstGeom>
            <a:noFill/>
            <a:ln w="1905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941" name="Google Shape;941;g119e3987157_2_1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7370" y="5358903"/>
            <a:ext cx="554435" cy="60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g119e3987157_2_1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90425" y="2936925"/>
            <a:ext cx="718208" cy="71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g119e3987157_2_1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104" y="2166029"/>
            <a:ext cx="718209" cy="718209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g119e3987157_2_146"/>
          <p:cNvSpPr/>
          <p:nvPr/>
        </p:nvSpPr>
        <p:spPr>
          <a:xfrm>
            <a:off x="1654799" y="2273525"/>
            <a:ext cx="1289538" cy="49172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Experiment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g119e3987157_2_146"/>
          <p:cNvSpPr/>
          <p:nvPr/>
        </p:nvSpPr>
        <p:spPr>
          <a:xfrm>
            <a:off x="8722650" y="3050168"/>
            <a:ext cx="1289538" cy="49172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Omic Experiment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g119e3987157_2_146"/>
          <p:cNvSpPr/>
          <p:nvPr/>
        </p:nvSpPr>
        <p:spPr>
          <a:xfrm>
            <a:off x="8792956" y="2168244"/>
            <a:ext cx="1148927" cy="597003"/>
          </a:xfrm>
          <a:prstGeom prst="snipRoundRect">
            <a:avLst>
              <a:gd name="adj1" fmla="val 22558"/>
              <a:gd name="adj2" fmla="val 34340"/>
            </a:avLst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Samples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g119e3987157_2_146"/>
          <p:cNvSpPr/>
          <p:nvPr/>
        </p:nvSpPr>
        <p:spPr>
          <a:xfrm>
            <a:off x="1725105" y="1396654"/>
            <a:ext cx="1148927" cy="597003"/>
          </a:xfrm>
          <a:prstGeom prst="snipRoundRect">
            <a:avLst>
              <a:gd name="adj1" fmla="val 22558"/>
              <a:gd name="adj2" fmla="val 34340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Biological Material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8" name="Google Shape;948;g119e3987157_2_146"/>
          <p:cNvCxnSpPr>
            <a:stCxn id="945" idx="3"/>
            <a:endCxn id="942" idx="1"/>
          </p:cNvCxnSpPr>
          <p:nvPr/>
        </p:nvCxnSpPr>
        <p:spPr>
          <a:xfrm>
            <a:off x="10012188" y="3296030"/>
            <a:ext cx="978300" cy="6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49" name="Google Shape;949;g119e3987157_2_146"/>
          <p:cNvCxnSpPr>
            <a:stCxn id="946" idx="1"/>
            <a:endCxn id="945" idx="0"/>
          </p:cNvCxnSpPr>
          <p:nvPr/>
        </p:nvCxnSpPr>
        <p:spPr>
          <a:xfrm rot="-5400000" flipH="1">
            <a:off x="9225220" y="2907447"/>
            <a:ext cx="285000" cy="600"/>
          </a:xfrm>
          <a:prstGeom prst="bentConnector3">
            <a:avLst>
              <a:gd name="adj1" fmla="val 49986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0" name="Google Shape;950;g119e3987157_2_146"/>
          <p:cNvSpPr/>
          <p:nvPr/>
        </p:nvSpPr>
        <p:spPr>
          <a:xfrm>
            <a:off x="8792601" y="1398864"/>
            <a:ext cx="1148927" cy="597003"/>
          </a:xfrm>
          <a:prstGeom prst="snipRoundRect">
            <a:avLst>
              <a:gd name="adj1" fmla="val 22558"/>
              <a:gd name="adj2" fmla="val 34340"/>
            </a:avLst>
          </a:prstGeom>
          <a:gradFill>
            <a:gsLst>
              <a:gs pos="0">
                <a:srgbClr val="7FB75F"/>
              </a:gs>
              <a:gs pos="50000">
                <a:srgbClr val="6EB141"/>
              </a:gs>
              <a:gs pos="100000">
                <a:srgbClr val="5FA13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Biological Material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1" name="Google Shape;951;g119e3987157_2_146"/>
          <p:cNvCxnSpPr>
            <a:stCxn id="946" idx="3"/>
            <a:endCxn id="950" idx="1"/>
          </p:cNvCxnSpPr>
          <p:nvPr/>
        </p:nvCxnSpPr>
        <p:spPr>
          <a:xfrm rot="-5400000">
            <a:off x="9281470" y="2081694"/>
            <a:ext cx="172500" cy="600"/>
          </a:xfrm>
          <a:prstGeom prst="bentConnector3">
            <a:avLst>
              <a:gd name="adj1" fmla="val 49964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2" name="Google Shape;952;g119e3987157_2_146"/>
          <p:cNvCxnSpPr>
            <a:stCxn id="944" idx="1"/>
            <a:endCxn id="943" idx="3"/>
          </p:cNvCxnSpPr>
          <p:nvPr/>
        </p:nvCxnSpPr>
        <p:spPr>
          <a:xfrm flipH="1">
            <a:off x="936299" y="2519387"/>
            <a:ext cx="718500" cy="5700"/>
          </a:xfrm>
          <a:prstGeom prst="bentConnector3">
            <a:avLst>
              <a:gd name="adj1" fmla="val 49999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3" name="Google Shape;953;g119e3987157_2_146"/>
          <p:cNvCxnSpPr>
            <a:stCxn id="944" idx="0"/>
            <a:endCxn id="947" idx="1"/>
          </p:cNvCxnSpPr>
          <p:nvPr/>
        </p:nvCxnSpPr>
        <p:spPr>
          <a:xfrm rot="-5400000">
            <a:off x="2159918" y="2133275"/>
            <a:ext cx="279900" cy="600"/>
          </a:xfrm>
          <a:prstGeom prst="bentConnector3">
            <a:avLst>
              <a:gd name="adj1" fmla="val 49994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54" name="Google Shape;954;g119e3987157_2_1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36895" y="5959080"/>
            <a:ext cx="718209" cy="718209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g119e3987157_2_146"/>
          <p:cNvSpPr/>
          <p:nvPr/>
        </p:nvSpPr>
        <p:spPr>
          <a:xfrm>
            <a:off x="1725105" y="3088596"/>
            <a:ext cx="1148927" cy="597003"/>
          </a:xfrm>
          <a:prstGeom prst="snipRoundRect">
            <a:avLst>
              <a:gd name="adj1" fmla="val 22558"/>
              <a:gd name="adj2" fmla="val 34340"/>
            </a:avLst>
          </a:prstGeom>
          <a:solidFill>
            <a:srgbClr val="833C0B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endParaRPr/>
          </a:p>
        </p:txBody>
      </p:sp>
      <p:cxnSp>
        <p:nvCxnSpPr>
          <p:cNvPr id="956" name="Google Shape;956;g119e3987157_2_146"/>
          <p:cNvCxnSpPr>
            <a:stCxn id="944" idx="2"/>
            <a:endCxn id="955" idx="3"/>
          </p:cNvCxnSpPr>
          <p:nvPr/>
        </p:nvCxnSpPr>
        <p:spPr>
          <a:xfrm rot="-5400000" flipH="1">
            <a:off x="2138168" y="2926648"/>
            <a:ext cx="323400" cy="600"/>
          </a:xfrm>
          <a:prstGeom prst="bentConnector3">
            <a:avLst>
              <a:gd name="adj1" fmla="val 49992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7" name="Google Shape;957;g119e3987157_2_146"/>
          <p:cNvSpPr/>
          <p:nvPr/>
        </p:nvSpPr>
        <p:spPr>
          <a:xfrm>
            <a:off x="4102080" y="6013707"/>
            <a:ext cx="1148927" cy="597003"/>
          </a:xfrm>
          <a:prstGeom prst="snipRoundRect">
            <a:avLst>
              <a:gd name="adj1" fmla="val 22558"/>
              <a:gd name="adj2" fmla="val 34340"/>
            </a:avLst>
          </a:prstGeom>
          <a:solidFill>
            <a:srgbClr val="833C0B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Location</a:t>
            </a:r>
            <a:endParaRPr/>
          </a:p>
        </p:txBody>
      </p:sp>
      <p:cxnSp>
        <p:nvCxnSpPr>
          <p:cNvPr id="958" name="Google Shape;958;g119e3987157_2_146"/>
          <p:cNvCxnSpPr>
            <a:stCxn id="957" idx="0"/>
            <a:endCxn id="954" idx="1"/>
          </p:cNvCxnSpPr>
          <p:nvPr/>
        </p:nvCxnSpPr>
        <p:spPr>
          <a:xfrm>
            <a:off x="5251007" y="6312209"/>
            <a:ext cx="486000" cy="6000"/>
          </a:xfrm>
          <a:prstGeom prst="bentConnector3">
            <a:avLst>
              <a:gd name="adj1" fmla="val 49988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59" name="Google Shape;959;g119e3987157_2_146" descr="Clé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42367" y="4599366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g119e3987157_2_146"/>
          <p:cNvSpPr txBox="1"/>
          <p:nvPr/>
        </p:nvSpPr>
        <p:spPr>
          <a:xfrm>
            <a:off x="4446767" y="546626"/>
            <a:ext cx="282558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Interoperability pivot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shared resources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1" name="Google Shape;961;g119e3987157_2_146" descr="Clé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81885" y="1242271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2" name="Google Shape;962;g119e3987157_2_146"/>
          <p:cNvCxnSpPr>
            <a:stCxn id="955" idx="1"/>
            <a:endCxn id="959" idx="0"/>
          </p:cNvCxnSpPr>
          <p:nvPr/>
        </p:nvCxnSpPr>
        <p:spPr>
          <a:xfrm rot="-5400000" flipH="1">
            <a:off x="1842969" y="4142199"/>
            <a:ext cx="913800" cy="600"/>
          </a:xfrm>
          <a:prstGeom prst="bentConnector3">
            <a:avLst>
              <a:gd name="adj1" fmla="val 50000"/>
            </a:avLst>
          </a:prstGeom>
          <a:noFill/>
          <a:ln w="57150" cap="flat" cmpd="sng">
            <a:solidFill>
              <a:srgbClr val="0432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963" name="Google Shape;963;g119e3987157_2_146"/>
          <p:cNvCxnSpPr>
            <a:stCxn id="959" idx="2"/>
            <a:endCxn id="957" idx="2"/>
          </p:cNvCxnSpPr>
          <p:nvPr/>
        </p:nvCxnSpPr>
        <p:spPr>
          <a:xfrm rot="-5400000" flipH="1">
            <a:off x="2801617" y="5011716"/>
            <a:ext cx="798300" cy="1802400"/>
          </a:xfrm>
          <a:prstGeom prst="bentConnector2">
            <a:avLst/>
          </a:prstGeom>
          <a:noFill/>
          <a:ln w="57150" cap="flat" cmpd="sng">
            <a:solidFill>
              <a:srgbClr val="0432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964" name="Google Shape;964;g119e3987157_2_146"/>
          <p:cNvCxnSpPr>
            <a:stCxn id="947" idx="0"/>
            <a:endCxn id="961" idx="1"/>
          </p:cNvCxnSpPr>
          <p:nvPr/>
        </p:nvCxnSpPr>
        <p:spPr>
          <a:xfrm>
            <a:off x="2874032" y="1695156"/>
            <a:ext cx="2407800" cy="4200"/>
          </a:xfrm>
          <a:prstGeom prst="bentConnector3">
            <a:avLst>
              <a:gd name="adj1" fmla="val 50001"/>
            </a:avLst>
          </a:prstGeom>
          <a:noFill/>
          <a:ln w="57150" cap="flat" cmpd="sng">
            <a:solidFill>
              <a:srgbClr val="0432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965" name="Google Shape;965;g119e3987157_2_146"/>
          <p:cNvCxnSpPr>
            <a:stCxn id="961" idx="3"/>
            <a:endCxn id="950" idx="2"/>
          </p:cNvCxnSpPr>
          <p:nvPr/>
        </p:nvCxnSpPr>
        <p:spPr>
          <a:xfrm rot="10800000" flipH="1">
            <a:off x="6196285" y="1697371"/>
            <a:ext cx="2596200" cy="2100"/>
          </a:xfrm>
          <a:prstGeom prst="bentConnector3">
            <a:avLst>
              <a:gd name="adj1" fmla="val 50002"/>
            </a:avLst>
          </a:prstGeom>
          <a:noFill/>
          <a:ln w="57150" cap="flat" cmpd="sng">
            <a:solidFill>
              <a:srgbClr val="0432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966" name="Google Shape;966;g119e3987157_2_1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44095" y="1974356"/>
            <a:ext cx="1412653" cy="36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g119e3987157_2_146" descr="Logo"/>
          <p:cNvPicPr preferRelativeResize="0"/>
          <p:nvPr/>
        </p:nvPicPr>
        <p:blipFill rotWithShape="1">
          <a:blip r:embed="rId10">
            <a:alphaModFix/>
          </a:blip>
          <a:srcRect l="7591" t="3644" r="71308" b="4479"/>
          <a:stretch/>
        </p:blipFill>
        <p:spPr>
          <a:xfrm>
            <a:off x="5409430" y="2321236"/>
            <a:ext cx="602535" cy="579743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g119e3987157_2_146"/>
          <p:cNvSpPr txBox="1">
            <a:spLocks noGrp="1"/>
          </p:cNvSpPr>
          <p:nvPr>
            <p:ph type="title"/>
          </p:nvPr>
        </p:nvSpPr>
        <p:spPr>
          <a:xfrm>
            <a:off x="751386" y="52196"/>
            <a:ext cx="10216343" cy="40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A3A6"/>
              </a:buClr>
              <a:buSzPts val="3000"/>
              <a:buFont typeface="Corbel"/>
              <a:buNone/>
            </a:pPr>
            <a:r>
              <a:rPr lang="fr-FR" dirty="0" err="1">
                <a:latin typeface="Corbel"/>
                <a:ea typeface="Corbel"/>
                <a:cs typeface="Corbel"/>
                <a:sym typeface="Corbel"/>
              </a:rPr>
              <a:t>Integration</a:t>
            </a:r>
            <a:r>
              <a:rPr lang="fr-FR" dirty="0">
                <a:latin typeface="Corbel"/>
                <a:ea typeface="Corbel"/>
                <a:cs typeface="Corbel"/>
                <a:sym typeface="Corbel"/>
              </a:rPr>
              <a:t> de données entre silos</a:t>
            </a:r>
            <a:endParaRPr sz="3000" b="1" dirty="0">
              <a:solidFill>
                <a:srgbClr val="00A3A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69" name="Google Shape;969;g119e3987157_2_146"/>
          <p:cNvSpPr txBox="1"/>
          <p:nvPr/>
        </p:nvSpPr>
        <p:spPr>
          <a:xfrm>
            <a:off x="1103524" y="1564675"/>
            <a:ext cx="11088600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-190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3A6"/>
              </a:buClr>
              <a:buSzPts val="3000"/>
              <a:buFont typeface="Corbel"/>
              <a:buChar char="•"/>
            </a:pPr>
            <a:endParaRPr sz="3000" b="1">
              <a:solidFill>
                <a:srgbClr val="00A3A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AE3F77C-E75E-9E1E-3F5F-D60B70288579}"/>
              </a:ext>
            </a:extLst>
          </p:cNvPr>
          <p:cNvSpPr txBox="1"/>
          <p:nvPr/>
        </p:nvSpPr>
        <p:spPr>
          <a:xfrm>
            <a:off x="4175289" y="3886346"/>
            <a:ext cx="6194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Ou dans l’intro de MIAPPE plutôt</a:t>
            </a:r>
          </a:p>
        </p:txBody>
      </p:sp>
    </p:spTree>
    <p:extLst>
      <p:ext uri="{BB962C8B-B14F-4D97-AF65-F5344CB8AC3E}">
        <p14:creationId xmlns:p14="http://schemas.microsoft.com/office/powerpoint/2010/main" val="144023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-INRAE-Panoramiqu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5F92528FC9C8488898B86D54615449" ma:contentTypeVersion="" ma:contentTypeDescription="Create a new document." ma:contentTypeScope="" ma:versionID="7dbc52a3c8f9feecfee7be38a12971d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3780fefa480425cdbae071994a9cb9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A9F833-7CEC-450C-A77D-BDD91096B6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4050AC3-DB97-485E-AD77-9D433B0887B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D14EAC2-AD7C-46D9-9026-3DC78443F1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2221</TotalTime>
  <Words>4827</Words>
  <Application>Microsoft Macintosh PowerPoint</Application>
  <PresentationFormat>Grand écran</PresentationFormat>
  <Paragraphs>1068</Paragraphs>
  <Slides>77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89" baseType="lpstr">
      <vt:lpstr>Arial</vt:lpstr>
      <vt:lpstr>Calibri</vt:lpstr>
      <vt:lpstr>Calibri Light</vt:lpstr>
      <vt:lpstr>Corbel</vt:lpstr>
      <vt:lpstr>Courier New</vt:lpstr>
      <vt:lpstr>Helvetica Neue</vt:lpstr>
      <vt:lpstr>Noto Sans Symbols</vt:lpstr>
      <vt:lpstr>Raleway</vt:lpstr>
      <vt:lpstr>Symbol</vt:lpstr>
      <vt:lpstr>Times</vt:lpstr>
      <vt:lpstr>Verdana</vt:lpstr>
      <vt:lpstr>Presentation-INRAE-Panoramique</vt:lpstr>
      <vt:lpstr>Minimum Information for Plant Phenotyping Experiments (MIAPPE)</vt:lpstr>
      <vt:lpstr>StandardS de données plant: qui</vt:lpstr>
      <vt:lpstr>Interoperability in International network</vt:lpstr>
      <vt:lpstr>Plant data standards: contributeurs</vt:lpstr>
      <vt:lpstr>Plant data standards: contributeurs</vt:lpstr>
      <vt:lpstr>Plant Phenotyping standards: WHY </vt:lpstr>
      <vt:lpstr>Intégration *Omics / Environment / Phenome</vt:lpstr>
      <vt:lpstr>Pourquoi Standardiser les données de  phenotypage?</vt:lpstr>
      <vt:lpstr>Integration de données entre silos</vt:lpstr>
      <vt:lpstr>5 stars Open Data  Soyons pragmatiques !</vt:lpstr>
      <vt:lpstr>Phenotyping data life cycle</vt:lpstr>
      <vt:lpstr>Plant Data StandardS : Vue d’ensemble</vt:lpstr>
      <vt:lpstr>Data standards: qu’est ce que c’est pour vous ?</vt:lpstr>
      <vt:lpstr>Standard de données</vt:lpstr>
      <vt:lpstr>Plant Structure Standard</vt:lpstr>
      <vt:lpstr>Plant Structure Standard : MIAPPE</vt:lpstr>
      <vt:lpstr>Plant Structure Standard</vt:lpstr>
      <vt:lpstr>Data Integration between silos, From Phenotyping to Genotyping</vt:lpstr>
      <vt:lpstr>Phenotype Semantic Standard: Ontologies</vt:lpstr>
      <vt:lpstr>MIAPPE: Implementations</vt:lpstr>
      <vt:lpstr>MIAPPE Excel template</vt:lpstr>
      <vt:lpstr>MIAPPE File Archive</vt:lpstr>
      <vt:lpstr>MIAPPE File: Poplar Phenology dataset </vt:lpstr>
      <vt:lpstr>Plant Technical Standard</vt:lpstr>
      <vt:lpstr>Standardized Specification </vt:lpstr>
      <vt:lpstr>BrAPI data model</vt:lpstr>
      <vt:lpstr>Adoption</vt:lpstr>
      <vt:lpstr>MIAPPE Semantic: PPEO</vt:lpstr>
      <vt:lpstr>MIAPPE databases &amp; Information System</vt:lpstr>
      <vt:lpstr>MIAPPE Specifications</vt:lpstr>
      <vt:lpstr>MIAPPE Specifications</vt:lpstr>
      <vt:lpstr>Quelles metadonnées pour décrire une experience de phénotypage ?</vt:lpstr>
      <vt:lpstr>MIAPPE Specifications</vt:lpstr>
      <vt:lpstr>MIAPPE Specifications</vt:lpstr>
      <vt:lpstr>Vue d’ensemble MIAPPE V1.1  (ISA)</vt:lpstr>
      <vt:lpstr>Examples en MIAPPE</vt:lpstr>
      <vt:lpstr>Présentation PowerPoint</vt:lpstr>
      <vt:lpstr>Présentation PowerPoint</vt:lpstr>
      <vt:lpstr>Dispositif experimentaux pérenne en MIAPPE</vt:lpstr>
      <vt:lpstr>Dispositif experimentaux pérenne en MIAPPE Fichier de données</vt:lpstr>
      <vt:lpstr>Sections obligatoires MIAPPE – Investigation</vt:lpstr>
      <vt:lpstr>Sections obligatoires MIAPPE– Study</vt:lpstr>
      <vt:lpstr>Sections obligatoires MIAPPE: Study Metadata</vt:lpstr>
      <vt:lpstr>Sections obligatoires MIAPPE– Biological material</vt:lpstr>
      <vt:lpstr>Section importante MIAPPE – Observation Unit &amp;  Samples</vt:lpstr>
      <vt:lpstr>Quelle type de matériel biologiques manipulez vous ?</vt:lpstr>
      <vt:lpstr>Sections obligatoires MIAPPE– Biological material</vt:lpstr>
      <vt:lpstr>Présentation PowerPoint</vt:lpstr>
      <vt:lpstr>Présentation PowerPoint</vt:lpstr>
      <vt:lpstr>Sections obligatoires MIAPPE–Observed Variable (Assay)</vt:lpstr>
      <vt:lpstr>Crop Ontology Trait Dictionary Standard</vt:lpstr>
      <vt:lpstr>Crop Ontology Trait Dictionary Standard</vt:lpstr>
      <vt:lpstr>Crop Ontology Trait Dictionary Standard</vt:lpstr>
      <vt:lpstr>Crop Ontology Trait Dictionary Standard</vt:lpstr>
      <vt:lpstr>Présentation PowerPoint</vt:lpstr>
      <vt:lpstr>Sections obligatoires MIAPPE–Observed variable </vt:lpstr>
      <vt:lpstr>Autres section importantes</vt:lpstr>
      <vt:lpstr>Section importante MIAPPE – Experimental Factor</vt:lpstr>
      <vt:lpstr>Section importante MIAPPE – Event</vt:lpstr>
      <vt:lpstr>Section importante MIAPPE – Environment</vt:lpstr>
      <vt:lpstr>Sections obligatoires MIAPPE– Data file</vt:lpstr>
      <vt:lpstr>Crop ontology</vt:lpstr>
      <vt:lpstr>Standard model</vt:lpstr>
      <vt:lpstr>Standard model</vt:lpstr>
      <vt:lpstr>Standard model</vt:lpstr>
      <vt:lpstr>Standard model</vt:lpstr>
      <vt:lpstr>Controlled Vocabulary Challenge</vt:lpstr>
      <vt:lpstr>Controlled Vocabulary Challenge</vt:lpstr>
      <vt:lpstr>Controlled Vocabulary Challenge</vt:lpstr>
      <vt:lpstr>Controlled Vocabulary Challenge</vt:lpstr>
      <vt:lpstr>Controlled Vocabulary Challenge</vt:lpstr>
      <vt:lpstr>Tree Variable example1 https://urgi.versailles.inra.fr/ontologyportal#termIdentifier=CO_357:0000019</vt:lpstr>
      <vt:lpstr>Tree Variable example2 https://urgi.versailles.inra.fr/ontologyportal#termIdentifier=CO_357:0000082 </vt:lpstr>
      <vt:lpstr>Environnemental Variable example</vt:lpstr>
      <vt:lpstr>Crop Variable example</vt:lpstr>
      <vt:lpstr>Présentation PowerPoint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</dc:creator>
  <cp:lastModifiedBy>cyril.pommier</cp:lastModifiedBy>
  <cp:revision>53</cp:revision>
  <dcterms:created xsi:type="dcterms:W3CDTF">2019-12-11T10:12:20Z</dcterms:created>
  <dcterms:modified xsi:type="dcterms:W3CDTF">2023-06-14T20:24:07Z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0x010100CE5F92528FC9C8488898B86D54615449</vt:lpwstr>
  </property>
</Properties>
</file>