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</p:sldMasterIdLst>
  <p:notesMasterIdLst>
    <p:notesMasterId r:id="rId12"/>
  </p:notesMasterIdLst>
  <p:sldIdLst>
    <p:sldId id="256" r:id="rId5"/>
    <p:sldId id="268" r:id="rId6"/>
    <p:sldId id="289" r:id="rId7"/>
    <p:sldId id="263" r:id="rId8"/>
    <p:sldId id="272" r:id="rId9"/>
    <p:sldId id="290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3A6"/>
    <a:srgbClr val="2756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98"/>
    <p:restoredTop sz="94624"/>
  </p:normalViewPr>
  <p:slideViewPr>
    <p:cSldViewPr snapToGrid="0">
      <p:cViewPr varScale="1">
        <p:scale>
          <a:sx n="36" d="100"/>
          <a:sy n="36" d="100"/>
        </p:scale>
        <p:origin x="56" y="5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777DD-D904-2146-BB92-829E04C4AD81}" type="datetimeFigureOut">
              <a:rPr lang="fr-FR" smtClean="0"/>
              <a:t>14/06/2023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48D5A-0F68-6840-8712-1BCB262F4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507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330D65B-88BD-470A-B0E5-620C2AF48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4290"/>
            <a:ext cx="4076700" cy="27908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3B5A5D-9033-48BA-A74F-DD5786444664}"/>
              </a:ext>
            </a:extLst>
          </p:cNvPr>
          <p:cNvSpPr/>
          <p:nvPr/>
        </p:nvSpPr>
        <p:spPr>
          <a:xfrm>
            <a:off x="0" y="6007914"/>
            <a:ext cx="12192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6" name="Image 5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5C67119F-1BB9-4D66-AAC7-C72EA90BC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43" y="5616765"/>
            <a:ext cx="2286000" cy="89725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BE1DBC4-8D6E-4ACB-8C1D-39691F91A9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42" y="5702823"/>
            <a:ext cx="901117" cy="63528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B9793C-7482-42DA-B8FB-4F0442C849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810" y="5693772"/>
            <a:ext cx="1552333" cy="647323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B090D833-C8A2-4053-A3D1-8BC57BEB2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67446D2A-13CB-49CC-8557-B45823E8E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2400" kern="1200" dirty="0">
                <a:solidFill>
                  <a:srgbClr val="27566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435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04" y="581891"/>
            <a:ext cx="4109957" cy="9102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581891"/>
            <a:ext cx="6309376" cy="50624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A161D90-8CEB-43C5-B5C5-E16450DD909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12060" y="1492139"/>
            <a:ext cx="3740501" cy="1101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498EB6-14FF-4794-BB07-42C86721F09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12060" y="2593571"/>
            <a:ext cx="3740501" cy="3050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63700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D022871-9B47-434A-98C9-A588405AF8E6}"/>
              </a:ext>
            </a:extLst>
          </p:cNvPr>
          <p:cNvSpPr/>
          <p:nvPr userDrawn="1"/>
        </p:nvSpPr>
        <p:spPr>
          <a:xfrm>
            <a:off x="0" y="5769033"/>
            <a:ext cx="12192000" cy="1105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9ED5A8-DED9-4CE9-B804-1E9AD8AE6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754185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46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08" y="2418921"/>
            <a:ext cx="314325" cy="4286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323859"/>
            <a:ext cx="9144000" cy="10577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191097"/>
            <a:ext cx="9144000" cy="654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300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43192" y="1233487"/>
            <a:ext cx="10753484" cy="4655712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40F9627-3E1A-4004-ABFB-AFCBC126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753484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2343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31F39E2-47D4-4E2A-8889-FBAB04A1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754185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5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3192" y="1233488"/>
            <a:ext cx="4979027" cy="46557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9783" y="1233486"/>
            <a:ext cx="5032406" cy="46557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91C4CC-48F8-459E-8260-CB6FFD7E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758997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80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19" y="1747095"/>
            <a:ext cx="10770669" cy="4142104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40F9627-3E1A-4004-ABFB-AFCBC126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3" y="149638"/>
            <a:ext cx="10758996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A145E71-E6DC-460B-BD9E-537A5B24AA2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10379851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7729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29A0BB7-C7A4-4235-9D1E-8706877DD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3" y="149638"/>
            <a:ext cx="10758996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125963E-A9C7-4759-9130-48AA349307C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10379851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11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 et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3192" y="1537860"/>
            <a:ext cx="4979027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9783" y="1537860"/>
            <a:ext cx="5032406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91C4CC-48F8-459E-8260-CB6FFD7E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758997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FD9EB01-BC37-475E-8D86-8ADA8009556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10379853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54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644" y="1537860"/>
            <a:ext cx="5034013" cy="817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2644" y="2355454"/>
            <a:ext cx="5034013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5343" y="1537860"/>
            <a:ext cx="5042034" cy="817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5343" y="2355454"/>
            <a:ext cx="5042034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8A4CBC-A3CA-47B3-81F3-C727E042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754185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1D175C3-B714-432E-8A1F-D0A82822D0D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10375041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206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D85EF67C-DB3C-4ADC-829F-14D87A8664F8}"/>
              </a:ext>
            </a:extLst>
          </p:cNvPr>
          <p:cNvSpPr txBox="1"/>
          <p:nvPr userDrawn="1"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</a:t>
            </a:r>
            <a:fld id="{10B4F56D-375A-4CA4-ABA3-E73F3ECBB440}" type="slidenum">
              <a:rPr lang="fr-FR" sz="1200" b="0" smtClean="0">
                <a:solidFill>
                  <a:srgbClr val="00A3A6"/>
                </a:solidFill>
                <a:latin typeface="Raleway" panose="020B0503030101060003" pitchFamily="34" charset="0"/>
              </a:rPr>
              <a:pPr algn="r"/>
              <a:t>‹N°›</a:t>
            </a:fld>
            <a:endParaRPr lang="fr-FR" sz="1200" b="0" dirty="0">
              <a:solidFill>
                <a:srgbClr val="00A3A6"/>
              </a:solidFill>
              <a:latin typeface="Raleway" panose="020B0503030101060003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1A273F-8B3B-4FFA-A6A7-5A556F5FD6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6187"/>
            <a:ext cx="2000250" cy="8001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B30FD33-E435-4A46-B168-E07C4F5FE24A}"/>
              </a:ext>
            </a:extLst>
          </p:cNvPr>
          <p:cNvSpPr txBox="1"/>
          <p:nvPr/>
        </p:nvSpPr>
        <p:spPr>
          <a:xfrm>
            <a:off x="1142999" y="6350734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75662"/>
                </a:solidFill>
                <a:latin typeface="+mn-lt"/>
              </a:rPr>
              <a:t>FAIR data plant pheno</a:t>
            </a:r>
            <a:endParaRPr lang="fr-FR" sz="1000" dirty="0">
              <a:solidFill>
                <a:srgbClr val="275662"/>
              </a:solidFill>
              <a:latin typeface="+mn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EB41401-1E18-450D-B56F-5BE5E627703C}"/>
              </a:ext>
            </a:extLst>
          </p:cNvPr>
          <p:cNvSpPr txBox="1"/>
          <p:nvPr/>
        </p:nvSpPr>
        <p:spPr>
          <a:xfrm>
            <a:off x="1142999" y="6533137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00A3A6"/>
                </a:solidFill>
                <a:latin typeface="+mj-lt"/>
              </a:rPr>
              <a:t>Célia Michotey &amp; Cyril Pommier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7BBB110-6190-4639-A86F-C39709AF557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58" y="6178263"/>
            <a:ext cx="901117" cy="6352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14E4815-49DE-4BDD-B14E-81DA85EF790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831" y="6169212"/>
            <a:ext cx="1552333" cy="64732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4A3BBF1-F001-466E-980E-35D006D5514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6187"/>
            <a:ext cx="20002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3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marL="457200" indent="-457200" algn="l" defTabSz="914400" rtl="0" eaLnBrk="1" latinLnBrk="0" hangingPunct="1">
        <a:lnSpc>
          <a:spcPct val="90000"/>
        </a:lnSpc>
        <a:spcBef>
          <a:spcPct val="0"/>
        </a:spcBef>
        <a:buFontTx/>
        <a:buBlip>
          <a:blip r:embed="rId16"/>
        </a:buBlip>
        <a:defRPr sz="3000" b="1" kern="1200">
          <a:solidFill>
            <a:srgbClr val="00A3A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00A3A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61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reativecommons.org/licenses/by-sa/4.0/deed.fr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.png"/><Relationship Id="rId3" Type="http://schemas.openxmlformats.org/officeDocument/2006/relationships/hyperlink" Target="https://tess.elixir-europe.org/materials/plant-phenotyping-data-managment-webinar-miappe" TargetMode="Externa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hyperlink" Target="https://moodle.france-bioinformatique.fr/course/index.php?categoryid=10" TargetMode="Externa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jpg"/><Relationship Id="rId5" Type="http://schemas.openxmlformats.org/officeDocument/2006/relationships/image" Target="../media/image8.png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hyperlink" Target="https://github.com/MIAPPE/training" TargetMode="External"/><Relationship Id="rId9" Type="http://schemas.openxmlformats.org/officeDocument/2006/relationships/image" Target="../media/image12.png"/><Relationship Id="rId1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lixir-europe.org/about-us/how-funded/eu-projects/converg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france-bioinformatique.fr/course/view.php?id=17" TargetMode="External"/><Relationship Id="rId7" Type="http://schemas.openxmlformats.org/officeDocument/2006/relationships/image" Target="../media/image22.jpg"/><Relationship Id="rId2" Type="http://schemas.openxmlformats.org/officeDocument/2006/relationships/hyperlink" Target="https://www.slido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96B1FF-11FC-4619-B89D-E046ACAC10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FAIR data plant </a:t>
            </a:r>
            <a:r>
              <a:rPr lang="fr-FR" dirty="0" err="1"/>
              <a:t>pheno</a:t>
            </a:r>
            <a:br>
              <a:rPr lang="fr-FR" dirty="0"/>
            </a:br>
            <a:r>
              <a:rPr lang="fr-FR" sz="4000" b="0" dirty="0"/>
              <a:t>Une formation pour la gestion FAIR des données de phénotypage de plantes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3FBE65B-6E90-449E-832E-A7B3276720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349" y="3602038"/>
            <a:ext cx="9686488" cy="1655762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Célia Michotey &amp; Cyril Pommier</a:t>
            </a:r>
          </a:p>
          <a:p>
            <a:r>
              <a:rPr lang="fr-FR" dirty="0"/>
              <a:t>Paris, 15-16 juin 2023</a:t>
            </a:r>
          </a:p>
        </p:txBody>
      </p:sp>
      <p:pic>
        <p:nvPicPr>
          <p:cNvPr id="8" name="Image 7">
            <a:hlinkClick r:id="rId2"/>
            <a:extLst>
              <a:ext uri="{FF2B5EF4-FFF2-40B4-BE49-F238E27FC236}">
                <a16:creationId xmlns:a16="http://schemas.microsoft.com/office/drawing/2014/main" id="{61DCFC01-352C-4760-87B8-ADF7F0418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052" y="159623"/>
            <a:ext cx="1712910" cy="60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22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2FFF846-D9D9-4F70-A0EC-3454CA38C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959" y="1233488"/>
            <a:ext cx="6506117" cy="4655712"/>
          </a:xfrm>
        </p:spPr>
        <p:txBody>
          <a:bodyPr/>
          <a:lstStyle/>
          <a:p>
            <a:r>
              <a:rPr lang="fr-FR" sz="2200" dirty="0"/>
              <a:t>Création de la formation « FAIR data » par l’IFB (2020)</a:t>
            </a:r>
          </a:p>
          <a:p>
            <a:pPr lvl="1"/>
            <a:r>
              <a:rPr lang="fr-FR" sz="2000" dirty="0"/>
              <a:t>Principes FAIR pour la gestion des données de recherche en sciences de la vie</a:t>
            </a:r>
          </a:p>
          <a:p>
            <a:pPr lvl="1"/>
            <a:r>
              <a:rPr lang="fr-FR" sz="2000" dirty="0"/>
              <a:t>Formation généraliste</a:t>
            </a:r>
          </a:p>
          <a:p>
            <a:pPr lvl="1"/>
            <a:r>
              <a:rPr lang="fr-FR" sz="2000" dirty="0"/>
              <a:t>Plusieurs éditions nationales/régionales (</a:t>
            </a:r>
            <a:r>
              <a:rPr lang="fr-FR" sz="2000" dirty="0" err="1">
                <a:hlinkClick r:id="rId2"/>
              </a:rPr>
              <a:t>moodle</a:t>
            </a:r>
            <a:r>
              <a:rPr lang="fr-FR" sz="2000" dirty="0">
                <a:hlinkClick r:id="rId2"/>
              </a:rPr>
              <a:t> IFB</a:t>
            </a:r>
            <a:r>
              <a:rPr lang="fr-FR" sz="2000" dirty="0"/>
              <a:t>)</a:t>
            </a:r>
          </a:p>
          <a:p>
            <a:r>
              <a:rPr lang="fr-FR" sz="2200" dirty="0"/>
              <a:t>Création de la formation « Plant </a:t>
            </a:r>
            <a:r>
              <a:rPr lang="fr-FR" sz="2200" dirty="0" err="1"/>
              <a:t>Phenotyping</a:t>
            </a:r>
            <a:r>
              <a:rPr lang="fr-FR" sz="2200" dirty="0"/>
              <a:t> data management » par l’URGI (2019)</a:t>
            </a:r>
          </a:p>
          <a:p>
            <a:pPr lvl="1"/>
            <a:r>
              <a:rPr lang="fr-FR" sz="2000" dirty="0"/>
              <a:t>Gestion FAIR des données de phénotypage de plantes</a:t>
            </a:r>
          </a:p>
          <a:p>
            <a:pPr lvl="1"/>
            <a:r>
              <a:rPr lang="fr-FR" sz="2000" dirty="0"/>
              <a:t>Formation spécialisée et appliquée</a:t>
            </a:r>
          </a:p>
          <a:p>
            <a:pPr lvl="1"/>
            <a:r>
              <a:rPr lang="fr-FR" sz="2000" dirty="0"/>
              <a:t>Plusieurs éditions européennes (ELIXIR et projets) sous différents formats : webinaire d’1h (</a:t>
            </a:r>
            <a:r>
              <a:rPr lang="fr-FR" sz="2000" dirty="0">
                <a:hlinkClick r:id="rId3"/>
              </a:rPr>
              <a:t>TESS</a:t>
            </a:r>
            <a:r>
              <a:rPr lang="fr-FR" sz="2000" dirty="0"/>
              <a:t>) et formation d’1 à 2 jours (</a:t>
            </a:r>
            <a:r>
              <a:rPr lang="fr-FR" sz="2000" dirty="0" err="1">
                <a:hlinkClick r:id="rId4"/>
              </a:rPr>
              <a:t>github</a:t>
            </a:r>
            <a:r>
              <a:rPr lang="fr-FR" sz="2000" dirty="0"/>
              <a:t>)</a:t>
            </a:r>
            <a:endParaRPr lang="fr-FR" sz="2000" dirty="0">
              <a:highlight>
                <a:srgbClr val="FFFF00"/>
              </a:highlight>
            </a:endParaRPr>
          </a:p>
          <a:p>
            <a:r>
              <a:rPr lang="fr-FR" sz="2200" dirty="0"/>
              <a:t>Création de la formation « FAIR data plant </a:t>
            </a:r>
            <a:r>
              <a:rPr lang="fr-FR" sz="2200" dirty="0" err="1"/>
              <a:t>pheno</a:t>
            </a:r>
            <a:r>
              <a:rPr lang="fr-FR" sz="2200" dirty="0"/>
              <a:t> » par </a:t>
            </a:r>
            <a:r>
              <a:rPr lang="fr-FR" sz="2200" dirty="0" err="1"/>
              <a:t>PlantBioinfoPF</a:t>
            </a:r>
            <a:r>
              <a:rPr lang="fr-FR" sz="2200" dirty="0"/>
              <a:t> (2023)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C2393EA-595E-4A0E-83D0-C67B0706D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758997" cy="888251"/>
          </a:xfrm>
        </p:spPr>
        <p:txBody>
          <a:bodyPr/>
          <a:lstStyle/>
          <a:p>
            <a:r>
              <a:rPr lang="fr-FR" dirty="0"/>
              <a:t>Historique de la formation</a:t>
            </a:r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6DE43CA9-65BA-4A8B-8009-2F344117BD3B}"/>
              </a:ext>
            </a:extLst>
          </p:cNvPr>
          <p:cNvGrpSpPr/>
          <p:nvPr/>
        </p:nvGrpSpPr>
        <p:grpSpPr>
          <a:xfrm>
            <a:off x="7043949" y="1146381"/>
            <a:ext cx="4763071" cy="2364596"/>
            <a:chOff x="6599815" y="822429"/>
            <a:chExt cx="4763071" cy="2364596"/>
          </a:xfrm>
        </p:grpSpPr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2E4F9E4B-4FB2-48FF-BD15-50EF530DDBB0}"/>
                </a:ext>
              </a:extLst>
            </p:cNvPr>
            <p:cNvGrpSpPr/>
            <p:nvPr/>
          </p:nvGrpSpPr>
          <p:grpSpPr>
            <a:xfrm>
              <a:off x="6599815" y="822429"/>
              <a:ext cx="4763071" cy="829941"/>
              <a:chOff x="6469787" y="1233486"/>
              <a:chExt cx="4763071" cy="829941"/>
            </a:xfrm>
          </p:grpSpPr>
          <p:pic>
            <p:nvPicPr>
              <p:cNvPr id="16" name="Google Shape;213;p7">
                <a:extLst>
                  <a:ext uri="{FF2B5EF4-FFF2-40B4-BE49-F238E27FC236}">
                    <a16:creationId xmlns:a16="http://schemas.microsoft.com/office/drawing/2014/main" id="{DB4B10F0-D276-466B-92BA-89F2318D9E65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6469788" y="1233486"/>
                <a:ext cx="4665165" cy="61967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" name="Google Shape;215;p7">
                <a:extLst>
                  <a:ext uri="{FF2B5EF4-FFF2-40B4-BE49-F238E27FC236}">
                    <a16:creationId xmlns:a16="http://schemas.microsoft.com/office/drawing/2014/main" id="{61D7132E-3131-409E-B949-9CFCC700AE2A}"/>
                  </a:ext>
                </a:extLst>
              </p:cNvPr>
              <p:cNvSpPr txBox="1"/>
              <p:nvPr/>
            </p:nvSpPr>
            <p:spPr>
              <a:xfrm>
                <a:off x="6469787" y="1709524"/>
                <a:ext cx="4763071" cy="3539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>
                  <a:buClr>
                    <a:srgbClr val="000000"/>
                  </a:buClr>
                  <a:buSzPts val="1000"/>
                </a:pPr>
                <a:r>
                  <a:rPr lang="en" sz="700" dirty="0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H. Chiapello   </a:t>
                </a:r>
                <a:r>
                  <a:rPr lang="fr-FR" sz="700" dirty="0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T. </a:t>
                </a:r>
                <a:r>
                  <a:rPr lang="fr-FR" sz="700" dirty="0" err="1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Denecker</a:t>
                </a:r>
                <a:r>
                  <a:rPr lang="fr-FR" sz="700" dirty="0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   J.-F. </a:t>
                </a:r>
                <a:r>
                  <a:rPr lang="fr-FR" sz="700" dirty="0" err="1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Dufayard</a:t>
                </a:r>
                <a:r>
                  <a:rPr lang="fr-FR" sz="700" dirty="0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    P. </a:t>
                </a:r>
                <a:r>
                  <a:rPr lang="fr-FR" sz="700" dirty="0" err="1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Lieby</a:t>
                </a:r>
                <a:r>
                  <a:rPr lang="fr-FR" sz="700" dirty="0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  L. Maurel       G. Sarah         J. Seiler      F. de Lamotte</a:t>
                </a:r>
                <a:endParaRPr sz="7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6" name="Google Shape;42;p77">
              <a:extLst>
                <a:ext uri="{FF2B5EF4-FFF2-40B4-BE49-F238E27FC236}">
                  <a16:creationId xmlns:a16="http://schemas.microsoft.com/office/drawing/2014/main" id="{1EFE64A1-62E7-41FB-A851-F6D075F192E0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303775" y="1593566"/>
              <a:ext cx="1257245" cy="69170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F1E63BCD-EA77-4C80-9579-D5E1AF10680B}"/>
                </a:ext>
              </a:extLst>
            </p:cNvPr>
            <p:cNvGrpSpPr/>
            <p:nvPr/>
          </p:nvGrpSpPr>
          <p:grpSpPr>
            <a:xfrm>
              <a:off x="7100537" y="2372299"/>
              <a:ext cx="3761625" cy="814726"/>
              <a:chOff x="7111534" y="2319630"/>
              <a:chExt cx="3761625" cy="814726"/>
            </a:xfrm>
          </p:grpSpPr>
          <p:pic>
            <p:nvPicPr>
              <p:cNvPr id="9" name="Google Shape;171;p27" descr="Bioinformatique et Génomique Est">
                <a:extLst>
                  <a:ext uri="{FF2B5EF4-FFF2-40B4-BE49-F238E27FC236}">
                    <a16:creationId xmlns:a16="http://schemas.microsoft.com/office/drawing/2014/main" id="{EF476536-49D5-491D-9A15-A31225DAC430}"/>
                  </a:ext>
                </a:extLst>
              </p:cNvPr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9735814" y="2569129"/>
                <a:ext cx="1137345" cy="330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" name="Google Shape;44;p77">
                <a:extLst>
                  <a:ext uri="{FF2B5EF4-FFF2-40B4-BE49-F238E27FC236}">
                    <a16:creationId xmlns:a16="http://schemas.microsoft.com/office/drawing/2014/main" id="{4EA26E2F-DC52-4A4A-9B3B-494621C835FD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7111534" y="2398279"/>
                <a:ext cx="1137345" cy="3474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Google Shape;45;p77">
                <a:extLst>
                  <a:ext uri="{FF2B5EF4-FFF2-40B4-BE49-F238E27FC236}">
                    <a16:creationId xmlns:a16="http://schemas.microsoft.com/office/drawing/2014/main" id="{54602736-1C0F-4915-A3FA-49264C64659F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8329724" y="2751783"/>
                <a:ext cx="1325245" cy="38257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" name="Google Shape;46;p77">
                <a:extLst>
                  <a:ext uri="{FF2B5EF4-FFF2-40B4-BE49-F238E27FC236}">
                    <a16:creationId xmlns:a16="http://schemas.microsoft.com/office/drawing/2014/main" id="{8F5FA519-FC67-4A6C-B77A-8881571AD59A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8423675" y="2319630"/>
                <a:ext cx="1137345" cy="4261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" name="Google Shape;47;p77">
                <a:extLst>
                  <a:ext uri="{FF2B5EF4-FFF2-40B4-BE49-F238E27FC236}">
                    <a16:creationId xmlns:a16="http://schemas.microsoft.com/office/drawing/2014/main" id="{D303B9FD-34AC-4663-AD16-675F5ED32800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7111534" y="2745755"/>
                <a:ext cx="1137345" cy="34747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826EC062-221F-4169-9655-A02B25181F65}"/>
              </a:ext>
            </a:extLst>
          </p:cNvPr>
          <p:cNvGrpSpPr/>
          <p:nvPr/>
        </p:nvGrpSpPr>
        <p:grpSpPr>
          <a:xfrm>
            <a:off x="7740628" y="4125817"/>
            <a:ext cx="3271806" cy="1637102"/>
            <a:chOff x="7296494" y="3963842"/>
            <a:chExt cx="3271806" cy="1637102"/>
          </a:xfrm>
        </p:grpSpPr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8F62CEFB-E6D9-4D11-BE29-FAAB688343B4}"/>
                </a:ext>
              </a:extLst>
            </p:cNvPr>
            <p:cNvGrpSpPr/>
            <p:nvPr/>
          </p:nvGrpSpPr>
          <p:grpSpPr>
            <a:xfrm>
              <a:off x="7296494" y="5021253"/>
              <a:ext cx="3271806" cy="579691"/>
              <a:chOff x="6742758" y="4637072"/>
              <a:chExt cx="3387371" cy="647323"/>
            </a:xfrm>
          </p:grpSpPr>
          <p:pic>
            <p:nvPicPr>
              <p:cNvPr id="25" name="Google Shape;41;p77">
                <a:extLst>
                  <a:ext uri="{FF2B5EF4-FFF2-40B4-BE49-F238E27FC236}">
                    <a16:creationId xmlns:a16="http://schemas.microsoft.com/office/drawing/2014/main" id="{E45D2A83-2C80-461C-BCA4-1C1AC936C233}"/>
                  </a:ext>
                </a:extLst>
              </p:cNvPr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9410432" y="4679727"/>
                <a:ext cx="719697" cy="5713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" name="Image 33">
                <a:extLst>
                  <a:ext uri="{FF2B5EF4-FFF2-40B4-BE49-F238E27FC236}">
                    <a16:creationId xmlns:a16="http://schemas.microsoft.com/office/drawing/2014/main" id="{BC6010AE-9E32-4A67-8F59-F7B685854A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8431" y="4646943"/>
                <a:ext cx="901117" cy="635288"/>
              </a:xfrm>
              <a:prstGeom prst="rect">
                <a:avLst/>
              </a:prstGeom>
            </p:spPr>
          </p:pic>
          <p:pic>
            <p:nvPicPr>
              <p:cNvPr id="35" name="Image 34">
                <a:extLst>
                  <a:ext uri="{FF2B5EF4-FFF2-40B4-BE49-F238E27FC236}">
                    <a16:creationId xmlns:a16="http://schemas.microsoft.com/office/drawing/2014/main" id="{A83A5047-58B1-46FF-A56F-E740E2BF32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2758" y="4637072"/>
                <a:ext cx="1552334" cy="647323"/>
              </a:xfrm>
              <a:prstGeom prst="rect">
                <a:avLst/>
              </a:prstGeom>
            </p:spPr>
          </p:pic>
        </p:grp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F85DD5E1-09B6-4B7E-8883-68E914A1E43C}"/>
                </a:ext>
              </a:extLst>
            </p:cNvPr>
            <p:cNvGrpSpPr/>
            <p:nvPr/>
          </p:nvGrpSpPr>
          <p:grpSpPr>
            <a:xfrm>
              <a:off x="8152281" y="3963842"/>
              <a:ext cx="1670057" cy="1049565"/>
              <a:chOff x="8149257" y="3464018"/>
              <a:chExt cx="1670057" cy="1049565"/>
            </a:xfrm>
          </p:grpSpPr>
          <p:grpSp>
            <p:nvGrpSpPr>
              <p:cNvPr id="36" name="Groupe 35">
                <a:extLst>
                  <a:ext uri="{FF2B5EF4-FFF2-40B4-BE49-F238E27FC236}">
                    <a16:creationId xmlns:a16="http://schemas.microsoft.com/office/drawing/2014/main" id="{D716A5EC-C83C-4993-8397-44FECA4E7A59}"/>
                  </a:ext>
                </a:extLst>
              </p:cNvPr>
              <p:cNvGrpSpPr/>
              <p:nvPr/>
            </p:nvGrpSpPr>
            <p:grpSpPr>
              <a:xfrm>
                <a:off x="8184785" y="3464018"/>
                <a:ext cx="1593125" cy="751450"/>
                <a:chOff x="8003882" y="3463661"/>
                <a:chExt cx="1593125" cy="751450"/>
              </a:xfrm>
            </p:grpSpPr>
            <p:pic>
              <p:nvPicPr>
                <p:cNvPr id="13" name="Google Shape;256;p4">
                  <a:extLst>
                    <a:ext uri="{FF2B5EF4-FFF2-40B4-BE49-F238E27FC236}">
                      <a16:creationId xmlns:a16="http://schemas.microsoft.com/office/drawing/2014/main" id="{D8963A72-0963-4857-A2E4-971570FC9F46}"/>
                    </a:ext>
                  </a:extLst>
                </p:cNvPr>
                <p:cNvPicPr preferRelativeResize="0"/>
                <p:nvPr/>
              </p:nvPicPr>
              <p:blipFill>
                <a:blip r:embed="rId15">
                  <a:alphaModFix/>
                </a:blip>
                <a:stretch>
                  <a:fillRect/>
                </a:stretch>
              </p:blipFill>
              <p:spPr>
                <a:xfrm>
                  <a:off x="8003882" y="3464018"/>
                  <a:ext cx="776000" cy="75109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4" name="Google Shape;257;p4">
                  <a:extLst>
                    <a:ext uri="{FF2B5EF4-FFF2-40B4-BE49-F238E27FC236}">
                      <a16:creationId xmlns:a16="http://schemas.microsoft.com/office/drawing/2014/main" id="{D917280A-0C54-46E2-86B6-F404B3AE694B}"/>
                    </a:ext>
                  </a:extLst>
                </p:cNvPr>
                <p:cNvPicPr preferRelativeResize="0"/>
                <p:nvPr/>
              </p:nvPicPr>
              <p:blipFill>
                <a:blip r:embed="rId16">
                  <a:alphaModFix/>
                </a:blip>
                <a:stretch>
                  <a:fillRect/>
                </a:stretch>
              </p:blipFill>
              <p:spPr>
                <a:xfrm>
                  <a:off x="8821007" y="3463661"/>
                  <a:ext cx="776000" cy="7514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38" name="Google Shape;215;p7">
                <a:extLst>
                  <a:ext uri="{FF2B5EF4-FFF2-40B4-BE49-F238E27FC236}">
                    <a16:creationId xmlns:a16="http://schemas.microsoft.com/office/drawing/2014/main" id="{F5DDFD21-B278-462C-9BC2-B2CDC6F33ED1}"/>
                  </a:ext>
                </a:extLst>
              </p:cNvPr>
              <p:cNvSpPr txBox="1"/>
              <p:nvPr/>
            </p:nvSpPr>
            <p:spPr>
              <a:xfrm>
                <a:off x="8149257" y="4128903"/>
                <a:ext cx="1670057" cy="384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>
                  <a:buClr>
                    <a:srgbClr val="000000"/>
                  </a:buClr>
                  <a:buSzPts val="1000"/>
                </a:pPr>
                <a:r>
                  <a:rPr lang="fr-FR" sz="900" dirty="0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C</a:t>
                </a:r>
                <a:r>
                  <a:rPr lang="en" sz="900" dirty="0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. </a:t>
                </a:r>
                <a:r>
                  <a:rPr lang="fr-FR" sz="900" dirty="0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Michotey</a:t>
                </a:r>
                <a:r>
                  <a:rPr lang="en" sz="900" dirty="0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      </a:t>
                </a:r>
                <a:r>
                  <a:rPr lang="fr-FR" sz="900" dirty="0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C. Pommier</a:t>
                </a:r>
                <a:endParaRPr sz="9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2164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55E10D6-EF16-42C3-BD57-88BA2615F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49" y="1233487"/>
            <a:ext cx="4228051" cy="465571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Formation modulaire</a:t>
            </a:r>
          </a:p>
          <a:p>
            <a:pPr lvl="1"/>
            <a:r>
              <a:rPr lang="fr-FR" dirty="0"/>
              <a:t>Sur les bonnes pratiques de gestion des données de phénotypage de plantes</a:t>
            </a:r>
          </a:p>
          <a:p>
            <a:pPr lvl="1"/>
            <a:r>
              <a:rPr lang="fr-FR" dirty="0"/>
              <a:t>Doit réponde à un maximum de besoins, de l’utilisateur débutant à l'avancé</a:t>
            </a:r>
          </a:p>
          <a:p>
            <a:pPr lvl="1"/>
            <a:r>
              <a:rPr lang="fr-FR" dirty="0"/>
              <a:t>Basée sur le matériel existant</a:t>
            </a:r>
          </a:p>
          <a:p>
            <a:pPr lvl="1"/>
            <a:r>
              <a:rPr lang="fr-FR" dirty="0"/>
              <a:t>Réutilisable « à la carte »</a:t>
            </a:r>
          </a:p>
          <a:p>
            <a:pPr lvl="2"/>
            <a:r>
              <a:rPr lang="fr-FR" dirty="0"/>
              <a:t>telle quel</a:t>
            </a:r>
          </a:p>
          <a:p>
            <a:pPr lvl="2"/>
            <a:r>
              <a:rPr lang="fr-FR" dirty="0"/>
              <a:t>en sélectionnant les modules selon le public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2DAD3D5-674E-4678-AA50-67638CFE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« FAIR data plant </a:t>
            </a:r>
            <a:r>
              <a:rPr lang="fr-FR" sz="3200" dirty="0" err="1"/>
              <a:t>pheno</a:t>
            </a:r>
            <a:r>
              <a:rPr lang="fr-FR" sz="3200" dirty="0"/>
              <a:t> »</a:t>
            </a:r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8776F029-70ED-4557-992A-15ABD7C255B4}"/>
              </a:ext>
            </a:extLst>
          </p:cNvPr>
          <p:cNvGrpSpPr/>
          <p:nvPr/>
        </p:nvGrpSpPr>
        <p:grpSpPr>
          <a:xfrm>
            <a:off x="4555222" y="1304488"/>
            <a:ext cx="7405477" cy="4529966"/>
            <a:chOff x="4572000" y="1430323"/>
            <a:chExt cx="7405477" cy="4529966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111D0344-1791-4044-8FEA-C577E8B9B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430323"/>
              <a:ext cx="7405477" cy="416063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7F6864A-947C-42BB-A429-4D5903102DA1}"/>
                </a:ext>
              </a:extLst>
            </p:cNvPr>
            <p:cNvSpPr/>
            <p:nvPr/>
          </p:nvSpPr>
          <p:spPr>
            <a:xfrm>
              <a:off x="6300528" y="5590957"/>
              <a:ext cx="394841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i="1" dirty="0"/>
                <a:t>Learning </a:t>
              </a:r>
              <a:r>
                <a:rPr lang="fr-FR" i="1" dirty="0" err="1"/>
                <a:t>path</a:t>
              </a:r>
              <a:r>
                <a:rPr lang="fr-FR" i="1" dirty="0"/>
                <a:t> </a:t>
              </a:r>
              <a:r>
                <a:rPr lang="fr-FR" dirty="0"/>
                <a:t>du projet </a:t>
              </a:r>
              <a:r>
                <a:rPr lang="fr-FR" dirty="0">
                  <a:hlinkClick r:id="rId3"/>
                </a:rPr>
                <a:t>ELIXIR-Converge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466138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429258" indent="-342900"/>
            <a:r>
              <a:rPr lang="fr-FR" dirty="0"/>
              <a:t>Acquisition de connaissances théoriques et pratiques sur :</a:t>
            </a:r>
          </a:p>
          <a:p>
            <a:pPr lvl="1"/>
            <a:r>
              <a:rPr lang="fr-FR" dirty="0"/>
              <a:t>la gestion de données de phénotypage de plantes respectant les principes FAIR et dans le contexte de la science ouverte</a:t>
            </a:r>
          </a:p>
          <a:p>
            <a:pPr lvl="1"/>
            <a:r>
              <a:rPr lang="fr-FR" dirty="0"/>
              <a:t>l'utilisation des standards de (méta)données de la communauté plante</a:t>
            </a:r>
          </a:p>
          <a:p>
            <a:pPr lvl="1"/>
            <a:r>
              <a:rPr lang="fr-FR" dirty="0"/>
              <a:t>l'écosystème des systèmes d’informations utilisés par les unités INRAE et au-delà</a:t>
            </a:r>
          </a:p>
          <a:p>
            <a:r>
              <a:rPr lang="fr-FR" dirty="0"/>
              <a:t>Mise en pratique de la standardisation d’un jeu de données au format MIAPPE</a:t>
            </a:r>
          </a:p>
          <a:p>
            <a:r>
              <a:rPr lang="fr-FR" dirty="0"/>
              <a:t>Identification des pistes d'amélioration pour la gestion de vos données de phénotypage de plantes</a:t>
            </a:r>
          </a:p>
          <a:p>
            <a:r>
              <a:rPr lang="fr-FR" i="1" dirty="0"/>
              <a:t>Train-the </a:t>
            </a:r>
            <a:r>
              <a:rPr lang="fr-FR" i="1" dirty="0" err="1"/>
              <a:t>trainers</a:t>
            </a:r>
            <a:endParaRPr lang="fr-FR" i="1" dirty="0"/>
          </a:p>
          <a:p>
            <a:pPr lvl="1"/>
            <a:r>
              <a:rPr lang="fr-FR" dirty="0"/>
              <a:t>appropriation des supports</a:t>
            </a:r>
            <a:br>
              <a:rPr lang="fr-FR" dirty="0"/>
            </a:br>
            <a:endParaRPr lang="fr-FR" dirty="0"/>
          </a:p>
          <a:p>
            <a:pPr marL="457189" indent="-181182">
              <a:spcBef>
                <a:spcPts val="1333"/>
              </a:spcBef>
              <a:buNone/>
            </a:pPr>
            <a:endParaRPr lang="fr-FR" sz="24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BE52F3A-6AA7-43DC-B077-000840CBD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pédagogiques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9649E91-5A4A-4D7C-A8D8-AA0F95DE3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r-FR" dirty="0">
                <a:sym typeface="Noto Sans Symbols"/>
              </a:rPr>
              <a:t>Programme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fr-FR" dirty="0">
                <a:sym typeface="Noto Sans Symbols"/>
              </a:rPr>
              <a:t>Introduction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fr-FR" dirty="0">
                <a:sym typeface="Noto Sans Symbols"/>
              </a:rPr>
              <a:t>Module 1 : Données FAIR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fr-FR" dirty="0">
                <a:sym typeface="Noto Sans Symbols"/>
              </a:rPr>
              <a:t>Module 2 : Environnement et outils de travail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fr-FR" dirty="0">
                <a:sym typeface="Noto Sans Symbols"/>
              </a:rPr>
              <a:t>Module 3 : Standards de (méta)données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fr-FR" dirty="0">
                <a:sym typeface="Noto Sans Symbols"/>
              </a:rPr>
              <a:t>Module 4 : TP MIAPPE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fr-FR" dirty="0">
                <a:sym typeface="Noto Sans Symbols"/>
              </a:rPr>
              <a:t>Module 5 : Partage &amp; Ecosystème SI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fr-FR" dirty="0">
                <a:sym typeface="Noto Sans Symbols"/>
              </a:rPr>
              <a:t>Module 6 : Présentation de SI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fr-FR" dirty="0">
                <a:sym typeface="Noto Sans Symbols"/>
              </a:rPr>
              <a:t>FAIDARE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fr-FR" dirty="0" err="1">
                <a:sym typeface="Noto Sans Symbols"/>
              </a:rPr>
              <a:t>OpenSilex</a:t>
            </a:r>
            <a:endParaRPr lang="fr-FR" dirty="0">
              <a:sym typeface="Noto Sans Symbols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fr-FR" dirty="0">
                <a:sym typeface="Noto Sans Symbols"/>
              </a:rPr>
              <a:t>RDG MIAPPE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fr-FR" dirty="0">
                <a:sym typeface="Noto Sans Symbols"/>
              </a:rPr>
              <a:t>Bilan et Conclusions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C4E5631-EFC6-4307-9EA5-A16F71C0B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Déroulé de la formation</a:t>
            </a:r>
          </a:p>
        </p:txBody>
      </p:sp>
    </p:spTree>
    <p:extLst>
      <p:ext uri="{BB962C8B-B14F-4D97-AF65-F5344CB8AC3E}">
        <p14:creationId xmlns:p14="http://schemas.microsoft.com/office/powerpoint/2010/main" val="2989567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9649E91-5A4A-4D7C-A8D8-AA0F95DE3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r-FR" dirty="0">
                <a:sym typeface="Noto Sans Symbols"/>
              </a:rPr>
              <a:t>Organisation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fr-FR" dirty="0"/>
              <a:t>En présentiel … donc </a:t>
            </a:r>
            <a:r>
              <a:rPr lang="fr-FR" b="1" dirty="0"/>
              <a:t>interactif</a:t>
            </a:r>
            <a:r>
              <a:rPr lang="fr-FR" dirty="0"/>
              <a:t> !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fr-FR" dirty="0"/>
              <a:t>Un outil pour poser des questions au fil de l’eau : </a:t>
            </a:r>
            <a:r>
              <a:rPr lang="fr-FR" b="1" dirty="0" err="1"/>
              <a:t>slido</a:t>
            </a:r>
            <a:endParaRPr lang="fr-FR" b="1" dirty="0"/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r-FR" b="1" dirty="0"/>
              <a:t>	</a:t>
            </a:r>
            <a:r>
              <a:rPr lang="fr-FR" dirty="0"/>
              <a:t>=&gt; </a:t>
            </a:r>
            <a:r>
              <a:rPr lang="fr-FR" dirty="0" err="1"/>
              <a:t>Join</a:t>
            </a:r>
            <a:r>
              <a:rPr lang="fr-FR" dirty="0"/>
              <a:t> at </a:t>
            </a:r>
            <a:r>
              <a:rPr lang="fr-FR" u="sng" dirty="0">
                <a:solidFill>
                  <a:schemeClr val="hlink"/>
                </a:solidFill>
                <a:hlinkClick r:id="rId2"/>
              </a:rPr>
              <a:t>slido.com</a:t>
            </a:r>
            <a:r>
              <a:rPr lang="fr-FR" dirty="0"/>
              <a:t> code : </a:t>
            </a:r>
            <a:r>
              <a:rPr lang="fr-FR" b="1" dirty="0"/>
              <a:t>#2847487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fr-FR" dirty="0"/>
              <a:t>Un </a:t>
            </a:r>
            <a:r>
              <a:rPr lang="fr-FR" b="1" dirty="0" err="1"/>
              <a:t>moodle</a:t>
            </a:r>
            <a:r>
              <a:rPr lang="fr-FR" dirty="0"/>
              <a:t> pour récupérer les supports de cours</a:t>
            </a: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r-FR" dirty="0"/>
              <a:t>	=&gt; </a:t>
            </a:r>
            <a:r>
              <a:rPr lang="fr-FR" u="sng" dirty="0">
                <a:solidFill>
                  <a:schemeClr val="hlink"/>
                </a:solidFill>
                <a:hlinkClick r:id="rId3"/>
              </a:rPr>
              <a:t>https://moodle.france-bioinformatique.fr/course/view.php?id=17</a:t>
            </a:r>
            <a:endParaRPr lang="fr-FR" u="sng" dirty="0">
              <a:solidFill>
                <a:schemeClr val="hlink"/>
              </a:solidFill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fr-FR" dirty="0"/>
              <a:t>Des outils d’animation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fr-FR" dirty="0" err="1"/>
              <a:t>Scrumblr</a:t>
            </a:r>
            <a:endParaRPr lang="fr-FR" dirty="0"/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fr-FR" dirty="0" err="1"/>
              <a:t>Slido</a:t>
            </a:r>
            <a:endParaRPr lang="fr-FR" b="1" dirty="0"/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fr-FR" dirty="0" err="1"/>
              <a:t>Mentimeter</a:t>
            </a:r>
            <a:endParaRPr lang="fr-FR" dirty="0"/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buNone/>
            </a:pP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C4E5631-EFC6-4307-9EA5-A16F71C0B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Déroulé de la formation</a:t>
            </a:r>
          </a:p>
        </p:txBody>
      </p:sp>
      <p:pic>
        <p:nvPicPr>
          <p:cNvPr id="4" name="Google Shape;190;p29" descr="Slido - Audience Interaction Made Easy">
            <a:extLst>
              <a:ext uri="{FF2B5EF4-FFF2-40B4-BE49-F238E27FC236}">
                <a16:creationId xmlns:a16="http://schemas.microsoft.com/office/drawing/2014/main" id="{0828D2BD-E074-46C4-9B35-750AE7BD818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06763" y="2214967"/>
            <a:ext cx="1166675" cy="364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91;p29" descr="File:Moodle-logo.svg - Wikimedia Commons">
            <a:extLst>
              <a:ext uri="{FF2B5EF4-FFF2-40B4-BE49-F238E27FC236}">
                <a16:creationId xmlns:a16="http://schemas.microsoft.com/office/drawing/2014/main" id="{FF0140D9-035A-41DC-A572-07F1D4D9834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31394" y="2890623"/>
            <a:ext cx="1517414" cy="364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971E7D1-FA85-4A68-8DFB-EE06C79520C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79" b="34457"/>
          <a:stretch/>
        </p:blipFill>
        <p:spPr>
          <a:xfrm>
            <a:off x="9809392" y="3623707"/>
            <a:ext cx="1761415" cy="5454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7C7056E-AE9F-4A75-914A-D4F22E40F4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0" b="31876"/>
          <a:stretch/>
        </p:blipFill>
        <p:spPr>
          <a:xfrm>
            <a:off x="9498795" y="4538473"/>
            <a:ext cx="2382608" cy="37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7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7B779D5-1C3C-444C-A21F-FE51DC4E6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Chacun se présente rapidement :</a:t>
            </a:r>
          </a:p>
          <a:p>
            <a:pPr lvl="1"/>
            <a:r>
              <a:rPr lang="fr-FR" dirty="0"/>
              <a:t>Nom, prénom</a:t>
            </a:r>
          </a:p>
          <a:p>
            <a:pPr lvl="1"/>
            <a:r>
              <a:rPr lang="fr-FR" dirty="0"/>
              <a:t>Localisation géographique et type d’unité</a:t>
            </a:r>
          </a:p>
          <a:p>
            <a:pPr lvl="1"/>
            <a:r>
              <a:rPr lang="fr-FR" dirty="0"/>
              <a:t>Votre lien avec les données de la Recherche</a:t>
            </a:r>
          </a:p>
          <a:p>
            <a:pPr lvl="1"/>
            <a:r>
              <a:rPr lang="fr-FR" dirty="0"/>
              <a:t>Vos attentes vis à vis de la formation</a:t>
            </a:r>
          </a:p>
          <a:p>
            <a:pPr lvl="1"/>
            <a:r>
              <a:rPr lang="fr-FR" dirty="0"/>
              <a:t>Présentation de votre photo</a:t>
            </a:r>
          </a:p>
          <a:p>
            <a:pPr lvl="2"/>
            <a:r>
              <a:rPr lang="fr-FR" dirty="0"/>
              <a:t>3 questions autorisées pour déterminer le lieu où cette photo a été prise</a:t>
            </a:r>
          </a:p>
          <a:p>
            <a:pPr lvl="2"/>
            <a:r>
              <a:rPr lang="fr-FR" dirty="0"/>
              <a:t>La langue sera donnée au chat si pas de succès !</a:t>
            </a:r>
            <a:endParaRPr lang="fr-FR" dirty="0">
              <a:highlight>
                <a:srgbClr val="FFFF00"/>
              </a:highlight>
            </a:endParaRP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57AE672-757E-4DA6-86B0-35FD677AB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Brise-glace</a:t>
            </a:r>
          </a:p>
        </p:txBody>
      </p:sp>
    </p:spTree>
    <p:extLst>
      <p:ext uri="{BB962C8B-B14F-4D97-AF65-F5344CB8AC3E}">
        <p14:creationId xmlns:p14="http://schemas.microsoft.com/office/powerpoint/2010/main" val="239193232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-INRAE-Panoramiqu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PlantBioinfoPF.potx" id="{D3BDB283-446B-4C18-BEA7-B992B154116D}" vid="{78301962-0A57-4C5E-9CF5-C02068AF394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5F92528FC9C8488898B86D54615449" ma:contentTypeVersion="" ma:contentTypeDescription="Create a new document." ma:contentTypeScope="" ma:versionID="c8ac9bee5fceb45a88a8c5ccdac8820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1D91B5-C271-4E1A-B3A4-DC8684B291DB}">
  <ds:schemaRefs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F8A55EC-3212-4B52-8EB6-7163F8A95F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D70E764-0FFA-4F92-9B26-20DE95BD23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template_PlantBioinfoPF</Template>
  <TotalTime>1069</TotalTime>
  <Words>502</Words>
  <Application>Microsoft Office PowerPoint</Application>
  <PresentationFormat>Grand écran</PresentationFormat>
  <Paragraphs>67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Noto Sans Symbols</vt:lpstr>
      <vt:lpstr>Raleway</vt:lpstr>
      <vt:lpstr>Presentation-INRAE-Panoramique</vt:lpstr>
      <vt:lpstr>FAIR data plant pheno Une formation pour la gestion FAIR des données de phénotypage de plantes</vt:lpstr>
      <vt:lpstr>Historique de la formation</vt:lpstr>
      <vt:lpstr>« FAIR data plant pheno »</vt:lpstr>
      <vt:lpstr>Objectifs pédagogiques</vt:lpstr>
      <vt:lpstr>Déroulé de la formation</vt:lpstr>
      <vt:lpstr>Déroulé de la formation</vt:lpstr>
      <vt:lpstr>Brise-glace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arnaud</dc:creator>
  <cp:lastModifiedBy>cmichotey</cp:lastModifiedBy>
  <cp:revision>72</cp:revision>
  <dcterms:created xsi:type="dcterms:W3CDTF">2019-12-11T10:12:20Z</dcterms:created>
  <dcterms:modified xsi:type="dcterms:W3CDTF">2023-06-14T21:59:40Z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0x010100CE5F92528FC9C8488898B86D54615449</vt:lpwstr>
  </property>
</Properties>
</file>