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87" r:id="rId4"/>
    <p:sldId id="290" r:id="rId5"/>
    <p:sldId id="291" r:id="rId6"/>
    <p:sldId id="294" r:id="rId7"/>
    <p:sldId id="296" r:id="rId8"/>
    <p:sldId id="297" r:id="rId9"/>
    <p:sldId id="298" r:id="rId10"/>
    <p:sldId id="299" r:id="rId11"/>
    <p:sldId id="300" r:id="rId12"/>
    <p:sldId id="289" r:id="rId13"/>
    <p:sldId id="288" r:id="rId14"/>
    <p:sldId id="271" r:id="rId15"/>
    <p:sldId id="282" r:id="rId16"/>
    <p:sldId id="283" r:id="rId17"/>
    <p:sldId id="272" r:id="rId18"/>
    <p:sldId id="286" r:id="rId19"/>
    <p:sldId id="273" r:id="rId20"/>
    <p:sldId id="274" r:id="rId21"/>
    <p:sldId id="278" r:id="rId22"/>
    <p:sldId id="279" r:id="rId23"/>
    <p:sldId id="280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 showGuides="1">
      <p:cViewPr varScale="1">
        <p:scale>
          <a:sx n="39" d="100"/>
          <a:sy n="39" d="100"/>
        </p:scale>
        <p:origin x="22" y="6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jpg"/><Relationship Id="rId5" Type="http://schemas.openxmlformats.org/officeDocument/2006/relationships/image" Target="../media/image2.png"/><Relationship Id="rId4" Type="http://schemas.openxmlformats.org/officeDocument/2006/relationships/image" Target="../media/image6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9330D65B-88BD-470A-B0E5-620C2AF48A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94290"/>
            <a:ext cx="4076700" cy="279082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83B5A5D-9033-48BA-A74F-DD5786444664}"/>
              </a:ext>
            </a:extLst>
          </p:cNvPr>
          <p:cNvSpPr/>
          <p:nvPr/>
        </p:nvSpPr>
        <p:spPr>
          <a:xfrm>
            <a:off x="0" y="6007914"/>
            <a:ext cx="12192000" cy="8645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800">
              <a:ln>
                <a:noFill/>
              </a:ln>
              <a:solidFill>
                <a:schemeClr val="bg1"/>
              </a:solidFill>
            </a:endParaRPr>
          </a:p>
        </p:txBody>
      </p:sp>
      <p:pic>
        <p:nvPicPr>
          <p:cNvPr id="6" name="Image 5" descr="Une image contenant dessin, signe&#10;&#10;Description générée automatiquement">
            <a:extLst>
              <a:ext uri="{FF2B5EF4-FFF2-40B4-BE49-F238E27FC236}">
                <a16:creationId xmlns:a16="http://schemas.microsoft.com/office/drawing/2014/main" id="{5C67119F-1BB9-4D66-AAC7-C72EA90BC3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1843" y="5616765"/>
            <a:ext cx="2286000" cy="897255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5BE1DBC4-8D6E-4ACB-8C1D-39691F91A99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5242" y="5702823"/>
            <a:ext cx="901117" cy="635288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9DB9793C-7482-42DA-B8FB-4F0442C849A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5810" y="5693772"/>
            <a:ext cx="1552333" cy="647323"/>
          </a:xfrm>
          <a:prstGeom prst="rect">
            <a:avLst/>
          </a:prstGeom>
        </p:spPr>
      </p:pic>
      <p:sp>
        <p:nvSpPr>
          <p:cNvPr id="9" name="Titre 1">
            <a:extLst>
              <a:ext uri="{FF2B5EF4-FFF2-40B4-BE49-F238E27FC236}">
                <a16:creationId xmlns:a16="http://schemas.microsoft.com/office/drawing/2014/main" id="{B090D833-C8A2-4053-A3D1-8BC57BEB2C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67446D2A-13CB-49CC-8557-B45823E8EE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lang="fr-FR" sz="2400" kern="1200" dirty="0">
                <a:solidFill>
                  <a:srgbClr val="27566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31942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2644" y="1537860"/>
            <a:ext cx="5034013" cy="817595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2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2644" y="2355454"/>
            <a:ext cx="5034013" cy="3369393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5343" y="1537860"/>
            <a:ext cx="5042034" cy="817595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2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5343" y="2355454"/>
            <a:ext cx="5042034" cy="3369393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1F8A4CBC-A3CA-47B3-81F3-C727E0427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3192" y="149638"/>
            <a:ext cx="10754185" cy="88825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B1D175C3-B714-432E-8A1F-D0A82822D0DC}"/>
              </a:ext>
            </a:extLst>
          </p:cNvPr>
          <p:cNvSpPr>
            <a:spLocks noGrp="1"/>
          </p:cNvSpPr>
          <p:nvPr>
            <p:ph type="subTitle" idx="10"/>
          </p:nvPr>
        </p:nvSpPr>
        <p:spPr>
          <a:xfrm>
            <a:off x="1122336" y="858842"/>
            <a:ext cx="10375041" cy="67901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rgbClr val="275662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4777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2604" y="581891"/>
            <a:ext cx="4109957" cy="910244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581891"/>
            <a:ext cx="6309376" cy="506245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1A161D90-8CEB-43C5-B5C5-E16450DD9099}"/>
              </a:ext>
            </a:extLst>
          </p:cNvPr>
          <p:cNvSpPr>
            <a:spLocks noGrp="1"/>
          </p:cNvSpPr>
          <p:nvPr>
            <p:ph type="subTitle" idx="10"/>
          </p:nvPr>
        </p:nvSpPr>
        <p:spPr>
          <a:xfrm>
            <a:off x="1112060" y="1492139"/>
            <a:ext cx="3740501" cy="110143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rgbClr val="275662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B498EB6-14FF-4794-BB07-42C86721F093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1112060" y="2593571"/>
            <a:ext cx="3740501" cy="305077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1303590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989961-06F7-4537-9BCD-7E679E2B2A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5027464-06A3-4ABF-A746-34467AB7EF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6AC1E6A-4CD2-459A-92A2-FA0A58F82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E8BE9-BD84-43ED-9710-0C0CC665A3CA}" type="datetimeFigureOut">
              <a:rPr lang="fr-FR" smtClean="0"/>
              <a:t>14/06/2023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6538C0B-B7C9-4DCE-B156-7DBD4B02B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02FC8CB-83D6-4BF6-9C40-AD1A4EBEF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49454-0CA7-43DB-A9AF-6A5E807000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57124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57175" indent="-257175">
              <a:buFont typeface="Arial" panose="020B0604020202020204" pitchFamily="34" charset="0"/>
              <a:buChar char="•"/>
              <a:defRPr/>
            </a:lvl1pPr>
            <a:lvl2pPr marL="557213" indent="-214313">
              <a:buFont typeface="Arial" panose="020B0604020202020204" pitchFamily="34" charset="0"/>
              <a:buChar char="•"/>
              <a:defRPr lang="fr-FR" sz="2000" b="0" kern="1200" dirty="0" smtClean="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2pPr>
            <a:lvl3pPr marL="857250" indent="-171450">
              <a:buFont typeface="Wingdings 3" panose="05040102010807070707" pitchFamily="18" charset="2"/>
              <a:buChar char=""/>
              <a:defRPr lang="fr-FR" sz="1600" b="0" kern="1200" dirty="0" smtClean="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3pPr>
            <a:lvl4pPr>
              <a:defRPr lang="fr-FR" sz="1400" b="1" kern="1200" dirty="0" smtClean="0">
                <a:solidFill>
                  <a:schemeClr val="bg1">
                    <a:lumMod val="50000"/>
                  </a:schemeClr>
                </a:solidFill>
                <a:latin typeface="+mn-lt"/>
                <a:ea typeface="ＭＳ Ｐゴシック" charset="-128"/>
                <a:cs typeface="+mn-cs"/>
              </a:defRPr>
            </a:lvl4pPr>
            <a:lvl5pPr>
              <a:defRPr lang="fr-FR" sz="1400" b="1" kern="1200" dirty="0" smtClean="0">
                <a:solidFill>
                  <a:schemeClr val="bg1">
                    <a:lumMod val="50000"/>
                  </a:schemeClr>
                </a:solidFill>
                <a:latin typeface="+mn-lt"/>
                <a:ea typeface="ＭＳ Ｐゴシック" charset="-128"/>
                <a:cs typeface="+mn-cs"/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347200" y="6492878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92C12F14-8B3C-4EAB-983F-40311AB14254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56444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r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4405A067-B49C-4F11-A938-80BC29FEEB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94290"/>
            <a:ext cx="4076700" cy="2790825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EC5A9449-A06C-4EA1-A540-CB2DC3C493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9308" y="2418921"/>
            <a:ext cx="314325" cy="42862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0A9A26A8-F041-4097-AF69-174D33070FC9}"/>
              </a:ext>
            </a:extLst>
          </p:cNvPr>
          <p:cNvSpPr/>
          <p:nvPr/>
        </p:nvSpPr>
        <p:spPr>
          <a:xfrm>
            <a:off x="0" y="6007914"/>
            <a:ext cx="12192000" cy="8645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800">
              <a:ln>
                <a:noFill/>
              </a:ln>
              <a:solidFill>
                <a:schemeClr val="bg1"/>
              </a:solidFill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BF5AA71-3F4D-4E9E-BA5E-688B6C5A5C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01843" y="2323859"/>
            <a:ext cx="9144000" cy="1057708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0" indent="0" algn="l">
              <a:buFontTx/>
              <a:buNone/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74FC2D0F-6FA4-4470-9D28-7A04906292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01843" y="3191097"/>
            <a:ext cx="9144000" cy="654923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rgbClr val="275662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pic>
        <p:nvPicPr>
          <p:cNvPr id="3" name="Image 2" descr="Une image contenant dessin, signe&#10;&#10;Description générée automatiquement">
            <a:extLst>
              <a:ext uri="{FF2B5EF4-FFF2-40B4-BE49-F238E27FC236}">
                <a16:creationId xmlns:a16="http://schemas.microsoft.com/office/drawing/2014/main" id="{D18E85FD-4D63-460A-8FAE-B85C5520CB8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1843" y="5616765"/>
            <a:ext cx="2286000" cy="897255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53772CBE-D025-4C09-AB53-C25F37237D3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5242" y="5702823"/>
            <a:ext cx="901117" cy="635288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8159D1E4-44CB-4291-8038-6DDA1D39AE6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5810" y="5693772"/>
            <a:ext cx="1552333" cy="647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253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section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id="{EC5A9449-A06C-4EA1-A540-CB2DC3C493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9308" y="2418921"/>
            <a:ext cx="314325" cy="428625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EBF5AA71-3F4D-4E9E-BA5E-688B6C5A5C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01843" y="2323859"/>
            <a:ext cx="9144000" cy="1057708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0" indent="0" algn="l">
              <a:buFontTx/>
              <a:buNone/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74FC2D0F-6FA4-4470-9D28-7A04906292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01843" y="3191097"/>
            <a:ext cx="9144000" cy="654923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rgbClr val="275662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6865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743192" y="1233487"/>
            <a:ext cx="10753484" cy="4655712"/>
          </a:xfrm>
          <a:prstGeom prst="rect">
            <a:avLst/>
          </a:prstGeom>
        </p:spPr>
        <p:txBody>
          <a:bodyPr/>
          <a:lstStyle>
            <a:lvl1pPr>
              <a:defRPr sz="2400" b="0"/>
            </a:lvl1pPr>
            <a:lvl2pPr>
              <a:defRPr sz="2200"/>
            </a:lvl2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40F9627-3E1A-4004-ABFB-AFCBC126E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3192" y="149638"/>
            <a:ext cx="10753484" cy="88825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653451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77">
          <p15:clr>
            <a:srgbClr val="FBAE40"/>
          </p15:clr>
        </p15:guide>
        <p15:guide id="2" pos="7242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C31F39E2-47D4-4E2A-8889-FBAB04A15B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3192" y="149638"/>
            <a:ext cx="10754185" cy="88825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0182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3192" y="1233488"/>
            <a:ext cx="4979027" cy="465571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9783" y="1233486"/>
            <a:ext cx="5032406" cy="4655713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DF91C4CC-48F8-459E-8260-CB6FFD7E8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3192" y="149638"/>
            <a:ext cx="10758997" cy="88825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2849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, sous-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1519" y="1747095"/>
            <a:ext cx="10770669" cy="4142104"/>
          </a:xfrm>
          <a:prstGeom prst="rect">
            <a:avLst/>
          </a:prstGeom>
        </p:spPr>
        <p:txBody>
          <a:bodyPr/>
          <a:lstStyle>
            <a:lvl1pPr>
              <a:defRPr sz="2400" b="0"/>
            </a:lvl1pPr>
            <a:lvl2pPr>
              <a:defRPr sz="2200"/>
            </a:lvl2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40F9627-3E1A-4004-ABFB-AFCBC126E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3193" y="149638"/>
            <a:ext cx="10758996" cy="88825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EA145E71-E6DC-460B-BD9E-537A5B24AA29}"/>
              </a:ext>
            </a:extLst>
          </p:cNvPr>
          <p:cNvSpPr>
            <a:spLocks noGrp="1"/>
          </p:cNvSpPr>
          <p:nvPr>
            <p:ph type="subTitle" idx="10"/>
          </p:nvPr>
        </p:nvSpPr>
        <p:spPr>
          <a:xfrm>
            <a:off x="1122336" y="858842"/>
            <a:ext cx="10379851" cy="67901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rgbClr val="275662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827271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958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, sous-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629A0BB7-C7A4-4235-9D1E-8706877DD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3193" y="149638"/>
            <a:ext cx="10758996" cy="88825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9125963E-A9C7-4759-9130-48AA349307C9}"/>
              </a:ext>
            </a:extLst>
          </p:cNvPr>
          <p:cNvSpPr>
            <a:spLocks noGrp="1"/>
          </p:cNvSpPr>
          <p:nvPr>
            <p:ph type="subTitle" idx="10"/>
          </p:nvPr>
        </p:nvSpPr>
        <p:spPr>
          <a:xfrm>
            <a:off x="1122336" y="858842"/>
            <a:ext cx="10379851" cy="67901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rgbClr val="275662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452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, sous-titre et 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3192" y="1537860"/>
            <a:ext cx="4979027" cy="4351339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9783" y="1537860"/>
            <a:ext cx="5032406" cy="4351339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DF91C4CC-48F8-459E-8260-CB6FFD7E8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3192" y="149638"/>
            <a:ext cx="10758997" cy="88825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AFD9EB01-BC37-475E-8D86-8ADA8009556E}"/>
              </a:ext>
            </a:extLst>
          </p:cNvPr>
          <p:cNvSpPr>
            <a:spLocks noGrp="1"/>
          </p:cNvSpPr>
          <p:nvPr>
            <p:ph type="subTitle" idx="10"/>
          </p:nvPr>
        </p:nvSpPr>
        <p:spPr>
          <a:xfrm>
            <a:off x="1122336" y="858842"/>
            <a:ext cx="10379853" cy="67901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rgbClr val="275662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900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jp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83984AF6-CFFF-410E-AD4D-4FAE1D461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65405"/>
          </a:xfrm>
          <a:prstGeom prst="rect">
            <a:avLst/>
          </a:prstGeom>
        </p:spPr>
        <p:txBody>
          <a:bodyPr vert="horz" lIns="0" tIns="4680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2D6F15B8-BCC4-4139-B523-9F37938B7A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424045"/>
            <a:ext cx="7886700" cy="20049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D85EF67C-DB3C-4ADC-829F-14D87A8664F8}"/>
              </a:ext>
            </a:extLst>
          </p:cNvPr>
          <p:cNvSpPr txBox="1"/>
          <p:nvPr/>
        </p:nvSpPr>
        <p:spPr>
          <a:xfrm>
            <a:off x="9923119" y="6337738"/>
            <a:ext cx="20889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200" b="0" dirty="0">
                <a:solidFill>
                  <a:srgbClr val="00A3A6"/>
                </a:solidFill>
                <a:latin typeface="Raleway" panose="020B0503030101060003" pitchFamily="34" charset="0"/>
              </a:rPr>
              <a:t>p. </a:t>
            </a:r>
            <a:fld id="{10B4F56D-375A-4CA4-ABA3-E73F3ECBB440}" type="slidenum">
              <a:rPr lang="fr-FR" sz="1200" b="0" smtClean="0">
                <a:solidFill>
                  <a:srgbClr val="00A3A6"/>
                </a:solidFill>
                <a:latin typeface="Raleway" panose="020B0503030101060003" pitchFamily="34" charset="0"/>
              </a:rPr>
              <a:pPr algn="r"/>
              <a:t>‹N°›</a:t>
            </a:fld>
            <a:endParaRPr lang="fr-FR" sz="1200" b="0" dirty="0">
              <a:solidFill>
                <a:srgbClr val="00A3A6"/>
              </a:solidFill>
              <a:latin typeface="Raleway" panose="020B0503030101060003" pitchFamily="34" charset="0"/>
            </a:endParaRP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C31A273F-8B3B-4FFA-A6A7-5A556F5FD6D4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76187"/>
            <a:ext cx="2000250" cy="800100"/>
          </a:xfrm>
          <a:prstGeom prst="rect">
            <a:avLst/>
          </a:prstGeom>
        </p:spPr>
      </p:pic>
      <p:sp>
        <p:nvSpPr>
          <p:cNvPr id="15" name="ZoneTexte 14">
            <a:extLst>
              <a:ext uri="{FF2B5EF4-FFF2-40B4-BE49-F238E27FC236}">
                <a16:creationId xmlns:a16="http://schemas.microsoft.com/office/drawing/2014/main" id="{DB30FD33-E435-4A46-B168-E07C4F5FE24A}"/>
              </a:ext>
            </a:extLst>
          </p:cNvPr>
          <p:cNvSpPr txBox="1"/>
          <p:nvPr/>
        </p:nvSpPr>
        <p:spPr>
          <a:xfrm>
            <a:off x="1142999" y="6350734"/>
            <a:ext cx="671611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00" dirty="0">
                <a:solidFill>
                  <a:srgbClr val="275662"/>
                </a:solidFill>
                <a:latin typeface="+mn-lt"/>
              </a:rPr>
              <a:t>Hands-on MIAPPE</a:t>
            </a:r>
            <a:endParaRPr lang="fr-FR" sz="1000" dirty="0">
              <a:solidFill>
                <a:srgbClr val="275662"/>
              </a:solidFill>
              <a:latin typeface="+mn-lt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8EB41401-1E18-450D-B56F-5BE5E627703C}"/>
              </a:ext>
            </a:extLst>
          </p:cNvPr>
          <p:cNvSpPr txBox="1"/>
          <p:nvPr/>
        </p:nvSpPr>
        <p:spPr>
          <a:xfrm>
            <a:off x="1142999" y="6533137"/>
            <a:ext cx="671611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>
                <a:solidFill>
                  <a:srgbClr val="00A3A6"/>
                </a:solidFill>
                <a:latin typeface="+mj-lt"/>
              </a:rPr>
              <a:t>Célia Michotey &amp; Cyril Pommier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17BBB110-6190-4639-A86F-C39709AF5573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6758" y="6178263"/>
            <a:ext cx="901117" cy="635288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114E4815-49DE-4BDD-B14E-81DA85EF790A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3831" y="6169212"/>
            <a:ext cx="1552333" cy="647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6519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marL="457200" indent="-457200" algn="l" defTabSz="914400" rtl="0" eaLnBrk="1" latinLnBrk="0" hangingPunct="1">
        <a:lnSpc>
          <a:spcPct val="90000"/>
        </a:lnSpc>
        <a:spcBef>
          <a:spcPct val="0"/>
        </a:spcBef>
        <a:buFontTx/>
        <a:buBlip>
          <a:blip r:embed="rId18"/>
        </a:buBlip>
        <a:defRPr sz="3000" b="1" kern="1200">
          <a:solidFill>
            <a:srgbClr val="00A3A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600" kern="1200">
          <a:solidFill>
            <a:srgbClr val="00A3A6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861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creativecommons.org/licenses/by-sa/4.0/deed.f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doi.org/10.1111/j.1469-8137.2005.01407.x" TargetMode="Externa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moodle.france-bioinformatique.fr/mod/folder/view.php?id=250" TargetMode="Externa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oodle.france-bioinformatique.fr/mod/folder/view.php?id=248" TargetMode="External"/><Relationship Id="rId2" Type="http://schemas.openxmlformats.org/officeDocument/2006/relationships/hyperlink" Target="https://moodle.france-bioinformatique.fr/mod/folder/view.php?id=250" TargetMode="External"/><Relationship Id="rId1" Type="http://schemas.openxmlformats.org/officeDocument/2006/relationships/slideLayout" Target="../slideLayouts/slideLayout4.xml"/><Relationship Id="rId5" Type="http://schemas.openxmlformats.org/officeDocument/2006/relationships/hyperlink" Target="http://www.cropontology.org/" TargetMode="External"/><Relationship Id="rId4" Type="http://schemas.openxmlformats.org/officeDocument/2006/relationships/hyperlink" Target="https://github.com/MIAPPE/MIAPPE/tree/master/MIAPPE_Checklist-Data-Model-v1.1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moodle.france-bioinformatique.fr/mod/folder/view.php?id=248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dx.doi.org/10.1186/1471-2229-12-173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doi.org/10.1111/j.1469-8137.2005.01407.x" TargetMode="Externa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979A96-4BDF-4A96-99BF-BAA4CF8D791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Hands-on MIAPPE</a:t>
            </a:r>
          </a:p>
        </p:txBody>
      </p:sp>
      <p:sp>
        <p:nvSpPr>
          <p:cNvPr id="4" name="Sous-titre 3">
            <a:extLst>
              <a:ext uri="{FF2B5EF4-FFF2-40B4-BE49-F238E27FC236}">
                <a16:creationId xmlns:a16="http://schemas.microsoft.com/office/drawing/2014/main" id="{2A06710F-5F20-4995-A251-5EC033539F3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Célia Michotey &amp; </a:t>
            </a:r>
            <a:r>
              <a:rPr lang="fr-FR"/>
              <a:t>Cyril Pommier</a:t>
            </a:r>
          </a:p>
        </p:txBody>
      </p:sp>
      <p:pic>
        <p:nvPicPr>
          <p:cNvPr id="5" name="Image 4">
            <a:hlinkClick r:id="rId2"/>
            <a:extLst>
              <a:ext uri="{FF2B5EF4-FFF2-40B4-BE49-F238E27FC236}">
                <a16:creationId xmlns:a16="http://schemas.microsoft.com/office/drawing/2014/main" id="{3FB13A58-429D-406D-9E25-71036BFB3C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6052" y="159623"/>
            <a:ext cx="1712910" cy="603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41726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79511864-62FB-4946-9482-97FA73F303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Leaf traits where measured in 2003: one fully illuminated mature leaf was collected on each tree according to </a:t>
            </a:r>
            <a:r>
              <a:rPr lang="en-US" dirty="0" err="1">
                <a:solidFill>
                  <a:schemeClr val="dk1"/>
                </a:solidFill>
                <a:ea typeface="Arial"/>
                <a:cs typeface="Arial"/>
                <a:sym typeface="Arial"/>
              </a:rPr>
              <a:t>Monclus</a:t>
            </a:r>
            <a:r>
              <a:rPr lang="en-US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 et al. </a:t>
            </a:r>
            <a:r>
              <a:rPr lang="en-US" u="sng" dirty="0">
                <a:solidFill>
                  <a:schemeClr val="hlink"/>
                </a:solidFill>
                <a:ea typeface="Arial"/>
                <a:cs typeface="Arial"/>
                <a:sym typeface="Arial"/>
                <a:hlinkClick r:id="rId2"/>
              </a:rPr>
              <a:t>http://doi.org/10.1111/j.1469-8137.2005.01407.x</a:t>
            </a:r>
            <a:r>
              <a:rPr lang="en-US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 ).</a:t>
            </a:r>
            <a:endParaRPr lang="fr-FR" dirty="0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EAA49EA4-A764-49A2-B206-7A482EC25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MIAPPE </a:t>
            </a:r>
            <a:r>
              <a:rPr lang="fr-FR" dirty="0" err="1"/>
              <a:t>example</a:t>
            </a:r>
            <a:r>
              <a:rPr lang="fr-FR" dirty="0"/>
              <a:t> – Events</a:t>
            </a:r>
            <a:endParaRPr lang="en-US" dirty="0"/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AB0CA7AE-14A3-4AF3-8B35-6572B65020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3462054"/>
              </p:ext>
            </p:extLst>
          </p:nvPr>
        </p:nvGraphicFramePr>
        <p:xfrm>
          <a:off x="1343696" y="4009605"/>
          <a:ext cx="9465333" cy="14820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19306">
                  <a:extLst>
                    <a:ext uri="{9D8B030D-6E8A-4147-A177-3AD203B41FA5}">
                      <a16:colId xmlns:a16="http://schemas.microsoft.com/office/drawing/2014/main" val="1566236878"/>
                    </a:ext>
                  </a:extLst>
                </a:gridCol>
                <a:gridCol w="1909585">
                  <a:extLst>
                    <a:ext uri="{9D8B030D-6E8A-4147-A177-3AD203B41FA5}">
                      <a16:colId xmlns:a16="http://schemas.microsoft.com/office/drawing/2014/main" val="1031833117"/>
                    </a:ext>
                  </a:extLst>
                </a:gridCol>
                <a:gridCol w="2125998">
                  <a:extLst>
                    <a:ext uri="{9D8B030D-6E8A-4147-A177-3AD203B41FA5}">
                      <a16:colId xmlns:a16="http://schemas.microsoft.com/office/drawing/2014/main" val="1643713928"/>
                    </a:ext>
                  </a:extLst>
                </a:gridCol>
                <a:gridCol w="3150385">
                  <a:extLst>
                    <a:ext uri="{9D8B030D-6E8A-4147-A177-3AD203B41FA5}">
                      <a16:colId xmlns:a16="http://schemas.microsoft.com/office/drawing/2014/main" val="695144278"/>
                    </a:ext>
                  </a:extLst>
                </a:gridCol>
                <a:gridCol w="1160059">
                  <a:extLst>
                    <a:ext uri="{9D8B030D-6E8A-4147-A177-3AD203B41FA5}">
                      <a16:colId xmlns:a16="http://schemas.microsoft.com/office/drawing/2014/main" val="3815052002"/>
                    </a:ext>
                  </a:extLst>
                </a:gridCol>
              </a:tblGrid>
              <a:tr h="118689"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1" u="none" strike="noStrike" dirty="0">
                          <a:effectLst/>
                          <a:latin typeface="+mn-lt"/>
                        </a:rPr>
                        <a:t>Event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Event type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Event accession number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Event description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Event date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45840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Leaf</a:t>
                      </a:r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fr-F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harvest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175" marR="3175" marT="317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dirty="0">
                          <a:solidFill>
                            <a:schemeClr val="dk1"/>
                          </a:solidFill>
                          <a:ea typeface="Arial"/>
                          <a:cs typeface="Arial"/>
                          <a:sym typeface="Arial"/>
                        </a:rPr>
                        <a:t>one fully illuminated mature leaf was collected on each tree according to </a:t>
                      </a:r>
                      <a:r>
                        <a:rPr lang="en-US" sz="1600" dirty="0" err="1">
                          <a:solidFill>
                            <a:schemeClr val="dk1"/>
                          </a:solidFill>
                          <a:ea typeface="Arial"/>
                          <a:cs typeface="Arial"/>
                          <a:sym typeface="Arial"/>
                        </a:rPr>
                        <a:t>Monclus</a:t>
                      </a:r>
                      <a:r>
                        <a:rPr lang="en-US" sz="1600" dirty="0">
                          <a:solidFill>
                            <a:schemeClr val="dk1"/>
                          </a:solidFill>
                          <a:ea typeface="Arial"/>
                          <a:cs typeface="Arial"/>
                          <a:sym typeface="Arial"/>
                        </a:rPr>
                        <a:t> et al. </a:t>
                      </a:r>
                      <a:r>
                        <a:rPr lang="en-US" sz="1600" u="sng" dirty="0">
                          <a:solidFill>
                            <a:schemeClr val="hlink"/>
                          </a:solidFill>
                          <a:ea typeface="Arial"/>
                          <a:cs typeface="Arial"/>
                          <a:sym typeface="Arial"/>
                          <a:hlinkClick r:id="rId2"/>
                        </a:rPr>
                        <a:t>http://doi.org/10.1111/j.1469-8137.2005.01407.x</a:t>
                      </a:r>
                      <a:r>
                        <a:rPr lang="en-US" sz="1600" dirty="0">
                          <a:solidFill>
                            <a:schemeClr val="dk1"/>
                          </a:solidFill>
                          <a:ea typeface="Arial"/>
                          <a:cs typeface="Arial"/>
                          <a:sym typeface="Arial"/>
                        </a:rPr>
                        <a:t> )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2003</a:t>
                      </a: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6897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92171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067AF4EF-BD54-4E4A-89DE-1817DFDD18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000000"/>
              </a:buClr>
              <a:buSzPts val="1800"/>
            </a:pPr>
            <a:r>
              <a:rPr lang="en-US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No treatment</a:t>
            </a: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EAA49EA4-A764-49A2-B206-7A482EC25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MIAPPE </a:t>
            </a:r>
            <a:r>
              <a:rPr lang="fr-FR" dirty="0" err="1"/>
              <a:t>example</a:t>
            </a:r>
            <a:r>
              <a:rPr lang="fr-FR" dirty="0"/>
              <a:t> – </a:t>
            </a:r>
            <a:r>
              <a:rPr lang="fr-FR" dirty="0" err="1"/>
              <a:t>Experimental</a:t>
            </a:r>
            <a:r>
              <a:rPr lang="fr-FR" dirty="0"/>
              <a:t> factor/</a:t>
            </a:r>
            <a:r>
              <a:rPr lang="fr-FR" dirty="0" err="1"/>
              <a:t>Treatment</a:t>
            </a:r>
            <a:endParaRPr lang="en-US" dirty="0"/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1FE19612-4A7D-45B1-842B-26592E259B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3576678"/>
              </p:ext>
            </p:extLst>
          </p:nvPr>
        </p:nvGraphicFramePr>
        <p:xfrm>
          <a:off x="1672230" y="4254248"/>
          <a:ext cx="8853552" cy="5526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52283">
                  <a:extLst>
                    <a:ext uri="{9D8B030D-6E8A-4147-A177-3AD203B41FA5}">
                      <a16:colId xmlns:a16="http://schemas.microsoft.com/office/drawing/2014/main" val="3456304051"/>
                    </a:ext>
                  </a:extLst>
                </a:gridCol>
                <a:gridCol w="2131314">
                  <a:extLst>
                    <a:ext uri="{9D8B030D-6E8A-4147-A177-3AD203B41FA5}">
                      <a16:colId xmlns:a16="http://schemas.microsoft.com/office/drawing/2014/main" val="2228210915"/>
                    </a:ext>
                  </a:extLst>
                </a:gridCol>
                <a:gridCol w="2687638">
                  <a:extLst>
                    <a:ext uri="{9D8B030D-6E8A-4147-A177-3AD203B41FA5}">
                      <a16:colId xmlns:a16="http://schemas.microsoft.com/office/drawing/2014/main" val="1701660246"/>
                    </a:ext>
                  </a:extLst>
                </a:gridCol>
                <a:gridCol w="2282317">
                  <a:extLst>
                    <a:ext uri="{9D8B030D-6E8A-4147-A177-3AD203B41FA5}">
                      <a16:colId xmlns:a16="http://schemas.microsoft.com/office/drawing/2014/main" val="51834538"/>
                    </a:ext>
                  </a:extLst>
                </a:gridCol>
              </a:tblGrid>
              <a:tr h="29927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1" u="none" strike="noStrike" dirty="0">
                          <a:effectLst/>
                          <a:latin typeface="+mn-lt"/>
                        </a:rPr>
                        <a:t>Experimental Factor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Experimental Factor type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Experimental Factor description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Experimental Factor values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4584013"/>
                  </a:ext>
                </a:extLst>
              </a:tr>
              <a:tr h="152504"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6897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18008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26C8666A-3050-4DF3-BF39-182EC61AA4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Exemple avec un format de données riche</a:t>
            </a:r>
            <a:endParaRPr lang="en-US" dirty="0"/>
          </a:p>
        </p:txBody>
      </p:sp>
      <p:sp>
        <p:nvSpPr>
          <p:cNvPr id="4" name="Sous-titre 3">
            <a:extLst>
              <a:ext uri="{FF2B5EF4-FFF2-40B4-BE49-F238E27FC236}">
                <a16:creationId xmlns:a16="http://schemas.microsoft.com/office/drawing/2014/main" id="{DA871E61-C544-43AF-AE29-A24E5C6398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01843" y="3191097"/>
            <a:ext cx="9144000" cy="2327960"/>
          </a:xfrm>
        </p:spPr>
        <p:txBody>
          <a:bodyPr/>
          <a:lstStyle/>
          <a:p>
            <a:r>
              <a:rPr lang="fr-FR" dirty="0"/>
              <a:t>Données récupérées d’un jeux de données riche en métadonnées</a:t>
            </a:r>
          </a:p>
          <a:p>
            <a:endParaRPr lang="fr-FR" dirty="0"/>
          </a:p>
          <a:p>
            <a:r>
              <a:rPr lang="fr-FR" dirty="0"/>
              <a:t>=&gt; Solution POPYOMICS : </a:t>
            </a:r>
            <a:r>
              <a:rPr lang="fr-FR" dirty="0" err="1"/>
              <a:t>dataset</a:t>
            </a:r>
            <a:r>
              <a:rPr lang="fr-FR" dirty="0"/>
              <a:t> et solution sur le </a:t>
            </a:r>
            <a:r>
              <a:rPr lang="fr-FR" dirty="0" err="1"/>
              <a:t>moodle</a:t>
            </a:r>
            <a:r>
              <a:rPr lang="fr-FR" dirty="0"/>
              <a:t> </a:t>
            </a:r>
          </a:p>
          <a:p>
            <a:r>
              <a:rPr lang="fr-FR" dirty="0">
                <a:hlinkClick r:id="rId2"/>
              </a:rPr>
              <a:t>https://moodle.france-bioinformatique.fr/mod/folder/view.php?id=250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026447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EAA49EA4-A764-49A2-B206-7A482EC25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MIAPPE </a:t>
            </a:r>
            <a:r>
              <a:rPr lang="fr-FR" dirty="0" err="1"/>
              <a:t>example</a:t>
            </a:r>
            <a:r>
              <a:rPr lang="fr-FR" dirty="0"/>
              <a:t> - Investigation</a:t>
            </a:r>
            <a:endParaRPr lang="en-US" dirty="0"/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487166CF-27C7-42F0-95E1-207895BDBBB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851887" y="2024393"/>
          <a:ext cx="3469914" cy="776200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1126998">
                  <a:extLst>
                    <a:ext uri="{9D8B030D-6E8A-4147-A177-3AD203B41FA5}">
                      <a16:colId xmlns:a16="http://schemas.microsoft.com/office/drawing/2014/main" val="3447091574"/>
                    </a:ext>
                  </a:extLst>
                </a:gridCol>
                <a:gridCol w="774339">
                  <a:extLst>
                    <a:ext uri="{9D8B030D-6E8A-4147-A177-3AD203B41FA5}">
                      <a16:colId xmlns:a16="http://schemas.microsoft.com/office/drawing/2014/main" val="2392444843"/>
                    </a:ext>
                  </a:extLst>
                </a:gridCol>
                <a:gridCol w="831850">
                  <a:extLst>
                    <a:ext uri="{9D8B030D-6E8A-4147-A177-3AD203B41FA5}">
                      <a16:colId xmlns:a16="http://schemas.microsoft.com/office/drawing/2014/main" val="3581879921"/>
                    </a:ext>
                  </a:extLst>
                </a:gridCol>
                <a:gridCol w="736727">
                  <a:extLst>
                    <a:ext uri="{9D8B030D-6E8A-4147-A177-3AD203B41FA5}">
                      <a16:colId xmlns:a16="http://schemas.microsoft.com/office/drawing/2014/main" val="2925383255"/>
                    </a:ext>
                  </a:extLst>
                </a:gridCol>
              </a:tblGrid>
              <a:tr h="193052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Identification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5147238"/>
                  </a:ext>
                </a:extLst>
              </a:tr>
              <a:tr h="19833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Institution Name</a:t>
                      </a:r>
                      <a:endParaRPr lang="fr-FR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Project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Trial Code</a:t>
                      </a:r>
                      <a:endParaRPr lang="fr-FR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Trial Name</a:t>
                      </a:r>
                      <a:endParaRPr lang="fr-FR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066327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INRA-URFM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GEN4X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0148000204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Valcros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856828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INRA-URFM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GEN4X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0148000205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La Nerthe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9655777"/>
                  </a:ext>
                </a:extLst>
              </a:tr>
            </a:tbl>
          </a:graphicData>
        </a:graphic>
      </p:graphicFrame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9B8CEDAB-2C0C-4406-A491-DB6CF178D6C7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914336" y="2866480"/>
          <a:ext cx="6372290" cy="777348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956691">
                  <a:extLst>
                    <a:ext uri="{9D8B030D-6E8A-4147-A177-3AD203B41FA5}">
                      <a16:colId xmlns:a16="http://schemas.microsoft.com/office/drawing/2014/main" val="2168388584"/>
                    </a:ext>
                  </a:extLst>
                </a:gridCol>
                <a:gridCol w="1435354">
                  <a:extLst>
                    <a:ext uri="{9D8B030D-6E8A-4147-A177-3AD203B41FA5}">
                      <a16:colId xmlns:a16="http://schemas.microsoft.com/office/drawing/2014/main" val="3427409188"/>
                    </a:ext>
                  </a:extLst>
                </a:gridCol>
                <a:gridCol w="749999">
                  <a:extLst>
                    <a:ext uri="{9D8B030D-6E8A-4147-A177-3AD203B41FA5}">
                      <a16:colId xmlns:a16="http://schemas.microsoft.com/office/drawing/2014/main" val="1021925309"/>
                    </a:ext>
                  </a:extLst>
                </a:gridCol>
                <a:gridCol w="1230948">
                  <a:extLst>
                    <a:ext uri="{9D8B030D-6E8A-4147-A177-3AD203B41FA5}">
                      <a16:colId xmlns:a16="http://schemas.microsoft.com/office/drawing/2014/main" val="1648323281"/>
                    </a:ext>
                  </a:extLst>
                </a:gridCol>
                <a:gridCol w="1283272">
                  <a:extLst>
                    <a:ext uri="{9D8B030D-6E8A-4147-A177-3AD203B41FA5}">
                      <a16:colId xmlns:a16="http://schemas.microsoft.com/office/drawing/2014/main" val="3848942605"/>
                    </a:ext>
                  </a:extLst>
                </a:gridCol>
                <a:gridCol w="716026">
                  <a:extLst>
                    <a:ext uri="{9D8B030D-6E8A-4147-A177-3AD203B41FA5}">
                      <a16:colId xmlns:a16="http://schemas.microsoft.com/office/drawing/2014/main" val="3318412289"/>
                    </a:ext>
                  </a:extLst>
                </a:gridCol>
              </a:tblGrid>
              <a:tr h="191889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Management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1045413"/>
                  </a:ext>
                </a:extLst>
              </a:tr>
              <a:tr h="20013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Manager</a:t>
                      </a:r>
                      <a:endParaRPr lang="fr-FR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Manager Email</a:t>
                      </a:r>
                      <a:endParaRPr lang="fr-FR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Scientific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Scientific Email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Landowner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Site Status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881610"/>
                  </a:ext>
                </a:extLst>
              </a:tr>
              <a:tr h="1884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Denis Vauthier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denis.vauthier@inra.fr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Bruno Fady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bruno.fady@inra.fr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SA Domaine Valcros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private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806407"/>
                  </a:ext>
                </a:extLst>
              </a:tr>
              <a:tr h="191889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Denis Vauthier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denis.vauthier@inra.fr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Bruno Fady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bruno.fady@inra.fr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Ciments Lafarge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private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6388384"/>
                  </a:ext>
                </a:extLst>
              </a:tr>
            </a:tbl>
          </a:graphicData>
        </a:graphic>
      </p:graphicFrame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B9191792-C2DD-4BA3-9B6E-D694F57106E9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286876" y="2032809"/>
          <a:ext cx="6803158" cy="7684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50561">
                  <a:extLst>
                    <a:ext uri="{9D8B030D-6E8A-4147-A177-3AD203B41FA5}">
                      <a16:colId xmlns:a16="http://schemas.microsoft.com/office/drawing/2014/main" val="2597554399"/>
                    </a:ext>
                  </a:extLst>
                </a:gridCol>
                <a:gridCol w="779590">
                  <a:extLst>
                    <a:ext uri="{9D8B030D-6E8A-4147-A177-3AD203B41FA5}">
                      <a16:colId xmlns:a16="http://schemas.microsoft.com/office/drawing/2014/main" val="2751747646"/>
                    </a:ext>
                  </a:extLst>
                </a:gridCol>
                <a:gridCol w="1037899">
                  <a:extLst>
                    <a:ext uri="{9D8B030D-6E8A-4147-A177-3AD203B41FA5}">
                      <a16:colId xmlns:a16="http://schemas.microsoft.com/office/drawing/2014/main" val="4026531564"/>
                    </a:ext>
                  </a:extLst>
                </a:gridCol>
                <a:gridCol w="816729">
                  <a:extLst>
                    <a:ext uri="{9D8B030D-6E8A-4147-A177-3AD203B41FA5}">
                      <a16:colId xmlns:a16="http://schemas.microsoft.com/office/drawing/2014/main" val="1416856087"/>
                    </a:ext>
                  </a:extLst>
                </a:gridCol>
                <a:gridCol w="732845">
                  <a:extLst>
                    <a:ext uri="{9D8B030D-6E8A-4147-A177-3AD203B41FA5}">
                      <a16:colId xmlns:a16="http://schemas.microsoft.com/office/drawing/2014/main" val="3345407195"/>
                    </a:ext>
                  </a:extLst>
                </a:gridCol>
                <a:gridCol w="825619">
                  <a:extLst>
                    <a:ext uri="{9D8B030D-6E8A-4147-A177-3AD203B41FA5}">
                      <a16:colId xmlns:a16="http://schemas.microsoft.com/office/drawing/2014/main" val="234377203"/>
                    </a:ext>
                  </a:extLst>
                </a:gridCol>
                <a:gridCol w="1859915">
                  <a:extLst>
                    <a:ext uri="{9D8B030D-6E8A-4147-A177-3AD203B41FA5}">
                      <a16:colId xmlns:a16="http://schemas.microsoft.com/office/drawing/2014/main" val="3542153556"/>
                    </a:ext>
                  </a:extLst>
                </a:gridCol>
              </a:tblGrid>
              <a:tr h="13510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General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46" marR="8346" marT="8346" marB="0" anchor="ctr">
                    <a:solidFill>
                      <a:srgbClr val="FFCC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6894055"/>
                  </a:ext>
                </a:extLst>
              </a:tr>
              <a:tr h="14240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Trial Status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46" marR="8346" marT="8346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Trial Type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46" marR="8346" marT="8346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Plantation Date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46" marR="8346" marT="8346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Ending Date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46" marR="8346" marT="8346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Comments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46" marR="8346" marT="8346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Publications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46" marR="8346" marT="8346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Trial Design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0422521"/>
                  </a:ext>
                </a:extLst>
              </a:tr>
              <a:tr h="135942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CLOSED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Provenance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05/04/1995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Randomized complete blocks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8906086"/>
                  </a:ext>
                </a:extLst>
              </a:tr>
              <a:tr h="135942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CLOSED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Provenance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21/04/1995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Randomized complete blocks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7232828"/>
                  </a:ext>
                </a:extLst>
              </a:tr>
            </a:tbl>
          </a:graphicData>
        </a:graphic>
      </p:graphicFrame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A2DDFCDD-6B0D-4E49-98C0-88AFC0F0525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405537" y="5121312"/>
          <a:ext cx="9618434" cy="61791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70204">
                  <a:extLst>
                    <a:ext uri="{9D8B030D-6E8A-4147-A177-3AD203B41FA5}">
                      <a16:colId xmlns:a16="http://schemas.microsoft.com/office/drawing/2014/main" val="826123213"/>
                    </a:ext>
                  </a:extLst>
                </a:gridCol>
                <a:gridCol w="1472756">
                  <a:extLst>
                    <a:ext uri="{9D8B030D-6E8A-4147-A177-3AD203B41FA5}">
                      <a16:colId xmlns:a16="http://schemas.microsoft.com/office/drawing/2014/main" val="2965065925"/>
                    </a:ext>
                  </a:extLst>
                </a:gridCol>
                <a:gridCol w="1520508">
                  <a:extLst>
                    <a:ext uri="{9D8B030D-6E8A-4147-A177-3AD203B41FA5}">
                      <a16:colId xmlns:a16="http://schemas.microsoft.com/office/drawing/2014/main" val="3259857878"/>
                    </a:ext>
                  </a:extLst>
                </a:gridCol>
                <a:gridCol w="851026">
                  <a:extLst>
                    <a:ext uri="{9D8B030D-6E8A-4147-A177-3AD203B41FA5}">
                      <a16:colId xmlns:a16="http://schemas.microsoft.com/office/drawing/2014/main" val="633312720"/>
                    </a:ext>
                  </a:extLst>
                </a:gridCol>
                <a:gridCol w="733331">
                  <a:extLst>
                    <a:ext uri="{9D8B030D-6E8A-4147-A177-3AD203B41FA5}">
                      <a16:colId xmlns:a16="http://schemas.microsoft.com/office/drawing/2014/main" val="3575886164"/>
                    </a:ext>
                  </a:extLst>
                </a:gridCol>
                <a:gridCol w="887239">
                  <a:extLst>
                    <a:ext uri="{9D8B030D-6E8A-4147-A177-3AD203B41FA5}">
                      <a16:colId xmlns:a16="http://schemas.microsoft.com/office/drawing/2014/main" val="3039132446"/>
                    </a:ext>
                  </a:extLst>
                </a:gridCol>
                <a:gridCol w="607378">
                  <a:extLst>
                    <a:ext uri="{9D8B030D-6E8A-4147-A177-3AD203B41FA5}">
                      <a16:colId xmlns:a16="http://schemas.microsoft.com/office/drawing/2014/main" val="1700939355"/>
                    </a:ext>
                  </a:extLst>
                </a:gridCol>
                <a:gridCol w="540614">
                  <a:extLst>
                    <a:ext uri="{9D8B030D-6E8A-4147-A177-3AD203B41FA5}">
                      <a16:colId xmlns:a16="http://schemas.microsoft.com/office/drawing/2014/main" val="1548097272"/>
                    </a:ext>
                  </a:extLst>
                </a:gridCol>
                <a:gridCol w="2135378">
                  <a:extLst>
                    <a:ext uri="{9D8B030D-6E8A-4147-A177-3AD203B41FA5}">
                      <a16:colId xmlns:a16="http://schemas.microsoft.com/office/drawing/2014/main" val="2149317700"/>
                    </a:ext>
                  </a:extLst>
                </a:gridCol>
              </a:tblGrid>
              <a:tr h="42551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u="none" strike="noStrike" dirty="0">
                          <a:effectLst/>
                          <a:latin typeface="+mn-lt"/>
                        </a:rPr>
                        <a:t>Investigation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Investigation unique ID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Investigation title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Investigation description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Submission date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Public release date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License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MIAPPE version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Associated publication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259922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INRA:GEN4X</a:t>
                      </a: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French</a:t>
                      </a:r>
                      <a:r>
                        <a:rPr lang="fr-FR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common garden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CC BY-SA</a:t>
                      </a: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1.1</a:t>
                      </a: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dirty="0"/>
                        <a:t>https://doi.org/10.15454/50RS8C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0003802"/>
                  </a:ext>
                </a:extLst>
              </a:tr>
            </a:tbl>
          </a:graphicData>
        </a:graphic>
      </p:graphicFrame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5353F7E0-488D-4A6B-8B39-E950328FFB8C}"/>
              </a:ext>
            </a:extLst>
          </p:cNvPr>
          <p:cNvCxnSpPr>
            <a:cxnSpLocks/>
          </p:cNvCxnSpPr>
          <p:nvPr/>
        </p:nvCxnSpPr>
        <p:spPr>
          <a:xfrm flipH="1">
            <a:off x="1621092" y="2403382"/>
            <a:ext cx="634483" cy="2760021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eau 10">
            <a:extLst>
              <a:ext uri="{FF2B5EF4-FFF2-40B4-BE49-F238E27FC236}">
                <a16:creationId xmlns:a16="http://schemas.microsoft.com/office/drawing/2014/main" id="{9086D552-21EB-4670-8036-D94DD321EDD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656296" y="3712621"/>
          <a:ext cx="6879408" cy="8062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64246">
                  <a:extLst>
                    <a:ext uri="{9D8B030D-6E8A-4147-A177-3AD203B41FA5}">
                      <a16:colId xmlns:a16="http://schemas.microsoft.com/office/drawing/2014/main" val="1243328691"/>
                    </a:ext>
                  </a:extLst>
                </a:gridCol>
                <a:gridCol w="509573">
                  <a:extLst>
                    <a:ext uri="{9D8B030D-6E8A-4147-A177-3AD203B41FA5}">
                      <a16:colId xmlns:a16="http://schemas.microsoft.com/office/drawing/2014/main" val="4002150321"/>
                    </a:ext>
                  </a:extLst>
                </a:gridCol>
                <a:gridCol w="1337818">
                  <a:extLst>
                    <a:ext uri="{9D8B030D-6E8A-4147-A177-3AD203B41FA5}">
                      <a16:colId xmlns:a16="http://schemas.microsoft.com/office/drawing/2014/main" val="3853629587"/>
                    </a:ext>
                  </a:extLst>
                </a:gridCol>
                <a:gridCol w="704391">
                  <a:extLst>
                    <a:ext uri="{9D8B030D-6E8A-4147-A177-3AD203B41FA5}">
                      <a16:colId xmlns:a16="http://schemas.microsoft.com/office/drawing/2014/main" val="2985964539"/>
                    </a:ext>
                  </a:extLst>
                </a:gridCol>
                <a:gridCol w="636587">
                  <a:extLst>
                    <a:ext uri="{9D8B030D-6E8A-4147-A177-3AD203B41FA5}">
                      <a16:colId xmlns:a16="http://schemas.microsoft.com/office/drawing/2014/main" val="3912123812"/>
                    </a:ext>
                  </a:extLst>
                </a:gridCol>
                <a:gridCol w="693532">
                  <a:extLst>
                    <a:ext uri="{9D8B030D-6E8A-4147-A177-3AD203B41FA5}">
                      <a16:colId xmlns:a16="http://schemas.microsoft.com/office/drawing/2014/main" val="1389293495"/>
                    </a:ext>
                  </a:extLst>
                </a:gridCol>
                <a:gridCol w="644701">
                  <a:extLst>
                    <a:ext uri="{9D8B030D-6E8A-4147-A177-3AD203B41FA5}">
                      <a16:colId xmlns:a16="http://schemas.microsoft.com/office/drawing/2014/main" val="1523010070"/>
                    </a:ext>
                  </a:extLst>
                </a:gridCol>
                <a:gridCol w="639430">
                  <a:extLst>
                    <a:ext uri="{9D8B030D-6E8A-4147-A177-3AD203B41FA5}">
                      <a16:colId xmlns:a16="http://schemas.microsoft.com/office/drawing/2014/main" val="488765541"/>
                    </a:ext>
                  </a:extLst>
                </a:gridCol>
                <a:gridCol w="409370">
                  <a:extLst>
                    <a:ext uri="{9D8B030D-6E8A-4147-A177-3AD203B41FA5}">
                      <a16:colId xmlns:a16="http://schemas.microsoft.com/office/drawing/2014/main" val="3569961809"/>
                    </a:ext>
                  </a:extLst>
                </a:gridCol>
                <a:gridCol w="739760">
                  <a:extLst>
                    <a:ext uri="{9D8B030D-6E8A-4147-A177-3AD203B41FA5}">
                      <a16:colId xmlns:a16="http://schemas.microsoft.com/office/drawing/2014/main" val="4009126118"/>
                    </a:ext>
                  </a:extLst>
                </a:gridCol>
              </a:tblGrid>
              <a:tr h="142885"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Location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35" marR="7835" marT="7835" marB="0" anchor="ctr">
                    <a:solidFill>
                      <a:srgbClr val="FFCC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4294655"/>
                  </a:ext>
                </a:extLst>
              </a:tr>
              <a:tr h="23075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Country</a:t>
                      </a:r>
                      <a:endParaRPr lang="fr-FR" sz="12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35" marR="7835" marT="783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County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35" marR="7835" marT="783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Municipality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35" marR="7835" marT="783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Site Name</a:t>
                      </a:r>
                      <a:endParaRPr lang="fr-FR" sz="12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35" marR="7835" marT="783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Latitude</a:t>
                      </a:r>
                      <a:endParaRPr lang="fr-FR" sz="12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35" marR="7835" marT="783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Longitude</a:t>
                      </a:r>
                      <a:endParaRPr lang="fr-FR" sz="12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35" marR="7835" marT="783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Elevation</a:t>
                      </a:r>
                      <a:endParaRPr lang="fr-FR" sz="12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35" marR="7835" marT="783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Exposure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35" marR="7835" marT="783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Slope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35" marR="7835" marT="783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Comments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35" marR="7835" marT="7835" marB="0" anchor="ctr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8245883"/>
                  </a:ext>
                </a:extLst>
              </a:tr>
              <a:tr h="144151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France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PACA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Marseille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 Nerthe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43,37675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5,286256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204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Flat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8384470"/>
                  </a:ext>
                </a:extLst>
              </a:tr>
              <a:tr h="144151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France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PACA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 Londe-les-Maures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Valcros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43,17583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6,280556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0531594"/>
                  </a:ext>
                </a:extLst>
              </a:tr>
            </a:tbl>
          </a:graphicData>
        </a:graphic>
      </p:graphicFrame>
      <p:graphicFrame>
        <p:nvGraphicFramePr>
          <p:cNvPr id="18" name="Tableau 17">
            <a:extLst>
              <a:ext uri="{FF2B5EF4-FFF2-40B4-BE49-F238E27FC236}">
                <a16:creationId xmlns:a16="http://schemas.microsoft.com/office/drawing/2014/main" id="{4B410569-C87A-496E-9BD7-FFAF6CA7887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312601" y="1257027"/>
          <a:ext cx="5503482" cy="5772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40296">
                  <a:extLst>
                    <a:ext uri="{9D8B030D-6E8A-4147-A177-3AD203B41FA5}">
                      <a16:colId xmlns:a16="http://schemas.microsoft.com/office/drawing/2014/main" val="4244092031"/>
                    </a:ext>
                  </a:extLst>
                </a:gridCol>
                <a:gridCol w="845058">
                  <a:extLst>
                    <a:ext uri="{9D8B030D-6E8A-4147-A177-3AD203B41FA5}">
                      <a16:colId xmlns:a16="http://schemas.microsoft.com/office/drawing/2014/main" val="3929935285"/>
                    </a:ext>
                  </a:extLst>
                </a:gridCol>
                <a:gridCol w="1682750">
                  <a:extLst>
                    <a:ext uri="{9D8B030D-6E8A-4147-A177-3AD203B41FA5}">
                      <a16:colId xmlns:a16="http://schemas.microsoft.com/office/drawing/2014/main" val="2829612114"/>
                    </a:ext>
                  </a:extLst>
                </a:gridCol>
                <a:gridCol w="2135378">
                  <a:extLst>
                    <a:ext uri="{9D8B030D-6E8A-4147-A177-3AD203B41FA5}">
                      <a16:colId xmlns:a16="http://schemas.microsoft.com/office/drawing/2014/main" val="719431815"/>
                    </a:ext>
                  </a:extLst>
                </a:gridCol>
              </a:tblGrid>
              <a:tr h="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fr-FR" sz="1200" b="1" u="none" strike="noStrike" dirty="0">
                          <a:effectLst/>
                          <a:latin typeface="+mn-lt"/>
                        </a:rPr>
                        <a:t>Identification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37764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Set </a:t>
                      </a:r>
                      <a:r>
                        <a:rPr lang="fr-FR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name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u="none" strike="noStrike" dirty="0">
                          <a:effectLst/>
                          <a:latin typeface="+mn-lt"/>
                        </a:rPr>
                        <a:t>Set type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Trial code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u="none" strike="noStrike" dirty="0">
                          <a:effectLst/>
                          <a:latin typeface="+mn-lt"/>
                        </a:rPr>
                        <a:t>PMID/DOI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46135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GEN4X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Network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u="none" strike="noStrike" dirty="0">
                          <a:effectLst/>
                        </a:rPr>
                        <a:t>0148000204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lang="fr-FR" sz="1200" u="none" strike="noStrike" dirty="0">
                          <a:effectLst/>
                        </a:rPr>
                        <a:t>0148000205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https://doi.org/10.15454/50RS8C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3100101"/>
                  </a:ext>
                </a:extLst>
              </a:tr>
            </a:tbl>
          </a:graphicData>
        </a:graphic>
      </p:graphicFrame>
      <p:cxnSp>
        <p:nvCxnSpPr>
          <p:cNvPr id="19" name="Connecteur droit avec flèche 18">
            <a:extLst>
              <a:ext uri="{FF2B5EF4-FFF2-40B4-BE49-F238E27FC236}">
                <a16:creationId xmlns:a16="http://schemas.microsoft.com/office/drawing/2014/main" id="{69F4F9D8-097C-44CF-8D2B-4ED0A0D24989}"/>
              </a:ext>
            </a:extLst>
          </p:cNvPr>
          <p:cNvCxnSpPr>
            <a:cxnSpLocks/>
          </p:cNvCxnSpPr>
          <p:nvPr/>
        </p:nvCxnSpPr>
        <p:spPr>
          <a:xfrm flipH="1">
            <a:off x="1842448" y="1346579"/>
            <a:ext cx="1642282" cy="3774733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18204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EAA49EA4-A764-49A2-B206-7A482EC25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MIAPPE </a:t>
            </a:r>
            <a:r>
              <a:rPr lang="fr-FR" dirty="0" err="1"/>
              <a:t>example</a:t>
            </a:r>
            <a:r>
              <a:rPr lang="fr-FR" dirty="0"/>
              <a:t> - </a:t>
            </a:r>
            <a:r>
              <a:rPr lang="fr-FR" dirty="0" err="1"/>
              <a:t>Study</a:t>
            </a:r>
            <a:endParaRPr lang="en-US" dirty="0"/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0F41550B-6D68-4E13-BE26-C131DEBD8F2C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851887" y="986398"/>
          <a:ext cx="3434989" cy="776200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1092073">
                  <a:extLst>
                    <a:ext uri="{9D8B030D-6E8A-4147-A177-3AD203B41FA5}">
                      <a16:colId xmlns:a16="http://schemas.microsoft.com/office/drawing/2014/main" val="3447091574"/>
                    </a:ext>
                  </a:extLst>
                </a:gridCol>
                <a:gridCol w="774339">
                  <a:extLst>
                    <a:ext uri="{9D8B030D-6E8A-4147-A177-3AD203B41FA5}">
                      <a16:colId xmlns:a16="http://schemas.microsoft.com/office/drawing/2014/main" val="2392444843"/>
                    </a:ext>
                  </a:extLst>
                </a:gridCol>
                <a:gridCol w="831850">
                  <a:extLst>
                    <a:ext uri="{9D8B030D-6E8A-4147-A177-3AD203B41FA5}">
                      <a16:colId xmlns:a16="http://schemas.microsoft.com/office/drawing/2014/main" val="3581879921"/>
                    </a:ext>
                  </a:extLst>
                </a:gridCol>
                <a:gridCol w="736727">
                  <a:extLst>
                    <a:ext uri="{9D8B030D-6E8A-4147-A177-3AD203B41FA5}">
                      <a16:colId xmlns:a16="http://schemas.microsoft.com/office/drawing/2014/main" val="2925383255"/>
                    </a:ext>
                  </a:extLst>
                </a:gridCol>
              </a:tblGrid>
              <a:tr h="193052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Identification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5147238"/>
                  </a:ext>
                </a:extLst>
              </a:tr>
              <a:tr h="19833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InstitutionName</a:t>
                      </a:r>
                      <a:endParaRPr lang="fr-FR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Project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Trial Code</a:t>
                      </a:r>
                      <a:endParaRPr lang="fr-FR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Trial Name</a:t>
                      </a:r>
                      <a:endParaRPr lang="fr-FR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066327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INRA-URFM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PlantaComp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0148000204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Valcros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856828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INRA-URFM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PlantaComp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0148000205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La Nerthe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9655777"/>
                  </a:ext>
                </a:extLst>
              </a:tr>
            </a:tbl>
          </a:graphicData>
        </a:graphic>
      </p:graphicFrame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BCC5CDD8-FB65-422A-AB63-F46947EEECAC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914336" y="1820264"/>
          <a:ext cx="6372290" cy="777348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956691">
                  <a:extLst>
                    <a:ext uri="{9D8B030D-6E8A-4147-A177-3AD203B41FA5}">
                      <a16:colId xmlns:a16="http://schemas.microsoft.com/office/drawing/2014/main" val="2168388584"/>
                    </a:ext>
                  </a:extLst>
                </a:gridCol>
                <a:gridCol w="1435354">
                  <a:extLst>
                    <a:ext uri="{9D8B030D-6E8A-4147-A177-3AD203B41FA5}">
                      <a16:colId xmlns:a16="http://schemas.microsoft.com/office/drawing/2014/main" val="3427409188"/>
                    </a:ext>
                  </a:extLst>
                </a:gridCol>
                <a:gridCol w="749999">
                  <a:extLst>
                    <a:ext uri="{9D8B030D-6E8A-4147-A177-3AD203B41FA5}">
                      <a16:colId xmlns:a16="http://schemas.microsoft.com/office/drawing/2014/main" val="1021925309"/>
                    </a:ext>
                  </a:extLst>
                </a:gridCol>
                <a:gridCol w="1230948">
                  <a:extLst>
                    <a:ext uri="{9D8B030D-6E8A-4147-A177-3AD203B41FA5}">
                      <a16:colId xmlns:a16="http://schemas.microsoft.com/office/drawing/2014/main" val="1648323281"/>
                    </a:ext>
                  </a:extLst>
                </a:gridCol>
                <a:gridCol w="1283272">
                  <a:extLst>
                    <a:ext uri="{9D8B030D-6E8A-4147-A177-3AD203B41FA5}">
                      <a16:colId xmlns:a16="http://schemas.microsoft.com/office/drawing/2014/main" val="3848942605"/>
                    </a:ext>
                  </a:extLst>
                </a:gridCol>
                <a:gridCol w="716026">
                  <a:extLst>
                    <a:ext uri="{9D8B030D-6E8A-4147-A177-3AD203B41FA5}">
                      <a16:colId xmlns:a16="http://schemas.microsoft.com/office/drawing/2014/main" val="3318412289"/>
                    </a:ext>
                  </a:extLst>
                </a:gridCol>
              </a:tblGrid>
              <a:tr h="191889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Management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1045413"/>
                  </a:ext>
                </a:extLst>
              </a:tr>
              <a:tr h="20013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Manager</a:t>
                      </a:r>
                      <a:endParaRPr lang="fr-FR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Manager Email</a:t>
                      </a:r>
                      <a:endParaRPr lang="fr-FR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Scientific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Scientific Email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Landowner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Site Status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881610"/>
                  </a:ext>
                </a:extLst>
              </a:tr>
              <a:tr h="1884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Denis Vauthier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denis.vauthier@inra.fr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Bruno Fady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bruno.fady@inra.fr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SA Domaine Valcros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private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806407"/>
                  </a:ext>
                </a:extLst>
              </a:tr>
              <a:tr h="191889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Denis Vauthier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denis.vauthier@inra.fr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Bruno Fady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bruno.fady@inra.fr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Ciments Lafarge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private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6388384"/>
                  </a:ext>
                </a:extLst>
              </a:tr>
            </a:tbl>
          </a:graphicData>
        </a:graphic>
      </p:graphicFrame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7B2CE166-B338-4EEC-96CD-7D6F6F14866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286876" y="994814"/>
          <a:ext cx="6803158" cy="7684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50561">
                  <a:extLst>
                    <a:ext uri="{9D8B030D-6E8A-4147-A177-3AD203B41FA5}">
                      <a16:colId xmlns:a16="http://schemas.microsoft.com/office/drawing/2014/main" val="2597554399"/>
                    </a:ext>
                  </a:extLst>
                </a:gridCol>
                <a:gridCol w="779590">
                  <a:extLst>
                    <a:ext uri="{9D8B030D-6E8A-4147-A177-3AD203B41FA5}">
                      <a16:colId xmlns:a16="http://schemas.microsoft.com/office/drawing/2014/main" val="2751747646"/>
                    </a:ext>
                  </a:extLst>
                </a:gridCol>
                <a:gridCol w="1037899">
                  <a:extLst>
                    <a:ext uri="{9D8B030D-6E8A-4147-A177-3AD203B41FA5}">
                      <a16:colId xmlns:a16="http://schemas.microsoft.com/office/drawing/2014/main" val="4026531564"/>
                    </a:ext>
                  </a:extLst>
                </a:gridCol>
                <a:gridCol w="816729">
                  <a:extLst>
                    <a:ext uri="{9D8B030D-6E8A-4147-A177-3AD203B41FA5}">
                      <a16:colId xmlns:a16="http://schemas.microsoft.com/office/drawing/2014/main" val="1416856087"/>
                    </a:ext>
                  </a:extLst>
                </a:gridCol>
                <a:gridCol w="732845">
                  <a:extLst>
                    <a:ext uri="{9D8B030D-6E8A-4147-A177-3AD203B41FA5}">
                      <a16:colId xmlns:a16="http://schemas.microsoft.com/office/drawing/2014/main" val="3345407195"/>
                    </a:ext>
                  </a:extLst>
                </a:gridCol>
                <a:gridCol w="825619">
                  <a:extLst>
                    <a:ext uri="{9D8B030D-6E8A-4147-A177-3AD203B41FA5}">
                      <a16:colId xmlns:a16="http://schemas.microsoft.com/office/drawing/2014/main" val="234377203"/>
                    </a:ext>
                  </a:extLst>
                </a:gridCol>
                <a:gridCol w="1859915">
                  <a:extLst>
                    <a:ext uri="{9D8B030D-6E8A-4147-A177-3AD203B41FA5}">
                      <a16:colId xmlns:a16="http://schemas.microsoft.com/office/drawing/2014/main" val="3542153556"/>
                    </a:ext>
                  </a:extLst>
                </a:gridCol>
              </a:tblGrid>
              <a:tr h="13510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General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46" marR="8346" marT="8346" marB="0" anchor="ctr">
                    <a:solidFill>
                      <a:srgbClr val="FFCC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6894055"/>
                  </a:ext>
                </a:extLst>
              </a:tr>
              <a:tr h="14240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Trial Status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46" marR="8346" marT="8346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Trial Type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46" marR="8346" marT="8346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Plantation Date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46" marR="8346" marT="8346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Ending Date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46" marR="8346" marT="8346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Comments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46" marR="8346" marT="8346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Publications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46" marR="8346" marT="8346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Trial Design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0422521"/>
                  </a:ext>
                </a:extLst>
              </a:tr>
              <a:tr h="135942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CLOSED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Provenance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05/04/1995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Randomized complete blocks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8906086"/>
                  </a:ext>
                </a:extLst>
              </a:tr>
              <a:tr h="135942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CLOSED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Provenance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21/04/1995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Randomized complete blocks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7232828"/>
                  </a:ext>
                </a:extLst>
              </a:tr>
            </a:tbl>
          </a:graphicData>
        </a:graphic>
      </p:graphicFrame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A94BF36C-A39F-44CA-8F95-444AFC77D529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656296" y="2676848"/>
          <a:ext cx="6879408" cy="8062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64246">
                  <a:extLst>
                    <a:ext uri="{9D8B030D-6E8A-4147-A177-3AD203B41FA5}">
                      <a16:colId xmlns:a16="http://schemas.microsoft.com/office/drawing/2014/main" val="1243328691"/>
                    </a:ext>
                  </a:extLst>
                </a:gridCol>
                <a:gridCol w="509573">
                  <a:extLst>
                    <a:ext uri="{9D8B030D-6E8A-4147-A177-3AD203B41FA5}">
                      <a16:colId xmlns:a16="http://schemas.microsoft.com/office/drawing/2014/main" val="4002150321"/>
                    </a:ext>
                  </a:extLst>
                </a:gridCol>
                <a:gridCol w="1337818">
                  <a:extLst>
                    <a:ext uri="{9D8B030D-6E8A-4147-A177-3AD203B41FA5}">
                      <a16:colId xmlns:a16="http://schemas.microsoft.com/office/drawing/2014/main" val="3853629587"/>
                    </a:ext>
                  </a:extLst>
                </a:gridCol>
                <a:gridCol w="704391">
                  <a:extLst>
                    <a:ext uri="{9D8B030D-6E8A-4147-A177-3AD203B41FA5}">
                      <a16:colId xmlns:a16="http://schemas.microsoft.com/office/drawing/2014/main" val="2985964539"/>
                    </a:ext>
                  </a:extLst>
                </a:gridCol>
                <a:gridCol w="636587">
                  <a:extLst>
                    <a:ext uri="{9D8B030D-6E8A-4147-A177-3AD203B41FA5}">
                      <a16:colId xmlns:a16="http://schemas.microsoft.com/office/drawing/2014/main" val="3912123812"/>
                    </a:ext>
                  </a:extLst>
                </a:gridCol>
                <a:gridCol w="693532">
                  <a:extLst>
                    <a:ext uri="{9D8B030D-6E8A-4147-A177-3AD203B41FA5}">
                      <a16:colId xmlns:a16="http://schemas.microsoft.com/office/drawing/2014/main" val="1389293495"/>
                    </a:ext>
                  </a:extLst>
                </a:gridCol>
                <a:gridCol w="644701">
                  <a:extLst>
                    <a:ext uri="{9D8B030D-6E8A-4147-A177-3AD203B41FA5}">
                      <a16:colId xmlns:a16="http://schemas.microsoft.com/office/drawing/2014/main" val="1523010070"/>
                    </a:ext>
                  </a:extLst>
                </a:gridCol>
                <a:gridCol w="639430">
                  <a:extLst>
                    <a:ext uri="{9D8B030D-6E8A-4147-A177-3AD203B41FA5}">
                      <a16:colId xmlns:a16="http://schemas.microsoft.com/office/drawing/2014/main" val="488765541"/>
                    </a:ext>
                  </a:extLst>
                </a:gridCol>
                <a:gridCol w="409370">
                  <a:extLst>
                    <a:ext uri="{9D8B030D-6E8A-4147-A177-3AD203B41FA5}">
                      <a16:colId xmlns:a16="http://schemas.microsoft.com/office/drawing/2014/main" val="3569961809"/>
                    </a:ext>
                  </a:extLst>
                </a:gridCol>
                <a:gridCol w="739760">
                  <a:extLst>
                    <a:ext uri="{9D8B030D-6E8A-4147-A177-3AD203B41FA5}">
                      <a16:colId xmlns:a16="http://schemas.microsoft.com/office/drawing/2014/main" val="4009126118"/>
                    </a:ext>
                  </a:extLst>
                </a:gridCol>
              </a:tblGrid>
              <a:tr h="142885"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Location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35" marR="7835" marT="7835" marB="0" anchor="ctr">
                    <a:solidFill>
                      <a:srgbClr val="FFCC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4294655"/>
                  </a:ext>
                </a:extLst>
              </a:tr>
              <a:tr h="23075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Country</a:t>
                      </a:r>
                      <a:endParaRPr lang="fr-FR" sz="12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35" marR="7835" marT="783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County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35" marR="7835" marT="783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Municipality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35" marR="7835" marT="783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Site Name</a:t>
                      </a:r>
                      <a:endParaRPr lang="fr-FR" sz="12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35" marR="7835" marT="783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Latitude</a:t>
                      </a:r>
                      <a:endParaRPr lang="fr-FR" sz="12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35" marR="7835" marT="783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Longitude</a:t>
                      </a:r>
                      <a:endParaRPr lang="fr-FR" sz="12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35" marR="7835" marT="783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Elevation</a:t>
                      </a:r>
                      <a:endParaRPr lang="fr-FR" sz="12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35" marR="7835" marT="783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Exposure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35" marR="7835" marT="783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Slope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35" marR="7835" marT="783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Comments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35" marR="7835" marT="7835" marB="0" anchor="ctr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8245883"/>
                  </a:ext>
                </a:extLst>
              </a:tr>
              <a:tr h="144151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France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PACA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Marseille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 Nerthe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43,37675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5,286256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204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Flat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8384470"/>
                  </a:ext>
                </a:extLst>
              </a:tr>
              <a:tr h="144151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France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PACA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 Londe-les-Maures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Valcros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43,17583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6,280556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0531594"/>
                  </a:ext>
                </a:extLst>
              </a:tr>
            </a:tbl>
          </a:graphicData>
        </a:graphic>
      </p:graphicFrame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8E94B639-26ED-4EC3-AE0E-C0B480D5A91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5421" y="3900654"/>
          <a:ext cx="11233950" cy="56542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9310">
                  <a:extLst>
                    <a:ext uri="{9D8B030D-6E8A-4147-A177-3AD203B41FA5}">
                      <a16:colId xmlns:a16="http://schemas.microsoft.com/office/drawing/2014/main" val="2991594215"/>
                    </a:ext>
                  </a:extLst>
                </a:gridCol>
                <a:gridCol w="1027347">
                  <a:extLst>
                    <a:ext uri="{9D8B030D-6E8A-4147-A177-3AD203B41FA5}">
                      <a16:colId xmlns:a16="http://schemas.microsoft.com/office/drawing/2014/main" val="147086867"/>
                    </a:ext>
                  </a:extLst>
                </a:gridCol>
                <a:gridCol w="1281240">
                  <a:extLst>
                    <a:ext uri="{9D8B030D-6E8A-4147-A177-3AD203B41FA5}">
                      <a16:colId xmlns:a16="http://schemas.microsoft.com/office/drawing/2014/main" val="2450276394"/>
                    </a:ext>
                  </a:extLst>
                </a:gridCol>
                <a:gridCol w="733331">
                  <a:extLst>
                    <a:ext uri="{9D8B030D-6E8A-4147-A177-3AD203B41FA5}">
                      <a16:colId xmlns:a16="http://schemas.microsoft.com/office/drawing/2014/main" val="1644637885"/>
                    </a:ext>
                  </a:extLst>
                </a:gridCol>
                <a:gridCol w="800071">
                  <a:extLst>
                    <a:ext uri="{9D8B030D-6E8A-4147-A177-3AD203B41FA5}">
                      <a16:colId xmlns:a16="http://schemas.microsoft.com/office/drawing/2014/main" val="2083803262"/>
                    </a:ext>
                  </a:extLst>
                </a:gridCol>
                <a:gridCol w="587829">
                  <a:extLst>
                    <a:ext uri="{9D8B030D-6E8A-4147-A177-3AD203B41FA5}">
                      <a16:colId xmlns:a16="http://schemas.microsoft.com/office/drawing/2014/main" val="3451059814"/>
                    </a:ext>
                  </a:extLst>
                </a:gridCol>
                <a:gridCol w="765116">
                  <a:extLst>
                    <a:ext uri="{9D8B030D-6E8A-4147-A177-3AD203B41FA5}">
                      <a16:colId xmlns:a16="http://schemas.microsoft.com/office/drawing/2014/main" val="3335710062"/>
                    </a:ext>
                  </a:extLst>
                </a:gridCol>
                <a:gridCol w="1192394">
                  <a:extLst>
                    <a:ext uri="{9D8B030D-6E8A-4147-A177-3AD203B41FA5}">
                      <a16:colId xmlns:a16="http://schemas.microsoft.com/office/drawing/2014/main" val="628040256"/>
                    </a:ext>
                  </a:extLst>
                </a:gridCol>
                <a:gridCol w="841972">
                  <a:extLst>
                    <a:ext uri="{9D8B030D-6E8A-4147-A177-3AD203B41FA5}">
                      <a16:colId xmlns:a16="http://schemas.microsoft.com/office/drawing/2014/main" val="3210497652"/>
                    </a:ext>
                  </a:extLst>
                </a:gridCol>
                <a:gridCol w="1138042">
                  <a:extLst>
                    <a:ext uri="{9D8B030D-6E8A-4147-A177-3AD203B41FA5}">
                      <a16:colId xmlns:a16="http://schemas.microsoft.com/office/drawing/2014/main" val="856931464"/>
                    </a:ext>
                  </a:extLst>
                </a:gridCol>
                <a:gridCol w="1240972">
                  <a:extLst>
                    <a:ext uri="{9D8B030D-6E8A-4147-A177-3AD203B41FA5}">
                      <a16:colId xmlns:a16="http://schemas.microsoft.com/office/drawing/2014/main" val="267401069"/>
                    </a:ext>
                  </a:extLst>
                </a:gridCol>
                <a:gridCol w="1166326">
                  <a:extLst>
                    <a:ext uri="{9D8B030D-6E8A-4147-A177-3AD203B41FA5}">
                      <a16:colId xmlns:a16="http://schemas.microsoft.com/office/drawing/2014/main" val="2734393255"/>
                    </a:ext>
                  </a:extLst>
                </a:gridCol>
              </a:tblGrid>
              <a:tr h="35963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u="none" strike="noStrike" dirty="0">
                          <a:effectLst/>
                          <a:latin typeface="+mn-lt"/>
                        </a:rPr>
                        <a:t>Study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Study unique ID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Study title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Study description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Start date of study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End date of study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Contact institution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Geographic location (country)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Experimental site name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Geographic location (latitude)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Geographic location (longitude)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Geographic location (altitude)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74714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0148000204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Domaine de Valcros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05/04/1995</a:t>
                      </a: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INRA-URFM</a:t>
                      </a: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7503013"/>
                  </a:ext>
                </a:extLst>
              </a:tr>
            </a:tbl>
          </a:graphicData>
        </a:graphic>
      </p:graphicFrame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2AE698EF-B85A-4269-8652-8E77DF09B87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976047" y="4557849"/>
          <a:ext cx="10323324" cy="5631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48287">
                  <a:extLst>
                    <a:ext uri="{9D8B030D-6E8A-4147-A177-3AD203B41FA5}">
                      <a16:colId xmlns:a16="http://schemas.microsoft.com/office/drawing/2014/main" val="1287054442"/>
                    </a:ext>
                  </a:extLst>
                </a:gridCol>
                <a:gridCol w="1287625">
                  <a:extLst>
                    <a:ext uri="{9D8B030D-6E8A-4147-A177-3AD203B41FA5}">
                      <a16:colId xmlns:a16="http://schemas.microsoft.com/office/drawing/2014/main" val="1223835462"/>
                    </a:ext>
                  </a:extLst>
                </a:gridCol>
                <a:gridCol w="1194318">
                  <a:extLst>
                    <a:ext uri="{9D8B030D-6E8A-4147-A177-3AD203B41FA5}">
                      <a16:colId xmlns:a16="http://schemas.microsoft.com/office/drawing/2014/main" val="1501598199"/>
                    </a:ext>
                  </a:extLst>
                </a:gridCol>
                <a:gridCol w="1073021">
                  <a:extLst>
                    <a:ext uri="{9D8B030D-6E8A-4147-A177-3AD203B41FA5}">
                      <a16:colId xmlns:a16="http://schemas.microsoft.com/office/drawing/2014/main" val="1150160707"/>
                    </a:ext>
                  </a:extLst>
                </a:gridCol>
                <a:gridCol w="951722">
                  <a:extLst>
                    <a:ext uri="{9D8B030D-6E8A-4147-A177-3AD203B41FA5}">
                      <a16:colId xmlns:a16="http://schemas.microsoft.com/office/drawing/2014/main" val="3508846318"/>
                    </a:ext>
                  </a:extLst>
                </a:gridCol>
                <a:gridCol w="951723">
                  <a:extLst>
                    <a:ext uri="{9D8B030D-6E8A-4147-A177-3AD203B41FA5}">
                      <a16:colId xmlns:a16="http://schemas.microsoft.com/office/drawing/2014/main" val="3268793889"/>
                    </a:ext>
                  </a:extLst>
                </a:gridCol>
                <a:gridCol w="1121137">
                  <a:extLst>
                    <a:ext uri="{9D8B030D-6E8A-4147-A177-3AD203B41FA5}">
                      <a16:colId xmlns:a16="http://schemas.microsoft.com/office/drawing/2014/main" val="1878621356"/>
                    </a:ext>
                  </a:extLst>
                </a:gridCol>
                <a:gridCol w="1295491">
                  <a:extLst>
                    <a:ext uri="{9D8B030D-6E8A-4147-A177-3AD203B41FA5}">
                      <a16:colId xmlns:a16="http://schemas.microsoft.com/office/drawing/2014/main" val="3631858621"/>
                    </a:ext>
                  </a:extLst>
                </a:gridCol>
              </a:tblGrid>
              <a:tr h="27865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Description of the experimental design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Type of experimental design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Observation unit level hierarchy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Observation unit description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Description of growth facility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Type of growth facility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Cultural practices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Map of experimental design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7471426"/>
                  </a:ext>
                </a:extLst>
              </a:tr>
              <a:tr h="71541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Randomized complete blocks</a:t>
                      </a: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Block&gt;Prov&gt;SeqID</a:t>
                      </a: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7503013"/>
                  </a:ext>
                </a:extLst>
              </a:tr>
            </a:tbl>
          </a:graphicData>
        </a:graphic>
      </p:graphicFrame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1C315E75-E1F6-4284-AF65-C56CD1F0F590}"/>
              </a:ext>
            </a:extLst>
          </p:cNvPr>
          <p:cNvCxnSpPr>
            <a:endCxn id="11" idx="1"/>
          </p:cNvCxnSpPr>
          <p:nvPr/>
        </p:nvCxnSpPr>
        <p:spPr>
          <a:xfrm>
            <a:off x="2469122" y="1156996"/>
            <a:ext cx="650486" cy="2640206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Accolade fermante 10">
            <a:extLst>
              <a:ext uri="{FF2B5EF4-FFF2-40B4-BE49-F238E27FC236}">
                <a16:creationId xmlns:a16="http://schemas.microsoft.com/office/drawing/2014/main" id="{28234F24-9361-4FBF-9CD3-F50CB6B2E30D}"/>
              </a:ext>
            </a:extLst>
          </p:cNvPr>
          <p:cNvSpPr/>
          <p:nvPr/>
        </p:nvSpPr>
        <p:spPr>
          <a:xfrm rot="16200000">
            <a:off x="2999789" y="1326293"/>
            <a:ext cx="239637" cy="5181454"/>
          </a:xfrm>
          <a:prstGeom prst="rightBrace">
            <a:avLst>
              <a:gd name="adj1" fmla="val 40833"/>
              <a:gd name="adj2" fmla="val 50000"/>
            </a:avLst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C00000"/>
              </a:solidFill>
            </a:endParaRPr>
          </a:p>
        </p:txBody>
      </p:sp>
      <p:graphicFrame>
        <p:nvGraphicFramePr>
          <p:cNvPr id="12" name="Tableau 11">
            <a:extLst>
              <a:ext uri="{FF2B5EF4-FFF2-40B4-BE49-F238E27FC236}">
                <a16:creationId xmlns:a16="http://schemas.microsoft.com/office/drawing/2014/main" id="{87EA48A9-DA29-4CB3-B8FF-EA8783FA081C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7505403" y="5212780"/>
          <a:ext cx="4607477" cy="7167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6220">
                  <a:extLst>
                    <a:ext uri="{9D8B030D-6E8A-4147-A177-3AD203B41FA5}">
                      <a16:colId xmlns:a16="http://schemas.microsoft.com/office/drawing/2014/main" val="557509199"/>
                    </a:ext>
                  </a:extLst>
                </a:gridCol>
                <a:gridCol w="956691">
                  <a:extLst>
                    <a:ext uri="{9D8B030D-6E8A-4147-A177-3AD203B41FA5}">
                      <a16:colId xmlns:a16="http://schemas.microsoft.com/office/drawing/2014/main" val="791763026"/>
                    </a:ext>
                  </a:extLst>
                </a:gridCol>
                <a:gridCol w="1435354">
                  <a:extLst>
                    <a:ext uri="{9D8B030D-6E8A-4147-A177-3AD203B41FA5}">
                      <a16:colId xmlns:a16="http://schemas.microsoft.com/office/drawing/2014/main" val="2610626512"/>
                    </a:ext>
                  </a:extLst>
                </a:gridCol>
                <a:gridCol w="452673">
                  <a:extLst>
                    <a:ext uri="{9D8B030D-6E8A-4147-A177-3AD203B41FA5}">
                      <a16:colId xmlns:a16="http://schemas.microsoft.com/office/drawing/2014/main" val="1288271608"/>
                    </a:ext>
                  </a:extLst>
                </a:gridCol>
                <a:gridCol w="651850">
                  <a:extLst>
                    <a:ext uri="{9D8B030D-6E8A-4147-A177-3AD203B41FA5}">
                      <a16:colId xmlns:a16="http://schemas.microsoft.com/office/drawing/2014/main" val="3850702223"/>
                    </a:ext>
                  </a:extLst>
                </a:gridCol>
                <a:gridCol w="624689">
                  <a:extLst>
                    <a:ext uri="{9D8B030D-6E8A-4147-A177-3AD203B41FA5}">
                      <a16:colId xmlns:a16="http://schemas.microsoft.com/office/drawing/2014/main" val="353339658"/>
                    </a:ext>
                  </a:extLst>
                </a:gridCol>
              </a:tblGrid>
              <a:tr h="52439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u="none" strike="noStrike" dirty="0">
                          <a:effectLst/>
                          <a:latin typeface="+mn-lt"/>
                        </a:rPr>
                        <a:t>Person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Person name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Person email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Person ID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Person role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Person affiliation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993770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9707451"/>
                  </a:ext>
                </a:extLst>
              </a:tr>
            </a:tbl>
          </a:graphicData>
        </a:graphic>
      </p:graphicFrame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69FABC66-A62B-4A01-82A5-A1B8D0D63181}"/>
              </a:ext>
            </a:extLst>
          </p:cNvPr>
          <p:cNvCxnSpPr/>
          <p:nvPr/>
        </p:nvCxnSpPr>
        <p:spPr>
          <a:xfrm flipH="1">
            <a:off x="3259560" y="1374498"/>
            <a:ext cx="6798840" cy="3321715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C782DA18-D553-4956-A9B0-1C2C323067C8}"/>
              </a:ext>
            </a:extLst>
          </p:cNvPr>
          <p:cNvCxnSpPr>
            <a:endCxn id="11" idx="1"/>
          </p:cNvCxnSpPr>
          <p:nvPr/>
        </p:nvCxnSpPr>
        <p:spPr>
          <a:xfrm flipH="1">
            <a:off x="3119608" y="1156995"/>
            <a:ext cx="4568848" cy="2640207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58351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EAA49EA4-A764-49A2-B206-7A482EC25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MIAPPE </a:t>
            </a:r>
            <a:r>
              <a:rPr lang="fr-FR" dirty="0" err="1"/>
              <a:t>example</a:t>
            </a:r>
            <a:r>
              <a:rPr lang="fr-FR" dirty="0"/>
              <a:t> - </a:t>
            </a:r>
            <a:r>
              <a:rPr lang="fr-FR" dirty="0" err="1"/>
              <a:t>Study</a:t>
            </a:r>
            <a:endParaRPr lang="en-US" dirty="0"/>
          </a:p>
        </p:txBody>
      </p:sp>
      <p:graphicFrame>
        <p:nvGraphicFramePr>
          <p:cNvPr id="15" name="Tableau 14">
            <a:extLst>
              <a:ext uri="{FF2B5EF4-FFF2-40B4-BE49-F238E27FC236}">
                <a16:creationId xmlns:a16="http://schemas.microsoft.com/office/drawing/2014/main" id="{4B10E761-2F54-49B2-A7F9-C7F0468B8742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851887" y="986398"/>
          <a:ext cx="3434989" cy="776200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1092073">
                  <a:extLst>
                    <a:ext uri="{9D8B030D-6E8A-4147-A177-3AD203B41FA5}">
                      <a16:colId xmlns:a16="http://schemas.microsoft.com/office/drawing/2014/main" val="3447091574"/>
                    </a:ext>
                  </a:extLst>
                </a:gridCol>
                <a:gridCol w="774339">
                  <a:extLst>
                    <a:ext uri="{9D8B030D-6E8A-4147-A177-3AD203B41FA5}">
                      <a16:colId xmlns:a16="http://schemas.microsoft.com/office/drawing/2014/main" val="2392444843"/>
                    </a:ext>
                  </a:extLst>
                </a:gridCol>
                <a:gridCol w="831850">
                  <a:extLst>
                    <a:ext uri="{9D8B030D-6E8A-4147-A177-3AD203B41FA5}">
                      <a16:colId xmlns:a16="http://schemas.microsoft.com/office/drawing/2014/main" val="3581879921"/>
                    </a:ext>
                  </a:extLst>
                </a:gridCol>
                <a:gridCol w="736727">
                  <a:extLst>
                    <a:ext uri="{9D8B030D-6E8A-4147-A177-3AD203B41FA5}">
                      <a16:colId xmlns:a16="http://schemas.microsoft.com/office/drawing/2014/main" val="2925383255"/>
                    </a:ext>
                  </a:extLst>
                </a:gridCol>
              </a:tblGrid>
              <a:tr h="193052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Identification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5147238"/>
                  </a:ext>
                </a:extLst>
              </a:tr>
              <a:tr h="19833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InstitutionName</a:t>
                      </a:r>
                      <a:endParaRPr lang="fr-FR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Project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Trial Code</a:t>
                      </a:r>
                      <a:endParaRPr lang="fr-FR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Trial Name</a:t>
                      </a:r>
                      <a:endParaRPr lang="fr-FR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066327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INRA-URFM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PlantaComp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0148000204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Valcros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856828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INRA-URFM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PlantaComp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0148000205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La Nerthe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9655777"/>
                  </a:ext>
                </a:extLst>
              </a:tr>
            </a:tbl>
          </a:graphicData>
        </a:graphic>
      </p:graphicFrame>
      <p:graphicFrame>
        <p:nvGraphicFramePr>
          <p:cNvPr id="16" name="Tableau 15">
            <a:extLst>
              <a:ext uri="{FF2B5EF4-FFF2-40B4-BE49-F238E27FC236}">
                <a16:creationId xmlns:a16="http://schemas.microsoft.com/office/drawing/2014/main" id="{237FFDCB-F0F1-4845-A024-7EB619C773DC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914336" y="1820264"/>
          <a:ext cx="6372290" cy="777348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956691">
                  <a:extLst>
                    <a:ext uri="{9D8B030D-6E8A-4147-A177-3AD203B41FA5}">
                      <a16:colId xmlns:a16="http://schemas.microsoft.com/office/drawing/2014/main" val="2168388584"/>
                    </a:ext>
                  </a:extLst>
                </a:gridCol>
                <a:gridCol w="1435354">
                  <a:extLst>
                    <a:ext uri="{9D8B030D-6E8A-4147-A177-3AD203B41FA5}">
                      <a16:colId xmlns:a16="http://schemas.microsoft.com/office/drawing/2014/main" val="3427409188"/>
                    </a:ext>
                  </a:extLst>
                </a:gridCol>
                <a:gridCol w="749999">
                  <a:extLst>
                    <a:ext uri="{9D8B030D-6E8A-4147-A177-3AD203B41FA5}">
                      <a16:colId xmlns:a16="http://schemas.microsoft.com/office/drawing/2014/main" val="1021925309"/>
                    </a:ext>
                  </a:extLst>
                </a:gridCol>
                <a:gridCol w="1230948">
                  <a:extLst>
                    <a:ext uri="{9D8B030D-6E8A-4147-A177-3AD203B41FA5}">
                      <a16:colId xmlns:a16="http://schemas.microsoft.com/office/drawing/2014/main" val="1648323281"/>
                    </a:ext>
                  </a:extLst>
                </a:gridCol>
                <a:gridCol w="1283272">
                  <a:extLst>
                    <a:ext uri="{9D8B030D-6E8A-4147-A177-3AD203B41FA5}">
                      <a16:colId xmlns:a16="http://schemas.microsoft.com/office/drawing/2014/main" val="3848942605"/>
                    </a:ext>
                  </a:extLst>
                </a:gridCol>
                <a:gridCol w="716026">
                  <a:extLst>
                    <a:ext uri="{9D8B030D-6E8A-4147-A177-3AD203B41FA5}">
                      <a16:colId xmlns:a16="http://schemas.microsoft.com/office/drawing/2014/main" val="3318412289"/>
                    </a:ext>
                  </a:extLst>
                </a:gridCol>
              </a:tblGrid>
              <a:tr h="191889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Management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1045413"/>
                  </a:ext>
                </a:extLst>
              </a:tr>
              <a:tr h="20013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Manager</a:t>
                      </a:r>
                      <a:endParaRPr lang="fr-FR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Manager Email</a:t>
                      </a:r>
                      <a:endParaRPr lang="fr-FR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Scientific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Scientific Email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Landowner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Site Status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881610"/>
                  </a:ext>
                </a:extLst>
              </a:tr>
              <a:tr h="1884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Denis Vauthier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denis.vauthier@inra.fr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Bruno Fady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bruno.fady@inra.fr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SA Domaine Valcros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private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806407"/>
                  </a:ext>
                </a:extLst>
              </a:tr>
              <a:tr h="191889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Denis Vauthier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denis.vauthier@inra.fr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Bruno Fady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bruno.fady@inra.fr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Ciments Lafarge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private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6388384"/>
                  </a:ext>
                </a:extLst>
              </a:tr>
            </a:tbl>
          </a:graphicData>
        </a:graphic>
      </p:graphicFrame>
      <p:graphicFrame>
        <p:nvGraphicFramePr>
          <p:cNvPr id="17" name="Tableau 16">
            <a:extLst>
              <a:ext uri="{FF2B5EF4-FFF2-40B4-BE49-F238E27FC236}">
                <a16:creationId xmlns:a16="http://schemas.microsoft.com/office/drawing/2014/main" id="{97395FA0-BB54-48CC-B1B9-2E7C440BE99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286876" y="994814"/>
          <a:ext cx="6803158" cy="7684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50561">
                  <a:extLst>
                    <a:ext uri="{9D8B030D-6E8A-4147-A177-3AD203B41FA5}">
                      <a16:colId xmlns:a16="http://schemas.microsoft.com/office/drawing/2014/main" val="2597554399"/>
                    </a:ext>
                  </a:extLst>
                </a:gridCol>
                <a:gridCol w="779590">
                  <a:extLst>
                    <a:ext uri="{9D8B030D-6E8A-4147-A177-3AD203B41FA5}">
                      <a16:colId xmlns:a16="http://schemas.microsoft.com/office/drawing/2014/main" val="2751747646"/>
                    </a:ext>
                  </a:extLst>
                </a:gridCol>
                <a:gridCol w="1037899">
                  <a:extLst>
                    <a:ext uri="{9D8B030D-6E8A-4147-A177-3AD203B41FA5}">
                      <a16:colId xmlns:a16="http://schemas.microsoft.com/office/drawing/2014/main" val="4026531564"/>
                    </a:ext>
                  </a:extLst>
                </a:gridCol>
                <a:gridCol w="816729">
                  <a:extLst>
                    <a:ext uri="{9D8B030D-6E8A-4147-A177-3AD203B41FA5}">
                      <a16:colId xmlns:a16="http://schemas.microsoft.com/office/drawing/2014/main" val="1416856087"/>
                    </a:ext>
                  </a:extLst>
                </a:gridCol>
                <a:gridCol w="732845">
                  <a:extLst>
                    <a:ext uri="{9D8B030D-6E8A-4147-A177-3AD203B41FA5}">
                      <a16:colId xmlns:a16="http://schemas.microsoft.com/office/drawing/2014/main" val="3345407195"/>
                    </a:ext>
                  </a:extLst>
                </a:gridCol>
                <a:gridCol w="825619">
                  <a:extLst>
                    <a:ext uri="{9D8B030D-6E8A-4147-A177-3AD203B41FA5}">
                      <a16:colId xmlns:a16="http://schemas.microsoft.com/office/drawing/2014/main" val="234377203"/>
                    </a:ext>
                  </a:extLst>
                </a:gridCol>
                <a:gridCol w="1859915">
                  <a:extLst>
                    <a:ext uri="{9D8B030D-6E8A-4147-A177-3AD203B41FA5}">
                      <a16:colId xmlns:a16="http://schemas.microsoft.com/office/drawing/2014/main" val="3542153556"/>
                    </a:ext>
                  </a:extLst>
                </a:gridCol>
              </a:tblGrid>
              <a:tr h="13510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General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46" marR="8346" marT="8346" marB="0" anchor="ctr">
                    <a:solidFill>
                      <a:srgbClr val="FFCC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6894055"/>
                  </a:ext>
                </a:extLst>
              </a:tr>
              <a:tr h="14240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Trial Status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46" marR="8346" marT="8346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Trial Type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46" marR="8346" marT="8346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Plantation Date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46" marR="8346" marT="8346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Ending Date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46" marR="8346" marT="8346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Comments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46" marR="8346" marT="8346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Publications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46" marR="8346" marT="8346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Trial Design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0422521"/>
                  </a:ext>
                </a:extLst>
              </a:tr>
              <a:tr h="135942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CLOSED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Provenance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05/04/1995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Randomized complete blocks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8906086"/>
                  </a:ext>
                </a:extLst>
              </a:tr>
              <a:tr h="135942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CLOSED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Provenance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21/04/1995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Randomized complete blocks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7232828"/>
                  </a:ext>
                </a:extLst>
              </a:tr>
            </a:tbl>
          </a:graphicData>
        </a:graphic>
      </p:graphicFrame>
      <p:graphicFrame>
        <p:nvGraphicFramePr>
          <p:cNvPr id="18" name="Tableau 17">
            <a:extLst>
              <a:ext uri="{FF2B5EF4-FFF2-40B4-BE49-F238E27FC236}">
                <a16:creationId xmlns:a16="http://schemas.microsoft.com/office/drawing/2014/main" id="{E4CD0802-B044-4D97-9B3F-0A1DB6510BD4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656296" y="2676848"/>
          <a:ext cx="6879408" cy="8062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64246">
                  <a:extLst>
                    <a:ext uri="{9D8B030D-6E8A-4147-A177-3AD203B41FA5}">
                      <a16:colId xmlns:a16="http://schemas.microsoft.com/office/drawing/2014/main" val="1243328691"/>
                    </a:ext>
                  </a:extLst>
                </a:gridCol>
                <a:gridCol w="509573">
                  <a:extLst>
                    <a:ext uri="{9D8B030D-6E8A-4147-A177-3AD203B41FA5}">
                      <a16:colId xmlns:a16="http://schemas.microsoft.com/office/drawing/2014/main" val="4002150321"/>
                    </a:ext>
                  </a:extLst>
                </a:gridCol>
                <a:gridCol w="1337818">
                  <a:extLst>
                    <a:ext uri="{9D8B030D-6E8A-4147-A177-3AD203B41FA5}">
                      <a16:colId xmlns:a16="http://schemas.microsoft.com/office/drawing/2014/main" val="3853629587"/>
                    </a:ext>
                  </a:extLst>
                </a:gridCol>
                <a:gridCol w="704391">
                  <a:extLst>
                    <a:ext uri="{9D8B030D-6E8A-4147-A177-3AD203B41FA5}">
                      <a16:colId xmlns:a16="http://schemas.microsoft.com/office/drawing/2014/main" val="2985964539"/>
                    </a:ext>
                  </a:extLst>
                </a:gridCol>
                <a:gridCol w="636587">
                  <a:extLst>
                    <a:ext uri="{9D8B030D-6E8A-4147-A177-3AD203B41FA5}">
                      <a16:colId xmlns:a16="http://schemas.microsoft.com/office/drawing/2014/main" val="3912123812"/>
                    </a:ext>
                  </a:extLst>
                </a:gridCol>
                <a:gridCol w="693532">
                  <a:extLst>
                    <a:ext uri="{9D8B030D-6E8A-4147-A177-3AD203B41FA5}">
                      <a16:colId xmlns:a16="http://schemas.microsoft.com/office/drawing/2014/main" val="1389293495"/>
                    </a:ext>
                  </a:extLst>
                </a:gridCol>
                <a:gridCol w="644701">
                  <a:extLst>
                    <a:ext uri="{9D8B030D-6E8A-4147-A177-3AD203B41FA5}">
                      <a16:colId xmlns:a16="http://schemas.microsoft.com/office/drawing/2014/main" val="1523010070"/>
                    </a:ext>
                  </a:extLst>
                </a:gridCol>
                <a:gridCol w="639430">
                  <a:extLst>
                    <a:ext uri="{9D8B030D-6E8A-4147-A177-3AD203B41FA5}">
                      <a16:colId xmlns:a16="http://schemas.microsoft.com/office/drawing/2014/main" val="488765541"/>
                    </a:ext>
                  </a:extLst>
                </a:gridCol>
                <a:gridCol w="409370">
                  <a:extLst>
                    <a:ext uri="{9D8B030D-6E8A-4147-A177-3AD203B41FA5}">
                      <a16:colId xmlns:a16="http://schemas.microsoft.com/office/drawing/2014/main" val="3569961809"/>
                    </a:ext>
                  </a:extLst>
                </a:gridCol>
                <a:gridCol w="739760">
                  <a:extLst>
                    <a:ext uri="{9D8B030D-6E8A-4147-A177-3AD203B41FA5}">
                      <a16:colId xmlns:a16="http://schemas.microsoft.com/office/drawing/2014/main" val="4009126118"/>
                    </a:ext>
                  </a:extLst>
                </a:gridCol>
              </a:tblGrid>
              <a:tr h="142885"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Location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35" marR="7835" marT="7835" marB="0" anchor="ctr">
                    <a:solidFill>
                      <a:srgbClr val="FFCC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4294655"/>
                  </a:ext>
                </a:extLst>
              </a:tr>
              <a:tr h="23075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Country</a:t>
                      </a:r>
                      <a:endParaRPr lang="fr-FR" sz="12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35" marR="7835" marT="783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County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35" marR="7835" marT="783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Municipality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35" marR="7835" marT="783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Site Name</a:t>
                      </a:r>
                      <a:endParaRPr lang="fr-FR" sz="12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35" marR="7835" marT="783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Latitude</a:t>
                      </a:r>
                      <a:endParaRPr lang="fr-FR" sz="12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35" marR="7835" marT="783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Longitude</a:t>
                      </a:r>
                      <a:endParaRPr lang="fr-FR" sz="12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35" marR="7835" marT="783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Elevation</a:t>
                      </a:r>
                      <a:endParaRPr lang="fr-FR" sz="12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35" marR="7835" marT="783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Exposure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35" marR="7835" marT="783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Slope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35" marR="7835" marT="783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Comments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35" marR="7835" marT="7835" marB="0" anchor="ctr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8245883"/>
                  </a:ext>
                </a:extLst>
              </a:tr>
              <a:tr h="144151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France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PACA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Marseille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 Nerthe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43,37675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5,286256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204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Flat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8384470"/>
                  </a:ext>
                </a:extLst>
              </a:tr>
              <a:tr h="144151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France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PACA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 Londe-les-Maures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Valcros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43,17583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6,280556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0531594"/>
                  </a:ext>
                </a:extLst>
              </a:tr>
            </a:tbl>
          </a:graphicData>
        </a:graphic>
      </p:graphicFrame>
      <p:graphicFrame>
        <p:nvGraphicFramePr>
          <p:cNvPr id="19" name="Tableau 18">
            <a:extLst>
              <a:ext uri="{FF2B5EF4-FFF2-40B4-BE49-F238E27FC236}">
                <a16:creationId xmlns:a16="http://schemas.microsoft.com/office/drawing/2014/main" id="{F69C62C4-6619-41C2-AF02-B8CCFD8CB52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5421" y="3900654"/>
          <a:ext cx="11233950" cy="56542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9310">
                  <a:extLst>
                    <a:ext uri="{9D8B030D-6E8A-4147-A177-3AD203B41FA5}">
                      <a16:colId xmlns:a16="http://schemas.microsoft.com/office/drawing/2014/main" val="2991594215"/>
                    </a:ext>
                  </a:extLst>
                </a:gridCol>
                <a:gridCol w="1027347">
                  <a:extLst>
                    <a:ext uri="{9D8B030D-6E8A-4147-A177-3AD203B41FA5}">
                      <a16:colId xmlns:a16="http://schemas.microsoft.com/office/drawing/2014/main" val="147086867"/>
                    </a:ext>
                  </a:extLst>
                </a:gridCol>
                <a:gridCol w="1281240">
                  <a:extLst>
                    <a:ext uri="{9D8B030D-6E8A-4147-A177-3AD203B41FA5}">
                      <a16:colId xmlns:a16="http://schemas.microsoft.com/office/drawing/2014/main" val="2450276394"/>
                    </a:ext>
                  </a:extLst>
                </a:gridCol>
                <a:gridCol w="733331">
                  <a:extLst>
                    <a:ext uri="{9D8B030D-6E8A-4147-A177-3AD203B41FA5}">
                      <a16:colId xmlns:a16="http://schemas.microsoft.com/office/drawing/2014/main" val="1644637885"/>
                    </a:ext>
                  </a:extLst>
                </a:gridCol>
                <a:gridCol w="800071">
                  <a:extLst>
                    <a:ext uri="{9D8B030D-6E8A-4147-A177-3AD203B41FA5}">
                      <a16:colId xmlns:a16="http://schemas.microsoft.com/office/drawing/2014/main" val="2083803262"/>
                    </a:ext>
                  </a:extLst>
                </a:gridCol>
                <a:gridCol w="587829">
                  <a:extLst>
                    <a:ext uri="{9D8B030D-6E8A-4147-A177-3AD203B41FA5}">
                      <a16:colId xmlns:a16="http://schemas.microsoft.com/office/drawing/2014/main" val="3451059814"/>
                    </a:ext>
                  </a:extLst>
                </a:gridCol>
                <a:gridCol w="765116">
                  <a:extLst>
                    <a:ext uri="{9D8B030D-6E8A-4147-A177-3AD203B41FA5}">
                      <a16:colId xmlns:a16="http://schemas.microsoft.com/office/drawing/2014/main" val="3335710062"/>
                    </a:ext>
                  </a:extLst>
                </a:gridCol>
                <a:gridCol w="1192394">
                  <a:extLst>
                    <a:ext uri="{9D8B030D-6E8A-4147-A177-3AD203B41FA5}">
                      <a16:colId xmlns:a16="http://schemas.microsoft.com/office/drawing/2014/main" val="628040256"/>
                    </a:ext>
                  </a:extLst>
                </a:gridCol>
                <a:gridCol w="841972">
                  <a:extLst>
                    <a:ext uri="{9D8B030D-6E8A-4147-A177-3AD203B41FA5}">
                      <a16:colId xmlns:a16="http://schemas.microsoft.com/office/drawing/2014/main" val="3210497652"/>
                    </a:ext>
                  </a:extLst>
                </a:gridCol>
                <a:gridCol w="1138042">
                  <a:extLst>
                    <a:ext uri="{9D8B030D-6E8A-4147-A177-3AD203B41FA5}">
                      <a16:colId xmlns:a16="http://schemas.microsoft.com/office/drawing/2014/main" val="856931464"/>
                    </a:ext>
                  </a:extLst>
                </a:gridCol>
                <a:gridCol w="1240972">
                  <a:extLst>
                    <a:ext uri="{9D8B030D-6E8A-4147-A177-3AD203B41FA5}">
                      <a16:colId xmlns:a16="http://schemas.microsoft.com/office/drawing/2014/main" val="267401069"/>
                    </a:ext>
                  </a:extLst>
                </a:gridCol>
                <a:gridCol w="1166326">
                  <a:extLst>
                    <a:ext uri="{9D8B030D-6E8A-4147-A177-3AD203B41FA5}">
                      <a16:colId xmlns:a16="http://schemas.microsoft.com/office/drawing/2014/main" val="2734393255"/>
                    </a:ext>
                  </a:extLst>
                </a:gridCol>
              </a:tblGrid>
              <a:tr h="35963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u="none" strike="noStrike" dirty="0">
                          <a:effectLst/>
                          <a:latin typeface="+mn-lt"/>
                        </a:rPr>
                        <a:t>Study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Study unique ID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Study title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Study description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Start date of study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End date of study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Contact institution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Geographic location (country)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Experimental site name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Geographic location (latitude)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Geographic location (longitude)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Geographic location (altitude)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74714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0148000204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Domaine de Valcros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05/04/1995</a:t>
                      </a: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INRA-URFM</a:t>
                      </a: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FR</a:t>
                      </a: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La Nerthe</a:t>
                      </a: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+43,37675</a:t>
                      </a: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+5,286256</a:t>
                      </a: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204</a:t>
                      </a: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7503013"/>
                  </a:ext>
                </a:extLst>
              </a:tr>
            </a:tbl>
          </a:graphicData>
        </a:graphic>
      </p:graphicFrame>
      <p:graphicFrame>
        <p:nvGraphicFramePr>
          <p:cNvPr id="20" name="Tableau 19">
            <a:extLst>
              <a:ext uri="{FF2B5EF4-FFF2-40B4-BE49-F238E27FC236}">
                <a16:creationId xmlns:a16="http://schemas.microsoft.com/office/drawing/2014/main" id="{1FA36F1A-11B9-4EAF-96DB-4AF4F64EADF2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976047" y="4557849"/>
          <a:ext cx="10323324" cy="5631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48287">
                  <a:extLst>
                    <a:ext uri="{9D8B030D-6E8A-4147-A177-3AD203B41FA5}">
                      <a16:colId xmlns:a16="http://schemas.microsoft.com/office/drawing/2014/main" val="1287054442"/>
                    </a:ext>
                  </a:extLst>
                </a:gridCol>
                <a:gridCol w="1287625">
                  <a:extLst>
                    <a:ext uri="{9D8B030D-6E8A-4147-A177-3AD203B41FA5}">
                      <a16:colId xmlns:a16="http://schemas.microsoft.com/office/drawing/2014/main" val="1223835462"/>
                    </a:ext>
                  </a:extLst>
                </a:gridCol>
                <a:gridCol w="1194318">
                  <a:extLst>
                    <a:ext uri="{9D8B030D-6E8A-4147-A177-3AD203B41FA5}">
                      <a16:colId xmlns:a16="http://schemas.microsoft.com/office/drawing/2014/main" val="1501598199"/>
                    </a:ext>
                  </a:extLst>
                </a:gridCol>
                <a:gridCol w="1073021">
                  <a:extLst>
                    <a:ext uri="{9D8B030D-6E8A-4147-A177-3AD203B41FA5}">
                      <a16:colId xmlns:a16="http://schemas.microsoft.com/office/drawing/2014/main" val="1150160707"/>
                    </a:ext>
                  </a:extLst>
                </a:gridCol>
                <a:gridCol w="951722">
                  <a:extLst>
                    <a:ext uri="{9D8B030D-6E8A-4147-A177-3AD203B41FA5}">
                      <a16:colId xmlns:a16="http://schemas.microsoft.com/office/drawing/2014/main" val="3508846318"/>
                    </a:ext>
                  </a:extLst>
                </a:gridCol>
                <a:gridCol w="951723">
                  <a:extLst>
                    <a:ext uri="{9D8B030D-6E8A-4147-A177-3AD203B41FA5}">
                      <a16:colId xmlns:a16="http://schemas.microsoft.com/office/drawing/2014/main" val="3268793889"/>
                    </a:ext>
                  </a:extLst>
                </a:gridCol>
                <a:gridCol w="1121137">
                  <a:extLst>
                    <a:ext uri="{9D8B030D-6E8A-4147-A177-3AD203B41FA5}">
                      <a16:colId xmlns:a16="http://schemas.microsoft.com/office/drawing/2014/main" val="1878621356"/>
                    </a:ext>
                  </a:extLst>
                </a:gridCol>
                <a:gridCol w="1295491">
                  <a:extLst>
                    <a:ext uri="{9D8B030D-6E8A-4147-A177-3AD203B41FA5}">
                      <a16:colId xmlns:a16="http://schemas.microsoft.com/office/drawing/2014/main" val="3631858621"/>
                    </a:ext>
                  </a:extLst>
                </a:gridCol>
              </a:tblGrid>
              <a:tr h="27865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Description of the experimental design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Type of experimental design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Observation unit level hierarchy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Observation unit description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Description of growth facility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Type of growth facility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Cultural practices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Map of experimental design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7471426"/>
                  </a:ext>
                </a:extLst>
              </a:tr>
              <a:tr h="71541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Randomized complete blocks</a:t>
                      </a: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Block&gt;Prov&gt;SeqId</a:t>
                      </a: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7503013"/>
                  </a:ext>
                </a:extLst>
              </a:tr>
            </a:tbl>
          </a:graphicData>
        </a:graphic>
      </p:graphicFrame>
      <p:sp>
        <p:nvSpPr>
          <p:cNvPr id="21" name="Accolade fermante 20">
            <a:extLst>
              <a:ext uri="{FF2B5EF4-FFF2-40B4-BE49-F238E27FC236}">
                <a16:creationId xmlns:a16="http://schemas.microsoft.com/office/drawing/2014/main" id="{35011C91-9701-403E-8E52-CC4DAAB0CA3C}"/>
              </a:ext>
            </a:extLst>
          </p:cNvPr>
          <p:cNvSpPr/>
          <p:nvPr/>
        </p:nvSpPr>
        <p:spPr>
          <a:xfrm rot="16200000">
            <a:off x="8378884" y="1097690"/>
            <a:ext cx="239637" cy="5582674"/>
          </a:xfrm>
          <a:prstGeom prst="rightBrace">
            <a:avLst>
              <a:gd name="adj1" fmla="val 40833"/>
              <a:gd name="adj2" fmla="val 50000"/>
            </a:avLst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C00000"/>
              </a:solidFill>
            </a:endParaRPr>
          </a:p>
        </p:txBody>
      </p:sp>
      <p:graphicFrame>
        <p:nvGraphicFramePr>
          <p:cNvPr id="22" name="Tableau 21">
            <a:extLst>
              <a:ext uri="{FF2B5EF4-FFF2-40B4-BE49-F238E27FC236}">
                <a16:creationId xmlns:a16="http://schemas.microsoft.com/office/drawing/2014/main" id="{F2148C63-6DC1-45DB-BFA2-5F4558B1B44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7505403" y="5212780"/>
          <a:ext cx="4607477" cy="7167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6220">
                  <a:extLst>
                    <a:ext uri="{9D8B030D-6E8A-4147-A177-3AD203B41FA5}">
                      <a16:colId xmlns:a16="http://schemas.microsoft.com/office/drawing/2014/main" val="557509199"/>
                    </a:ext>
                  </a:extLst>
                </a:gridCol>
                <a:gridCol w="956691">
                  <a:extLst>
                    <a:ext uri="{9D8B030D-6E8A-4147-A177-3AD203B41FA5}">
                      <a16:colId xmlns:a16="http://schemas.microsoft.com/office/drawing/2014/main" val="791763026"/>
                    </a:ext>
                  </a:extLst>
                </a:gridCol>
                <a:gridCol w="1435354">
                  <a:extLst>
                    <a:ext uri="{9D8B030D-6E8A-4147-A177-3AD203B41FA5}">
                      <a16:colId xmlns:a16="http://schemas.microsoft.com/office/drawing/2014/main" val="2610626512"/>
                    </a:ext>
                  </a:extLst>
                </a:gridCol>
                <a:gridCol w="452673">
                  <a:extLst>
                    <a:ext uri="{9D8B030D-6E8A-4147-A177-3AD203B41FA5}">
                      <a16:colId xmlns:a16="http://schemas.microsoft.com/office/drawing/2014/main" val="1288271608"/>
                    </a:ext>
                  </a:extLst>
                </a:gridCol>
                <a:gridCol w="651850">
                  <a:extLst>
                    <a:ext uri="{9D8B030D-6E8A-4147-A177-3AD203B41FA5}">
                      <a16:colId xmlns:a16="http://schemas.microsoft.com/office/drawing/2014/main" val="3850702223"/>
                    </a:ext>
                  </a:extLst>
                </a:gridCol>
                <a:gridCol w="624689">
                  <a:extLst>
                    <a:ext uri="{9D8B030D-6E8A-4147-A177-3AD203B41FA5}">
                      <a16:colId xmlns:a16="http://schemas.microsoft.com/office/drawing/2014/main" val="353339658"/>
                    </a:ext>
                  </a:extLst>
                </a:gridCol>
              </a:tblGrid>
              <a:tr h="52439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u="none" strike="noStrike" dirty="0">
                          <a:effectLst/>
                          <a:latin typeface="+mn-lt"/>
                        </a:rPr>
                        <a:t>Person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Person name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Person email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Person ID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Person role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Person affiliation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993770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9707451"/>
                  </a:ext>
                </a:extLst>
              </a:tr>
            </a:tbl>
          </a:graphicData>
        </a:graphic>
      </p:graphicFrame>
      <p:cxnSp>
        <p:nvCxnSpPr>
          <p:cNvPr id="23" name="Connecteur droit avec flèche 22">
            <a:extLst>
              <a:ext uri="{FF2B5EF4-FFF2-40B4-BE49-F238E27FC236}">
                <a16:creationId xmlns:a16="http://schemas.microsoft.com/office/drawing/2014/main" id="{D5A04F46-81CE-4863-977B-AFD90DFA608C}"/>
              </a:ext>
            </a:extLst>
          </p:cNvPr>
          <p:cNvCxnSpPr>
            <a:endCxn id="21" idx="1"/>
          </p:cNvCxnSpPr>
          <p:nvPr/>
        </p:nvCxnSpPr>
        <p:spPr>
          <a:xfrm>
            <a:off x="6096000" y="2864396"/>
            <a:ext cx="2402703" cy="904813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35262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EAA49EA4-A764-49A2-B206-7A482EC25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MIAPPE </a:t>
            </a:r>
            <a:r>
              <a:rPr lang="fr-FR" dirty="0" err="1"/>
              <a:t>example</a:t>
            </a:r>
            <a:r>
              <a:rPr lang="fr-FR" dirty="0"/>
              <a:t> - </a:t>
            </a:r>
            <a:r>
              <a:rPr lang="fr-FR" dirty="0" err="1"/>
              <a:t>Study</a:t>
            </a:r>
            <a:endParaRPr lang="en-US" dirty="0"/>
          </a:p>
        </p:txBody>
      </p:sp>
      <p:graphicFrame>
        <p:nvGraphicFramePr>
          <p:cNvPr id="12" name="Tableau 11">
            <a:extLst>
              <a:ext uri="{FF2B5EF4-FFF2-40B4-BE49-F238E27FC236}">
                <a16:creationId xmlns:a16="http://schemas.microsoft.com/office/drawing/2014/main" id="{8DFD7957-9C9F-48D7-9BED-51DF8B5FDEC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851887" y="986398"/>
          <a:ext cx="3434989" cy="776200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1092073">
                  <a:extLst>
                    <a:ext uri="{9D8B030D-6E8A-4147-A177-3AD203B41FA5}">
                      <a16:colId xmlns:a16="http://schemas.microsoft.com/office/drawing/2014/main" val="3447091574"/>
                    </a:ext>
                  </a:extLst>
                </a:gridCol>
                <a:gridCol w="774339">
                  <a:extLst>
                    <a:ext uri="{9D8B030D-6E8A-4147-A177-3AD203B41FA5}">
                      <a16:colId xmlns:a16="http://schemas.microsoft.com/office/drawing/2014/main" val="2392444843"/>
                    </a:ext>
                  </a:extLst>
                </a:gridCol>
                <a:gridCol w="831850">
                  <a:extLst>
                    <a:ext uri="{9D8B030D-6E8A-4147-A177-3AD203B41FA5}">
                      <a16:colId xmlns:a16="http://schemas.microsoft.com/office/drawing/2014/main" val="3581879921"/>
                    </a:ext>
                  </a:extLst>
                </a:gridCol>
                <a:gridCol w="736727">
                  <a:extLst>
                    <a:ext uri="{9D8B030D-6E8A-4147-A177-3AD203B41FA5}">
                      <a16:colId xmlns:a16="http://schemas.microsoft.com/office/drawing/2014/main" val="2925383255"/>
                    </a:ext>
                  </a:extLst>
                </a:gridCol>
              </a:tblGrid>
              <a:tr h="193052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Identification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5147238"/>
                  </a:ext>
                </a:extLst>
              </a:tr>
              <a:tr h="19833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InstitutionName</a:t>
                      </a:r>
                      <a:endParaRPr lang="fr-FR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Project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Trial Code</a:t>
                      </a:r>
                      <a:endParaRPr lang="fr-FR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Trial Name</a:t>
                      </a:r>
                      <a:endParaRPr lang="fr-FR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066327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INRA-URFM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PlantaComp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0148000204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Valcros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856828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INRA-URFM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PlantaComp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0148000205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La Nerthe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9655777"/>
                  </a:ext>
                </a:extLst>
              </a:tr>
            </a:tbl>
          </a:graphicData>
        </a:graphic>
      </p:graphicFrame>
      <p:graphicFrame>
        <p:nvGraphicFramePr>
          <p:cNvPr id="13" name="Tableau 12">
            <a:extLst>
              <a:ext uri="{FF2B5EF4-FFF2-40B4-BE49-F238E27FC236}">
                <a16:creationId xmlns:a16="http://schemas.microsoft.com/office/drawing/2014/main" id="{05115B33-7B6B-4B97-B2B1-FA86E21EDAA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914336" y="1820264"/>
          <a:ext cx="6372290" cy="777348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956691">
                  <a:extLst>
                    <a:ext uri="{9D8B030D-6E8A-4147-A177-3AD203B41FA5}">
                      <a16:colId xmlns:a16="http://schemas.microsoft.com/office/drawing/2014/main" val="2168388584"/>
                    </a:ext>
                  </a:extLst>
                </a:gridCol>
                <a:gridCol w="1435354">
                  <a:extLst>
                    <a:ext uri="{9D8B030D-6E8A-4147-A177-3AD203B41FA5}">
                      <a16:colId xmlns:a16="http://schemas.microsoft.com/office/drawing/2014/main" val="3427409188"/>
                    </a:ext>
                  </a:extLst>
                </a:gridCol>
                <a:gridCol w="749999">
                  <a:extLst>
                    <a:ext uri="{9D8B030D-6E8A-4147-A177-3AD203B41FA5}">
                      <a16:colId xmlns:a16="http://schemas.microsoft.com/office/drawing/2014/main" val="1021925309"/>
                    </a:ext>
                  </a:extLst>
                </a:gridCol>
                <a:gridCol w="1230948">
                  <a:extLst>
                    <a:ext uri="{9D8B030D-6E8A-4147-A177-3AD203B41FA5}">
                      <a16:colId xmlns:a16="http://schemas.microsoft.com/office/drawing/2014/main" val="1648323281"/>
                    </a:ext>
                  </a:extLst>
                </a:gridCol>
                <a:gridCol w="1283272">
                  <a:extLst>
                    <a:ext uri="{9D8B030D-6E8A-4147-A177-3AD203B41FA5}">
                      <a16:colId xmlns:a16="http://schemas.microsoft.com/office/drawing/2014/main" val="3848942605"/>
                    </a:ext>
                  </a:extLst>
                </a:gridCol>
                <a:gridCol w="716026">
                  <a:extLst>
                    <a:ext uri="{9D8B030D-6E8A-4147-A177-3AD203B41FA5}">
                      <a16:colId xmlns:a16="http://schemas.microsoft.com/office/drawing/2014/main" val="3318412289"/>
                    </a:ext>
                  </a:extLst>
                </a:gridCol>
              </a:tblGrid>
              <a:tr h="191889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Management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1045413"/>
                  </a:ext>
                </a:extLst>
              </a:tr>
              <a:tr h="20013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Manager</a:t>
                      </a:r>
                      <a:endParaRPr lang="fr-FR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Manager Email</a:t>
                      </a:r>
                      <a:endParaRPr lang="fr-FR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Scientific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Scientific Email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Landowner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Site Status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881610"/>
                  </a:ext>
                </a:extLst>
              </a:tr>
              <a:tr h="1884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Denis Vauthier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denis.vauthier@inra.fr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Bruno Fady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bruno.fady@inra.fr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SA Domaine Valcros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private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806407"/>
                  </a:ext>
                </a:extLst>
              </a:tr>
              <a:tr h="191889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Denis Vauthier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denis.vauthier@inra.fr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Bruno Fady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bruno.fady@inra.fr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Ciments Lafarge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private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6388384"/>
                  </a:ext>
                </a:extLst>
              </a:tr>
            </a:tbl>
          </a:graphicData>
        </a:graphic>
      </p:graphicFrame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A633D68-15AE-40B0-A124-DE3529E24BD4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286876" y="994814"/>
          <a:ext cx="6803158" cy="7684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50561">
                  <a:extLst>
                    <a:ext uri="{9D8B030D-6E8A-4147-A177-3AD203B41FA5}">
                      <a16:colId xmlns:a16="http://schemas.microsoft.com/office/drawing/2014/main" val="2597554399"/>
                    </a:ext>
                  </a:extLst>
                </a:gridCol>
                <a:gridCol w="779590">
                  <a:extLst>
                    <a:ext uri="{9D8B030D-6E8A-4147-A177-3AD203B41FA5}">
                      <a16:colId xmlns:a16="http://schemas.microsoft.com/office/drawing/2014/main" val="2751747646"/>
                    </a:ext>
                  </a:extLst>
                </a:gridCol>
                <a:gridCol w="1037899">
                  <a:extLst>
                    <a:ext uri="{9D8B030D-6E8A-4147-A177-3AD203B41FA5}">
                      <a16:colId xmlns:a16="http://schemas.microsoft.com/office/drawing/2014/main" val="4026531564"/>
                    </a:ext>
                  </a:extLst>
                </a:gridCol>
                <a:gridCol w="816729">
                  <a:extLst>
                    <a:ext uri="{9D8B030D-6E8A-4147-A177-3AD203B41FA5}">
                      <a16:colId xmlns:a16="http://schemas.microsoft.com/office/drawing/2014/main" val="1416856087"/>
                    </a:ext>
                  </a:extLst>
                </a:gridCol>
                <a:gridCol w="732845">
                  <a:extLst>
                    <a:ext uri="{9D8B030D-6E8A-4147-A177-3AD203B41FA5}">
                      <a16:colId xmlns:a16="http://schemas.microsoft.com/office/drawing/2014/main" val="3345407195"/>
                    </a:ext>
                  </a:extLst>
                </a:gridCol>
                <a:gridCol w="825619">
                  <a:extLst>
                    <a:ext uri="{9D8B030D-6E8A-4147-A177-3AD203B41FA5}">
                      <a16:colId xmlns:a16="http://schemas.microsoft.com/office/drawing/2014/main" val="234377203"/>
                    </a:ext>
                  </a:extLst>
                </a:gridCol>
                <a:gridCol w="1859915">
                  <a:extLst>
                    <a:ext uri="{9D8B030D-6E8A-4147-A177-3AD203B41FA5}">
                      <a16:colId xmlns:a16="http://schemas.microsoft.com/office/drawing/2014/main" val="3542153556"/>
                    </a:ext>
                  </a:extLst>
                </a:gridCol>
              </a:tblGrid>
              <a:tr h="135109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General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46" marR="8346" marT="8346" marB="0" anchor="ctr">
                    <a:solidFill>
                      <a:srgbClr val="FFCC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6894055"/>
                  </a:ext>
                </a:extLst>
              </a:tr>
              <a:tr h="14240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Trial Status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46" marR="8346" marT="8346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Trial Type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46" marR="8346" marT="8346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Plantation Date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46" marR="8346" marT="8346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Ending Date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46" marR="8346" marT="8346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Comments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46" marR="8346" marT="8346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Publications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46" marR="8346" marT="8346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Trial Design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0422521"/>
                  </a:ext>
                </a:extLst>
              </a:tr>
              <a:tr h="135942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CLOSED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Provenance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05/04/1995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Randomized complete blocks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8906086"/>
                  </a:ext>
                </a:extLst>
              </a:tr>
              <a:tr h="135942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CLOSED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Provenance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21/04/1995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Randomized complete blocks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7232828"/>
                  </a:ext>
                </a:extLst>
              </a:tr>
            </a:tbl>
          </a:graphicData>
        </a:graphic>
      </p:graphicFrame>
      <p:graphicFrame>
        <p:nvGraphicFramePr>
          <p:cNvPr id="24" name="Tableau 23">
            <a:extLst>
              <a:ext uri="{FF2B5EF4-FFF2-40B4-BE49-F238E27FC236}">
                <a16:creationId xmlns:a16="http://schemas.microsoft.com/office/drawing/2014/main" id="{7E89B1AB-F430-4C02-950A-9636118E30DC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656296" y="2676848"/>
          <a:ext cx="6879408" cy="8062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64246">
                  <a:extLst>
                    <a:ext uri="{9D8B030D-6E8A-4147-A177-3AD203B41FA5}">
                      <a16:colId xmlns:a16="http://schemas.microsoft.com/office/drawing/2014/main" val="1243328691"/>
                    </a:ext>
                  </a:extLst>
                </a:gridCol>
                <a:gridCol w="509573">
                  <a:extLst>
                    <a:ext uri="{9D8B030D-6E8A-4147-A177-3AD203B41FA5}">
                      <a16:colId xmlns:a16="http://schemas.microsoft.com/office/drawing/2014/main" val="4002150321"/>
                    </a:ext>
                  </a:extLst>
                </a:gridCol>
                <a:gridCol w="1337818">
                  <a:extLst>
                    <a:ext uri="{9D8B030D-6E8A-4147-A177-3AD203B41FA5}">
                      <a16:colId xmlns:a16="http://schemas.microsoft.com/office/drawing/2014/main" val="3853629587"/>
                    </a:ext>
                  </a:extLst>
                </a:gridCol>
                <a:gridCol w="704391">
                  <a:extLst>
                    <a:ext uri="{9D8B030D-6E8A-4147-A177-3AD203B41FA5}">
                      <a16:colId xmlns:a16="http://schemas.microsoft.com/office/drawing/2014/main" val="2985964539"/>
                    </a:ext>
                  </a:extLst>
                </a:gridCol>
                <a:gridCol w="636587">
                  <a:extLst>
                    <a:ext uri="{9D8B030D-6E8A-4147-A177-3AD203B41FA5}">
                      <a16:colId xmlns:a16="http://schemas.microsoft.com/office/drawing/2014/main" val="3912123812"/>
                    </a:ext>
                  </a:extLst>
                </a:gridCol>
                <a:gridCol w="693532">
                  <a:extLst>
                    <a:ext uri="{9D8B030D-6E8A-4147-A177-3AD203B41FA5}">
                      <a16:colId xmlns:a16="http://schemas.microsoft.com/office/drawing/2014/main" val="1389293495"/>
                    </a:ext>
                  </a:extLst>
                </a:gridCol>
                <a:gridCol w="644701">
                  <a:extLst>
                    <a:ext uri="{9D8B030D-6E8A-4147-A177-3AD203B41FA5}">
                      <a16:colId xmlns:a16="http://schemas.microsoft.com/office/drawing/2014/main" val="1523010070"/>
                    </a:ext>
                  </a:extLst>
                </a:gridCol>
                <a:gridCol w="639430">
                  <a:extLst>
                    <a:ext uri="{9D8B030D-6E8A-4147-A177-3AD203B41FA5}">
                      <a16:colId xmlns:a16="http://schemas.microsoft.com/office/drawing/2014/main" val="488765541"/>
                    </a:ext>
                  </a:extLst>
                </a:gridCol>
                <a:gridCol w="409370">
                  <a:extLst>
                    <a:ext uri="{9D8B030D-6E8A-4147-A177-3AD203B41FA5}">
                      <a16:colId xmlns:a16="http://schemas.microsoft.com/office/drawing/2014/main" val="3569961809"/>
                    </a:ext>
                  </a:extLst>
                </a:gridCol>
                <a:gridCol w="739760">
                  <a:extLst>
                    <a:ext uri="{9D8B030D-6E8A-4147-A177-3AD203B41FA5}">
                      <a16:colId xmlns:a16="http://schemas.microsoft.com/office/drawing/2014/main" val="4009126118"/>
                    </a:ext>
                  </a:extLst>
                </a:gridCol>
              </a:tblGrid>
              <a:tr h="142885"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Location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35" marR="7835" marT="7835" marB="0" anchor="ctr">
                    <a:solidFill>
                      <a:srgbClr val="FFCC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4294655"/>
                  </a:ext>
                </a:extLst>
              </a:tr>
              <a:tr h="23075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Country</a:t>
                      </a:r>
                      <a:endParaRPr lang="fr-FR" sz="12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35" marR="7835" marT="783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County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35" marR="7835" marT="783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Municipality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35" marR="7835" marT="783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Site Name</a:t>
                      </a:r>
                      <a:endParaRPr lang="fr-FR" sz="12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35" marR="7835" marT="783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Latitude</a:t>
                      </a:r>
                      <a:endParaRPr lang="fr-FR" sz="12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35" marR="7835" marT="783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Longitude</a:t>
                      </a:r>
                      <a:endParaRPr lang="fr-FR" sz="12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35" marR="7835" marT="783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Elevation</a:t>
                      </a:r>
                      <a:endParaRPr lang="fr-FR" sz="12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35" marR="7835" marT="783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Exposure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35" marR="7835" marT="783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Slope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35" marR="7835" marT="783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</a:rPr>
                        <a:t>Comments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35" marR="7835" marT="7835" marB="0" anchor="ctr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8245883"/>
                  </a:ext>
                </a:extLst>
              </a:tr>
              <a:tr h="144151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France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PACA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Marseille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 Nerthe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43,37675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5,286256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204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Flat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8384470"/>
                  </a:ext>
                </a:extLst>
              </a:tr>
              <a:tr h="144151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France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PACA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 Londe-les-Maures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Valcros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43,17583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6,280556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0531594"/>
                  </a:ext>
                </a:extLst>
              </a:tr>
            </a:tbl>
          </a:graphicData>
        </a:graphic>
      </p:graphicFrame>
      <p:graphicFrame>
        <p:nvGraphicFramePr>
          <p:cNvPr id="25" name="Tableau 24">
            <a:extLst>
              <a:ext uri="{FF2B5EF4-FFF2-40B4-BE49-F238E27FC236}">
                <a16:creationId xmlns:a16="http://schemas.microsoft.com/office/drawing/2014/main" id="{DDBD2558-F3BB-40C7-8447-0ADD9BD93F80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976047" y="4557849"/>
          <a:ext cx="10323324" cy="5631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48287">
                  <a:extLst>
                    <a:ext uri="{9D8B030D-6E8A-4147-A177-3AD203B41FA5}">
                      <a16:colId xmlns:a16="http://schemas.microsoft.com/office/drawing/2014/main" val="1287054442"/>
                    </a:ext>
                  </a:extLst>
                </a:gridCol>
                <a:gridCol w="1287625">
                  <a:extLst>
                    <a:ext uri="{9D8B030D-6E8A-4147-A177-3AD203B41FA5}">
                      <a16:colId xmlns:a16="http://schemas.microsoft.com/office/drawing/2014/main" val="1223835462"/>
                    </a:ext>
                  </a:extLst>
                </a:gridCol>
                <a:gridCol w="1194318">
                  <a:extLst>
                    <a:ext uri="{9D8B030D-6E8A-4147-A177-3AD203B41FA5}">
                      <a16:colId xmlns:a16="http://schemas.microsoft.com/office/drawing/2014/main" val="1501598199"/>
                    </a:ext>
                  </a:extLst>
                </a:gridCol>
                <a:gridCol w="1073021">
                  <a:extLst>
                    <a:ext uri="{9D8B030D-6E8A-4147-A177-3AD203B41FA5}">
                      <a16:colId xmlns:a16="http://schemas.microsoft.com/office/drawing/2014/main" val="1150160707"/>
                    </a:ext>
                  </a:extLst>
                </a:gridCol>
                <a:gridCol w="951722">
                  <a:extLst>
                    <a:ext uri="{9D8B030D-6E8A-4147-A177-3AD203B41FA5}">
                      <a16:colId xmlns:a16="http://schemas.microsoft.com/office/drawing/2014/main" val="3508846318"/>
                    </a:ext>
                  </a:extLst>
                </a:gridCol>
                <a:gridCol w="951723">
                  <a:extLst>
                    <a:ext uri="{9D8B030D-6E8A-4147-A177-3AD203B41FA5}">
                      <a16:colId xmlns:a16="http://schemas.microsoft.com/office/drawing/2014/main" val="3268793889"/>
                    </a:ext>
                  </a:extLst>
                </a:gridCol>
                <a:gridCol w="1121137">
                  <a:extLst>
                    <a:ext uri="{9D8B030D-6E8A-4147-A177-3AD203B41FA5}">
                      <a16:colId xmlns:a16="http://schemas.microsoft.com/office/drawing/2014/main" val="1878621356"/>
                    </a:ext>
                  </a:extLst>
                </a:gridCol>
                <a:gridCol w="1295491">
                  <a:extLst>
                    <a:ext uri="{9D8B030D-6E8A-4147-A177-3AD203B41FA5}">
                      <a16:colId xmlns:a16="http://schemas.microsoft.com/office/drawing/2014/main" val="3631858621"/>
                    </a:ext>
                  </a:extLst>
                </a:gridCol>
              </a:tblGrid>
              <a:tr h="27865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Description of the experimental design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Type of experimental design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Observation unit level hierarchy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Observation unit description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Description of growth facility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Type of growth facility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Cultural practices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Map of experimental design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7471426"/>
                  </a:ext>
                </a:extLst>
              </a:tr>
              <a:tr h="71541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Randomized complete blocks</a:t>
                      </a: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Block&gt;Prov&gt;SeqId</a:t>
                      </a: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7503013"/>
                  </a:ext>
                </a:extLst>
              </a:tr>
            </a:tbl>
          </a:graphicData>
        </a:graphic>
      </p:graphicFrame>
      <p:graphicFrame>
        <p:nvGraphicFramePr>
          <p:cNvPr id="26" name="Tableau 25">
            <a:extLst>
              <a:ext uri="{FF2B5EF4-FFF2-40B4-BE49-F238E27FC236}">
                <a16:creationId xmlns:a16="http://schemas.microsoft.com/office/drawing/2014/main" id="{049D9CFD-D192-43DE-A9BE-FC1C142E858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7505403" y="5212780"/>
          <a:ext cx="4607477" cy="7167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6220">
                  <a:extLst>
                    <a:ext uri="{9D8B030D-6E8A-4147-A177-3AD203B41FA5}">
                      <a16:colId xmlns:a16="http://schemas.microsoft.com/office/drawing/2014/main" val="557509199"/>
                    </a:ext>
                  </a:extLst>
                </a:gridCol>
                <a:gridCol w="956691">
                  <a:extLst>
                    <a:ext uri="{9D8B030D-6E8A-4147-A177-3AD203B41FA5}">
                      <a16:colId xmlns:a16="http://schemas.microsoft.com/office/drawing/2014/main" val="791763026"/>
                    </a:ext>
                  </a:extLst>
                </a:gridCol>
                <a:gridCol w="1435354">
                  <a:extLst>
                    <a:ext uri="{9D8B030D-6E8A-4147-A177-3AD203B41FA5}">
                      <a16:colId xmlns:a16="http://schemas.microsoft.com/office/drawing/2014/main" val="2610626512"/>
                    </a:ext>
                  </a:extLst>
                </a:gridCol>
                <a:gridCol w="452673">
                  <a:extLst>
                    <a:ext uri="{9D8B030D-6E8A-4147-A177-3AD203B41FA5}">
                      <a16:colId xmlns:a16="http://schemas.microsoft.com/office/drawing/2014/main" val="1288271608"/>
                    </a:ext>
                  </a:extLst>
                </a:gridCol>
                <a:gridCol w="651850">
                  <a:extLst>
                    <a:ext uri="{9D8B030D-6E8A-4147-A177-3AD203B41FA5}">
                      <a16:colId xmlns:a16="http://schemas.microsoft.com/office/drawing/2014/main" val="3850702223"/>
                    </a:ext>
                  </a:extLst>
                </a:gridCol>
                <a:gridCol w="624689">
                  <a:extLst>
                    <a:ext uri="{9D8B030D-6E8A-4147-A177-3AD203B41FA5}">
                      <a16:colId xmlns:a16="http://schemas.microsoft.com/office/drawing/2014/main" val="353339658"/>
                    </a:ext>
                  </a:extLst>
                </a:gridCol>
              </a:tblGrid>
              <a:tr h="52439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u="none" strike="noStrike" dirty="0">
                          <a:effectLst/>
                          <a:latin typeface="+mn-lt"/>
                        </a:rPr>
                        <a:t>Person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Person name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Person email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Person ID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Person role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Person affiliation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993770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Denis Vauthier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denis.vauthier@inra.fr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Manager</a:t>
                      </a: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INRA</a:t>
                      </a: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9707451"/>
                  </a:ext>
                </a:extLst>
              </a:tr>
            </a:tbl>
          </a:graphicData>
        </a:graphic>
      </p:graphicFrame>
      <p:graphicFrame>
        <p:nvGraphicFramePr>
          <p:cNvPr id="27" name="Tableau 26">
            <a:extLst>
              <a:ext uri="{FF2B5EF4-FFF2-40B4-BE49-F238E27FC236}">
                <a16:creationId xmlns:a16="http://schemas.microsoft.com/office/drawing/2014/main" id="{8AB27F57-4481-4969-A3DA-E4F2796415A0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5421" y="3900654"/>
          <a:ext cx="11233950" cy="56542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9310">
                  <a:extLst>
                    <a:ext uri="{9D8B030D-6E8A-4147-A177-3AD203B41FA5}">
                      <a16:colId xmlns:a16="http://schemas.microsoft.com/office/drawing/2014/main" val="2991594215"/>
                    </a:ext>
                  </a:extLst>
                </a:gridCol>
                <a:gridCol w="1027347">
                  <a:extLst>
                    <a:ext uri="{9D8B030D-6E8A-4147-A177-3AD203B41FA5}">
                      <a16:colId xmlns:a16="http://schemas.microsoft.com/office/drawing/2014/main" val="147086867"/>
                    </a:ext>
                  </a:extLst>
                </a:gridCol>
                <a:gridCol w="1281240">
                  <a:extLst>
                    <a:ext uri="{9D8B030D-6E8A-4147-A177-3AD203B41FA5}">
                      <a16:colId xmlns:a16="http://schemas.microsoft.com/office/drawing/2014/main" val="2450276394"/>
                    </a:ext>
                  </a:extLst>
                </a:gridCol>
                <a:gridCol w="733331">
                  <a:extLst>
                    <a:ext uri="{9D8B030D-6E8A-4147-A177-3AD203B41FA5}">
                      <a16:colId xmlns:a16="http://schemas.microsoft.com/office/drawing/2014/main" val="1644637885"/>
                    </a:ext>
                  </a:extLst>
                </a:gridCol>
                <a:gridCol w="800071">
                  <a:extLst>
                    <a:ext uri="{9D8B030D-6E8A-4147-A177-3AD203B41FA5}">
                      <a16:colId xmlns:a16="http://schemas.microsoft.com/office/drawing/2014/main" val="2083803262"/>
                    </a:ext>
                  </a:extLst>
                </a:gridCol>
                <a:gridCol w="587829">
                  <a:extLst>
                    <a:ext uri="{9D8B030D-6E8A-4147-A177-3AD203B41FA5}">
                      <a16:colId xmlns:a16="http://schemas.microsoft.com/office/drawing/2014/main" val="3451059814"/>
                    </a:ext>
                  </a:extLst>
                </a:gridCol>
                <a:gridCol w="765116">
                  <a:extLst>
                    <a:ext uri="{9D8B030D-6E8A-4147-A177-3AD203B41FA5}">
                      <a16:colId xmlns:a16="http://schemas.microsoft.com/office/drawing/2014/main" val="3335710062"/>
                    </a:ext>
                  </a:extLst>
                </a:gridCol>
                <a:gridCol w="1192394">
                  <a:extLst>
                    <a:ext uri="{9D8B030D-6E8A-4147-A177-3AD203B41FA5}">
                      <a16:colId xmlns:a16="http://schemas.microsoft.com/office/drawing/2014/main" val="628040256"/>
                    </a:ext>
                  </a:extLst>
                </a:gridCol>
                <a:gridCol w="841972">
                  <a:extLst>
                    <a:ext uri="{9D8B030D-6E8A-4147-A177-3AD203B41FA5}">
                      <a16:colId xmlns:a16="http://schemas.microsoft.com/office/drawing/2014/main" val="3210497652"/>
                    </a:ext>
                  </a:extLst>
                </a:gridCol>
                <a:gridCol w="1138042">
                  <a:extLst>
                    <a:ext uri="{9D8B030D-6E8A-4147-A177-3AD203B41FA5}">
                      <a16:colId xmlns:a16="http://schemas.microsoft.com/office/drawing/2014/main" val="856931464"/>
                    </a:ext>
                  </a:extLst>
                </a:gridCol>
                <a:gridCol w="1240972">
                  <a:extLst>
                    <a:ext uri="{9D8B030D-6E8A-4147-A177-3AD203B41FA5}">
                      <a16:colId xmlns:a16="http://schemas.microsoft.com/office/drawing/2014/main" val="267401069"/>
                    </a:ext>
                  </a:extLst>
                </a:gridCol>
                <a:gridCol w="1166326">
                  <a:extLst>
                    <a:ext uri="{9D8B030D-6E8A-4147-A177-3AD203B41FA5}">
                      <a16:colId xmlns:a16="http://schemas.microsoft.com/office/drawing/2014/main" val="2734393255"/>
                    </a:ext>
                  </a:extLst>
                </a:gridCol>
              </a:tblGrid>
              <a:tr h="35963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u="none" strike="noStrike" dirty="0">
                          <a:effectLst/>
                          <a:latin typeface="+mn-lt"/>
                        </a:rPr>
                        <a:t>Study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Study unique ID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Study title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Study description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Start date of study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End date of study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Contact institution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Geographic location (country)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Experimental site name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Geographic location (latitude)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Geographic location (longitude)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Geographic location (altitude)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74714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0148000204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</a:rPr>
                        <a:t>Domaine de Valcros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05/04/1995</a:t>
                      </a: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INRA-URFM</a:t>
                      </a: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FR</a:t>
                      </a: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La Nerthe</a:t>
                      </a: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+43,37675</a:t>
                      </a: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+5,286256</a:t>
                      </a: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204</a:t>
                      </a: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7503013"/>
                  </a:ext>
                </a:extLst>
              </a:tr>
            </a:tbl>
          </a:graphicData>
        </a:graphic>
      </p:graphicFrame>
      <p:cxnSp>
        <p:nvCxnSpPr>
          <p:cNvPr id="28" name="Connecteur droit avec flèche 27">
            <a:extLst>
              <a:ext uri="{FF2B5EF4-FFF2-40B4-BE49-F238E27FC236}">
                <a16:creationId xmlns:a16="http://schemas.microsoft.com/office/drawing/2014/main" id="{B84E52AF-C201-4691-9E4F-8A96A3B6C58A}"/>
              </a:ext>
            </a:extLst>
          </p:cNvPr>
          <p:cNvCxnSpPr/>
          <p:nvPr/>
        </p:nvCxnSpPr>
        <p:spPr>
          <a:xfrm>
            <a:off x="6096001" y="2015412"/>
            <a:ext cx="1685730" cy="3359021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80421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EAA49EA4-A764-49A2-B206-7A482EC25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MIAPPE </a:t>
            </a:r>
            <a:r>
              <a:rPr lang="fr-FR" dirty="0" err="1"/>
              <a:t>example</a:t>
            </a:r>
            <a:r>
              <a:rPr lang="fr-FR" dirty="0"/>
              <a:t> – </a:t>
            </a:r>
            <a:r>
              <a:rPr lang="fr-FR" dirty="0" err="1"/>
              <a:t>Assay</a:t>
            </a:r>
            <a:r>
              <a:rPr lang="fr-FR" dirty="0"/>
              <a:t>/</a:t>
            </a:r>
            <a:r>
              <a:rPr lang="fr-FR" dirty="0" err="1"/>
              <a:t>Observed</a:t>
            </a:r>
            <a:r>
              <a:rPr lang="fr-FR" dirty="0"/>
              <a:t> variable</a:t>
            </a:r>
            <a:endParaRPr lang="en-US" dirty="0"/>
          </a:p>
        </p:txBody>
      </p:sp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5D09C574-64B7-468E-A9A8-36952436BC94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550377" y="3522327"/>
          <a:ext cx="9091170" cy="514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13218">
                  <a:extLst>
                    <a:ext uri="{9D8B030D-6E8A-4147-A177-3AD203B41FA5}">
                      <a16:colId xmlns:a16="http://schemas.microsoft.com/office/drawing/2014/main" val="3590772697"/>
                    </a:ext>
                  </a:extLst>
                </a:gridCol>
                <a:gridCol w="1287463">
                  <a:extLst>
                    <a:ext uri="{9D8B030D-6E8A-4147-A177-3AD203B41FA5}">
                      <a16:colId xmlns:a16="http://schemas.microsoft.com/office/drawing/2014/main" val="2740909500"/>
                    </a:ext>
                  </a:extLst>
                </a:gridCol>
                <a:gridCol w="1247585">
                  <a:extLst>
                    <a:ext uri="{9D8B030D-6E8A-4147-A177-3AD203B41FA5}">
                      <a16:colId xmlns:a16="http://schemas.microsoft.com/office/drawing/2014/main" val="2556467657"/>
                    </a:ext>
                  </a:extLst>
                </a:gridCol>
                <a:gridCol w="2269935">
                  <a:extLst>
                    <a:ext uri="{9D8B030D-6E8A-4147-A177-3AD203B41FA5}">
                      <a16:colId xmlns:a16="http://schemas.microsoft.com/office/drawing/2014/main" val="3458345690"/>
                    </a:ext>
                  </a:extLst>
                </a:gridCol>
                <a:gridCol w="708533">
                  <a:extLst>
                    <a:ext uri="{9D8B030D-6E8A-4147-A177-3AD203B41FA5}">
                      <a16:colId xmlns:a16="http://schemas.microsoft.com/office/drawing/2014/main" val="4210753280"/>
                    </a:ext>
                  </a:extLst>
                </a:gridCol>
                <a:gridCol w="1964436">
                  <a:extLst>
                    <a:ext uri="{9D8B030D-6E8A-4147-A177-3AD203B41FA5}">
                      <a16:colId xmlns:a16="http://schemas.microsoft.com/office/drawing/2014/main" val="2580103880"/>
                    </a:ext>
                  </a:extLst>
                </a:gridCol>
              </a:tblGrid>
              <a:tr h="26063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Observed Variable</a:t>
                      </a: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Variable ID</a:t>
                      </a: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Variable name</a:t>
                      </a: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Variable accession number</a:t>
                      </a: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Trait</a:t>
                      </a: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Trait accession number</a:t>
                      </a: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4584013"/>
                  </a:ext>
                </a:extLst>
              </a:tr>
              <a:tr h="132814"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SUR-28031996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SUR</a:t>
                      </a: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CO_357:0000082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Survival</a:t>
                      </a: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CO_357:1000070</a:t>
                      </a: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689728"/>
                  </a:ext>
                </a:extLst>
              </a:tr>
            </a:tbl>
          </a:graphicData>
        </a:graphic>
      </p:graphicFrame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7C6F8AA8-CEAC-4ED7-94D5-BC245F94D3F4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283636" y="841612"/>
          <a:ext cx="3784232" cy="13066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6328">
                  <a:extLst>
                    <a:ext uri="{9D8B030D-6E8A-4147-A177-3AD203B41FA5}">
                      <a16:colId xmlns:a16="http://schemas.microsoft.com/office/drawing/2014/main" val="4244092031"/>
                    </a:ext>
                  </a:extLst>
                </a:gridCol>
                <a:gridCol w="507304">
                  <a:extLst>
                    <a:ext uri="{9D8B030D-6E8A-4147-A177-3AD203B41FA5}">
                      <a16:colId xmlns:a16="http://schemas.microsoft.com/office/drawing/2014/main" val="3929935285"/>
                    </a:ext>
                  </a:extLst>
                </a:gridCol>
                <a:gridCol w="436535">
                  <a:extLst>
                    <a:ext uri="{9D8B030D-6E8A-4147-A177-3AD203B41FA5}">
                      <a16:colId xmlns:a16="http://schemas.microsoft.com/office/drawing/2014/main" val="2829612114"/>
                    </a:ext>
                  </a:extLst>
                </a:gridCol>
                <a:gridCol w="542181">
                  <a:extLst>
                    <a:ext uri="{9D8B030D-6E8A-4147-A177-3AD203B41FA5}">
                      <a16:colId xmlns:a16="http://schemas.microsoft.com/office/drawing/2014/main" val="719431815"/>
                    </a:ext>
                  </a:extLst>
                </a:gridCol>
                <a:gridCol w="215094">
                  <a:extLst>
                    <a:ext uri="{9D8B030D-6E8A-4147-A177-3AD203B41FA5}">
                      <a16:colId xmlns:a16="http://schemas.microsoft.com/office/drawing/2014/main" val="2475319343"/>
                    </a:ext>
                  </a:extLst>
                </a:gridCol>
                <a:gridCol w="271091">
                  <a:extLst>
                    <a:ext uri="{9D8B030D-6E8A-4147-A177-3AD203B41FA5}">
                      <a16:colId xmlns:a16="http://schemas.microsoft.com/office/drawing/2014/main" val="2143371468"/>
                    </a:ext>
                  </a:extLst>
                </a:gridCol>
                <a:gridCol w="1285699">
                  <a:extLst>
                    <a:ext uri="{9D8B030D-6E8A-4147-A177-3AD203B41FA5}">
                      <a16:colId xmlns:a16="http://schemas.microsoft.com/office/drawing/2014/main" val="2578967200"/>
                    </a:ext>
                  </a:extLst>
                </a:gridCol>
              </a:tblGrid>
              <a:tr h="261336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Id UG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Block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Prov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SeqID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X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Y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SUR-28031996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3776464"/>
                  </a:ext>
                </a:extLst>
              </a:tr>
              <a:tr h="261336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6581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1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1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11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1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11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-9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4613581"/>
                  </a:ext>
                </a:extLst>
              </a:tr>
              <a:tr h="261336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6581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1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1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17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1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17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0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3100101"/>
                  </a:ext>
                </a:extLst>
              </a:tr>
              <a:tr h="261336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6584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1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2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43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2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29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0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060580"/>
                  </a:ext>
                </a:extLst>
              </a:tr>
              <a:tr h="261336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6584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1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2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63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2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9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-9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201621"/>
                  </a:ext>
                </a:extLst>
              </a:tr>
            </a:tbl>
          </a:graphicData>
        </a:graphic>
      </p:graphicFrame>
      <p:graphicFrame>
        <p:nvGraphicFramePr>
          <p:cNvPr id="12" name="Tableau 11">
            <a:extLst>
              <a:ext uri="{FF2B5EF4-FFF2-40B4-BE49-F238E27FC236}">
                <a16:creationId xmlns:a16="http://schemas.microsoft.com/office/drawing/2014/main" id="{6A293624-1ED8-41D2-BA63-665A483B96F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283636" y="4366653"/>
          <a:ext cx="9620799" cy="7505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92086">
                  <a:extLst>
                    <a:ext uri="{9D8B030D-6E8A-4147-A177-3AD203B41FA5}">
                      <a16:colId xmlns:a16="http://schemas.microsoft.com/office/drawing/2014/main" val="2478352437"/>
                    </a:ext>
                  </a:extLst>
                </a:gridCol>
                <a:gridCol w="1564430">
                  <a:extLst>
                    <a:ext uri="{9D8B030D-6E8A-4147-A177-3AD203B41FA5}">
                      <a16:colId xmlns:a16="http://schemas.microsoft.com/office/drawing/2014/main" val="2322376109"/>
                    </a:ext>
                  </a:extLst>
                </a:gridCol>
                <a:gridCol w="970384">
                  <a:extLst>
                    <a:ext uri="{9D8B030D-6E8A-4147-A177-3AD203B41FA5}">
                      <a16:colId xmlns:a16="http://schemas.microsoft.com/office/drawing/2014/main" val="2595602585"/>
                    </a:ext>
                  </a:extLst>
                </a:gridCol>
                <a:gridCol w="1782147">
                  <a:extLst>
                    <a:ext uri="{9D8B030D-6E8A-4147-A177-3AD203B41FA5}">
                      <a16:colId xmlns:a16="http://schemas.microsoft.com/office/drawing/2014/main" val="1409783137"/>
                    </a:ext>
                  </a:extLst>
                </a:gridCol>
                <a:gridCol w="1162431">
                  <a:extLst>
                    <a:ext uri="{9D8B030D-6E8A-4147-A177-3AD203B41FA5}">
                      <a16:colId xmlns:a16="http://schemas.microsoft.com/office/drawing/2014/main" val="2943139149"/>
                    </a:ext>
                  </a:extLst>
                </a:gridCol>
                <a:gridCol w="2022348">
                  <a:extLst>
                    <a:ext uri="{9D8B030D-6E8A-4147-A177-3AD203B41FA5}">
                      <a16:colId xmlns:a16="http://schemas.microsoft.com/office/drawing/2014/main" val="931367826"/>
                    </a:ext>
                  </a:extLst>
                </a:gridCol>
                <a:gridCol w="926973">
                  <a:extLst>
                    <a:ext uri="{9D8B030D-6E8A-4147-A177-3AD203B41FA5}">
                      <a16:colId xmlns:a16="http://schemas.microsoft.com/office/drawing/2014/main" val="1934099106"/>
                    </a:ext>
                  </a:extLst>
                </a:gridCol>
              </a:tblGrid>
              <a:tr h="3816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Method</a:t>
                      </a: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Method accession number</a:t>
                      </a: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Method description</a:t>
                      </a: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Reference associated to the method</a:t>
                      </a: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Scale</a:t>
                      </a: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Scale accession number</a:t>
                      </a: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Time scale</a:t>
                      </a: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45840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Visual scoring</a:t>
                      </a: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CO_357:2000003</a:t>
                      </a: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Survival scale</a:t>
                      </a: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CO_357:3000036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Date</a:t>
                      </a: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689728"/>
                  </a:ext>
                </a:extLst>
              </a:tr>
            </a:tbl>
          </a:graphicData>
        </a:graphic>
      </p:graphicFrame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C9C9C2F5-9A38-4957-9809-3353BFC061F3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886080" y="2286508"/>
          <a:ext cx="8971231" cy="7600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74189">
                  <a:extLst>
                    <a:ext uri="{9D8B030D-6E8A-4147-A177-3AD203B41FA5}">
                      <a16:colId xmlns:a16="http://schemas.microsoft.com/office/drawing/2014/main" val="448215261"/>
                    </a:ext>
                  </a:extLst>
                </a:gridCol>
                <a:gridCol w="1518415">
                  <a:extLst>
                    <a:ext uri="{9D8B030D-6E8A-4147-A177-3AD203B41FA5}">
                      <a16:colId xmlns:a16="http://schemas.microsoft.com/office/drawing/2014/main" val="4244092031"/>
                    </a:ext>
                  </a:extLst>
                </a:gridCol>
                <a:gridCol w="1252836">
                  <a:extLst>
                    <a:ext uri="{9D8B030D-6E8A-4147-A177-3AD203B41FA5}">
                      <a16:colId xmlns:a16="http://schemas.microsoft.com/office/drawing/2014/main" val="3929935285"/>
                    </a:ext>
                  </a:extLst>
                </a:gridCol>
                <a:gridCol w="1699861">
                  <a:extLst>
                    <a:ext uri="{9D8B030D-6E8A-4147-A177-3AD203B41FA5}">
                      <a16:colId xmlns:a16="http://schemas.microsoft.com/office/drawing/2014/main" val="2829612114"/>
                    </a:ext>
                  </a:extLst>
                </a:gridCol>
                <a:gridCol w="884535">
                  <a:extLst>
                    <a:ext uri="{9D8B030D-6E8A-4147-A177-3AD203B41FA5}">
                      <a16:colId xmlns:a16="http://schemas.microsoft.com/office/drawing/2014/main" val="719431815"/>
                    </a:ext>
                  </a:extLst>
                </a:gridCol>
                <a:gridCol w="1024444">
                  <a:extLst>
                    <a:ext uri="{9D8B030D-6E8A-4147-A177-3AD203B41FA5}">
                      <a16:colId xmlns:a16="http://schemas.microsoft.com/office/drawing/2014/main" val="2475319343"/>
                    </a:ext>
                  </a:extLst>
                </a:gridCol>
                <a:gridCol w="1516951">
                  <a:extLst>
                    <a:ext uri="{9D8B030D-6E8A-4147-A177-3AD203B41FA5}">
                      <a16:colId xmlns:a16="http://schemas.microsoft.com/office/drawing/2014/main" val="2143371468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Trial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Observation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71446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Trail code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Observation code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1" u="none" strike="noStrike" dirty="0">
                          <a:effectLst/>
                          <a:latin typeface="+mn-lt"/>
                        </a:rPr>
                        <a:t>Variable </a:t>
                      </a:r>
                      <a:r>
                        <a:rPr lang="fr-FR" sz="1600" b="1" u="none" strike="noStrike" dirty="0" err="1">
                          <a:effectLst/>
                          <a:latin typeface="+mn-lt"/>
                        </a:rPr>
                        <a:t>name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Variable annotation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1" u="none" strike="noStrike" dirty="0">
                          <a:effectLst/>
                          <a:latin typeface="+mn-lt"/>
                        </a:rPr>
                        <a:t>Campaign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Date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Notator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377646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0148000204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SUR-28031996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SUR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1996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28/03/1996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Denis Vauthier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4613581"/>
                  </a:ext>
                </a:extLst>
              </a:tr>
            </a:tbl>
          </a:graphicData>
        </a:graphic>
      </p:graphicFrame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D5D012F6-4BDA-4EB3-8F22-E8DD95EA9205}"/>
              </a:ext>
            </a:extLst>
          </p:cNvPr>
          <p:cNvCxnSpPr>
            <a:cxnSpLocks/>
          </p:cNvCxnSpPr>
          <p:nvPr/>
        </p:nvCxnSpPr>
        <p:spPr>
          <a:xfrm flipH="1">
            <a:off x="2301923" y="1062134"/>
            <a:ext cx="1542196" cy="2460193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0630F7D1-D05B-420E-A205-A8FB0E65B900}"/>
              </a:ext>
            </a:extLst>
          </p:cNvPr>
          <p:cNvCxnSpPr>
            <a:cxnSpLocks/>
          </p:cNvCxnSpPr>
          <p:nvPr/>
        </p:nvCxnSpPr>
        <p:spPr>
          <a:xfrm flipH="1">
            <a:off x="2474794" y="2402006"/>
            <a:ext cx="1780611" cy="1120321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62321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CropOntology TD v5 Example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2C12F14-8B3C-4EAB-983F-40311AB14254}" type="slidenum">
              <a:rPr lang="fr-FR" smtClean="0"/>
              <a:t>18</a:t>
            </a:fld>
            <a:endParaRPr lang="fr-FR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/>
          </p:nvPr>
        </p:nvGraphicFramePr>
        <p:xfrm>
          <a:off x="113446" y="2621383"/>
          <a:ext cx="6496268" cy="9944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93647">
                  <a:extLst>
                    <a:ext uri="{9D8B030D-6E8A-4147-A177-3AD203B41FA5}">
                      <a16:colId xmlns:a16="http://schemas.microsoft.com/office/drawing/2014/main" val="2759890451"/>
                    </a:ext>
                  </a:extLst>
                </a:gridCol>
                <a:gridCol w="942086">
                  <a:extLst>
                    <a:ext uri="{9D8B030D-6E8A-4147-A177-3AD203B41FA5}">
                      <a16:colId xmlns:a16="http://schemas.microsoft.com/office/drawing/2014/main" val="2056770947"/>
                    </a:ext>
                  </a:extLst>
                </a:gridCol>
                <a:gridCol w="862711">
                  <a:extLst>
                    <a:ext uri="{9D8B030D-6E8A-4147-A177-3AD203B41FA5}">
                      <a16:colId xmlns:a16="http://schemas.microsoft.com/office/drawing/2014/main" val="262705198"/>
                    </a:ext>
                  </a:extLst>
                </a:gridCol>
                <a:gridCol w="2059448">
                  <a:extLst>
                    <a:ext uri="{9D8B030D-6E8A-4147-A177-3AD203B41FA5}">
                      <a16:colId xmlns:a16="http://schemas.microsoft.com/office/drawing/2014/main" val="1936392827"/>
                    </a:ext>
                  </a:extLst>
                </a:gridCol>
                <a:gridCol w="1138376">
                  <a:extLst>
                    <a:ext uri="{9D8B030D-6E8A-4147-A177-3AD203B41FA5}">
                      <a16:colId xmlns:a16="http://schemas.microsoft.com/office/drawing/2014/main" val="2996083303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Trait ID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Trait name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Trait class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Trait description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Trait synonyms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911319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CO_357:1000070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Survival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Stress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Assessment of the survival state of the tree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Health status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013781"/>
                  </a:ext>
                </a:extLst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>
            <p:extLst/>
          </p:nvPr>
        </p:nvGraphicFramePr>
        <p:xfrm>
          <a:off x="6609714" y="2622078"/>
          <a:ext cx="5456309" cy="98785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19985">
                  <a:extLst>
                    <a:ext uri="{9D8B030D-6E8A-4147-A177-3AD203B41FA5}">
                      <a16:colId xmlns:a16="http://schemas.microsoft.com/office/drawing/2014/main" val="3279022482"/>
                    </a:ext>
                  </a:extLst>
                </a:gridCol>
                <a:gridCol w="1436914">
                  <a:extLst>
                    <a:ext uri="{9D8B030D-6E8A-4147-A177-3AD203B41FA5}">
                      <a16:colId xmlns:a16="http://schemas.microsoft.com/office/drawing/2014/main" val="2282881363"/>
                    </a:ext>
                  </a:extLst>
                </a:gridCol>
                <a:gridCol w="544195">
                  <a:extLst>
                    <a:ext uri="{9D8B030D-6E8A-4147-A177-3AD203B41FA5}">
                      <a16:colId xmlns:a16="http://schemas.microsoft.com/office/drawing/2014/main" val="3765524270"/>
                    </a:ext>
                  </a:extLst>
                </a:gridCol>
                <a:gridCol w="808990">
                  <a:extLst>
                    <a:ext uri="{9D8B030D-6E8A-4147-A177-3AD203B41FA5}">
                      <a16:colId xmlns:a16="http://schemas.microsoft.com/office/drawing/2014/main" val="4105765495"/>
                    </a:ext>
                  </a:extLst>
                </a:gridCol>
                <a:gridCol w="1546225">
                  <a:extLst>
                    <a:ext uri="{9D8B030D-6E8A-4147-A177-3AD203B41FA5}">
                      <a16:colId xmlns:a16="http://schemas.microsoft.com/office/drawing/2014/main" val="3682760246"/>
                    </a:ext>
                  </a:extLst>
                </a:gridCol>
              </a:tblGrid>
              <a:tr h="50671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Main trait abbreviation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Alternative trait abbreviations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Entity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Attribute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Trait status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9113193"/>
                  </a:ext>
                </a:extLst>
              </a:tr>
              <a:tr h="481138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SUR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S, SR, ES, MOR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tree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survival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Standard for INRA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013781"/>
                  </a:ext>
                </a:extLst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>
            <p:extLst/>
          </p:nvPr>
        </p:nvGraphicFramePr>
        <p:xfrm>
          <a:off x="2274237" y="3817119"/>
          <a:ext cx="7643013" cy="8782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93647">
                  <a:extLst>
                    <a:ext uri="{9D8B030D-6E8A-4147-A177-3AD203B41FA5}">
                      <a16:colId xmlns:a16="http://schemas.microsoft.com/office/drawing/2014/main" val="2676792787"/>
                    </a:ext>
                  </a:extLst>
                </a:gridCol>
                <a:gridCol w="1240346">
                  <a:extLst>
                    <a:ext uri="{9D8B030D-6E8A-4147-A177-3AD203B41FA5}">
                      <a16:colId xmlns:a16="http://schemas.microsoft.com/office/drawing/2014/main" val="3090104845"/>
                    </a:ext>
                  </a:extLst>
                </a:gridCol>
                <a:gridCol w="1228916">
                  <a:extLst>
                    <a:ext uri="{9D8B030D-6E8A-4147-A177-3AD203B41FA5}">
                      <a16:colId xmlns:a16="http://schemas.microsoft.com/office/drawing/2014/main" val="933085928"/>
                    </a:ext>
                  </a:extLst>
                </a:gridCol>
                <a:gridCol w="2115400">
                  <a:extLst>
                    <a:ext uri="{9D8B030D-6E8A-4147-A177-3AD203B41FA5}">
                      <a16:colId xmlns:a16="http://schemas.microsoft.com/office/drawing/2014/main" val="1775560326"/>
                    </a:ext>
                  </a:extLst>
                </a:gridCol>
                <a:gridCol w="1564704">
                  <a:extLst>
                    <a:ext uri="{9D8B030D-6E8A-4147-A177-3AD203B41FA5}">
                      <a16:colId xmlns:a16="http://schemas.microsoft.com/office/drawing/2014/main" val="9258604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Method ID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Method name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Method class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Method description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Method reference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740293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CO_357:2000003</a:t>
                      </a:r>
                    </a:p>
                  </a:txBody>
                  <a:tcPr marL="9525" marR="9525" marT="9525" marB="0" anchor="b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Visual scoring</a:t>
                      </a:r>
                    </a:p>
                  </a:txBody>
                  <a:tcPr marL="9525" marR="9525" marT="9525" marB="0" anchor="b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Estimation</a:t>
                      </a:r>
                    </a:p>
                  </a:txBody>
                  <a:tcPr marL="9525" marR="9525" marT="9525" marB="0" anchor="b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Visual assessment with a reference scoring scale</a:t>
                      </a:r>
                    </a:p>
                  </a:txBody>
                  <a:tcPr marL="9525" marR="9525" marT="9525" marB="0" anchor="b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9826145"/>
                  </a:ext>
                </a:extLst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>
            <p:extLst/>
          </p:nvPr>
        </p:nvGraphicFramePr>
        <p:xfrm>
          <a:off x="425315" y="4916525"/>
          <a:ext cx="11349484" cy="76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93647">
                  <a:extLst>
                    <a:ext uri="{9D8B030D-6E8A-4147-A177-3AD203B41FA5}">
                      <a16:colId xmlns:a16="http://schemas.microsoft.com/office/drawing/2014/main" val="1653770168"/>
                    </a:ext>
                  </a:extLst>
                </a:gridCol>
                <a:gridCol w="1798892">
                  <a:extLst>
                    <a:ext uri="{9D8B030D-6E8A-4147-A177-3AD203B41FA5}">
                      <a16:colId xmlns:a16="http://schemas.microsoft.com/office/drawing/2014/main" val="1172314526"/>
                    </a:ext>
                  </a:extLst>
                </a:gridCol>
                <a:gridCol w="920623">
                  <a:extLst>
                    <a:ext uri="{9D8B030D-6E8A-4147-A177-3AD203B41FA5}">
                      <a16:colId xmlns:a16="http://schemas.microsoft.com/office/drawing/2014/main" val="3063628355"/>
                    </a:ext>
                  </a:extLst>
                </a:gridCol>
                <a:gridCol w="1290638">
                  <a:extLst>
                    <a:ext uri="{9D8B030D-6E8A-4147-A177-3AD203B41FA5}">
                      <a16:colId xmlns:a16="http://schemas.microsoft.com/office/drawing/2014/main" val="1193144907"/>
                    </a:ext>
                  </a:extLst>
                </a:gridCol>
                <a:gridCol w="989584">
                  <a:extLst>
                    <a:ext uri="{9D8B030D-6E8A-4147-A177-3AD203B41FA5}">
                      <a16:colId xmlns:a16="http://schemas.microsoft.com/office/drawing/2014/main" val="2647612911"/>
                    </a:ext>
                  </a:extLst>
                </a:gridCol>
                <a:gridCol w="995363">
                  <a:extLst>
                    <a:ext uri="{9D8B030D-6E8A-4147-A177-3AD203B41FA5}">
                      <a16:colId xmlns:a16="http://schemas.microsoft.com/office/drawing/2014/main" val="1399381454"/>
                    </a:ext>
                  </a:extLst>
                </a:gridCol>
                <a:gridCol w="868553">
                  <a:extLst>
                    <a:ext uri="{9D8B030D-6E8A-4147-A177-3AD203B41FA5}">
                      <a16:colId xmlns:a16="http://schemas.microsoft.com/office/drawing/2014/main" val="3948578181"/>
                    </a:ext>
                  </a:extLst>
                </a:gridCol>
                <a:gridCol w="951230">
                  <a:extLst>
                    <a:ext uri="{9D8B030D-6E8A-4147-A177-3AD203B41FA5}">
                      <a16:colId xmlns:a16="http://schemas.microsoft.com/office/drawing/2014/main" val="1769164941"/>
                    </a:ext>
                  </a:extLst>
                </a:gridCol>
                <a:gridCol w="951230">
                  <a:extLst>
                    <a:ext uri="{9D8B030D-6E8A-4147-A177-3AD203B41FA5}">
                      <a16:colId xmlns:a16="http://schemas.microsoft.com/office/drawing/2014/main" val="186602969"/>
                    </a:ext>
                  </a:extLst>
                </a:gridCol>
                <a:gridCol w="1089724">
                  <a:extLst>
                    <a:ext uri="{9D8B030D-6E8A-4147-A177-3AD203B41FA5}">
                      <a16:colId xmlns:a16="http://schemas.microsoft.com/office/drawing/2014/main" val="2011419155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Scale ID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Scale name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Scale class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u="none" strike="noStrike" dirty="0">
                          <a:effectLst/>
                        </a:rPr>
                        <a:t>Decimal places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u="none" strike="noStrike" dirty="0">
                          <a:effectLst/>
                        </a:rPr>
                        <a:t>Lower limit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u="none" strike="noStrike" dirty="0">
                          <a:effectLst/>
                        </a:rPr>
                        <a:t>Upper limit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Scale Xref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Category 1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Category 2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Category 3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821857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CO_357:3000036</a:t>
                      </a: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Survival scoring scale</a:t>
                      </a: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Nominal</a:t>
                      </a: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= Alive</a:t>
                      </a: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= Dead</a:t>
                      </a: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= Doubtful</a:t>
                      </a: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8879592"/>
                  </a:ext>
                </a:extLst>
              </a:tr>
            </a:tbl>
          </a:graphicData>
        </a:graphic>
      </p:graphicFrame>
      <p:graphicFrame>
        <p:nvGraphicFramePr>
          <p:cNvPr id="9" name="Tableau 8"/>
          <p:cNvGraphicFramePr>
            <a:graphicFrameLocks noGrp="1"/>
          </p:cNvGraphicFramePr>
          <p:nvPr>
            <p:extLst/>
          </p:nvPr>
        </p:nvGraphicFramePr>
        <p:xfrm>
          <a:off x="853560" y="1613649"/>
          <a:ext cx="10481781" cy="7505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93647">
                  <a:extLst>
                    <a:ext uri="{9D8B030D-6E8A-4147-A177-3AD203B41FA5}">
                      <a16:colId xmlns:a16="http://schemas.microsoft.com/office/drawing/2014/main" val="2057432548"/>
                    </a:ext>
                  </a:extLst>
                </a:gridCol>
                <a:gridCol w="1247584">
                  <a:extLst>
                    <a:ext uri="{9D8B030D-6E8A-4147-A177-3AD203B41FA5}">
                      <a16:colId xmlns:a16="http://schemas.microsoft.com/office/drawing/2014/main" val="4042786964"/>
                    </a:ext>
                  </a:extLst>
                </a:gridCol>
                <a:gridCol w="2037806">
                  <a:extLst>
                    <a:ext uri="{9D8B030D-6E8A-4147-A177-3AD203B41FA5}">
                      <a16:colId xmlns:a16="http://schemas.microsoft.com/office/drawing/2014/main" val="1086905015"/>
                    </a:ext>
                  </a:extLst>
                </a:gridCol>
                <a:gridCol w="1319784">
                  <a:extLst>
                    <a:ext uri="{9D8B030D-6E8A-4147-A177-3AD203B41FA5}">
                      <a16:colId xmlns:a16="http://schemas.microsoft.com/office/drawing/2014/main" val="3918685796"/>
                    </a:ext>
                  </a:extLst>
                </a:gridCol>
                <a:gridCol w="1546225">
                  <a:extLst>
                    <a:ext uri="{9D8B030D-6E8A-4147-A177-3AD203B41FA5}">
                      <a16:colId xmlns:a16="http://schemas.microsoft.com/office/drawing/2014/main" val="3639938916"/>
                    </a:ext>
                  </a:extLst>
                </a:gridCol>
                <a:gridCol w="916876">
                  <a:extLst>
                    <a:ext uri="{9D8B030D-6E8A-4147-A177-3AD203B41FA5}">
                      <a16:colId xmlns:a16="http://schemas.microsoft.com/office/drawing/2014/main" val="677871970"/>
                    </a:ext>
                  </a:extLst>
                </a:gridCol>
                <a:gridCol w="847598">
                  <a:extLst>
                    <a:ext uri="{9D8B030D-6E8A-4147-A177-3AD203B41FA5}">
                      <a16:colId xmlns:a16="http://schemas.microsoft.com/office/drawing/2014/main" val="1455481498"/>
                    </a:ext>
                  </a:extLst>
                </a:gridCol>
                <a:gridCol w="1072261">
                  <a:extLst>
                    <a:ext uri="{9D8B030D-6E8A-4147-A177-3AD203B41FA5}">
                      <a16:colId xmlns:a16="http://schemas.microsoft.com/office/drawing/2014/main" val="3843424488"/>
                    </a:ext>
                  </a:extLst>
                </a:gridCol>
              </a:tblGrid>
              <a:tr h="20311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Variable ID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Variable name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Variable synonyms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Context of use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Variable status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Institution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Language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Crop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6604506"/>
                  </a:ext>
                </a:extLst>
              </a:tr>
              <a:tr h="26506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CO_357:0000082</a:t>
                      </a:r>
                    </a:p>
                  </a:txBody>
                  <a:tcPr marL="9525" marR="9525" marT="9525" marB="0" anchor="b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SUR</a:t>
                      </a:r>
                    </a:p>
                  </a:txBody>
                  <a:tcPr marL="9525" marR="9525" marT="9525" marB="0" anchor="b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Survival, Health status, ES, S, MOR</a:t>
                      </a:r>
                    </a:p>
                  </a:txBody>
                  <a:tcPr marL="9525" marR="9525" marT="9525" marB="0" anchor="b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Trial evaluation</a:t>
                      </a:r>
                    </a:p>
                  </a:txBody>
                  <a:tcPr marL="9525" marR="9525" marT="9525" marB="0" anchor="b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Standard for INRA</a:t>
                      </a:r>
                    </a:p>
                  </a:txBody>
                  <a:tcPr marL="9525" marR="9525" marT="9525" marB="0" anchor="b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INRA/IBET</a:t>
                      </a:r>
                    </a:p>
                  </a:txBody>
                  <a:tcPr marL="9525" marR="9525" marT="9525" marB="0" anchor="b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</a:t>
                      </a:r>
                    </a:p>
                  </a:txBody>
                  <a:tcPr marL="9525" marR="9525" marT="9525" marB="0" anchor="b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WoodyPlant</a:t>
                      </a:r>
                    </a:p>
                  </a:txBody>
                  <a:tcPr marL="9525" marR="9525" marT="9525" marB="0" anchor="b"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27837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36721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EAA49EA4-A764-49A2-B206-7A482EC25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MIAPPE </a:t>
            </a:r>
            <a:r>
              <a:rPr lang="fr-FR" dirty="0" err="1"/>
              <a:t>example</a:t>
            </a:r>
            <a:r>
              <a:rPr lang="fr-FR" dirty="0"/>
              <a:t> – </a:t>
            </a:r>
            <a:r>
              <a:rPr lang="fr-FR" dirty="0" err="1"/>
              <a:t>Biological</a:t>
            </a:r>
            <a:r>
              <a:rPr lang="fr-FR" dirty="0"/>
              <a:t> </a:t>
            </a:r>
            <a:r>
              <a:rPr lang="fr-FR" dirty="0" err="1"/>
              <a:t>material</a:t>
            </a:r>
            <a:endParaRPr lang="en-US" dirty="0"/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5CD9C7EE-2FC2-4F8F-A402-2E9F983501C7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951791" y="1637535"/>
          <a:ext cx="7579662" cy="1520190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1096963">
                  <a:extLst>
                    <a:ext uri="{9D8B030D-6E8A-4147-A177-3AD203B41FA5}">
                      <a16:colId xmlns:a16="http://schemas.microsoft.com/office/drawing/2014/main" val="3447091574"/>
                    </a:ext>
                  </a:extLst>
                </a:gridCol>
                <a:gridCol w="1630362">
                  <a:extLst>
                    <a:ext uri="{9D8B030D-6E8A-4147-A177-3AD203B41FA5}">
                      <a16:colId xmlns:a16="http://schemas.microsoft.com/office/drawing/2014/main" val="2392444843"/>
                    </a:ext>
                  </a:extLst>
                </a:gridCol>
                <a:gridCol w="1908175">
                  <a:extLst>
                    <a:ext uri="{9D8B030D-6E8A-4147-A177-3AD203B41FA5}">
                      <a16:colId xmlns:a16="http://schemas.microsoft.com/office/drawing/2014/main" val="3581879921"/>
                    </a:ext>
                  </a:extLst>
                </a:gridCol>
                <a:gridCol w="1642364">
                  <a:extLst>
                    <a:ext uri="{9D8B030D-6E8A-4147-A177-3AD203B41FA5}">
                      <a16:colId xmlns:a16="http://schemas.microsoft.com/office/drawing/2014/main" val="2925383255"/>
                    </a:ext>
                  </a:extLst>
                </a:gridCol>
                <a:gridCol w="1301798">
                  <a:extLst>
                    <a:ext uri="{9D8B030D-6E8A-4147-A177-3AD203B41FA5}">
                      <a16:colId xmlns:a16="http://schemas.microsoft.com/office/drawing/2014/main" val="2505304485"/>
                    </a:ext>
                  </a:extLst>
                </a:gridCol>
              </a:tblGrid>
              <a:tr h="19305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Trial</a:t>
                      </a: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Identification</a:t>
                      </a: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5147238"/>
                  </a:ext>
                </a:extLst>
              </a:tr>
              <a:tr h="19833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Trial Code</a:t>
                      </a: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Accession Number</a:t>
                      </a: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Taxon Scientific Name</a:t>
                      </a: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Holding Institution</a:t>
                      </a: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DOI</a:t>
                      </a: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066327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0148000204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6581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Pinus pinea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INRA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856828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0148000204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6584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Pinus pinea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INRA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965577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0148000205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6581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Pinus pinea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INRA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16835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0148000205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6584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Pinus pinea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INRA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6615761"/>
                  </a:ext>
                </a:extLst>
              </a:tr>
            </a:tbl>
          </a:graphicData>
        </a:graphic>
      </p:graphicFrame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D8159FF7-374E-42F7-B14D-E93AC80F01BA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686807" y="4039271"/>
          <a:ext cx="8826492" cy="7476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05871">
                  <a:extLst>
                    <a:ext uri="{9D8B030D-6E8A-4147-A177-3AD203B41FA5}">
                      <a16:colId xmlns:a16="http://schemas.microsoft.com/office/drawing/2014/main" val="4144545110"/>
                    </a:ext>
                  </a:extLst>
                </a:gridCol>
                <a:gridCol w="1815218">
                  <a:extLst>
                    <a:ext uri="{9D8B030D-6E8A-4147-A177-3AD203B41FA5}">
                      <a16:colId xmlns:a16="http://schemas.microsoft.com/office/drawing/2014/main" val="920892725"/>
                    </a:ext>
                  </a:extLst>
                </a:gridCol>
                <a:gridCol w="1707268">
                  <a:extLst>
                    <a:ext uri="{9D8B030D-6E8A-4147-A177-3AD203B41FA5}">
                      <a16:colId xmlns:a16="http://schemas.microsoft.com/office/drawing/2014/main" val="450207529"/>
                    </a:ext>
                  </a:extLst>
                </a:gridCol>
                <a:gridCol w="1993270">
                  <a:extLst>
                    <a:ext uri="{9D8B030D-6E8A-4147-A177-3AD203B41FA5}">
                      <a16:colId xmlns:a16="http://schemas.microsoft.com/office/drawing/2014/main" val="2495068344"/>
                    </a:ext>
                  </a:extLst>
                </a:gridCol>
                <a:gridCol w="1604865">
                  <a:extLst>
                    <a:ext uri="{9D8B030D-6E8A-4147-A177-3AD203B41FA5}">
                      <a16:colId xmlns:a16="http://schemas.microsoft.com/office/drawing/2014/main" val="3983063234"/>
                    </a:ext>
                  </a:extLst>
                </a:gridCol>
              </a:tblGrid>
              <a:tr h="271876"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Biological material latitude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Biological material longitude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Biological material altitude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Biological material coordinates uncertainty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Biological material preprocessing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ctr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4477486"/>
                  </a:ext>
                </a:extLst>
              </a:tr>
              <a:tr h="63087"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b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12184"/>
                  </a:ext>
                </a:extLst>
              </a:tr>
            </a:tbl>
          </a:graphicData>
        </a:graphic>
      </p:graphicFrame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64927A01-AB6D-4D89-98C9-C5DF1DF0FF49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94522" y="4854479"/>
          <a:ext cx="11250203" cy="9914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86787">
                  <a:extLst>
                    <a:ext uri="{9D8B030D-6E8A-4147-A177-3AD203B41FA5}">
                      <a16:colId xmlns:a16="http://schemas.microsoft.com/office/drawing/2014/main" val="81976589"/>
                    </a:ext>
                  </a:extLst>
                </a:gridCol>
                <a:gridCol w="2904355">
                  <a:extLst>
                    <a:ext uri="{9D8B030D-6E8A-4147-A177-3AD203B41FA5}">
                      <a16:colId xmlns:a16="http://schemas.microsoft.com/office/drawing/2014/main" val="4225887344"/>
                    </a:ext>
                  </a:extLst>
                </a:gridCol>
                <a:gridCol w="1059901">
                  <a:extLst>
                    <a:ext uri="{9D8B030D-6E8A-4147-A177-3AD203B41FA5}">
                      <a16:colId xmlns:a16="http://schemas.microsoft.com/office/drawing/2014/main" val="2960665411"/>
                    </a:ext>
                  </a:extLst>
                </a:gridCol>
                <a:gridCol w="1061154">
                  <a:extLst>
                    <a:ext uri="{9D8B030D-6E8A-4147-A177-3AD203B41FA5}">
                      <a16:colId xmlns:a16="http://schemas.microsoft.com/office/drawing/2014/main" val="1400638470"/>
                    </a:ext>
                  </a:extLst>
                </a:gridCol>
                <a:gridCol w="1090906">
                  <a:extLst>
                    <a:ext uri="{9D8B030D-6E8A-4147-A177-3AD203B41FA5}">
                      <a16:colId xmlns:a16="http://schemas.microsoft.com/office/drawing/2014/main" val="2694821950"/>
                    </a:ext>
                  </a:extLst>
                </a:gridCol>
                <a:gridCol w="1646277">
                  <a:extLst>
                    <a:ext uri="{9D8B030D-6E8A-4147-A177-3AD203B41FA5}">
                      <a16:colId xmlns:a16="http://schemas.microsoft.com/office/drawing/2014/main" val="3121684133"/>
                    </a:ext>
                  </a:extLst>
                </a:gridCol>
                <a:gridCol w="1100823">
                  <a:extLst>
                    <a:ext uri="{9D8B030D-6E8A-4147-A177-3AD203B41FA5}">
                      <a16:colId xmlns:a16="http://schemas.microsoft.com/office/drawing/2014/main" val="2336725136"/>
                    </a:ext>
                  </a:extLst>
                </a:gridCol>
              </a:tblGrid>
              <a:tr h="8381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Material source ID (Holding institute, accession)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Material source DOI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Material source latitude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Material source longitude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Material source altitude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Material source coordinates uncertainty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Material source description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ctr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44774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INRA:pinus_pinea:</a:t>
                      </a:r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6581</a:t>
                      </a:r>
                    </a:p>
                  </a:txBody>
                  <a:tcPr marL="8068" marR="8068" marT="8068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dirty="0"/>
                        <a:t>https://doi.org/10.15454/RVGGF8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b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12184"/>
                  </a:ext>
                </a:extLst>
              </a:tr>
            </a:tbl>
          </a:graphicData>
        </a:graphic>
      </p:graphicFrame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395A2DD4-4A4B-4B85-AE2B-8BB400093C0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500058" y="3467904"/>
          <a:ext cx="7199990" cy="50381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36148">
                  <a:extLst>
                    <a:ext uri="{9D8B030D-6E8A-4147-A177-3AD203B41FA5}">
                      <a16:colId xmlns:a16="http://schemas.microsoft.com/office/drawing/2014/main" val="707936948"/>
                    </a:ext>
                  </a:extLst>
                </a:gridCol>
                <a:gridCol w="1802645">
                  <a:extLst>
                    <a:ext uri="{9D8B030D-6E8A-4147-A177-3AD203B41FA5}">
                      <a16:colId xmlns:a16="http://schemas.microsoft.com/office/drawing/2014/main" val="680566312"/>
                    </a:ext>
                  </a:extLst>
                </a:gridCol>
                <a:gridCol w="930536">
                  <a:extLst>
                    <a:ext uri="{9D8B030D-6E8A-4147-A177-3AD203B41FA5}">
                      <a16:colId xmlns:a16="http://schemas.microsoft.com/office/drawing/2014/main" val="1152491318"/>
                    </a:ext>
                  </a:extLst>
                </a:gridCol>
                <a:gridCol w="584461">
                  <a:extLst>
                    <a:ext uri="{9D8B030D-6E8A-4147-A177-3AD203B41FA5}">
                      <a16:colId xmlns:a16="http://schemas.microsoft.com/office/drawing/2014/main" val="1676054684"/>
                    </a:ext>
                  </a:extLst>
                </a:gridCol>
                <a:gridCol w="676536">
                  <a:extLst>
                    <a:ext uri="{9D8B030D-6E8A-4147-A177-3AD203B41FA5}">
                      <a16:colId xmlns:a16="http://schemas.microsoft.com/office/drawing/2014/main" val="2115084919"/>
                    </a:ext>
                  </a:extLst>
                </a:gridCol>
                <a:gridCol w="1569664">
                  <a:extLst>
                    <a:ext uri="{9D8B030D-6E8A-4147-A177-3AD203B41FA5}">
                      <a16:colId xmlns:a16="http://schemas.microsoft.com/office/drawing/2014/main" val="3547796375"/>
                    </a:ext>
                  </a:extLst>
                </a:gridCol>
              </a:tblGrid>
              <a:tr h="37689"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1" u="none" strike="noStrike" dirty="0">
                          <a:effectLst/>
                          <a:latin typeface="+mn-lt"/>
                        </a:rPr>
                        <a:t>Biological Material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Biological material ID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Organism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Genus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Species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Infraspecific name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ctr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44774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6581</a:t>
                      </a:r>
                    </a:p>
                  </a:txBody>
                  <a:tcPr marL="8068" marR="8068" marT="8068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NCBI:</a:t>
                      </a:r>
                      <a:r>
                        <a:rPr lang="fr-FR" sz="1600" dirty="0"/>
                        <a:t>3346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Pinus</a:t>
                      </a:r>
                    </a:p>
                  </a:txBody>
                  <a:tcPr marL="8068" marR="8068" marT="8068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pinea</a:t>
                      </a:r>
                    </a:p>
                  </a:txBody>
                  <a:tcPr marL="8068" marR="8068" marT="8068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b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12184"/>
                  </a:ext>
                </a:extLst>
              </a:tr>
            </a:tbl>
          </a:graphicData>
        </a:graphic>
      </p:graphicFrame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1554BA45-6FA1-4E5E-AA76-DC5EC6A90AE3}"/>
              </a:ext>
            </a:extLst>
          </p:cNvPr>
          <p:cNvCxnSpPr/>
          <p:nvPr/>
        </p:nvCxnSpPr>
        <p:spPr>
          <a:xfrm flipH="1">
            <a:off x="3368351" y="1800808"/>
            <a:ext cx="2631234" cy="1705477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1733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A0D5FC25-330B-485D-89A5-FAF49FF77F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b="1" dirty="0"/>
              <a:t>Fichiers</a:t>
            </a:r>
          </a:p>
          <a:p>
            <a:r>
              <a:rPr lang="fr-FR" dirty="0"/>
              <a:t>Données de phénotypage</a:t>
            </a:r>
          </a:p>
          <a:p>
            <a:pPr lvl="1"/>
            <a:r>
              <a:rPr lang="fr-FR" dirty="0"/>
              <a:t>Votre jeux de données (idéalement)</a:t>
            </a:r>
          </a:p>
          <a:p>
            <a:pPr lvl="1"/>
            <a:r>
              <a:rPr lang="fr-FR" dirty="0"/>
              <a:t>Jeux de données Peuplier (</a:t>
            </a:r>
            <a:r>
              <a:rPr lang="fr-FR" dirty="0">
                <a:hlinkClick r:id="rId2"/>
              </a:rPr>
              <a:t>POPYOMICS</a:t>
            </a:r>
            <a:r>
              <a:rPr lang="fr-FR" dirty="0"/>
              <a:t>) : popyomics_publication.pdf + popyomics_dataset.xlsx</a:t>
            </a:r>
          </a:p>
          <a:p>
            <a:pPr lvl="1"/>
            <a:r>
              <a:rPr lang="fr-FR" dirty="0"/>
              <a:t>Jeux de données Maïs (</a:t>
            </a:r>
            <a:r>
              <a:rPr lang="fr-FR" dirty="0">
                <a:hlinkClick r:id="rId3"/>
              </a:rPr>
              <a:t>DROPS</a:t>
            </a:r>
            <a:r>
              <a:rPr lang="fr-FR" dirty="0"/>
              <a:t>) : maize_publication.pdf + README.md</a:t>
            </a:r>
          </a:p>
          <a:p>
            <a:r>
              <a:rPr lang="fr-FR" dirty="0"/>
              <a:t>Template MIAPPE</a:t>
            </a:r>
          </a:p>
          <a:p>
            <a:pPr lvl="1"/>
            <a:r>
              <a:rPr lang="fr-FR" dirty="0">
                <a:hlinkClick r:id="rId4"/>
              </a:rPr>
              <a:t>https://github.com/MIAPPE/MIAPPE/tree/master/MIAPPE_Checklist-Data-Model-v1.1</a:t>
            </a:r>
            <a:endParaRPr lang="fr-FR" dirty="0"/>
          </a:p>
          <a:p>
            <a:pPr lvl="2"/>
            <a:r>
              <a:rPr lang="fr-FR" dirty="0"/>
              <a:t>MIAPPE_Checklist-Data-Model-v1.1.xlsx</a:t>
            </a:r>
          </a:p>
          <a:p>
            <a:pPr lvl="2"/>
            <a:r>
              <a:rPr lang="fr-FR" dirty="0"/>
              <a:t>MIAPPEv1.1_training_spreadsheet.xlsx</a:t>
            </a:r>
          </a:p>
          <a:p>
            <a:r>
              <a:rPr lang="fr-FR" dirty="0" err="1"/>
              <a:t>CropOntology</a:t>
            </a:r>
            <a:endParaRPr lang="fr-FR" dirty="0"/>
          </a:p>
          <a:p>
            <a:pPr lvl="1"/>
            <a:r>
              <a:rPr lang="fr-FR" dirty="0">
                <a:hlinkClick r:id="rId5"/>
              </a:rPr>
              <a:t>http://www.cropontology.org</a:t>
            </a:r>
            <a:endParaRPr lang="fr-FR" dirty="0"/>
          </a:p>
          <a:p>
            <a:pPr lvl="1"/>
            <a:endParaRPr lang="fr-FR" dirty="0"/>
          </a:p>
          <a:p>
            <a:pPr marL="0" indent="0">
              <a:buNone/>
            </a:pPr>
            <a:r>
              <a:rPr lang="fr-FR" b="1" dirty="0"/>
              <a:t>TODO</a:t>
            </a:r>
          </a:p>
          <a:p>
            <a:r>
              <a:rPr lang="fr-FR" dirty="0"/>
              <a:t>Décrire le jeux de données choisi en utilisant le standard MIAPPE v1.1</a:t>
            </a: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045A2840-218D-4327-8926-56E8A163A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 vous de jouer !</a:t>
            </a:r>
          </a:p>
        </p:txBody>
      </p:sp>
    </p:spTree>
    <p:extLst>
      <p:ext uri="{BB962C8B-B14F-4D97-AF65-F5344CB8AC3E}">
        <p14:creationId xmlns:p14="http://schemas.microsoft.com/office/powerpoint/2010/main" val="6439786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EAA49EA4-A764-49A2-B206-7A482EC25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MIAPPE </a:t>
            </a:r>
            <a:r>
              <a:rPr lang="fr-FR" dirty="0" err="1"/>
              <a:t>example</a:t>
            </a:r>
            <a:r>
              <a:rPr lang="fr-FR" dirty="0"/>
              <a:t> – Observation unit</a:t>
            </a:r>
            <a:endParaRPr lang="en-US" dirty="0"/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5AF28F9B-117F-42FD-8228-CAB1F3C5BD9A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043335" y="3559259"/>
          <a:ext cx="10105329" cy="5067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07173">
                  <a:extLst>
                    <a:ext uri="{9D8B030D-6E8A-4147-A177-3AD203B41FA5}">
                      <a16:colId xmlns:a16="http://schemas.microsoft.com/office/drawing/2014/main" val="1566236878"/>
                    </a:ext>
                  </a:extLst>
                </a:gridCol>
                <a:gridCol w="1667637">
                  <a:extLst>
                    <a:ext uri="{9D8B030D-6E8A-4147-A177-3AD203B41FA5}">
                      <a16:colId xmlns:a16="http://schemas.microsoft.com/office/drawing/2014/main" val="149644334"/>
                    </a:ext>
                  </a:extLst>
                </a:gridCol>
                <a:gridCol w="1859725">
                  <a:extLst>
                    <a:ext uri="{9D8B030D-6E8A-4147-A177-3AD203B41FA5}">
                      <a16:colId xmlns:a16="http://schemas.microsoft.com/office/drawing/2014/main" val="1031833117"/>
                    </a:ext>
                  </a:extLst>
                </a:gridCol>
                <a:gridCol w="963613">
                  <a:extLst>
                    <a:ext uri="{9D8B030D-6E8A-4147-A177-3AD203B41FA5}">
                      <a16:colId xmlns:a16="http://schemas.microsoft.com/office/drawing/2014/main" val="1643713928"/>
                    </a:ext>
                  </a:extLst>
                </a:gridCol>
                <a:gridCol w="1619822">
                  <a:extLst>
                    <a:ext uri="{9D8B030D-6E8A-4147-A177-3AD203B41FA5}">
                      <a16:colId xmlns:a16="http://schemas.microsoft.com/office/drawing/2014/main" val="695144278"/>
                    </a:ext>
                  </a:extLst>
                </a:gridCol>
                <a:gridCol w="2487359">
                  <a:extLst>
                    <a:ext uri="{9D8B030D-6E8A-4147-A177-3AD203B41FA5}">
                      <a16:colId xmlns:a16="http://schemas.microsoft.com/office/drawing/2014/main" val="3815052002"/>
                    </a:ext>
                  </a:extLst>
                </a:gridCol>
              </a:tblGrid>
              <a:tr h="118689"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Observation Unit</a:t>
                      </a: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Observation unit ID</a:t>
                      </a: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Observation unit type</a:t>
                      </a: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External ID</a:t>
                      </a: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Spatial distribution</a:t>
                      </a: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Observation Unit factor value</a:t>
                      </a: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45840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SeqID:11</a:t>
                      </a: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SeqID (Sequential ID)</a:t>
                      </a: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X:1 ; Y:11</a:t>
                      </a: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689728"/>
                  </a:ext>
                </a:extLst>
              </a:tr>
            </a:tbl>
          </a:graphicData>
        </a:graphic>
      </p:graphicFrame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0A5B20CF-1C7F-4C7F-B57E-B6B45F383B1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539731" y="4419488"/>
          <a:ext cx="9112538" cy="7505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87388">
                  <a:extLst>
                    <a:ext uri="{9D8B030D-6E8A-4147-A177-3AD203B41FA5}">
                      <a16:colId xmlns:a16="http://schemas.microsoft.com/office/drawing/2014/main" val="3590772697"/>
                    </a:ext>
                  </a:extLst>
                </a:gridCol>
                <a:gridCol w="893763">
                  <a:extLst>
                    <a:ext uri="{9D8B030D-6E8A-4147-A177-3AD203B41FA5}">
                      <a16:colId xmlns:a16="http://schemas.microsoft.com/office/drawing/2014/main" val="2322376109"/>
                    </a:ext>
                  </a:extLst>
                </a:gridCol>
                <a:gridCol w="1656112">
                  <a:extLst>
                    <a:ext uri="{9D8B030D-6E8A-4147-A177-3AD203B41FA5}">
                      <a16:colId xmlns:a16="http://schemas.microsoft.com/office/drawing/2014/main" val="2595602585"/>
                    </a:ext>
                  </a:extLst>
                </a:gridCol>
                <a:gridCol w="1965452">
                  <a:extLst>
                    <a:ext uri="{9D8B030D-6E8A-4147-A177-3AD203B41FA5}">
                      <a16:colId xmlns:a16="http://schemas.microsoft.com/office/drawing/2014/main" val="1409783137"/>
                    </a:ext>
                  </a:extLst>
                </a:gridCol>
                <a:gridCol w="1642174">
                  <a:extLst>
                    <a:ext uri="{9D8B030D-6E8A-4147-A177-3AD203B41FA5}">
                      <a16:colId xmlns:a16="http://schemas.microsoft.com/office/drawing/2014/main" val="2943139149"/>
                    </a:ext>
                  </a:extLst>
                </a:gridCol>
                <a:gridCol w="1304036">
                  <a:extLst>
                    <a:ext uri="{9D8B030D-6E8A-4147-A177-3AD203B41FA5}">
                      <a16:colId xmlns:a16="http://schemas.microsoft.com/office/drawing/2014/main" val="931367826"/>
                    </a:ext>
                  </a:extLst>
                </a:gridCol>
                <a:gridCol w="963613">
                  <a:extLst>
                    <a:ext uri="{9D8B030D-6E8A-4147-A177-3AD203B41FA5}">
                      <a16:colId xmlns:a16="http://schemas.microsoft.com/office/drawing/2014/main" val="1934099106"/>
                    </a:ext>
                  </a:extLst>
                </a:gridCol>
              </a:tblGrid>
              <a:tr h="3816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Sample</a:t>
                      </a: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Sample ID</a:t>
                      </a: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Plant structure development stage</a:t>
                      </a: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Plant anatomical entity</a:t>
                      </a: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Sample description</a:t>
                      </a: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Collection date</a:t>
                      </a: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External ID</a:t>
                      </a: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45840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689728"/>
                  </a:ext>
                </a:extLst>
              </a:tr>
            </a:tbl>
          </a:graphicData>
        </a:graphic>
      </p:graphicFrame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1AA25415-E53A-4DE1-866F-57238DF8112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201288" y="1637687"/>
          <a:ext cx="3789424" cy="12668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7050">
                  <a:extLst>
                    <a:ext uri="{9D8B030D-6E8A-4147-A177-3AD203B41FA5}">
                      <a16:colId xmlns:a16="http://schemas.microsoft.com/office/drawing/2014/main" val="4244092031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3929935285"/>
                    </a:ext>
                  </a:extLst>
                </a:gridCol>
                <a:gridCol w="437134">
                  <a:extLst>
                    <a:ext uri="{9D8B030D-6E8A-4147-A177-3AD203B41FA5}">
                      <a16:colId xmlns:a16="http://schemas.microsoft.com/office/drawing/2014/main" val="2829612114"/>
                    </a:ext>
                  </a:extLst>
                </a:gridCol>
                <a:gridCol w="542925">
                  <a:extLst>
                    <a:ext uri="{9D8B030D-6E8A-4147-A177-3AD203B41FA5}">
                      <a16:colId xmlns:a16="http://schemas.microsoft.com/office/drawing/2014/main" val="719431815"/>
                    </a:ext>
                  </a:extLst>
                </a:gridCol>
                <a:gridCol w="215389">
                  <a:extLst>
                    <a:ext uri="{9D8B030D-6E8A-4147-A177-3AD203B41FA5}">
                      <a16:colId xmlns:a16="http://schemas.microsoft.com/office/drawing/2014/main" val="2475319343"/>
                    </a:ext>
                  </a:extLst>
                </a:gridCol>
                <a:gridCol w="271463">
                  <a:extLst>
                    <a:ext uri="{9D8B030D-6E8A-4147-A177-3AD203B41FA5}">
                      <a16:colId xmlns:a16="http://schemas.microsoft.com/office/drawing/2014/main" val="2143371468"/>
                    </a:ext>
                  </a:extLst>
                </a:gridCol>
                <a:gridCol w="1287463">
                  <a:extLst>
                    <a:ext uri="{9D8B030D-6E8A-4147-A177-3AD203B41FA5}">
                      <a16:colId xmlns:a16="http://schemas.microsoft.com/office/drawing/2014/main" val="2578967200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Id UG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Block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Prov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SeqID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X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Y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SUR-28031996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377646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6581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1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1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11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1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11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-9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461358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6581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1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1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17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1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17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0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31001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6584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1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2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43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2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29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0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06058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6584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1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2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63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2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9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-9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201621"/>
                  </a:ext>
                </a:extLst>
              </a:tr>
            </a:tbl>
          </a:graphicData>
        </a:graphic>
      </p:graphicFrame>
      <p:sp>
        <p:nvSpPr>
          <p:cNvPr id="7" name="Accolade fermante 6">
            <a:extLst>
              <a:ext uri="{FF2B5EF4-FFF2-40B4-BE49-F238E27FC236}">
                <a16:creationId xmlns:a16="http://schemas.microsoft.com/office/drawing/2014/main" id="{8CBE50F1-01E4-4E57-9F0E-1E4D9DAAA09C}"/>
              </a:ext>
            </a:extLst>
          </p:cNvPr>
          <p:cNvSpPr/>
          <p:nvPr/>
        </p:nvSpPr>
        <p:spPr>
          <a:xfrm rot="5400000">
            <a:off x="5595181" y="955115"/>
            <a:ext cx="239637" cy="1968760"/>
          </a:xfrm>
          <a:prstGeom prst="rightBrace">
            <a:avLst>
              <a:gd name="adj1" fmla="val 40833"/>
              <a:gd name="adj2" fmla="val 50000"/>
            </a:avLst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C00000"/>
              </a:solidFill>
            </a:endParaRPr>
          </a:p>
        </p:txBody>
      </p:sp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EE407290-C3F5-48D1-B731-07467033F9D5}"/>
              </a:ext>
            </a:extLst>
          </p:cNvPr>
          <p:cNvCxnSpPr>
            <a:stCxn id="7" idx="1"/>
          </p:cNvCxnSpPr>
          <p:nvPr/>
        </p:nvCxnSpPr>
        <p:spPr>
          <a:xfrm flipH="1">
            <a:off x="2015412" y="2059314"/>
            <a:ext cx="3699588" cy="1574165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58340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EAA49EA4-A764-49A2-B206-7A482EC25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MIAPPE </a:t>
            </a:r>
            <a:r>
              <a:rPr lang="fr-FR" dirty="0" err="1"/>
              <a:t>example</a:t>
            </a:r>
            <a:r>
              <a:rPr lang="fr-FR" dirty="0"/>
              <a:t> – </a:t>
            </a:r>
            <a:r>
              <a:rPr lang="fr-FR" dirty="0" err="1"/>
              <a:t>Environment</a:t>
            </a:r>
            <a:endParaRPr lang="en-US" dirty="0"/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54FF4D69-3455-416F-BE02-EF96CCD4E0E3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233630" y="4184682"/>
          <a:ext cx="5715636" cy="7600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50049">
                  <a:extLst>
                    <a:ext uri="{9D8B030D-6E8A-4147-A177-3AD203B41FA5}">
                      <a16:colId xmlns:a16="http://schemas.microsoft.com/office/drawing/2014/main" val="3590772697"/>
                    </a:ext>
                  </a:extLst>
                </a:gridCol>
                <a:gridCol w="2039811">
                  <a:extLst>
                    <a:ext uri="{9D8B030D-6E8A-4147-A177-3AD203B41FA5}">
                      <a16:colId xmlns:a16="http://schemas.microsoft.com/office/drawing/2014/main" val="931367826"/>
                    </a:ext>
                  </a:extLst>
                </a:gridCol>
                <a:gridCol w="2525776">
                  <a:extLst>
                    <a:ext uri="{9D8B030D-6E8A-4147-A177-3AD203B41FA5}">
                      <a16:colId xmlns:a16="http://schemas.microsoft.com/office/drawing/2014/main" val="1934099106"/>
                    </a:ext>
                  </a:extLst>
                </a:gridCol>
              </a:tblGrid>
              <a:tr h="3816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1" u="none" strike="noStrike" dirty="0">
                          <a:effectLst/>
                          <a:latin typeface="+mn-lt"/>
                        </a:rPr>
                        <a:t>Environment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Environment parameter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Environment parameter value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45840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Initial spacing</a:t>
                      </a: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3x2m</a:t>
                      </a: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6897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Experimental</a:t>
                      </a:r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area</a:t>
                      </a: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0,39</a:t>
                      </a: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9008789"/>
                  </a:ext>
                </a:extLst>
              </a:tr>
            </a:tbl>
          </a:graphicData>
        </a:graphic>
      </p:graphicFrame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0B50E0E4-CC5B-432E-B4CA-95D6EB73039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301044" y="1834550"/>
          <a:ext cx="7579662" cy="1003935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1096963">
                  <a:extLst>
                    <a:ext uri="{9D8B030D-6E8A-4147-A177-3AD203B41FA5}">
                      <a16:colId xmlns:a16="http://schemas.microsoft.com/office/drawing/2014/main" val="3447091574"/>
                    </a:ext>
                  </a:extLst>
                </a:gridCol>
                <a:gridCol w="1630362">
                  <a:extLst>
                    <a:ext uri="{9D8B030D-6E8A-4147-A177-3AD203B41FA5}">
                      <a16:colId xmlns:a16="http://schemas.microsoft.com/office/drawing/2014/main" val="2392444843"/>
                    </a:ext>
                  </a:extLst>
                </a:gridCol>
                <a:gridCol w="1908175">
                  <a:extLst>
                    <a:ext uri="{9D8B030D-6E8A-4147-A177-3AD203B41FA5}">
                      <a16:colId xmlns:a16="http://schemas.microsoft.com/office/drawing/2014/main" val="3581879921"/>
                    </a:ext>
                  </a:extLst>
                </a:gridCol>
                <a:gridCol w="1642364">
                  <a:extLst>
                    <a:ext uri="{9D8B030D-6E8A-4147-A177-3AD203B41FA5}">
                      <a16:colId xmlns:a16="http://schemas.microsoft.com/office/drawing/2014/main" val="2925383255"/>
                    </a:ext>
                  </a:extLst>
                </a:gridCol>
                <a:gridCol w="1301798">
                  <a:extLst>
                    <a:ext uri="{9D8B030D-6E8A-4147-A177-3AD203B41FA5}">
                      <a16:colId xmlns:a16="http://schemas.microsoft.com/office/drawing/2014/main" val="2505304485"/>
                    </a:ext>
                  </a:extLst>
                </a:gridCol>
              </a:tblGrid>
              <a:tr h="12272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Trial</a:t>
                      </a: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Installation</a:t>
                      </a: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Composition</a:t>
                      </a:r>
                      <a:endParaRPr lang="fr-FR" dirty="0"/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fr-FR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5147238"/>
                  </a:ext>
                </a:extLst>
              </a:tr>
              <a:tr h="19833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Trial Code</a:t>
                      </a: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Soil</a:t>
                      </a:r>
                      <a:r>
                        <a:rPr lang="fr-F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16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preparation</a:t>
                      </a:r>
                      <a:endParaRPr lang="fr-FR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Planter</a:t>
                      </a: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Initial </a:t>
                      </a:r>
                      <a:r>
                        <a:rPr lang="fr-FR" sz="16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spacing</a:t>
                      </a:r>
                      <a:endParaRPr lang="fr-FR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Experimental</a:t>
                      </a:r>
                      <a:r>
                        <a:rPr lang="fr-F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area</a:t>
                      </a: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066327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0148000204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INRAE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3x2m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0,39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8568283"/>
                  </a:ext>
                </a:extLst>
              </a:tr>
            </a:tbl>
          </a:graphicData>
        </a:graphic>
      </p:graphicFrame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86F3FF25-3006-4512-8E00-1A322EF7E5C7}"/>
              </a:ext>
            </a:extLst>
          </p:cNvPr>
          <p:cNvCxnSpPr>
            <a:cxnSpLocks/>
          </p:cNvCxnSpPr>
          <p:nvPr/>
        </p:nvCxnSpPr>
        <p:spPr>
          <a:xfrm flipH="1">
            <a:off x="3980597" y="2793242"/>
            <a:ext cx="3207225" cy="1391440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1CD187BA-2EDA-4D03-BCED-3B6B33A57042}"/>
              </a:ext>
            </a:extLst>
          </p:cNvPr>
          <p:cNvCxnSpPr>
            <a:cxnSpLocks/>
          </p:cNvCxnSpPr>
          <p:nvPr/>
        </p:nvCxnSpPr>
        <p:spPr>
          <a:xfrm flipH="1">
            <a:off x="4203510" y="2838485"/>
            <a:ext cx="4745756" cy="1346197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59122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EAA49EA4-A764-49A2-B206-7A482EC25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MIAPPE </a:t>
            </a:r>
            <a:r>
              <a:rPr lang="fr-FR" dirty="0" err="1"/>
              <a:t>example</a:t>
            </a:r>
            <a:r>
              <a:rPr lang="fr-FR" dirty="0"/>
              <a:t> – Events</a:t>
            </a:r>
            <a:endParaRPr lang="en-US" dirty="0"/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AB0CA7AE-14A3-4AF3-8B35-6572B6502089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343696" y="4009605"/>
          <a:ext cx="9465333" cy="10039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19306">
                  <a:extLst>
                    <a:ext uri="{9D8B030D-6E8A-4147-A177-3AD203B41FA5}">
                      <a16:colId xmlns:a16="http://schemas.microsoft.com/office/drawing/2014/main" val="1566236878"/>
                    </a:ext>
                  </a:extLst>
                </a:gridCol>
                <a:gridCol w="1909585">
                  <a:extLst>
                    <a:ext uri="{9D8B030D-6E8A-4147-A177-3AD203B41FA5}">
                      <a16:colId xmlns:a16="http://schemas.microsoft.com/office/drawing/2014/main" val="1031833117"/>
                    </a:ext>
                  </a:extLst>
                </a:gridCol>
                <a:gridCol w="2125998">
                  <a:extLst>
                    <a:ext uri="{9D8B030D-6E8A-4147-A177-3AD203B41FA5}">
                      <a16:colId xmlns:a16="http://schemas.microsoft.com/office/drawing/2014/main" val="1643713928"/>
                    </a:ext>
                  </a:extLst>
                </a:gridCol>
                <a:gridCol w="3150385">
                  <a:extLst>
                    <a:ext uri="{9D8B030D-6E8A-4147-A177-3AD203B41FA5}">
                      <a16:colId xmlns:a16="http://schemas.microsoft.com/office/drawing/2014/main" val="695144278"/>
                    </a:ext>
                  </a:extLst>
                </a:gridCol>
                <a:gridCol w="1160059">
                  <a:extLst>
                    <a:ext uri="{9D8B030D-6E8A-4147-A177-3AD203B41FA5}">
                      <a16:colId xmlns:a16="http://schemas.microsoft.com/office/drawing/2014/main" val="3815052002"/>
                    </a:ext>
                  </a:extLst>
                </a:gridCol>
              </a:tblGrid>
              <a:tr h="118689"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1" u="none" strike="noStrike" dirty="0">
                          <a:effectLst/>
                          <a:latin typeface="+mn-lt"/>
                        </a:rPr>
                        <a:t>Event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Event type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Event accession number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Event description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Event date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45840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Single stem </a:t>
                      </a:r>
                      <a:r>
                        <a:rPr lang="fr-F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pruning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01/09/2003</a:t>
                      </a: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6897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Inoculation Xanthomonas populi</a:t>
                      </a: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inoculation points per </a:t>
                      </a:r>
                      <a:r>
                        <a:rPr lang="fr-F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tree</a:t>
                      </a:r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inoculation </a:t>
                      </a:r>
                      <a:r>
                        <a:rPr lang="fr-F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with</a:t>
                      </a:r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fr-F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Spm</a:t>
                      </a:r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fr-F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bacterial</a:t>
                      </a:r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fr-F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strain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05/06/2005</a:t>
                      </a: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0818593"/>
                  </a:ext>
                </a:extLst>
              </a:tr>
            </a:tbl>
          </a:graphicData>
        </a:graphic>
      </p:graphicFrame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E16536E3-3D28-4B3E-9BA2-0A703D35409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870569" y="1112940"/>
          <a:ext cx="10411106" cy="1501140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842452">
                  <a:extLst>
                    <a:ext uri="{9D8B030D-6E8A-4147-A177-3AD203B41FA5}">
                      <a16:colId xmlns:a16="http://schemas.microsoft.com/office/drawing/2014/main" val="3447091574"/>
                    </a:ext>
                  </a:extLst>
                </a:gridCol>
                <a:gridCol w="2107470">
                  <a:extLst>
                    <a:ext uri="{9D8B030D-6E8A-4147-A177-3AD203B41FA5}">
                      <a16:colId xmlns:a16="http://schemas.microsoft.com/office/drawing/2014/main" val="2392444843"/>
                    </a:ext>
                  </a:extLst>
                </a:gridCol>
                <a:gridCol w="1250653">
                  <a:extLst>
                    <a:ext uri="{9D8B030D-6E8A-4147-A177-3AD203B41FA5}">
                      <a16:colId xmlns:a16="http://schemas.microsoft.com/office/drawing/2014/main" val="3581879921"/>
                    </a:ext>
                  </a:extLst>
                </a:gridCol>
                <a:gridCol w="1076435">
                  <a:extLst>
                    <a:ext uri="{9D8B030D-6E8A-4147-A177-3AD203B41FA5}">
                      <a16:colId xmlns:a16="http://schemas.microsoft.com/office/drawing/2014/main" val="2925383255"/>
                    </a:ext>
                  </a:extLst>
                </a:gridCol>
                <a:gridCol w="853222">
                  <a:extLst>
                    <a:ext uri="{9D8B030D-6E8A-4147-A177-3AD203B41FA5}">
                      <a16:colId xmlns:a16="http://schemas.microsoft.com/office/drawing/2014/main" val="2505304485"/>
                    </a:ext>
                  </a:extLst>
                </a:gridCol>
                <a:gridCol w="4280874">
                  <a:extLst>
                    <a:ext uri="{9D8B030D-6E8A-4147-A177-3AD203B41FA5}">
                      <a16:colId xmlns:a16="http://schemas.microsoft.com/office/drawing/2014/main" val="2007155599"/>
                    </a:ext>
                  </a:extLst>
                </a:gridCol>
              </a:tblGrid>
              <a:tr h="19305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Trial</a:t>
                      </a: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Intervention</a:t>
                      </a: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fr-FR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fr-FR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5147238"/>
                  </a:ext>
                </a:extLst>
              </a:tr>
              <a:tr h="19833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Trial Code</a:t>
                      </a: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Intervention </a:t>
                      </a:r>
                      <a:r>
                        <a:rPr lang="fr-FR" sz="16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name</a:t>
                      </a:r>
                      <a:endParaRPr lang="fr-FR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Campaign</a:t>
                      </a: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Date</a:t>
                      </a: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Notator</a:t>
                      </a:r>
                      <a:endParaRPr lang="fr-FR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Description</a:t>
                      </a: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066327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POP2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Single stem </a:t>
                      </a:r>
                      <a:r>
                        <a:rPr lang="fr-F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pruning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2005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05/06/2005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INRAE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856828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POP2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Inoculation Xanthomonas populi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2003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01/09/2003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INRAE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inoculation points per tree - inoculation with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Spm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bacterial strain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9655777"/>
                  </a:ext>
                </a:extLst>
              </a:tr>
            </a:tbl>
          </a:graphicData>
        </a:graphic>
      </p:graphicFrame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DCB5572A-B1E1-4016-96C1-21F5FBD11CE5}"/>
              </a:ext>
            </a:extLst>
          </p:cNvPr>
          <p:cNvCxnSpPr>
            <a:cxnSpLocks/>
          </p:cNvCxnSpPr>
          <p:nvPr/>
        </p:nvCxnSpPr>
        <p:spPr>
          <a:xfrm flipH="1">
            <a:off x="2013879" y="1251045"/>
            <a:ext cx="2922061" cy="2922333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68859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EAA49EA4-A764-49A2-B206-7A482EC25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MIAPPE </a:t>
            </a:r>
            <a:r>
              <a:rPr lang="fr-FR" dirty="0" err="1"/>
              <a:t>example</a:t>
            </a:r>
            <a:r>
              <a:rPr lang="fr-FR" dirty="0"/>
              <a:t> – </a:t>
            </a:r>
            <a:r>
              <a:rPr lang="fr-FR" dirty="0" err="1"/>
              <a:t>Experimental</a:t>
            </a:r>
            <a:r>
              <a:rPr lang="fr-FR" dirty="0"/>
              <a:t> factor/</a:t>
            </a:r>
            <a:r>
              <a:rPr lang="fr-FR" dirty="0" err="1"/>
              <a:t>Treatment</a:t>
            </a:r>
            <a:endParaRPr lang="en-US" dirty="0"/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1FE19612-4A7D-45B1-842B-26592E259BAC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672230" y="4254248"/>
          <a:ext cx="8853552" cy="5526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52283">
                  <a:extLst>
                    <a:ext uri="{9D8B030D-6E8A-4147-A177-3AD203B41FA5}">
                      <a16:colId xmlns:a16="http://schemas.microsoft.com/office/drawing/2014/main" val="3456304051"/>
                    </a:ext>
                  </a:extLst>
                </a:gridCol>
                <a:gridCol w="2131314">
                  <a:extLst>
                    <a:ext uri="{9D8B030D-6E8A-4147-A177-3AD203B41FA5}">
                      <a16:colId xmlns:a16="http://schemas.microsoft.com/office/drawing/2014/main" val="2228210915"/>
                    </a:ext>
                  </a:extLst>
                </a:gridCol>
                <a:gridCol w="2687638">
                  <a:extLst>
                    <a:ext uri="{9D8B030D-6E8A-4147-A177-3AD203B41FA5}">
                      <a16:colId xmlns:a16="http://schemas.microsoft.com/office/drawing/2014/main" val="1701660246"/>
                    </a:ext>
                  </a:extLst>
                </a:gridCol>
                <a:gridCol w="2282317">
                  <a:extLst>
                    <a:ext uri="{9D8B030D-6E8A-4147-A177-3AD203B41FA5}">
                      <a16:colId xmlns:a16="http://schemas.microsoft.com/office/drawing/2014/main" val="51834538"/>
                    </a:ext>
                  </a:extLst>
                </a:gridCol>
              </a:tblGrid>
              <a:tr h="29927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1" u="none" strike="noStrike" dirty="0">
                          <a:effectLst/>
                          <a:latin typeface="+mn-lt"/>
                        </a:rPr>
                        <a:t>Experimental Factor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Experimental Factor type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Experimental Factor description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Experimental Factor values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4584013"/>
                  </a:ext>
                </a:extLst>
              </a:tr>
              <a:tr h="152504"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Watering</a:t>
                      </a: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Daily watering 1L per plant</a:t>
                      </a: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Watered; Unwatered</a:t>
                      </a: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689728"/>
                  </a:ext>
                </a:extLst>
              </a:tr>
            </a:tbl>
          </a:graphicData>
        </a:graphic>
      </p:graphicFrame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49EA6D9F-B956-43DA-BF36-13884624D8CA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823373" y="1876533"/>
          <a:ext cx="8549259" cy="1013460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1096963">
                  <a:extLst>
                    <a:ext uri="{9D8B030D-6E8A-4147-A177-3AD203B41FA5}">
                      <a16:colId xmlns:a16="http://schemas.microsoft.com/office/drawing/2014/main" val="3447091574"/>
                    </a:ext>
                  </a:extLst>
                </a:gridCol>
                <a:gridCol w="1630362">
                  <a:extLst>
                    <a:ext uri="{9D8B030D-6E8A-4147-A177-3AD203B41FA5}">
                      <a16:colId xmlns:a16="http://schemas.microsoft.com/office/drawing/2014/main" val="2392444843"/>
                    </a:ext>
                  </a:extLst>
                </a:gridCol>
                <a:gridCol w="1908175">
                  <a:extLst>
                    <a:ext uri="{9D8B030D-6E8A-4147-A177-3AD203B41FA5}">
                      <a16:colId xmlns:a16="http://schemas.microsoft.com/office/drawing/2014/main" val="3581879921"/>
                    </a:ext>
                  </a:extLst>
                </a:gridCol>
                <a:gridCol w="1642364">
                  <a:extLst>
                    <a:ext uri="{9D8B030D-6E8A-4147-A177-3AD203B41FA5}">
                      <a16:colId xmlns:a16="http://schemas.microsoft.com/office/drawing/2014/main" val="2925383255"/>
                    </a:ext>
                  </a:extLst>
                </a:gridCol>
                <a:gridCol w="2271395">
                  <a:extLst>
                    <a:ext uri="{9D8B030D-6E8A-4147-A177-3AD203B41FA5}">
                      <a16:colId xmlns:a16="http://schemas.microsoft.com/office/drawing/2014/main" val="2505304485"/>
                    </a:ext>
                  </a:extLst>
                </a:gridCol>
              </a:tblGrid>
              <a:tr h="19305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Trial</a:t>
                      </a: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Factor</a:t>
                      </a: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fr-FR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5147238"/>
                  </a:ext>
                </a:extLst>
              </a:tr>
              <a:tr h="19833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Trial Code</a:t>
                      </a: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Factor </a:t>
                      </a:r>
                      <a:r>
                        <a:rPr lang="fr-FR" sz="16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name</a:t>
                      </a:r>
                      <a:endParaRPr lang="fr-FR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Mode code</a:t>
                      </a: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Mode </a:t>
                      </a:r>
                      <a:r>
                        <a:rPr lang="fr-FR" sz="16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name</a:t>
                      </a:r>
                      <a:endParaRPr lang="fr-FR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Description</a:t>
                      </a:r>
                    </a:p>
                  </a:txBody>
                  <a:tcPr marL="9525" marR="9525" marT="9525" marB="0" anchor="ctr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066327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0148000204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Watering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Watered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Watered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Daily </a:t>
                      </a:r>
                      <a:r>
                        <a:rPr lang="fr-F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watering</a:t>
                      </a:r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1L per plant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856828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0148000204</a:t>
                      </a: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Watering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Unwatered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Unwatered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3820237"/>
                  </a:ext>
                </a:extLst>
              </a:tr>
            </a:tbl>
          </a:graphicData>
        </a:graphic>
      </p:graphicFrame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D5F5EC9B-CF0A-4274-8A9D-C701387D923E}"/>
              </a:ext>
            </a:extLst>
          </p:cNvPr>
          <p:cNvCxnSpPr>
            <a:cxnSpLocks/>
          </p:cNvCxnSpPr>
          <p:nvPr/>
        </p:nvCxnSpPr>
        <p:spPr>
          <a:xfrm flipH="1">
            <a:off x="3239070" y="1965278"/>
            <a:ext cx="2957014" cy="2338316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58532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26C8666A-3050-4DF3-BF39-182EC61AA4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Exemple avec un format de données minimum</a:t>
            </a:r>
            <a:endParaRPr lang="en-US" dirty="0"/>
          </a:p>
        </p:txBody>
      </p:sp>
      <p:sp>
        <p:nvSpPr>
          <p:cNvPr id="4" name="Sous-titre 3">
            <a:extLst>
              <a:ext uri="{FF2B5EF4-FFF2-40B4-BE49-F238E27FC236}">
                <a16:creationId xmlns:a16="http://schemas.microsoft.com/office/drawing/2014/main" id="{DA871E61-C544-43AF-AE29-A24E5C6398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01843" y="3191097"/>
            <a:ext cx="9144000" cy="2254482"/>
          </a:xfrm>
        </p:spPr>
        <p:txBody>
          <a:bodyPr>
            <a:normAutofit/>
          </a:bodyPr>
          <a:lstStyle/>
          <a:p>
            <a:r>
              <a:rPr lang="fr-FR" dirty="0"/>
              <a:t>Données récupérées de publications ou d’un jeux de données simple</a:t>
            </a:r>
          </a:p>
          <a:p>
            <a:endParaRPr lang="fr-FR" dirty="0"/>
          </a:p>
          <a:p>
            <a:r>
              <a:rPr lang="fr-FR" dirty="0"/>
              <a:t>=&gt; Solution DROPS : </a:t>
            </a:r>
            <a:r>
              <a:rPr lang="fr-FR" dirty="0" err="1"/>
              <a:t>dataset</a:t>
            </a:r>
            <a:r>
              <a:rPr lang="fr-FR" dirty="0"/>
              <a:t> et solution sur le </a:t>
            </a:r>
            <a:r>
              <a:rPr lang="fr-FR" dirty="0" err="1"/>
              <a:t>moodle</a:t>
            </a:r>
            <a:r>
              <a:rPr lang="fr-FR" dirty="0"/>
              <a:t> </a:t>
            </a:r>
          </a:p>
          <a:p>
            <a:r>
              <a:rPr lang="fr-FR" dirty="0">
                <a:hlinkClick r:id="rId2"/>
              </a:rPr>
              <a:t>https://moodle.france-bioinformatique.fr/mod/folder/view.php?id=248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89392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C5FAF1C7-2B64-4300-9D06-7F9A63BF4E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solidFill>
                  <a:prstClr val="black"/>
                </a:solidFill>
                <a:latin typeface="Arial"/>
                <a:ea typeface="Arial"/>
                <a:cs typeface="Arial"/>
                <a:sym typeface="Arial"/>
              </a:rPr>
              <a:t>Monclus</a:t>
            </a:r>
            <a:r>
              <a:rPr lang="en-US" dirty="0">
                <a:solidFill>
                  <a:prstClr val="black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i="1" dirty="0">
                <a:solidFill>
                  <a:prstClr val="black"/>
                </a:solidFill>
                <a:latin typeface="Arial"/>
                <a:ea typeface="Arial"/>
                <a:cs typeface="Arial"/>
                <a:sym typeface="Arial"/>
              </a:rPr>
              <a:t>et al. </a:t>
            </a:r>
            <a:r>
              <a:rPr lang="en-US" dirty="0">
                <a:solidFill>
                  <a:prstClr val="black"/>
                </a:solidFill>
                <a:latin typeface="Arial"/>
                <a:ea typeface="Arial"/>
                <a:cs typeface="Arial"/>
                <a:sym typeface="Arial"/>
              </a:rPr>
              <a:t>2012 (</a:t>
            </a:r>
            <a:r>
              <a:rPr lang="en-US" u="sng" dirty="0">
                <a:solidFill>
                  <a:srgbClr val="0563C1"/>
                </a:solidFill>
                <a:latin typeface="Arial"/>
                <a:ea typeface="Arial"/>
                <a:cs typeface="Arial"/>
                <a:sym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http://dx.doi.org/10.1186/1471-2229-12-173</a:t>
            </a:r>
            <a:r>
              <a:rPr lang="en-US" dirty="0">
                <a:solidFill>
                  <a:prstClr val="black"/>
                </a:solidFill>
                <a:latin typeface="Arial"/>
                <a:ea typeface="Arial"/>
                <a:cs typeface="Arial"/>
                <a:sym typeface="Arial"/>
              </a:rPr>
              <a:t>): Integrating genome annotation and QTL position to identify candidate genes for productivity, architecture and water-use efficiency in </a:t>
            </a:r>
            <a:r>
              <a:rPr lang="en-US" dirty="0" err="1">
                <a:solidFill>
                  <a:prstClr val="black"/>
                </a:solidFill>
                <a:latin typeface="Arial"/>
                <a:ea typeface="Arial"/>
                <a:cs typeface="Arial"/>
                <a:sym typeface="Arial"/>
              </a:rPr>
              <a:t>Populus</a:t>
            </a:r>
            <a:r>
              <a:rPr lang="en-US" dirty="0">
                <a:solidFill>
                  <a:prstClr val="black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Arial"/>
                <a:ea typeface="Arial"/>
                <a:cs typeface="Arial"/>
                <a:sym typeface="Arial"/>
              </a:rPr>
              <a:t>spp</a:t>
            </a:r>
            <a:endParaRPr lang="en-US" dirty="0">
              <a:solidFill>
                <a:prstClr val="black"/>
              </a:solidFill>
              <a:latin typeface="Arial"/>
              <a:ea typeface="Arial"/>
              <a:cs typeface="Arial"/>
              <a:sym typeface="Arial"/>
            </a:endParaRPr>
          </a:p>
          <a:p>
            <a:r>
              <a:rPr lang="en-US" dirty="0">
                <a:solidFill>
                  <a:prstClr val="black"/>
                </a:solidFill>
                <a:latin typeface="Arial"/>
                <a:ea typeface="Arial"/>
                <a:cs typeface="Arial"/>
                <a:sym typeface="Arial"/>
              </a:rPr>
              <a:t>Project POPYOMICS</a:t>
            </a:r>
          </a:p>
          <a:p>
            <a:pPr marL="0" indent="0">
              <a:buNone/>
            </a:pPr>
            <a:endParaRPr lang="en-US" sz="2800" b="1" dirty="0">
              <a:solidFill>
                <a:prstClr val="black"/>
              </a:solidFill>
              <a:latin typeface="Arial"/>
              <a:ea typeface="Arial"/>
              <a:cs typeface="Arial"/>
              <a:sym typeface="Arial"/>
            </a:endParaRPr>
          </a:p>
          <a:p>
            <a:endParaRPr lang="fr-FR" dirty="0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EAA49EA4-A764-49A2-B206-7A482EC25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MIAPPE </a:t>
            </a:r>
            <a:r>
              <a:rPr lang="fr-FR" dirty="0" err="1"/>
              <a:t>example</a:t>
            </a:r>
            <a:r>
              <a:rPr lang="fr-FR" dirty="0"/>
              <a:t> - Investigation</a:t>
            </a:r>
            <a:endParaRPr lang="en-US" dirty="0"/>
          </a:p>
        </p:txBody>
      </p:sp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A2DDFCDD-6B0D-4E49-98C0-88AFC0F052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3013888"/>
              </p:ext>
            </p:extLst>
          </p:nvPr>
        </p:nvGraphicFramePr>
        <p:xfrm>
          <a:off x="735241" y="3429000"/>
          <a:ext cx="10753483" cy="19392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72895">
                  <a:extLst>
                    <a:ext uri="{9D8B030D-6E8A-4147-A177-3AD203B41FA5}">
                      <a16:colId xmlns:a16="http://schemas.microsoft.com/office/drawing/2014/main" val="826123213"/>
                    </a:ext>
                  </a:extLst>
                </a:gridCol>
                <a:gridCol w="1353116">
                  <a:extLst>
                    <a:ext uri="{9D8B030D-6E8A-4147-A177-3AD203B41FA5}">
                      <a16:colId xmlns:a16="http://schemas.microsoft.com/office/drawing/2014/main" val="2965065925"/>
                    </a:ext>
                  </a:extLst>
                </a:gridCol>
                <a:gridCol w="1993375">
                  <a:extLst>
                    <a:ext uri="{9D8B030D-6E8A-4147-A177-3AD203B41FA5}">
                      <a16:colId xmlns:a16="http://schemas.microsoft.com/office/drawing/2014/main" val="3259857878"/>
                    </a:ext>
                  </a:extLst>
                </a:gridCol>
                <a:gridCol w="951453">
                  <a:extLst>
                    <a:ext uri="{9D8B030D-6E8A-4147-A177-3AD203B41FA5}">
                      <a16:colId xmlns:a16="http://schemas.microsoft.com/office/drawing/2014/main" val="633312720"/>
                    </a:ext>
                  </a:extLst>
                </a:gridCol>
                <a:gridCol w="911555">
                  <a:extLst>
                    <a:ext uri="{9D8B030D-6E8A-4147-A177-3AD203B41FA5}">
                      <a16:colId xmlns:a16="http://schemas.microsoft.com/office/drawing/2014/main" val="3575886164"/>
                    </a:ext>
                  </a:extLst>
                </a:gridCol>
                <a:gridCol w="1049572">
                  <a:extLst>
                    <a:ext uri="{9D8B030D-6E8A-4147-A177-3AD203B41FA5}">
                      <a16:colId xmlns:a16="http://schemas.microsoft.com/office/drawing/2014/main" val="3039132446"/>
                    </a:ext>
                  </a:extLst>
                </a:gridCol>
                <a:gridCol w="659959">
                  <a:extLst>
                    <a:ext uri="{9D8B030D-6E8A-4147-A177-3AD203B41FA5}">
                      <a16:colId xmlns:a16="http://schemas.microsoft.com/office/drawing/2014/main" val="1700939355"/>
                    </a:ext>
                  </a:extLst>
                </a:gridCol>
                <a:gridCol w="612250">
                  <a:extLst>
                    <a:ext uri="{9D8B030D-6E8A-4147-A177-3AD203B41FA5}">
                      <a16:colId xmlns:a16="http://schemas.microsoft.com/office/drawing/2014/main" val="1548097272"/>
                    </a:ext>
                  </a:extLst>
                </a:gridCol>
                <a:gridCol w="2249308">
                  <a:extLst>
                    <a:ext uri="{9D8B030D-6E8A-4147-A177-3AD203B41FA5}">
                      <a16:colId xmlns:a16="http://schemas.microsoft.com/office/drawing/2014/main" val="2149317700"/>
                    </a:ext>
                  </a:extLst>
                </a:gridCol>
              </a:tblGrid>
              <a:tr h="42551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1" u="none" strike="noStrike" dirty="0">
                          <a:effectLst/>
                          <a:latin typeface="+mn-lt"/>
                        </a:rPr>
                        <a:t>Investigation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 dirty="0">
                          <a:effectLst/>
                          <a:latin typeface="+mn-lt"/>
                        </a:rPr>
                        <a:t>Investigation unique ID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 dirty="0">
                          <a:effectLst/>
                          <a:latin typeface="+mn-lt"/>
                        </a:rPr>
                        <a:t>Investigation title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 dirty="0">
                          <a:effectLst/>
                          <a:latin typeface="+mn-lt"/>
                        </a:rPr>
                        <a:t>Investigation description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 dirty="0">
                          <a:effectLst/>
                          <a:latin typeface="+mn-lt"/>
                        </a:rPr>
                        <a:t>Submission date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 dirty="0">
                          <a:effectLst/>
                          <a:latin typeface="+mn-lt"/>
                        </a:rPr>
                        <a:t>Public release date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 dirty="0">
                          <a:effectLst/>
                          <a:latin typeface="+mn-lt"/>
                        </a:rPr>
                        <a:t>License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 dirty="0">
                          <a:effectLst/>
                          <a:latin typeface="+mn-lt"/>
                        </a:rPr>
                        <a:t>MIAPPE version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 dirty="0">
                          <a:effectLst/>
                          <a:latin typeface="+mn-lt"/>
                        </a:rPr>
                        <a:t>Associated publication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259922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INRA:POPYOMICS</a:t>
                      </a: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dirty="0">
                          <a:solidFill>
                            <a:prstClr val="black"/>
                          </a:solidFill>
                          <a:latin typeface="+mn-lt"/>
                          <a:ea typeface="Arial"/>
                          <a:cs typeface="Arial"/>
                          <a:sym typeface="Arial"/>
                        </a:rPr>
                        <a:t>Integrating genome annotation and QTL position to identify candidate genes for productivity, architecture and water-use efficiency in </a:t>
                      </a:r>
                      <a:r>
                        <a:rPr lang="en-US" sz="1400" dirty="0" err="1">
                          <a:solidFill>
                            <a:prstClr val="black"/>
                          </a:solidFill>
                          <a:latin typeface="+mn-lt"/>
                          <a:ea typeface="Arial"/>
                          <a:cs typeface="Arial"/>
                          <a:sym typeface="Arial"/>
                        </a:rPr>
                        <a:t>Populus</a:t>
                      </a:r>
                      <a:r>
                        <a:rPr lang="en-US" sz="1400" dirty="0">
                          <a:solidFill>
                            <a:prstClr val="black"/>
                          </a:solidFill>
                          <a:latin typeface="+mn-lt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lang="en-US" sz="1400" dirty="0" err="1">
                          <a:solidFill>
                            <a:prstClr val="black"/>
                          </a:solidFill>
                          <a:latin typeface="+mn-lt"/>
                          <a:ea typeface="Arial"/>
                          <a:cs typeface="Arial"/>
                          <a:sym typeface="Arial"/>
                        </a:rPr>
                        <a:t>spp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2012</a:t>
                      </a: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2012</a:t>
                      </a: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CC BY-SA</a:t>
                      </a: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1.1</a:t>
                      </a: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sng" dirty="0">
                          <a:solidFill>
                            <a:srgbClr val="0563C1"/>
                          </a:solidFill>
                          <a:latin typeface="Arial"/>
                          <a:ea typeface="Arial"/>
                          <a:cs typeface="Arial"/>
                          <a:sym typeface="Arial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http://dx.doi.org/10.1186/1471-2229-12-173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00038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87312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du contenu 14">
            <a:extLst>
              <a:ext uri="{FF2B5EF4-FFF2-40B4-BE49-F238E27FC236}">
                <a16:creationId xmlns:a16="http://schemas.microsoft.com/office/drawing/2014/main" id="{7C4DEF56-5001-44FE-992A-CF7DCE4C95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3 Field trial established in April 2003 located in France </a:t>
            </a:r>
            <a:r>
              <a:rPr lang="en-US" sz="2000" dirty="0" err="1">
                <a:solidFill>
                  <a:schemeClr val="dk1"/>
                </a:solidFill>
                <a:ea typeface="Arial"/>
                <a:cs typeface="Arial"/>
                <a:sym typeface="Arial"/>
              </a:rPr>
              <a:t>Ardon</a:t>
            </a:r>
            <a:r>
              <a:rPr lang="en-US" sz="2000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 (47°49’41''N, 1°54’39''E, 110 m), Italy </a:t>
            </a:r>
            <a:r>
              <a:rPr lang="en-US" sz="2000" dirty="0" err="1">
                <a:solidFill>
                  <a:schemeClr val="dk1"/>
                </a:solidFill>
                <a:ea typeface="Arial"/>
                <a:cs typeface="Arial"/>
                <a:sym typeface="Arial"/>
              </a:rPr>
              <a:t>Cavallermaggiore</a:t>
            </a:r>
            <a:r>
              <a:rPr lang="en-US" sz="2000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 (44° 43' 0'' N, 7° 41' 0'' E), UK Headley (51° 7' 0'' N, -1° 10' 0‘’ W)</a:t>
            </a:r>
          </a:p>
          <a:p>
            <a:r>
              <a:rPr lang="en-US" sz="2000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Observed over 2 years (</a:t>
            </a:r>
            <a:r>
              <a:rPr lang="en-US" sz="2000" dirty="0" err="1">
                <a:solidFill>
                  <a:schemeClr val="dk1"/>
                </a:solidFill>
                <a:ea typeface="Arial"/>
                <a:cs typeface="Arial"/>
                <a:sym typeface="Arial"/>
              </a:rPr>
              <a:t>Ardon</a:t>
            </a:r>
            <a:r>
              <a:rPr lang="en-US" sz="2000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 2003-2004, </a:t>
            </a:r>
            <a:r>
              <a:rPr lang="en-US" sz="2000" dirty="0" err="1">
                <a:solidFill>
                  <a:schemeClr val="dk1"/>
                </a:solidFill>
                <a:ea typeface="Arial"/>
                <a:cs typeface="Arial"/>
                <a:sym typeface="Arial"/>
              </a:rPr>
              <a:t>Ardon</a:t>
            </a:r>
            <a:r>
              <a:rPr lang="en-US" sz="2000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 2004-2005)</a:t>
            </a:r>
          </a:p>
          <a:p>
            <a:r>
              <a:rPr lang="en-US" sz="2000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The trial was established from 25 cm- homogenous hardwood cuttings planted at a plant density of 6670 trees per ha. The trial was and consisted in 6 randomized complete blocks where each F1 genotype and each parent was represented by one replicate</a:t>
            </a:r>
          </a:p>
          <a:p>
            <a:endParaRPr lang="en-US" sz="2000" dirty="0">
              <a:solidFill>
                <a:srgbClr val="000000"/>
              </a:solidFill>
              <a:ea typeface="Arial"/>
              <a:cs typeface="Arial"/>
              <a:sym typeface="Arial"/>
            </a:endParaRPr>
          </a:p>
          <a:p>
            <a:pPr marL="0" indent="0">
              <a:buNone/>
            </a:pPr>
            <a:endParaRPr lang="fr-FR" sz="2000" dirty="0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EAA49EA4-A764-49A2-B206-7A482EC25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MIAPPE </a:t>
            </a:r>
            <a:r>
              <a:rPr lang="fr-FR" dirty="0" err="1"/>
              <a:t>example</a:t>
            </a:r>
            <a:r>
              <a:rPr lang="fr-FR" dirty="0"/>
              <a:t> - </a:t>
            </a:r>
            <a:r>
              <a:rPr lang="fr-FR" dirty="0" err="1"/>
              <a:t>Study</a:t>
            </a:r>
            <a:endParaRPr lang="en-US" dirty="0"/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8E94B639-26ED-4EC3-AE0E-C0B480D5A9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1097063"/>
              </p:ext>
            </p:extLst>
          </p:nvPr>
        </p:nvGraphicFramePr>
        <p:xfrm>
          <a:off x="562891" y="3752182"/>
          <a:ext cx="10933784" cy="132552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6943">
                  <a:extLst>
                    <a:ext uri="{9D8B030D-6E8A-4147-A177-3AD203B41FA5}">
                      <a16:colId xmlns:a16="http://schemas.microsoft.com/office/drawing/2014/main" val="2991594215"/>
                    </a:ext>
                  </a:extLst>
                </a:gridCol>
                <a:gridCol w="1453514">
                  <a:extLst>
                    <a:ext uri="{9D8B030D-6E8A-4147-A177-3AD203B41FA5}">
                      <a16:colId xmlns:a16="http://schemas.microsoft.com/office/drawing/2014/main" val="147086867"/>
                    </a:ext>
                  </a:extLst>
                </a:gridCol>
                <a:gridCol w="1184041">
                  <a:extLst>
                    <a:ext uri="{9D8B030D-6E8A-4147-A177-3AD203B41FA5}">
                      <a16:colId xmlns:a16="http://schemas.microsoft.com/office/drawing/2014/main" val="2450276394"/>
                    </a:ext>
                  </a:extLst>
                </a:gridCol>
                <a:gridCol w="721797">
                  <a:extLst>
                    <a:ext uri="{9D8B030D-6E8A-4147-A177-3AD203B41FA5}">
                      <a16:colId xmlns:a16="http://schemas.microsoft.com/office/drawing/2014/main" val="1644637885"/>
                    </a:ext>
                  </a:extLst>
                </a:gridCol>
                <a:gridCol w="691764">
                  <a:extLst>
                    <a:ext uri="{9D8B030D-6E8A-4147-A177-3AD203B41FA5}">
                      <a16:colId xmlns:a16="http://schemas.microsoft.com/office/drawing/2014/main" val="2083803262"/>
                    </a:ext>
                  </a:extLst>
                </a:gridCol>
                <a:gridCol w="588396">
                  <a:extLst>
                    <a:ext uri="{9D8B030D-6E8A-4147-A177-3AD203B41FA5}">
                      <a16:colId xmlns:a16="http://schemas.microsoft.com/office/drawing/2014/main" val="3451059814"/>
                    </a:ext>
                  </a:extLst>
                </a:gridCol>
                <a:gridCol w="683812">
                  <a:extLst>
                    <a:ext uri="{9D8B030D-6E8A-4147-A177-3AD203B41FA5}">
                      <a16:colId xmlns:a16="http://schemas.microsoft.com/office/drawing/2014/main" val="3335710062"/>
                    </a:ext>
                  </a:extLst>
                </a:gridCol>
                <a:gridCol w="1144988">
                  <a:extLst>
                    <a:ext uri="{9D8B030D-6E8A-4147-A177-3AD203B41FA5}">
                      <a16:colId xmlns:a16="http://schemas.microsoft.com/office/drawing/2014/main" val="628040256"/>
                    </a:ext>
                  </a:extLst>
                </a:gridCol>
                <a:gridCol w="1129085">
                  <a:extLst>
                    <a:ext uri="{9D8B030D-6E8A-4147-A177-3AD203B41FA5}">
                      <a16:colId xmlns:a16="http://schemas.microsoft.com/office/drawing/2014/main" val="3210497652"/>
                    </a:ext>
                  </a:extLst>
                </a:gridCol>
                <a:gridCol w="834887">
                  <a:extLst>
                    <a:ext uri="{9D8B030D-6E8A-4147-A177-3AD203B41FA5}">
                      <a16:colId xmlns:a16="http://schemas.microsoft.com/office/drawing/2014/main" val="856931464"/>
                    </a:ext>
                  </a:extLst>
                </a:gridCol>
                <a:gridCol w="828919">
                  <a:extLst>
                    <a:ext uri="{9D8B030D-6E8A-4147-A177-3AD203B41FA5}">
                      <a16:colId xmlns:a16="http://schemas.microsoft.com/office/drawing/2014/main" val="267401069"/>
                    </a:ext>
                  </a:extLst>
                </a:gridCol>
                <a:gridCol w="1215638">
                  <a:extLst>
                    <a:ext uri="{9D8B030D-6E8A-4147-A177-3AD203B41FA5}">
                      <a16:colId xmlns:a16="http://schemas.microsoft.com/office/drawing/2014/main" val="2734393255"/>
                    </a:ext>
                  </a:extLst>
                </a:gridCol>
              </a:tblGrid>
              <a:tr h="35963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u="none" strike="noStrike" dirty="0">
                          <a:effectLst/>
                          <a:latin typeface="+mn-lt"/>
                        </a:rPr>
                        <a:t>Study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Study unique ID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Study title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Study description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Start date of study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End date of study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Contact institution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Geographic location (country)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Experimental site name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Geographic location (latitude)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Geographic location (longitude)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Geographic location (altitude)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74714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POPYOMICS_FR_2003</a:t>
                      </a: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Ardon_2003-2004</a:t>
                      </a: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Avril 2003</a:t>
                      </a: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2005</a:t>
                      </a: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FR</a:t>
                      </a: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Ardon</a:t>
                      </a: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dirty="0">
                          <a:solidFill>
                            <a:schemeClr val="dk1"/>
                          </a:solidFill>
                          <a:ea typeface="Arial"/>
                          <a:cs typeface="Arial"/>
                          <a:sym typeface="Arial"/>
                        </a:rPr>
                        <a:t>47°49’41''N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dirty="0">
                          <a:solidFill>
                            <a:schemeClr val="dk1"/>
                          </a:solidFill>
                          <a:ea typeface="Arial"/>
                          <a:cs typeface="Arial"/>
                          <a:sym typeface="Arial"/>
                        </a:rPr>
                        <a:t>1°54’39''E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110 m</a:t>
                      </a: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75030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POPYOMICS_FR_2004</a:t>
                      </a: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Ardon_2004-2005</a:t>
                      </a: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Avril 2003</a:t>
                      </a: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2005</a:t>
                      </a: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FR</a:t>
                      </a: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Ardon</a:t>
                      </a: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dirty="0">
                          <a:solidFill>
                            <a:schemeClr val="dk1"/>
                          </a:solidFill>
                          <a:ea typeface="Arial"/>
                          <a:cs typeface="Arial"/>
                          <a:sym typeface="Arial"/>
                        </a:rPr>
                        <a:t>47°49’41''N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dirty="0">
                          <a:solidFill>
                            <a:schemeClr val="dk1"/>
                          </a:solidFill>
                          <a:ea typeface="Arial"/>
                          <a:cs typeface="Arial"/>
                          <a:sym typeface="Arial"/>
                        </a:rPr>
                        <a:t>1°54’39''E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110 m</a:t>
                      </a: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62143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POPYOMICS_IT</a:t>
                      </a: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Cavallermaggiore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Avril 2003</a:t>
                      </a: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2005</a:t>
                      </a: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IT</a:t>
                      </a: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Cavallermaggiore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dirty="0">
                          <a:solidFill>
                            <a:schemeClr val="dk1"/>
                          </a:solidFill>
                          <a:ea typeface="Arial"/>
                          <a:cs typeface="Arial"/>
                          <a:sym typeface="Arial"/>
                        </a:rPr>
                        <a:t>44° 43' 0'' N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dirty="0">
                          <a:solidFill>
                            <a:schemeClr val="dk1"/>
                          </a:solidFill>
                          <a:ea typeface="Arial"/>
                          <a:cs typeface="Arial"/>
                          <a:sym typeface="Arial"/>
                        </a:rPr>
                        <a:t>7° 41' 0'' 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4185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POPYOMICS_UK</a:t>
                      </a: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Headley</a:t>
                      </a: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Avril 2003</a:t>
                      </a: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2005</a:t>
                      </a: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GB</a:t>
                      </a: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Headley</a:t>
                      </a: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dirty="0">
                          <a:solidFill>
                            <a:schemeClr val="dk1"/>
                          </a:solidFill>
                          <a:ea typeface="Arial"/>
                          <a:cs typeface="Arial"/>
                          <a:sym typeface="Arial"/>
                        </a:rPr>
                        <a:t>51° 7' 0'' N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dirty="0">
                          <a:solidFill>
                            <a:schemeClr val="dk1"/>
                          </a:solidFill>
                          <a:ea typeface="Arial"/>
                          <a:cs typeface="Arial"/>
                          <a:sym typeface="Arial"/>
                        </a:rPr>
                        <a:t>-1° 10' 0‘’ W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0617254"/>
                  </a:ext>
                </a:extLst>
              </a:tr>
            </a:tbl>
          </a:graphicData>
        </a:graphic>
      </p:graphicFrame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2AE698EF-B85A-4269-8652-8E77DF09B8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5899909"/>
              </p:ext>
            </p:extLst>
          </p:nvPr>
        </p:nvGraphicFramePr>
        <p:xfrm>
          <a:off x="1173352" y="5131882"/>
          <a:ext cx="10323324" cy="5631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48287">
                  <a:extLst>
                    <a:ext uri="{9D8B030D-6E8A-4147-A177-3AD203B41FA5}">
                      <a16:colId xmlns:a16="http://schemas.microsoft.com/office/drawing/2014/main" val="1287054442"/>
                    </a:ext>
                  </a:extLst>
                </a:gridCol>
                <a:gridCol w="1287625">
                  <a:extLst>
                    <a:ext uri="{9D8B030D-6E8A-4147-A177-3AD203B41FA5}">
                      <a16:colId xmlns:a16="http://schemas.microsoft.com/office/drawing/2014/main" val="1223835462"/>
                    </a:ext>
                  </a:extLst>
                </a:gridCol>
                <a:gridCol w="1194318">
                  <a:extLst>
                    <a:ext uri="{9D8B030D-6E8A-4147-A177-3AD203B41FA5}">
                      <a16:colId xmlns:a16="http://schemas.microsoft.com/office/drawing/2014/main" val="1501598199"/>
                    </a:ext>
                  </a:extLst>
                </a:gridCol>
                <a:gridCol w="1073021">
                  <a:extLst>
                    <a:ext uri="{9D8B030D-6E8A-4147-A177-3AD203B41FA5}">
                      <a16:colId xmlns:a16="http://schemas.microsoft.com/office/drawing/2014/main" val="1150160707"/>
                    </a:ext>
                  </a:extLst>
                </a:gridCol>
                <a:gridCol w="951722">
                  <a:extLst>
                    <a:ext uri="{9D8B030D-6E8A-4147-A177-3AD203B41FA5}">
                      <a16:colId xmlns:a16="http://schemas.microsoft.com/office/drawing/2014/main" val="3508846318"/>
                    </a:ext>
                  </a:extLst>
                </a:gridCol>
                <a:gridCol w="951723">
                  <a:extLst>
                    <a:ext uri="{9D8B030D-6E8A-4147-A177-3AD203B41FA5}">
                      <a16:colId xmlns:a16="http://schemas.microsoft.com/office/drawing/2014/main" val="3268793889"/>
                    </a:ext>
                  </a:extLst>
                </a:gridCol>
                <a:gridCol w="1121137">
                  <a:extLst>
                    <a:ext uri="{9D8B030D-6E8A-4147-A177-3AD203B41FA5}">
                      <a16:colId xmlns:a16="http://schemas.microsoft.com/office/drawing/2014/main" val="1878621356"/>
                    </a:ext>
                  </a:extLst>
                </a:gridCol>
                <a:gridCol w="1295491">
                  <a:extLst>
                    <a:ext uri="{9D8B030D-6E8A-4147-A177-3AD203B41FA5}">
                      <a16:colId xmlns:a16="http://schemas.microsoft.com/office/drawing/2014/main" val="3631858621"/>
                    </a:ext>
                  </a:extLst>
                </a:gridCol>
              </a:tblGrid>
              <a:tr h="27865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Description of the experimental design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Type of experimental design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Observation unit level hierarchy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Observation unit description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Description of growth facility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Type of growth facility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Cultural practices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Map of experimental design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ctr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7471426"/>
                  </a:ext>
                </a:extLst>
              </a:tr>
              <a:tr h="71541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Randomized complete blocks</a:t>
                      </a: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Block&gt;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Tree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61" marR="7261" marT="7261" marB="0" anchor="b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7503013"/>
                  </a:ext>
                </a:extLst>
              </a:tr>
            </a:tbl>
          </a:graphicData>
        </a:graphic>
      </p:graphicFrame>
      <p:graphicFrame>
        <p:nvGraphicFramePr>
          <p:cNvPr id="12" name="Tableau 11">
            <a:extLst>
              <a:ext uri="{FF2B5EF4-FFF2-40B4-BE49-F238E27FC236}">
                <a16:creationId xmlns:a16="http://schemas.microsoft.com/office/drawing/2014/main" id="{87EA48A9-DA29-4CB3-B8FF-EA8783FA08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4388686"/>
              </p:ext>
            </p:extLst>
          </p:nvPr>
        </p:nvGraphicFramePr>
        <p:xfrm>
          <a:off x="6622526" y="5749223"/>
          <a:ext cx="4874149" cy="7505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30060">
                  <a:extLst>
                    <a:ext uri="{9D8B030D-6E8A-4147-A177-3AD203B41FA5}">
                      <a16:colId xmlns:a16="http://schemas.microsoft.com/office/drawing/2014/main" val="557509199"/>
                    </a:ext>
                  </a:extLst>
                </a:gridCol>
                <a:gridCol w="658962">
                  <a:extLst>
                    <a:ext uri="{9D8B030D-6E8A-4147-A177-3AD203B41FA5}">
                      <a16:colId xmlns:a16="http://schemas.microsoft.com/office/drawing/2014/main" val="791763026"/>
                    </a:ext>
                  </a:extLst>
                </a:gridCol>
                <a:gridCol w="1072515">
                  <a:extLst>
                    <a:ext uri="{9D8B030D-6E8A-4147-A177-3AD203B41FA5}">
                      <a16:colId xmlns:a16="http://schemas.microsoft.com/office/drawing/2014/main" val="2610626512"/>
                    </a:ext>
                  </a:extLst>
                </a:gridCol>
                <a:gridCol w="652007">
                  <a:extLst>
                    <a:ext uri="{9D8B030D-6E8A-4147-A177-3AD203B41FA5}">
                      <a16:colId xmlns:a16="http://schemas.microsoft.com/office/drawing/2014/main" val="1288271608"/>
                    </a:ext>
                  </a:extLst>
                </a:gridCol>
                <a:gridCol w="739471">
                  <a:extLst>
                    <a:ext uri="{9D8B030D-6E8A-4147-A177-3AD203B41FA5}">
                      <a16:colId xmlns:a16="http://schemas.microsoft.com/office/drawing/2014/main" val="3850702223"/>
                    </a:ext>
                  </a:extLst>
                </a:gridCol>
                <a:gridCol w="1121134">
                  <a:extLst>
                    <a:ext uri="{9D8B030D-6E8A-4147-A177-3AD203B41FA5}">
                      <a16:colId xmlns:a16="http://schemas.microsoft.com/office/drawing/2014/main" val="353339658"/>
                    </a:ext>
                  </a:extLst>
                </a:gridCol>
              </a:tblGrid>
              <a:tr h="19334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u="none" strike="noStrike" dirty="0">
                          <a:effectLst/>
                          <a:latin typeface="+mn-lt"/>
                        </a:rPr>
                        <a:t>Person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Person name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Person email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Person ID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Person role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+mn-lt"/>
                        </a:rPr>
                        <a:t>Person affiliation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993770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Véronique Jorge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veronique.jorge@orleans.inra.fr</a:t>
                      </a: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contact</a:t>
                      </a: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INRA, AGPF</a:t>
                      </a: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97074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54699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7AF2A214-4CF1-41C2-9A1F-8DF0369E83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Clr>
                <a:schemeClr val="dk1"/>
              </a:buClr>
              <a:buSzPts val="1600"/>
              <a:buFont typeface="Arial"/>
              <a:buChar char="•"/>
            </a:pPr>
            <a:r>
              <a:rPr lang="en-US" sz="1800" b="1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Circumference and stem height </a:t>
            </a:r>
            <a:r>
              <a:rPr lang="en-US" sz="1800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were measured at the end of the first (winter 2003–2004) and second (winter 2004–2005) as described in </a:t>
            </a:r>
            <a:r>
              <a:rPr lang="en-US" sz="1800" dirty="0" err="1">
                <a:solidFill>
                  <a:schemeClr val="dk1"/>
                </a:solidFill>
                <a:ea typeface="Arial"/>
                <a:cs typeface="Arial"/>
                <a:sym typeface="Arial"/>
              </a:rPr>
              <a:t>Dillen</a:t>
            </a:r>
            <a:r>
              <a:rPr lang="en-US" sz="1800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 et al. Forest </a:t>
            </a:r>
            <a:r>
              <a:rPr lang="en-US" sz="1800" dirty="0" err="1">
                <a:solidFill>
                  <a:schemeClr val="dk1"/>
                </a:solidFill>
                <a:ea typeface="Arial"/>
                <a:cs typeface="Arial"/>
                <a:sym typeface="Arial"/>
              </a:rPr>
              <a:t>Ecol</a:t>
            </a:r>
            <a:r>
              <a:rPr lang="en-US" sz="1800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 </a:t>
            </a:r>
            <a:r>
              <a:rPr lang="en-US" sz="1800" dirty="0" err="1">
                <a:solidFill>
                  <a:schemeClr val="dk1"/>
                </a:solidFill>
                <a:ea typeface="Arial"/>
                <a:cs typeface="Arial"/>
                <a:sym typeface="Arial"/>
              </a:rPr>
              <a:t>Manag</a:t>
            </a:r>
            <a:r>
              <a:rPr lang="en-US" sz="1800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. 2007, 252 (1–3): 12-23). Growth increment in height and circumference during the second growing season were calculated. </a:t>
            </a:r>
            <a:endParaRPr lang="en-US" sz="1800" dirty="0">
              <a:solidFill>
                <a:srgbClr val="000000"/>
              </a:solidFill>
              <a:ea typeface="Arial"/>
              <a:cs typeface="Arial"/>
              <a:sym typeface="Arial"/>
            </a:endParaRPr>
          </a:p>
          <a:p>
            <a:pPr marL="285750" indent="-285750">
              <a:buClr>
                <a:schemeClr val="dk1"/>
              </a:buClr>
              <a:buSzPts val="1600"/>
              <a:buFont typeface="Arial"/>
              <a:buChar char="•"/>
            </a:pPr>
            <a:r>
              <a:rPr lang="en-US" sz="1800" b="1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Leaf traits </a:t>
            </a:r>
            <a:r>
              <a:rPr lang="en-US" sz="1800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where measured in 2003: one fully illuminated mature leaf was collected on each tree according to </a:t>
            </a:r>
            <a:r>
              <a:rPr lang="en-US" sz="1800" dirty="0" err="1">
                <a:solidFill>
                  <a:schemeClr val="dk1"/>
                </a:solidFill>
                <a:ea typeface="Arial"/>
                <a:cs typeface="Arial"/>
                <a:sym typeface="Arial"/>
              </a:rPr>
              <a:t>Monclus</a:t>
            </a:r>
            <a:r>
              <a:rPr lang="en-US" sz="1800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 et al. </a:t>
            </a:r>
            <a:r>
              <a:rPr lang="en-US" sz="1800" u="sng" dirty="0">
                <a:solidFill>
                  <a:schemeClr val="hlink"/>
                </a:solidFill>
                <a:ea typeface="Arial"/>
                <a:cs typeface="Arial"/>
                <a:sym typeface="Arial"/>
                <a:hlinkClick r:id="rId2"/>
              </a:rPr>
              <a:t>http://doi.org/10.1111/j.1469-8137.2005.01407.x</a:t>
            </a:r>
            <a:r>
              <a:rPr lang="en-US" sz="1800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 ). Six calibrated discs of lamina were cut from this leaf, dried at 50 °C during 48 °C and weighed, and specific leaf area (SLA, cm</a:t>
            </a:r>
            <a:r>
              <a:rPr lang="en-US" sz="1800" baseline="30000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2</a:t>
            </a:r>
            <a:r>
              <a:rPr lang="en-US" sz="1800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 g</a:t>
            </a:r>
            <a:r>
              <a:rPr lang="en-US" sz="1800" baseline="30000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−1</a:t>
            </a:r>
            <a:r>
              <a:rPr lang="en-US" sz="1800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) was computed. Leaf discs were ground to fine powder for analysis of leaf carbon isotope composition (δ</a:t>
            </a:r>
            <a:r>
              <a:rPr lang="en-US" sz="1800" baseline="30000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13</a:t>
            </a:r>
            <a:r>
              <a:rPr lang="en-US" sz="1800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C), carbon (C</a:t>
            </a:r>
            <a:r>
              <a:rPr lang="en-US" sz="1800" baseline="-25000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M</a:t>
            </a:r>
            <a:r>
              <a:rPr lang="en-US" sz="1800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) and nitrogen (N</a:t>
            </a:r>
            <a:r>
              <a:rPr lang="en-US" sz="1800" baseline="-25000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M</a:t>
            </a:r>
            <a:r>
              <a:rPr lang="en-US" sz="1800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) contents. One-milligram subsamples of ground material were used for measuring the CO</a:t>
            </a:r>
            <a:r>
              <a:rPr lang="en-US" sz="1800" baseline="-25000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2</a:t>
            </a:r>
            <a:r>
              <a:rPr lang="en-US" sz="1800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 produced by combustion and its </a:t>
            </a:r>
            <a:r>
              <a:rPr lang="en-US" sz="1800" baseline="30000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13</a:t>
            </a:r>
            <a:r>
              <a:rPr lang="en-US" sz="1800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CO</a:t>
            </a:r>
            <a:r>
              <a:rPr lang="en-US" sz="1800" baseline="-25000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2</a:t>
            </a:r>
            <a:r>
              <a:rPr lang="en-US" sz="1800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/</a:t>
            </a:r>
            <a:r>
              <a:rPr lang="en-US" sz="1800" baseline="30000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12</a:t>
            </a:r>
            <a:r>
              <a:rPr lang="en-US" sz="1800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CO</a:t>
            </a:r>
            <a:r>
              <a:rPr lang="en-US" sz="1800" baseline="-25000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2</a:t>
            </a:r>
            <a:r>
              <a:rPr lang="en-US" sz="1800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 ratio by a continuous flux isotope ratio mass spectrometer. The discrimination between atmospheric CO</a:t>
            </a:r>
            <a:r>
              <a:rPr lang="en-US" sz="1800" baseline="-25000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2</a:t>
            </a:r>
            <a:r>
              <a:rPr lang="en-US" sz="1800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 and plant material was calculated.</a:t>
            </a:r>
          </a:p>
          <a:p>
            <a:endParaRPr lang="fr-FR" sz="1800" dirty="0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EAA49EA4-A764-49A2-B206-7A482EC25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MIAPPE </a:t>
            </a:r>
            <a:r>
              <a:rPr lang="fr-FR" dirty="0" err="1"/>
              <a:t>example</a:t>
            </a:r>
            <a:r>
              <a:rPr lang="fr-FR" dirty="0"/>
              <a:t> – </a:t>
            </a:r>
            <a:r>
              <a:rPr lang="fr-FR" dirty="0" err="1"/>
              <a:t>Assay</a:t>
            </a:r>
            <a:r>
              <a:rPr lang="fr-FR" dirty="0"/>
              <a:t>/</a:t>
            </a:r>
            <a:r>
              <a:rPr lang="fr-FR" dirty="0" err="1"/>
              <a:t>Observed</a:t>
            </a:r>
            <a:r>
              <a:rPr lang="fr-FR" dirty="0"/>
              <a:t> variable</a:t>
            </a:r>
            <a:endParaRPr lang="en-US" dirty="0"/>
          </a:p>
        </p:txBody>
      </p:sp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5D09C574-64B7-468E-A9A8-36952436BC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1976386"/>
              </p:ext>
            </p:extLst>
          </p:nvPr>
        </p:nvGraphicFramePr>
        <p:xfrm>
          <a:off x="206734" y="4005980"/>
          <a:ext cx="11736125" cy="26574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71276">
                  <a:extLst>
                    <a:ext uri="{9D8B030D-6E8A-4147-A177-3AD203B41FA5}">
                      <a16:colId xmlns:a16="http://schemas.microsoft.com/office/drawing/2014/main" val="3590772697"/>
                    </a:ext>
                  </a:extLst>
                </a:gridCol>
                <a:gridCol w="1105232">
                  <a:extLst>
                    <a:ext uri="{9D8B030D-6E8A-4147-A177-3AD203B41FA5}">
                      <a16:colId xmlns:a16="http://schemas.microsoft.com/office/drawing/2014/main" val="2740909500"/>
                    </a:ext>
                  </a:extLst>
                </a:gridCol>
                <a:gridCol w="1105231">
                  <a:extLst>
                    <a:ext uri="{9D8B030D-6E8A-4147-A177-3AD203B41FA5}">
                      <a16:colId xmlns:a16="http://schemas.microsoft.com/office/drawing/2014/main" val="2556467657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3458345690"/>
                    </a:ext>
                  </a:extLst>
                </a:gridCol>
                <a:gridCol w="1113183">
                  <a:extLst>
                    <a:ext uri="{9D8B030D-6E8A-4147-A177-3AD203B41FA5}">
                      <a16:colId xmlns:a16="http://schemas.microsoft.com/office/drawing/2014/main" val="4210753280"/>
                    </a:ext>
                  </a:extLst>
                </a:gridCol>
                <a:gridCol w="739471">
                  <a:extLst>
                    <a:ext uri="{9D8B030D-6E8A-4147-A177-3AD203B41FA5}">
                      <a16:colId xmlns:a16="http://schemas.microsoft.com/office/drawing/2014/main" val="2580103880"/>
                    </a:ext>
                  </a:extLst>
                </a:gridCol>
                <a:gridCol w="612250">
                  <a:extLst>
                    <a:ext uri="{9D8B030D-6E8A-4147-A177-3AD203B41FA5}">
                      <a16:colId xmlns:a16="http://schemas.microsoft.com/office/drawing/2014/main" val="3062369528"/>
                    </a:ext>
                  </a:extLst>
                </a:gridCol>
                <a:gridCol w="747423">
                  <a:extLst>
                    <a:ext uri="{9D8B030D-6E8A-4147-A177-3AD203B41FA5}">
                      <a16:colId xmlns:a16="http://schemas.microsoft.com/office/drawing/2014/main" val="135679185"/>
                    </a:ext>
                  </a:extLst>
                </a:gridCol>
                <a:gridCol w="2242268">
                  <a:extLst>
                    <a:ext uri="{9D8B030D-6E8A-4147-A177-3AD203B41FA5}">
                      <a16:colId xmlns:a16="http://schemas.microsoft.com/office/drawing/2014/main" val="4182697624"/>
                    </a:ext>
                  </a:extLst>
                </a:gridCol>
                <a:gridCol w="811033">
                  <a:extLst>
                    <a:ext uri="{9D8B030D-6E8A-4147-A177-3AD203B41FA5}">
                      <a16:colId xmlns:a16="http://schemas.microsoft.com/office/drawing/2014/main" val="1706605188"/>
                    </a:ext>
                  </a:extLst>
                </a:gridCol>
                <a:gridCol w="564542">
                  <a:extLst>
                    <a:ext uri="{9D8B030D-6E8A-4147-A177-3AD203B41FA5}">
                      <a16:colId xmlns:a16="http://schemas.microsoft.com/office/drawing/2014/main" val="3885595833"/>
                    </a:ext>
                  </a:extLst>
                </a:gridCol>
                <a:gridCol w="747423">
                  <a:extLst>
                    <a:ext uri="{9D8B030D-6E8A-4147-A177-3AD203B41FA5}">
                      <a16:colId xmlns:a16="http://schemas.microsoft.com/office/drawing/2014/main" val="3841430683"/>
                    </a:ext>
                  </a:extLst>
                </a:gridCol>
                <a:gridCol w="445273">
                  <a:extLst>
                    <a:ext uri="{9D8B030D-6E8A-4147-A177-3AD203B41FA5}">
                      <a16:colId xmlns:a16="http://schemas.microsoft.com/office/drawing/2014/main" val="2311850876"/>
                    </a:ext>
                  </a:extLst>
                </a:gridCol>
              </a:tblGrid>
              <a:tr h="26063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Observed Variable</a:t>
                      </a: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Variable ID</a:t>
                      </a: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Variable name</a:t>
                      </a: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Variable accession number</a:t>
                      </a: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Trait</a:t>
                      </a: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Trait accession number</a:t>
                      </a: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Method</a:t>
                      </a: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Method accession number</a:t>
                      </a: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Method description</a:t>
                      </a: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Ref of the method</a:t>
                      </a: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Scale</a:t>
                      </a: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Scale accession number</a:t>
                      </a: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Time scale</a:t>
                      </a: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4584013"/>
                  </a:ext>
                </a:extLst>
              </a:tr>
              <a:tr h="132814"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Circumference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Circumference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Circumference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689728"/>
                  </a:ext>
                </a:extLst>
              </a:tr>
              <a:tr h="132814"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Stem </a:t>
                      </a:r>
                      <a:r>
                        <a:rPr lang="fr-FR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Height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Stem </a:t>
                      </a:r>
                      <a:r>
                        <a:rPr lang="fr-FR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Height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Stem </a:t>
                      </a:r>
                      <a:r>
                        <a:rPr lang="fr-FR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Height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3466061"/>
                  </a:ext>
                </a:extLst>
              </a:tr>
              <a:tr h="132814"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dk1"/>
                          </a:solidFill>
                          <a:ea typeface="Arial"/>
                          <a:cs typeface="Arial"/>
                          <a:sym typeface="Arial"/>
                        </a:rPr>
                        <a:t>SLA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dirty="0">
                          <a:solidFill>
                            <a:schemeClr val="dk1"/>
                          </a:solidFill>
                          <a:ea typeface="Arial"/>
                          <a:cs typeface="Arial"/>
                          <a:sym typeface="Arial"/>
                        </a:rPr>
                        <a:t>SLA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dk1"/>
                          </a:solidFill>
                          <a:ea typeface="Arial"/>
                          <a:cs typeface="Arial"/>
                          <a:sym typeface="Arial"/>
                        </a:rPr>
                        <a:t>SLA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dk1"/>
                          </a:solidFill>
                          <a:ea typeface="Arial"/>
                          <a:cs typeface="Arial"/>
                          <a:sym typeface="Arial"/>
                        </a:rPr>
                        <a:t>one fully illuminated mature leaf was collected on each tree 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sng" dirty="0">
                          <a:solidFill>
                            <a:schemeClr val="hlink"/>
                          </a:solidFill>
                          <a:ea typeface="Arial"/>
                          <a:cs typeface="Arial"/>
                          <a:sym typeface="Arial"/>
                          <a:hlinkClick r:id="rId2"/>
                        </a:rPr>
                        <a:t>http://doi.org/10.1111/j.1469-8137.2005.01407.x</a:t>
                      </a:r>
                      <a:r>
                        <a:rPr lang="en-US" sz="900" dirty="0">
                          <a:solidFill>
                            <a:schemeClr val="dk1"/>
                          </a:solidFill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dk1"/>
                          </a:solidFill>
                          <a:ea typeface="Arial"/>
                          <a:cs typeface="Arial"/>
                          <a:sym typeface="Arial"/>
                        </a:rPr>
                        <a:t>cm</a:t>
                      </a:r>
                      <a:r>
                        <a:rPr lang="en-US" sz="1400" baseline="30000" dirty="0">
                          <a:solidFill>
                            <a:schemeClr val="dk1"/>
                          </a:solidFill>
                          <a:ea typeface="Arial"/>
                          <a:cs typeface="Arial"/>
                          <a:sym typeface="Arial"/>
                        </a:rPr>
                        <a:t>2</a:t>
                      </a:r>
                      <a:r>
                        <a:rPr lang="en-US" sz="1400" dirty="0">
                          <a:solidFill>
                            <a:schemeClr val="dk1"/>
                          </a:solidFill>
                          <a:ea typeface="Arial"/>
                          <a:cs typeface="Arial"/>
                          <a:sym typeface="Arial"/>
                        </a:rPr>
                        <a:t> g</a:t>
                      </a:r>
                      <a:r>
                        <a:rPr lang="en-US" sz="1400" baseline="30000" dirty="0">
                          <a:solidFill>
                            <a:schemeClr val="dk1"/>
                          </a:solidFill>
                          <a:ea typeface="Arial"/>
                          <a:cs typeface="Arial"/>
                          <a:sym typeface="Arial"/>
                        </a:rPr>
                        <a:t>−1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8317037"/>
                  </a:ext>
                </a:extLst>
              </a:tr>
              <a:tr h="132814"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dk1"/>
                          </a:solidFill>
                          <a:ea typeface="Arial"/>
                          <a:cs typeface="Arial"/>
                          <a:sym typeface="Arial"/>
                        </a:rPr>
                        <a:t>δ</a:t>
                      </a:r>
                      <a:r>
                        <a:rPr lang="en-US" sz="1400" baseline="30000" dirty="0">
                          <a:solidFill>
                            <a:schemeClr val="dk1"/>
                          </a:solidFill>
                          <a:ea typeface="Arial"/>
                          <a:cs typeface="Arial"/>
                          <a:sym typeface="Arial"/>
                        </a:rPr>
                        <a:t>13</a:t>
                      </a:r>
                      <a:r>
                        <a:rPr lang="en-US" sz="1400" dirty="0">
                          <a:solidFill>
                            <a:schemeClr val="dk1"/>
                          </a:solidFill>
                          <a:ea typeface="Arial"/>
                          <a:cs typeface="Arial"/>
                          <a:sym typeface="Arial"/>
                        </a:rPr>
                        <a:t>C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dirty="0">
                          <a:solidFill>
                            <a:schemeClr val="dk1"/>
                          </a:solidFill>
                          <a:ea typeface="Arial"/>
                          <a:cs typeface="Arial"/>
                          <a:sym typeface="Arial"/>
                        </a:rPr>
                        <a:t>δ</a:t>
                      </a:r>
                      <a:r>
                        <a:rPr lang="en-US" sz="1400" baseline="30000" dirty="0">
                          <a:solidFill>
                            <a:schemeClr val="dk1"/>
                          </a:solidFill>
                          <a:ea typeface="Arial"/>
                          <a:cs typeface="Arial"/>
                          <a:sym typeface="Arial"/>
                        </a:rPr>
                        <a:t>13</a:t>
                      </a:r>
                      <a:r>
                        <a:rPr lang="en-US" sz="1400" dirty="0">
                          <a:solidFill>
                            <a:schemeClr val="dk1"/>
                          </a:solidFill>
                          <a:ea typeface="Arial"/>
                          <a:cs typeface="Arial"/>
                          <a:sym typeface="Arial"/>
                        </a:rPr>
                        <a:t>C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dk1"/>
                          </a:solidFill>
                          <a:ea typeface="Arial"/>
                          <a:cs typeface="Arial"/>
                          <a:sym typeface="Arial"/>
                        </a:rPr>
                        <a:t>δ</a:t>
                      </a:r>
                      <a:r>
                        <a:rPr lang="en-US" sz="1400" baseline="30000" dirty="0">
                          <a:solidFill>
                            <a:schemeClr val="dk1"/>
                          </a:solidFill>
                          <a:ea typeface="Arial"/>
                          <a:cs typeface="Arial"/>
                          <a:sym typeface="Arial"/>
                        </a:rPr>
                        <a:t>13</a:t>
                      </a:r>
                      <a:r>
                        <a:rPr lang="en-US" sz="1400" dirty="0">
                          <a:solidFill>
                            <a:schemeClr val="dk1"/>
                          </a:solidFill>
                          <a:ea typeface="Arial"/>
                          <a:cs typeface="Arial"/>
                          <a:sym typeface="Arial"/>
                        </a:rPr>
                        <a:t>C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dk1"/>
                          </a:solidFill>
                          <a:ea typeface="Arial"/>
                          <a:cs typeface="Arial"/>
                          <a:sym typeface="Arial"/>
                        </a:rPr>
                        <a:t>Six calibrated discs of lamina were cut from leaf, dried at 50 °C during 48 °C and weighed. Leaf discs were ground to fine powder for analysis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9448235"/>
                  </a:ext>
                </a:extLst>
              </a:tr>
              <a:tr h="132814"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dk1"/>
                          </a:solidFill>
                          <a:ea typeface="Arial"/>
                          <a:cs typeface="Arial"/>
                          <a:sym typeface="Arial"/>
                        </a:rPr>
                        <a:t>C</a:t>
                      </a:r>
                      <a:r>
                        <a:rPr lang="en-US" sz="1400" baseline="-25000" dirty="0">
                          <a:solidFill>
                            <a:schemeClr val="dk1"/>
                          </a:solidFill>
                          <a:ea typeface="Arial"/>
                          <a:cs typeface="Arial"/>
                          <a:sym typeface="Arial"/>
                        </a:rPr>
                        <a:t>M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dirty="0">
                          <a:solidFill>
                            <a:schemeClr val="dk1"/>
                          </a:solidFill>
                          <a:ea typeface="Arial"/>
                          <a:cs typeface="Arial"/>
                          <a:sym typeface="Arial"/>
                        </a:rPr>
                        <a:t>C</a:t>
                      </a:r>
                      <a:r>
                        <a:rPr lang="en-US" sz="1400" baseline="-25000" dirty="0">
                          <a:solidFill>
                            <a:schemeClr val="dk1"/>
                          </a:solidFill>
                          <a:ea typeface="Arial"/>
                          <a:cs typeface="Arial"/>
                          <a:sym typeface="Arial"/>
                        </a:rPr>
                        <a:t>M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dk1"/>
                          </a:solidFill>
                          <a:ea typeface="Arial"/>
                          <a:cs typeface="Arial"/>
                          <a:sym typeface="Arial"/>
                        </a:rPr>
                        <a:t>C</a:t>
                      </a:r>
                      <a:r>
                        <a:rPr lang="en-US" sz="1400" baseline="-25000" dirty="0">
                          <a:solidFill>
                            <a:schemeClr val="dk1"/>
                          </a:solidFill>
                          <a:ea typeface="Arial"/>
                          <a:cs typeface="Arial"/>
                          <a:sym typeface="Arial"/>
                        </a:rPr>
                        <a:t>M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1685090"/>
                  </a:ext>
                </a:extLst>
              </a:tr>
              <a:tr h="132814"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dk1"/>
                          </a:solidFill>
                          <a:ea typeface="Arial"/>
                          <a:cs typeface="Arial"/>
                          <a:sym typeface="Arial"/>
                        </a:rPr>
                        <a:t>N</a:t>
                      </a:r>
                      <a:r>
                        <a:rPr lang="en-US" sz="1400" baseline="-25000" dirty="0">
                          <a:solidFill>
                            <a:schemeClr val="dk1"/>
                          </a:solidFill>
                          <a:ea typeface="Arial"/>
                          <a:cs typeface="Arial"/>
                          <a:sym typeface="Arial"/>
                        </a:rPr>
                        <a:t>M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dirty="0">
                          <a:solidFill>
                            <a:schemeClr val="dk1"/>
                          </a:solidFill>
                          <a:ea typeface="Arial"/>
                          <a:cs typeface="Arial"/>
                          <a:sym typeface="Arial"/>
                        </a:rPr>
                        <a:t>N</a:t>
                      </a:r>
                      <a:r>
                        <a:rPr lang="en-US" sz="1400" baseline="-25000" dirty="0">
                          <a:solidFill>
                            <a:schemeClr val="dk1"/>
                          </a:solidFill>
                          <a:ea typeface="Arial"/>
                          <a:cs typeface="Arial"/>
                          <a:sym typeface="Arial"/>
                        </a:rPr>
                        <a:t>M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dk1"/>
                          </a:solidFill>
                          <a:ea typeface="Arial"/>
                          <a:cs typeface="Arial"/>
                          <a:sym typeface="Arial"/>
                        </a:rPr>
                        <a:t>N</a:t>
                      </a:r>
                      <a:r>
                        <a:rPr lang="en-US" sz="1400" baseline="-25000" dirty="0">
                          <a:solidFill>
                            <a:schemeClr val="dk1"/>
                          </a:solidFill>
                          <a:ea typeface="Arial"/>
                          <a:cs typeface="Arial"/>
                          <a:sym typeface="Arial"/>
                        </a:rPr>
                        <a:t>M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77390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4422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8E410650-8E0A-4112-A9FF-F916A149CA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000000"/>
              </a:buClr>
              <a:buSzPts val="1800"/>
            </a:pPr>
            <a:r>
              <a:rPr lang="en-US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The </a:t>
            </a:r>
            <a:r>
              <a:rPr lang="en-US" b="1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biological material </a:t>
            </a:r>
            <a:r>
              <a:rPr lang="en-US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consisted of a cloned 336 F1 progeny from an interspecific cross between the female </a:t>
            </a:r>
            <a:r>
              <a:rPr lang="en-US" i="1" dirty="0" err="1">
                <a:solidFill>
                  <a:schemeClr val="dk1"/>
                </a:solidFill>
                <a:ea typeface="Arial"/>
                <a:cs typeface="Arial"/>
                <a:sym typeface="Arial"/>
              </a:rPr>
              <a:t>Populus</a:t>
            </a:r>
            <a:r>
              <a:rPr lang="en-US" i="1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 </a:t>
            </a:r>
            <a:r>
              <a:rPr lang="en-US" i="1" dirty="0" err="1">
                <a:solidFill>
                  <a:schemeClr val="dk1"/>
                </a:solidFill>
                <a:ea typeface="Arial"/>
                <a:cs typeface="Arial"/>
                <a:sym typeface="Arial"/>
              </a:rPr>
              <a:t>deltoides</a:t>
            </a:r>
            <a:r>
              <a:rPr lang="en-US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 (</a:t>
            </a:r>
            <a:r>
              <a:rPr lang="en-US" dirty="0" err="1">
                <a:solidFill>
                  <a:schemeClr val="dk1"/>
                </a:solidFill>
                <a:ea typeface="Arial"/>
                <a:cs typeface="Arial"/>
                <a:sym typeface="Arial"/>
              </a:rPr>
              <a:t>Bartr</a:t>
            </a:r>
            <a:r>
              <a:rPr lang="en-US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. Ex Marsh.) ‘73028-62’ from Illinois and the male </a:t>
            </a:r>
            <a:r>
              <a:rPr lang="en-US" i="1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P. </a:t>
            </a:r>
            <a:r>
              <a:rPr lang="en-US" i="1" dirty="0" err="1">
                <a:solidFill>
                  <a:schemeClr val="dk1"/>
                </a:solidFill>
                <a:ea typeface="Arial"/>
                <a:cs typeface="Arial"/>
                <a:sym typeface="Arial"/>
              </a:rPr>
              <a:t>trichocarpa</a:t>
            </a:r>
            <a:r>
              <a:rPr lang="en-US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 (Torr. and Gray) ’101-74’ from Washington State</a:t>
            </a:r>
          </a:p>
          <a:p>
            <a:endParaRPr lang="fr-FR" dirty="0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EAA49EA4-A764-49A2-B206-7A482EC25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MIAPPE </a:t>
            </a:r>
            <a:r>
              <a:rPr lang="fr-FR" dirty="0" err="1"/>
              <a:t>example</a:t>
            </a:r>
            <a:r>
              <a:rPr lang="fr-FR" dirty="0"/>
              <a:t> – </a:t>
            </a:r>
            <a:r>
              <a:rPr lang="fr-FR" dirty="0" err="1"/>
              <a:t>Biological</a:t>
            </a:r>
            <a:r>
              <a:rPr lang="fr-FR" dirty="0"/>
              <a:t> </a:t>
            </a:r>
            <a:r>
              <a:rPr lang="fr-FR" dirty="0" err="1"/>
              <a:t>material</a:t>
            </a:r>
            <a:endParaRPr lang="en-US" dirty="0"/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D8159FF7-374E-42F7-B14D-E93AC80F01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4326654"/>
              </p:ext>
            </p:extLst>
          </p:nvPr>
        </p:nvGraphicFramePr>
        <p:xfrm>
          <a:off x="1682754" y="3814217"/>
          <a:ext cx="8826492" cy="65621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05871">
                  <a:extLst>
                    <a:ext uri="{9D8B030D-6E8A-4147-A177-3AD203B41FA5}">
                      <a16:colId xmlns:a16="http://schemas.microsoft.com/office/drawing/2014/main" val="4144545110"/>
                    </a:ext>
                  </a:extLst>
                </a:gridCol>
                <a:gridCol w="1815218">
                  <a:extLst>
                    <a:ext uri="{9D8B030D-6E8A-4147-A177-3AD203B41FA5}">
                      <a16:colId xmlns:a16="http://schemas.microsoft.com/office/drawing/2014/main" val="920892725"/>
                    </a:ext>
                  </a:extLst>
                </a:gridCol>
                <a:gridCol w="1707268">
                  <a:extLst>
                    <a:ext uri="{9D8B030D-6E8A-4147-A177-3AD203B41FA5}">
                      <a16:colId xmlns:a16="http://schemas.microsoft.com/office/drawing/2014/main" val="450207529"/>
                    </a:ext>
                  </a:extLst>
                </a:gridCol>
                <a:gridCol w="1993270">
                  <a:extLst>
                    <a:ext uri="{9D8B030D-6E8A-4147-A177-3AD203B41FA5}">
                      <a16:colId xmlns:a16="http://schemas.microsoft.com/office/drawing/2014/main" val="2495068344"/>
                    </a:ext>
                  </a:extLst>
                </a:gridCol>
                <a:gridCol w="1604865">
                  <a:extLst>
                    <a:ext uri="{9D8B030D-6E8A-4147-A177-3AD203B41FA5}">
                      <a16:colId xmlns:a16="http://schemas.microsoft.com/office/drawing/2014/main" val="3983063234"/>
                    </a:ext>
                  </a:extLst>
                </a:gridCol>
              </a:tblGrid>
              <a:tr h="271876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 dirty="0">
                          <a:effectLst/>
                          <a:latin typeface="+mn-lt"/>
                        </a:rPr>
                        <a:t>Biological material latitude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 dirty="0">
                          <a:effectLst/>
                          <a:latin typeface="+mn-lt"/>
                        </a:rPr>
                        <a:t>Biological material longitude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 dirty="0">
                          <a:effectLst/>
                          <a:latin typeface="+mn-lt"/>
                        </a:rPr>
                        <a:t>Biological material altitude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 dirty="0">
                          <a:effectLst/>
                          <a:latin typeface="+mn-lt"/>
                        </a:rPr>
                        <a:t>Biological material coordinates uncertainty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 dirty="0">
                          <a:effectLst/>
                          <a:latin typeface="+mn-lt"/>
                        </a:rPr>
                        <a:t>Biological material preprocessing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ctr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4477486"/>
                  </a:ext>
                </a:extLst>
              </a:tr>
              <a:tr h="63087"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b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12184"/>
                  </a:ext>
                </a:extLst>
              </a:tr>
            </a:tbl>
          </a:graphicData>
        </a:graphic>
      </p:graphicFrame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64927A01-AB6D-4D89-98C9-C5DF1DF0FF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7039052"/>
              </p:ext>
            </p:extLst>
          </p:nvPr>
        </p:nvGraphicFramePr>
        <p:xfrm>
          <a:off x="494522" y="4568232"/>
          <a:ext cx="11250203" cy="8776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73749">
                  <a:extLst>
                    <a:ext uri="{9D8B030D-6E8A-4147-A177-3AD203B41FA5}">
                      <a16:colId xmlns:a16="http://schemas.microsoft.com/office/drawing/2014/main" val="81976589"/>
                    </a:ext>
                  </a:extLst>
                </a:gridCol>
                <a:gridCol w="1494846">
                  <a:extLst>
                    <a:ext uri="{9D8B030D-6E8A-4147-A177-3AD203B41FA5}">
                      <a16:colId xmlns:a16="http://schemas.microsoft.com/office/drawing/2014/main" val="4225887344"/>
                    </a:ext>
                  </a:extLst>
                </a:gridCol>
                <a:gridCol w="1160890">
                  <a:extLst>
                    <a:ext uri="{9D8B030D-6E8A-4147-A177-3AD203B41FA5}">
                      <a16:colId xmlns:a16="http://schemas.microsoft.com/office/drawing/2014/main" val="2960665411"/>
                    </a:ext>
                  </a:extLst>
                </a:gridCol>
                <a:gridCol w="1160890">
                  <a:extLst>
                    <a:ext uri="{9D8B030D-6E8A-4147-A177-3AD203B41FA5}">
                      <a16:colId xmlns:a16="http://schemas.microsoft.com/office/drawing/2014/main" val="1400638470"/>
                    </a:ext>
                  </a:extLst>
                </a:gridCol>
                <a:gridCol w="1176793">
                  <a:extLst>
                    <a:ext uri="{9D8B030D-6E8A-4147-A177-3AD203B41FA5}">
                      <a16:colId xmlns:a16="http://schemas.microsoft.com/office/drawing/2014/main" val="2694821950"/>
                    </a:ext>
                  </a:extLst>
                </a:gridCol>
                <a:gridCol w="1868557">
                  <a:extLst>
                    <a:ext uri="{9D8B030D-6E8A-4147-A177-3AD203B41FA5}">
                      <a16:colId xmlns:a16="http://schemas.microsoft.com/office/drawing/2014/main" val="3121684133"/>
                    </a:ext>
                  </a:extLst>
                </a:gridCol>
                <a:gridCol w="2314478">
                  <a:extLst>
                    <a:ext uri="{9D8B030D-6E8A-4147-A177-3AD203B41FA5}">
                      <a16:colId xmlns:a16="http://schemas.microsoft.com/office/drawing/2014/main" val="2336725136"/>
                    </a:ext>
                  </a:extLst>
                </a:gridCol>
              </a:tblGrid>
              <a:tr h="8381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Material source ID (Holding institute, accession)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 dirty="0">
                          <a:effectLst/>
                          <a:latin typeface="+mn-lt"/>
                        </a:rPr>
                        <a:t>Material source DOI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 dirty="0">
                          <a:effectLst/>
                          <a:latin typeface="+mn-lt"/>
                        </a:rPr>
                        <a:t>Material source latitude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 dirty="0">
                          <a:effectLst/>
                          <a:latin typeface="+mn-lt"/>
                        </a:rPr>
                        <a:t>Material source longitude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 dirty="0">
                          <a:effectLst/>
                          <a:latin typeface="+mn-lt"/>
                        </a:rPr>
                        <a:t>Material source altitude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 dirty="0">
                          <a:effectLst/>
                          <a:latin typeface="+mn-lt"/>
                        </a:rPr>
                        <a:t>Material source coordinates uncertainty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 dirty="0">
                          <a:effectLst/>
                          <a:latin typeface="+mn-lt"/>
                        </a:rPr>
                        <a:t>Material source description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ctr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44774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INRA:73028-62</a:t>
                      </a:r>
                    </a:p>
                  </a:txBody>
                  <a:tcPr marL="3175" marR="3175" marT="317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dirty="0">
                          <a:solidFill>
                            <a:schemeClr val="dk1"/>
                          </a:solidFill>
                          <a:latin typeface="+mn-lt"/>
                          <a:ea typeface="Arial"/>
                          <a:cs typeface="Arial"/>
                          <a:sym typeface="Arial"/>
                        </a:rPr>
                        <a:t>From Washington State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b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121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INRA:101-74</a:t>
                      </a:r>
                    </a:p>
                  </a:txBody>
                  <a:tcPr marL="3175" marR="3175" marT="317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175" marR="3175" marT="317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dirty="0">
                          <a:solidFill>
                            <a:schemeClr val="dk1"/>
                          </a:solidFill>
                          <a:latin typeface="+mn-lt"/>
                          <a:ea typeface="Arial"/>
                          <a:cs typeface="Arial"/>
                          <a:sym typeface="Arial"/>
                        </a:rPr>
                        <a:t>From Washington State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b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1908180"/>
                  </a:ext>
                </a:extLst>
              </a:tr>
            </a:tbl>
          </a:graphicData>
        </a:graphic>
      </p:graphicFrame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395A2DD4-4A4B-4B85-AE2B-8BB400093C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8973583"/>
              </p:ext>
            </p:extLst>
          </p:nvPr>
        </p:nvGraphicFramePr>
        <p:xfrm>
          <a:off x="2503726" y="3052134"/>
          <a:ext cx="7199990" cy="6642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36148">
                  <a:extLst>
                    <a:ext uri="{9D8B030D-6E8A-4147-A177-3AD203B41FA5}">
                      <a16:colId xmlns:a16="http://schemas.microsoft.com/office/drawing/2014/main" val="707936948"/>
                    </a:ext>
                  </a:extLst>
                </a:gridCol>
                <a:gridCol w="1802645">
                  <a:extLst>
                    <a:ext uri="{9D8B030D-6E8A-4147-A177-3AD203B41FA5}">
                      <a16:colId xmlns:a16="http://schemas.microsoft.com/office/drawing/2014/main" val="680566312"/>
                    </a:ext>
                  </a:extLst>
                </a:gridCol>
                <a:gridCol w="930536">
                  <a:extLst>
                    <a:ext uri="{9D8B030D-6E8A-4147-A177-3AD203B41FA5}">
                      <a16:colId xmlns:a16="http://schemas.microsoft.com/office/drawing/2014/main" val="1152491318"/>
                    </a:ext>
                  </a:extLst>
                </a:gridCol>
                <a:gridCol w="584461">
                  <a:extLst>
                    <a:ext uri="{9D8B030D-6E8A-4147-A177-3AD203B41FA5}">
                      <a16:colId xmlns:a16="http://schemas.microsoft.com/office/drawing/2014/main" val="1676054684"/>
                    </a:ext>
                  </a:extLst>
                </a:gridCol>
                <a:gridCol w="763902">
                  <a:extLst>
                    <a:ext uri="{9D8B030D-6E8A-4147-A177-3AD203B41FA5}">
                      <a16:colId xmlns:a16="http://schemas.microsoft.com/office/drawing/2014/main" val="2115084919"/>
                    </a:ext>
                  </a:extLst>
                </a:gridCol>
                <a:gridCol w="1482298">
                  <a:extLst>
                    <a:ext uri="{9D8B030D-6E8A-4147-A177-3AD203B41FA5}">
                      <a16:colId xmlns:a16="http://schemas.microsoft.com/office/drawing/2014/main" val="3547796375"/>
                    </a:ext>
                  </a:extLst>
                </a:gridCol>
              </a:tblGrid>
              <a:tr h="37689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1" u="none" strike="noStrike" dirty="0">
                          <a:effectLst/>
                          <a:latin typeface="+mn-lt"/>
                        </a:rPr>
                        <a:t>Biological Material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 dirty="0">
                          <a:effectLst/>
                          <a:latin typeface="+mn-lt"/>
                        </a:rPr>
                        <a:t>Biological material ID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 dirty="0">
                          <a:effectLst/>
                          <a:latin typeface="+mn-lt"/>
                        </a:rPr>
                        <a:t>Organism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 dirty="0">
                          <a:effectLst/>
                          <a:latin typeface="+mn-lt"/>
                        </a:rPr>
                        <a:t>Genus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 dirty="0">
                          <a:effectLst/>
                          <a:latin typeface="+mn-lt"/>
                        </a:rPr>
                        <a:t>Species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 dirty="0">
                          <a:effectLst/>
                          <a:latin typeface="+mn-lt"/>
                        </a:rPr>
                        <a:t>Infraspecific name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ctr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44774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73028-62</a:t>
                      </a:r>
                    </a:p>
                  </a:txBody>
                  <a:tcPr marL="3175" marR="3175" marT="317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NCBI:3696</a:t>
                      </a:r>
                    </a:p>
                  </a:txBody>
                  <a:tcPr marL="3175" marR="3175" marT="317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Populus</a:t>
                      </a:r>
                    </a:p>
                  </a:txBody>
                  <a:tcPr marL="3175" marR="3175" marT="317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deltoides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175" marR="3175" marT="317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b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121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101-74</a:t>
                      </a:r>
                    </a:p>
                  </a:txBody>
                  <a:tcPr marL="3175" marR="3175" marT="317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NCBI:3694</a:t>
                      </a:r>
                    </a:p>
                  </a:txBody>
                  <a:tcPr marL="3175" marR="3175" marT="317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Populus</a:t>
                      </a:r>
                    </a:p>
                  </a:txBody>
                  <a:tcPr marL="3175" marR="3175" marT="317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trichocarpa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175" marR="3175" marT="317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068" marR="8068" marT="8068" marB="0" anchor="b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78102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1367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A1691293-7E75-4DDB-823C-E82F797D1F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000000"/>
              </a:buClr>
              <a:buSzPts val="1800"/>
            </a:pPr>
            <a:r>
              <a:rPr lang="en-US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The trial was and consisted in 6 randomized complete blocks where each F1 genotype and each parent was represented by one replicate</a:t>
            </a:r>
          </a:p>
          <a:p>
            <a:pPr>
              <a:buClr>
                <a:srgbClr val="000000"/>
              </a:buClr>
              <a:buSzPts val="1800"/>
            </a:pPr>
            <a:r>
              <a:rPr lang="en-US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6 randomized blocks, 1 observation unit = one tree, 6 replicates defined by their position in each block: row and column</a:t>
            </a:r>
          </a:p>
          <a:p>
            <a:pPr>
              <a:buClr>
                <a:srgbClr val="000000"/>
              </a:buClr>
              <a:buSzPts val="1800"/>
            </a:pPr>
            <a:endParaRPr lang="en-US" dirty="0">
              <a:solidFill>
                <a:schemeClr val="dk1"/>
              </a:solidFill>
              <a:ea typeface="Arial"/>
              <a:cs typeface="Arial"/>
              <a:sym typeface="Arial"/>
            </a:endParaRPr>
          </a:p>
          <a:p>
            <a:endParaRPr lang="fr-FR" dirty="0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EAA49EA4-A764-49A2-B206-7A482EC25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MIAPPE </a:t>
            </a:r>
            <a:r>
              <a:rPr lang="fr-FR" dirty="0" err="1"/>
              <a:t>example</a:t>
            </a:r>
            <a:r>
              <a:rPr lang="fr-FR" dirty="0"/>
              <a:t> – Observation unit</a:t>
            </a:r>
            <a:endParaRPr lang="en-US" dirty="0"/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5AF28F9B-117F-42FD-8228-CAB1F3C5BD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6305757"/>
              </p:ext>
            </p:extLst>
          </p:nvPr>
        </p:nvGraphicFramePr>
        <p:xfrm>
          <a:off x="1043335" y="3429000"/>
          <a:ext cx="10105329" cy="7473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07173">
                  <a:extLst>
                    <a:ext uri="{9D8B030D-6E8A-4147-A177-3AD203B41FA5}">
                      <a16:colId xmlns:a16="http://schemas.microsoft.com/office/drawing/2014/main" val="1566236878"/>
                    </a:ext>
                  </a:extLst>
                </a:gridCol>
                <a:gridCol w="1667637">
                  <a:extLst>
                    <a:ext uri="{9D8B030D-6E8A-4147-A177-3AD203B41FA5}">
                      <a16:colId xmlns:a16="http://schemas.microsoft.com/office/drawing/2014/main" val="149644334"/>
                    </a:ext>
                  </a:extLst>
                </a:gridCol>
                <a:gridCol w="1859725">
                  <a:extLst>
                    <a:ext uri="{9D8B030D-6E8A-4147-A177-3AD203B41FA5}">
                      <a16:colId xmlns:a16="http://schemas.microsoft.com/office/drawing/2014/main" val="1031833117"/>
                    </a:ext>
                  </a:extLst>
                </a:gridCol>
                <a:gridCol w="963613">
                  <a:extLst>
                    <a:ext uri="{9D8B030D-6E8A-4147-A177-3AD203B41FA5}">
                      <a16:colId xmlns:a16="http://schemas.microsoft.com/office/drawing/2014/main" val="1643713928"/>
                    </a:ext>
                  </a:extLst>
                </a:gridCol>
                <a:gridCol w="1619822">
                  <a:extLst>
                    <a:ext uri="{9D8B030D-6E8A-4147-A177-3AD203B41FA5}">
                      <a16:colId xmlns:a16="http://schemas.microsoft.com/office/drawing/2014/main" val="695144278"/>
                    </a:ext>
                  </a:extLst>
                </a:gridCol>
                <a:gridCol w="2487359">
                  <a:extLst>
                    <a:ext uri="{9D8B030D-6E8A-4147-A177-3AD203B41FA5}">
                      <a16:colId xmlns:a16="http://schemas.microsoft.com/office/drawing/2014/main" val="3815052002"/>
                    </a:ext>
                  </a:extLst>
                </a:gridCol>
              </a:tblGrid>
              <a:tr h="118689"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Observation Unit</a:t>
                      </a: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Observation unit ID</a:t>
                      </a: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Observation unit type</a:t>
                      </a: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External ID</a:t>
                      </a: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Spatial distribution</a:t>
                      </a: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Observation Unit factor value</a:t>
                      </a: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45840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101-74</a:t>
                      </a:r>
                    </a:p>
                  </a:txBody>
                  <a:tcPr marL="3175" marR="3175" marT="317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101-74</a:t>
                      </a:r>
                    </a:p>
                  </a:txBody>
                  <a:tcPr marL="3175" marR="3175" marT="317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6897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73028-62</a:t>
                      </a:r>
                    </a:p>
                  </a:txBody>
                  <a:tcPr marL="3175" marR="3175" marT="317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73028-62</a:t>
                      </a:r>
                    </a:p>
                  </a:txBody>
                  <a:tcPr marL="3175" marR="3175" marT="317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1464884"/>
                  </a:ext>
                </a:extLst>
              </a:tr>
            </a:tbl>
          </a:graphicData>
        </a:graphic>
      </p:graphicFrame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0A5B20CF-1C7F-4C7F-B57E-B6B45F383B1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539731" y="4419488"/>
          <a:ext cx="9112538" cy="7505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87388">
                  <a:extLst>
                    <a:ext uri="{9D8B030D-6E8A-4147-A177-3AD203B41FA5}">
                      <a16:colId xmlns:a16="http://schemas.microsoft.com/office/drawing/2014/main" val="3590772697"/>
                    </a:ext>
                  </a:extLst>
                </a:gridCol>
                <a:gridCol w="893763">
                  <a:extLst>
                    <a:ext uri="{9D8B030D-6E8A-4147-A177-3AD203B41FA5}">
                      <a16:colId xmlns:a16="http://schemas.microsoft.com/office/drawing/2014/main" val="2322376109"/>
                    </a:ext>
                  </a:extLst>
                </a:gridCol>
                <a:gridCol w="1656112">
                  <a:extLst>
                    <a:ext uri="{9D8B030D-6E8A-4147-A177-3AD203B41FA5}">
                      <a16:colId xmlns:a16="http://schemas.microsoft.com/office/drawing/2014/main" val="2595602585"/>
                    </a:ext>
                  </a:extLst>
                </a:gridCol>
                <a:gridCol w="1965452">
                  <a:extLst>
                    <a:ext uri="{9D8B030D-6E8A-4147-A177-3AD203B41FA5}">
                      <a16:colId xmlns:a16="http://schemas.microsoft.com/office/drawing/2014/main" val="1409783137"/>
                    </a:ext>
                  </a:extLst>
                </a:gridCol>
                <a:gridCol w="1642174">
                  <a:extLst>
                    <a:ext uri="{9D8B030D-6E8A-4147-A177-3AD203B41FA5}">
                      <a16:colId xmlns:a16="http://schemas.microsoft.com/office/drawing/2014/main" val="2943139149"/>
                    </a:ext>
                  </a:extLst>
                </a:gridCol>
                <a:gridCol w="1304036">
                  <a:extLst>
                    <a:ext uri="{9D8B030D-6E8A-4147-A177-3AD203B41FA5}">
                      <a16:colId xmlns:a16="http://schemas.microsoft.com/office/drawing/2014/main" val="931367826"/>
                    </a:ext>
                  </a:extLst>
                </a:gridCol>
                <a:gridCol w="963613">
                  <a:extLst>
                    <a:ext uri="{9D8B030D-6E8A-4147-A177-3AD203B41FA5}">
                      <a16:colId xmlns:a16="http://schemas.microsoft.com/office/drawing/2014/main" val="1934099106"/>
                    </a:ext>
                  </a:extLst>
                </a:gridCol>
              </a:tblGrid>
              <a:tr h="3816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Sample</a:t>
                      </a: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Sample ID</a:t>
                      </a: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Plant structure development stage</a:t>
                      </a: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Plant anatomical entity</a:t>
                      </a: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Sample description</a:t>
                      </a: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Collection date</a:t>
                      </a: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External ID</a:t>
                      </a: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45840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6897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92584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DAC0F2F4-B089-43C8-A7B8-5387D4258F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dk1"/>
                </a:solidFill>
                <a:ea typeface="Arial"/>
                <a:cs typeface="Arial"/>
                <a:sym typeface="Arial"/>
              </a:rPr>
              <a:t>The trial was established from 25 cm- homogenous hardwood cuttings planted at a plant density of 6670 trees per ha. The trial was and consisted in 6 randomized complete blocks where each F1 genotype and each parent was represented by one replicate</a:t>
            </a: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EAA49EA4-A764-49A2-B206-7A482EC25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MIAPPE </a:t>
            </a:r>
            <a:r>
              <a:rPr lang="fr-FR" dirty="0" err="1"/>
              <a:t>example</a:t>
            </a:r>
            <a:r>
              <a:rPr lang="fr-FR" dirty="0"/>
              <a:t> – </a:t>
            </a:r>
            <a:r>
              <a:rPr lang="fr-FR" dirty="0" err="1"/>
              <a:t>Environment</a:t>
            </a:r>
            <a:endParaRPr lang="en-US" dirty="0"/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54FF4D69-3455-416F-BE02-EF96CCD4E0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279092"/>
              </p:ext>
            </p:extLst>
          </p:nvPr>
        </p:nvGraphicFramePr>
        <p:xfrm>
          <a:off x="3233630" y="4184682"/>
          <a:ext cx="5715636" cy="7600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50049">
                  <a:extLst>
                    <a:ext uri="{9D8B030D-6E8A-4147-A177-3AD203B41FA5}">
                      <a16:colId xmlns:a16="http://schemas.microsoft.com/office/drawing/2014/main" val="3590772697"/>
                    </a:ext>
                  </a:extLst>
                </a:gridCol>
                <a:gridCol w="2039811">
                  <a:extLst>
                    <a:ext uri="{9D8B030D-6E8A-4147-A177-3AD203B41FA5}">
                      <a16:colId xmlns:a16="http://schemas.microsoft.com/office/drawing/2014/main" val="931367826"/>
                    </a:ext>
                  </a:extLst>
                </a:gridCol>
                <a:gridCol w="2525776">
                  <a:extLst>
                    <a:ext uri="{9D8B030D-6E8A-4147-A177-3AD203B41FA5}">
                      <a16:colId xmlns:a16="http://schemas.microsoft.com/office/drawing/2014/main" val="1934099106"/>
                    </a:ext>
                  </a:extLst>
                </a:gridCol>
              </a:tblGrid>
              <a:tr h="116456"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1" u="none" strike="noStrike" dirty="0">
                          <a:effectLst/>
                          <a:latin typeface="+mn-lt"/>
                        </a:rPr>
                        <a:t>Environment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Environment parameter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u="none" strike="noStrike" dirty="0">
                          <a:effectLst/>
                          <a:latin typeface="+mn-lt"/>
                        </a:rPr>
                        <a:t>Environment parameter value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45840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dirty="0">
                          <a:solidFill>
                            <a:schemeClr val="dk1"/>
                          </a:solidFill>
                          <a:ea typeface="Arial"/>
                          <a:cs typeface="Arial"/>
                          <a:sym typeface="Arial"/>
                        </a:rPr>
                        <a:t>plant density 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dirty="0">
                          <a:solidFill>
                            <a:schemeClr val="dk1"/>
                          </a:solidFill>
                          <a:ea typeface="Arial"/>
                          <a:cs typeface="Arial"/>
                          <a:sym typeface="Arial"/>
                        </a:rPr>
                        <a:t>6670 trees per ha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6897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90087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0346012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-INRAE-Panoramiqu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_PlantBioinfoPF.potx" id="{D3BDB283-446B-4C18-BEA7-B992B154116D}" vid="{78301962-0A57-4C5E-9CF5-C02068AF394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template_PlantBioinfoPF</Template>
  <TotalTime>108</TotalTime>
  <Words>2810</Words>
  <Application>Microsoft Office PowerPoint</Application>
  <PresentationFormat>Grand écran</PresentationFormat>
  <Paragraphs>982</Paragraphs>
  <Slides>23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30" baseType="lpstr">
      <vt:lpstr>ＭＳ Ｐゴシック</vt:lpstr>
      <vt:lpstr>Arial</vt:lpstr>
      <vt:lpstr>Calibri</vt:lpstr>
      <vt:lpstr>Calibri Light</vt:lpstr>
      <vt:lpstr>Raleway</vt:lpstr>
      <vt:lpstr>Wingdings 3</vt:lpstr>
      <vt:lpstr>Presentation-INRAE-Panoramique</vt:lpstr>
      <vt:lpstr>Hands-on MIAPPE</vt:lpstr>
      <vt:lpstr>A vous de jouer !</vt:lpstr>
      <vt:lpstr>Exemple avec un format de données minimum</vt:lpstr>
      <vt:lpstr>MIAPPE example - Investigation</vt:lpstr>
      <vt:lpstr>MIAPPE example - Study</vt:lpstr>
      <vt:lpstr>MIAPPE example – Assay/Observed variable</vt:lpstr>
      <vt:lpstr>MIAPPE example – Biological material</vt:lpstr>
      <vt:lpstr>MIAPPE example – Observation unit</vt:lpstr>
      <vt:lpstr>MIAPPE example – Environment</vt:lpstr>
      <vt:lpstr>MIAPPE example – Events</vt:lpstr>
      <vt:lpstr>MIAPPE example – Experimental factor/Treatment</vt:lpstr>
      <vt:lpstr>Exemple avec un format de données riche</vt:lpstr>
      <vt:lpstr>MIAPPE example - Investigation</vt:lpstr>
      <vt:lpstr>MIAPPE example - Study</vt:lpstr>
      <vt:lpstr>MIAPPE example - Study</vt:lpstr>
      <vt:lpstr>MIAPPE example - Study</vt:lpstr>
      <vt:lpstr>MIAPPE example – Assay/Observed variable</vt:lpstr>
      <vt:lpstr>CropOntology TD v5 Example</vt:lpstr>
      <vt:lpstr>MIAPPE example – Biological material</vt:lpstr>
      <vt:lpstr>MIAPPE example – Observation unit</vt:lpstr>
      <vt:lpstr>MIAPPE example – Environment</vt:lpstr>
      <vt:lpstr>MIAPPE example – Events</vt:lpstr>
      <vt:lpstr>MIAPPE example – Experimental factor/Treatment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cmichotey</dc:creator>
  <cp:lastModifiedBy>cmichotey</cp:lastModifiedBy>
  <cp:revision>22</cp:revision>
  <dcterms:created xsi:type="dcterms:W3CDTF">2023-04-14T15:39:01Z</dcterms:created>
  <dcterms:modified xsi:type="dcterms:W3CDTF">2023-06-14T21:15:46Z</dcterms:modified>
</cp:coreProperties>
</file>