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418" r:id="rId3"/>
    <p:sldId id="651" r:id="rId4"/>
    <p:sldId id="618" r:id="rId5"/>
    <p:sldId id="654" r:id="rId6"/>
    <p:sldId id="646" r:id="rId7"/>
    <p:sldId id="647" r:id="rId8"/>
    <p:sldId id="635" r:id="rId9"/>
    <p:sldId id="648" r:id="rId10"/>
    <p:sldId id="653" r:id="rId11"/>
    <p:sldId id="650" r:id="rId12"/>
    <p:sldId id="655" r:id="rId13"/>
    <p:sldId id="267" r:id="rId14"/>
    <p:sldId id="659" r:id="rId15"/>
    <p:sldId id="660" r:id="rId16"/>
    <p:sldId id="269" r:id="rId17"/>
    <p:sldId id="42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38" d="100"/>
          <a:sy n="38" d="100"/>
        </p:scale>
        <p:origin x="50" y="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79B22-1D2E-4770-AAC3-2C3FB984CCDE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2E009-442C-4DE5-8939-07B3BE904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09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48D5A-0F68-6840-8712-1BCB262F4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43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44345d743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44345d743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Augmenter taille des logo, ajouter celui de sixtine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be655c7a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2be655c7a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44345d743d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44345d743d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44345d743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44345d743d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30D65B-88BD-470A-B0E5-620C2AF4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3B5A5D-9033-48BA-A74F-DD5786444664}"/>
              </a:ext>
            </a:extLst>
          </p:cNvPr>
          <p:cNvSpPr/>
          <p:nvPr/>
        </p:nvSpPr>
        <p:spPr>
          <a:xfrm>
            <a:off x="0" y="6007914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C67119F-1BB9-4D66-AAC7-C72EA90BC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5616765"/>
            <a:ext cx="2286000" cy="8972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E1DBC4-8D6E-4ACB-8C1D-39691F91A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2" y="5702823"/>
            <a:ext cx="901117" cy="6352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B9793C-7482-42DA-B8FB-4F0442C84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10" y="5693772"/>
            <a:ext cx="1552333" cy="64732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090D833-C8A2-4053-A3D1-8BC57BEB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7446D2A-13CB-49CC-8557-B45823E8E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2400" kern="1200" dirty="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5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C9EC3-48C4-4779-9AA9-40303665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95FDAB-A6C1-4D14-B894-3007FF58B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D0C61F-E596-46C9-B367-34C35729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445-885E-497E-A466-8F46C0DAED35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22228B-4966-416D-8629-45765A7B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4D379-FFF8-45DA-BB8E-EAC2883F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71FB-110E-4557-A8D9-BA2738798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08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lassique">
  <p:cSld name="Page classiqu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43192" y="149638"/>
            <a:ext cx="102162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22345" y="1537856"/>
            <a:ext cx="96801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1122336" y="858842"/>
            <a:ext cx="96801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21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61" y="888251"/>
            <a:ext cx="11561452" cy="5194497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61" y="0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0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3192" y="1233487"/>
            <a:ext cx="10753484" cy="4655712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3484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74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58" y="626167"/>
            <a:ext cx="5336676" cy="4174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958" y="1043611"/>
            <a:ext cx="5336675" cy="44128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5730" y="626167"/>
            <a:ext cx="6480312" cy="4174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5729" y="1043611"/>
            <a:ext cx="6480312" cy="44128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41248"/>
            <a:ext cx="11986591" cy="5153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418921"/>
            <a:ext cx="314325" cy="4286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9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6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233488"/>
            <a:ext cx="4979027" cy="46557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233486"/>
            <a:ext cx="5032406" cy="46557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6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1747095"/>
            <a:ext cx="10770669" cy="4142104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58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9A0BB7-C7A4-4235-9D1E-8706877D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25963E-A9C7-4759-9130-48AA349307C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5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537860"/>
            <a:ext cx="4979027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537860"/>
            <a:ext cx="5032406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644" y="1537860"/>
            <a:ext cx="5034013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644" y="2355454"/>
            <a:ext cx="5034013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5343" y="1537860"/>
            <a:ext cx="504203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5343" y="2355454"/>
            <a:ext cx="504203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504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309376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0660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75662"/>
                </a:solidFill>
                <a:latin typeface="+mn-lt"/>
              </a:rPr>
              <a:t>Module 5 : Ecosystème SI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Célia Michotey &amp; Cyril Pommier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BBB110-6190-4639-A86F-C39709AF55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6178263"/>
            <a:ext cx="901117" cy="6352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4E4815-49DE-4BDD-B14E-81DA85EF79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31" y="6169212"/>
            <a:ext cx="1552333" cy="6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6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9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sa/4.0/deed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11.png"/><Relationship Id="rId3" Type="http://schemas.openxmlformats.org/officeDocument/2006/relationships/image" Target="../media/image26.png"/><Relationship Id="rId21" Type="http://schemas.microsoft.com/office/2007/relationships/hdphoto" Target="../media/hdphoto1.wdp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17" Type="http://schemas.openxmlformats.org/officeDocument/2006/relationships/image" Target="../media/image40.jpe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19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4.jpeg"/><Relationship Id="rId12" Type="http://schemas.openxmlformats.org/officeDocument/2006/relationships/image" Target="../media/image4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13.png"/><Relationship Id="rId5" Type="http://schemas.openxmlformats.org/officeDocument/2006/relationships/image" Target="../media/image32.jpeg"/><Relationship Id="rId1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40.jpeg"/><Relationship Id="rId9" Type="http://schemas.openxmlformats.org/officeDocument/2006/relationships/image" Target="../media/image38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24C0E1A-F76E-4CDC-B55A-6DA03BA53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Module 5 : Ecosystème SI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EF30FB0E-3015-4C70-9C64-43946AD2C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ym typeface="Noto Sans Symbols"/>
              </a:rPr>
              <a:t>Panorama des SI locaux, SI globaux et entrepôts des communautés plantes et forêt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7435B428-42E1-4C19-A8F1-E768237E5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52" y="159623"/>
            <a:ext cx="1712910" cy="60353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F536AA6-E7F9-468D-8114-4BAB27749379}"/>
              </a:ext>
            </a:extLst>
          </p:cNvPr>
          <p:cNvSpPr txBox="1"/>
          <p:nvPr/>
        </p:nvSpPr>
        <p:spPr>
          <a:xfrm>
            <a:off x="4524757" y="4672668"/>
            <a:ext cx="315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Célia Michotey &amp; Cyril Pommier</a:t>
            </a:r>
          </a:p>
        </p:txBody>
      </p:sp>
    </p:spTree>
    <p:extLst>
      <p:ext uri="{BB962C8B-B14F-4D97-AF65-F5344CB8AC3E}">
        <p14:creationId xmlns:p14="http://schemas.microsoft.com/office/powerpoint/2010/main" val="172856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A4607867-DE8C-4474-9C0B-B4C138655C66}"/>
              </a:ext>
            </a:extLst>
          </p:cNvPr>
          <p:cNvGrpSpPr/>
          <p:nvPr/>
        </p:nvGrpSpPr>
        <p:grpSpPr>
          <a:xfrm>
            <a:off x="513111" y="783112"/>
            <a:ext cx="11165777" cy="6018244"/>
            <a:chOff x="430916" y="799970"/>
            <a:chExt cx="11165777" cy="6018244"/>
          </a:xfrm>
        </p:grpSpPr>
        <p:pic>
          <p:nvPicPr>
            <p:cNvPr id="356" name="Google Shape;356;g244345d743d_0_2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92375" y="1024530"/>
              <a:ext cx="1275925" cy="102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g244345d743d_0_2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0916" y="2729195"/>
              <a:ext cx="2420820" cy="888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8" name="Google Shape;358;g244345d743d_0_254"/>
            <p:cNvGrpSpPr/>
            <p:nvPr/>
          </p:nvGrpSpPr>
          <p:grpSpPr>
            <a:xfrm>
              <a:off x="8019716" y="2998014"/>
              <a:ext cx="3576977" cy="619472"/>
              <a:chOff x="9042991" y="2485783"/>
              <a:chExt cx="2959849" cy="578892"/>
            </a:xfrm>
          </p:grpSpPr>
          <p:pic>
            <p:nvPicPr>
              <p:cNvPr id="359" name="Google Shape;359;g244345d743d_0_25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9042991" y="2517400"/>
                <a:ext cx="2959849" cy="547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0" name="Google Shape;360;g244345d743d_0_254"/>
              <p:cNvSpPr txBox="1"/>
              <p:nvPr/>
            </p:nvSpPr>
            <p:spPr>
              <a:xfrm>
                <a:off x="10325400" y="2485783"/>
                <a:ext cx="886500" cy="273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85725" dist="38100" algn="bl" rotWithShape="0">
                  <a:srgbClr val="000000">
                    <a:alpha val="92000"/>
                  </a:srgbClr>
                </a:outerShdw>
              </a:effectLst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9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OLGA</a:t>
                </a:r>
                <a:endParaRPr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1" name="Google Shape;361;g244345d743d_0_254"/>
            <p:cNvCxnSpPr>
              <a:stCxn id="356" idx="3"/>
              <a:endCxn id="360" idx="0"/>
            </p:cNvCxnSpPr>
            <p:nvPr/>
          </p:nvCxnSpPr>
          <p:spPr>
            <a:xfrm>
              <a:off x="6368300" y="1539004"/>
              <a:ext cx="3736800" cy="1458900"/>
            </a:xfrm>
            <a:prstGeom prst="bent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62" name="Google Shape;362;g244345d743d_0_254"/>
            <p:cNvSpPr txBox="1"/>
            <p:nvPr/>
          </p:nvSpPr>
          <p:spPr>
            <a:xfrm>
              <a:off x="3014575" y="800095"/>
              <a:ext cx="1641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Mesures et observations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3" name="Google Shape;363;g244345d743d_0_254"/>
            <p:cNvCxnSpPr>
              <a:stCxn id="356" idx="1"/>
              <a:endCxn id="357" idx="0"/>
            </p:cNvCxnSpPr>
            <p:nvPr/>
          </p:nvCxnSpPr>
          <p:spPr>
            <a:xfrm flipH="1">
              <a:off x="1641475" y="1539004"/>
              <a:ext cx="3450900" cy="1190100"/>
            </a:xfrm>
            <a:prstGeom prst="bent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64" name="Google Shape;364;g244345d743d_0_254"/>
            <p:cNvSpPr txBox="1"/>
            <p:nvPr/>
          </p:nvSpPr>
          <p:spPr>
            <a:xfrm>
              <a:off x="7041150" y="799970"/>
              <a:ext cx="1641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Mesures et observations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g244345d743d_0_254"/>
            <p:cNvPicPr preferRelativeResize="0"/>
            <p:nvPr/>
          </p:nvPicPr>
          <p:blipFill rotWithShape="1">
            <a:blip r:embed="rId6">
              <a:alphaModFix/>
            </a:blip>
            <a:srcRect t="20672" b="23014"/>
            <a:stretch/>
          </p:blipFill>
          <p:spPr>
            <a:xfrm>
              <a:off x="3815231" y="4307833"/>
              <a:ext cx="3849174" cy="99343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6" name="Google Shape;366;g244345d743d_0_254"/>
            <p:cNvCxnSpPr>
              <a:stCxn id="357" idx="2"/>
              <a:endCxn id="365" idx="0"/>
            </p:cNvCxnSpPr>
            <p:nvPr/>
          </p:nvCxnSpPr>
          <p:spPr>
            <a:xfrm rot="-5400000" flipH="1">
              <a:off x="3345476" y="1913345"/>
              <a:ext cx="690300" cy="4098600"/>
            </a:xfrm>
            <a:prstGeom prst="bentConnector3">
              <a:avLst>
                <a:gd name="adj1" fmla="val 50003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67" name="Google Shape;367;g244345d743d_0_254"/>
            <p:cNvSpPr txBox="1"/>
            <p:nvPr/>
          </p:nvSpPr>
          <p:spPr>
            <a:xfrm>
              <a:off x="3739800" y="3437870"/>
              <a:ext cx="3645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Publication et partage pérenne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9" name="Google Shape;369;g244345d743d_0_254"/>
            <p:cNvCxnSpPr>
              <a:stCxn id="359" idx="2"/>
              <a:endCxn id="365" idx="0"/>
            </p:cNvCxnSpPr>
            <p:nvPr/>
          </p:nvCxnSpPr>
          <p:spPr>
            <a:xfrm rot="5400000">
              <a:off x="7428905" y="1928485"/>
              <a:ext cx="690300" cy="4068300"/>
            </a:xfrm>
            <a:prstGeom prst="bentConnector3">
              <a:avLst>
                <a:gd name="adj1" fmla="val 50003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" name="Google Shape;367;g244345d743d_0_254">
              <a:extLst>
                <a:ext uri="{FF2B5EF4-FFF2-40B4-BE49-F238E27FC236}">
                  <a16:creationId xmlns:a16="http://schemas.microsoft.com/office/drawing/2014/main" id="{1B4BB5B1-2A7A-0775-225C-859B9E0C3F92}"/>
                </a:ext>
              </a:extLst>
            </p:cNvPr>
            <p:cNvSpPr txBox="1"/>
            <p:nvPr/>
          </p:nvSpPr>
          <p:spPr>
            <a:xfrm>
              <a:off x="5951255" y="5039354"/>
              <a:ext cx="3645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 dirty="0">
                  <a:latin typeface="Calibri"/>
                  <a:ea typeface="Calibri"/>
                  <a:cs typeface="Calibri"/>
                  <a:sym typeface="Calibri"/>
                </a:rPr>
                <a:t>Portail de données plante</a:t>
              </a:r>
              <a:endParaRPr sz="1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Picture 2" descr="FAIR Data-finder for Agronomic REsearch">
              <a:extLst>
                <a:ext uri="{FF2B5EF4-FFF2-40B4-BE49-F238E27FC236}">
                  <a16:creationId xmlns:a16="http://schemas.microsoft.com/office/drawing/2014/main" id="{34DC16A6-D1C0-C4D0-3DA9-74407BF13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0224" y="5086000"/>
              <a:ext cx="1064798" cy="585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Google Shape;369;g244345d743d_0_254">
              <a:extLst>
                <a:ext uri="{FF2B5EF4-FFF2-40B4-BE49-F238E27FC236}">
                  <a16:creationId xmlns:a16="http://schemas.microsoft.com/office/drawing/2014/main" id="{7300E003-B3EA-90D6-B49F-6CBC788B63B2}"/>
                </a:ext>
              </a:extLst>
            </p:cNvPr>
            <p:cNvCxnSpPr>
              <a:cxnSpLocks/>
              <a:stCxn id="2050" idx="0"/>
              <a:endCxn id="3" idx="2"/>
            </p:cNvCxnSpPr>
            <p:nvPr/>
          </p:nvCxnSpPr>
          <p:spPr>
            <a:xfrm rot="16200000" flipV="1">
              <a:off x="9182156" y="5952106"/>
              <a:ext cx="560936" cy="1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pic>
          <p:nvPicPr>
            <p:cNvPr id="2050" name="Picture 2" descr="Accueil">
              <a:extLst>
                <a:ext uri="{FF2B5EF4-FFF2-40B4-BE49-F238E27FC236}">
                  <a16:creationId xmlns:a16="http://schemas.microsoft.com/office/drawing/2014/main" id="{7E987B86-D191-2552-DE2D-687870083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284" y="6232575"/>
              <a:ext cx="1972679" cy="585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Google Shape;366;g244345d743d_0_254">
              <a:extLst>
                <a:ext uri="{FF2B5EF4-FFF2-40B4-BE49-F238E27FC236}">
                  <a16:creationId xmlns:a16="http://schemas.microsoft.com/office/drawing/2014/main" id="{4830A8B1-9914-750E-DCB4-B2AFE18B36FD}"/>
                </a:ext>
              </a:extLst>
            </p:cNvPr>
            <p:cNvCxnSpPr>
              <a:cxnSpLocks/>
              <a:stCxn id="365" idx="2"/>
              <a:endCxn id="3" idx="1"/>
            </p:cNvCxnSpPr>
            <p:nvPr/>
          </p:nvCxnSpPr>
          <p:spPr>
            <a:xfrm rot="16200000" flipH="1">
              <a:off x="7296246" y="3744841"/>
              <a:ext cx="77551" cy="3190406"/>
            </a:xfrm>
            <a:prstGeom prst="bent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6E17CFC-7371-E3D6-664D-D8DB20BD6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144" y="5094954"/>
              <a:ext cx="1064794" cy="649825"/>
            </a:xfrm>
            <a:prstGeom prst="rect">
              <a:avLst/>
            </a:prstGeom>
          </p:spPr>
        </p:pic>
      </p:grpSp>
      <p:sp>
        <p:nvSpPr>
          <p:cNvPr id="6" name="Titre 5">
            <a:extLst>
              <a:ext uri="{FF2B5EF4-FFF2-40B4-BE49-F238E27FC236}">
                <a16:creationId xmlns:a16="http://schemas.microsoft.com/office/drawing/2014/main" id="{2779E034-94C7-445C-BBB8-E28FBF2B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Interopérabilité et flux de données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F5B9A-2F7B-4C1C-9283-3E25292A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Interopérabilité et flux de données</a:t>
            </a:r>
            <a:endParaRPr lang="fr-FR" sz="32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63D042-FC8B-4C13-9218-8B72955D990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2443917" y="825388"/>
            <a:ext cx="7304166" cy="49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8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0149B66-EF3F-46EB-8338-BAA86549B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Ecosystème Forêt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0DABEF2-AA70-4518-A954-36183F767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35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e 66"/>
          <p:cNvGrpSpPr/>
          <p:nvPr/>
        </p:nvGrpSpPr>
        <p:grpSpPr>
          <a:xfrm>
            <a:off x="4403475" y="4277410"/>
            <a:ext cx="1451302" cy="1191161"/>
            <a:chOff x="3938119" y="3715849"/>
            <a:chExt cx="1607594" cy="1322602"/>
          </a:xfrm>
        </p:grpSpPr>
        <p:sp>
          <p:nvSpPr>
            <p:cNvPr id="142" name="Rectangle à coins arrondis 141"/>
            <p:cNvSpPr/>
            <p:nvPr/>
          </p:nvSpPr>
          <p:spPr>
            <a:xfrm>
              <a:off x="3938119" y="3715849"/>
              <a:ext cx="1607594" cy="10212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350" dirty="0"/>
            </a:p>
          </p:txBody>
        </p:sp>
        <p:sp>
          <p:nvSpPr>
            <p:cNvPr id="143" name="ZoneTexte 55"/>
            <p:cNvSpPr txBox="1"/>
            <p:nvPr/>
          </p:nvSpPr>
          <p:spPr>
            <a:xfrm>
              <a:off x="4061335" y="4699897"/>
              <a:ext cx="13862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SI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</a:rPr>
                <a:t>Institutionel</a:t>
              </a:r>
              <a:endPara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44" name="Image 1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150" y="3820068"/>
              <a:ext cx="1484783" cy="841133"/>
            </a:xfrm>
            <a:prstGeom prst="rect">
              <a:avLst/>
            </a:prstGeom>
          </p:spPr>
        </p:pic>
      </p:grpSp>
      <p:grpSp>
        <p:nvGrpSpPr>
          <p:cNvPr id="69" name="Groupe 68"/>
          <p:cNvGrpSpPr/>
          <p:nvPr/>
        </p:nvGrpSpPr>
        <p:grpSpPr>
          <a:xfrm>
            <a:off x="2057140" y="4154912"/>
            <a:ext cx="1088968" cy="879031"/>
            <a:chOff x="1808280" y="3890599"/>
            <a:chExt cx="1206239" cy="976029"/>
          </a:xfrm>
        </p:grpSpPr>
        <p:grpSp>
          <p:nvGrpSpPr>
            <p:cNvPr id="137" name="Groupe 136"/>
            <p:cNvGrpSpPr/>
            <p:nvPr/>
          </p:nvGrpSpPr>
          <p:grpSpPr>
            <a:xfrm>
              <a:off x="1808280" y="3890599"/>
              <a:ext cx="1206239" cy="976029"/>
              <a:chOff x="649866" y="5156699"/>
              <a:chExt cx="1167800" cy="986626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840743" y="5156699"/>
                <a:ext cx="791479" cy="342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dirty="0">
                    <a:solidFill>
                      <a:schemeClr val="bg1">
                        <a:lumMod val="50000"/>
                      </a:schemeClr>
                    </a:solidFill>
                  </a:rPr>
                  <a:t>Fichiers</a:t>
                </a:r>
              </a:p>
            </p:txBody>
          </p:sp>
          <p:sp>
            <p:nvSpPr>
              <p:cNvPr id="141" name="Rectangle à coins arrondis 140"/>
              <p:cNvSpPr/>
              <p:nvPr/>
            </p:nvSpPr>
            <p:spPr>
              <a:xfrm>
                <a:off x="649866" y="5468455"/>
                <a:ext cx="1167800" cy="6748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350" dirty="0"/>
              </a:p>
            </p:txBody>
          </p:sp>
        </p:grpSp>
        <p:pic>
          <p:nvPicPr>
            <p:cNvPr id="138" name="Imag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8099" y="4279687"/>
              <a:ext cx="491275" cy="522108"/>
            </a:xfrm>
            <a:prstGeom prst="rect">
              <a:avLst/>
            </a:prstGeom>
          </p:spPr>
        </p:pic>
        <p:pic>
          <p:nvPicPr>
            <p:cNvPr id="139" name="Image 1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59" y="4291228"/>
              <a:ext cx="460883" cy="508632"/>
            </a:xfrm>
            <a:prstGeom prst="rect">
              <a:avLst/>
            </a:prstGeom>
          </p:spPr>
        </p:pic>
      </p:grpSp>
      <p:grpSp>
        <p:nvGrpSpPr>
          <p:cNvPr id="104" name="Groupe 103"/>
          <p:cNvGrpSpPr/>
          <p:nvPr/>
        </p:nvGrpSpPr>
        <p:grpSpPr>
          <a:xfrm>
            <a:off x="2351534" y="870715"/>
            <a:ext cx="1936238" cy="1773101"/>
            <a:chOff x="2192642" y="875711"/>
            <a:chExt cx="2144752" cy="1968757"/>
          </a:xfrm>
        </p:grpSpPr>
        <p:sp>
          <p:nvSpPr>
            <p:cNvPr id="128" name="Rectangle à coins arrondis 127"/>
            <p:cNvSpPr/>
            <p:nvPr/>
          </p:nvSpPr>
          <p:spPr>
            <a:xfrm>
              <a:off x="2192642" y="1200944"/>
              <a:ext cx="2144752" cy="16435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35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93767" y="875711"/>
              <a:ext cx="19543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Réseau International</a:t>
              </a:r>
            </a:p>
          </p:txBody>
        </p:sp>
        <p:grpSp>
          <p:nvGrpSpPr>
            <p:cNvPr id="131" name="Groupe 130"/>
            <p:cNvGrpSpPr/>
            <p:nvPr/>
          </p:nvGrpSpPr>
          <p:grpSpPr>
            <a:xfrm>
              <a:off x="2368926" y="1400001"/>
              <a:ext cx="1094951" cy="565797"/>
              <a:chOff x="2237046" y="1382417"/>
              <a:chExt cx="1094951" cy="565797"/>
            </a:xfrm>
          </p:grpSpPr>
          <p:pic>
            <p:nvPicPr>
              <p:cNvPr id="135" name="Image 1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7046" y="1386448"/>
                <a:ext cx="379282" cy="284736"/>
              </a:xfrm>
              <a:prstGeom prst="rect">
                <a:avLst/>
              </a:prstGeom>
            </p:spPr>
          </p:pic>
          <p:pic>
            <p:nvPicPr>
              <p:cNvPr id="136" name="Image 1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3276" y="1382417"/>
                <a:ext cx="1028721" cy="565797"/>
              </a:xfrm>
              <a:prstGeom prst="rect">
                <a:avLst/>
              </a:prstGeom>
            </p:spPr>
          </p:pic>
        </p:grpSp>
        <p:pic>
          <p:nvPicPr>
            <p:cNvPr id="132" name="Image 1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4" t="9545" r="9471" b="7472"/>
            <a:stretch/>
          </p:blipFill>
          <p:spPr>
            <a:xfrm>
              <a:off x="2630982" y="2112568"/>
              <a:ext cx="918036" cy="665107"/>
            </a:xfrm>
            <a:prstGeom prst="rect">
              <a:avLst/>
            </a:prstGeom>
          </p:spPr>
        </p:pic>
        <p:pic>
          <p:nvPicPr>
            <p:cNvPr id="133" name="Image 1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1" t="14462" r="16847" b="15615"/>
            <a:stretch/>
          </p:blipFill>
          <p:spPr>
            <a:xfrm>
              <a:off x="3494867" y="1593865"/>
              <a:ext cx="756927" cy="759434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BE0CC4F-C4AF-428E-94F6-BFF14544D277}"/>
              </a:ext>
            </a:extLst>
          </p:cNvPr>
          <p:cNvGrpSpPr/>
          <p:nvPr/>
        </p:nvGrpSpPr>
        <p:grpSpPr>
          <a:xfrm>
            <a:off x="5969698" y="768743"/>
            <a:ext cx="5120096" cy="1992144"/>
            <a:chOff x="5950442" y="338240"/>
            <a:chExt cx="5671481" cy="2211971"/>
          </a:xfrm>
        </p:grpSpPr>
        <p:sp>
          <p:nvSpPr>
            <p:cNvPr id="113" name="Rectangle à coins arrondis 112"/>
            <p:cNvSpPr/>
            <p:nvPr/>
          </p:nvSpPr>
          <p:spPr>
            <a:xfrm>
              <a:off x="5950442" y="668963"/>
              <a:ext cx="5671481" cy="18812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35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021867" y="338240"/>
              <a:ext cx="15352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Réseau National</a:t>
              </a:r>
            </a:p>
          </p:txBody>
        </p:sp>
        <p:grpSp>
          <p:nvGrpSpPr>
            <p:cNvPr id="115" name="Groupe 114"/>
            <p:cNvGrpSpPr/>
            <p:nvPr/>
          </p:nvGrpSpPr>
          <p:grpSpPr>
            <a:xfrm>
              <a:off x="5992225" y="804937"/>
              <a:ext cx="1093877" cy="933560"/>
              <a:chOff x="6107198" y="1156141"/>
              <a:chExt cx="1093877" cy="933560"/>
            </a:xfrm>
          </p:grpSpPr>
          <p:pic>
            <p:nvPicPr>
              <p:cNvPr id="126" name="Image 1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3887" y="1156141"/>
                <a:ext cx="861710" cy="641481"/>
              </a:xfrm>
              <a:prstGeom prst="rect">
                <a:avLst/>
              </a:prstGeom>
            </p:spPr>
          </p:pic>
          <p:sp>
            <p:nvSpPr>
              <p:cNvPr id="127" name="ZoneTexte 38"/>
              <p:cNvSpPr txBox="1"/>
              <p:nvPr/>
            </p:nvSpPr>
            <p:spPr>
              <a:xfrm>
                <a:off x="6107198" y="1749858"/>
                <a:ext cx="1093877" cy="339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Pinus Portal</a:t>
                </a:r>
              </a:p>
            </p:txBody>
          </p:sp>
        </p:grpSp>
        <p:grpSp>
          <p:nvGrpSpPr>
            <p:cNvPr id="116" name="Groupe 115"/>
            <p:cNvGrpSpPr/>
            <p:nvPr/>
          </p:nvGrpSpPr>
          <p:grpSpPr>
            <a:xfrm>
              <a:off x="6950764" y="808392"/>
              <a:ext cx="1222344" cy="866105"/>
              <a:chOff x="7072452" y="1173898"/>
              <a:chExt cx="1222344" cy="866105"/>
            </a:xfrm>
          </p:grpSpPr>
          <p:pic>
            <p:nvPicPr>
              <p:cNvPr id="124" name="Image 12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9953" y="1173898"/>
                <a:ext cx="907342" cy="641593"/>
              </a:xfrm>
              <a:prstGeom prst="rect">
                <a:avLst/>
              </a:prstGeom>
            </p:spPr>
          </p:pic>
          <p:sp>
            <p:nvSpPr>
              <p:cNvPr id="125" name="ZoneTexte 38"/>
              <p:cNvSpPr txBox="1"/>
              <p:nvPr/>
            </p:nvSpPr>
            <p:spPr>
              <a:xfrm>
                <a:off x="7072452" y="1763004"/>
                <a:ext cx="1222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Quercus Portal</a:t>
                </a:r>
              </a:p>
            </p:txBody>
          </p:sp>
        </p:grpSp>
        <p:grpSp>
          <p:nvGrpSpPr>
            <p:cNvPr id="117" name="Groupe 116"/>
            <p:cNvGrpSpPr/>
            <p:nvPr/>
          </p:nvGrpSpPr>
          <p:grpSpPr>
            <a:xfrm>
              <a:off x="8021205" y="816298"/>
              <a:ext cx="1137681" cy="853424"/>
              <a:chOff x="8142893" y="1211300"/>
              <a:chExt cx="1137681" cy="853424"/>
            </a:xfrm>
          </p:grpSpPr>
          <p:sp>
            <p:nvSpPr>
              <p:cNvPr id="122" name="ZoneTexte 38"/>
              <p:cNvSpPr txBox="1"/>
              <p:nvPr/>
            </p:nvSpPr>
            <p:spPr>
              <a:xfrm>
                <a:off x="8142893" y="1787725"/>
                <a:ext cx="11376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Populus Portal</a:t>
                </a:r>
              </a:p>
            </p:txBody>
          </p:sp>
          <p:pic>
            <p:nvPicPr>
              <p:cNvPr id="123" name="Image 1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4936" y="1211300"/>
                <a:ext cx="859254" cy="630120"/>
              </a:xfrm>
              <a:prstGeom prst="rect">
                <a:avLst/>
              </a:prstGeom>
            </p:spPr>
          </p:pic>
        </p:grpSp>
        <p:pic>
          <p:nvPicPr>
            <p:cNvPr id="120" name="Image 11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807"/>
            <a:stretch/>
          </p:blipFill>
          <p:spPr>
            <a:xfrm>
              <a:off x="9371761" y="1658222"/>
              <a:ext cx="1296221" cy="762000"/>
            </a:xfrm>
            <a:prstGeom prst="rect">
              <a:avLst/>
            </a:prstGeom>
          </p:spPr>
        </p:pic>
        <p:pic>
          <p:nvPicPr>
            <p:cNvPr id="121" name="Image 1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944" y="1741588"/>
              <a:ext cx="1074552" cy="685199"/>
            </a:xfrm>
            <a:prstGeom prst="rect">
              <a:avLst/>
            </a:prstGeom>
          </p:spPr>
        </p:pic>
      </p:grpSp>
      <p:grpSp>
        <p:nvGrpSpPr>
          <p:cNvPr id="107" name="Groupe 106"/>
          <p:cNvGrpSpPr/>
          <p:nvPr/>
        </p:nvGrpSpPr>
        <p:grpSpPr>
          <a:xfrm>
            <a:off x="4100036" y="1514718"/>
            <a:ext cx="1869662" cy="816041"/>
            <a:chOff x="3961316" y="934515"/>
            <a:chExt cx="2071007" cy="906089"/>
          </a:xfrm>
        </p:grpSpPr>
        <p:cxnSp>
          <p:nvCxnSpPr>
            <p:cNvPr id="111" name="Connecteur droit avec flèche 110"/>
            <p:cNvCxnSpPr>
              <a:cxnSpLocks/>
              <a:stCxn id="113" idx="1"/>
            </p:cNvCxnSpPr>
            <p:nvPr/>
          </p:nvCxnSpPr>
          <p:spPr>
            <a:xfrm flipH="1" flipV="1">
              <a:off x="3961316" y="1376366"/>
              <a:ext cx="2071007" cy="1206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Image 11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8617" r="1" b="12746"/>
            <a:stretch/>
          </p:blipFill>
          <p:spPr>
            <a:xfrm>
              <a:off x="4670208" y="934515"/>
              <a:ext cx="824704" cy="906089"/>
            </a:xfrm>
            <a:prstGeom prst="rect">
              <a:avLst/>
            </a:prstGeom>
          </p:spPr>
        </p:pic>
      </p:grpSp>
      <p:cxnSp>
        <p:nvCxnSpPr>
          <p:cNvPr id="108" name="Connecteur droit avec flèche 107"/>
          <p:cNvCxnSpPr>
            <a:stCxn id="109" idx="0"/>
          </p:cNvCxnSpPr>
          <p:nvPr/>
        </p:nvCxnSpPr>
        <p:spPr>
          <a:xfrm flipH="1" flipV="1">
            <a:off x="4214690" y="2565846"/>
            <a:ext cx="914921" cy="53594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Image 10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8617" r="1" b="12746"/>
          <a:stretch/>
        </p:blipFill>
        <p:spPr>
          <a:xfrm>
            <a:off x="4757348" y="3101790"/>
            <a:ext cx="744526" cy="816041"/>
          </a:xfrm>
          <a:prstGeom prst="rect">
            <a:avLst/>
          </a:prstGeom>
        </p:spPr>
      </p:pic>
      <p:cxnSp>
        <p:nvCxnSpPr>
          <p:cNvPr id="110" name="Connecteur droit avec flèche 109"/>
          <p:cNvCxnSpPr>
            <a:stCxn id="109" idx="0"/>
          </p:cNvCxnSpPr>
          <p:nvPr/>
        </p:nvCxnSpPr>
        <p:spPr>
          <a:xfrm flipV="1">
            <a:off x="5129611" y="2681944"/>
            <a:ext cx="914921" cy="41984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stCxn id="142" idx="0"/>
            <a:endCxn id="109" idx="2"/>
          </p:cNvCxnSpPr>
          <p:nvPr/>
        </p:nvCxnSpPr>
        <p:spPr>
          <a:xfrm flipV="1">
            <a:off x="5129126" y="3917832"/>
            <a:ext cx="485" cy="35957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e 80"/>
          <p:cNvGrpSpPr/>
          <p:nvPr/>
        </p:nvGrpSpPr>
        <p:grpSpPr>
          <a:xfrm>
            <a:off x="3146108" y="4331980"/>
            <a:ext cx="1257367" cy="816041"/>
            <a:chOff x="2836425" y="4062653"/>
            <a:chExt cx="1392774" cy="906089"/>
          </a:xfrm>
        </p:grpSpPr>
        <p:cxnSp>
          <p:nvCxnSpPr>
            <p:cNvPr id="102" name="Connecteur droit avec flèche 101"/>
            <p:cNvCxnSpPr>
              <a:stCxn id="141" idx="3"/>
              <a:endCxn id="142" idx="1"/>
            </p:cNvCxnSpPr>
            <p:nvPr/>
          </p:nvCxnSpPr>
          <p:spPr>
            <a:xfrm>
              <a:off x="2836425" y="4508265"/>
              <a:ext cx="1392774" cy="4433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Image 102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8617" r="1" b="12746"/>
            <a:stretch/>
          </p:blipFill>
          <p:spPr>
            <a:xfrm flipH="1">
              <a:off x="3067692" y="4062653"/>
              <a:ext cx="831213" cy="906089"/>
            </a:xfrm>
            <a:prstGeom prst="rect">
              <a:avLst/>
            </a:prstGeom>
          </p:spPr>
        </p:pic>
      </p:grpSp>
      <p:grpSp>
        <p:nvGrpSpPr>
          <p:cNvPr id="85" name="Groupe 84"/>
          <p:cNvGrpSpPr/>
          <p:nvPr/>
        </p:nvGrpSpPr>
        <p:grpSpPr>
          <a:xfrm>
            <a:off x="7123337" y="3230256"/>
            <a:ext cx="1519134" cy="1621634"/>
            <a:chOff x="7722477" y="3234752"/>
            <a:chExt cx="1682731" cy="1800577"/>
          </a:xfrm>
        </p:grpSpPr>
        <p:sp>
          <p:nvSpPr>
            <p:cNvPr id="94" name="Rectangle à coins arrondis 93"/>
            <p:cNvSpPr/>
            <p:nvPr/>
          </p:nvSpPr>
          <p:spPr>
            <a:xfrm>
              <a:off x="7722477" y="3549532"/>
              <a:ext cx="1682731" cy="14147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35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18749" y="3234752"/>
              <a:ext cx="13114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Bases Locales</a:t>
              </a: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8149510" y="3565852"/>
              <a:ext cx="1255698" cy="146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PlantaExp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Quercus Portal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Pinus Portal</a:t>
              </a:r>
            </a:p>
            <a:p>
              <a:pPr algn="ctr"/>
              <a:endParaRPr lang="fr-F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Symphonie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Pl@ntNet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GIDE</a:t>
              </a:r>
            </a:p>
          </p:txBody>
        </p:sp>
        <p:pic>
          <p:nvPicPr>
            <p:cNvPr id="97" name="Image 96" descr="db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174" y="3652660"/>
              <a:ext cx="441737" cy="576097"/>
            </a:xfrm>
            <a:prstGeom prst="rect">
              <a:avLst/>
            </a:prstGeom>
          </p:spPr>
        </p:pic>
        <p:pic>
          <p:nvPicPr>
            <p:cNvPr id="98" name="Image 97" descr="db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900" y="4288637"/>
              <a:ext cx="441737" cy="576097"/>
            </a:xfrm>
            <a:prstGeom prst="rect">
              <a:avLst/>
            </a:prstGeom>
          </p:spPr>
        </p:pic>
      </p:grpSp>
      <p:cxnSp>
        <p:nvCxnSpPr>
          <p:cNvPr id="86" name="Connecteur droit avec flèche 85"/>
          <p:cNvCxnSpPr>
            <a:cxnSpLocks/>
            <a:endCxn id="99" idx="1"/>
          </p:cNvCxnSpPr>
          <p:nvPr/>
        </p:nvCxnSpPr>
        <p:spPr>
          <a:xfrm>
            <a:off x="5782820" y="5128813"/>
            <a:ext cx="1709849" cy="70067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e 88"/>
          <p:cNvGrpSpPr/>
          <p:nvPr/>
        </p:nvGrpSpPr>
        <p:grpSpPr>
          <a:xfrm flipH="1">
            <a:off x="5854777" y="4049275"/>
            <a:ext cx="1268560" cy="816041"/>
            <a:chOff x="2824542" y="3748752"/>
            <a:chExt cx="1405172" cy="906089"/>
          </a:xfrm>
        </p:grpSpPr>
        <p:cxnSp>
          <p:nvCxnSpPr>
            <p:cNvPr id="91" name="Connecteur droit avec flèche 90"/>
            <p:cNvCxnSpPr>
              <a:cxnSpLocks/>
              <a:stCxn id="94" idx="1"/>
              <a:endCxn id="142" idx="3"/>
            </p:cNvCxnSpPr>
            <p:nvPr/>
          </p:nvCxnSpPr>
          <p:spPr>
            <a:xfrm>
              <a:off x="2824542" y="3861516"/>
              <a:ext cx="1405172" cy="651182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Image 9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8617" r="1" b="12746"/>
            <a:stretch/>
          </p:blipFill>
          <p:spPr>
            <a:xfrm flipH="1">
              <a:off x="3081340" y="3748752"/>
              <a:ext cx="831213" cy="906089"/>
            </a:xfrm>
            <a:prstGeom prst="rect">
              <a:avLst/>
            </a:prstGeom>
          </p:spPr>
        </p:pic>
      </p:grpSp>
      <p:cxnSp>
        <p:nvCxnSpPr>
          <p:cNvPr id="90" name="Connecteur droit avec flèche 89"/>
          <p:cNvCxnSpPr>
            <a:cxnSpLocks/>
            <a:stCxn id="99" idx="0"/>
          </p:cNvCxnSpPr>
          <p:nvPr/>
        </p:nvCxnSpPr>
        <p:spPr>
          <a:xfrm flipV="1">
            <a:off x="7885411" y="4787911"/>
            <a:ext cx="0" cy="68066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73" y="2024716"/>
            <a:ext cx="825503" cy="6039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AC404-D457-45B4-A65F-49362EA47C7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472"/>
          <a:stretch/>
        </p:blipFill>
        <p:spPr>
          <a:xfrm>
            <a:off x="7139343" y="1952020"/>
            <a:ext cx="836932" cy="724893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7ABAF32D-BA47-4171-B5AF-93D40B88445B}"/>
              </a:ext>
            </a:extLst>
          </p:cNvPr>
          <p:cNvSpPr txBox="1"/>
          <p:nvPr/>
        </p:nvSpPr>
        <p:spPr>
          <a:xfrm>
            <a:off x="10214065" y="2042828"/>
            <a:ext cx="82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GEN4X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EEDAFE4-DD34-4560-A755-888ACA52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Interopérabilité et flux de données</a:t>
            </a:r>
          </a:p>
        </p:txBody>
      </p:sp>
      <p:pic>
        <p:nvPicPr>
          <p:cNvPr id="66" name="Google Shape;292;g244345d743d_0_22">
            <a:extLst>
              <a:ext uri="{FF2B5EF4-FFF2-40B4-BE49-F238E27FC236}">
                <a16:creationId xmlns:a16="http://schemas.microsoft.com/office/drawing/2014/main" id="{0F9859CD-E2A9-4FC7-88C4-280A60CDA0B1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 t="21476" b="20513"/>
          <a:stretch/>
        </p:blipFill>
        <p:spPr>
          <a:xfrm>
            <a:off x="8757444" y="1299234"/>
            <a:ext cx="2267376" cy="6028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BD8A83F8-A50C-4111-A1CB-07F35BD04F7F}"/>
              </a:ext>
            </a:extLst>
          </p:cNvPr>
          <p:cNvGrpSpPr/>
          <p:nvPr/>
        </p:nvGrpSpPr>
        <p:grpSpPr>
          <a:xfrm>
            <a:off x="7492669" y="5468571"/>
            <a:ext cx="785484" cy="721838"/>
            <a:chOff x="7508853" y="5468571"/>
            <a:chExt cx="785484" cy="721838"/>
          </a:xfrm>
        </p:grpSpPr>
        <p:sp>
          <p:nvSpPr>
            <p:cNvPr id="99" name="Rectangle à coins arrondis 98"/>
            <p:cNvSpPr/>
            <p:nvPr/>
          </p:nvSpPr>
          <p:spPr>
            <a:xfrm>
              <a:off x="7508853" y="5468571"/>
              <a:ext cx="785484" cy="7218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350" dirty="0"/>
            </a:p>
          </p:txBody>
        </p:sp>
        <p:pic>
          <p:nvPicPr>
            <p:cNvPr id="68" name="Google Shape;303;g244345d743d_0_22">
              <a:extLst>
                <a:ext uri="{FF2B5EF4-FFF2-40B4-BE49-F238E27FC236}">
                  <a16:creationId xmlns:a16="http://schemas.microsoft.com/office/drawing/2014/main" id="{3159D175-135D-43E3-BDFD-C535F518BB10}"/>
                </a:ext>
              </a:extLst>
            </p:cNvPr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7516945" y="5534254"/>
              <a:ext cx="717863" cy="578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0843EAB-E631-41DA-9063-9F7B426A0EED}"/>
              </a:ext>
            </a:extLst>
          </p:cNvPr>
          <p:cNvGrpSpPr/>
          <p:nvPr/>
        </p:nvGrpSpPr>
        <p:grpSpPr>
          <a:xfrm>
            <a:off x="6178027" y="5239599"/>
            <a:ext cx="740267" cy="590548"/>
            <a:chOff x="6178027" y="5239599"/>
            <a:chExt cx="740267" cy="590548"/>
          </a:xfrm>
        </p:grpSpPr>
        <p:pic>
          <p:nvPicPr>
            <p:cNvPr id="87" name="Image 86"/>
            <p:cNvPicPr>
              <a:picLocks noChangeAspect="1"/>
            </p:cNvPicPr>
            <p:nvPr/>
          </p:nvPicPr>
          <p:blipFill rotWithShape="1">
            <a:blip r:embed="rId2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091" b="90152" l="23016" r="75794">
                          <a14:foregroundMark x1="53968" y1="39394" x2="53968" y2="39394"/>
                          <a14:foregroundMark x1="61508" y1="34091" x2="61508" y2="34091"/>
                          <a14:foregroundMark x1="61508" y1="34091" x2="61508" y2="34091"/>
                          <a14:foregroundMark x1="37302" y1="32576" x2="37302" y2="32576"/>
                          <a14:foregroundMark x1="37302" y1="32576" x2="37302" y2="32576"/>
                          <a14:foregroundMark x1="37302" y1="32576" x2="37302" y2="32576"/>
                          <a14:foregroundMark x1="37302" y1="32576" x2="37302" y2="32576"/>
                          <a14:foregroundMark x1="43254" y1="37879" x2="43254" y2="37879"/>
                          <a14:foregroundMark x1="43254" y1="37879" x2="43254" y2="37879"/>
                          <a14:foregroundMark x1="30556" y1="31061" x2="30556" y2="31061"/>
                          <a14:foregroundMark x1="37698" y1="51515" x2="37698" y2="51515"/>
                          <a14:foregroundMark x1="37698" y1="51515" x2="37698" y2="51515"/>
                          <a14:foregroundMark x1="37698" y1="51515" x2="37698" y2="51515"/>
                          <a14:foregroundMark x1="43651" y1="55303" x2="43651" y2="55303"/>
                          <a14:foregroundMark x1="43651" y1="55303" x2="43651" y2="55303"/>
                          <a14:foregroundMark x1="48413" y1="56818" x2="48413" y2="56818"/>
                          <a14:foregroundMark x1="57937" y1="55303" x2="57937" y2="55303"/>
                          <a14:foregroundMark x1="63889" y1="51515" x2="63889" y2="51515"/>
                          <a14:foregroundMark x1="67460" y1="49242" x2="67460" y2="49242"/>
                          <a14:foregroundMark x1="53571" y1="75000" x2="53571" y2="75000"/>
                          <a14:foregroundMark x1="57540" y1="72727" x2="57540" y2="72727"/>
                          <a14:foregroundMark x1="40079" y1="75000" x2="40079" y2="75000"/>
                          <a14:foregroundMark x1="32143" y1="67424" x2="32143" y2="67424"/>
                          <a14:foregroundMark x1="36111" y1="70455" x2="36111" y2="70455"/>
                          <a14:foregroundMark x1="56746" y1="37121" x2="56746" y2="37121"/>
                          <a14:foregroundMark x1="62698" y1="70455" x2="62698" y2="70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4" t="8534" r="23440" b="9911"/>
            <a:stretch/>
          </p:blipFill>
          <p:spPr>
            <a:xfrm>
              <a:off x="6295507" y="5239599"/>
              <a:ext cx="510310" cy="404277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C8A2FA9-681A-4711-96F2-374D3A031689}"/>
                </a:ext>
              </a:extLst>
            </p:cNvPr>
            <p:cNvSpPr txBox="1"/>
            <p:nvPr/>
          </p:nvSpPr>
          <p:spPr>
            <a:xfrm>
              <a:off x="6178027" y="5553148"/>
              <a:ext cx="740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02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8FD809A-68EE-479B-BF8D-E7E1DF41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255" y="982635"/>
            <a:ext cx="5041746" cy="46557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Adonis</a:t>
            </a:r>
          </a:p>
          <a:p>
            <a:pPr lvl="1"/>
            <a:r>
              <a:rPr lang="fr-FR" dirty="0"/>
              <a:t>Gestion des dispositifs</a:t>
            </a:r>
          </a:p>
          <a:p>
            <a:pPr lvl="1"/>
            <a:r>
              <a:rPr lang="fr-FR" dirty="0"/>
              <a:t>Saisie des données sur le terrain</a:t>
            </a:r>
          </a:p>
          <a:p>
            <a:pPr marL="0" indent="0">
              <a:buNone/>
            </a:pPr>
            <a:r>
              <a:rPr lang="fr-FR" dirty="0" err="1"/>
              <a:t>PlantaExp</a:t>
            </a:r>
            <a:endParaRPr lang="fr-FR" dirty="0"/>
          </a:p>
          <a:p>
            <a:pPr lvl="1"/>
            <a:r>
              <a:rPr lang="fr-FR" dirty="0"/>
              <a:t>Gestion des ressources génétiques (dont les échantillons)</a:t>
            </a:r>
          </a:p>
          <a:p>
            <a:pPr lvl="1"/>
            <a:r>
              <a:rPr lang="fr-FR" dirty="0"/>
              <a:t>Gestion des dispositifs du réseau Sud-Est de GEN4X</a:t>
            </a:r>
          </a:p>
          <a:p>
            <a:pPr marL="0" indent="0">
              <a:buNone/>
            </a:pPr>
            <a:r>
              <a:rPr lang="fr-FR" dirty="0"/>
              <a:t>Symphonie</a:t>
            </a:r>
          </a:p>
          <a:p>
            <a:pPr lvl="1"/>
            <a:r>
              <a:rPr lang="fr-FR" dirty="0"/>
              <a:t>Gestion des collections et des ressources génétiques (dont les échantillon)</a:t>
            </a:r>
          </a:p>
          <a:p>
            <a:pPr lvl="1"/>
            <a:r>
              <a:rPr lang="fr-FR" dirty="0"/>
              <a:t>Gestion des dispositifs du réseau Centre-Nord de GEN4X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A4BDA66-130F-4140-9ABB-63DF39A7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Périmètres des principaux SI</a:t>
            </a:r>
          </a:p>
        </p:txBody>
      </p:sp>
      <p:pic>
        <p:nvPicPr>
          <p:cNvPr id="4" name="Google Shape;303;g244345d743d_0_22">
            <a:extLst>
              <a:ext uri="{FF2B5EF4-FFF2-40B4-BE49-F238E27FC236}">
                <a16:creationId xmlns:a16="http://schemas.microsoft.com/office/drawing/2014/main" id="{91F0B4BE-97E8-4D9A-930E-529070EAFDF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6391" y="1371053"/>
            <a:ext cx="717863" cy="5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D60275D1-A8BE-426F-9395-C14601EB1B95}"/>
              </a:ext>
            </a:extLst>
          </p:cNvPr>
          <p:cNvSpPr txBox="1">
            <a:spLocks/>
          </p:cNvSpPr>
          <p:nvPr/>
        </p:nvSpPr>
        <p:spPr>
          <a:xfrm>
            <a:off x="6813863" y="981245"/>
            <a:ext cx="5041746" cy="4655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Cybèle</a:t>
            </a:r>
          </a:p>
          <a:p>
            <a:pPr lvl="1"/>
            <a:r>
              <a:rPr lang="fr-FR" dirty="0"/>
              <a:t>Gestion du matériel végétal de l’UEFP (RG et échantillons)</a:t>
            </a:r>
          </a:p>
          <a:p>
            <a:pPr marL="0" indent="0">
              <a:buNone/>
            </a:pPr>
            <a:r>
              <a:rPr lang="fr-FR" dirty="0"/>
              <a:t>Quercus &amp; Pinus Portal</a:t>
            </a:r>
          </a:p>
          <a:p>
            <a:pPr lvl="1"/>
            <a:r>
              <a:rPr lang="fr-FR" dirty="0"/>
              <a:t>Gestion des ressources génétiques et populations (naturelles ou d’association) </a:t>
            </a:r>
          </a:p>
          <a:p>
            <a:pPr lvl="1"/>
            <a:r>
              <a:rPr lang="fr-FR" dirty="0"/>
              <a:t>Gestion des analyses génétiques (cartes marqueurs et QTL, génétique d’association) </a:t>
            </a:r>
          </a:p>
          <a:p>
            <a:pPr lvl="1"/>
            <a:r>
              <a:rPr lang="fr-FR" dirty="0"/>
              <a:t>Gestion des données de diversité génétique </a:t>
            </a:r>
          </a:p>
          <a:p>
            <a:pPr lvl="1"/>
            <a:r>
              <a:rPr lang="fr-FR" dirty="0"/>
              <a:t>Gestion des phénotypes</a:t>
            </a:r>
          </a:p>
          <a:p>
            <a:pPr marL="0" indent="0">
              <a:buNone/>
            </a:pPr>
            <a:r>
              <a:rPr lang="fr-FR" dirty="0"/>
              <a:t>GIDE</a:t>
            </a:r>
          </a:p>
          <a:p>
            <a:pPr lvl="1"/>
            <a:r>
              <a:rPr lang="fr-FR" dirty="0"/>
              <a:t>Gestion des dispositifs expérimentaux (métadonnées)</a:t>
            </a:r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6" name="Image 5" descr="db.png">
            <a:extLst>
              <a:ext uri="{FF2B5EF4-FFF2-40B4-BE49-F238E27FC236}">
                <a16:creationId xmlns:a16="http://schemas.microsoft.com/office/drawing/2014/main" id="{07E7FDD8-D153-4D98-876F-164CB5C534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8" y="2818579"/>
            <a:ext cx="398791" cy="518844"/>
          </a:xfrm>
          <a:prstGeom prst="rect">
            <a:avLst/>
          </a:prstGeom>
        </p:spPr>
      </p:pic>
      <p:pic>
        <p:nvPicPr>
          <p:cNvPr id="7" name="Image 6" descr="db.png">
            <a:extLst>
              <a:ext uri="{FF2B5EF4-FFF2-40B4-BE49-F238E27FC236}">
                <a16:creationId xmlns:a16="http://schemas.microsoft.com/office/drawing/2014/main" id="{D6767040-10C8-4592-A43F-BAA5247E86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6" y="4648626"/>
            <a:ext cx="398791" cy="518844"/>
          </a:xfrm>
          <a:prstGeom prst="rect">
            <a:avLst/>
          </a:prstGeom>
        </p:spPr>
      </p:pic>
      <p:pic>
        <p:nvPicPr>
          <p:cNvPr id="8" name="Image 7" descr="db.png">
            <a:extLst>
              <a:ext uri="{FF2B5EF4-FFF2-40B4-BE49-F238E27FC236}">
                <a16:creationId xmlns:a16="http://schemas.microsoft.com/office/drawing/2014/main" id="{FF68F0FA-85F6-4918-B220-94533EC55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36" y="1313056"/>
            <a:ext cx="398791" cy="518844"/>
          </a:xfrm>
          <a:prstGeom prst="rect">
            <a:avLst/>
          </a:prstGeom>
        </p:spPr>
      </p:pic>
      <p:pic>
        <p:nvPicPr>
          <p:cNvPr id="9" name="Image 8" descr="db.png">
            <a:extLst>
              <a:ext uri="{FF2B5EF4-FFF2-40B4-BE49-F238E27FC236}">
                <a16:creationId xmlns:a16="http://schemas.microsoft.com/office/drawing/2014/main" id="{4D3E2A7A-CB54-4EA7-9621-1171E1162A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05" y="5926561"/>
            <a:ext cx="398791" cy="518844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79C82DBF-605D-4FA4-BE21-9613BCD218F9}"/>
              </a:ext>
            </a:extLst>
          </p:cNvPr>
          <p:cNvGrpSpPr/>
          <p:nvPr/>
        </p:nvGrpSpPr>
        <p:grpSpPr>
          <a:xfrm>
            <a:off x="6031631" y="2663507"/>
            <a:ext cx="1245391" cy="2756671"/>
            <a:chOff x="6021995" y="2151377"/>
            <a:chExt cx="1245391" cy="2756671"/>
          </a:xfrm>
        </p:grpSpPr>
        <p:pic>
          <p:nvPicPr>
            <p:cNvPr id="10" name="Image 9" descr="portails_web.png">
              <a:extLst>
                <a:ext uri="{FF2B5EF4-FFF2-40B4-BE49-F238E27FC236}">
                  <a16:creationId xmlns:a16="http://schemas.microsoft.com/office/drawing/2014/main" id="{F4C6EBC9-3617-4407-8A9D-7955EC1FE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33"/>
            <a:stretch/>
          </p:blipFill>
          <p:spPr>
            <a:xfrm>
              <a:off x="6093718" y="2151377"/>
              <a:ext cx="930191" cy="1334403"/>
            </a:xfrm>
            <a:prstGeom prst="rect">
              <a:avLst/>
            </a:prstGeom>
          </p:spPr>
        </p:pic>
        <p:pic>
          <p:nvPicPr>
            <p:cNvPr id="11" name="Image 10" descr="portails_web.png">
              <a:extLst>
                <a:ext uri="{FF2B5EF4-FFF2-40B4-BE49-F238E27FC236}">
                  <a16:creationId xmlns:a16="http://schemas.microsoft.com/office/drawing/2014/main" id="{F7E99BA2-12C0-47F5-BCDA-162971D77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67" r="34027"/>
            <a:stretch/>
          </p:blipFill>
          <p:spPr>
            <a:xfrm>
              <a:off x="6021995" y="3573645"/>
              <a:ext cx="712100" cy="1334403"/>
            </a:xfrm>
            <a:prstGeom prst="rect">
              <a:avLst/>
            </a:prstGeom>
          </p:spPr>
        </p:pic>
        <p:pic>
          <p:nvPicPr>
            <p:cNvPr id="12" name="Image 11" descr="portails_web.png">
              <a:extLst>
                <a:ext uri="{FF2B5EF4-FFF2-40B4-BE49-F238E27FC236}">
                  <a16:creationId xmlns:a16="http://schemas.microsoft.com/office/drawing/2014/main" id="{361C6187-1C06-49C7-AE05-0126DD489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68" r="-1072" b="33434"/>
            <a:stretch/>
          </p:blipFill>
          <p:spPr>
            <a:xfrm>
              <a:off x="6684760" y="3573645"/>
              <a:ext cx="582626" cy="888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98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8FD809A-68EE-479B-BF8D-E7E1DF41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255" y="982635"/>
            <a:ext cx="5041746" cy="4655712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GnpIS</a:t>
            </a:r>
            <a:r>
              <a:rPr lang="fr-FR" dirty="0"/>
              <a:t>/RDG</a:t>
            </a:r>
          </a:p>
          <a:p>
            <a:pPr lvl="1"/>
            <a:r>
              <a:rPr lang="fr-FR" dirty="0"/>
              <a:t>Entrepôt pour les données de génétique et </a:t>
            </a:r>
            <a:r>
              <a:rPr lang="fr-FR" dirty="0" err="1"/>
              <a:t>phénomique</a:t>
            </a:r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FAIDARE</a:t>
            </a:r>
          </a:p>
          <a:p>
            <a:pPr lvl="1"/>
            <a:r>
              <a:rPr lang="fr-FR" dirty="0"/>
              <a:t>Fédération d’entrepôts de données publiques sur la biologie végétale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A4BDA66-130F-4140-9ABB-63DF39A7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Périmètres des principaux SI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D60275D1-A8BE-426F-9395-C14601EB1B95}"/>
              </a:ext>
            </a:extLst>
          </p:cNvPr>
          <p:cNvSpPr txBox="1">
            <a:spLocks/>
          </p:cNvSpPr>
          <p:nvPr/>
        </p:nvSpPr>
        <p:spPr>
          <a:xfrm>
            <a:off x="6813863" y="981245"/>
            <a:ext cx="5041746" cy="4655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/>
              <a:t>RARe</a:t>
            </a:r>
            <a:endParaRPr lang="fr-FR" dirty="0"/>
          </a:p>
          <a:p>
            <a:pPr lvl="1"/>
            <a:r>
              <a:rPr lang="fr-FR" dirty="0"/>
              <a:t>Portail de recherche de données fédérant les CRB agronomiques français (animal, environnement, forêt, micro-organismes, plantes)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In-Sylva</a:t>
            </a:r>
          </a:p>
          <a:p>
            <a:pPr lvl="1"/>
            <a:r>
              <a:rPr lang="fr-FR" dirty="0"/>
              <a:t>Portail de recherche de données des dispositifs de recherche français sur la gestion forestière</a:t>
            </a:r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12B7502-F056-4EAB-90AA-35164B01C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9101"/>
            <a:ext cx="822380" cy="6016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4C87B9-3931-493F-8569-A3F3AD9AA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472"/>
          <a:stretch/>
        </p:blipFill>
        <p:spPr>
          <a:xfrm>
            <a:off x="6119934" y="1466067"/>
            <a:ext cx="694623" cy="601635"/>
          </a:xfrm>
          <a:prstGeom prst="rect">
            <a:avLst/>
          </a:prstGeom>
        </p:spPr>
      </p:pic>
      <p:pic>
        <p:nvPicPr>
          <p:cNvPr id="17" name="Google Shape;292;g244345d743d_0_22">
            <a:extLst>
              <a:ext uri="{FF2B5EF4-FFF2-40B4-BE49-F238E27FC236}">
                <a16:creationId xmlns:a16="http://schemas.microsoft.com/office/drawing/2014/main" id="{8763B2A4-1579-4FF9-A1DD-39AAD3DB01B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9" y="1589840"/>
            <a:ext cx="1487782" cy="51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AC38F7C-EA01-412E-BA09-D8ABA246B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9" y="1238644"/>
            <a:ext cx="804828" cy="45484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77AB1A9C-6E9F-4855-A383-21D640ED1064}"/>
              </a:ext>
            </a:extLst>
          </p:cNvPr>
          <p:cNvGrpSpPr/>
          <p:nvPr/>
        </p:nvGrpSpPr>
        <p:grpSpPr>
          <a:xfrm>
            <a:off x="336391" y="2831044"/>
            <a:ext cx="738725" cy="418185"/>
            <a:chOff x="759133" y="1133850"/>
            <a:chExt cx="988499" cy="509568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5033A4F-3085-4EC9-847A-F53A51909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33" y="1137480"/>
              <a:ext cx="342408" cy="256439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2917C31-C94E-46B7-8453-9EB40E608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24" y="1133850"/>
              <a:ext cx="928708" cy="50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787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DBCBC-073F-437B-88E9-F96B1AB7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SI au cours du cycle de vie des données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BD70927C-E585-46A4-824F-96ACC78E5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31" y="5249712"/>
            <a:ext cx="987530" cy="558100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7580A353-1521-41FF-97C8-D33714AFA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05" y="1817336"/>
            <a:ext cx="825503" cy="603920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4F2B377D-20B8-495D-AD08-8B690081E6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472"/>
          <a:stretch/>
        </p:blipFill>
        <p:spPr>
          <a:xfrm>
            <a:off x="1896775" y="1744640"/>
            <a:ext cx="836932" cy="724893"/>
          </a:xfrm>
          <a:prstGeom prst="rect">
            <a:avLst/>
          </a:prstGeom>
        </p:spPr>
      </p:pic>
      <p:grpSp>
        <p:nvGrpSpPr>
          <p:cNvPr id="81" name="Groupe 80">
            <a:extLst>
              <a:ext uri="{FF2B5EF4-FFF2-40B4-BE49-F238E27FC236}">
                <a16:creationId xmlns:a16="http://schemas.microsoft.com/office/drawing/2014/main" id="{462BBC05-03E0-4895-9BD9-40DE03DA422E}"/>
              </a:ext>
            </a:extLst>
          </p:cNvPr>
          <p:cNvGrpSpPr/>
          <p:nvPr/>
        </p:nvGrpSpPr>
        <p:grpSpPr>
          <a:xfrm>
            <a:off x="822775" y="2570374"/>
            <a:ext cx="2858796" cy="840782"/>
            <a:chOff x="248881" y="3444379"/>
            <a:chExt cx="2858796" cy="840782"/>
          </a:xfrm>
        </p:grpSpPr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6397333C-33AA-4225-A8B1-02FA0A977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25" y="3444379"/>
              <a:ext cx="777934" cy="577730"/>
            </a:xfrm>
            <a:prstGeom prst="rect">
              <a:avLst/>
            </a:prstGeom>
          </p:spPr>
        </p:pic>
        <p:sp>
          <p:nvSpPr>
            <p:cNvPr id="76" name="ZoneTexte 38">
              <a:extLst>
                <a:ext uri="{FF2B5EF4-FFF2-40B4-BE49-F238E27FC236}">
                  <a16:creationId xmlns:a16="http://schemas.microsoft.com/office/drawing/2014/main" id="{69E78692-4DA5-4975-9CEE-B09B8121683C}"/>
                </a:ext>
              </a:extLst>
            </p:cNvPr>
            <p:cNvSpPr txBox="1"/>
            <p:nvPr/>
          </p:nvSpPr>
          <p:spPr>
            <a:xfrm>
              <a:off x="248881" y="3979092"/>
              <a:ext cx="987530" cy="306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Pinus Portal</a:t>
              </a:r>
            </a:p>
          </p:txBody>
        </p:sp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F5CB6CDB-B0DF-4F48-9719-FDA034116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419" y="3447491"/>
              <a:ext cx="819130" cy="577831"/>
            </a:xfrm>
            <a:prstGeom prst="rect">
              <a:avLst/>
            </a:prstGeom>
          </p:spPr>
        </p:pic>
        <p:sp>
          <p:nvSpPr>
            <p:cNvPr id="78" name="ZoneTexte 38">
              <a:extLst>
                <a:ext uri="{FF2B5EF4-FFF2-40B4-BE49-F238E27FC236}">
                  <a16:creationId xmlns:a16="http://schemas.microsoft.com/office/drawing/2014/main" id="{F0DC992D-3B5F-495D-BDD9-60FB90CD9075}"/>
                </a:ext>
              </a:extLst>
            </p:cNvPr>
            <p:cNvSpPr txBox="1"/>
            <p:nvPr/>
          </p:nvSpPr>
          <p:spPr>
            <a:xfrm>
              <a:off x="1114230" y="3978051"/>
              <a:ext cx="1103507" cy="24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Quercus Portal</a:t>
              </a:r>
            </a:p>
          </p:txBody>
        </p:sp>
        <p:sp>
          <p:nvSpPr>
            <p:cNvPr id="79" name="ZoneTexte 38">
              <a:extLst>
                <a:ext uri="{FF2B5EF4-FFF2-40B4-BE49-F238E27FC236}">
                  <a16:creationId xmlns:a16="http://schemas.microsoft.com/office/drawing/2014/main" id="{F556AEA5-1DD4-4EC5-AD02-DE98097BC55F}"/>
                </a:ext>
              </a:extLst>
            </p:cNvPr>
            <p:cNvSpPr txBox="1"/>
            <p:nvPr/>
          </p:nvSpPr>
          <p:spPr>
            <a:xfrm>
              <a:off x="2080602" y="3973750"/>
              <a:ext cx="1027075" cy="24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Populus Portal</a:t>
              </a:r>
            </a:p>
          </p:txBody>
        </p:sp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4779D16C-688E-4201-A03F-B8E224B6E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808" y="3454611"/>
              <a:ext cx="775717" cy="567498"/>
            </a:xfrm>
            <a:prstGeom prst="rect">
              <a:avLst/>
            </a:prstGeom>
          </p:spPr>
        </p:pic>
      </p:grpSp>
      <p:pic>
        <p:nvPicPr>
          <p:cNvPr id="82" name="Image 81">
            <a:extLst>
              <a:ext uri="{FF2B5EF4-FFF2-40B4-BE49-F238E27FC236}">
                <a16:creationId xmlns:a16="http://schemas.microsoft.com/office/drawing/2014/main" id="{15A0729F-57A2-4075-A58E-078669BC2B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07"/>
          <a:stretch/>
        </p:blipFill>
        <p:spPr>
          <a:xfrm>
            <a:off x="628223" y="1804049"/>
            <a:ext cx="1170202" cy="686272"/>
          </a:xfrm>
          <a:prstGeom prst="rect">
            <a:avLst/>
          </a:prstGeom>
        </p:spPr>
      </p:pic>
      <p:grpSp>
        <p:nvGrpSpPr>
          <p:cNvPr id="83" name="Groupe 82">
            <a:extLst>
              <a:ext uri="{FF2B5EF4-FFF2-40B4-BE49-F238E27FC236}">
                <a16:creationId xmlns:a16="http://schemas.microsoft.com/office/drawing/2014/main" id="{C70CF792-3F16-4830-8F65-7E1915BA1063}"/>
              </a:ext>
            </a:extLst>
          </p:cNvPr>
          <p:cNvGrpSpPr/>
          <p:nvPr/>
        </p:nvGrpSpPr>
        <p:grpSpPr>
          <a:xfrm>
            <a:off x="2986383" y="4825020"/>
            <a:ext cx="1435449" cy="1247352"/>
            <a:chOff x="9073201" y="4224366"/>
            <a:chExt cx="1435449" cy="1247352"/>
          </a:xfrm>
        </p:grpSpPr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64E4CC46-6A64-4D07-8F84-804D5BCD0EC3}"/>
                </a:ext>
              </a:extLst>
            </p:cNvPr>
            <p:cNvSpPr txBox="1"/>
            <p:nvPr/>
          </p:nvSpPr>
          <p:spPr>
            <a:xfrm>
              <a:off x="9375032" y="4224366"/>
              <a:ext cx="1133618" cy="1247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PlantaExp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Quercus Portal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Pinus Portal</a:t>
              </a:r>
            </a:p>
            <a:p>
              <a:pPr algn="ctr"/>
              <a:endParaRPr lang="fr-FR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Symphonie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Pl@ntNet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GIDE</a:t>
              </a:r>
            </a:p>
          </p:txBody>
        </p:sp>
        <p:pic>
          <p:nvPicPr>
            <p:cNvPr id="85" name="Image 84" descr="db.png">
              <a:extLst>
                <a:ext uri="{FF2B5EF4-FFF2-40B4-BE49-F238E27FC236}">
                  <a16:creationId xmlns:a16="http://schemas.microsoft.com/office/drawing/2014/main" id="{D3D57784-AF43-4AFE-BF36-8C8E15C8C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201" y="4302547"/>
              <a:ext cx="398791" cy="518844"/>
            </a:xfrm>
            <a:prstGeom prst="rect">
              <a:avLst/>
            </a:prstGeom>
          </p:spPr>
        </p:pic>
        <p:pic>
          <p:nvPicPr>
            <p:cNvPr id="86" name="Image 85" descr="db.png">
              <a:extLst>
                <a:ext uri="{FF2B5EF4-FFF2-40B4-BE49-F238E27FC236}">
                  <a16:creationId xmlns:a16="http://schemas.microsoft.com/office/drawing/2014/main" id="{901CF564-1DD0-40C3-8EE5-4DA768EB5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787" y="4875320"/>
              <a:ext cx="398791" cy="518844"/>
            </a:xfrm>
            <a:prstGeom prst="rect">
              <a:avLst/>
            </a:prstGeom>
          </p:spPr>
        </p:pic>
      </p:grpSp>
      <p:pic>
        <p:nvPicPr>
          <p:cNvPr id="35" name="Google Shape;292;g244345d743d_0_22">
            <a:extLst>
              <a:ext uri="{FF2B5EF4-FFF2-40B4-BE49-F238E27FC236}">
                <a16:creationId xmlns:a16="http://schemas.microsoft.com/office/drawing/2014/main" id="{C1EDB5BB-71DF-4666-B441-42D8BBEC53B8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2013" y="3631173"/>
            <a:ext cx="2267376" cy="10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03;g244345d743d_0_22">
            <a:extLst>
              <a:ext uri="{FF2B5EF4-FFF2-40B4-BE49-F238E27FC236}">
                <a16:creationId xmlns:a16="http://schemas.microsoft.com/office/drawing/2014/main" id="{709F6E8F-34BB-4AED-9106-8A66F91C569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81206" y="2705768"/>
            <a:ext cx="717863" cy="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590E55-6F41-4E13-8FD1-F5493E80566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11"/>
          <a:stretch/>
        </p:blipFill>
        <p:spPr>
          <a:xfrm>
            <a:off x="6061279" y="5697893"/>
            <a:ext cx="987530" cy="876300"/>
          </a:xfrm>
          <a:prstGeom prst="rect">
            <a:avLst/>
          </a:prstGeom>
        </p:spPr>
      </p:pic>
      <p:pic>
        <p:nvPicPr>
          <p:cNvPr id="36" name="Google Shape;303;g244345d743d_0_22">
            <a:extLst>
              <a:ext uri="{FF2B5EF4-FFF2-40B4-BE49-F238E27FC236}">
                <a16:creationId xmlns:a16="http://schemas.microsoft.com/office/drawing/2014/main" id="{F0BB284A-6F0E-4577-819F-B41F0A1A6E92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62336" y="998388"/>
            <a:ext cx="717863" cy="578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3F05E505-12B8-4C0D-B9D9-A82E0A8427C4}"/>
              </a:ext>
            </a:extLst>
          </p:cNvPr>
          <p:cNvGrpSpPr/>
          <p:nvPr/>
        </p:nvGrpSpPr>
        <p:grpSpPr>
          <a:xfrm>
            <a:off x="3810794" y="1217063"/>
            <a:ext cx="4647979" cy="4855309"/>
            <a:chOff x="3810794" y="1217063"/>
            <a:chExt cx="4647979" cy="48553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066435-1FC6-4871-A8A3-6B5B2BFCB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794" y="1217063"/>
              <a:ext cx="4570412" cy="457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120223-A3B0-4E12-8FB2-0D7D8DFAC593}"/>
                </a:ext>
              </a:extLst>
            </p:cNvPr>
            <p:cNvSpPr/>
            <p:nvPr/>
          </p:nvSpPr>
          <p:spPr>
            <a:xfrm>
              <a:off x="7480290" y="5475974"/>
              <a:ext cx="978483" cy="596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3EF74843-296B-485B-8C2F-5DD54A349032}"/>
              </a:ext>
            </a:extLst>
          </p:cNvPr>
          <p:cNvGrpSpPr/>
          <p:nvPr/>
        </p:nvGrpSpPr>
        <p:grpSpPr>
          <a:xfrm>
            <a:off x="8186061" y="4526821"/>
            <a:ext cx="1435449" cy="1247352"/>
            <a:chOff x="9073201" y="4224366"/>
            <a:chExt cx="1435449" cy="1247352"/>
          </a:xfrm>
        </p:grpSpPr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005A36E5-52E5-4766-9D38-F68F4F36DB2E}"/>
                </a:ext>
              </a:extLst>
            </p:cNvPr>
            <p:cNvSpPr txBox="1"/>
            <p:nvPr/>
          </p:nvSpPr>
          <p:spPr>
            <a:xfrm>
              <a:off x="9375032" y="4224366"/>
              <a:ext cx="1133618" cy="1247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PlantaExp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Quercus Portal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Pinus Portal</a:t>
              </a:r>
            </a:p>
            <a:p>
              <a:pPr algn="ctr"/>
              <a:endParaRPr lang="fr-FR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Symphonie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Pl@ntNet</a:t>
              </a:r>
            </a:p>
            <a:p>
              <a:pPr algn="ctr"/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GIDE</a:t>
              </a:r>
            </a:p>
          </p:txBody>
        </p:sp>
        <p:pic>
          <p:nvPicPr>
            <p:cNvPr id="69" name="Image 68" descr="db.png">
              <a:extLst>
                <a:ext uri="{FF2B5EF4-FFF2-40B4-BE49-F238E27FC236}">
                  <a16:creationId xmlns:a16="http://schemas.microsoft.com/office/drawing/2014/main" id="{4D788C42-C72C-49CF-9094-6147F6EFC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201" y="4302547"/>
              <a:ext cx="398791" cy="518844"/>
            </a:xfrm>
            <a:prstGeom prst="rect">
              <a:avLst/>
            </a:prstGeom>
          </p:spPr>
        </p:pic>
        <p:pic>
          <p:nvPicPr>
            <p:cNvPr id="70" name="Image 69" descr="db.png">
              <a:extLst>
                <a:ext uri="{FF2B5EF4-FFF2-40B4-BE49-F238E27FC236}">
                  <a16:creationId xmlns:a16="http://schemas.microsoft.com/office/drawing/2014/main" id="{C1040F32-7BB8-4F61-A9E2-8971E5772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787" y="4875320"/>
              <a:ext cx="398791" cy="518844"/>
            </a:xfrm>
            <a:prstGeom prst="rect">
              <a:avLst/>
            </a:prstGeom>
          </p:spPr>
        </p:pic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A62288BB-A351-4ADA-8031-EC774C88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62" y="3429905"/>
            <a:ext cx="987530" cy="558100"/>
          </a:xfrm>
          <a:prstGeom prst="rect">
            <a:avLst/>
          </a:prstGeom>
        </p:spPr>
      </p:pic>
      <p:grpSp>
        <p:nvGrpSpPr>
          <p:cNvPr id="90" name="Groupe 89">
            <a:extLst>
              <a:ext uri="{FF2B5EF4-FFF2-40B4-BE49-F238E27FC236}">
                <a16:creationId xmlns:a16="http://schemas.microsoft.com/office/drawing/2014/main" id="{95BC252D-97FE-4E20-BF10-FCD04B8AA83E}"/>
              </a:ext>
            </a:extLst>
          </p:cNvPr>
          <p:cNvGrpSpPr/>
          <p:nvPr/>
        </p:nvGrpSpPr>
        <p:grpSpPr>
          <a:xfrm>
            <a:off x="1263674" y="3427209"/>
            <a:ext cx="988499" cy="509568"/>
            <a:chOff x="759133" y="1133850"/>
            <a:chExt cx="988499" cy="509568"/>
          </a:xfrm>
        </p:grpSpPr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F071980E-34FB-42FD-8005-7826774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33" y="1137480"/>
              <a:ext cx="342408" cy="256439"/>
            </a:xfrm>
            <a:prstGeom prst="rect">
              <a:avLst/>
            </a:prstGeom>
          </p:spPr>
        </p:pic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B0E74F96-936B-450C-8EB1-12AB81736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24" y="1133850"/>
              <a:ext cx="928708" cy="50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64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721FD3-BD1C-4752-A3A8-0CF938B9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E38A4D-83B2-44B5-B553-C8B476AE6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047750"/>
            <a:ext cx="7429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3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458C47D-FF9B-1D1D-2C9E-B5471030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écosystème complexe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40DCF50-0A2B-458E-B0BB-6DEA5F2CFFAD}"/>
              </a:ext>
            </a:extLst>
          </p:cNvPr>
          <p:cNvGrpSpPr/>
          <p:nvPr/>
        </p:nvGrpSpPr>
        <p:grpSpPr>
          <a:xfrm>
            <a:off x="827489" y="804150"/>
            <a:ext cx="10537022" cy="4987019"/>
            <a:chOff x="827489" y="804150"/>
            <a:chExt cx="10537022" cy="4987019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ABEC1398-DE09-B024-0AD6-86D7FCB2041E}"/>
                </a:ext>
              </a:extLst>
            </p:cNvPr>
            <p:cNvSpPr/>
            <p:nvPr/>
          </p:nvSpPr>
          <p:spPr>
            <a:xfrm>
              <a:off x="3611500" y="4958962"/>
              <a:ext cx="1558700" cy="8322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Phenotyping</a:t>
              </a:r>
              <a:endParaRPr lang="fr-FR" dirty="0"/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C27FD8E6-0E5E-5838-8E37-35BCFEC5CC92}"/>
                </a:ext>
              </a:extLst>
            </p:cNvPr>
            <p:cNvSpPr/>
            <p:nvPr/>
          </p:nvSpPr>
          <p:spPr>
            <a:xfrm>
              <a:off x="5652707" y="4958962"/>
              <a:ext cx="1569604" cy="8322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Genotyping</a:t>
              </a:r>
              <a:endParaRPr lang="fr-FR" dirty="0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E87C93BE-F119-0272-022B-8A20C4834B6F}"/>
                </a:ext>
              </a:extLst>
            </p:cNvPr>
            <p:cNvSpPr/>
            <p:nvPr/>
          </p:nvSpPr>
          <p:spPr>
            <a:xfrm>
              <a:off x="7693035" y="4958962"/>
              <a:ext cx="1558700" cy="8322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Metabolomic</a:t>
              </a:r>
              <a:endParaRPr lang="fr-FR" dirty="0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97B0B5F-D1EB-2C85-BB78-93A969797EEB}"/>
                </a:ext>
              </a:extLst>
            </p:cNvPr>
            <p:cNvSpPr/>
            <p:nvPr/>
          </p:nvSpPr>
          <p:spPr>
            <a:xfrm>
              <a:off x="9698209" y="4958962"/>
              <a:ext cx="1666302" cy="8322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…</a:t>
              </a:r>
            </a:p>
          </p:txBody>
        </p:sp>
        <p:sp>
          <p:nvSpPr>
            <p:cNvPr id="13" name="Multidocument 12">
              <a:extLst>
                <a:ext uri="{FF2B5EF4-FFF2-40B4-BE49-F238E27FC236}">
                  <a16:creationId xmlns:a16="http://schemas.microsoft.com/office/drawing/2014/main" id="{EF35FE58-27F1-1D31-CD82-8187FDB47174}"/>
                </a:ext>
              </a:extLst>
            </p:cNvPr>
            <p:cNvSpPr/>
            <p:nvPr/>
          </p:nvSpPr>
          <p:spPr>
            <a:xfrm>
              <a:off x="3644490" y="3941819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Cylindre 13">
              <a:extLst>
                <a:ext uri="{FF2B5EF4-FFF2-40B4-BE49-F238E27FC236}">
                  <a16:creationId xmlns:a16="http://schemas.microsoft.com/office/drawing/2014/main" id="{21AFDEC2-2913-4341-6017-398DC863777C}"/>
                </a:ext>
              </a:extLst>
            </p:cNvPr>
            <p:cNvSpPr/>
            <p:nvPr/>
          </p:nvSpPr>
          <p:spPr>
            <a:xfrm>
              <a:off x="4464872" y="3941819"/>
              <a:ext cx="595901" cy="708917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Multidocument 16">
              <a:extLst>
                <a:ext uri="{FF2B5EF4-FFF2-40B4-BE49-F238E27FC236}">
                  <a16:creationId xmlns:a16="http://schemas.microsoft.com/office/drawing/2014/main" id="{6181ABD9-76D6-52B8-CD4C-A202E06BDCF7}"/>
                </a:ext>
              </a:extLst>
            </p:cNvPr>
            <p:cNvSpPr/>
            <p:nvPr/>
          </p:nvSpPr>
          <p:spPr>
            <a:xfrm>
              <a:off x="7835452" y="3941819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Cylindre 17">
              <a:extLst>
                <a:ext uri="{FF2B5EF4-FFF2-40B4-BE49-F238E27FC236}">
                  <a16:creationId xmlns:a16="http://schemas.microsoft.com/office/drawing/2014/main" id="{3004BE63-4085-39A5-776C-18065660A4BD}"/>
                </a:ext>
              </a:extLst>
            </p:cNvPr>
            <p:cNvSpPr/>
            <p:nvPr/>
          </p:nvSpPr>
          <p:spPr>
            <a:xfrm>
              <a:off x="8655834" y="3941819"/>
              <a:ext cx="595901" cy="708917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Multidocument 18">
              <a:extLst>
                <a:ext uri="{FF2B5EF4-FFF2-40B4-BE49-F238E27FC236}">
                  <a16:creationId xmlns:a16="http://schemas.microsoft.com/office/drawing/2014/main" id="{CEF205EA-9449-5B3F-BE17-9DD324611F77}"/>
                </a:ext>
              </a:extLst>
            </p:cNvPr>
            <p:cNvSpPr/>
            <p:nvPr/>
          </p:nvSpPr>
          <p:spPr>
            <a:xfrm>
              <a:off x="9870995" y="3941819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Cylindre 19">
              <a:extLst>
                <a:ext uri="{FF2B5EF4-FFF2-40B4-BE49-F238E27FC236}">
                  <a16:creationId xmlns:a16="http://schemas.microsoft.com/office/drawing/2014/main" id="{9FE396B3-BAC6-C87B-A78E-7CDE9B3E4C56}"/>
                </a:ext>
              </a:extLst>
            </p:cNvPr>
            <p:cNvSpPr/>
            <p:nvPr/>
          </p:nvSpPr>
          <p:spPr>
            <a:xfrm>
              <a:off x="10725233" y="3941819"/>
              <a:ext cx="595901" cy="708917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5A2AB90-6F6C-2C33-079E-7F7FCF0285A1}"/>
                </a:ext>
              </a:extLst>
            </p:cNvPr>
            <p:cNvSpPr txBox="1"/>
            <p:nvPr/>
          </p:nvSpPr>
          <p:spPr>
            <a:xfrm>
              <a:off x="827489" y="4599365"/>
              <a:ext cx="2379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Acquisition de données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7467AC0-6996-0BBE-EB8F-9F75E315F1FE}"/>
                </a:ext>
              </a:extLst>
            </p:cNvPr>
            <p:cNvSpPr txBox="1"/>
            <p:nvPr/>
          </p:nvSpPr>
          <p:spPr>
            <a:xfrm>
              <a:off x="827489" y="3210641"/>
              <a:ext cx="2061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Analyse de données</a:t>
              </a:r>
            </a:p>
          </p:txBody>
        </p:sp>
        <p:sp>
          <p:nvSpPr>
            <p:cNvPr id="24" name="Multidocument 23">
              <a:extLst>
                <a:ext uri="{FF2B5EF4-FFF2-40B4-BE49-F238E27FC236}">
                  <a16:creationId xmlns:a16="http://schemas.microsoft.com/office/drawing/2014/main" id="{4AB4B28D-B495-8FC8-CA53-271F8A38923F}"/>
                </a:ext>
              </a:extLst>
            </p:cNvPr>
            <p:cNvSpPr/>
            <p:nvPr/>
          </p:nvSpPr>
          <p:spPr>
            <a:xfrm>
              <a:off x="4012647" y="2949237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Multidocument 24">
              <a:extLst>
                <a:ext uri="{FF2B5EF4-FFF2-40B4-BE49-F238E27FC236}">
                  <a16:creationId xmlns:a16="http://schemas.microsoft.com/office/drawing/2014/main" id="{AAA456D4-2E5D-6622-4A8A-8618F7BE50F3}"/>
                </a:ext>
              </a:extLst>
            </p:cNvPr>
            <p:cNvSpPr/>
            <p:nvPr/>
          </p:nvSpPr>
          <p:spPr>
            <a:xfrm>
              <a:off x="6201819" y="2949237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Multidocument 25">
              <a:extLst>
                <a:ext uri="{FF2B5EF4-FFF2-40B4-BE49-F238E27FC236}">
                  <a16:creationId xmlns:a16="http://schemas.microsoft.com/office/drawing/2014/main" id="{F306E52B-E1B8-C52C-8571-29FDAA740A4F}"/>
                </a:ext>
              </a:extLst>
            </p:cNvPr>
            <p:cNvSpPr/>
            <p:nvPr/>
          </p:nvSpPr>
          <p:spPr>
            <a:xfrm>
              <a:off x="8370442" y="2949237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Multidocument 26">
              <a:extLst>
                <a:ext uri="{FF2B5EF4-FFF2-40B4-BE49-F238E27FC236}">
                  <a16:creationId xmlns:a16="http://schemas.microsoft.com/office/drawing/2014/main" id="{93583D11-2C54-7BCA-6D11-116E7E01C681}"/>
                </a:ext>
              </a:extLst>
            </p:cNvPr>
            <p:cNvSpPr/>
            <p:nvPr/>
          </p:nvSpPr>
          <p:spPr>
            <a:xfrm>
              <a:off x="10439841" y="2949237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5C32DE6-CE0E-CB27-0764-C7E581D0CDD0}"/>
                </a:ext>
              </a:extLst>
            </p:cNvPr>
            <p:cNvSpPr txBox="1"/>
            <p:nvPr/>
          </p:nvSpPr>
          <p:spPr>
            <a:xfrm>
              <a:off x="827489" y="1150123"/>
              <a:ext cx="2341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Archivage des données</a:t>
              </a:r>
            </a:p>
          </p:txBody>
        </p:sp>
        <p:sp>
          <p:nvSpPr>
            <p:cNvPr id="29" name="Multidocument 28">
              <a:extLst>
                <a:ext uri="{FF2B5EF4-FFF2-40B4-BE49-F238E27FC236}">
                  <a16:creationId xmlns:a16="http://schemas.microsoft.com/office/drawing/2014/main" id="{90CCA5B1-0079-F5DC-23DF-9DF49F63E0C6}"/>
                </a:ext>
              </a:extLst>
            </p:cNvPr>
            <p:cNvSpPr/>
            <p:nvPr/>
          </p:nvSpPr>
          <p:spPr>
            <a:xfrm>
              <a:off x="5060773" y="2287674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en angle 30">
              <a:extLst>
                <a:ext uri="{FF2B5EF4-FFF2-40B4-BE49-F238E27FC236}">
                  <a16:creationId xmlns:a16="http://schemas.microsoft.com/office/drawing/2014/main" id="{66BF0BFD-9C7F-1478-FE33-7E3B87DA88FF}"/>
                </a:ext>
              </a:extLst>
            </p:cNvPr>
            <p:cNvCxnSpPr>
              <a:stCxn id="24" idx="0"/>
              <a:endCxn id="29" idx="1"/>
            </p:cNvCxnSpPr>
            <p:nvPr/>
          </p:nvCxnSpPr>
          <p:spPr>
            <a:xfrm rot="5400000" flipH="1" flipV="1">
              <a:off x="4532645" y="2421109"/>
              <a:ext cx="332790" cy="72346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Connecteur en angle 31">
              <a:extLst>
                <a:ext uri="{FF2B5EF4-FFF2-40B4-BE49-F238E27FC236}">
                  <a16:creationId xmlns:a16="http://schemas.microsoft.com/office/drawing/2014/main" id="{CA29D381-DBD0-606D-0A9F-6100BE578674}"/>
                </a:ext>
              </a:extLst>
            </p:cNvPr>
            <p:cNvCxnSpPr>
              <a:cxnSpLocks/>
              <a:stCxn id="25" idx="0"/>
              <a:endCxn id="29" idx="3"/>
            </p:cNvCxnSpPr>
            <p:nvPr/>
          </p:nvCxnSpPr>
          <p:spPr>
            <a:xfrm rot="16200000" flipV="1">
              <a:off x="5912623" y="2335381"/>
              <a:ext cx="332790" cy="89492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026" name="Picture 2" descr="EMBL-EBI homepage | EMBL-EBI">
              <a:extLst>
                <a:ext uri="{FF2B5EF4-FFF2-40B4-BE49-F238E27FC236}">
                  <a16:creationId xmlns:a16="http://schemas.microsoft.com/office/drawing/2014/main" id="{CFF8D99A-0DF2-30D6-2706-EF6705F25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603" y="860996"/>
              <a:ext cx="1570396" cy="48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cherche Data Gouv | Inauguration de l'écosystème">
              <a:extLst>
                <a:ext uri="{FF2B5EF4-FFF2-40B4-BE49-F238E27FC236}">
                  <a16:creationId xmlns:a16="http://schemas.microsoft.com/office/drawing/2014/main" id="{C3F1251B-22F2-3483-F905-EA009BDDA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405" y="804150"/>
              <a:ext cx="1892974" cy="867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Connecteur en angle 35">
              <a:extLst>
                <a:ext uri="{FF2B5EF4-FFF2-40B4-BE49-F238E27FC236}">
                  <a16:creationId xmlns:a16="http://schemas.microsoft.com/office/drawing/2014/main" id="{7FF0215C-99CF-F285-FC6E-B99FD9B13677}"/>
                </a:ext>
              </a:extLst>
            </p:cNvPr>
            <p:cNvCxnSpPr>
              <a:stCxn id="24" idx="1"/>
              <a:endCxn id="1028" idx="2"/>
            </p:cNvCxnSpPr>
            <p:nvPr/>
          </p:nvCxnSpPr>
          <p:spPr>
            <a:xfrm rot="10800000" flipH="1">
              <a:off x="4012646" y="1671764"/>
              <a:ext cx="559245" cy="1606247"/>
            </a:xfrm>
            <a:prstGeom prst="bentConnector4">
              <a:avLst>
                <a:gd name="adj1" fmla="val -40877"/>
                <a:gd name="adj2" fmla="val 81342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en angle 37">
              <a:extLst>
                <a:ext uri="{FF2B5EF4-FFF2-40B4-BE49-F238E27FC236}">
                  <a16:creationId xmlns:a16="http://schemas.microsoft.com/office/drawing/2014/main" id="{CEAE612E-031A-0358-3165-92553C953D77}"/>
                </a:ext>
              </a:extLst>
            </p:cNvPr>
            <p:cNvCxnSpPr>
              <a:cxnSpLocks/>
              <a:stCxn id="29" idx="0"/>
              <a:endCxn id="1028" idx="2"/>
            </p:cNvCxnSpPr>
            <p:nvPr/>
          </p:nvCxnSpPr>
          <p:spPr>
            <a:xfrm rot="16200000" flipV="1">
              <a:off x="4670708" y="1572948"/>
              <a:ext cx="615911" cy="81354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en angle 41">
              <a:extLst>
                <a:ext uri="{FF2B5EF4-FFF2-40B4-BE49-F238E27FC236}">
                  <a16:creationId xmlns:a16="http://schemas.microsoft.com/office/drawing/2014/main" id="{54839DDF-CB01-20EA-E967-DAB719D84BA5}"/>
                </a:ext>
              </a:extLst>
            </p:cNvPr>
            <p:cNvCxnSpPr>
              <a:cxnSpLocks/>
              <a:stCxn id="25" idx="3"/>
              <a:endCxn id="1026" idx="2"/>
            </p:cNvCxnSpPr>
            <p:nvPr/>
          </p:nvCxnSpPr>
          <p:spPr>
            <a:xfrm flipV="1">
              <a:off x="6772603" y="1346224"/>
              <a:ext cx="785198" cy="193178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en angle 44">
              <a:extLst>
                <a:ext uri="{FF2B5EF4-FFF2-40B4-BE49-F238E27FC236}">
                  <a16:creationId xmlns:a16="http://schemas.microsoft.com/office/drawing/2014/main" id="{87CF83E5-CC5F-4071-3D66-5D535D48620B}"/>
                </a:ext>
              </a:extLst>
            </p:cNvPr>
            <p:cNvCxnSpPr>
              <a:cxnSpLocks/>
              <a:stCxn id="26" idx="1"/>
              <a:endCxn id="1026" idx="2"/>
            </p:cNvCxnSpPr>
            <p:nvPr/>
          </p:nvCxnSpPr>
          <p:spPr>
            <a:xfrm rot="10800000">
              <a:off x="7557802" y="1346224"/>
              <a:ext cx="812641" cy="193178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Multidocument 12">
              <a:extLst>
                <a:ext uri="{FF2B5EF4-FFF2-40B4-BE49-F238E27FC236}">
                  <a16:creationId xmlns:a16="http://schemas.microsoft.com/office/drawing/2014/main" id="{8700D550-4FA3-43C6-8202-99112F724F7C}"/>
                </a:ext>
              </a:extLst>
            </p:cNvPr>
            <p:cNvSpPr/>
            <p:nvPr/>
          </p:nvSpPr>
          <p:spPr>
            <a:xfrm>
              <a:off x="5714946" y="3968515"/>
              <a:ext cx="570784" cy="65754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Cylindre 34">
              <a:extLst>
                <a:ext uri="{FF2B5EF4-FFF2-40B4-BE49-F238E27FC236}">
                  <a16:creationId xmlns:a16="http://schemas.microsoft.com/office/drawing/2014/main" id="{C833945D-BEA4-46E5-AD55-CAAE72C52C63}"/>
                </a:ext>
              </a:extLst>
            </p:cNvPr>
            <p:cNvSpPr/>
            <p:nvPr/>
          </p:nvSpPr>
          <p:spPr>
            <a:xfrm>
              <a:off x="6535328" y="3968515"/>
              <a:ext cx="595901" cy="708917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8702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581EE1D-1517-4915-B312-459C2F2B1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591" y="1282041"/>
            <a:ext cx="3599535" cy="46557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SI local</a:t>
            </a:r>
          </a:p>
          <a:p>
            <a:pPr lvl="1"/>
            <a:r>
              <a:rPr lang="fr-FR" sz="2000" dirty="0"/>
              <a:t>Adossé à des </a:t>
            </a:r>
            <a:r>
              <a:rPr lang="fr-FR" sz="1800" dirty="0"/>
              <a:t>CRB, Plateforme expérimentale, UE, UR/UMR …</a:t>
            </a:r>
          </a:p>
          <a:p>
            <a:pPr lvl="1"/>
            <a:r>
              <a:rPr lang="fr-FR" sz="2000" dirty="0"/>
              <a:t>Gestion quotidienne des ressources (ex : ressources génétiques, dispositifs expérimentaux)</a:t>
            </a:r>
          </a:p>
          <a:p>
            <a:pPr lvl="1"/>
            <a:r>
              <a:rPr lang="fr-FR" sz="2000" dirty="0"/>
              <a:t>Gestion de données spécifiques qui n’ont pas vocation à être rendues visibles (ex : gestion des stocks)</a:t>
            </a:r>
          </a:p>
          <a:p>
            <a:pPr lvl="1"/>
            <a:r>
              <a:rPr lang="fr-FR" sz="2000" dirty="0"/>
              <a:t>Portée de traçabilité et préservation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6C845-0B2E-4D80-9C58-28B376074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3875" y="1282038"/>
            <a:ext cx="3604361" cy="465571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SI global/Entrepôt</a:t>
            </a:r>
          </a:p>
          <a:p>
            <a:pPr lvl="1"/>
            <a:r>
              <a:rPr lang="fr-FR" sz="2000" i="1" dirty="0" err="1"/>
              <a:t>FAIRification</a:t>
            </a:r>
            <a:r>
              <a:rPr lang="fr-FR" sz="2000" dirty="0"/>
              <a:t> des données</a:t>
            </a:r>
          </a:p>
          <a:p>
            <a:pPr lvl="1"/>
            <a:r>
              <a:rPr lang="fr-FR" sz="2000" dirty="0"/>
              <a:t>Partage, meilleur visibilité</a:t>
            </a:r>
          </a:p>
          <a:p>
            <a:pPr lvl="1"/>
            <a:r>
              <a:rPr lang="fr-FR" sz="2000" dirty="0"/>
              <a:t>Réutilisation facilitée</a:t>
            </a:r>
          </a:p>
          <a:p>
            <a:pPr lvl="1"/>
            <a:r>
              <a:rPr lang="fr-FR" sz="2000" dirty="0"/>
              <a:t>Enrichissement des données</a:t>
            </a:r>
          </a:p>
          <a:p>
            <a:pPr lvl="1"/>
            <a:r>
              <a:rPr lang="fr-FR" sz="2000" dirty="0"/>
              <a:t>Archives nationales et internationales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2243FB-AB8C-408F-B787-16FEC738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local, SI de projets et entrepôts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77354699-9F4D-408E-8ADD-E58FF3AC1077}"/>
              </a:ext>
            </a:extLst>
          </p:cNvPr>
          <p:cNvSpPr txBox="1">
            <a:spLocks/>
          </p:cNvSpPr>
          <p:nvPr/>
        </p:nvSpPr>
        <p:spPr>
          <a:xfrm>
            <a:off x="4294174" y="1282038"/>
            <a:ext cx="3599535" cy="4655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SI projets</a:t>
            </a:r>
          </a:p>
          <a:p>
            <a:pPr lvl="1"/>
            <a:r>
              <a:rPr lang="fr-FR" sz="2000" dirty="0"/>
              <a:t>Partage au sein du consortium</a:t>
            </a:r>
          </a:p>
          <a:p>
            <a:pPr lvl="1"/>
            <a:r>
              <a:rPr lang="fr-FR" sz="2000" dirty="0"/>
              <a:t>« Données vivantes »</a:t>
            </a:r>
          </a:p>
          <a:p>
            <a:pPr lvl="1"/>
            <a:r>
              <a:rPr lang="fr-FR" sz="2000" dirty="0"/>
              <a:t>Enrichissement des données</a:t>
            </a:r>
          </a:p>
          <a:p>
            <a:pPr lvl="1"/>
            <a:r>
              <a:rPr lang="fr-FR" sz="2000" dirty="0"/>
              <a:t>Traçabilité</a:t>
            </a:r>
          </a:p>
        </p:txBody>
      </p:sp>
    </p:spTree>
    <p:extLst>
      <p:ext uri="{BB962C8B-B14F-4D97-AF65-F5344CB8AC3E}">
        <p14:creationId xmlns:p14="http://schemas.microsoft.com/office/powerpoint/2010/main" val="347886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DE825B-6705-43CB-B622-951F8D71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Recommandations d’entrepôts pour le partage pérennes des données 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1A4B1BB4-5AEA-4DBE-A4C8-910FB6235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591" y="1282041"/>
            <a:ext cx="3599535" cy="4655712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Omics</a:t>
            </a:r>
            <a:r>
              <a:rPr lang="fr-FR" dirty="0"/>
              <a:t>, Entrepôts dédiés</a:t>
            </a:r>
          </a:p>
          <a:p>
            <a:pPr lvl="1"/>
            <a:r>
              <a:rPr lang="fr-FR" sz="2000" dirty="0"/>
              <a:t>EMBL-EBI de préférence</a:t>
            </a:r>
          </a:p>
          <a:p>
            <a:pPr lvl="1"/>
            <a:r>
              <a:rPr lang="fr-FR" sz="2000" dirty="0"/>
              <a:t>Standards et checklist dédiés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12DEEC6-24D0-4018-A928-39856AB37DAC}"/>
              </a:ext>
            </a:extLst>
          </p:cNvPr>
          <p:cNvSpPr txBox="1">
            <a:spLocks/>
          </p:cNvSpPr>
          <p:nvPr/>
        </p:nvSpPr>
        <p:spPr>
          <a:xfrm>
            <a:off x="8253875" y="1282038"/>
            <a:ext cx="3604361" cy="4655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Autres</a:t>
            </a:r>
          </a:p>
          <a:p>
            <a:pPr lvl="1"/>
            <a:r>
              <a:rPr lang="fr-FR" sz="2000" dirty="0"/>
              <a:t>Recherche data </a:t>
            </a:r>
            <a:r>
              <a:rPr lang="fr-FR" sz="2000" dirty="0" err="1"/>
              <a:t>gouv</a:t>
            </a:r>
            <a:endParaRPr lang="fr-FR" sz="2000" dirty="0"/>
          </a:p>
          <a:p>
            <a:pPr lvl="1"/>
            <a:r>
              <a:rPr lang="fr-FR" sz="2000" dirty="0"/>
              <a:t>Penser aux </a:t>
            </a:r>
            <a:r>
              <a:rPr lang="fr-FR" sz="2000" dirty="0" err="1"/>
              <a:t>Biological</a:t>
            </a:r>
            <a:r>
              <a:rPr lang="fr-FR" sz="2000" dirty="0"/>
              <a:t> </a:t>
            </a:r>
            <a:r>
              <a:rPr lang="fr-FR" sz="2000" dirty="0" err="1"/>
              <a:t>Material</a:t>
            </a:r>
            <a:r>
              <a:rPr lang="fr-FR" sz="2000" dirty="0"/>
              <a:t>/</a:t>
            </a:r>
            <a:r>
              <a:rPr lang="fr-FR" sz="2000" dirty="0" err="1"/>
              <a:t>Samples</a:t>
            </a:r>
            <a:endParaRPr lang="fr-FR" sz="2000" dirty="0"/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8BC7E42D-6FAF-4D4B-8C2A-34AFE5EB7E55}"/>
              </a:ext>
            </a:extLst>
          </p:cNvPr>
          <p:cNvSpPr txBox="1">
            <a:spLocks/>
          </p:cNvSpPr>
          <p:nvPr/>
        </p:nvSpPr>
        <p:spPr>
          <a:xfrm>
            <a:off x="4294174" y="1282038"/>
            <a:ext cx="3599535" cy="4655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/>
              <a:t>Phenomics</a:t>
            </a:r>
            <a:endParaRPr lang="fr-FR" dirty="0"/>
          </a:p>
          <a:p>
            <a:pPr lvl="1"/>
            <a:r>
              <a:rPr lang="fr-FR" sz="2000" dirty="0"/>
              <a:t>SI Plateforme </a:t>
            </a:r>
          </a:p>
          <a:p>
            <a:pPr lvl="1"/>
            <a:r>
              <a:rPr lang="fr-FR" sz="2000" dirty="0"/>
              <a:t>MIAPPE/</a:t>
            </a:r>
            <a:r>
              <a:rPr lang="fr-FR" sz="2000" dirty="0" err="1"/>
              <a:t>BrAPI</a:t>
            </a:r>
            <a:endParaRPr lang="fr-FR" sz="2000" dirty="0"/>
          </a:p>
          <a:p>
            <a:pPr lvl="1"/>
            <a:r>
              <a:rPr lang="fr-FR" sz="2000" dirty="0"/>
              <a:t>Recherche Data Gouv, en suivant les recommandations MIAPPE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pic>
        <p:nvPicPr>
          <p:cNvPr id="25" name="Picture 2" descr="EMBL-EBI homepage | EMBL-EBI">
            <a:extLst>
              <a:ext uri="{FF2B5EF4-FFF2-40B4-BE49-F238E27FC236}">
                <a16:creationId xmlns:a16="http://schemas.microsoft.com/office/drawing/2014/main" id="{003A9CE9-D8E7-4606-A7C4-D393A002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24" y="2718626"/>
            <a:ext cx="1921267" cy="5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36A87F5-0E70-4FAA-949B-CF1D0C7DF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34" y="3685395"/>
            <a:ext cx="2585644" cy="62145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B96C239-4819-4C7A-B32C-9B2288A0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233" y="2916992"/>
            <a:ext cx="2585644" cy="6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2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B4391B9-BA9C-4F9C-9BF2-0145C817A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Ecosystème Plante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3592468D-2E03-4BB2-ACF6-1CC5E43E2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1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244345d743d_0_22"/>
          <p:cNvPicPr preferRelativeResize="0"/>
          <p:nvPr/>
        </p:nvPicPr>
        <p:blipFill rotWithShape="1">
          <a:blip r:embed="rId3">
            <a:alphaModFix/>
          </a:blip>
          <a:srcRect t="20672" b="23014"/>
          <a:stretch/>
        </p:blipFill>
        <p:spPr>
          <a:xfrm>
            <a:off x="-58675" y="5582175"/>
            <a:ext cx="2638824" cy="6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244345d743d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26" y="1636024"/>
            <a:ext cx="2267376" cy="10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44345d743d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5850" y="1013336"/>
            <a:ext cx="5679776" cy="5683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g244345d743d_0_22"/>
          <p:cNvCxnSpPr>
            <a:stCxn id="295" idx="3"/>
            <a:endCxn id="296" idx="2"/>
          </p:cNvCxnSpPr>
          <p:nvPr/>
        </p:nvCxnSpPr>
        <p:spPr>
          <a:xfrm rot="10800000" flipH="1">
            <a:off x="8404974" y="3817887"/>
            <a:ext cx="2142000" cy="17589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297" name="Google Shape;297;g244345d743d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0650" y="2732688"/>
            <a:ext cx="717863" cy="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44345d743d_0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201" y="3565788"/>
            <a:ext cx="637977" cy="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44345d743d_0_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350" y="2337500"/>
            <a:ext cx="1621200" cy="337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g244345d743d_0_22"/>
          <p:cNvCxnSpPr>
            <a:stCxn id="296" idx="0"/>
            <a:endCxn id="301" idx="3"/>
          </p:cNvCxnSpPr>
          <p:nvPr/>
        </p:nvCxnSpPr>
        <p:spPr>
          <a:xfrm rot="5400000" flipH="1">
            <a:off x="7710075" y="688308"/>
            <a:ext cx="2571900" cy="31020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2" name="Google Shape;302;g244345d743d_0_22"/>
          <p:cNvCxnSpPr>
            <a:stCxn id="296" idx="0"/>
            <a:endCxn id="303" idx="3"/>
          </p:cNvCxnSpPr>
          <p:nvPr/>
        </p:nvCxnSpPr>
        <p:spPr>
          <a:xfrm rot="5400000" flipH="1">
            <a:off x="8080275" y="1058508"/>
            <a:ext cx="1865700" cy="30678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304" name="Google Shape;304;g244345d743d_0_22"/>
          <p:cNvGrpSpPr/>
          <p:nvPr/>
        </p:nvGrpSpPr>
        <p:grpSpPr>
          <a:xfrm>
            <a:off x="9010526" y="3525258"/>
            <a:ext cx="2959849" cy="578892"/>
            <a:chOff x="9232151" y="2485783"/>
            <a:chExt cx="2959849" cy="578892"/>
          </a:xfrm>
        </p:grpSpPr>
        <p:pic>
          <p:nvPicPr>
            <p:cNvPr id="305" name="Google Shape;305;g244345d743d_0_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232151" y="2517400"/>
              <a:ext cx="2959849" cy="547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g244345d743d_0_22"/>
            <p:cNvSpPr txBox="1"/>
            <p:nvPr/>
          </p:nvSpPr>
          <p:spPr>
            <a:xfrm>
              <a:off x="10325400" y="2485783"/>
              <a:ext cx="886500" cy="292500"/>
            </a:xfrm>
            <a:prstGeom prst="rect">
              <a:avLst/>
            </a:prstGeom>
            <a:noFill/>
            <a:ln>
              <a:noFill/>
            </a:ln>
            <a:effectLst>
              <a:outerShdw blurRad="85725" dist="38100" algn="bl" rotWithShape="0">
                <a:srgbClr val="000000">
                  <a:alpha val="92000"/>
                </a:srgbClr>
              </a:outerShdw>
            </a:effectLst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OLGA</a:t>
              </a:r>
              <a:endParaRPr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g244345d743d_0_22"/>
          <p:cNvSpPr txBox="1"/>
          <p:nvPr/>
        </p:nvSpPr>
        <p:spPr>
          <a:xfrm>
            <a:off x="8295300" y="1301473"/>
            <a:ext cx="125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Accessions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44345d743d_0_22"/>
          <p:cNvSpPr/>
          <p:nvPr/>
        </p:nvSpPr>
        <p:spPr>
          <a:xfrm>
            <a:off x="7781500" y="3581400"/>
            <a:ext cx="1056900" cy="18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>
                <a:solidFill>
                  <a:schemeClr val="dk1"/>
                </a:solidFill>
              </a:rPr>
              <a:t>???</a:t>
            </a:r>
            <a:endParaRPr sz="800" b="1"/>
          </a:p>
        </p:txBody>
      </p:sp>
      <p:sp>
        <p:nvSpPr>
          <p:cNvPr id="308" name="Google Shape;308;g244345d743d_0_22"/>
          <p:cNvSpPr txBox="1"/>
          <p:nvPr/>
        </p:nvSpPr>
        <p:spPr>
          <a:xfrm>
            <a:off x="10547025" y="4581575"/>
            <a:ext cx="125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Primary descriptors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g244345d743d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1425" y="1370200"/>
            <a:ext cx="717863" cy="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44345d743d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18660" y="710075"/>
            <a:ext cx="1326289" cy="48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44345d743d_0_22"/>
          <p:cNvSpPr/>
          <p:nvPr/>
        </p:nvSpPr>
        <p:spPr>
          <a:xfrm>
            <a:off x="7032300" y="1089750"/>
            <a:ext cx="176100" cy="3378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g244345d743d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6810" y="2778800"/>
            <a:ext cx="1326289" cy="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44345d743d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78685" y="5333450"/>
            <a:ext cx="1326289" cy="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44345d743d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1223" y="5095500"/>
            <a:ext cx="1326289" cy="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44345d743d_0_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3398" y="3068100"/>
            <a:ext cx="1326289" cy="48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44345d743d_0_22"/>
          <p:cNvSpPr txBox="1"/>
          <p:nvPr/>
        </p:nvSpPr>
        <p:spPr>
          <a:xfrm>
            <a:off x="1238425" y="3475200"/>
            <a:ext cx="93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(privé)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FAIR Data-finder for Agronomic REsearch">
            <a:extLst>
              <a:ext uri="{FF2B5EF4-FFF2-40B4-BE49-F238E27FC236}">
                <a16:creationId xmlns:a16="http://schemas.microsoft.com/office/drawing/2014/main" id="{2DBC6CD5-3B17-DAFC-A1EB-8B319344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1" y="1606087"/>
            <a:ext cx="829850" cy="4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0ADF3D0-70FD-450A-98D7-79B677BA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Ecosystème Phénotypage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022DDB5-ADFE-4BF7-995F-D962D5BDE6A2}"/>
              </a:ext>
            </a:extLst>
          </p:cNvPr>
          <p:cNvPicPr/>
          <p:nvPr/>
        </p:nvPicPr>
        <p:blipFill rotWithShape="1">
          <a:blip r:embed="rId11"/>
          <a:srcRect l="9797" t="68378" r="75428" b="25827"/>
          <a:stretch/>
        </p:blipFill>
        <p:spPr bwMode="auto">
          <a:xfrm>
            <a:off x="6810456" y="5995907"/>
            <a:ext cx="971044" cy="2549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E35BE2-8070-4CA5-B773-92CBBA9EC5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203" y="1334462"/>
            <a:ext cx="1219164" cy="46734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6B9307A-8E5C-4B7F-A5BC-28BB499EBA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55" y="3018329"/>
            <a:ext cx="698210" cy="46547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94F0AB-4785-4C37-8931-A6B11C4F5FA0}"/>
              </a:ext>
            </a:extLst>
          </p:cNvPr>
          <p:cNvSpPr txBox="1"/>
          <p:nvPr/>
        </p:nvSpPr>
        <p:spPr>
          <a:xfrm>
            <a:off x="11509371" y="31102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8D279A-D591-49A4-ACCA-93FC0C45A3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" y="2371147"/>
            <a:ext cx="1496563" cy="4442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g22be655c7a1_0_12"/>
          <p:cNvGrpSpPr/>
          <p:nvPr/>
        </p:nvGrpSpPr>
        <p:grpSpPr>
          <a:xfrm>
            <a:off x="81075" y="2670675"/>
            <a:ext cx="5320800" cy="3379700"/>
            <a:chOff x="334450" y="2984850"/>
            <a:chExt cx="5320800" cy="3379700"/>
          </a:xfrm>
        </p:grpSpPr>
        <p:sp>
          <p:nvSpPr>
            <p:cNvPr id="321" name="Google Shape;321;g22be655c7a1_0_12"/>
            <p:cNvSpPr/>
            <p:nvPr/>
          </p:nvSpPr>
          <p:spPr>
            <a:xfrm>
              <a:off x="334450" y="3901850"/>
              <a:ext cx="5320800" cy="2462700"/>
            </a:xfrm>
            <a:prstGeom prst="roundRect">
              <a:avLst>
                <a:gd name="adj" fmla="val 1272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360000" lvl="1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Planification/design expérimental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Documentation des parcelles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Organisation des UE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Partage/création de listes de variables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Collecte quotidienne des données 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Consolidation, nettoyage avec des outils (R)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Dérivation, Analyse, Analyse d’Image</a:t>
              </a:r>
              <a:endParaRPr/>
            </a:p>
          </p:txBody>
        </p:sp>
        <p:pic>
          <p:nvPicPr>
            <p:cNvPr id="322" name="Google Shape;322;g22be655c7a1_0_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7466" y="2984850"/>
              <a:ext cx="2420820" cy="888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3" name="Google Shape;323;g22be655c7a1_0_12"/>
          <p:cNvGrpSpPr/>
          <p:nvPr/>
        </p:nvGrpSpPr>
        <p:grpSpPr>
          <a:xfrm>
            <a:off x="7955275" y="3861394"/>
            <a:ext cx="4186200" cy="2898231"/>
            <a:chOff x="7631400" y="3861394"/>
            <a:chExt cx="4186200" cy="2898231"/>
          </a:xfrm>
        </p:grpSpPr>
        <p:grpSp>
          <p:nvGrpSpPr>
            <p:cNvPr id="324" name="Google Shape;324;g22be655c7a1_0_12"/>
            <p:cNvGrpSpPr/>
            <p:nvPr/>
          </p:nvGrpSpPr>
          <p:grpSpPr>
            <a:xfrm>
              <a:off x="8006616" y="3861394"/>
              <a:ext cx="3576977" cy="619472"/>
              <a:chOff x="9232151" y="2485783"/>
              <a:chExt cx="2959849" cy="578892"/>
            </a:xfrm>
          </p:grpSpPr>
          <p:pic>
            <p:nvPicPr>
              <p:cNvPr id="325" name="Google Shape;325;g22be655c7a1_0_1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232151" y="2517400"/>
                <a:ext cx="2959849" cy="547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6" name="Google Shape;326;g22be655c7a1_0_12"/>
              <p:cNvSpPr txBox="1"/>
              <p:nvPr/>
            </p:nvSpPr>
            <p:spPr>
              <a:xfrm>
                <a:off x="10325400" y="2485783"/>
                <a:ext cx="886500" cy="273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85725" dist="38100" algn="bl" rotWithShape="0">
                  <a:srgbClr val="000000">
                    <a:alpha val="92000"/>
                  </a:srgbClr>
                </a:outerShdw>
              </a:effectLst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9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OLGA</a:t>
                </a:r>
                <a:endParaRPr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7" name="Google Shape;327;g22be655c7a1_0_12"/>
            <p:cNvSpPr/>
            <p:nvPr/>
          </p:nvSpPr>
          <p:spPr>
            <a:xfrm>
              <a:off x="7631400" y="4509925"/>
              <a:ext cx="4186200" cy="2249700"/>
            </a:xfrm>
            <a:prstGeom prst="roundRect">
              <a:avLst>
                <a:gd name="adj" fmla="val 1272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360000" lvl="1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Gestion des CRB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liste d’identifiant d’accessions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Phenotypes primaires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Autres phénotypes ?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Gestion d’expériences de caractérisation simple ? </a:t>
              </a:r>
              <a:endPara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g22be655c7a1_0_12"/>
          <p:cNvGrpSpPr/>
          <p:nvPr/>
        </p:nvGrpSpPr>
        <p:grpSpPr>
          <a:xfrm>
            <a:off x="6120284" y="971460"/>
            <a:ext cx="3576900" cy="2457540"/>
            <a:chOff x="8564575" y="65985"/>
            <a:chExt cx="3576900" cy="2457540"/>
          </a:xfrm>
        </p:grpSpPr>
        <p:pic>
          <p:nvPicPr>
            <p:cNvPr id="329" name="Google Shape;329;g22be655c7a1_0_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686450" y="65985"/>
              <a:ext cx="1275925" cy="102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g22be655c7a1_0_12"/>
            <p:cNvSpPr/>
            <p:nvPr/>
          </p:nvSpPr>
          <p:spPr>
            <a:xfrm>
              <a:off x="8564575" y="1094925"/>
              <a:ext cx="3576900" cy="1428600"/>
            </a:xfrm>
            <a:prstGeom prst="roundRect">
              <a:avLst>
                <a:gd name="adj" fmla="val 1272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360000" lvl="1" indent="-355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Planification </a:t>
              </a:r>
              <a:endParaRPr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60000" lvl="1" indent="-355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Char char="-"/>
              </a:pPr>
              <a:r>
                <a:rPr lang="fr-FR" sz="2000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Saisie au champs et en serre </a:t>
              </a:r>
              <a:endParaRPr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990DEC15-B667-4D1B-8B87-61B982DE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Périmètres des principaux SI Phénotypages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E00722-3980-4E3F-A9EC-CE0EF32D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ThaliaDB</a:t>
            </a:r>
            <a:endParaRPr lang="fr-FR" dirty="0"/>
          </a:p>
          <a:p>
            <a:pPr lvl="1"/>
            <a:r>
              <a:rPr lang="fr-FR" dirty="0" err="1"/>
              <a:t>Phenotypage</a:t>
            </a:r>
            <a:r>
              <a:rPr lang="fr-FR" dirty="0"/>
              <a:t> (surtout élaboré, agrégé)</a:t>
            </a:r>
          </a:p>
          <a:p>
            <a:pPr lvl="1"/>
            <a:r>
              <a:rPr lang="fr-FR" dirty="0" err="1"/>
              <a:t>Genotypage</a:t>
            </a:r>
            <a:endParaRPr lang="fr-FR" dirty="0"/>
          </a:p>
          <a:p>
            <a:pPr lvl="1"/>
            <a:r>
              <a:rPr lang="fr-FR" dirty="0"/>
              <a:t>Objectif d’analyse génétique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SI CRB</a:t>
            </a:r>
          </a:p>
          <a:p>
            <a:pPr lvl="1"/>
            <a:r>
              <a:rPr lang="fr-FR" dirty="0" err="1"/>
              <a:t>Grin</a:t>
            </a:r>
            <a:r>
              <a:rPr lang="fr-FR" dirty="0"/>
              <a:t> Global</a:t>
            </a:r>
          </a:p>
          <a:p>
            <a:pPr lvl="1"/>
            <a:r>
              <a:rPr lang="fr-FR" dirty="0"/>
              <a:t>…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EF6955E-7C2C-4225-A7B0-39534DB3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SI Phénotypages notables</a:t>
            </a:r>
          </a:p>
        </p:txBody>
      </p:sp>
    </p:spTree>
    <p:extLst>
      <p:ext uri="{BB962C8B-B14F-4D97-AF65-F5344CB8AC3E}">
        <p14:creationId xmlns:p14="http://schemas.microsoft.com/office/powerpoint/2010/main" val="408914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F2B652D-B57A-424E-A0FC-9544B6BAA34D}"/>
              </a:ext>
            </a:extLst>
          </p:cNvPr>
          <p:cNvGrpSpPr/>
          <p:nvPr/>
        </p:nvGrpSpPr>
        <p:grpSpPr>
          <a:xfrm>
            <a:off x="554624" y="1099439"/>
            <a:ext cx="11082768" cy="4774350"/>
            <a:chOff x="860925" y="605825"/>
            <a:chExt cx="11082768" cy="4774350"/>
          </a:xfrm>
        </p:grpSpPr>
        <p:pic>
          <p:nvPicPr>
            <p:cNvPr id="336" name="Google Shape;336;g244345d743d_0_2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79038" y="1177785"/>
              <a:ext cx="1275925" cy="102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g244345d743d_0_2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68491" y="3514775"/>
              <a:ext cx="2420820" cy="888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8" name="Google Shape;338;g244345d743d_0_225"/>
            <p:cNvGrpSpPr/>
            <p:nvPr/>
          </p:nvGrpSpPr>
          <p:grpSpPr>
            <a:xfrm>
              <a:off x="8366716" y="3514769"/>
              <a:ext cx="3576977" cy="619472"/>
              <a:chOff x="9232151" y="2485783"/>
              <a:chExt cx="2959849" cy="578892"/>
            </a:xfrm>
          </p:grpSpPr>
          <p:pic>
            <p:nvPicPr>
              <p:cNvPr id="339" name="Google Shape;339;g244345d743d_0_22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9232151" y="2517400"/>
                <a:ext cx="2959849" cy="547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" name="Google Shape;340;g244345d743d_0_225"/>
              <p:cNvSpPr txBox="1"/>
              <p:nvPr/>
            </p:nvSpPr>
            <p:spPr>
              <a:xfrm>
                <a:off x="10325400" y="2485783"/>
                <a:ext cx="886500" cy="273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85725" dist="38100" algn="bl" rotWithShape="0">
                  <a:srgbClr val="000000">
                    <a:alpha val="92000"/>
                  </a:srgbClr>
                </a:outerShdw>
              </a:effectLst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9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OLGA</a:t>
                </a:r>
                <a:endParaRPr sz="1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41" name="Google Shape;341;g244345d743d_0_225"/>
            <p:cNvCxnSpPr>
              <a:stCxn id="337" idx="1"/>
              <a:endCxn id="336" idx="1"/>
            </p:cNvCxnSpPr>
            <p:nvPr/>
          </p:nvCxnSpPr>
          <p:spPr>
            <a:xfrm rot="10800000" flipH="1">
              <a:off x="2268491" y="1692125"/>
              <a:ext cx="3910500" cy="2266800"/>
            </a:xfrm>
            <a:prstGeom prst="bentConnector3">
              <a:avLst>
                <a:gd name="adj1" fmla="val -6089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342" name="Google Shape;342;g244345d743d_0_225"/>
            <p:cNvSpPr txBox="1"/>
            <p:nvPr/>
          </p:nvSpPr>
          <p:spPr>
            <a:xfrm>
              <a:off x="3478900" y="2895925"/>
              <a:ext cx="1275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Listes de variables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3" name="Google Shape;343;g244345d743d_0_225"/>
            <p:cNvCxnSpPr>
              <a:stCxn id="340" idx="0"/>
              <a:endCxn id="336" idx="0"/>
            </p:cNvCxnSpPr>
            <p:nvPr/>
          </p:nvCxnSpPr>
          <p:spPr>
            <a:xfrm rot="5400000" flipH="1">
              <a:off x="7351825" y="643019"/>
              <a:ext cx="2337000" cy="3406500"/>
            </a:xfrm>
            <a:prstGeom prst="bentConnector3">
              <a:avLst>
                <a:gd name="adj1" fmla="val 110189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44" name="Google Shape;344;g244345d743d_0_225"/>
            <p:cNvSpPr txBox="1"/>
            <p:nvPr/>
          </p:nvSpPr>
          <p:spPr>
            <a:xfrm>
              <a:off x="8701600" y="605825"/>
              <a:ext cx="1453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Listes d’accessions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g244345d743d_0_225"/>
            <p:cNvSpPr txBox="1"/>
            <p:nvPr/>
          </p:nvSpPr>
          <p:spPr>
            <a:xfrm>
              <a:off x="860925" y="992825"/>
              <a:ext cx="2776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dispositif, ID de plantes / microparcelles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6" name="Google Shape;346;g244345d743d_0_225"/>
            <p:cNvCxnSpPr>
              <a:stCxn id="337" idx="0"/>
              <a:endCxn id="336" idx="2"/>
            </p:cNvCxnSpPr>
            <p:nvPr/>
          </p:nvCxnSpPr>
          <p:spPr>
            <a:xfrm rot="-5400000">
              <a:off x="4493951" y="1191725"/>
              <a:ext cx="1308000" cy="3338100"/>
            </a:xfrm>
            <a:prstGeom prst="bentConnector3">
              <a:avLst>
                <a:gd name="adj1" fmla="val 50002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47" name="Google Shape;347;g244345d743d_0_225"/>
            <p:cNvSpPr txBox="1"/>
            <p:nvPr/>
          </p:nvSpPr>
          <p:spPr>
            <a:xfrm>
              <a:off x="1732525" y="3884100"/>
              <a:ext cx="338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g244345d743d_0_225"/>
            <p:cNvSpPr txBox="1"/>
            <p:nvPr/>
          </p:nvSpPr>
          <p:spPr>
            <a:xfrm>
              <a:off x="6226450" y="3514775"/>
              <a:ext cx="14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Variété CTPS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9" name="Google Shape;349;g244345d743d_0_225"/>
            <p:cNvCxnSpPr>
              <a:stCxn id="337" idx="3"/>
              <a:endCxn id="336" idx="3"/>
            </p:cNvCxnSpPr>
            <p:nvPr/>
          </p:nvCxnSpPr>
          <p:spPr>
            <a:xfrm rot="10800000" flipH="1">
              <a:off x="4689311" y="1692125"/>
              <a:ext cx="2765700" cy="2266800"/>
            </a:xfrm>
            <a:prstGeom prst="bentConnector3">
              <a:avLst>
                <a:gd name="adj1" fmla="val 108608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350" name="Google Shape;350;g244345d743d_0_225"/>
            <p:cNvSpPr txBox="1"/>
            <p:nvPr/>
          </p:nvSpPr>
          <p:spPr>
            <a:xfrm>
              <a:off x="8849800" y="4641275"/>
              <a:ext cx="1275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latin typeface="Calibri"/>
                  <a:ea typeface="Calibri"/>
                  <a:cs typeface="Calibri"/>
                  <a:sym typeface="Calibri"/>
                </a:rPr>
                <a:t>Listes de variables ?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1" name="Google Shape;351;g244345d743d_0_225"/>
            <p:cNvCxnSpPr>
              <a:stCxn id="337" idx="2"/>
              <a:endCxn id="339" idx="2"/>
            </p:cNvCxnSpPr>
            <p:nvPr/>
          </p:nvCxnSpPr>
          <p:spPr>
            <a:xfrm rot="-5400000">
              <a:off x="6682601" y="930575"/>
              <a:ext cx="268800" cy="6676200"/>
            </a:xfrm>
            <a:prstGeom prst="bentConnector3">
              <a:avLst>
                <a:gd name="adj1" fmla="val -88588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02BD723-284B-4C2D-8BAE-A7C379CC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Interopérabilité et flux de données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-INRAE-Panoramiqu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lantBioinfoPF.potx" id="{2D489ACE-653D-4714-9B75-F8DDC9EFC560}" vid="{C92B656C-1DF1-4FA4-BE91-3769ED9646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template_PlantBioinfoPF</Template>
  <TotalTime>699</TotalTime>
  <Words>587</Words>
  <Application>Microsoft Office PowerPoint</Application>
  <PresentationFormat>Grand écran</PresentationFormat>
  <Paragraphs>158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Noto Sans Symbols</vt:lpstr>
      <vt:lpstr>Raleway</vt:lpstr>
      <vt:lpstr>Presentation-INRAE-Panoramique</vt:lpstr>
      <vt:lpstr>Module 5 : Ecosystème SI</vt:lpstr>
      <vt:lpstr>Un écosystème complexe</vt:lpstr>
      <vt:lpstr>SI local, SI de projets et entrepôts</vt:lpstr>
      <vt:lpstr>Recommandations d’entrepôts pour le partage pérennes des données </vt:lpstr>
      <vt:lpstr>Ecosystème Plante</vt:lpstr>
      <vt:lpstr>Ecosystème Phénotypage</vt:lpstr>
      <vt:lpstr>Périmètres des principaux SI Phénotypages</vt:lpstr>
      <vt:lpstr>Autres SI Phénotypages notables</vt:lpstr>
      <vt:lpstr>Interopérabilité et flux de données</vt:lpstr>
      <vt:lpstr>Interopérabilité et flux de données</vt:lpstr>
      <vt:lpstr>Interopérabilité et flux de données</vt:lpstr>
      <vt:lpstr>Ecosystème Forêt</vt:lpstr>
      <vt:lpstr>Interopérabilité et flux de données</vt:lpstr>
      <vt:lpstr>Périmètres des principaux SI</vt:lpstr>
      <vt:lpstr>Périmètres des principaux SI</vt:lpstr>
      <vt:lpstr>Les SI au cours du cycle de vie des données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cmichotey</dc:creator>
  <cp:lastModifiedBy>cmichotey</cp:lastModifiedBy>
  <cp:revision>62</cp:revision>
  <dcterms:created xsi:type="dcterms:W3CDTF">2023-06-08T20:59:07Z</dcterms:created>
  <dcterms:modified xsi:type="dcterms:W3CDTF">2023-06-14T21:37:51Z</dcterms:modified>
</cp:coreProperties>
</file>