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aleway"/>
      <p:regular r:id="rId50"/>
      <p:bold r:id="rId51"/>
      <p:italic r:id="rId52"/>
      <p:boldItalic r:id="rId53"/>
    </p:embeddedFont>
    <p:embeddedFont>
      <p:font typeface="Epilogue"/>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6" roundtripDataSignature="AMtx7mhon4dt52/DC14f9LH/m2L34XAR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6.xml"/><Relationship Id="rId55" Type="http://schemas.openxmlformats.org/officeDocument/2006/relationships/font" Target="fonts/Epilogue-boldItalic.fntdata"/><Relationship Id="rId10" Type="http://schemas.openxmlformats.org/officeDocument/2006/relationships/slide" Target="slides/slide5.xml"/><Relationship Id="rId54" Type="http://schemas.openxmlformats.org/officeDocument/2006/relationships/font" Target="fonts/Epilogue-bold.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his.inra.fr/" TargetMode="External"/><Relationship Id="rId3" Type="http://schemas.openxmlformats.org/officeDocument/2006/relationships/hyperlink" Target="https://github.com/OpenSILEX/" TargetMode="External"/><Relationship Id="rId4" Type="http://schemas.openxmlformats.org/officeDocument/2006/relationships/hyperlink" Target="https://github.com/OpenSILEX/"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94632a301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94632a301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494632a301_0_126:notes"/>
          <p:cNvSpPr/>
          <p:nvPr>
            <p:ph idx="2" type="sldImg"/>
          </p:nvPr>
        </p:nvSpPr>
        <p:spPr>
          <a:xfrm>
            <a:off x="346190" y="586520"/>
            <a:ext cx="5528400" cy="2931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g2494632a301_0_126:notes"/>
          <p:cNvSpPr txBox="1"/>
          <p:nvPr>
            <p:ph idx="1" type="body"/>
          </p:nvPr>
        </p:nvSpPr>
        <p:spPr>
          <a:xfrm>
            <a:off x="622145" y="3714627"/>
            <a:ext cx="4975500" cy="3517500"/>
          </a:xfrm>
          <a:prstGeom prst="rect">
            <a:avLst/>
          </a:prstGeom>
          <a:noFill/>
          <a:ln>
            <a:noFill/>
          </a:ln>
        </p:spPr>
        <p:txBody>
          <a:bodyPr anchorCtr="0" anchor="t" bIns="81350" lIns="0" spcFirstLastPara="1" rIns="0" wrap="square" tIns="81350">
            <a:noAutofit/>
          </a:bodyPr>
          <a:lstStyle/>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517af4ad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517af4ad2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17af4ad2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517af4ad2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49eb19b9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49eb19b9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49eb19b98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49eb19b98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49eb19b98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49eb19b98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49eb19b98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249eb19b988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
              <a:t>Gabriel reprend la main</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49eb19b988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249eb19b988_0_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49eb19b988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249eb19b988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494632a301_0_81: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2494632a301_0_81: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494632a301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494632a301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494632a301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494632a301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51da51226d_0_2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251da51226d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51da51226d_0_4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251da51226d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51da51226d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51da51226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4e25bdbe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24e25bdbe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51da51226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251da5122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51da51226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51da51226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494632a301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494632a301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2494632a301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2494632a301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94632a301_0_91: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494632a301_0_91: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494632a301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494632a301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494632a301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494632a301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494632a301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494632a301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494632a301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494632a301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494632a301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2494632a301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494632a301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2494632a301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494632a301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494632a301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494632a301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2494632a301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494632a301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2494632a301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494632a301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2494632a301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94632a301_0_98: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494632a301_0_98: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494632a301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2494632a301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494632a301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2494632a301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494632a301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2494632a301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494632a301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2494632a301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example : investigation in study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494632a3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2494632a3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94632a301_0_104: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494632a301_0_104: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94632a301_0_115: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494632a301_0_115: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1da51226d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1da51226d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1da51226d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1da51226d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49eb19b988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49eb19b988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PHIS</a:t>
            </a:r>
            <a:r>
              <a:rPr lang="fr">
                <a:solidFill>
                  <a:schemeClr val="dk1"/>
                </a:solidFill>
              </a:rPr>
              <a:t> is the open-source Phenotyping Hybrid Information System (PHIS), based on</a:t>
            </a:r>
            <a:r>
              <a:rPr lang="fr">
                <a:solidFill>
                  <a:schemeClr val="dk1"/>
                </a:solidFill>
                <a:uFill>
                  <a:noFill/>
                </a:uFill>
                <a:hlinkClick r:id="rId3">
                  <a:extLst>
                    <a:ext uri="{A12FA001-AC4F-418D-AE19-62706E023703}">
                      <ahyp:hlinkClr val="tx"/>
                    </a:ext>
                  </a:extLst>
                </a:hlinkClick>
              </a:rPr>
              <a:t> </a:t>
            </a:r>
            <a:r>
              <a:rPr lang="fr" u="sng">
                <a:solidFill>
                  <a:schemeClr val="hlink"/>
                </a:solidFill>
                <a:hlinkClick r:id="rId4"/>
              </a:rPr>
              <a:t>OpenSILEX</a:t>
            </a:r>
            <a:r>
              <a:rPr lang="fr">
                <a:solidFill>
                  <a:schemeClr val="dk1"/>
                </a:solidFill>
              </a:rPr>
              <a:t>, manages and collects data from Phenotyping and High Throughput Phenotyping experiments on a day to day basis. It can store, organize and manage highly heterogeneous (e.g. images, spectra, growth curves) and multi-spatial and temporal scale data (leaf to canopy level) originating from multiple sources (field, greenhouse). It unambiguously identifies all objects and traits in an experiment and establishes their relations via ontologies and semantics that apply to both field and controlled conditions. Its ontology-driven architecture is a powerful tool for integrating and managing data from multiple experiments and platforms, for creating relationships between objects and enriching datasets with knowledge and metadata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12" name="Shape 12"/>
        <p:cNvGrpSpPr/>
        <p:nvPr/>
      </p:nvGrpSpPr>
      <p:grpSpPr>
        <a:xfrm>
          <a:off x="0" y="0"/>
          <a:ext cx="0" cy="0"/>
          <a:chOff x="0" y="0"/>
          <a:chExt cx="0" cy="0"/>
        </a:xfrm>
      </p:grpSpPr>
      <p:sp>
        <p:nvSpPr>
          <p:cNvPr id="13" name="Google Shape;13;p25"/>
          <p:cNvSpPr txBox="1"/>
          <p:nvPr>
            <p:ph type="title"/>
          </p:nvPr>
        </p:nvSpPr>
        <p:spPr>
          <a:xfrm>
            <a:off x="311760" y="744480"/>
            <a:ext cx="8520000" cy="20523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5"/>
          <p:cNvSpPr txBox="1"/>
          <p:nvPr>
            <p:ph idx="1" type="subTitle"/>
          </p:nvPr>
        </p:nvSpPr>
        <p:spPr>
          <a:xfrm>
            <a:off x="457188" y="1161780"/>
            <a:ext cx="8229300" cy="298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56" name="Shape 56"/>
        <p:cNvGrpSpPr/>
        <p:nvPr/>
      </p:nvGrpSpPr>
      <p:grpSpPr>
        <a:xfrm>
          <a:off x="0" y="0"/>
          <a:ext cx="0" cy="0"/>
          <a:chOff x="0" y="0"/>
          <a:chExt cx="0" cy="0"/>
        </a:xfrm>
      </p:grpSpPr>
      <p:sp>
        <p:nvSpPr>
          <p:cNvPr id="57" name="Google Shape;57;p34"/>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8"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p:cSld name="Contenu avec légende">
    <p:spTree>
      <p:nvGrpSpPr>
        <p:cNvPr id="59" name="Shape 59"/>
        <p:cNvGrpSpPr/>
        <p:nvPr/>
      </p:nvGrpSpPr>
      <p:grpSpPr>
        <a:xfrm>
          <a:off x="0" y="0"/>
          <a:ext cx="0" cy="0"/>
          <a:chOff x="0" y="0"/>
          <a:chExt cx="0" cy="0"/>
        </a:xfrm>
      </p:grpSpPr>
      <p:sp>
        <p:nvSpPr>
          <p:cNvPr id="60" name="Google Shape;60;p36"/>
          <p:cNvSpPr txBox="1"/>
          <p:nvPr>
            <p:ph type="title"/>
          </p:nvPr>
        </p:nvSpPr>
        <p:spPr>
          <a:xfrm>
            <a:off x="1138843" y="436417"/>
            <a:ext cx="2440200" cy="6828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rgbClr val="00A3A6"/>
              </a:buClr>
              <a:buSzPts val="3000"/>
              <a:buFont typeface="Calibri"/>
              <a:buChar char="•"/>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6"/>
          <p:cNvSpPr txBox="1"/>
          <p:nvPr>
            <p:ph idx="1" type="body"/>
          </p:nvPr>
        </p:nvSpPr>
        <p:spPr>
          <a:xfrm>
            <a:off x="3887391" y="436417"/>
            <a:ext cx="4629300" cy="37968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6"/>
          <p:cNvSpPr txBox="1"/>
          <p:nvPr>
            <p:ph idx="2" type="subTitle"/>
          </p:nvPr>
        </p:nvSpPr>
        <p:spPr>
          <a:xfrm>
            <a:off x="1138843" y="1119100"/>
            <a:ext cx="2440200" cy="826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36"/>
          <p:cNvSpPr txBox="1"/>
          <p:nvPr>
            <p:ph idx="3" type="body"/>
          </p:nvPr>
        </p:nvSpPr>
        <p:spPr>
          <a:xfrm>
            <a:off x="1138844" y="1945177"/>
            <a:ext cx="2440200" cy="22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p:cSld name="Image avec légende">
    <p:spTree>
      <p:nvGrpSpPr>
        <p:cNvPr id="64" name="Shape 64"/>
        <p:cNvGrpSpPr/>
        <p:nvPr/>
      </p:nvGrpSpPr>
      <p:grpSpPr>
        <a:xfrm>
          <a:off x="0" y="0"/>
          <a:ext cx="0" cy="0"/>
          <a:chOff x="0" y="0"/>
          <a:chExt cx="0" cy="0"/>
        </a:xfrm>
      </p:grpSpPr>
      <p:sp>
        <p:nvSpPr>
          <p:cNvPr id="65" name="Google Shape;65;p37"/>
          <p:cNvSpPr/>
          <p:nvPr>
            <p:ph idx="2" type="pic"/>
          </p:nvPr>
        </p:nvSpPr>
        <p:spPr>
          <a:xfrm>
            <a:off x="3887391" y="436417"/>
            <a:ext cx="4629300" cy="3778200"/>
          </a:xfrm>
          <a:prstGeom prst="rect">
            <a:avLst/>
          </a:prstGeom>
          <a:noFill/>
          <a:ln>
            <a:noFill/>
          </a:ln>
        </p:spPr>
      </p:sp>
      <p:sp>
        <p:nvSpPr>
          <p:cNvPr id="66" name="Google Shape;66;p37"/>
          <p:cNvSpPr txBox="1"/>
          <p:nvPr>
            <p:ph type="title"/>
          </p:nvPr>
        </p:nvSpPr>
        <p:spPr>
          <a:xfrm>
            <a:off x="1138843" y="436417"/>
            <a:ext cx="2440200" cy="6828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rgbClr val="00A3A6"/>
              </a:buClr>
              <a:buSzPts val="3000"/>
              <a:buFont typeface="Calibri"/>
              <a:buChar char="•"/>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 type="subTitle"/>
          </p:nvPr>
        </p:nvSpPr>
        <p:spPr>
          <a:xfrm>
            <a:off x="1138843" y="1119100"/>
            <a:ext cx="2440200" cy="826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8" name="Google Shape;68;p37"/>
          <p:cNvSpPr txBox="1"/>
          <p:nvPr>
            <p:ph idx="3" type="body"/>
          </p:nvPr>
        </p:nvSpPr>
        <p:spPr>
          <a:xfrm>
            <a:off x="1138844" y="1945177"/>
            <a:ext cx="2440200" cy="22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p:cSld name="Titre et texte vertical">
    <p:spTree>
      <p:nvGrpSpPr>
        <p:cNvPr id="69" name="Shape 69"/>
        <p:cNvGrpSpPr/>
        <p:nvPr/>
      </p:nvGrpSpPr>
      <p:grpSpPr>
        <a:xfrm>
          <a:off x="0" y="0"/>
          <a:ext cx="0" cy="0"/>
          <a:chOff x="0" y="0"/>
          <a:chExt cx="0" cy="0"/>
        </a:xfrm>
      </p:grpSpPr>
      <p:sp>
        <p:nvSpPr>
          <p:cNvPr id="70" name="Google Shape;70;p38"/>
          <p:cNvSpPr txBox="1"/>
          <p:nvPr>
            <p:ph idx="1" type="body"/>
          </p:nvPr>
        </p:nvSpPr>
        <p:spPr>
          <a:xfrm rot="5400000">
            <a:off x="3369000" y="-1070816"/>
            <a:ext cx="3007500" cy="728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2"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p:cSld name="Titre vertical et texte">
    <p:spTree>
      <p:nvGrpSpPr>
        <p:cNvPr id="73" name="Shape 73"/>
        <p:cNvGrpSpPr/>
        <p:nvPr/>
      </p:nvGrpSpPr>
      <p:grpSpPr>
        <a:xfrm>
          <a:off x="0" y="0"/>
          <a:ext cx="0" cy="0"/>
          <a:chOff x="0" y="0"/>
          <a:chExt cx="0" cy="0"/>
        </a:xfrm>
      </p:grpSpPr>
      <p:sp>
        <p:nvSpPr>
          <p:cNvPr id="74" name="Google Shape;74;p39"/>
          <p:cNvSpPr txBox="1"/>
          <p:nvPr>
            <p:ph type="title"/>
          </p:nvPr>
        </p:nvSpPr>
        <p:spPr>
          <a:xfrm rot="5400000">
            <a:off x="5677650" y="1795144"/>
            <a:ext cx="4359000" cy="13164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2250"/>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9"/>
          <p:cNvSpPr txBox="1"/>
          <p:nvPr>
            <p:ph idx="1" type="body"/>
          </p:nvPr>
        </p:nvSpPr>
        <p:spPr>
          <a:xfrm rot="5400000">
            <a:off x="1539485" y="-637106"/>
            <a:ext cx="4359000" cy="6180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A3A6"/>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2" type="subTitle"/>
          </p:nvPr>
        </p:nvSpPr>
        <p:spPr>
          <a:xfrm rot="5400000">
            <a:off x="4969503" y="2113894"/>
            <a:ext cx="4359000" cy="678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1" type="obj">
  <p:cSld name="OBJECT">
    <p:spTree>
      <p:nvGrpSpPr>
        <p:cNvPr id="77" name="Shape 77"/>
        <p:cNvGrpSpPr/>
        <p:nvPr/>
      </p:nvGrpSpPr>
      <p:grpSpPr>
        <a:xfrm>
          <a:off x="0" y="0"/>
          <a:ext cx="0" cy="0"/>
          <a:chOff x="0" y="0"/>
          <a:chExt cx="0" cy="0"/>
        </a:xfrm>
      </p:grpSpPr>
      <p:sp>
        <p:nvSpPr>
          <p:cNvPr id="78" name="Google Shape;78;g24e25bdbe82_0_12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g24e25bdbe82_0_12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g24e25bdbe82_0_12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g24e25bdbe82_0_12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g24e25bdbe82_0_12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lassique">
  <p:cSld name="Page classique">
    <p:spTree>
      <p:nvGrpSpPr>
        <p:cNvPr id="15" name="Shape 15"/>
        <p:cNvGrpSpPr/>
        <p:nvPr/>
      </p:nvGrpSpPr>
      <p:grpSpPr>
        <a:xfrm>
          <a:off x="0" y="0"/>
          <a:ext cx="0" cy="0"/>
          <a:chOff x="0" y="0"/>
          <a:chExt cx="0" cy="0"/>
        </a:xfrm>
      </p:grpSpPr>
      <p:sp>
        <p:nvSpPr>
          <p:cNvPr id="16" name="Google Shape;16;p26"/>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body"/>
          </p:nvPr>
        </p:nvSpPr>
        <p:spPr>
          <a:xfrm>
            <a:off x="1250458" y="1153392"/>
            <a:ext cx="7260000" cy="3005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 name="Google Shape;18;p26"/>
          <p:cNvSpPr txBox="1"/>
          <p:nvPr>
            <p:ph idx="2" type="subTitle"/>
          </p:nvPr>
        </p:nvSpPr>
        <p:spPr>
          <a:xfrm>
            <a:off x="1250459"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19" name="Shape 19"/>
        <p:cNvGrpSpPr/>
        <p:nvPr/>
      </p:nvGrpSpPr>
      <p:grpSpPr>
        <a:xfrm>
          <a:off x="0" y="0"/>
          <a:ext cx="0" cy="0"/>
          <a:chOff x="0" y="0"/>
          <a:chExt cx="0" cy="0"/>
        </a:xfrm>
      </p:grpSpPr>
      <p:sp>
        <p:nvSpPr>
          <p:cNvPr id="20" name="Google Shape;20;p27"/>
          <p:cNvSpPr txBox="1"/>
          <p:nvPr>
            <p:ph type="title"/>
          </p:nvPr>
        </p:nvSpPr>
        <p:spPr>
          <a:xfrm>
            <a:off x="311700" y="445025"/>
            <a:ext cx="8520600" cy="5727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SzPts val="3750"/>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SzPts val="26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2" name="Google Shape;2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23" name="Shape 23"/>
        <p:cNvGrpSpPr/>
        <p:nvPr/>
      </p:nvGrpSpPr>
      <p:grpSpPr>
        <a:xfrm>
          <a:off x="0" y="0"/>
          <a:ext cx="0" cy="0"/>
          <a:chOff x="0" y="0"/>
          <a:chExt cx="0" cy="0"/>
        </a:xfrm>
      </p:grpSpPr>
      <p:sp>
        <p:nvSpPr>
          <p:cNvPr id="24" name="Google Shape;24;p28"/>
          <p:cNvSpPr txBox="1"/>
          <p:nvPr>
            <p:ph idx="1" type="body"/>
          </p:nvPr>
        </p:nvSpPr>
        <p:spPr>
          <a:xfrm>
            <a:off x="1221972" y="1310317"/>
            <a:ext cx="7293300" cy="30075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b="0"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8"/>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2"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 Version 1">
  <p:cSld name="Diapositive de titre - Version 1">
    <p:bg>
      <p:bgPr>
        <a:solidFill>
          <a:schemeClr val="lt1"/>
        </a:solidFill>
      </p:bgPr>
    </p:bg>
    <p:spTree>
      <p:nvGrpSpPr>
        <p:cNvPr id="27" name="Shape 27"/>
        <p:cNvGrpSpPr/>
        <p:nvPr/>
      </p:nvGrpSpPr>
      <p:grpSpPr>
        <a:xfrm>
          <a:off x="0" y="0"/>
          <a:ext cx="0" cy="0"/>
          <a:chOff x="0" y="0"/>
          <a:chExt cx="0" cy="0"/>
        </a:xfrm>
      </p:grpSpPr>
      <p:pic>
        <p:nvPicPr>
          <p:cNvPr id="28" name="Google Shape;28;p29"/>
          <p:cNvPicPr preferRelativeResize="0"/>
          <p:nvPr/>
        </p:nvPicPr>
        <p:blipFill rotWithShape="1">
          <a:blip r:embed="rId2">
            <a:alphaModFix/>
          </a:blip>
          <a:srcRect b="0" l="0" r="0" t="0"/>
          <a:stretch/>
        </p:blipFill>
        <p:spPr>
          <a:xfrm>
            <a:off x="0" y="1747913"/>
            <a:ext cx="3057525" cy="2093119"/>
          </a:xfrm>
          <a:prstGeom prst="rect">
            <a:avLst/>
          </a:prstGeom>
          <a:noFill/>
          <a:ln>
            <a:noFill/>
          </a:ln>
        </p:spPr>
      </p:pic>
      <p:pic>
        <p:nvPicPr>
          <p:cNvPr id="29" name="Google Shape;29;p29"/>
          <p:cNvPicPr preferRelativeResize="0"/>
          <p:nvPr/>
        </p:nvPicPr>
        <p:blipFill rotWithShape="1">
          <a:blip r:embed="rId3">
            <a:alphaModFix/>
          </a:blip>
          <a:srcRect b="0" l="0" r="0" t="0"/>
          <a:stretch/>
        </p:blipFill>
        <p:spPr>
          <a:xfrm>
            <a:off x="1401979" y="1766387"/>
            <a:ext cx="176808" cy="241102"/>
          </a:xfrm>
          <a:prstGeom prst="rect">
            <a:avLst/>
          </a:prstGeom>
          <a:noFill/>
          <a:ln>
            <a:noFill/>
          </a:ln>
        </p:spPr>
      </p:pic>
      <p:sp>
        <p:nvSpPr>
          <p:cNvPr id="30" name="Google Shape;30;p29"/>
          <p:cNvSpPr/>
          <p:nvPr/>
        </p:nvSpPr>
        <p:spPr>
          <a:xfrm>
            <a:off x="0" y="4495952"/>
            <a:ext cx="9144000" cy="648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29"/>
          <p:cNvSpPr txBox="1"/>
          <p:nvPr>
            <p:ph type="ctrTitle"/>
          </p:nvPr>
        </p:nvSpPr>
        <p:spPr>
          <a:xfrm>
            <a:off x="1801382" y="1695095"/>
            <a:ext cx="6858000" cy="7932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rgbClr val="00A3A6"/>
              </a:buClr>
              <a:buSzPts val="45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9"/>
          <p:cNvSpPr txBox="1"/>
          <p:nvPr>
            <p:ph idx="1" type="subTitle"/>
          </p:nvPr>
        </p:nvSpPr>
        <p:spPr>
          <a:xfrm>
            <a:off x="1801382" y="2345525"/>
            <a:ext cx="6858000" cy="491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Une image contenant dessin, signe&#10;&#10;Description générée automatiquement" id="33" name="Google Shape;33;p29"/>
          <p:cNvPicPr preferRelativeResize="0"/>
          <p:nvPr/>
        </p:nvPicPr>
        <p:blipFill rotWithShape="1">
          <a:blip r:embed="rId4">
            <a:alphaModFix/>
          </a:blip>
          <a:srcRect b="0" l="0" r="0" t="0"/>
          <a:stretch/>
        </p:blipFill>
        <p:spPr>
          <a:xfrm>
            <a:off x="1801382" y="4171351"/>
            <a:ext cx="1714500" cy="6729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 Version 2">
  <p:cSld name="Diapositive de titre - Version 2">
    <p:bg>
      <p:bgPr>
        <a:solidFill>
          <a:srgbClr val="00A3A6"/>
        </a:solidFill>
      </p:bgPr>
    </p:bg>
    <p:spTree>
      <p:nvGrpSpPr>
        <p:cNvPr id="34" name="Shape 34"/>
        <p:cNvGrpSpPr/>
        <p:nvPr/>
      </p:nvGrpSpPr>
      <p:grpSpPr>
        <a:xfrm>
          <a:off x="0" y="0"/>
          <a:ext cx="0" cy="0"/>
          <a:chOff x="0" y="0"/>
          <a:chExt cx="0" cy="0"/>
        </a:xfrm>
      </p:grpSpPr>
      <p:pic>
        <p:nvPicPr>
          <p:cNvPr id="35" name="Google Shape;35;p30"/>
          <p:cNvPicPr preferRelativeResize="0"/>
          <p:nvPr/>
        </p:nvPicPr>
        <p:blipFill rotWithShape="1">
          <a:blip r:embed="rId2">
            <a:alphaModFix/>
          </a:blip>
          <a:srcRect b="0" l="0" r="0" t="0"/>
          <a:stretch/>
        </p:blipFill>
        <p:spPr>
          <a:xfrm>
            <a:off x="1801382" y="954162"/>
            <a:ext cx="870109" cy="235029"/>
          </a:xfrm>
          <a:prstGeom prst="rect">
            <a:avLst/>
          </a:prstGeom>
          <a:noFill/>
          <a:ln>
            <a:noFill/>
          </a:ln>
        </p:spPr>
      </p:pic>
      <p:pic>
        <p:nvPicPr>
          <p:cNvPr id="36" name="Google Shape;36;p30"/>
          <p:cNvPicPr preferRelativeResize="0"/>
          <p:nvPr/>
        </p:nvPicPr>
        <p:blipFill rotWithShape="1">
          <a:blip r:embed="rId3">
            <a:alphaModFix/>
          </a:blip>
          <a:srcRect b="0" l="0" r="0" t="0"/>
          <a:stretch/>
        </p:blipFill>
        <p:spPr>
          <a:xfrm>
            <a:off x="0" y="2128221"/>
            <a:ext cx="3057524" cy="2093119"/>
          </a:xfrm>
          <a:prstGeom prst="rect">
            <a:avLst/>
          </a:prstGeom>
          <a:noFill/>
          <a:ln>
            <a:noFill/>
          </a:ln>
        </p:spPr>
      </p:pic>
      <p:pic>
        <p:nvPicPr>
          <p:cNvPr id="37" name="Google Shape;37;p30"/>
          <p:cNvPicPr preferRelativeResize="0"/>
          <p:nvPr/>
        </p:nvPicPr>
        <p:blipFill rotWithShape="1">
          <a:blip r:embed="rId4">
            <a:alphaModFix/>
          </a:blip>
          <a:srcRect b="0" l="0" r="0" t="0"/>
          <a:stretch/>
        </p:blipFill>
        <p:spPr>
          <a:xfrm>
            <a:off x="1401979" y="2146696"/>
            <a:ext cx="176807" cy="241102"/>
          </a:xfrm>
          <a:prstGeom prst="rect">
            <a:avLst/>
          </a:prstGeom>
          <a:noFill/>
          <a:ln>
            <a:noFill/>
          </a:ln>
        </p:spPr>
      </p:pic>
      <p:sp>
        <p:nvSpPr>
          <p:cNvPr id="38" name="Google Shape;38;p30"/>
          <p:cNvSpPr/>
          <p:nvPr/>
        </p:nvSpPr>
        <p:spPr>
          <a:xfrm>
            <a:off x="0" y="4495952"/>
            <a:ext cx="9144000" cy="648300"/>
          </a:xfrm>
          <a:prstGeom prst="rect">
            <a:avLst/>
          </a:prstGeom>
          <a:solidFill>
            <a:srgbClr val="00A3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30"/>
          <p:cNvSpPr txBox="1"/>
          <p:nvPr>
            <p:ph type="ctrTitle"/>
          </p:nvPr>
        </p:nvSpPr>
        <p:spPr>
          <a:xfrm>
            <a:off x="1801382" y="2075404"/>
            <a:ext cx="6858000" cy="7932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chemeClr val="lt1"/>
              </a:buClr>
              <a:buSzPts val="45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subTitle"/>
          </p:nvPr>
        </p:nvSpPr>
        <p:spPr>
          <a:xfrm>
            <a:off x="1801382" y="2725833"/>
            <a:ext cx="6858000" cy="491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intermédiaire" type="title">
  <p:cSld name="TITLE">
    <p:spTree>
      <p:nvGrpSpPr>
        <p:cNvPr id="41" name="Shape 41"/>
        <p:cNvGrpSpPr/>
        <p:nvPr/>
      </p:nvGrpSpPr>
      <p:grpSpPr>
        <a:xfrm>
          <a:off x="0" y="0"/>
          <a:ext cx="0" cy="0"/>
          <a:chOff x="0" y="0"/>
          <a:chExt cx="0" cy="0"/>
        </a:xfrm>
      </p:grpSpPr>
      <p:sp>
        <p:nvSpPr>
          <p:cNvPr id="42" name="Google Shape;42;p31"/>
          <p:cNvSpPr txBox="1"/>
          <p:nvPr>
            <p:ph type="ctrTitle"/>
          </p:nvPr>
        </p:nvSpPr>
        <p:spPr>
          <a:xfrm>
            <a:off x="0" y="1440180"/>
            <a:ext cx="9144000" cy="793200"/>
          </a:xfrm>
          <a:prstGeom prst="rect">
            <a:avLst/>
          </a:prstGeom>
          <a:noFill/>
          <a:ln>
            <a:noFill/>
          </a:ln>
        </p:spPr>
        <p:txBody>
          <a:bodyPr anchorCtr="0" anchor="b" bIns="45700" lIns="0" spcFirstLastPara="1" rIns="91425" wrap="square" tIns="46800">
            <a:normAutofit/>
          </a:bodyPr>
          <a:lstStyle>
            <a:lvl1pPr lvl="0" algn="ctr">
              <a:lnSpc>
                <a:spcPct val="90000"/>
              </a:lnSpc>
              <a:spcBef>
                <a:spcPts val="0"/>
              </a:spcBef>
              <a:spcAft>
                <a:spcPts val="0"/>
              </a:spcAft>
              <a:buClr>
                <a:srgbClr val="00A3A6"/>
              </a:buClr>
              <a:buSzPts val="5000"/>
              <a:buFont typeface="Calibri"/>
              <a:buChar char="•"/>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 type="subTitle"/>
          </p:nvPr>
        </p:nvSpPr>
        <p:spPr>
          <a:xfrm>
            <a:off x="1143000" y="2371096"/>
            <a:ext cx="6858000" cy="1263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Deux contenus">
    <p:spTree>
      <p:nvGrpSpPr>
        <p:cNvPr id="44" name="Shape 44"/>
        <p:cNvGrpSpPr/>
        <p:nvPr/>
      </p:nvGrpSpPr>
      <p:grpSpPr>
        <a:xfrm>
          <a:off x="0" y="0"/>
          <a:ext cx="0" cy="0"/>
          <a:chOff x="0" y="0"/>
          <a:chExt cx="0" cy="0"/>
        </a:xfrm>
      </p:grpSpPr>
      <p:sp>
        <p:nvSpPr>
          <p:cNvPr id="45" name="Google Shape;45;p32"/>
          <p:cNvSpPr txBox="1"/>
          <p:nvPr>
            <p:ph idx="1" type="body"/>
          </p:nvPr>
        </p:nvSpPr>
        <p:spPr>
          <a:xfrm>
            <a:off x="1213658" y="1153392"/>
            <a:ext cx="3301200" cy="3263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2" type="body"/>
          </p:nvPr>
        </p:nvSpPr>
        <p:spPr>
          <a:xfrm>
            <a:off x="4981402" y="1153392"/>
            <a:ext cx="3301200" cy="3263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2"/>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3"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p:cSld name="Comparaison">
    <p:spTree>
      <p:nvGrpSpPr>
        <p:cNvPr id="49" name="Shape 49"/>
        <p:cNvGrpSpPr/>
        <p:nvPr/>
      </p:nvGrpSpPr>
      <p:grpSpPr>
        <a:xfrm>
          <a:off x="0" y="0"/>
          <a:ext cx="0" cy="0"/>
          <a:chOff x="0" y="0"/>
          <a:chExt cx="0" cy="0"/>
        </a:xfrm>
      </p:grpSpPr>
      <p:sp>
        <p:nvSpPr>
          <p:cNvPr id="50" name="Google Shape;50;p33"/>
          <p:cNvSpPr txBox="1"/>
          <p:nvPr>
            <p:ph idx="1" type="body"/>
          </p:nvPr>
        </p:nvSpPr>
        <p:spPr>
          <a:xfrm>
            <a:off x="1250458" y="1153392"/>
            <a:ext cx="3247800" cy="61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A3A6"/>
              </a:buClr>
              <a:buSzPts val="2200"/>
              <a:buNone/>
              <a:defRPr b="1" sz="2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3"/>
          <p:cNvSpPr txBox="1"/>
          <p:nvPr>
            <p:ph idx="2" type="body"/>
          </p:nvPr>
        </p:nvSpPr>
        <p:spPr>
          <a:xfrm>
            <a:off x="1250458" y="1766588"/>
            <a:ext cx="3247800" cy="25269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3"/>
          <p:cNvSpPr txBox="1"/>
          <p:nvPr>
            <p:ph idx="3" type="body"/>
          </p:nvPr>
        </p:nvSpPr>
        <p:spPr>
          <a:xfrm>
            <a:off x="4986816" y="1153392"/>
            <a:ext cx="3263700" cy="61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A3A6"/>
              </a:buClr>
              <a:buSzPts val="2200"/>
              <a:buNone/>
              <a:defRPr b="1" sz="2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3"/>
          <p:cNvSpPr txBox="1"/>
          <p:nvPr>
            <p:ph idx="4" type="body"/>
          </p:nvPr>
        </p:nvSpPr>
        <p:spPr>
          <a:xfrm>
            <a:off x="4986816" y="1766588"/>
            <a:ext cx="3263700" cy="25269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3"/>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5"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628650" y="273844"/>
            <a:ext cx="7886700" cy="574200"/>
          </a:xfrm>
          <a:prstGeom prst="rect">
            <a:avLst/>
          </a:prstGeom>
          <a:noFill/>
          <a:ln>
            <a:noFill/>
          </a:ln>
        </p:spPr>
        <p:txBody>
          <a:bodyPr anchorCtr="0" anchor="ctr" bIns="45700" lIns="0" spcFirstLastPara="1" rIns="91425" wrap="square" tIns="46800">
            <a:normAutofit/>
          </a:bodyPr>
          <a:lstStyle>
            <a:lvl1pPr lvl="0" marR="0" rtl="0" algn="l">
              <a:lnSpc>
                <a:spcPct val="90000"/>
              </a:lnSpc>
              <a:spcBef>
                <a:spcPts val="0"/>
              </a:spcBef>
              <a:spcAft>
                <a:spcPts val="0"/>
              </a:spcAft>
              <a:buClr>
                <a:srgbClr val="00A3A6"/>
              </a:buClr>
              <a:buSzPts val="3750"/>
              <a:buFont typeface="Calibri"/>
              <a:buChar char="•"/>
              <a:defRPr b="1" i="0" sz="3000" u="none" cap="none" strike="noStrike">
                <a:solidFill>
                  <a:srgbClr val="00A3A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628650" y="1068034"/>
            <a:ext cx="7886700" cy="1503600"/>
          </a:xfrm>
          <a:prstGeom prst="rect">
            <a:avLst/>
          </a:prstGeom>
          <a:noFill/>
          <a:ln>
            <a:noFill/>
          </a:ln>
        </p:spPr>
        <p:txBody>
          <a:bodyPr anchorCtr="0" anchor="t" bIns="45700" lIns="91425" spcFirstLastPara="1" rIns="91425" wrap="square" tIns="45700">
            <a:normAutofit/>
          </a:bodyPr>
          <a:lstStyle>
            <a:lvl1pPr indent="-393700" lvl="0" marL="457200" marR="0" rtl="0" algn="l">
              <a:lnSpc>
                <a:spcPct val="90000"/>
              </a:lnSpc>
              <a:spcBef>
                <a:spcPts val="1000"/>
              </a:spcBef>
              <a:spcAft>
                <a:spcPts val="0"/>
              </a:spcAft>
              <a:buClr>
                <a:srgbClr val="00A3A6"/>
              </a:buClr>
              <a:buSzPts val="2600"/>
              <a:buFont typeface="Arial"/>
              <a:buChar char="•"/>
              <a:defRPr b="0" i="0" sz="2600" u="none" cap="none" strike="noStrike">
                <a:solidFill>
                  <a:srgbClr val="00A3A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nvSpPr>
        <p:spPr>
          <a:xfrm>
            <a:off x="6865882" y="4753303"/>
            <a:ext cx="20889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A3A6"/>
                </a:solidFill>
                <a:latin typeface="Raleway"/>
                <a:ea typeface="Raleway"/>
                <a:cs typeface="Raleway"/>
                <a:sym typeface="Raleway"/>
              </a:rPr>
              <a:t>p. </a:t>
            </a:r>
            <a:fld id="{00000000-1234-1234-1234-123412341234}" type="slidenum">
              <a:rPr b="0" i="0" lang="fr" sz="1200" u="none" cap="none" strike="noStrike">
                <a:solidFill>
                  <a:srgbClr val="00A3A6"/>
                </a:solidFill>
                <a:latin typeface="Raleway"/>
                <a:ea typeface="Raleway"/>
                <a:cs typeface="Raleway"/>
                <a:sym typeface="Raleway"/>
              </a:rPr>
              <a:t>‹#›</a:t>
            </a:fld>
            <a:endParaRPr b="0" i="0" sz="1200" u="none" cap="none" strike="noStrike">
              <a:solidFill>
                <a:srgbClr val="00A3A6"/>
              </a:solidFill>
              <a:latin typeface="Raleway"/>
              <a:ea typeface="Raleway"/>
              <a:cs typeface="Raleway"/>
              <a:sym typeface="Raleway"/>
            </a:endParaRPr>
          </a:p>
        </p:txBody>
      </p:sp>
      <p:pic>
        <p:nvPicPr>
          <p:cNvPr id="9" name="Google Shape;9;p24"/>
          <p:cNvPicPr preferRelativeResize="0"/>
          <p:nvPr/>
        </p:nvPicPr>
        <p:blipFill rotWithShape="1">
          <a:blip r:embed="rId1">
            <a:alphaModFix/>
          </a:blip>
          <a:srcRect b="0" l="0" r="0" t="0"/>
          <a:stretch/>
        </p:blipFill>
        <p:spPr>
          <a:xfrm>
            <a:off x="0" y="4557140"/>
            <a:ext cx="1500187" cy="600075"/>
          </a:xfrm>
          <a:prstGeom prst="rect">
            <a:avLst/>
          </a:prstGeom>
          <a:noFill/>
          <a:ln>
            <a:noFill/>
          </a:ln>
        </p:spPr>
      </p:pic>
      <p:sp>
        <p:nvSpPr>
          <p:cNvPr id="10" name="Google Shape;10;p24"/>
          <p:cNvSpPr txBox="1"/>
          <p:nvPr/>
        </p:nvSpPr>
        <p:spPr>
          <a:xfrm>
            <a:off x="1142999" y="4763050"/>
            <a:ext cx="6716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275662"/>
                </a:solidFill>
                <a:latin typeface="Calibri"/>
                <a:ea typeface="Calibri"/>
                <a:cs typeface="Calibri"/>
                <a:sym typeface="Calibri"/>
              </a:rPr>
              <a:t>OpenSILEX</a:t>
            </a:r>
            <a:endParaRPr b="0" i="0" sz="1000" u="none" cap="none" strike="noStrike">
              <a:solidFill>
                <a:srgbClr val="275662"/>
              </a:solidFill>
              <a:latin typeface="Calibri"/>
              <a:ea typeface="Calibri"/>
              <a:cs typeface="Calibri"/>
              <a:sym typeface="Calibri"/>
            </a:endParaRPr>
          </a:p>
        </p:txBody>
      </p:sp>
      <p:sp>
        <p:nvSpPr>
          <p:cNvPr id="11" name="Google Shape;11;p24"/>
          <p:cNvSpPr txBox="1"/>
          <p:nvPr/>
        </p:nvSpPr>
        <p:spPr>
          <a:xfrm>
            <a:off x="1142999" y="4899853"/>
            <a:ext cx="6716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fr" sz="1000">
                <a:solidFill>
                  <a:srgbClr val="00A3A6"/>
                </a:solidFill>
                <a:latin typeface="Calibri"/>
                <a:ea typeface="Calibri"/>
                <a:cs typeface="Calibri"/>
                <a:sym typeface="Calibri"/>
              </a:rPr>
              <a:t>RDO Formation à la gestion de données phénotypage végétal - 15 &amp; 16 juin 2023</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hyperlink" Target="mailto:isabelle.alic@inrae.fr" TargetMode="External"/><Relationship Id="rId7" Type="http://schemas.openxmlformats.org/officeDocument/2006/relationships/hyperlink" Target="mailto:anne.tireau@inrae.fr" TargetMode="External"/><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5.png"/><Relationship Id="rId5" Type="http://schemas.openxmlformats.org/officeDocument/2006/relationships/image" Target="../media/image51.png"/><Relationship Id="rId6" Type="http://schemas.openxmlformats.org/officeDocument/2006/relationships/image" Target="../media/image53.png"/><Relationship Id="rId7" Type="http://schemas.openxmlformats.org/officeDocument/2006/relationships/image" Target="../media/image9.png"/><Relationship Id="rId8"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51.png"/><Relationship Id="rId9" Type="http://schemas.openxmlformats.org/officeDocument/2006/relationships/image" Target="../media/image55.png"/><Relationship Id="rId5" Type="http://schemas.openxmlformats.org/officeDocument/2006/relationships/image" Target="../media/image53.png"/><Relationship Id="rId6" Type="http://schemas.openxmlformats.org/officeDocument/2006/relationships/image" Target="../media/image9.png"/><Relationship Id="rId7" Type="http://schemas.openxmlformats.org/officeDocument/2006/relationships/image" Target="../media/image54.png"/><Relationship Id="rId8" Type="http://schemas.openxmlformats.org/officeDocument/2006/relationships/image" Target="../media/image50.png"/></Relationships>
</file>

<file path=ppt/slides/_rels/slide13.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51.png"/><Relationship Id="rId9" Type="http://schemas.openxmlformats.org/officeDocument/2006/relationships/image" Target="../media/image55.png"/><Relationship Id="rId5" Type="http://schemas.openxmlformats.org/officeDocument/2006/relationships/image" Target="../media/image53.png"/><Relationship Id="rId6" Type="http://schemas.openxmlformats.org/officeDocument/2006/relationships/image" Target="../media/image9.png"/><Relationship Id="rId7" Type="http://schemas.openxmlformats.org/officeDocument/2006/relationships/image" Target="../media/image54.png"/><Relationship Id="rId8"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9.png"/><Relationship Id="rId4" Type="http://schemas.openxmlformats.org/officeDocument/2006/relationships/image" Target="../media/image28.png"/><Relationship Id="rId5"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9.png"/><Relationship Id="rId4" Type="http://schemas.openxmlformats.org/officeDocument/2006/relationships/image" Target="../media/image28.png"/><Relationship Id="rId5"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7.png"/><Relationship Id="rId6" Type="http://schemas.openxmlformats.org/officeDocument/2006/relationships/image" Target="../media/image53.png"/><Relationship Id="rId7"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68.png"/><Relationship Id="rId4" Type="http://schemas.openxmlformats.org/officeDocument/2006/relationships/image" Target="../media/image70.png"/><Relationship Id="rId9" Type="http://schemas.openxmlformats.org/officeDocument/2006/relationships/image" Target="../media/image28.png"/><Relationship Id="rId5" Type="http://schemas.openxmlformats.org/officeDocument/2006/relationships/image" Target="../media/image69.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74.png"/><Relationship Id="rId5" Type="http://schemas.openxmlformats.org/officeDocument/2006/relationships/image" Target="../media/image53.png"/><Relationship Id="rId6" Type="http://schemas.openxmlformats.org/officeDocument/2006/relationships/image" Target="../media/image67.png"/><Relationship Id="rId7" Type="http://schemas.openxmlformats.org/officeDocument/2006/relationships/image" Target="../media/image73.png"/><Relationship Id="rId8" Type="http://schemas.openxmlformats.org/officeDocument/2006/relationships/image" Target="../media/image7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hyperlink" Target="https://brapi.org/" TargetMode="External"/><Relationship Id="rId5" Type="http://schemas.openxmlformats.org/officeDocument/2006/relationships/image" Target="../media/image77.png"/><Relationship Id="rId6"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hyperlink" Target="https://urgi.versailles.inrae.fr/faidare/" TargetMode="External"/><Relationship Id="rId5" Type="http://schemas.openxmlformats.org/officeDocument/2006/relationships/image" Target="../media/image76.png"/><Relationship Id="rId6" Type="http://schemas.openxmlformats.org/officeDocument/2006/relationships/image" Target="../media/image47.png"/><Relationship Id="rId7" Type="http://schemas.openxmlformats.org/officeDocument/2006/relationships/image" Target="../media/image78.png"/><Relationship Id="rId8" Type="http://schemas.openxmlformats.org/officeDocument/2006/relationships/image" Target="../media/image7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hyperlink" Target="https://recherche.data.gouv.fr/fr" TargetMode="External"/><Relationship Id="rId5" Type="http://schemas.openxmlformats.org/officeDocument/2006/relationships/image" Target="../media/image81.png"/><Relationship Id="rId6" Type="http://schemas.openxmlformats.org/officeDocument/2006/relationships/image" Target="../media/image48.png"/><Relationship Id="rId7" Type="http://schemas.openxmlformats.org/officeDocument/2006/relationships/image" Target="../media/image80.png"/><Relationship Id="rId8" Type="http://schemas.openxmlformats.org/officeDocument/2006/relationships/image" Target="../media/image8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hyperlink" Target="https://www.miappe.org/" TargetMode="External"/><Relationship Id="rId5" Type="http://schemas.openxmlformats.org/officeDocument/2006/relationships/hyperlink" Target="https://github.com/MIAPPE/MIAPPE/tree/master/MIAPPE_Checklist-Data-Model-v1.1/MIAPPE_mapping" TargetMode="External"/><Relationship Id="rId6" Type="http://schemas.openxmlformats.org/officeDocument/2006/relationships/hyperlink" Target="about:blank" TargetMode="External"/><Relationship Id="rId7" Type="http://schemas.openxmlformats.org/officeDocument/2006/relationships/hyperlink" Target="https://brapi.docs.apiary.io/#" TargetMode="External"/><Relationship Id="rId8"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82.png"/><Relationship Id="rId5" Type="http://schemas.openxmlformats.org/officeDocument/2006/relationships/image" Target="../media/image63.png"/><Relationship Id="rId6" Type="http://schemas.openxmlformats.org/officeDocument/2006/relationships/image" Target="../media/image8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82.png"/><Relationship Id="rId5" Type="http://schemas.openxmlformats.org/officeDocument/2006/relationships/image" Target="../media/image63.png"/><Relationship Id="rId6" Type="http://schemas.openxmlformats.org/officeDocument/2006/relationships/image" Target="../media/image8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hyperlink" Target="https://agmip.org/" TargetMode="External"/><Relationship Id="rId5" Type="http://schemas.openxmlformats.org/officeDocument/2006/relationships/hyperlink" Target="https://agmip.github.io/ICASA.html" TargetMode="External"/><Relationship Id="rId6" Type="http://schemas.openxmlformats.org/officeDocument/2006/relationships/image" Target="../media/image8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92.png"/><Relationship Id="rId5" Type="http://schemas.openxmlformats.org/officeDocument/2006/relationships/image" Target="../media/image8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90.png"/><Relationship Id="rId5" Type="http://schemas.openxmlformats.org/officeDocument/2006/relationships/image" Target="../media/image8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8.png"/><Relationship Id="rId4" Type="http://schemas.openxmlformats.org/officeDocument/2006/relationships/image" Target="../media/image96.png"/><Relationship Id="rId5" Type="http://schemas.openxmlformats.org/officeDocument/2006/relationships/image" Target="../media/image9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8.png"/><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8.png"/><Relationship Id="rId4" Type="http://schemas.openxmlformats.org/officeDocument/2006/relationships/hyperlink" Target="http://opensilex.org/sandbox/api-docs/" TargetMode="External"/><Relationship Id="rId5" Type="http://schemas.openxmlformats.org/officeDocument/2006/relationships/hyperlink" Target="https://www.openapis.org" TargetMode="External"/><Relationship Id="rId6" Type="http://schemas.openxmlformats.org/officeDocument/2006/relationships/image" Target="../media/image101.png"/></Relationships>
</file>

<file path=ppt/slides/_rels/slide42.xml.rels><?xml version="1.0" encoding="UTF-8" standalone="yes"?><Relationships xmlns="http://schemas.openxmlformats.org/package/2006/relationships"><Relationship Id="rId11" Type="http://schemas.openxmlformats.org/officeDocument/2006/relationships/image" Target="../media/image104.png"/><Relationship Id="rId10"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8.png"/><Relationship Id="rId4" Type="http://schemas.openxmlformats.org/officeDocument/2006/relationships/hyperlink" Target="https://github.com/OpenSILEX/opensilexClientPython" TargetMode="External"/><Relationship Id="rId9" Type="http://schemas.openxmlformats.org/officeDocument/2006/relationships/image" Target="../media/image98.png"/><Relationship Id="rId5" Type="http://schemas.openxmlformats.org/officeDocument/2006/relationships/hyperlink" Target="https://github.com/OpenSILEX/opensilexClientToolsPython" TargetMode="External"/><Relationship Id="rId6" Type="http://schemas.openxmlformats.org/officeDocument/2006/relationships/hyperlink" Target="https://github.com/OpenSILEX/opensilexClientR" TargetMode="External"/><Relationship Id="rId7" Type="http://schemas.openxmlformats.org/officeDocument/2006/relationships/hyperlink" Target="https://github.com/OpenSILEX/opensilexClientToolsR" TargetMode="External"/><Relationship Id="rId8" Type="http://schemas.openxmlformats.org/officeDocument/2006/relationships/image" Target="../media/image9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1" Type="http://schemas.openxmlformats.org/officeDocument/2006/relationships/hyperlink" Target="https://youtu.be/jB9Hqh0Wn_Y" TargetMode="External"/><Relationship Id="rId10" Type="http://schemas.openxmlformats.org/officeDocument/2006/relationships/hyperlink" Target="https://opensilex.github.io/phis-docs-community/" TargetMode="External"/><Relationship Id="rId13" Type="http://schemas.openxmlformats.org/officeDocument/2006/relationships/hyperlink" Target="http://phis.inrae.fr/" TargetMode="External"/><Relationship Id="rId12" Type="http://schemas.openxmlformats.org/officeDocument/2006/relationships/hyperlink" Target="https://youtu.be/d1pGuh8PAKA"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opensilex.org/" TargetMode="External"/><Relationship Id="rId4" Type="http://schemas.openxmlformats.org/officeDocument/2006/relationships/hyperlink" Target="http://opensilex.org/sandbox/app/" TargetMode="External"/><Relationship Id="rId9" Type="http://schemas.openxmlformats.org/officeDocument/2006/relationships/hyperlink" Target="https://github.com/OpenSILEX/opensilex-docker-compose" TargetMode="External"/><Relationship Id="rId15" Type="http://schemas.openxmlformats.org/officeDocument/2006/relationships/image" Target="../media/image26.png"/><Relationship Id="rId14" Type="http://schemas.openxmlformats.org/officeDocument/2006/relationships/hyperlink" Target="https://nph.onlinelibrary.wiley.com/doi/full/10.1111/nph.15385" TargetMode="External"/><Relationship Id="rId17" Type="http://schemas.openxmlformats.org/officeDocument/2006/relationships/image" Target="../media/image103.png"/><Relationship Id="rId16" Type="http://schemas.openxmlformats.org/officeDocument/2006/relationships/image" Target="../media/image28.png"/><Relationship Id="rId5" Type="http://schemas.openxmlformats.org/officeDocument/2006/relationships/hyperlink" Target="https://github.com/OpenSILEX/" TargetMode="External"/><Relationship Id="rId6" Type="http://schemas.openxmlformats.org/officeDocument/2006/relationships/hyperlink" Target="https://github.com/OpenSILEX/" TargetMode="External"/><Relationship Id="rId18" Type="http://schemas.openxmlformats.org/officeDocument/2006/relationships/image" Target="../media/image105.png"/><Relationship Id="rId7" Type="http://schemas.openxmlformats.org/officeDocument/2006/relationships/hyperlink" Target="https://opensilex.github.io/docs-community-dev/" TargetMode="External"/><Relationship Id="rId8" Type="http://schemas.openxmlformats.org/officeDocument/2006/relationships/hyperlink" Target="https://opensilex.github.io/docs-community-de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0" Type="http://schemas.openxmlformats.org/officeDocument/2006/relationships/image" Target="../media/image46.png"/><Relationship Id="rId11" Type="http://schemas.openxmlformats.org/officeDocument/2006/relationships/image" Target="../media/image36.png"/><Relationship Id="rId22" Type="http://schemas.openxmlformats.org/officeDocument/2006/relationships/image" Target="../media/image48.png"/><Relationship Id="rId10" Type="http://schemas.openxmlformats.org/officeDocument/2006/relationships/image" Target="../media/image37.png"/><Relationship Id="rId21" Type="http://schemas.openxmlformats.org/officeDocument/2006/relationships/image" Target="../media/image47.png"/><Relationship Id="rId13" Type="http://schemas.openxmlformats.org/officeDocument/2006/relationships/image" Target="../media/image39.png"/><Relationship Id="rId12"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5.png"/><Relationship Id="rId15" Type="http://schemas.openxmlformats.org/officeDocument/2006/relationships/image" Target="../media/image41.png"/><Relationship Id="rId14" Type="http://schemas.openxmlformats.org/officeDocument/2006/relationships/image" Target="../media/image40.png"/><Relationship Id="rId17" Type="http://schemas.openxmlformats.org/officeDocument/2006/relationships/image" Target="../media/image43.png"/><Relationship Id="rId16" Type="http://schemas.openxmlformats.org/officeDocument/2006/relationships/image" Target="../media/image42.png"/><Relationship Id="rId5" Type="http://schemas.openxmlformats.org/officeDocument/2006/relationships/image" Target="../media/image31.png"/><Relationship Id="rId19" Type="http://schemas.openxmlformats.org/officeDocument/2006/relationships/image" Target="../media/image44.png"/><Relationship Id="rId6" Type="http://schemas.openxmlformats.org/officeDocument/2006/relationships/image" Target="../media/image33.png"/><Relationship Id="rId18" Type="http://schemas.openxmlformats.org/officeDocument/2006/relationships/image" Target="../media/image45.png"/><Relationship Id="rId7" Type="http://schemas.openxmlformats.org/officeDocument/2006/relationships/image" Target="../media/image32.png"/><Relationship Id="rId8"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312010" y="1240805"/>
            <a:ext cx="8520000" cy="2052300"/>
          </a:xfrm>
          <a:prstGeom prst="rect">
            <a:avLst/>
          </a:prstGeom>
          <a:noFill/>
          <a:ln>
            <a:noFill/>
          </a:ln>
        </p:spPr>
        <p:txBody>
          <a:bodyPr anchorCtr="0" anchor="b" bIns="34200" lIns="0" spcFirstLastPara="1" rIns="68400" wrap="square" tIns="35275">
            <a:noAutofit/>
          </a:bodyPr>
          <a:lstStyle/>
          <a:p>
            <a:pPr indent="0" lvl="0" marL="0" marR="0" rtl="0" algn="ctr">
              <a:lnSpc>
                <a:spcPct val="90000"/>
              </a:lnSpc>
              <a:spcBef>
                <a:spcPts val="0"/>
              </a:spcBef>
              <a:spcAft>
                <a:spcPts val="0"/>
              </a:spcAft>
              <a:buClr>
                <a:srgbClr val="000000"/>
              </a:buClr>
              <a:buSzPts val="5200"/>
              <a:buFont typeface="Arial"/>
              <a:buNone/>
            </a:pPr>
            <a:r>
              <a:rPr b="1" i="0" lang="fr" sz="5200" u="none" cap="none" strike="noStrike">
                <a:solidFill>
                  <a:srgbClr val="00A3A6"/>
                </a:solidFill>
                <a:latin typeface="Calibri"/>
                <a:ea typeface="Calibri"/>
                <a:cs typeface="Calibri"/>
                <a:sym typeface="Calibri"/>
              </a:rPr>
              <a:t>OpenSILEX :</a:t>
            </a:r>
            <a:endParaRPr b="1" i="0" sz="5200" u="none" cap="none" strike="noStrike">
              <a:solidFill>
                <a:srgbClr val="00A3A6"/>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5200"/>
              <a:buFont typeface="Arial"/>
              <a:buNone/>
            </a:pPr>
            <a:r>
              <a:rPr b="1" lang="fr" sz="5200">
                <a:solidFill>
                  <a:srgbClr val="00A3A6"/>
                </a:solidFill>
                <a:latin typeface="Calibri"/>
                <a:ea typeface="Calibri"/>
                <a:cs typeface="Calibri"/>
                <a:sym typeface="Calibri"/>
              </a:rPr>
              <a:t>Des systèmes d’information pour des données FAIR</a:t>
            </a:r>
            <a:endParaRPr b="0" i="0" sz="5200" u="none" cap="none" strike="noStrike">
              <a:solidFill>
                <a:srgbClr val="000000"/>
              </a:solidFill>
              <a:latin typeface="Arial"/>
              <a:ea typeface="Arial"/>
              <a:cs typeface="Arial"/>
              <a:sym typeface="Arial"/>
            </a:endParaRPr>
          </a:p>
        </p:txBody>
      </p:sp>
      <p:sp>
        <p:nvSpPr>
          <p:cNvPr id="88" name="Google Shape;88;p1"/>
          <p:cNvSpPr txBox="1"/>
          <p:nvPr/>
        </p:nvSpPr>
        <p:spPr>
          <a:xfrm>
            <a:off x="1954800" y="4316850"/>
            <a:ext cx="5243100" cy="4155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Clr>
                <a:srgbClr val="000000"/>
              </a:buClr>
              <a:buSzPts val="2800"/>
              <a:buFont typeface="Arial"/>
              <a:buNone/>
            </a:pPr>
            <a:r>
              <a:rPr lang="fr" sz="1600">
                <a:solidFill>
                  <a:srgbClr val="00A3A6"/>
                </a:solidFill>
                <a:latin typeface="Calibri"/>
                <a:ea typeface="Calibri"/>
                <a:cs typeface="Calibri"/>
                <a:sym typeface="Calibri"/>
              </a:rPr>
              <a:t>RDO Formation à la gestion de données phénotypage végétal 15 &amp; 16 juin 2023</a:t>
            </a:r>
            <a:endParaRPr b="0" i="0" sz="1600" u="none" cap="none" strike="noStrike">
              <a:solidFill>
                <a:srgbClr val="00A3A6"/>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b="0" l="0" r="0" t="0"/>
          <a:stretch/>
        </p:blipFill>
        <p:spPr>
          <a:xfrm>
            <a:off x="645125" y="238041"/>
            <a:ext cx="2118617" cy="39445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7992133" y="90690"/>
            <a:ext cx="743193" cy="689150"/>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4243419" y="165266"/>
            <a:ext cx="1639006" cy="540000"/>
          </a:xfrm>
          <a:prstGeom prst="rect">
            <a:avLst/>
          </a:prstGeom>
          <a:noFill/>
          <a:ln>
            <a:noFill/>
          </a:ln>
        </p:spPr>
      </p:pic>
      <p:sp>
        <p:nvSpPr>
          <p:cNvPr id="92" name="Google Shape;92;p1"/>
          <p:cNvSpPr txBox="1"/>
          <p:nvPr>
            <p:ph idx="1" type="subTitle"/>
          </p:nvPr>
        </p:nvSpPr>
        <p:spPr>
          <a:xfrm>
            <a:off x="1054200" y="3521500"/>
            <a:ext cx="7035600" cy="3945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400"/>
              <a:buNone/>
            </a:pPr>
            <a:r>
              <a:rPr lang="fr" sz="1600" u="sng">
                <a:solidFill>
                  <a:srgbClr val="275662"/>
                </a:solidFill>
              </a:rPr>
              <a:t>Isabelle Alic</a:t>
            </a:r>
            <a:r>
              <a:rPr lang="fr" sz="1600">
                <a:solidFill>
                  <a:srgbClr val="275662"/>
                </a:solidFill>
              </a:rPr>
              <a:t>, Arnaud Charleroy, Pascal Neveu, Anne Tireau</a:t>
            </a:r>
            <a:endParaRPr sz="1600">
              <a:solidFill>
                <a:srgbClr val="275662"/>
              </a:solidFill>
            </a:endParaRPr>
          </a:p>
          <a:p>
            <a:pPr indent="0" lvl="0" marL="0" rtl="0" algn="ctr">
              <a:lnSpc>
                <a:spcPct val="100000"/>
              </a:lnSpc>
              <a:spcBef>
                <a:spcPts val="0"/>
              </a:spcBef>
              <a:spcAft>
                <a:spcPts val="0"/>
              </a:spcAft>
              <a:buSzPts val="1400"/>
              <a:buNone/>
            </a:pPr>
            <a:r>
              <a:t/>
            </a:r>
            <a:endParaRPr sz="1600">
              <a:solidFill>
                <a:srgbClr val="275662"/>
              </a:solidFill>
            </a:endParaRPr>
          </a:p>
        </p:txBody>
      </p:sp>
      <p:sp>
        <p:nvSpPr>
          <p:cNvPr id="93" name="Google Shape;93;p1"/>
          <p:cNvSpPr txBox="1"/>
          <p:nvPr/>
        </p:nvSpPr>
        <p:spPr>
          <a:xfrm>
            <a:off x="2058600" y="3702575"/>
            <a:ext cx="5026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fr" sz="1500" u="none" cap="none" strike="noStrike">
                <a:solidFill>
                  <a:srgbClr val="275662"/>
                </a:solidFill>
                <a:latin typeface="Calibri"/>
                <a:ea typeface="Calibri"/>
                <a:cs typeface="Calibri"/>
                <a:sym typeface="Calibri"/>
              </a:rPr>
              <a:t>contacts : </a:t>
            </a:r>
            <a:r>
              <a:rPr b="0" i="0" lang="fr" sz="1500" u="sng" cap="none" strike="noStrike">
                <a:solidFill>
                  <a:schemeClr val="hlink"/>
                </a:solidFill>
                <a:latin typeface="Calibri"/>
                <a:ea typeface="Calibri"/>
                <a:cs typeface="Calibri"/>
                <a:sym typeface="Calibri"/>
                <a:hlinkClick r:id="rId6"/>
              </a:rPr>
              <a:t>isabelle.alic@inrae.fr</a:t>
            </a:r>
            <a:r>
              <a:rPr b="0" i="0" lang="fr" sz="1500" u="none" cap="none" strike="noStrike">
                <a:solidFill>
                  <a:srgbClr val="275662"/>
                </a:solidFill>
                <a:latin typeface="Calibri"/>
                <a:ea typeface="Calibri"/>
                <a:cs typeface="Calibri"/>
                <a:sym typeface="Calibri"/>
              </a:rPr>
              <a:t> </a:t>
            </a:r>
            <a:r>
              <a:rPr lang="fr" sz="1500">
                <a:solidFill>
                  <a:srgbClr val="275662"/>
                </a:solidFill>
                <a:latin typeface="Calibri"/>
                <a:ea typeface="Calibri"/>
                <a:cs typeface="Calibri"/>
                <a:sym typeface="Calibri"/>
              </a:rPr>
              <a:t>et</a:t>
            </a:r>
            <a:r>
              <a:rPr b="0" i="0" lang="fr" sz="1500" u="none" cap="none" strike="noStrike">
                <a:solidFill>
                  <a:srgbClr val="275662"/>
                </a:solidFill>
                <a:latin typeface="Calibri"/>
                <a:ea typeface="Calibri"/>
                <a:cs typeface="Calibri"/>
                <a:sym typeface="Calibri"/>
              </a:rPr>
              <a:t> </a:t>
            </a:r>
            <a:r>
              <a:rPr b="0" i="0" lang="fr" sz="1500" u="sng" cap="none" strike="noStrike">
                <a:solidFill>
                  <a:schemeClr val="hlink"/>
                </a:solidFill>
                <a:latin typeface="Calibri"/>
                <a:ea typeface="Calibri"/>
                <a:cs typeface="Calibri"/>
                <a:sym typeface="Calibri"/>
                <a:hlinkClick r:id="rId7"/>
              </a:rPr>
              <a:t>anne.tireau@inrae.fr</a:t>
            </a:r>
            <a:endParaRPr b="0" i="0" sz="1300" u="none" cap="none" strike="noStrike">
              <a:solidFill>
                <a:srgbClr val="000000"/>
              </a:solidFill>
              <a:latin typeface="Arial"/>
              <a:ea typeface="Arial"/>
              <a:cs typeface="Arial"/>
              <a:sym typeface="Arial"/>
            </a:endParaRPr>
          </a:p>
        </p:txBody>
      </p:sp>
      <p:pic>
        <p:nvPicPr>
          <p:cNvPr id="94" name="Google Shape;94;p1"/>
          <p:cNvPicPr preferRelativeResize="0"/>
          <p:nvPr/>
        </p:nvPicPr>
        <p:blipFill>
          <a:blip r:embed="rId8">
            <a:alphaModFix/>
          </a:blip>
          <a:stretch>
            <a:fillRect/>
          </a:stretch>
        </p:blipFill>
        <p:spPr>
          <a:xfrm>
            <a:off x="7752275" y="4199528"/>
            <a:ext cx="1294602" cy="45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7" name="Shape 237"/>
        <p:cNvGrpSpPr/>
        <p:nvPr/>
      </p:nvGrpSpPr>
      <p:grpSpPr>
        <a:xfrm>
          <a:off x="0" y="0"/>
          <a:ext cx="0" cy="0"/>
          <a:chOff x="0" y="0"/>
          <a:chExt cx="0" cy="0"/>
        </a:xfrm>
      </p:grpSpPr>
      <p:pic>
        <p:nvPicPr>
          <p:cNvPr id="238" name="Google Shape;238;g2494632a301_0_463"/>
          <p:cNvPicPr preferRelativeResize="0"/>
          <p:nvPr/>
        </p:nvPicPr>
        <p:blipFill>
          <a:blip r:embed="rId3">
            <a:alphaModFix/>
          </a:blip>
          <a:stretch>
            <a:fillRect/>
          </a:stretch>
        </p:blipFill>
        <p:spPr>
          <a:xfrm>
            <a:off x="2929243" y="1352752"/>
            <a:ext cx="900032" cy="816700"/>
          </a:xfrm>
          <a:prstGeom prst="rect">
            <a:avLst/>
          </a:prstGeom>
          <a:noFill/>
          <a:ln>
            <a:noFill/>
          </a:ln>
        </p:spPr>
      </p:pic>
      <p:pic>
        <p:nvPicPr>
          <p:cNvPr id="239" name="Google Shape;239;g2494632a301_0_463"/>
          <p:cNvPicPr preferRelativeResize="0"/>
          <p:nvPr/>
        </p:nvPicPr>
        <p:blipFill>
          <a:blip r:embed="rId4">
            <a:alphaModFix/>
          </a:blip>
          <a:stretch>
            <a:fillRect/>
          </a:stretch>
        </p:blipFill>
        <p:spPr>
          <a:xfrm>
            <a:off x="5059963" y="3610863"/>
            <a:ext cx="1182400" cy="727200"/>
          </a:xfrm>
          <a:prstGeom prst="rect">
            <a:avLst/>
          </a:prstGeom>
          <a:noFill/>
          <a:ln>
            <a:noFill/>
          </a:ln>
        </p:spPr>
      </p:pic>
      <p:pic>
        <p:nvPicPr>
          <p:cNvPr id="240" name="Google Shape;240;g2494632a301_0_463"/>
          <p:cNvPicPr preferRelativeResize="0"/>
          <p:nvPr/>
        </p:nvPicPr>
        <p:blipFill>
          <a:blip r:embed="rId5">
            <a:alphaModFix/>
          </a:blip>
          <a:stretch>
            <a:fillRect/>
          </a:stretch>
        </p:blipFill>
        <p:spPr>
          <a:xfrm>
            <a:off x="2053619" y="3236135"/>
            <a:ext cx="1414582" cy="506088"/>
          </a:xfrm>
          <a:prstGeom prst="rect">
            <a:avLst/>
          </a:prstGeom>
          <a:noFill/>
          <a:ln>
            <a:noFill/>
          </a:ln>
        </p:spPr>
      </p:pic>
      <p:pic>
        <p:nvPicPr>
          <p:cNvPr id="241" name="Google Shape;241;g2494632a301_0_463"/>
          <p:cNvPicPr preferRelativeResize="0"/>
          <p:nvPr/>
        </p:nvPicPr>
        <p:blipFill>
          <a:blip r:embed="rId6">
            <a:alphaModFix/>
          </a:blip>
          <a:stretch>
            <a:fillRect/>
          </a:stretch>
        </p:blipFill>
        <p:spPr>
          <a:xfrm>
            <a:off x="4356325" y="1467311"/>
            <a:ext cx="1735127" cy="637975"/>
          </a:xfrm>
          <a:prstGeom prst="rect">
            <a:avLst/>
          </a:prstGeom>
          <a:noFill/>
          <a:ln>
            <a:noFill/>
          </a:ln>
        </p:spPr>
      </p:pic>
      <p:pic>
        <p:nvPicPr>
          <p:cNvPr id="242" name="Google Shape;242;g2494632a301_0_463"/>
          <p:cNvPicPr preferRelativeResize="0"/>
          <p:nvPr/>
        </p:nvPicPr>
        <p:blipFill rotWithShape="1">
          <a:blip r:embed="rId7">
            <a:alphaModFix/>
          </a:blip>
          <a:srcRect b="0" l="0" r="0" t="0"/>
          <a:stretch/>
        </p:blipFill>
        <p:spPr>
          <a:xfrm>
            <a:off x="3910676" y="2492838"/>
            <a:ext cx="967550" cy="897175"/>
          </a:xfrm>
          <a:prstGeom prst="rect">
            <a:avLst/>
          </a:prstGeom>
          <a:noFill/>
          <a:ln>
            <a:noFill/>
          </a:ln>
        </p:spPr>
      </p:pic>
      <p:sp>
        <p:nvSpPr>
          <p:cNvPr id="243" name="Google Shape;243;g2494632a301_0_463"/>
          <p:cNvSpPr txBox="1"/>
          <p:nvPr/>
        </p:nvSpPr>
        <p:spPr>
          <a:xfrm>
            <a:off x="5423175" y="2264250"/>
            <a:ext cx="23103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2300">
                <a:solidFill>
                  <a:schemeClr val="dk1"/>
                </a:solidFill>
              </a:rPr>
              <a:t>Vitis Explorer</a:t>
            </a:r>
            <a:endParaRPr>
              <a:latin typeface="Calibri"/>
              <a:ea typeface="Calibri"/>
              <a:cs typeface="Calibri"/>
              <a:sym typeface="Calibri"/>
            </a:endParaRPr>
          </a:p>
        </p:txBody>
      </p:sp>
      <p:grpSp>
        <p:nvGrpSpPr>
          <p:cNvPr id="244" name="Google Shape;244;g2494632a301_0_463"/>
          <p:cNvGrpSpPr/>
          <p:nvPr/>
        </p:nvGrpSpPr>
        <p:grpSpPr>
          <a:xfrm>
            <a:off x="2421175" y="3887575"/>
            <a:ext cx="2362850" cy="554100"/>
            <a:chOff x="2878375" y="3963775"/>
            <a:chExt cx="2362850" cy="554100"/>
          </a:xfrm>
        </p:grpSpPr>
        <p:sp>
          <p:nvSpPr>
            <p:cNvPr id="245" name="Google Shape;245;g2494632a301_0_463"/>
            <p:cNvSpPr txBox="1"/>
            <p:nvPr/>
          </p:nvSpPr>
          <p:spPr>
            <a:xfrm>
              <a:off x="3773325" y="3963775"/>
              <a:ext cx="146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latin typeface="Calibri"/>
                  <a:ea typeface="Calibri"/>
                  <a:cs typeface="Calibri"/>
                  <a:sym typeface="Calibri"/>
                </a:rPr>
                <a:t>Envibis</a:t>
              </a:r>
              <a:endParaRPr sz="2400">
                <a:latin typeface="Calibri"/>
                <a:ea typeface="Calibri"/>
                <a:cs typeface="Calibri"/>
                <a:sym typeface="Calibri"/>
              </a:endParaRPr>
            </a:p>
          </p:txBody>
        </p:sp>
        <p:pic>
          <p:nvPicPr>
            <p:cNvPr id="246" name="Google Shape;246;g2494632a301_0_463"/>
            <p:cNvPicPr preferRelativeResize="0"/>
            <p:nvPr/>
          </p:nvPicPr>
          <p:blipFill>
            <a:blip r:embed="rId8">
              <a:alphaModFix/>
            </a:blip>
            <a:stretch>
              <a:fillRect/>
            </a:stretch>
          </p:blipFill>
          <p:spPr>
            <a:xfrm>
              <a:off x="2878375" y="3976166"/>
              <a:ext cx="875312" cy="487256"/>
            </a:xfrm>
            <a:prstGeom prst="rect">
              <a:avLst/>
            </a:prstGeom>
            <a:noFill/>
            <a:ln>
              <a:noFill/>
            </a:ln>
          </p:spPr>
        </p:pic>
      </p:grpSp>
      <p:grpSp>
        <p:nvGrpSpPr>
          <p:cNvPr id="247" name="Google Shape;247;g2494632a301_0_463"/>
          <p:cNvGrpSpPr/>
          <p:nvPr/>
        </p:nvGrpSpPr>
        <p:grpSpPr>
          <a:xfrm>
            <a:off x="1149578" y="2248528"/>
            <a:ext cx="2538990" cy="683118"/>
            <a:chOff x="513275" y="2324651"/>
            <a:chExt cx="3069008" cy="906713"/>
          </a:xfrm>
        </p:grpSpPr>
        <p:pic>
          <p:nvPicPr>
            <p:cNvPr id="248" name="Google Shape;248;g2494632a301_0_463"/>
            <p:cNvPicPr preferRelativeResize="0"/>
            <p:nvPr/>
          </p:nvPicPr>
          <p:blipFill>
            <a:blip r:embed="rId3">
              <a:alphaModFix/>
            </a:blip>
            <a:stretch>
              <a:fillRect/>
            </a:stretch>
          </p:blipFill>
          <p:spPr>
            <a:xfrm>
              <a:off x="513275" y="2337950"/>
              <a:ext cx="801400" cy="727200"/>
            </a:xfrm>
            <a:prstGeom prst="rect">
              <a:avLst/>
            </a:prstGeom>
            <a:noFill/>
            <a:ln>
              <a:noFill/>
            </a:ln>
          </p:spPr>
        </p:pic>
        <p:pic>
          <p:nvPicPr>
            <p:cNvPr id="249" name="Google Shape;249;g2494632a301_0_463"/>
            <p:cNvPicPr preferRelativeResize="0"/>
            <p:nvPr/>
          </p:nvPicPr>
          <p:blipFill>
            <a:blip r:embed="rId9">
              <a:alphaModFix/>
            </a:blip>
            <a:stretch>
              <a:fillRect/>
            </a:stretch>
          </p:blipFill>
          <p:spPr>
            <a:xfrm>
              <a:off x="1301100" y="2324651"/>
              <a:ext cx="1912228" cy="581550"/>
            </a:xfrm>
            <a:prstGeom prst="rect">
              <a:avLst/>
            </a:prstGeom>
            <a:noFill/>
            <a:ln>
              <a:noFill/>
            </a:ln>
          </p:spPr>
        </p:pic>
        <p:sp>
          <p:nvSpPr>
            <p:cNvPr id="250" name="Google Shape;250;g2494632a301_0_463"/>
            <p:cNvSpPr txBox="1"/>
            <p:nvPr/>
          </p:nvSpPr>
          <p:spPr>
            <a:xfrm>
              <a:off x="1274083" y="2741164"/>
              <a:ext cx="2308200" cy="49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latin typeface="Calibri"/>
                  <a:ea typeface="Calibri"/>
                  <a:cs typeface="Calibri"/>
                  <a:sym typeface="Calibri"/>
                </a:rPr>
                <a:t>Instance Ressources</a:t>
              </a:r>
              <a:endParaRPr sz="1200">
                <a:latin typeface="Calibri"/>
                <a:ea typeface="Calibri"/>
                <a:cs typeface="Calibri"/>
                <a:sym typeface="Calibri"/>
              </a:endParaRPr>
            </a:p>
          </p:txBody>
        </p:sp>
      </p:grpSp>
      <p:grpSp>
        <p:nvGrpSpPr>
          <p:cNvPr id="251" name="Google Shape;251;g2494632a301_0_463"/>
          <p:cNvGrpSpPr/>
          <p:nvPr/>
        </p:nvGrpSpPr>
        <p:grpSpPr>
          <a:xfrm>
            <a:off x="539975" y="661751"/>
            <a:ext cx="1200050" cy="424549"/>
            <a:chOff x="356575" y="666951"/>
            <a:chExt cx="1200050" cy="424549"/>
          </a:xfrm>
        </p:grpSpPr>
        <p:pic>
          <p:nvPicPr>
            <p:cNvPr id="252" name="Google Shape;252;g2494632a301_0_463"/>
            <p:cNvPicPr preferRelativeResize="0"/>
            <p:nvPr/>
          </p:nvPicPr>
          <p:blipFill>
            <a:blip r:embed="rId3">
              <a:alphaModFix/>
            </a:blip>
            <a:stretch>
              <a:fillRect/>
            </a:stretch>
          </p:blipFill>
          <p:spPr>
            <a:xfrm>
              <a:off x="356575" y="666951"/>
              <a:ext cx="424700" cy="385375"/>
            </a:xfrm>
            <a:prstGeom prst="rect">
              <a:avLst/>
            </a:prstGeom>
            <a:noFill/>
            <a:ln>
              <a:noFill/>
            </a:ln>
          </p:spPr>
        </p:pic>
        <p:sp>
          <p:nvSpPr>
            <p:cNvPr id="253" name="Google Shape;253;g2494632a301_0_463"/>
            <p:cNvSpPr txBox="1"/>
            <p:nvPr/>
          </p:nvSpPr>
          <p:spPr>
            <a:xfrm>
              <a:off x="743325" y="6913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Diaphen</a:t>
              </a:r>
              <a:endParaRPr>
                <a:latin typeface="Calibri"/>
                <a:ea typeface="Calibri"/>
                <a:cs typeface="Calibri"/>
                <a:sym typeface="Calibri"/>
              </a:endParaRPr>
            </a:p>
          </p:txBody>
        </p:sp>
      </p:grpSp>
      <p:grpSp>
        <p:nvGrpSpPr>
          <p:cNvPr id="254" name="Google Shape;254;g2494632a301_0_463"/>
          <p:cNvGrpSpPr/>
          <p:nvPr/>
        </p:nvGrpSpPr>
        <p:grpSpPr>
          <a:xfrm>
            <a:off x="5307625" y="2832550"/>
            <a:ext cx="2502050" cy="711850"/>
            <a:chOff x="5612425" y="2527750"/>
            <a:chExt cx="2502050" cy="711850"/>
          </a:xfrm>
        </p:grpSpPr>
        <p:pic>
          <p:nvPicPr>
            <p:cNvPr id="255" name="Google Shape;255;g2494632a301_0_463"/>
            <p:cNvPicPr preferRelativeResize="0"/>
            <p:nvPr/>
          </p:nvPicPr>
          <p:blipFill>
            <a:blip r:embed="rId10">
              <a:alphaModFix/>
            </a:blip>
            <a:stretch>
              <a:fillRect/>
            </a:stretch>
          </p:blipFill>
          <p:spPr>
            <a:xfrm>
              <a:off x="5612425" y="2527750"/>
              <a:ext cx="1863600" cy="581550"/>
            </a:xfrm>
            <a:prstGeom prst="rect">
              <a:avLst/>
            </a:prstGeom>
            <a:noFill/>
            <a:ln>
              <a:noFill/>
            </a:ln>
          </p:spPr>
        </p:pic>
        <p:sp>
          <p:nvSpPr>
            <p:cNvPr id="256" name="Google Shape;256;g2494632a301_0_463"/>
            <p:cNvSpPr txBox="1"/>
            <p:nvPr/>
          </p:nvSpPr>
          <p:spPr>
            <a:xfrm>
              <a:off x="6379275" y="2839400"/>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Instance Ressources</a:t>
              </a:r>
              <a:endParaRPr>
                <a:latin typeface="Calibri"/>
                <a:ea typeface="Calibri"/>
                <a:cs typeface="Calibri"/>
                <a:sym typeface="Calibri"/>
              </a:endParaRPr>
            </a:p>
          </p:txBody>
        </p:sp>
      </p:grpSp>
      <p:grpSp>
        <p:nvGrpSpPr>
          <p:cNvPr id="257" name="Google Shape;257;g2494632a301_0_463"/>
          <p:cNvGrpSpPr/>
          <p:nvPr/>
        </p:nvGrpSpPr>
        <p:grpSpPr>
          <a:xfrm>
            <a:off x="661375" y="1047951"/>
            <a:ext cx="1200050" cy="424549"/>
            <a:chOff x="280375" y="971751"/>
            <a:chExt cx="1200050" cy="424549"/>
          </a:xfrm>
        </p:grpSpPr>
        <p:pic>
          <p:nvPicPr>
            <p:cNvPr id="258" name="Google Shape;258;g2494632a301_0_463"/>
            <p:cNvPicPr preferRelativeResize="0"/>
            <p:nvPr/>
          </p:nvPicPr>
          <p:blipFill>
            <a:blip r:embed="rId3">
              <a:alphaModFix/>
            </a:blip>
            <a:stretch>
              <a:fillRect/>
            </a:stretch>
          </p:blipFill>
          <p:spPr>
            <a:xfrm>
              <a:off x="280375" y="971751"/>
              <a:ext cx="424700" cy="385375"/>
            </a:xfrm>
            <a:prstGeom prst="rect">
              <a:avLst/>
            </a:prstGeom>
            <a:noFill/>
            <a:ln>
              <a:noFill/>
            </a:ln>
          </p:spPr>
        </p:pic>
        <p:sp>
          <p:nvSpPr>
            <p:cNvPr id="259" name="Google Shape;259;g2494632a301_0_463"/>
            <p:cNvSpPr txBox="1"/>
            <p:nvPr/>
          </p:nvSpPr>
          <p:spPr>
            <a:xfrm>
              <a:off x="667125" y="9961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Pheno3c</a:t>
              </a:r>
              <a:endParaRPr>
                <a:latin typeface="Calibri"/>
                <a:ea typeface="Calibri"/>
                <a:cs typeface="Calibri"/>
                <a:sym typeface="Calibri"/>
              </a:endParaRPr>
            </a:p>
          </p:txBody>
        </p:sp>
      </p:grpSp>
      <p:grpSp>
        <p:nvGrpSpPr>
          <p:cNvPr id="260" name="Google Shape;260;g2494632a301_0_463"/>
          <p:cNvGrpSpPr/>
          <p:nvPr/>
        </p:nvGrpSpPr>
        <p:grpSpPr>
          <a:xfrm>
            <a:off x="204175" y="1352751"/>
            <a:ext cx="1200050" cy="424549"/>
            <a:chOff x="356575" y="1200351"/>
            <a:chExt cx="1200050" cy="424549"/>
          </a:xfrm>
        </p:grpSpPr>
        <p:pic>
          <p:nvPicPr>
            <p:cNvPr id="261" name="Google Shape;261;g2494632a301_0_463"/>
            <p:cNvPicPr preferRelativeResize="0"/>
            <p:nvPr/>
          </p:nvPicPr>
          <p:blipFill>
            <a:blip r:embed="rId3">
              <a:alphaModFix/>
            </a:blip>
            <a:stretch>
              <a:fillRect/>
            </a:stretch>
          </p:blipFill>
          <p:spPr>
            <a:xfrm>
              <a:off x="356575" y="1200351"/>
              <a:ext cx="424700" cy="385375"/>
            </a:xfrm>
            <a:prstGeom prst="rect">
              <a:avLst/>
            </a:prstGeom>
            <a:noFill/>
            <a:ln>
              <a:noFill/>
            </a:ln>
          </p:spPr>
        </p:pic>
        <p:sp>
          <p:nvSpPr>
            <p:cNvPr id="262" name="Google Shape;262;g2494632a301_0_463"/>
            <p:cNvSpPr txBox="1"/>
            <p:nvPr/>
          </p:nvSpPr>
          <p:spPr>
            <a:xfrm>
              <a:off x="743325" y="12247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M3P</a:t>
              </a:r>
              <a:endParaRPr>
                <a:latin typeface="Calibri"/>
                <a:ea typeface="Calibri"/>
                <a:cs typeface="Calibri"/>
                <a:sym typeface="Calibri"/>
              </a:endParaRPr>
            </a:p>
          </p:txBody>
        </p:sp>
      </p:grpSp>
      <p:grpSp>
        <p:nvGrpSpPr>
          <p:cNvPr id="263" name="Google Shape;263;g2494632a301_0_463"/>
          <p:cNvGrpSpPr/>
          <p:nvPr/>
        </p:nvGrpSpPr>
        <p:grpSpPr>
          <a:xfrm>
            <a:off x="1651975" y="743151"/>
            <a:ext cx="1455050" cy="424549"/>
            <a:chOff x="1423375" y="590751"/>
            <a:chExt cx="1455050" cy="424549"/>
          </a:xfrm>
        </p:grpSpPr>
        <p:pic>
          <p:nvPicPr>
            <p:cNvPr id="264" name="Google Shape;264;g2494632a301_0_463"/>
            <p:cNvPicPr preferRelativeResize="0"/>
            <p:nvPr/>
          </p:nvPicPr>
          <p:blipFill>
            <a:blip r:embed="rId3">
              <a:alphaModFix/>
            </a:blip>
            <a:stretch>
              <a:fillRect/>
            </a:stretch>
          </p:blipFill>
          <p:spPr>
            <a:xfrm>
              <a:off x="1423375" y="590751"/>
              <a:ext cx="424700" cy="385375"/>
            </a:xfrm>
            <a:prstGeom prst="rect">
              <a:avLst/>
            </a:prstGeom>
            <a:noFill/>
            <a:ln>
              <a:noFill/>
            </a:ln>
          </p:spPr>
        </p:pic>
        <p:sp>
          <p:nvSpPr>
            <p:cNvPr id="265" name="Google Shape;265;g2494632a301_0_463"/>
            <p:cNvSpPr txBox="1"/>
            <p:nvPr/>
          </p:nvSpPr>
          <p:spPr>
            <a:xfrm>
              <a:off x="1810125" y="615100"/>
              <a:ext cx="106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Phenotoul</a:t>
              </a:r>
              <a:endParaRPr>
                <a:latin typeface="Calibri"/>
                <a:ea typeface="Calibri"/>
                <a:cs typeface="Calibri"/>
                <a:sym typeface="Calibri"/>
              </a:endParaRPr>
            </a:p>
          </p:txBody>
        </p:sp>
      </p:grpSp>
      <p:sp>
        <p:nvSpPr>
          <p:cNvPr id="266" name="Google Shape;266;g2494632a301_0_463"/>
          <p:cNvSpPr txBox="1"/>
          <p:nvPr/>
        </p:nvSpPr>
        <p:spPr>
          <a:xfrm>
            <a:off x="1099425" y="3315788"/>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OpenSILEX</a:t>
            </a:r>
            <a:endParaRPr>
              <a:latin typeface="Calibri"/>
              <a:ea typeface="Calibri"/>
              <a:cs typeface="Calibri"/>
              <a:sym typeface="Calibri"/>
            </a:endParaRPr>
          </a:p>
        </p:txBody>
      </p:sp>
      <p:grpSp>
        <p:nvGrpSpPr>
          <p:cNvPr id="267" name="Google Shape;267;g2494632a301_0_463"/>
          <p:cNvGrpSpPr/>
          <p:nvPr/>
        </p:nvGrpSpPr>
        <p:grpSpPr>
          <a:xfrm>
            <a:off x="1118575" y="1428951"/>
            <a:ext cx="1455050" cy="424549"/>
            <a:chOff x="1270975" y="514551"/>
            <a:chExt cx="1455050" cy="424549"/>
          </a:xfrm>
        </p:grpSpPr>
        <p:pic>
          <p:nvPicPr>
            <p:cNvPr id="268" name="Google Shape;268;g2494632a301_0_463"/>
            <p:cNvPicPr preferRelativeResize="0"/>
            <p:nvPr/>
          </p:nvPicPr>
          <p:blipFill>
            <a:blip r:embed="rId3">
              <a:alphaModFix/>
            </a:blip>
            <a:stretch>
              <a:fillRect/>
            </a:stretch>
          </p:blipFill>
          <p:spPr>
            <a:xfrm>
              <a:off x="1270975" y="514551"/>
              <a:ext cx="424700" cy="385375"/>
            </a:xfrm>
            <a:prstGeom prst="rect">
              <a:avLst/>
            </a:prstGeom>
            <a:noFill/>
            <a:ln>
              <a:noFill/>
            </a:ln>
          </p:spPr>
        </p:pic>
        <p:sp>
          <p:nvSpPr>
            <p:cNvPr id="269" name="Google Shape;269;g2494632a301_0_463"/>
            <p:cNvSpPr txBox="1"/>
            <p:nvPr/>
          </p:nvSpPr>
          <p:spPr>
            <a:xfrm>
              <a:off x="1657725" y="538900"/>
              <a:ext cx="106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WUR</a:t>
              </a:r>
              <a:endParaRPr>
                <a:latin typeface="Calibri"/>
                <a:ea typeface="Calibri"/>
                <a:cs typeface="Calibri"/>
                <a:sym typeface="Calibri"/>
              </a:endParaRPr>
            </a:p>
          </p:txBody>
        </p:sp>
      </p:grpSp>
      <p:grpSp>
        <p:nvGrpSpPr>
          <p:cNvPr id="270" name="Google Shape;270;g2494632a301_0_463"/>
          <p:cNvGrpSpPr/>
          <p:nvPr/>
        </p:nvGrpSpPr>
        <p:grpSpPr>
          <a:xfrm>
            <a:off x="1880575" y="1124151"/>
            <a:ext cx="1455050" cy="424549"/>
            <a:chOff x="2261575" y="666951"/>
            <a:chExt cx="1455050" cy="424549"/>
          </a:xfrm>
        </p:grpSpPr>
        <p:pic>
          <p:nvPicPr>
            <p:cNvPr id="271" name="Google Shape;271;g2494632a301_0_463"/>
            <p:cNvPicPr preferRelativeResize="0"/>
            <p:nvPr/>
          </p:nvPicPr>
          <p:blipFill>
            <a:blip r:embed="rId3">
              <a:alphaModFix/>
            </a:blip>
            <a:stretch>
              <a:fillRect/>
            </a:stretch>
          </p:blipFill>
          <p:spPr>
            <a:xfrm>
              <a:off x="2261575" y="666951"/>
              <a:ext cx="424700" cy="385375"/>
            </a:xfrm>
            <a:prstGeom prst="rect">
              <a:avLst/>
            </a:prstGeom>
            <a:noFill/>
            <a:ln>
              <a:noFill/>
            </a:ln>
          </p:spPr>
        </p:pic>
        <p:sp>
          <p:nvSpPr>
            <p:cNvPr id="272" name="Google Shape;272;g2494632a301_0_463"/>
            <p:cNvSpPr txBox="1"/>
            <p:nvPr/>
          </p:nvSpPr>
          <p:spPr>
            <a:xfrm>
              <a:off x="2648325" y="691300"/>
              <a:ext cx="106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Helsinki</a:t>
              </a:r>
              <a:endParaRPr>
                <a:latin typeface="Calibri"/>
                <a:ea typeface="Calibri"/>
                <a:cs typeface="Calibri"/>
                <a:sym typeface="Calibri"/>
              </a:endParaRPr>
            </a:p>
          </p:txBody>
        </p:sp>
      </p:grpSp>
      <p:grpSp>
        <p:nvGrpSpPr>
          <p:cNvPr id="273" name="Google Shape;273;g2494632a301_0_463"/>
          <p:cNvGrpSpPr/>
          <p:nvPr/>
        </p:nvGrpSpPr>
        <p:grpSpPr>
          <a:xfrm>
            <a:off x="356575" y="1733751"/>
            <a:ext cx="1200050" cy="424549"/>
            <a:chOff x="356575" y="1200351"/>
            <a:chExt cx="1200050" cy="424549"/>
          </a:xfrm>
        </p:grpSpPr>
        <p:pic>
          <p:nvPicPr>
            <p:cNvPr id="274" name="Google Shape;274;g2494632a301_0_463"/>
            <p:cNvPicPr preferRelativeResize="0"/>
            <p:nvPr/>
          </p:nvPicPr>
          <p:blipFill>
            <a:blip r:embed="rId3">
              <a:alphaModFix/>
            </a:blip>
            <a:stretch>
              <a:fillRect/>
            </a:stretch>
          </p:blipFill>
          <p:spPr>
            <a:xfrm>
              <a:off x="356575" y="1200351"/>
              <a:ext cx="424700" cy="385375"/>
            </a:xfrm>
            <a:prstGeom prst="rect">
              <a:avLst/>
            </a:prstGeom>
            <a:noFill/>
            <a:ln>
              <a:noFill/>
            </a:ln>
          </p:spPr>
        </p:pic>
        <p:sp>
          <p:nvSpPr>
            <p:cNvPr id="275" name="Google Shape;275;g2494632a301_0_463"/>
            <p:cNvSpPr txBox="1"/>
            <p:nvPr/>
          </p:nvSpPr>
          <p:spPr>
            <a:xfrm>
              <a:off x="743325" y="12247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Louvain</a:t>
              </a:r>
              <a:endParaRPr>
                <a:latin typeface="Calibri"/>
                <a:ea typeface="Calibri"/>
                <a:cs typeface="Calibri"/>
                <a:sym typeface="Calibri"/>
              </a:endParaRPr>
            </a:p>
          </p:txBody>
        </p:sp>
      </p:grpSp>
      <p:pic>
        <p:nvPicPr>
          <p:cNvPr id="276" name="Google Shape;276;g2494632a301_0_463"/>
          <p:cNvPicPr preferRelativeResize="0"/>
          <p:nvPr/>
        </p:nvPicPr>
        <p:blipFill>
          <a:blip r:embed="rId3">
            <a:alphaModFix/>
          </a:blip>
          <a:stretch>
            <a:fillRect/>
          </a:stretch>
        </p:blipFill>
        <p:spPr>
          <a:xfrm>
            <a:off x="1471812" y="1782126"/>
            <a:ext cx="424700" cy="385375"/>
          </a:xfrm>
          <a:prstGeom prst="rect">
            <a:avLst/>
          </a:prstGeom>
          <a:noFill/>
          <a:ln>
            <a:noFill/>
          </a:ln>
        </p:spPr>
      </p:pic>
      <p:grpSp>
        <p:nvGrpSpPr>
          <p:cNvPr id="277" name="Google Shape;277;g2494632a301_0_463"/>
          <p:cNvGrpSpPr/>
          <p:nvPr/>
        </p:nvGrpSpPr>
        <p:grpSpPr>
          <a:xfrm>
            <a:off x="4508725" y="1108175"/>
            <a:ext cx="893100" cy="387500"/>
            <a:chOff x="3594325" y="803375"/>
            <a:chExt cx="893100" cy="387500"/>
          </a:xfrm>
        </p:grpSpPr>
        <p:pic>
          <p:nvPicPr>
            <p:cNvPr id="278" name="Google Shape;278;g2494632a301_0_463"/>
            <p:cNvPicPr preferRelativeResize="0"/>
            <p:nvPr/>
          </p:nvPicPr>
          <p:blipFill rotWithShape="1">
            <a:blip r:embed="rId6">
              <a:alphaModFix/>
            </a:blip>
            <a:srcRect b="0" l="0" r="66397" t="8842"/>
            <a:stretch/>
          </p:blipFill>
          <p:spPr>
            <a:xfrm>
              <a:off x="3594325" y="855175"/>
              <a:ext cx="336563" cy="335701"/>
            </a:xfrm>
            <a:prstGeom prst="rect">
              <a:avLst/>
            </a:prstGeom>
            <a:noFill/>
            <a:ln>
              <a:noFill/>
            </a:ln>
          </p:spPr>
        </p:pic>
        <p:sp>
          <p:nvSpPr>
            <p:cNvPr id="279" name="Google Shape;279;g2494632a301_0_463"/>
            <p:cNvSpPr txBox="1"/>
            <p:nvPr/>
          </p:nvSpPr>
          <p:spPr>
            <a:xfrm>
              <a:off x="3889225" y="803375"/>
              <a:ext cx="59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Arbo</a:t>
              </a:r>
              <a:endParaRPr sz="1300">
                <a:latin typeface="Calibri"/>
                <a:ea typeface="Calibri"/>
                <a:cs typeface="Calibri"/>
                <a:sym typeface="Calibri"/>
              </a:endParaRPr>
            </a:p>
          </p:txBody>
        </p:sp>
      </p:grpSp>
      <p:grpSp>
        <p:nvGrpSpPr>
          <p:cNvPr id="280" name="Google Shape;280;g2494632a301_0_463"/>
          <p:cNvGrpSpPr/>
          <p:nvPr/>
        </p:nvGrpSpPr>
        <p:grpSpPr>
          <a:xfrm>
            <a:off x="5181600" y="920813"/>
            <a:ext cx="1037100" cy="387500"/>
            <a:chOff x="3518125" y="727175"/>
            <a:chExt cx="1037100" cy="387500"/>
          </a:xfrm>
        </p:grpSpPr>
        <p:pic>
          <p:nvPicPr>
            <p:cNvPr id="281" name="Google Shape;281;g2494632a301_0_463"/>
            <p:cNvPicPr preferRelativeResize="0"/>
            <p:nvPr/>
          </p:nvPicPr>
          <p:blipFill rotWithShape="1">
            <a:blip r:embed="rId6">
              <a:alphaModFix/>
            </a:blip>
            <a:srcRect b="0" l="0" r="66397" t="8842"/>
            <a:stretch/>
          </p:blipFill>
          <p:spPr>
            <a:xfrm>
              <a:off x="3518125" y="778975"/>
              <a:ext cx="336563" cy="335701"/>
            </a:xfrm>
            <a:prstGeom prst="rect">
              <a:avLst/>
            </a:prstGeom>
            <a:noFill/>
            <a:ln>
              <a:noFill/>
            </a:ln>
          </p:spPr>
        </p:pic>
        <p:sp>
          <p:nvSpPr>
            <p:cNvPr id="282" name="Google Shape;282;g2494632a301_0_463"/>
            <p:cNvSpPr txBox="1"/>
            <p:nvPr/>
          </p:nvSpPr>
          <p:spPr>
            <a:xfrm>
              <a:off x="3813025" y="727175"/>
              <a:ext cx="74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LaCage</a:t>
              </a:r>
              <a:endParaRPr sz="1300">
                <a:latin typeface="Calibri"/>
                <a:ea typeface="Calibri"/>
                <a:cs typeface="Calibri"/>
                <a:sym typeface="Calibri"/>
              </a:endParaRPr>
            </a:p>
          </p:txBody>
        </p:sp>
      </p:grpSp>
      <p:grpSp>
        <p:nvGrpSpPr>
          <p:cNvPr id="283" name="Google Shape;283;g2494632a301_0_463"/>
          <p:cNvGrpSpPr/>
          <p:nvPr/>
        </p:nvGrpSpPr>
        <p:grpSpPr>
          <a:xfrm>
            <a:off x="5360050" y="1295063"/>
            <a:ext cx="1037100" cy="387500"/>
            <a:chOff x="3518125" y="727175"/>
            <a:chExt cx="1037100" cy="387500"/>
          </a:xfrm>
        </p:grpSpPr>
        <p:pic>
          <p:nvPicPr>
            <p:cNvPr id="284" name="Google Shape;284;g2494632a301_0_463"/>
            <p:cNvPicPr preferRelativeResize="0"/>
            <p:nvPr/>
          </p:nvPicPr>
          <p:blipFill rotWithShape="1">
            <a:blip r:embed="rId6">
              <a:alphaModFix/>
            </a:blip>
            <a:srcRect b="0" l="0" r="66397" t="8842"/>
            <a:stretch/>
          </p:blipFill>
          <p:spPr>
            <a:xfrm>
              <a:off x="3518125" y="778975"/>
              <a:ext cx="336563" cy="335701"/>
            </a:xfrm>
            <a:prstGeom prst="rect">
              <a:avLst/>
            </a:prstGeom>
            <a:noFill/>
            <a:ln>
              <a:noFill/>
            </a:ln>
          </p:spPr>
        </p:pic>
        <p:sp>
          <p:nvSpPr>
            <p:cNvPr id="285" name="Google Shape;285;g2494632a301_0_463"/>
            <p:cNvSpPr txBox="1"/>
            <p:nvPr/>
          </p:nvSpPr>
          <p:spPr>
            <a:xfrm>
              <a:off x="3813025" y="727175"/>
              <a:ext cx="74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GCIE</a:t>
              </a:r>
              <a:endParaRPr sz="1300">
                <a:latin typeface="Calibri"/>
                <a:ea typeface="Calibri"/>
                <a:cs typeface="Calibri"/>
                <a:sym typeface="Calibri"/>
              </a:endParaRPr>
            </a:p>
          </p:txBody>
        </p:sp>
      </p:grpSp>
      <p:grpSp>
        <p:nvGrpSpPr>
          <p:cNvPr id="286" name="Google Shape;286;g2494632a301_0_463"/>
          <p:cNvGrpSpPr/>
          <p:nvPr/>
        </p:nvGrpSpPr>
        <p:grpSpPr>
          <a:xfrm>
            <a:off x="5641775" y="692213"/>
            <a:ext cx="1037100" cy="387500"/>
            <a:chOff x="3518125" y="727175"/>
            <a:chExt cx="1037100" cy="387500"/>
          </a:xfrm>
        </p:grpSpPr>
        <p:pic>
          <p:nvPicPr>
            <p:cNvPr id="287" name="Google Shape;287;g2494632a301_0_463"/>
            <p:cNvPicPr preferRelativeResize="0"/>
            <p:nvPr/>
          </p:nvPicPr>
          <p:blipFill rotWithShape="1">
            <a:blip r:embed="rId6">
              <a:alphaModFix/>
            </a:blip>
            <a:srcRect b="0" l="0" r="66397" t="8842"/>
            <a:stretch/>
          </p:blipFill>
          <p:spPr>
            <a:xfrm>
              <a:off x="3518125" y="778975"/>
              <a:ext cx="336563" cy="335701"/>
            </a:xfrm>
            <a:prstGeom prst="rect">
              <a:avLst/>
            </a:prstGeom>
            <a:noFill/>
            <a:ln>
              <a:noFill/>
            </a:ln>
          </p:spPr>
        </p:pic>
        <p:sp>
          <p:nvSpPr>
            <p:cNvPr id="288" name="Google Shape;288;g2494632a301_0_463"/>
            <p:cNvSpPr txBox="1"/>
            <p:nvPr/>
          </p:nvSpPr>
          <p:spPr>
            <a:xfrm>
              <a:off x="3813025" y="727175"/>
              <a:ext cx="74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U2E</a:t>
              </a:r>
              <a:endParaRPr sz="1300">
                <a:latin typeface="Calibri"/>
                <a:ea typeface="Calibri"/>
                <a:cs typeface="Calibri"/>
                <a:sym typeface="Calibri"/>
              </a:endParaRPr>
            </a:p>
          </p:txBody>
        </p:sp>
      </p:grpSp>
      <p:sp>
        <p:nvSpPr>
          <p:cNvPr id="289" name="Google Shape;289;g2494632a301_0_463"/>
          <p:cNvSpPr txBox="1"/>
          <p:nvPr/>
        </p:nvSpPr>
        <p:spPr>
          <a:xfrm>
            <a:off x="1810125" y="18343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a:t>
            </a:r>
            <a:endParaRPr>
              <a:latin typeface="Calibri"/>
              <a:ea typeface="Calibri"/>
              <a:cs typeface="Calibri"/>
              <a:sym typeface="Calibri"/>
            </a:endParaRPr>
          </a:p>
        </p:txBody>
      </p:sp>
      <p:sp>
        <p:nvSpPr>
          <p:cNvPr id="290" name="Google Shape;290;g2494632a301_0_463"/>
          <p:cNvSpPr txBox="1"/>
          <p:nvPr/>
        </p:nvSpPr>
        <p:spPr>
          <a:xfrm>
            <a:off x="4803625" y="650975"/>
            <a:ext cx="59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Vigne</a:t>
            </a:r>
            <a:endParaRPr sz="1300">
              <a:latin typeface="Calibri"/>
              <a:ea typeface="Calibri"/>
              <a:cs typeface="Calibri"/>
              <a:sym typeface="Calibri"/>
            </a:endParaRPr>
          </a:p>
        </p:txBody>
      </p:sp>
      <p:pic>
        <p:nvPicPr>
          <p:cNvPr id="291" name="Google Shape;291;g2494632a301_0_463"/>
          <p:cNvPicPr preferRelativeResize="0"/>
          <p:nvPr/>
        </p:nvPicPr>
        <p:blipFill rotWithShape="1">
          <a:blip r:embed="rId6">
            <a:alphaModFix/>
          </a:blip>
          <a:srcRect b="0" l="0" r="66397" t="8842"/>
          <a:stretch/>
        </p:blipFill>
        <p:spPr>
          <a:xfrm>
            <a:off x="4508725" y="702775"/>
            <a:ext cx="336563" cy="335701"/>
          </a:xfrm>
          <a:prstGeom prst="rect">
            <a:avLst/>
          </a:prstGeom>
          <a:noFill/>
          <a:ln>
            <a:noFill/>
          </a:ln>
        </p:spPr>
      </p:pic>
      <p:sp>
        <p:nvSpPr>
          <p:cNvPr id="292" name="Google Shape;292;g2494632a301_0_463"/>
          <p:cNvSpPr txBox="1"/>
          <p:nvPr>
            <p:ph idx="4294967295"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La galaxie OpenSILEX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6" name="Shape 296"/>
        <p:cNvGrpSpPr/>
        <p:nvPr/>
      </p:nvGrpSpPr>
      <p:grpSpPr>
        <a:xfrm>
          <a:off x="0" y="0"/>
          <a:ext cx="0" cy="0"/>
          <a:chOff x="0" y="0"/>
          <a:chExt cx="0" cy="0"/>
        </a:xfrm>
      </p:grpSpPr>
      <p:sp>
        <p:nvSpPr>
          <p:cNvPr id="297" name="Google Shape;297;g2494632a301_0_126"/>
          <p:cNvSpPr/>
          <p:nvPr/>
        </p:nvSpPr>
        <p:spPr>
          <a:xfrm>
            <a:off x="1415775" y="35700"/>
            <a:ext cx="5496300" cy="633300"/>
          </a:xfrm>
          <a:prstGeom prst="rect">
            <a:avLst/>
          </a:prstGeom>
          <a:noFill/>
          <a:ln>
            <a:noFill/>
          </a:ln>
        </p:spPr>
        <p:txBody>
          <a:bodyPr anchorCtr="0" anchor="ctr" bIns="45000" lIns="0" spcFirstLastPara="1" rIns="90000" wrap="square" tIns="46800">
            <a:noAutofit/>
          </a:bodyPr>
          <a:lstStyle/>
          <a:p>
            <a:pPr indent="0" lvl="0" marL="0" marR="0" rtl="0" algn="ctr">
              <a:lnSpc>
                <a:spcPct val="90000"/>
              </a:lnSpc>
              <a:spcBef>
                <a:spcPts val="0"/>
              </a:spcBef>
              <a:spcAft>
                <a:spcPts val="0"/>
              </a:spcAft>
              <a:buNone/>
            </a:pPr>
            <a:r>
              <a:rPr b="1" lang="fr" sz="3000">
                <a:solidFill>
                  <a:srgbClr val="00A3A6"/>
                </a:solidFill>
                <a:latin typeface="Calibri"/>
                <a:ea typeface="Calibri"/>
                <a:cs typeface="Calibri"/>
                <a:sym typeface="Calibri"/>
              </a:rPr>
              <a:t>Les Systèmes d’information basés sur OpenSILEX</a:t>
            </a:r>
            <a:endParaRPr b="0" i="0" sz="3000" u="none" cap="none" strike="noStrike">
              <a:latin typeface="Arial"/>
              <a:ea typeface="Arial"/>
              <a:cs typeface="Arial"/>
              <a:sym typeface="Arial"/>
            </a:endParaRPr>
          </a:p>
        </p:txBody>
      </p:sp>
      <p:sp>
        <p:nvSpPr>
          <p:cNvPr id="298" name="Google Shape;298;g2494632a301_0_126"/>
          <p:cNvSpPr/>
          <p:nvPr/>
        </p:nvSpPr>
        <p:spPr>
          <a:xfrm>
            <a:off x="3240000" y="783270"/>
            <a:ext cx="2304000" cy="7956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OpenSILEX</a:t>
            </a:r>
            <a:endParaRPr b="0" i="0" sz="1400" u="none" cap="none" strike="noStrike">
              <a:latin typeface="Arial"/>
              <a:ea typeface="Arial"/>
              <a:cs typeface="Arial"/>
              <a:sym typeface="Arial"/>
            </a:endParaRPr>
          </a:p>
        </p:txBody>
      </p:sp>
      <p:sp>
        <p:nvSpPr>
          <p:cNvPr id="299" name="Google Shape;299;g2494632a301_0_126"/>
          <p:cNvSpPr/>
          <p:nvPr/>
        </p:nvSpPr>
        <p:spPr>
          <a:xfrm>
            <a:off x="428050" y="1828201"/>
            <a:ext cx="1641900" cy="16794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PHIS</a:t>
            </a:r>
            <a:endParaRPr b="0" i="0" sz="1400" u="none" cap="none" strike="noStrike">
              <a:latin typeface="Arial"/>
              <a:ea typeface="Arial"/>
              <a:cs typeface="Arial"/>
              <a:sym typeface="Arial"/>
            </a:endParaRPr>
          </a:p>
        </p:txBody>
      </p:sp>
      <p:sp>
        <p:nvSpPr>
          <p:cNvPr id="300" name="Google Shape;300;g2494632a301_0_126"/>
          <p:cNvSpPr/>
          <p:nvPr/>
        </p:nvSpPr>
        <p:spPr>
          <a:xfrm>
            <a:off x="2606050" y="1813175"/>
            <a:ext cx="1641900" cy="16794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SIXTINE</a:t>
            </a:r>
            <a:br>
              <a:rPr b="0" i="0" lang="fr" sz="1800" u="none" cap="none" strike="noStrike">
                <a:latin typeface="Arial"/>
                <a:ea typeface="Arial"/>
                <a:cs typeface="Arial"/>
                <a:sym typeface="Arial"/>
              </a:rPr>
            </a:br>
            <a:endParaRPr b="0" i="0" sz="1400" u="none" cap="none" strike="noStrike">
              <a:latin typeface="Arial"/>
              <a:ea typeface="Arial"/>
              <a:cs typeface="Arial"/>
              <a:sym typeface="Arial"/>
            </a:endParaRPr>
          </a:p>
        </p:txBody>
      </p:sp>
      <p:sp>
        <p:nvSpPr>
          <p:cNvPr id="301" name="Google Shape;301;g2494632a301_0_126"/>
          <p:cNvSpPr/>
          <p:nvPr/>
        </p:nvSpPr>
        <p:spPr>
          <a:xfrm>
            <a:off x="428040" y="3071085"/>
            <a:ext cx="1641900" cy="3648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lang="fr" sz="1100"/>
              <a:t>Ensemble d'ontologies</a:t>
            </a:r>
            <a:endParaRPr sz="1100"/>
          </a:p>
          <a:p>
            <a:pPr indent="0" lvl="0" marL="0" rtl="0" algn="ctr">
              <a:spcBef>
                <a:spcPts val="0"/>
              </a:spcBef>
              <a:spcAft>
                <a:spcPts val="0"/>
              </a:spcAft>
              <a:buClr>
                <a:schemeClr val="dk1"/>
              </a:buClr>
              <a:buSzPts val="1100"/>
              <a:buFont typeface="Arial"/>
              <a:buNone/>
            </a:pPr>
            <a:r>
              <a:rPr lang="fr" sz="1100">
                <a:solidFill>
                  <a:schemeClr val="dk1"/>
                </a:solidFill>
              </a:rPr>
              <a:t>Phénomiques</a:t>
            </a:r>
            <a:endParaRPr sz="1100"/>
          </a:p>
        </p:txBody>
      </p:sp>
      <p:grpSp>
        <p:nvGrpSpPr>
          <p:cNvPr id="302" name="Google Shape;302;g2494632a301_0_126"/>
          <p:cNvGrpSpPr/>
          <p:nvPr/>
        </p:nvGrpSpPr>
        <p:grpSpPr>
          <a:xfrm>
            <a:off x="3174840" y="2422350"/>
            <a:ext cx="452220" cy="559215"/>
            <a:chOff x="3174840" y="2925000"/>
            <a:chExt cx="452220" cy="745620"/>
          </a:xfrm>
        </p:grpSpPr>
        <p:sp>
          <p:nvSpPr>
            <p:cNvPr id="303" name="Google Shape;303;g2494632a301_0_126"/>
            <p:cNvSpPr/>
            <p:nvPr/>
          </p:nvSpPr>
          <p:spPr>
            <a:xfrm>
              <a:off x="3174840" y="3218040"/>
              <a:ext cx="113100" cy="1203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494632a301_0_126"/>
            <p:cNvSpPr/>
            <p:nvPr/>
          </p:nvSpPr>
          <p:spPr>
            <a:xfrm>
              <a:off x="3378600" y="3218040"/>
              <a:ext cx="113100" cy="1203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494632a301_0_126"/>
            <p:cNvSpPr/>
            <p:nvPr/>
          </p:nvSpPr>
          <p:spPr>
            <a:xfrm>
              <a:off x="3252960" y="2925000"/>
              <a:ext cx="113100" cy="1203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494632a301_0_126"/>
            <p:cNvSpPr/>
            <p:nvPr/>
          </p:nvSpPr>
          <p:spPr>
            <a:xfrm>
              <a:off x="3493440" y="3083040"/>
              <a:ext cx="113400" cy="1206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494632a301_0_126"/>
            <p:cNvSpPr/>
            <p:nvPr/>
          </p:nvSpPr>
          <p:spPr>
            <a:xfrm flipH="1">
              <a:off x="3229578" y="3047040"/>
              <a:ext cx="76302" cy="16918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08" name="Google Shape;308;g2494632a301_0_126"/>
            <p:cNvSpPr/>
            <p:nvPr/>
          </p:nvSpPr>
          <p:spPr>
            <a:xfrm>
              <a:off x="3310560" y="3047040"/>
              <a:ext cx="82782" cy="1872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09" name="Google Shape;309;g2494632a301_0_126"/>
            <p:cNvSpPr/>
            <p:nvPr/>
          </p:nvSpPr>
          <p:spPr>
            <a:xfrm flipH="1" rot="10800000">
              <a:off x="3462120" y="3426822"/>
              <a:ext cx="32022" cy="468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10" name="Google Shape;310;g2494632a301_0_126"/>
            <p:cNvSpPr/>
            <p:nvPr/>
          </p:nvSpPr>
          <p:spPr>
            <a:xfrm>
              <a:off x="3310560" y="3384000"/>
              <a:ext cx="113100" cy="120300"/>
            </a:xfrm>
            <a:prstGeom prst="ellipse">
              <a:avLst/>
            </a:prstGeom>
            <a:solidFill>
              <a:srgbClr val="FF9999"/>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494632a301_0_126"/>
            <p:cNvSpPr/>
            <p:nvPr/>
          </p:nvSpPr>
          <p:spPr>
            <a:xfrm flipH="1">
              <a:off x="3353058" y="3322080"/>
              <a:ext cx="25542" cy="601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12" name="Google Shape;312;g2494632a301_0_126"/>
            <p:cNvSpPr/>
            <p:nvPr/>
          </p:nvSpPr>
          <p:spPr>
            <a:xfrm>
              <a:off x="3513960" y="3384000"/>
              <a:ext cx="113100" cy="1203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494632a301_0_126"/>
            <p:cNvSpPr/>
            <p:nvPr/>
          </p:nvSpPr>
          <p:spPr>
            <a:xfrm rot="10800000">
              <a:off x="3478338" y="3324240"/>
              <a:ext cx="52542" cy="777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14" name="Google Shape;314;g2494632a301_0_126"/>
            <p:cNvSpPr/>
            <p:nvPr/>
          </p:nvSpPr>
          <p:spPr>
            <a:xfrm>
              <a:off x="3214080" y="3538080"/>
              <a:ext cx="113100" cy="1203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494632a301_0_126"/>
            <p:cNvSpPr/>
            <p:nvPr/>
          </p:nvSpPr>
          <p:spPr>
            <a:xfrm>
              <a:off x="3402000" y="3550320"/>
              <a:ext cx="113100" cy="120300"/>
            </a:xfrm>
            <a:prstGeom prst="ellipse">
              <a:avLst/>
            </a:prstGeom>
            <a:solidFill>
              <a:srgbClr val="3333FF"/>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494632a301_0_126"/>
            <p:cNvSpPr/>
            <p:nvPr/>
          </p:nvSpPr>
          <p:spPr>
            <a:xfrm>
              <a:off x="3408480" y="3488040"/>
              <a:ext cx="49302" cy="5977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17" name="Google Shape;317;g2494632a301_0_126"/>
            <p:cNvSpPr/>
            <p:nvPr/>
          </p:nvSpPr>
          <p:spPr>
            <a:xfrm flipH="1">
              <a:off x="3286440" y="3488040"/>
              <a:ext cx="41040" cy="568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pic>
        <p:nvPicPr>
          <p:cNvPr id="318" name="Google Shape;318;g2494632a301_0_126"/>
          <p:cNvPicPr preferRelativeResize="0"/>
          <p:nvPr/>
        </p:nvPicPr>
        <p:blipFill rotWithShape="1">
          <a:blip r:embed="rId3">
            <a:alphaModFix/>
          </a:blip>
          <a:srcRect b="0" l="0" r="0" t="0"/>
          <a:stretch/>
        </p:blipFill>
        <p:spPr>
          <a:xfrm>
            <a:off x="3876480" y="1149390"/>
            <a:ext cx="298890" cy="295920"/>
          </a:xfrm>
          <a:prstGeom prst="rect">
            <a:avLst/>
          </a:prstGeom>
          <a:noFill/>
          <a:ln>
            <a:noFill/>
          </a:ln>
        </p:spPr>
      </p:pic>
      <p:sp>
        <p:nvSpPr>
          <p:cNvPr id="319" name="Google Shape;319;g2494632a301_0_126"/>
          <p:cNvSpPr/>
          <p:nvPr/>
        </p:nvSpPr>
        <p:spPr>
          <a:xfrm>
            <a:off x="2580120" y="3038685"/>
            <a:ext cx="1641900" cy="4296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Clr>
                <a:srgbClr val="000000"/>
              </a:buClr>
              <a:buFont typeface="Arial"/>
              <a:buNone/>
            </a:pPr>
            <a:r>
              <a:rPr lang="fr" sz="1100">
                <a:solidFill>
                  <a:schemeClr val="dk1"/>
                </a:solidFill>
              </a:rPr>
              <a:t>Ensemble </a:t>
            </a:r>
            <a:r>
              <a:rPr lang="fr" sz="1100"/>
              <a:t>d’ontologies</a:t>
            </a:r>
            <a:r>
              <a:rPr lang="fr" sz="1100">
                <a:solidFill>
                  <a:schemeClr val="dk1"/>
                </a:solidFill>
              </a:rPr>
              <a:t> Végétales</a:t>
            </a:r>
            <a:endParaRPr b="0" i="0" sz="1100" u="none" cap="none" strike="noStrike">
              <a:latin typeface="Arial"/>
              <a:ea typeface="Arial"/>
              <a:cs typeface="Arial"/>
              <a:sym typeface="Arial"/>
            </a:endParaRPr>
          </a:p>
        </p:txBody>
      </p:sp>
      <p:sp>
        <p:nvSpPr>
          <p:cNvPr id="320" name="Google Shape;320;g2494632a301_0_126"/>
          <p:cNvSpPr/>
          <p:nvPr/>
        </p:nvSpPr>
        <p:spPr>
          <a:xfrm>
            <a:off x="288000" y="3904050"/>
            <a:ext cx="18720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PHENOME</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EMPHASIS (EU)</a:t>
            </a:r>
            <a:endParaRPr b="0" i="0" sz="1400" u="none" cap="none" strike="noStrike">
              <a:latin typeface="Arial"/>
              <a:ea typeface="Arial"/>
              <a:cs typeface="Arial"/>
              <a:sym typeface="Arial"/>
            </a:endParaRPr>
          </a:p>
        </p:txBody>
      </p:sp>
      <p:sp>
        <p:nvSpPr>
          <p:cNvPr id="321" name="Google Shape;321;g2494632a301_0_126"/>
          <p:cNvSpPr/>
          <p:nvPr/>
        </p:nvSpPr>
        <p:spPr>
          <a:xfrm>
            <a:off x="4635360" y="3935910"/>
            <a:ext cx="22062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Projets : SunAgri, IFV</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lang="fr"/>
              <a:t>et UE de </a:t>
            </a:r>
            <a:r>
              <a:rPr b="1" i="0" lang="fr" sz="1400" u="none" cap="none" strike="noStrike">
                <a:solidFill>
                  <a:srgbClr val="000000"/>
                </a:solidFill>
                <a:latin typeface="Arial"/>
                <a:ea typeface="Arial"/>
                <a:cs typeface="Arial"/>
                <a:sym typeface="Arial"/>
              </a:rPr>
              <a:t>Pech Rouge</a:t>
            </a:r>
            <a:endParaRPr b="0" i="0" sz="1000" u="none" cap="none" strike="noStrike">
              <a:latin typeface="Arial"/>
              <a:ea typeface="Arial"/>
              <a:cs typeface="Arial"/>
              <a:sym typeface="Arial"/>
            </a:endParaRPr>
          </a:p>
        </p:txBody>
      </p:sp>
      <p:cxnSp>
        <p:nvCxnSpPr>
          <p:cNvPr id="322" name="Google Shape;322;g2494632a301_0_126"/>
          <p:cNvCxnSpPr/>
          <p:nvPr/>
        </p:nvCxnSpPr>
        <p:spPr>
          <a:xfrm flipH="1">
            <a:off x="1224000" y="1188000"/>
            <a:ext cx="2016000" cy="640200"/>
          </a:xfrm>
          <a:prstGeom prst="curvedConnector2">
            <a:avLst/>
          </a:prstGeom>
          <a:noFill/>
          <a:ln cap="flat" cmpd="sng" w="28425">
            <a:solidFill>
              <a:srgbClr val="00A3A6"/>
            </a:solidFill>
            <a:prstDash val="solid"/>
            <a:round/>
            <a:headEnd len="sm" w="sm" type="none"/>
            <a:tailEnd len="med" w="med" type="stealth"/>
          </a:ln>
        </p:spPr>
      </p:cxnSp>
      <p:sp>
        <p:nvSpPr>
          <p:cNvPr id="323" name="Google Shape;323;g2494632a301_0_126"/>
          <p:cNvSpPr/>
          <p:nvPr/>
        </p:nvSpPr>
        <p:spPr>
          <a:xfrm flipH="1">
            <a:off x="3445218" y="350040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24" name="Google Shape;324;g2494632a301_0_126"/>
          <p:cNvSpPr/>
          <p:nvPr/>
        </p:nvSpPr>
        <p:spPr>
          <a:xfrm flipH="1">
            <a:off x="3085560" y="350040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25" name="Google Shape;325;g2494632a301_0_126"/>
          <p:cNvSpPr/>
          <p:nvPr/>
        </p:nvSpPr>
        <p:spPr>
          <a:xfrm>
            <a:off x="3470400" y="350040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grpSp>
        <p:nvGrpSpPr>
          <p:cNvPr id="326" name="Google Shape;326;g2494632a301_0_126"/>
          <p:cNvGrpSpPr/>
          <p:nvPr/>
        </p:nvGrpSpPr>
        <p:grpSpPr>
          <a:xfrm>
            <a:off x="989280" y="2428560"/>
            <a:ext cx="507540" cy="525150"/>
            <a:chOff x="989280" y="2933280"/>
            <a:chExt cx="507540" cy="700200"/>
          </a:xfrm>
        </p:grpSpPr>
        <p:grpSp>
          <p:nvGrpSpPr>
            <p:cNvPr id="327" name="Google Shape;327;g2494632a301_0_126"/>
            <p:cNvGrpSpPr/>
            <p:nvPr/>
          </p:nvGrpSpPr>
          <p:grpSpPr>
            <a:xfrm>
              <a:off x="989280" y="2933280"/>
              <a:ext cx="386220" cy="546480"/>
              <a:chOff x="989280" y="2933280"/>
              <a:chExt cx="386220" cy="546480"/>
            </a:xfrm>
          </p:grpSpPr>
          <p:sp>
            <p:nvSpPr>
              <p:cNvPr id="328" name="Google Shape;328;g2494632a301_0_126"/>
              <p:cNvSpPr/>
              <p:nvPr/>
            </p:nvSpPr>
            <p:spPr>
              <a:xfrm>
                <a:off x="989280" y="320976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494632a301_0_126"/>
              <p:cNvSpPr/>
              <p:nvPr/>
            </p:nvSpPr>
            <p:spPr>
              <a:xfrm>
                <a:off x="1171440" y="3209760"/>
                <a:ext cx="101100" cy="1134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494632a301_0_126"/>
              <p:cNvSpPr/>
              <p:nvPr/>
            </p:nvSpPr>
            <p:spPr>
              <a:xfrm>
                <a:off x="1059480" y="293328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494632a301_0_126"/>
              <p:cNvSpPr/>
              <p:nvPr/>
            </p:nvSpPr>
            <p:spPr>
              <a:xfrm>
                <a:off x="1274400" y="3082320"/>
                <a:ext cx="101100" cy="1134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494632a301_0_126"/>
              <p:cNvSpPr/>
              <p:nvPr/>
            </p:nvSpPr>
            <p:spPr>
              <a:xfrm flipH="1">
                <a:off x="1024920" y="3048480"/>
                <a:ext cx="68040" cy="1594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33" name="Google Shape;333;g2494632a301_0_126"/>
              <p:cNvSpPr/>
              <p:nvPr/>
            </p:nvSpPr>
            <p:spPr>
              <a:xfrm>
                <a:off x="1110600" y="3048480"/>
                <a:ext cx="74142" cy="1764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34" name="Google Shape;334;g2494632a301_0_126"/>
              <p:cNvSpPr/>
              <p:nvPr/>
            </p:nvSpPr>
            <p:spPr>
              <a:xfrm flipH="1" rot="10800000">
                <a:off x="1245240" y="3405978"/>
                <a:ext cx="28458" cy="439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35" name="Google Shape;335;g2494632a301_0_126"/>
              <p:cNvSpPr/>
              <p:nvPr/>
            </p:nvSpPr>
            <p:spPr>
              <a:xfrm>
                <a:off x="1110600" y="336636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494632a301_0_126"/>
              <p:cNvSpPr/>
              <p:nvPr/>
            </p:nvSpPr>
            <p:spPr>
              <a:xfrm flipH="1">
                <a:off x="1146240" y="3308040"/>
                <a:ext cx="22680" cy="5653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37" name="Google Shape;337;g2494632a301_0_126"/>
            <p:cNvSpPr/>
            <p:nvPr/>
          </p:nvSpPr>
          <p:spPr>
            <a:xfrm>
              <a:off x="1292760" y="336636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494632a301_0_126"/>
            <p:cNvSpPr/>
            <p:nvPr/>
          </p:nvSpPr>
          <p:spPr>
            <a:xfrm rot="10800000">
              <a:off x="1261062" y="3309840"/>
              <a:ext cx="46818" cy="7344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39" name="Google Shape;339;g2494632a301_0_126"/>
            <p:cNvSpPr/>
            <p:nvPr/>
          </p:nvSpPr>
          <p:spPr>
            <a:xfrm>
              <a:off x="1218240" y="352008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494632a301_0_126"/>
            <p:cNvSpPr/>
            <p:nvPr/>
          </p:nvSpPr>
          <p:spPr>
            <a:xfrm>
              <a:off x="1395720" y="352008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494632a301_0_126"/>
            <p:cNvSpPr/>
            <p:nvPr/>
          </p:nvSpPr>
          <p:spPr>
            <a:xfrm>
              <a:off x="1380600" y="3464640"/>
              <a:ext cx="28458" cy="7057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42" name="Google Shape;342;g2494632a301_0_126"/>
            <p:cNvSpPr/>
            <p:nvPr/>
          </p:nvSpPr>
          <p:spPr>
            <a:xfrm flipH="1">
              <a:off x="1253898" y="3464640"/>
              <a:ext cx="36342" cy="5362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43" name="Google Shape;343;g2494632a301_0_126"/>
          <p:cNvSpPr/>
          <p:nvPr/>
        </p:nvSpPr>
        <p:spPr>
          <a:xfrm>
            <a:off x="4878725" y="1836000"/>
            <a:ext cx="1641900" cy="16362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Sinfonia</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(SunAgri)</a:t>
            </a:r>
            <a:br>
              <a:rPr b="0" i="0" lang="fr" sz="1800" u="none" cap="none" strike="noStrike">
                <a:latin typeface="Arial"/>
                <a:ea typeface="Arial"/>
                <a:cs typeface="Arial"/>
                <a:sym typeface="Arial"/>
              </a:rPr>
            </a:br>
            <a:endParaRPr b="0" i="0" sz="1400" u="none" cap="none" strike="noStrike">
              <a:latin typeface="Arial"/>
              <a:ea typeface="Arial"/>
              <a:cs typeface="Arial"/>
              <a:sym typeface="Arial"/>
            </a:endParaRPr>
          </a:p>
        </p:txBody>
      </p:sp>
      <p:grpSp>
        <p:nvGrpSpPr>
          <p:cNvPr id="344" name="Google Shape;344;g2494632a301_0_126"/>
          <p:cNvGrpSpPr/>
          <p:nvPr/>
        </p:nvGrpSpPr>
        <p:grpSpPr>
          <a:xfrm>
            <a:off x="5473440" y="2517600"/>
            <a:ext cx="424800" cy="525465"/>
            <a:chOff x="5473440" y="3153600"/>
            <a:chExt cx="424800" cy="700620"/>
          </a:xfrm>
        </p:grpSpPr>
        <p:grpSp>
          <p:nvGrpSpPr>
            <p:cNvPr id="345" name="Google Shape;345;g2494632a301_0_126"/>
            <p:cNvGrpSpPr/>
            <p:nvPr/>
          </p:nvGrpSpPr>
          <p:grpSpPr>
            <a:xfrm>
              <a:off x="5473440" y="3153600"/>
              <a:ext cx="405720" cy="544380"/>
              <a:chOff x="5473440" y="3153600"/>
              <a:chExt cx="405720" cy="544380"/>
            </a:xfrm>
          </p:grpSpPr>
          <p:sp>
            <p:nvSpPr>
              <p:cNvPr id="346" name="Google Shape;346;g2494632a301_0_126"/>
              <p:cNvSpPr/>
              <p:nvPr/>
            </p:nvSpPr>
            <p:spPr>
              <a:xfrm>
                <a:off x="5473440" y="3429000"/>
                <a:ext cx="106200" cy="1131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494632a301_0_126"/>
              <p:cNvSpPr/>
              <p:nvPr/>
            </p:nvSpPr>
            <p:spPr>
              <a:xfrm>
                <a:off x="5664960" y="3429000"/>
                <a:ext cx="106200" cy="1131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494632a301_0_126"/>
              <p:cNvSpPr/>
              <p:nvPr/>
            </p:nvSpPr>
            <p:spPr>
              <a:xfrm>
                <a:off x="5546880" y="3153600"/>
                <a:ext cx="106200" cy="1131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494632a301_0_126"/>
              <p:cNvSpPr/>
              <p:nvPr/>
            </p:nvSpPr>
            <p:spPr>
              <a:xfrm>
                <a:off x="5772960" y="3302280"/>
                <a:ext cx="106200" cy="1131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494632a301_0_126"/>
              <p:cNvSpPr/>
              <p:nvPr/>
            </p:nvSpPr>
            <p:spPr>
              <a:xfrm flipH="1">
                <a:off x="5511582" y="3268440"/>
                <a:ext cx="71658" cy="1587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51" name="Google Shape;351;g2494632a301_0_126"/>
              <p:cNvSpPr/>
              <p:nvPr/>
            </p:nvSpPr>
            <p:spPr>
              <a:xfrm>
                <a:off x="5600880" y="3268440"/>
                <a:ext cx="77760" cy="1756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52" name="Google Shape;352;g2494632a301_0_126"/>
              <p:cNvSpPr/>
              <p:nvPr/>
            </p:nvSpPr>
            <p:spPr>
              <a:xfrm flipH="1" rot="10800000">
                <a:off x="5742720" y="3625218"/>
                <a:ext cx="29862" cy="439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53" name="Google Shape;353;g2494632a301_0_126"/>
              <p:cNvSpPr/>
              <p:nvPr/>
            </p:nvSpPr>
            <p:spPr>
              <a:xfrm>
                <a:off x="5600880" y="3584880"/>
                <a:ext cx="106200" cy="1131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494632a301_0_126"/>
              <p:cNvSpPr/>
              <p:nvPr/>
            </p:nvSpPr>
            <p:spPr>
              <a:xfrm flipH="1">
                <a:off x="5653440" y="3526920"/>
                <a:ext cx="23760" cy="561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55" name="Google Shape;355;g2494632a301_0_126"/>
            <p:cNvSpPr/>
            <p:nvPr/>
          </p:nvSpPr>
          <p:spPr>
            <a:xfrm>
              <a:off x="5792040" y="3584880"/>
              <a:ext cx="106200" cy="1131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494632a301_0_126"/>
            <p:cNvSpPr/>
            <p:nvPr/>
          </p:nvSpPr>
          <p:spPr>
            <a:xfrm rot="10800000">
              <a:off x="5758578" y="3528738"/>
              <a:ext cx="49302" cy="730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57" name="Google Shape;357;g2494632a301_0_126"/>
            <p:cNvSpPr/>
            <p:nvPr/>
          </p:nvSpPr>
          <p:spPr>
            <a:xfrm>
              <a:off x="5510160" y="3729600"/>
              <a:ext cx="106200" cy="1131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494632a301_0_126"/>
            <p:cNvSpPr/>
            <p:nvPr/>
          </p:nvSpPr>
          <p:spPr>
            <a:xfrm>
              <a:off x="5686920" y="3741120"/>
              <a:ext cx="106200" cy="1131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494632a301_0_126"/>
            <p:cNvSpPr/>
            <p:nvPr/>
          </p:nvSpPr>
          <p:spPr>
            <a:xfrm>
              <a:off x="5693040" y="3682800"/>
              <a:ext cx="46062" cy="561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60" name="Google Shape;360;g2494632a301_0_126"/>
            <p:cNvSpPr/>
            <p:nvPr/>
          </p:nvSpPr>
          <p:spPr>
            <a:xfrm flipH="1">
              <a:off x="5564898" y="3682800"/>
              <a:ext cx="38502" cy="5329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61" name="Google Shape;361;g2494632a301_0_126"/>
          <p:cNvSpPr/>
          <p:nvPr/>
        </p:nvSpPr>
        <p:spPr>
          <a:xfrm>
            <a:off x="4878720" y="3029985"/>
            <a:ext cx="1641900" cy="447000"/>
          </a:xfrm>
          <a:prstGeom prst="rect">
            <a:avLst/>
          </a:prstGeom>
          <a:noFill/>
          <a:ln>
            <a:noFill/>
          </a:ln>
        </p:spPr>
        <p:txBody>
          <a:bodyPr anchorCtr="0" anchor="t" bIns="91425" lIns="90000" spcFirstLastPara="1" rIns="90000" wrap="square" tIns="91425">
            <a:noAutofit/>
          </a:bodyPr>
          <a:lstStyle/>
          <a:p>
            <a:pPr indent="0" lvl="0" marL="0" rtl="0" algn="ctr">
              <a:spcBef>
                <a:spcPts val="0"/>
              </a:spcBef>
              <a:spcAft>
                <a:spcPts val="0"/>
              </a:spcAft>
              <a:buClr>
                <a:schemeClr val="dk1"/>
              </a:buClr>
              <a:buSzPts val="1100"/>
              <a:buFont typeface="Arial"/>
              <a:buNone/>
            </a:pPr>
            <a:r>
              <a:rPr lang="fr" sz="1100">
                <a:solidFill>
                  <a:schemeClr val="dk1"/>
                </a:solidFill>
              </a:rPr>
              <a:t>Ensemble d’ontologies Vigne et Vin</a:t>
            </a:r>
            <a:endParaRPr sz="1100">
              <a:solidFill>
                <a:schemeClr val="dk1"/>
              </a:solidFill>
            </a:endParaRPr>
          </a:p>
        </p:txBody>
      </p:sp>
      <p:sp>
        <p:nvSpPr>
          <p:cNvPr id="362" name="Google Shape;362;g2494632a301_0_126"/>
          <p:cNvSpPr/>
          <p:nvPr/>
        </p:nvSpPr>
        <p:spPr>
          <a:xfrm>
            <a:off x="2401920" y="3938340"/>
            <a:ext cx="20622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INRAE</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300" u="none" cap="none" strike="noStrike">
                <a:solidFill>
                  <a:srgbClr val="000000"/>
                </a:solidFill>
                <a:latin typeface="Arial"/>
                <a:ea typeface="Arial"/>
                <a:cs typeface="Arial"/>
                <a:sym typeface="Arial"/>
              </a:rPr>
              <a:t>Unités ex</a:t>
            </a:r>
            <a:r>
              <a:rPr b="1" lang="fr" sz="1300"/>
              <a:t>périmentales</a:t>
            </a:r>
            <a:r>
              <a:rPr b="1" i="0" lang="fr" sz="1500" u="none" cap="none" strike="noStrike">
                <a:solidFill>
                  <a:srgbClr val="000000"/>
                </a:solidFill>
                <a:latin typeface="Arial"/>
                <a:ea typeface="Arial"/>
                <a:cs typeface="Arial"/>
                <a:sym typeface="Arial"/>
              </a:rPr>
              <a:t> </a:t>
            </a:r>
            <a:endParaRPr b="0" i="0" sz="1500" u="none" cap="none" strike="noStrike">
              <a:latin typeface="Arial"/>
              <a:ea typeface="Arial"/>
              <a:cs typeface="Arial"/>
              <a:sym typeface="Arial"/>
            </a:endParaRPr>
          </a:p>
        </p:txBody>
      </p:sp>
      <p:sp>
        <p:nvSpPr>
          <p:cNvPr id="363" name="Google Shape;363;g2494632a301_0_126"/>
          <p:cNvSpPr/>
          <p:nvPr/>
        </p:nvSpPr>
        <p:spPr>
          <a:xfrm>
            <a:off x="7175525" y="1802376"/>
            <a:ext cx="1751100" cy="16794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WEIS</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Envibis</a:t>
            </a:r>
            <a:endParaRPr b="0" i="0" sz="1400" u="none" cap="none" strike="noStrike">
              <a:latin typeface="Arial"/>
              <a:ea typeface="Arial"/>
              <a:cs typeface="Arial"/>
              <a:sym typeface="Arial"/>
            </a:endParaRPr>
          </a:p>
        </p:txBody>
      </p:sp>
      <p:grpSp>
        <p:nvGrpSpPr>
          <p:cNvPr id="364" name="Google Shape;364;g2494632a301_0_126"/>
          <p:cNvGrpSpPr/>
          <p:nvPr/>
        </p:nvGrpSpPr>
        <p:grpSpPr>
          <a:xfrm>
            <a:off x="7887829" y="2483662"/>
            <a:ext cx="424823" cy="538483"/>
            <a:chOff x="7811280" y="3096000"/>
            <a:chExt cx="504660" cy="832020"/>
          </a:xfrm>
        </p:grpSpPr>
        <p:grpSp>
          <p:nvGrpSpPr>
            <p:cNvPr id="365" name="Google Shape;365;g2494632a301_0_126"/>
            <p:cNvGrpSpPr/>
            <p:nvPr/>
          </p:nvGrpSpPr>
          <p:grpSpPr>
            <a:xfrm>
              <a:off x="7811280" y="3096000"/>
              <a:ext cx="481620" cy="646620"/>
              <a:chOff x="7811280" y="3096000"/>
              <a:chExt cx="481620" cy="646620"/>
            </a:xfrm>
          </p:grpSpPr>
          <p:sp>
            <p:nvSpPr>
              <p:cNvPr id="366" name="Google Shape;366;g2494632a301_0_126"/>
              <p:cNvSpPr/>
              <p:nvPr/>
            </p:nvSpPr>
            <p:spPr>
              <a:xfrm>
                <a:off x="7811280" y="3422880"/>
                <a:ext cx="126300" cy="1347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494632a301_0_126"/>
              <p:cNvSpPr/>
              <p:nvPr/>
            </p:nvSpPr>
            <p:spPr>
              <a:xfrm>
                <a:off x="8038080" y="3422880"/>
                <a:ext cx="126300" cy="1347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494632a301_0_126"/>
              <p:cNvSpPr/>
              <p:nvPr/>
            </p:nvSpPr>
            <p:spPr>
              <a:xfrm>
                <a:off x="7898400" y="3096000"/>
                <a:ext cx="126300" cy="1347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494632a301_0_126"/>
              <p:cNvSpPr/>
              <p:nvPr/>
            </p:nvSpPr>
            <p:spPr>
              <a:xfrm>
                <a:off x="8166600" y="3272760"/>
                <a:ext cx="126300" cy="1344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494632a301_0_126"/>
              <p:cNvSpPr/>
              <p:nvPr/>
            </p:nvSpPr>
            <p:spPr>
              <a:xfrm flipH="1">
                <a:off x="7859520" y="3232440"/>
                <a:ext cx="85320" cy="18862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71" name="Google Shape;371;g2494632a301_0_126"/>
              <p:cNvSpPr/>
              <p:nvPr/>
            </p:nvSpPr>
            <p:spPr>
              <a:xfrm>
                <a:off x="7962480" y="3232440"/>
                <a:ext cx="92880" cy="2088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72" name="Google Shape;372;g2494632a301_0_126"/>
              <p:cNvSpPr/>
              <p:nvPr/>
            </p:nvSpPr>
            <p:spPr>
              <a:xfrm flipH="1" rot="10800000">
                <a:off x="8133480" y="3655422"/>
                <a:ext cx="35640" cy="522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73" name="Google Shape;373;g2494632a301_0_126"/>
              <p:cNvSpPr/>
              <p:nvPr/>
            </p:nvSpPr>
            <p:spPr>
              <a:xfrm>
                <a:off x="7962480" y="3607920"/>
                <a:ext cx="126300" cy="1347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2494632a301_0_126"/>
              <p:cNvSpPr/>
              <p:nvPr/>
            </p:nvSpPr>
            <p:spPr>
              <a:xfrm flipH="1">
                <a:off x="8025138" y="3539160"/>
                <a:ext cx="28782" cy="669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75" name="Google Shape;375;g2494632a301_0_126"/>
            <p:cNvSpPr/>
            <p:nvPr/>
          </p:nvSpPr>
          <p:spPr>
            <a:xfrm>
              <a:off x="8189640" y="3607920"/>
              <a:ext cx="126300" cy="134700"/>
            </a:xfrm>
            <a:prstGeom prst="ellipse">
              <a:avLst/>
            </a:prstGeom>
            <a:solidFill>
              <a:srgbClr val="00FFFF"/>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494632a301_0_126"/>
            <p:cNvSpPr/>
            <p:nvPr/>
          </p:nvSpPr>
          <p:spPr>
            <a:xfrm rot="10800000">
              <a:off x="8149662" y="3540978"/>
              <a:ext cx="58698" cy="871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77" name="Google Shape;377;g2494632a301_0_126"/>
            <p:cNvSpPr/>
            <p:nvPr/>
          </p:nvSpPr>
          <p:spPr>
            <a:xfrm>
              <a:off x="7854840" y="3780000"/>
              <a:ext cx="126300" cy="134400"/>
            </a:xfrm>
            <a:prstGeom prst="ellipse">
              <a:avLst/>
            </a:prstGeom>
            <a:solidFill>
              <a:srgbClr val="FF006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494632a301_0_126"/>
            <p:cNvSpPr/>
            <p:nvPr/>
          </p:nvSpPr>
          <p:spPr>
            <a:xfrm>
              <a:off x="8064360" y="3793320"/>
              <a:ext cx="126300" cy="1347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494632a301_0_126"/>
            <p:cNvSpPr/>
            <p:nvPr/>
          </p:nvSpPr>
          <p:spPr>
            <a:xfrm>
              <a:off x="8071920" y="3724200"/>
              <a:ext cx="55080" cy="669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80" name="Google Shape;380;g2494632a301_0_126"/>
            <p:cNvSpPr/>
            <p:nvPr/>
          </p:nvSpPr>
          <p:spPr>
            <a:xfrm flipH="1">
              <a:off x="7935858" y="3724200"/>
              <a:ext cx="46062" cy="6372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cxnSp>
        <p:nvCxnSpPr>
          <p:cNvPr id="381" name="Google Shape;381;g2494632a301_0_126"/>
          <p:cNvCxnSpPr/>
          <p:nvPr/>
        </p:nvCxnSpPr>
        <p:spPr>
          <a:xfrm>
            <a:off x="5544000" y="1181790"/>
            <a:ext cx="2410500" cy="653100"/>
          </a:xfrm>
          <a:prstGeom prst="curvedConnector2">
            <a:avLst/>
          </a:prstGeom>
          <a:noFill/>
          <a:ln cap="flat" cmpd="sng" w="28425">
            <a:solidFill>
              <a:srgbClr val="00A3A6"/>
            </a:solidFill>
            <a:prstDash val="solid"/>
            <a:round/>
            <a:headEnd len="sm" w="sm" type="none"/>
            <a:tailEnd len="med" w="med" type="stealth"/>
          </a:ln>
        </p:spPr>
      </p:cxnSp>
      <p:sp>
        <p:nvSpPr>
          <p:cNvPr id="382" name="Google Shape;382;g2494632a301_0_126"/>
          <p:cNvSpPr/>
          <p:nvPr/>
        </p:nvSpPr>
        <p:spPr>
          <a:xfrm flipH="1">
            <a:off x="3418560" y="1578960"/>
            <a:ext cx="675000" cy="2570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83" name="Google Shape;383;g2494632a301_0_126"/>
          <p:cNvSpPr/>
          <p:nvPr/>
        </p:nvSpPr>
        <p:spPr>
          <a:xfrm flipH="1">
            <a:off x="5677218" y="350040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84" name="Google Shape;384;g2494632a301_0_126"/>
          <p:cNvSpPr/>
          <p:nvPr/>
        </p:nvSpPr>
        <p:spPr>
          <a:xfrm flipH="1">
            <a:off x="5317560" y="350040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85" name="Google Shape;385;g2494632a301_0_126"/>
          <p:cNvSpPr/>
          <p:nvPr/>
        </p:nvSpPr>
        <p:spPr>
          <a:xfrm>
            <a:off x="5702400" y="350040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86" name="Google Shape;386;g2494632a301_0_126"/>
          <p:cNvSpPr/>
          <p:nvPr/>
        </p:nvSpPr>
        <p:spPr>
          <a:xfrm>
            <a:off x="4823650" y="1578950"/>
            <a:ext cx="853524" cy="2570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87" name="Google Shape;387;g2494632a301_0_126"/>
          <p:cNvSpPr/>
          <p:nvPr/>
        </p:nvSpPr>
        <p:spPr>
          <a:xfrm>
            <a:off x="6939720" y="3936180"/>
            <a:ext cx="22062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fr"/>
              <a:t>Ecosystème aquatique</a:t>
            </a:r>
            <a:endParaRPr b="1"/>
          </a:p>
          <a:p>
            <a:pPr indent="0" lvl="0" marL="0" marR="0" rtl="0" algn="ctr">
              <a:lnSpc>
                <a:spcPct val="100000"/>
              </a:lnSpc>
              <a:spcBef>
                <a:spcPts val="0"/>
              </a:spcBef>
              <a:spcAft>
                <a:spcPts val="0"/>
              </a:spcAft>
              <a:buNone/>
            </a:pPr>
            <a:r>
              <a:rPr b="1" lang="fr"/>
              <a:t>UR LBE</a:t>
            </a:r>
            <a:endParaRPr b="1"/>
          </a:p>
        </p:txBody>
      </p:sp>
      <p:sp>
        <p:nvSpPr>
          <p:cNvPr id="388" name="Google Shape;388;g2494632a301_0_126"/>
          <p:cNvSpPr/>
          <p:nvPr/>
        </p:nvSpPr>
        <p:spPr>
          <a:xfrm flipH="1">
            <a:off x="7981578" y="350067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89" name="Google Shape;389;g2494632a301_0_126"/>
          <p:cNvSpPr/>
          <p:nvPr/>
        </p:nvSpPr>
        <p:spPr>
          <a:xfrm flipH="1">
            <a:off x="7585920" y="350067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90" name="Google Shape;390;g2494632a301_0_126"/>
          <p:cNvSpPr/>
          <p:nvPr/>
        </p:nvSpPr>
        <p:spPr>
          <a:xfrm>
            <a:off x="8006760" y="350067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91" name="Google Shape;391;g2494632a301_0_126"/>
          <p:cNvSpPr/>
          <p:nvPr/>
        </p:nvSpPr>
        <p:spPr>
          <a:xfrm>
            <a:off x="7182720" y="2984235"/>
            <a:ext cx="1641900" cy="538500"/>
          </a:xfrm>
          <a:prstGeom prst="rect">
            <a:avLst/>
          </a:prstGeom>
          <a:noFill/>
          <a:ln>
            <a:noFill/>
          </a:ln>
        </p:spPr>
        <p:txBody>
          <a:bodyPr anchorCtr="0" anchor="t" bIns="91425" lIns="90000" spcFirstLastPara="1" rIns="90000" wrap="square" tIns="91425">
            <a:noAutofit/>
          </a:bodyPr>
          <a:lstStyle/>
          <a:p>
            <a:pPr indent="0" lvl="0" marL="0" rtl="0" algn="ctr">
              <a:spcBef>
                <a:spcPts val="0"/>
              </a:spcBef>
              <a:spcAft>
                <a:spcPts val="0"/>
              </a:spcAft>
              <a:buClr>
                <a:schemeClr val="dk1"/>
              </a:buClr>
              <a:buSzPts val="1100"/>
              <a:buFont typeface="Arial"/>
              <a:buNone/>
            </a:pPr>
            <a:r>
              <a:rPr lang="fr" sz="1100">
                <a:solidFill>
                  <a:schemeClr val="dk1"/>
                </a:solidFill>
              </a:rPr>
              <a:t>Ensemble d’ontologies Environnementales</a:t>
            </a:r>
            <a:endParaRPr b="0" i="0" sz="1100" u="none" cap="none" strike="noStrike">
              <a:latin typeface="Arial"/>
              <a:ea typeface="Arial"/>
              <a:cs typeface="Arial"/>
              <a:sym typeface="Arial"/>
            </a:endParaRPr>
          </a:p>
        </p:txBody>
      </p:sp>
      <p:grpSp>
        <p:nvGrpSpPr>
          <p:cNvPr id="392" name="Google Shape;392;g2494632a301_0_126"/>
          <p:cNvGrpSpPr/>
          <p:nvPr/>
        </p:nvGrpSpPr>
        <p:grpSpPr>
          <a:xfrm>
            <a:off x="4480920" y="1119960"/>
            <a:ext cx="386220" cy="409860"/>
            <a:chOff x="4480920" y="1493280"/>
            <a:chExt cx="386220" cy="546480"/>
          </a:xfrm>
        </p:grpSpPr>
        <p:sp>
          <p:nvSpPr>
            <p:cNvPr id="393" name="Google Shape;393;g2494632a301_0_126"/>
            <p:cNvSpPr/>
            <p:nvPr/>
          </p:nvSpPr>
          <p:spPr>
            <a:xfrm>
              <a:off x="4480920" y="176976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494632a301_0_126"/>
            <p:cNvSpPr/>
            <p:nvPr/>
          </p:nvSpPr>
          <p:spPr>
            <a:xfrm>
              <a:off x="4663080" y="1769760"/>
              <a:ext cx="101100" cy="1134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494632a301_0_126"/>
            <p:cNvSpPr/>
            <p:nvPr/>
          </p:nvSpPr>
          <p:spPr>
            <a:xfrm>
              <a:off x="4551120" y="149328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494632a301_0_126"/>
            <p:cNvSpPr/>
            <p:nvPr/>
          </p:nvSpPr>
          <p:spPr>
            <a:xfrm>
              <a:off x="4766040" y="1642320"/>
              <a:ext cx="101100" cy="1134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494632a301_0_126"/>
            <p:cNvSpPr/>
            <p:nvPr/>
          </p:nvSpPr>
          <p:spPr>
            <a:xfrm flipH="1">
              <a:off x="4516560" y="1608480"/>
              <a:ext cx="68040" cy="1594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98" name="Google Shape;398;g2494632a301_0_126"/>
            <p:cNvSpPr/>
            <p:nvPr/>
          </p:nvSpPr>
          <p:spPr>
            <a:xfrm>
              <a:off x="4602240" y="1608480"/>
              <a:ext cx="74142" cy="1764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99" name="Google Shape;399;g2494632a301_0_126"/>
            <p:cNvSpPr/>
            <p:nvPr/>
          </p:nvSpPr>
          <p:spPr>
            <a:xfrm flipH="1" rot="10800000">
              <a:off x="4736880" y="1965978"/>
              <a:ext cx="28458" cy="439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400" name="Google Shape;400;g2494632a301_0_126"/>
            <p:cNvSpPr/>
            <p:nvPr/>
          </p:nvSpPr>
          <p:spPr>
            <a:xfrm>
              <a:off x="4602240" y="192636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494632a301_0_126"/>
            <p:cNvSpPr/>
            <p:nvPr/>
          </p:nvSpPr>
          <p:spPr>
            <a:xfrm flipH="1">
              <a:off x="4637880" y="1868040"/>
              <a:ext cx="22680" cy="5653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402" name="Google Shape;402;g2494632a301_0_126"/>
          <p:cNvSpPr/>
          <p:nvPr/>
        </p:nvSpPr>
        <p:spPr>
          <a:xfrm>
            <a:off x="4766040" y="1228770"/>
            <a:ext cx="118800" cy="879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494632a301_0_126"/>
          <p:cNvSpPr/>
          <p:nvPr/>
        </p:nvSpPr>
        <p:spPr>
          <a:xfrm rot="10800000">
            <a:off x="4752702" y="1402380"/>
            <a:ext cx="46818" cy="5508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404" name="Google Shape;404;g2494632a301_0_126"/>
          <p:cNvSpPr/>
          <p:nvPr/>
        </p:nvSpPr>
        <p:spPr>
          <a:xfrm>
            <a:off x="4457880" y="1317060"/>
            <a:ext cx="124200" cy="95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2494632a301_0_126"/>
          <p:cNvSpPr/>
          <p:nvPr/>
        </p:nvSpPr>
        <p:spPr>
          <a:xfrm>
            <a:off x="4743360" y="1452060"/>
            <a:ext cx="101100" cy="852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494632a301_0_126"/>
          <p:cNvSpPr/>
          <p:nvPr/>
        </p:nvSpPr>
        <p:spPr>
          <a:xfrm>
            <a:off x="4652280" y="1188000"/>
            <a:ext cx="171720" cy="5940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407" name="Google Shape;407;g2494632a301_0_126"/>
          <p:cNvSpPr txBox="1"/>
          <p:nvPr/>
        </p:nvSpPr>
        <p:spPr>
          <a:xfrm>
            <a:off x="27600" y="419400"/>
            <a:ext cx="2700000" cy="9177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0" lang="fr" sz="2000" u="sng" cap="none" strike="noStrike">
                <a:solidFill>
                  <a:srgbClr val="000000"/>
                </a:solidFill>
                <a:latin typeface="Arial"/>
                <a:ea typeface="Arial"/>
                <a:cs typeface="Arial"/>
                <a:sym typeface="Arial"/>
              </a:rPr>
              <a:t>Impl</a:t>
            </a:r>
            <a:r>
              <a:rPr b="1" lang="fr" sz="2000" u="sng"/>
              <a:t>é</a:t>
            </a:r>
            <a:r>
              <a:rPr b="1" i="0" lang="fr" sz="2000" u="sng" cap="none" strike="noStrike">
                <a:solidFill>
                  <a:srgbClr val="000000"/>
                </a:solidFill>
                <a:latin typeface="Arial"/>
                <a:ea typeface="Arial"/>
                <a:cs typeface="Arial"/>
                <a:sym typeface="Arial"/>
              </a:rPr>
              <a:t>mentations</a:t>
            </a:r>
            <a:endParaRPr b="0" sz="2000" strike="noStrike">
              <a:latin typeface="Arial"/>
              <a:ea typeface="Arial"/>
              <a:cs typeface="Arial"/>
              <a:sym typeface="Arial"/>
            </a:endParaRPr>
          </a:p>
          <a:p>
            <a:pPr indent="0" lvl="0" marL="0" marR="0" rtl="0" algn="l">
              <a:spcBef>
                <a:spcPts val="0"/>
              </a:spcBef>
              <a:spcAft>
                <a:spcPts val="0"/>
              </a:spcAft>
              <a:buNone/>
            </a:pPr>
            <a:r>
              <a:t/>
            </a:r>
            <a:endParaRPr b="0" sz="2000" strike="noStrike">
              <a:latin typeface="Arial"/>
              <a:ea typeface="Arial"/>
              <a:cs typeface="Arial"/>
              <a:sym typeface="Arial"/>
            </a:endParaRPr>
          </a:p>
          <a:p>
            <a:pPr indent="0" lvl="0" marL="0" marR="0" rtl="0" algn="l">
              <a:spcBef>
                <a:spcPts val="0"/>
              </a:spcBef>
              <a:spcAft>
                <a:spcPts val="0"/>
              </a:spcAft>
              <a:buNone/>
            </a:pPr>
            <a:r>
              <a:rPr b="1" lang="fr" sz="2000" strike="noStrike">
                <a:solidFill>
                  <a:srgbClr val="333333"/>
                </a:solidFill>
                <a:latin typeface="Arial"/>
                <a:ea typeface="Arial"/>
                <a:cs typeface="Arial"/>
                <a:sym typeface="Arial"/>
              </a:rPr>
              <a:t>      </a:t>
            </a:r>
            <a:r>
              <a:rPr b="1" lang="fr" sz="2000" u="sng" strike="noStrike">
                <a:solidFill>
                  <a:schemeClr val="dk1"/>
                </a:solidFill>
                <a:latin typeface="Arial"/>
                <a:ea typeface="Arial"/>
                <a:cs typeface="Arial"/>
                <a:sym typeface="Arial"/>
              </a:rPr>
              <a:t>Instances</a:t>
            </a:r>
            <a:endParaRPr b="0" sz="2000" u="sng" strike="noStrike">
              <a:solidFill>
                <a:schemeClr val="dk1"/>
              </a:solidFill>
              <a:latin typeface="Arial"/>
              <a:ea typeface="Arial"/>
              <a:cs typeface="Arial"/>
              <a:sym typeface="Arial"/>
            </a:endParaRPr>
          </a:p>
        </p:txBody>
      </p:sp>
      <p:cxnSp>
        <p:nvCxnSpPr>
          <p:cNvPr id="408" name="Google Shape;408;g2494632a301_0_126"/>
          <p:cNvCxnSpPr/>
          <p:nvPr/>
        </p:nvCxnSpPr>
        <p:spPr>
          <a:xfrm>
            <a:off x="1865800" y="1273150"/>
            <a:ext cx="845700" cy="2648700"/>
          </a:xfrm>
          <a:prstGeom prst="straightConnector1">
            <a:avLst/>
          </a:prstGeom>
          <a:noFill/>
          <a:ln cap="flat" cmpd="sng" w="36000">
            <a:solidFill>
              <a:srgbClr val="000000"/>
            </a:solidFill>
            <a:prstDash val="solid"/>
            <a:round/>
            <a:headEnd len="sm" w="sm" type="none"/>
            <a:tailEnd len="med" w="med" type="triangle"/>
          </a:ln>
        </p:spPr>
      </p:cxnSp>
      <p:cxnSp>
        <p:nvCxnSpPr>
          <p:cNvPr id="409" name="Google Shape;409;g2494632a301_0_126"/>
          <p:cNvCxnSpPr/>
          <p:nvPr/>
        </p:nvCxnSpPr>
        <p:spPr>
          <a:xfrm>
            <a:off x="1877525" y="810275"/>
            <a:ext cx="1056900" cy="1233300"/>
          </a:xfrm>
          <a:prstGeom prst="straightConnector1">
            <a:avLst/>
          </a:prstGeom>
          <a:noFill/>
          <a:ln cap="flat" cmpd="sng" w="36000">
            <a:solidFill>
              <a:srgbClr val="000000"/>
            </a:solidFill>
            <a:prstDash val="solid"/>
            <a:round/>
            <a:headEnd len="sm" w="sm" type="none"/>
            <a:tailEnd len="med" w="med" type="triangle"/>
          </a:ln>
        </p:spPr>
      </p:cxnSp>
      <p:sp>
        <p:nvSpPr>
          <p:cNvPr id="410" name="Google Shape;410;g2494632a301_0_126"/>
          <p:cNvSpPr/>
          <p:nvPr/>
        </p:nvSpPr>
        <p:spPr>
          <a:xfrm flipH="1">
            <a:off x="1235418" y="350040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411" name="Google Shape;411;g2494632a301_0_126"/>
          <p:cNvSpPr/>
          <p:nvPr/>
        </p:nvSpPr>
        <p:spPr>
          <a:xfrm flipH="1">
            <a:off x="875760" y="350040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412" name="Google Shape;412;g2494632a301_0_126"/>
          <p:cNvSpPr/>
          <p:nvPr/>
        </p:nvSpPr>
        <p:spPr>
          <a:xfrm>
            <a:off x="1260600" y="350040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pic>
        <p:nvPicPr>
          <p:cNvPr id="413" name="Google Shape;413;g2494632a301_0_126"/>
          <p:cNvPicPr preferRelativeResize="0"/>
          <p:nvPr/>
        </p:nvPicPr>
        <p:blipFill rotWithShape="1">
          <a:blip r:embed="rId4">
            <a:alphaModFix/>
          </a:blip>
          <a:srcRect b="0" l="0" r="0" t="0"/>
          <a:stretch/>
        </p:blipFill>
        <p:spPr>
          <a:xfrm>
            <a:off x="8056051" y="61863"/>
            <a:ext cx="967550" cy="89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517af4ad27_0_1"/>
          <p:cNvSpPr txBox="1"/>
          <p:nvPr>
            <p:ph idx="4294967295"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La g</a:t>
            </a:r>
            <a:r>
              <a:rPr lang="fr"/>
              <a:t>alaxie OpenSILEX</a:t>
            </a:r>
            <a:endParaRPr/>
          </a:p>
        </p:txBody>
      </p:sp>
      <p:pic>
        <p:nvPicPr>
          <p:cNvPr id="419" name="Google Shape;419;g2517af4ad27_0_1"/>
          <p:cNvPicPr preferRelativeResize="0"/>
          <p:nvPr/>
        </p:nvPicPr>
        <p:blipFill>
          <a:blip r:embed="rId3">
            <a:alphaModFix/>
          </a:blip>
          <a:stretch>
            <a:fillRect/>
          </a:stretch>
        </p:blipFill>
        <p:spPr>
          <a:xfrm>
            <a:off x="5669563" y="3853575"/>
            <a:ext cx="1182400" cy="727200"/>
          </a:xfrm>
          <a:prstGeom prst="rect">
            <a:avLst/>
          </a:prstGeom>
          <a:noFill/>
          <a:ln>
            <a:noFill/>
          </a:ln>
        </p:spPr>
      </p:pic>
      <p:pic>
        <p:nvPicPr>
          <p:cNvPr id="420" name="Google Shape;420;g2517af4ad27_0_1"/>
          <p:cNvPicPr preferRelativeResize="0"/>
          <p:nvPr/>
        </p:nvPicPr>
        <p:blipFill>
          <a:blip r:embed="rId4">
            <a:alphaModFix/>
          </a:blip>
          <a:stretch>
            <a:fillRect/>
          </a:stretch>
        </p:blipFill>
        <p:spPr>
          <a:xfrm>
            <a:off x="529619" y="2474135"/>
            <a:ext cx="1414582" cy="506088"/>
          </a:xfrm>
          <a:prstGeom prst="rect">
            <a:avLst/>
          </a:prstGeom>
          <a:noFill/>
          <a:ln>
            <a:noFill/>
          </a:ln>
        </p:spPr>
      </p:pic>
      <p:pic>
        <p:nvPicPr>
          <p:cNvPr id="421" name="Google Shape;421;g2517af4ad27_0_1"/>
          <p:cNvPicPr preferRelativeResize="0"/>
          <p:nvPr/>
        </p:nvPicPr>
        <p:blipFill>
          <a:blip r:embed="rId5">
            <a:alphaModFix/>
          </a:blip>
          <a:stretch>
            <a:fillRect/>
          </a:stretch>
        </p:blipFill>
        <p:spPr>
          <a:xfrm>
            <a:off x="6006025" y="853224"/>
            <a:ext cx="1735127" cy="637975"/>
          </a:xfrm>
          <a:prstGeom prst="rect">
            <a:avLst/>
          </a:prstGeom>
          <a:noFill/>
          <a:ln>
            <a:noFill/>
          </a:ln>
        </p:spPr>
      </p:pic>
      <p:pic>
        <p:nvPicPr>
          <p:cNvPr id="422" name="Google Shape;422;g2517af4ad27_0_1"/>
          <p:cNvPicPr preferRelativeResize="0"/>
          <p:nvPr/>
        </p:nvPicPr>
        <p:blipFill rotWithShape="1">
          <a:blip r:embed="rId6">
            <a:alphaModFix/>
          </a:blip>
          <a:srcRect b="0" l="0" r="0" t="0"/>
          <a:stretch/>
        </p:blipFill>
        <p:spPr>
          <a:xfrm>
            <a:off x="3671732" y="1716475"/>
            <a:ext cx="1254018" cy="1162775"/>
          </a:xfrm>
          <a:prstGeom prst="rect">
            <a:avLst/>
          </a:prstGeom>
          <a:noFill/>
          <a:ln>
            <a:noFill/>
          </a:ln>
        </p:spPr>
      </p:pic>
      <p:sp>
        <p:nvSpPr>
          <p:cNvPr id="423" name="Google Shape;423;g2517af4ad27_0_1"/>
          <p:cNvSpPr txBox="1"/>
          <p:nvPr/>
        </p:nvSpPr>
        <p:spPr>
          <a:xfrm>
            <a:off x="4229125" y="3978675"/>
            <a:ext cx="17352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lang="fr" sz="1900">
                <a:latin typeface="Calibri"/>
                <a:ea typeface="Calibri"/>
                <a:cs typeface="Calibri"/>
                <a:sym typeface="Calibri"/>
              </a:rPr>
              <a:t>Vitis Explorer</a:t>
            </a:r>
            <a:endParaRPr sz="900">
              <a:latin typeface="Calibri"/>
              <a:ea typeface="Calibri"/>
              <a:cs typeface="Calibri"/>
              <a:sym typeface="Calibri"/>
            </a:endParaRPr>
          </a:p>
        </p:txBody>
      </p:sp>
      <p:grpSp>
        <p:nvGrpSpPr>
          <p:cNvPr id="424" name="Google Shape;424;g2517af4ad27_0_1"/>
          <p:cNvGrpSpPr/>
          <p:nvPr/>
        </p:nvGrpSpPr>
        <p:grpSpPr>
          <a:xfrm>
            <a:off x="897175" y="3811375"/>
            <a:ext cx="2362850" cy="554100"/>
            <a:chOff x="2878375" y="3963775"/>
            <a:chExt cx="2362850" cy="554100"/>
          </a:xfrm>
        </p:grpSpPr>
        <p:sp>
          <p:nvSpPr>
            <p:cNvPr id="425" name="Google Shape;425;g2517af4ad27_0_1"/>
            <p:cNvSpPr txBox="1"/>
            <p:nvPr/>
          </p:nvSpPr>
          <p:spPr>
            <a:xfrm>
              <a:off x="3773325" y="3963775"/>
              <a:ext cx="146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latin typeface="Calibri"/>
                  <a:ea typeface="Calibri"/>
                  <a:cs typeface="Calibri"/>
                  <a:sym typeface="Calibri"/>
                </a:rPr>
                <a:t>Envibis</a:t>
              </a:r>
              <a:endParaRPr sz="2400">
                <a:latin typeface="Calibri"/>
                <a:ea typeface="Calibri"/>
                <a:cs typeface="Calibri"/>
                <a:sym typeface="Calibri"/>
              </a:endParaRPr>
            </a:p>
          </p:txBody>
        </p:sp>
        <p:pic>
          <p:nvPicPr>
            <p:cNvPr id="426" name="Google Shape;426;g2517af4ad27_0_1"/>
            <p:cNvPicPr preferRelativeResize="0"/>
            <p:nvPr/>
          </p:nvPicPr>
          <p:blipFill>
            <a:blip r:embed="rId7">
              <a:alphaModFix/>
            </a:blip>
            <a:stretch>
              <a:fillRect/>
            </a:stretch>
          </p:blipFill>
          <p:spPr>
            <a:xfrm>
              <a:off x="2878375" y="3976166"/>
              <a:ext cx="875312" cy="487256"/>
            </a:xfrm>
            <a:prstGeom prst="rect">
              <a:avLst/>
            </a:prstGeom>
            <a:noFill/>
            <a:ln>
              <a:noFill/>
            </a:ln>
          </p:spPr>
        </p:pic>
      </p:grpSp>
      <p:pic>
        <p:nvPicPr>
          <p:cNvPr id="427" name="Google Shape;427;g2517af4ad27_0_1"/>
          <p:cNvPicPr preferRelativeResize="0"/>
          <p:nvPr/>
        </p:nvPicPr>
        <p:blipFill>
          <a:blip r:embed="rId8">
            <a:alphaModFix/>
          </a:blip>
          <a:stretch>
            <a:fillRect/>
          </a:stretch>
        </p:blipFill>
        <p:spPr>
          <a:xfrm>
            <a:off x="2421828" y="822073"/>
            <a:ext cx="662998" cy="547872"/>
          </a:xfrm>
          <a:prstGeom prst="rect">
            <a:avLst/>
          </a:prstGeom>
          <a:noFill/>
          <a:ln>
            <a:noFill/>
          </a:ln>
        </p:spPr>
      </p:pic>
      <p:pic>
        <p:nvPicPr>
          <p:cNvPr id="428" name="Google Shape;428;g2517af4ad27_0_1"/>
          <p:cNvPicPr preferRelativeResize="0"/>
          <p:nvPr/>
        </p:nvPicPr>
        <p:blipFill>
          <a:blip r:embed="rId9">
            <a:alphaModFix/>
          </a:blip>
          <a:stretch>
            <a:fillRect/>
          </a:stretch>
        </p:blipFill>
        <p:spPr>
          <a:xfrm>
            <a:off x="658346" y="876939"/>
            <a:ext cx="1581985" cy="438140"/>
          </a:xfrm>
          <a:prstGeom prst="rect">
            <a:avLst/>
          </a:prstGeom>
          <a:noFill/>
          <a:ln>
            <a:noFill/>
          </a:ln>
        </p:spPr>
      </p:pic>
      <p:grpSp>
        <p:nvGrpSpPr>
          <p:cNvPr id="429" name="Google Shape;429;g2517af4ad27_0_1"/>
          <p:cNvGrpSpPr/>
          <p:nvPr/>
        </p:nvGrpSpPr>
        <p:grpSpPr>
          <a:xfrm>
            <a:off x="6679225" y="3823150"/>
            <a:ext cx="2502050" cy="788050"/>
            <a:chOff x="5612425" y="2527750"/>
            <a:chExt cx="2502050" cy="788050"/>
          </a:xfrm>
        </p:grpSpPr>
        <p:pic>
          <p:nvPicPr>
            <p:cNvPr id="430" name="Google Shape;430;g2517af4ad27_0_1"/>
            <p:cNvPicPr preferRelativeResize="0"/>
            <p:nvPr/>
          </p:nvPicPr>
          <p:blipFill>
            <a:blip r:embed="rId10">
              <a:alphaModFix/>
            </a:blip>
            <a:stretch>
              <a:fillRect/>
            </a:stretch>
          </p:blipFill>
          <p:spPr>
            <a:xfrm>
              <a:off x="5612425" y="2527750"/>
              <a:ext cx="1863600" cy="581550"/>
            </a:xfrm>
            <a:prstGeom prst="rect">
              <a:avLst/>
            </a:prstGeom>
            <a:noFill/>
            <a:ln>
              <a:noFill/>
            </a:ln>
          </p:spPr>
        </p:pic>
        <p:sp>
          <p:nvSpPr>
            <p:cNvPr id="431" name="Google Shape;431;g2517af4ad27_0_1"/>
            <p:cNvSpPr txBox="1"/>
            <p:nvPr/>
          </p:nvSpPr>
          <p:spPr>
            <a:xfrm>
              <a:off x="6379275" y="2915600"/>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Instance Ressources</a:t>
              </a:r>
              <a:endParaRPr>
                <a:latin typeface="Calibri"/>
                <a:ea typeface="Calibri"/>
                <a:cs typeface="Calibri"/>
                <a:sym typeface="Calibri"/>
              </a:endParaRPr>
            </a:p>
          </p:txBody>
        </p:sp>
      </p:grpSp>
      <p:sp>
        <p:nvSpPr>
          <p:cNvPr id="432" name="Google Shape;432;g2517af4ad27_0_1"/>
          <p:cNvSpPr txBox="1"/>
          <p:nvPr/>
        </p:nvSpPr>
        <p:spPr>
          <a:xfrm>
            <a:off x="5954775" y="1434825"/>
            <a:ext cx="238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B5394"/>
                </a:solidFill>
                <a:latin typeface="Calibri"/>
                <a:ea typeface="Calibri"/>
                <a:cs typeface="Calibri"/>
                <a:sym typeface="Calibri"/>
              </a:rPr>
              <a:t>Grandes cultures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Essais Systèmes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Arboriculture - vigne</a:t>
            </a:r>
            <a:endParaRPr b="1">
              <a:solidFill>
                <a:srgbClr val="0B5394"/>
              </a:solidFill>
              <a:latin typeface="Calibri"/>
              <a:ea typeface="Calibri"/>
              <a:cs typeface="Calibri"/>
              <a:sym typeface="Calibri"/>
            </a:endParaRPr>
          </a:p>
        </p:txBody>
      </p:sp>
      <p:sp>
        <p:nvSpPr>
          <p:cNvPr id="433" name="Google Shape;433;g2517af4ad27_0_1"/>
          <p:cNvSpPr txBox="1"/>
          <p:nvPr/>
        </p:nvSpPr>
        <p:spPr>
          <a:xfrm>
            <a:off x="741100" y="1316275"/>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38761D"/>
                </a:solidFill>
                <a:latin typeface="Calibri"/>
                <a:ea typeface="Calibri"/>
                <a:cs typeface="Calibri"/>
                <a:sym typeface="Calibri"/>
              </a:rPr>
              <a:t>Phénotypage des plantes</a:t>
            </a:r>
            <a:endParaRPr b="1">
              <a:solidFill>
                <a:srgbClr val="38761D"/>
              </a:solidFill>
              <a:latin typeface="Calibri"/>
              <a:ea typeface="Calibri"/>
              <a:cs typeface="Calibri"/>
              <a:sym typeface="Calibri"/>
            </a:endParaRPr>
          </a:p>
        </p:txBody>
      </p:sp>
      <p:sp>
        <p:nvSpPr>
          <p:cNvPr id="434" name="Google Shape;434;g2517af4ad27_0_1"/>
          <p:cNvSpPr txBox="1"/>
          <p:nvPr/>
        </p:nvSpPr>
        <p:spPr>
          <a:xfrm>
            <a:off x="5178550" y="3418225"/>
            <a:ext cx="194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85200C"/>
                </a:solidFill>
                <a:latin typeface="Calibri"/>
                <a:ea typeface="Calibri"/>
                <a:cs typeface="Calibri"/>
                <a:sym typeface="Calibri"/>
              </a:rPr>
              <a:t>Viticulture - Oenologie</a:t>
            </a:r>
            <a:endParaRPr b="1">
              <a:solidFill>
                <a:srgbClr val="85200C"/>
              </a:solidFill>
              <a:latin typeface="Calibri"/>
              <a:ea typeface="Calibri"/>
              <a:cs typeface="Calibri"/>
              <a:sym typeface="Calibri"/>
            </a:endParaRPr>
          </a:p>
        </p:txBody>
      </p:sp>
      <p:sp>
        <p:nvSpPr>
          <p:cNvPr id="435" name="Google Shape;435;g2517af4ad27_0_1"/>
          <p:cNvSpPr txBox="1"/>
          <p:nvPr/>
        </p:nvSpPr>
        <p:spPr>
          <a:xfrm>
            <a:off x="884000" y="34151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41B47"/>
                </a:solidFill>
                <a:latin typeface="Calibri"/>
                <a:ea typeface="Calibri"/>
                <a:cs typeface="Calibri"/>
                <a:sym typeface="Calibri"/>
              </a:rPr>
              <a:t>Environnement et procédés</a:t>
            </a:r>
            <a:endParaRPr b="1">
              <a:solidFill>
                <a:srgbClr val="741B47"/>
              </a:solidFill>
              <a:latin typeface="Calibri"/>
              <a:ea typeface="Calibri"/>
              <a:cs typeface="Calibri"/>
              <a:sym typeface="Calibri"/>
            </a:endParaRPr>
          </a:p>
        </p:txBody>
      </p:sp>
      <p:sp>
        <p:nvSpPr>
          <p:cNvPr id="436" name="Google Shape;436;g2517af4ad27_0_1"/>
          <p:cNvSpPr txBox="1"/>
          <p:nvPr/>
        </p:nvSpPr>
        <p:spPr>
          <a:xfrm>
            <a:off x="503000" y="21197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B45F06"/>
                </a:solidFill>
                <a:latin typeface="Calibri"/>
                <a:ea typeface="Calibri"/>
                <a:cs typeface="Calibri"/>
                <a:sym typeface="Calibri"/>
              </a:rPr>
              <a:t>Agro-</a:t>
            </a:r>
            <a:r>
              <a:rPr b="1" lang="fr">
                <a:solidFill>
                  <a:srgbClr val="B45F06"/>
                </a:solidFill>
                <a:latin typeface="Calibri"/>
                <a:ea typeface="Calibri"/>
                <a:cs typeface="Calibri"/>
                <a:sym typeface="Calibri"/>
              </a:rPr>
              <a:t>Écologie</a:t>
            </a:r>
            <a:endParaRPr b="1">
              <a:solidFill>
                <a:srgbClr val="B45F06"/>
              </a:solidFill>
              <a:latin typeface="Calibri"/>
              <a:ea typeface="Calibri"/>
              <a:cs typeface="Calibri"/>
              <a:sym typeface="Calibri"/>
            </a:endParaRPr>
          </a:p>
        </p:txBody>
      </p:sp>
      <p:sp>
        <p:nvSpPr>
          <p:cNvPr id="437" name="Google Shape;437;g2517af4ad27_0_1"/>
          <p:cNvSpPr txBox="1"/>
          <p:nvPr/>
        </p:nvSpPr>
        <p:spPr>
          <a:xfrm>
            <a:off x="3695725" y="2835675"/>
            <a:ext cx="14145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1900">
                <a:solidFill>
                  <a:srgbClr val="5CB994"/>
                </a:solidFill>
                <a:latin typeface="Calibri"/>
                <a:ea typeface="Calibri"/>
                <a:cs typeface="Calibri"/>
                <a:sym typeface="Calibri"/>
              </a:rPr>
              <a:t>OpenSILEX</a:t>
            </a:r>
            <a:endParaRPr b="1" sz="900">
              <a:solidFill>
                <a:srgbClr val="5CB99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517af4ad27_0_125"/>
          <p:cNvSpPr txBox="1"/>
          <p:nvPr>
            <p:ph idx="4294967295"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La galaxie OpenSILEX</a:t>
            </a:r>
            <a:endParaRPr/>
          </a:p>
        </p:txBody>
      </p:sp>
      <p:pic>
        <p:nvPicPr>
          <p:cNvPr id="443" name="Google Shape;443;g2517af4ad27_0_125"/>
          <p:cNvPicPr preferRelativeResize="0"/>
          <p:nvPr/>
        </p:nvPicPr>
        <p:blipFill>
          <a:blip r:embed="rId3">
            <a:alphaModFix/>
          </a:blip>
          <a:stretch>
            <a:fillRect/>
          </a:stretch>
        </p:blipFill>
        <p:spPr>
          <a:xfrm>
            <a:off x="5669563" y="3853575"/>
            <a:ext cx="1182400" cy="727200"/>
          </a:xfrm>
          <a:prstGeom prst="rect">
            <a:avLst/>
          </a:prstGeom>
          <a:noFill/>
          <a:ln>
            <a:noFill/>
          </a:ln>
        </p:spPr>
      </p:pic>
      <p:pic>
        <p:nvPicPr>
          <p:cNvPr id="444" name="Google Shape;444;g2517af4ad27_0_125"/>
          <p:cNvPicPr preferRelativeResize="0"/>
          <p:nvPr/>
        </p:nvPicPr>
        <p:blipFill>
          <a:blip r:embed="rId4">
            <a:alphaModFix/>
          </a:blip>
          <a:stretch>
            <a:fillRect/>
          </a:stretch>
        </p:blipFill>
        <p:spPr>
          <a:xfrm>
            <a:off x="529619" y="2474135"/>
            <a:ext cx="1414582" cy="506088"/>
          </a:xfrm>
          <a:prstGeom prst="rect">
            <a:avLst/>
          </a:prstGeom>
          <a:noFill/>
          <a:ln>
            <a:noFill/>
          </a:ln>
        </p:spPr>
      </p:pic>
      <p:pic>
        <p:nvPicPr>
          <p:cNvPr id="445" name="Google Shape;445;g2517af4ad27_0_125"/>
          <p:cNvPicPr preferRelativeResize="0"/>
          <p:nvPr/>
        </p:nvPicPr>
        <p:blipFill>
          <a:blip r:embed="rId5">
            <a:alphaModFix/>
          </a:blip>
          <a:stretch>
            <a:fillRect/>
          </a:stretch>
        </p:blipFill>
        <p:spPr>
          <a:xfrm>
            <a:off x="6006025" y="853224"/>
            <a:ext cx="1735127" cy="637975"/>
          </a:xfrm>
          <a:prstGeom prst="rect">
            <a:avLst/>
          </a:prstGeom>
          <a:noFill/>
          <a:ln>
            <a:noFill/>
          </a:ln>
        </p:spPr>
      </p:pic>
      <p:pic>
        <p:nvPicPr>
          <p:cNvPr id="446" name="Google Shape;446;g2517af4ad27_0_125"/>
          <p:cNvPicPr preferRelativeResize="0"/>
          <p:nvPr/>
        </p:nvPicPr>
        <p:blipFill rotWithShape="1">
          <a:blip r:embed="rId6">
            <a:alphaModFix/>
          </a:blip>
          <a:srcRect b="0" l="0" r="0" t="0"/>
          <a:stretch/>
        </p:blipFill>
        <p:spPr>
          <a:xfrm>
            <a:off x="3671732" y="1716475"/>
            <a:ext cx="1254018" cy="1162775"/>
          </a:xfrm>
          <a:prstGeom prst="rect">
            <a:avLst/>
          </a:prstGeom>
          <a:noFill/>
          <a:ln>
            <a:noFill/>
          </a:ln>
        </p:spPr>
      </p:pic>
      <p:sp>
        <p:nvSpPr>
          <p:cNvPr id="447" name="Google Shape;447;g2517af4ad27_0_125"/>
          <p:cNvSpPr txBox="1"/>
          <p:nvPr/>
        </p:nvSpPr>
        <p:spPr>
          <a:xfrm>
            <a:off x="4229125" y="3978675"/>
            <a:ext cx="17352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lang="fr" sz="1900">
                <a:latin typeface="Calibri"/>
                <a:ea typeface="Calibri"/>
                <a:cs typeface="Calibri"/>
                <a:sym typeface="Calibri"/>
              </a:rPr>
              <a:t>Vitis Explorer</a:t>
            </a:r>
            <a:endParaRPr sz="900">
              <a:latin typeface="Calibri"/>
              <a:ea typeface="Calibri"/>
              <a:cs typeface="Calibri"/>
              <a:sym typeface="Calibri"/>
            </a:endParaRPr>
          </a:p>
        </p:txBody>
      </p:sp>
      <p:grpSp>
        <p:nvGrpSpPr>
          <p:cNvPr id="448" name="Google Shape;448;g2517af4ad27_0_125"/>
          <p:cNvGrpSpPr/>
          <p:nvPr/>
        </p:nvGrpSpPr>
        <p:grpSpPr>
          <a:xfrm>
            <a:off x="897175" y="3811375"/>
            <a:ext cx="2362850" cy="554100"/>
            <a:chOff x="2878375" y="3963775"/>
            <a:chExt cx="2362850" cy="554100"/>
          </a:xfrm>
        </p:grpSpPr>
        <p:sp>
          <p:nvSpPr>
            <p:cNvPr id="449" name="Google Shape;449;g2517af4ad27_0_125"/>
            <p:cNvSpPr txBox="1"/>
            <p:nvPr/>
          </p:nvSpPr>
          <p:spPr>
            <a:xfrm>
              <a:off x="3773325" y="3963775"/>
              <a:ext cx="146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latin typeface="Calibri"/>
                  <a:ea typeface="Calibri"/>
                  <a:cs typeface="Calibri"/>
                  <a:sym typeface="Calibri"/>
                </a:rPr>
                <a:t>Envibis</a:t>
              </a:r>
              <a:endParaRPr sz="2400">
                <a:latin typeface="Calibri"/>
                <a:ea typeface="Calibri"/>
                <a:cs typeface="Calibri"/>
                <a:sym typeface="Calibri"/>
              </a:endParaRPr>
            </a:p>
          </p:txBody>
        </p:sp>
        <p:pic>
          <p:nvPicPr>
            <p:cNvPr id="450" name="Google Shape;450;g2517af4ad27_0_125"/>
            <p:cNvPicPr preferRelativeResize="0"/>
            <p:nvPr/>
          </p:nvPicPr>
          <p:blipFill>
            <a:blip r:embed="rId7">
              <a:alphaModFix/>
            </a:blip>
            <a:stretch>
              <a:fillRect/>
            </a:stretch>
          </p:blipFill>
          <p:spPr>
            <a:xfrm>
              <a:off x="2878375" y="3976166"/>
              <a:ext cx="875312" cy="487256"/>
            </a:xfrm>
            <a:prstGeom prst="rect">
              <a:avLst/>
            </a:prstGeom>
            <a:noFill/>
            <a:ln>
              <a:noFill/>
            </a:ln>
          </p:spPr>
        </p:pic>
      </p:grpSp>
      <p:pic>
        <p:nvPicPr>
          <p:cNvPr id="451" name="Google Shape;451;g2517af4ad27_0_125"/>
          <p:cNvPicPr preferRelativeResize="0"/>
          <p:nvPr/>
        </p:nvPicPr>
        <p:blipFill>
          <a:blip r:embed="rId8">
            <a:alphaModFix/>
          </a:blip>
          <a:stretch>
            <a:fillRect/>
          </a:stretch>
        </p:blipFill>
        <p:spPr>
          <a:xfrm>
            <a:off x="2421828" y="822073"/>
            <a:ext cx="662998" cy="547872"/>
          </a:xfrm>
          <a:prstGeom prst="rect">
            <a:avLst/>
          </a:prstGeom>
          <a:noFill/>
          <a:ln>
            <a:noFill/>
          </a:ln>
        </p:spPr>
      </p:pic>
      <p:pic>
        <p:nvPicPr>
          <p:cNvPr id="452" name="Google Shape;452;g2517af4ad27_0_125"/>
          <p:cNvPicPr preferRelativeResize="0"/>
          <p:nvPr/>
        </p:nvPicPr>
        <p:blipFill>
          <a:blip r:embed="rId9">
            <a:alphaModFix/>
          </a:blip>
          <a:stretch>
            <a:fillRect/>
          </a:stretch>
        </p:blipFill>
        <p:spPr>
          <a:xfrm>
            <a:off x="658346" y="876939"/>
            <a:ext cx="1581985" cy="438140"/>
          </a:xfrm>
          <a:prstGeom prst="rect">
            <a:avLst/>
          </a:prstGeom>
          <a:noFill/>
          <a:ln>
            <a:noFill/>
          </a:ln>
        </p:spPr>
      </p:pic>
      <p:grpSp>
        <p:nvGrpSpPr>
          <p:cNvPr id="453" name="Google Shape;453;g2517af4ad27_0_125"/>
          <p:cNvGrpSpPr/>
          <p:nvPr/>
        </p:nvGrpSpPr>
        <p:grpSpPr>
          <a:xfrm>
            <a:off x="6679225" y="3823150"/>
            <a:ext cx="2502050" cy="788050"/>
            <a:chOff x="5612425" y="2527750"/>
            <a:chExt cx="2502050" cy="788050"/>
          </a:xfrm>
        </p:grpSpPr>
        <p:pic>
          <p:nvPicPr>
            <p:cNvPr id="454" name="Google Shape;454;g2517af4ad27_0_125"/>
            <p:cNvPicPr preferRelativeResize="0"/>
            <p:nvPr/>
          </p:nvPicPr>
          <p:blipFill>
            <a:blip r:embed="rId10">
              <a:alphaModFix/>
            </a:blip>
            <a:stretch>
              <a:fillRect/>
            </a:stretch>
          </p:blipFill>
          <p:spPr>
            <a:xfrm>
              <a:off x="5612425" y="2527750"/>
              <a:ext cx="1863600" cy="581550"/>
            </a:xfrm>
            <a:prstGeom prst="rect">
              <a:avLst/>
            </a:prstGeom>
            <a:noFill/>
            <a:ln>
              <a:noFill/>
            </a:ln>
          </p:spPr>
        </p:pic>
        <p:sp>
          <p:nvSpPr>
            <p:cNvPr id="455" name="Google Shape;455;g2517af4ad27_0_125"/>
            <p:cNvSpPr txBox="1"/>
            <p:nvPr/>
          </p:nvSpPr>
          <p:spPr>
            <a:xfrm>
              <a:off x="6379275" y="2915600"/>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Instance Ressources</a:t>
              </a:r>
              <a:endParaRPr>
                <a:latin typeface="Calibri"/>
                <a:ea typeface="Calibri"/>
                <a:cs typeface="Calibri"/>
                <a:sym typeface="Calibri"/>
              </a:endParaRPr>
            </a:p>
          </p:txBody>
        </p:sp>
      </p:grpSp>
      <p:sp>
        <p:nvSpPr>
          <p:cNvPr id="456" name="Google Shape;456;g2517af4ad27_0_125"/>
          <p:cNvSpPr txBox="1"/>
          <p:nvPr/>
        </p:nvSpPr>
        <p:spPr>
          <a:xfrm>
            <a:off x="5954775" y="1434825"/>
            <a:ext cx="238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B5394"/>
                </a:solidFill>
                <a:latin typeface="Calibri"/>
                <a:ea typeface="Calibri"/>
                <a:cs typeface="Calibri"/>
                <a:sym typeface="Calibri"/>
              </a:rPr>
              <a:t>Grandes cultures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Essais Systèmes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Arboriculture - vigne</a:t>
            </a:r>
            <a:endParaRPr b="1">
              <a:solidFill>
                <a:srgbClr val="0B5394"/>
              </a:solidFill>
              <a:latin typeface="Calibri"/>
              <a:ea typeface="Calibri"/>
              <a:cs typeface="Calibri"/>
              <a:sym typeface="Calibri"/>
            </a:endParaRPr>
          </a:p>
        </p:txBody>
      </p:sp>
      <p:sp>
        <p:nvSpPr>
          <p:cNvPr id="457" name="Google Shape;457;g2517af4ad27_0_125"/>
          <p:cNvSpPr txBox="1"/>
          <p:nvPr/>
        </p:nvSpPr>
        <p:spPr>
          <a:xfrm>
            <a:off x="741100" y="1316275"/>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38761D"/>
                </a:solidFill>
                <a:latin typeface="Calibri"/>
                <a:ea typeface="Calibri"/>
                <a:cs typeface="Calibri"/>
                <a:sym typeface="Calibri"/>
              </a:rPr>
              <a:t>Phénotypage des plantes</a:t>
            </a:r>
            <a:endParaRPr b="1">
              <a:solidFill>
                <a:srgbClr val="38761D"/>
              </a:solidFill>
              <a:latin typeface="Calibri"/>
              <a:ea typeface="Calibri"/>
              <a:cs typeface="Calibri"/>
              <a:sym typeface="Calibri"/>
            </a:endParaRPr>
          </a:p>
        </p:txBody>
      </p:sp>
      <p:sp>
        <p:nvSpPr>
          <p:cNvPr id="458" name="Google Shape;458;g2517af4ad27_0_125"/>
          <p:cNvSpPr txBox="1"/>
          <p:nvPr/>
        </p:nvSpPr>
        <p:spPr>
          <a:xfrm>
            <a:off x="5178550" y="3418225"/>
            <a:ext cx="194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85200C"/>
                </a:solidFill>
                <a:latin typeface="Calibri"/>
                <a:ea typeface="Calibri"/>
                <a:cs typeface="Calibri"/>
                <a:sym typeface="Calibri"/>
              </a:rPr>
              <a:t>Viticulture - Oenologie</a:t>
            </a:r>
            <a:endParaRPr b="1">
              <a:solidFill>
                <a:srgbClr val="85200C"/>
              </a:solidFill>
              <a:latin typeface="Calibri"/>
              <a:ea typeface="Calibri"/>
              <a:cs typeface="Calibri"/>
              <a:sym typeface="Calibri"/>
            </a:endParaRPr>
          </a:p>
        </p:txBody>
      </p:sp>
      <p:sp>
        <p:nvSpPr>
          <p:cNvPr id="459" name="Google Shape;459;g2517af4ad27_0_125"/>
          <p:cNvSpPr txBox="1"/>
          <p:nvPr/>
        </p:nvSpPr>
        <p:spPr>
          <a:xfrm>
            <a:off x="884000" y="34151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41B47"/>
                </a:solidFill>
                <a:latin typeface="Calibri"/>
                <a:ea typeface="Calibri"/>
                <a:cs typeface="Calibri"/>
                <a:sym typeface="Calibri"/>
              </a:rPr>
              <a:t>Environnement et procédés</a:t>
            </a:r>
            <a:endParaRPr b="1">
              <a:solidFill>
                <a:srgbClr val="741B47"/>
              </a:solidFill>
              <a:latin typeface="Calibri"/>
              <a:ea typeface="Calibri"/>
              <a:cs typeface="Calibri"/>
              <a:sym typeface="Calibri"/>
            </a:endParaRPr>
          </a:p>
        </p:txBody>
      </p:sp>
      <p:sp>
        <p:nvSpPr>
          <p:cNvPr id="460" name="Google Shape;460;g2517af4ad27_0_125"/>
          <p:cNvSpPr txBox="1"/>
          <p:nvPr/>
        </p:nvSpPr>
        <p:spPr>
          <a:xfrm>
            <a:off x="503000" y="21197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B45F06"/>
                </a:solidFill>
                <a:latin typeface="Calibri"/>
                <a:ea typeface="Calibri"/>
                <a:cs typeface="Calibri"/>
                <a:sym typeface="Calibri"/>
              </a:rPr>
              <a:t>Agro-Écologie</a:t>
            </a:r>
            <a:endParaRPr b="1">
              <a:solidFill>
                <a:srgbClr val="B45F06"/>
              </a:solidFill>
              <a:latin typeface="Calibri"/>
              <a:ea typeface="Calibri"/>
              <a:cs typeface="Calibri"/>
              <a:sym typeface="Calibri"/>
            </a:endParaRPr>
          </a:p>
        </p:txBody>
      </p:sp>
      <p:sp>
        <p:nvSpPr>
          <p:cNvPr id="461" name="Google Shape;461;g2517af4ad27_0_125"/>
          <p:cNvSpPr txBox="1"/>
          <p:nvPr/>
        </p:nvSpPr>
        <p:spPr>
          <a:xfrm>
            <a:off x="3695725" y="2835675"/>
            <a:ext cx="14145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1900">
                <a:solidFill>
                  <a:srgbClr val="5CB994"/>
                </a:solidFill>
                <a:latin typeface="Calibri"/>
                <a:ea typeface="Calibri"/>
                <a:cs typeface="Calibri"/>
                <a:sym typeface="Calibri"/>
              </a:rPr>
              <a:t>OpenSILEX</a:t>
            </a:r>
            <a:endParaRPr b="1" sz="900">
              <a:solidFill>
                <a:srgbClr val="5CB994"/>
              </a:solidFill>
              <a:latin typeface="Calibri"/>
              <a:ea typeface="Calibri"/>
              <a:cs typeface="Calibri"/>
              <a:sym typeface="Calibri"/>
            </a:endParaRPr>
          </a:p>
        </p:txBody>
      </p:sp>
      <p:sp>
        <p:nvSpPr>
          <p:cNvPr id="462" name="Google Shape;462;g2517af4ad27_0_125"/>
          <p:cNvSpPr txBox="1"/>
          <p:nvPr/>
        </p:nvSpPr>
        <p:spPr>
          <a:xfrm>
            <a:off x="687700" y="1597650"/>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Diaphen</a:t>
            </a:r>
            <a:endParaRPr b="1" sz="800">
              <a:solidFill>
                <a:srgbClr val="38761D"/>
              </a:solidFill>
              <a:latin typeface="Calibri"/>
              <a:ea typeface="Calibri"/>
              <a:cs typeface="Calibri"/>
              <a:sym typeface="Calibri"/>
            </a:endParaRPr>
          </a:p>
        </p:txBody>
      </p:sp>
      <p:sp>
        <p:nvSpPr>
          <p:cNvPr id="463" name="Google Shape;463;g2517af4ad27_0_125"/>
          <p:cNvSpPr txBox="1"/>
          <p:nvPr/>
        </p:nvSpPr>
        <p:spPr>
          <a:xfrm>
            <a:off x="840100" y="1750050"/>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Phenotoul</a:t>
            </a:r>
            <a:endParaRPr b="1" sz="800">
              <a:solidFill>
                <a:srgbClr val="38761D"/>
              </a:solidFill>
              <a:latin typeface="Calibri"/>
              <a:ea typeface="Calibri"/>
              <a:cs typeface="Calibri"/>
              <a:sym typeface="Calibri"/>
            </a:endParaRPr>
          </a:p>
        </p:txBody>
      </p:sp>
      <p:sp>
        <p:nvSpPr>
          <p:cNvPr id="464" name="Google Shape;464;g2517af4ad27_0_125"/>
          <p:cNvSpPr txBox="1"/>
          <p:nvPr/>
        </p:nvSpPr>
        <p:spPr>
          <a:xfrm>
            <a:off x="1080675" y="1620375"/>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Pheno3c</a:t>
            </a:r>
            <a:endParaRPr b="1" sz="800">
              <a:solidFill>
                <a:srgbClr val="38761D"/>
              </a:solidFill>
              <a:latin typeface="Calibri"/>
              <a:ea typeface="Calibri"/>
              <a:cs typeface="Calibri"/>
              <a:sym typeface="Calibri"/>
            </a:endParaRPr>
          </a:p>
        </p:txBody>
      </p:sp>
      <p:sp>
        <p:nvSpPr>
          <p:cNvPr id="465" name="Google Shape;465;g2517af4ad27_0_125"/>
          <p:cNvSpPr txBox="1"/>
          <p:nvPr/>
        </p:nvSpPr>
        <p:spPr>
          <a:xfrm>
            <a:off x="916750" y="1509663"/>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M3P</a:t>
            </a:r>
            <a:endParaRPr b="1" sz="800">
              <a:solidFill>
                <a:srgbClr val="38761D"/>
              </a:solidFill>
              <a:latin typeface="Calibri"/>
              <a:ea typeface="Calibri"/>
              <a:cs typeface="Calibri"/>
              <a:sym typeface="Calibri"/>
            </a:endParaRPr>
          </a:p>
        </p:txBody>
      </p:sp>
      <p:sp>
        <p:nvSpPr>
          <p:cNvPr id="466" name="Google Shape;466;g2517af4ad27_0_125"/>
          <p:cNvSpPr txBox="1"/>
          <p:nvPr/>
        </p:nvSpPr>
        <p:spPr>
          <a:xfrm>
            <a:off x="1696000" y="1557400"/>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Helsinki</a:t>
            </a:r>
            <a:endParaRPr b="1" sz="800">
              <a:solidFill>
                <a:srgbClr val="38761D"/>
              </a:solidFill>
              <a:latin typeface="Calibri"/>
              <a:ea typeface="Calibri"/>
              <a:cs typeface="Calibri"/>
              <a:sym typeface="Calibri"/>
            </a:endParaRPr>
          </a:p>
        </p:txBody>
      </p:sp>
      <p:sp>
        <p:nvSpPr>
          <p:cNvPr id="467" name="Google Shape;467;g2517af4ad27_0_125"/>
          <p:cNvSpPr txBox="1"/>
          <p:nvPr/>
        </p:nvSpPr>
        <p:spPr>
          <a:xfrm>
            <a:off x="2066225" y="1622825"/>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Louvain</a:t>
            </a:r>
            <a:endParaRPr b="1" sz="800">
              <a:solidFill>
                <a:srgbClr val="38761D"/>
              </a:solidFill>
              <a:latin typeface="Calibri"/>
              <a:ea typeface="Calibri"/>
              <a:cs typeface="Calibri"/>
              <a:sym typeface="Calibri"/>
            </a:endParaRPr>
          </a:p>
        </p:txBody>
      </p:sp>
      <p:sp>
        <p:nvSpPr>
          <p:cNvPr id="468" name="Google Shape;468;g2517af4ad27_0_125"/>
          <p:cNvSpPr txBox="1"/>
          <p:nvPr/>
        </p:nvSpPr>
        <p:spPr>
          <a:xfrm>
            <a:off x="1624750" y="1688013"/>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WUR</a:t>
            </a:r>
            <a:endParaRPr b="1" sz="800">
              <a:solidFill>
                <a:srgbClr val="38761D"/>
              </a:solidFill>
              <a:latin typeface="Calibri"/>
              <a:ea typeface="Calibri"/>
              <a:cs typeface="Calibri"/>
              <a:sym typeface="Calibri"/>
            </a:endParaRPr>
          </a:p>
        </p:txBody>
      </p:sp>
      <p:sp>
        <p:nvSpPr>
          <p:cNvPr id="469" name="Google Shape;469;g2517af4ad27_0_125"/>
          <p:cNvSpPr txBox="1"/>
          <p:nvPr/>
        </p:nvSpPr>
        <p:spPr>
          <a:xfrm>
            <a:off x="1868000" y="1750050"/>
            <a:ext cx="77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Copenhague</a:t>
            </a:r>
            <a:endParaRPr b="1" sz="800">
              <a:solidFill>
                <a:srgbClr val="38761D"/>
              </a:solidFill>
              <a:latin typeface="Calibri"/>
              <a:ea typeface="Calibri"/>
              <a:cs typeface="Calibri"/>
              <a:sym typeface="Calibri"/>
            </a:endParaRPr>
          </a:p>
        </p:txBody>
      </p:sp>
      <p:sp>
        <p:nvSpPr>
          <p:cNvPr id="470" name="Google Shape;470;g2517af4ad27_0_125"/>
          <p:cNvSpPr txBox="1"/>
          <p:nvPr/>
        </p:nvSpPr>
        <p:spPr>
          <a:xfrm>
            <a:off x="1203425" y="1865200"/>
            <a:ext cx="1155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Ressources Phenome</a:t>
            </a:r>
            <a:endParaRPr b="1" sz="800">
              <a:solidFill>
                <a:srgbClr val="38761D"/>
              </a:solidFill>
              <a:latin typeface="Calibri"/>
              <a:ea typeface="Calibri"/>
              <a:cs typeface="Calibri"/>
              <a:sym typeface="Calibri"/>
            </a:endParaRPr>
          </a:p>
        </p:txBody>
      </p:sp>
      <p:sp>
        <p:nvSpPr>
          <p:cNvPr id="471" name="Google Shape;471;g2517af4ad27_0_125"/>
          <p:cNvSpPr txBox="1"/>
          <p:nvPr/>
        </p:nvSpPr>
        <p:spPr>
          <a:xfrm>
            <a:off x="7894575" y="1138350"/>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Vigne</a:t>
            </a:r>
            <a:endParaRPr b="1" sz="800">
              <a:solidFill>
                <a:srgbClr val="1C4587"/>
              </a:solidFill>
              <a:latin typeface="Calibri"/>
              <a:ea typeface="Calibri"/>
              <a:cs typeface="Calibri"/>
              <a:sym typeface="Calibri"/>
            </a:endParaRPr>
          </a:p>
        </p:txBody>
      </p:sp>
      <p:sp>
        <p:nvSpPr>
          <p:cNvPr id="472" name="Google Shape;472;g2517af4ad27_0_125"/>
          <p:cNvSpPr txBox="1"/>
          <p:nvPr/>
        </p:nvSpPr>
        <p:spPr>
          <a:xfrm>
            <a:off x="8123175" y="1290750"/>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GCIE</a:t>
            </a:r>
            <a:endParaRPr b="1" sz="800">
              <a:solidFill>
                <a:srgbClr val="1C4587"/>
              </a:solidFill>
              <a:latin typeface="Calibri"/>
              <a:ea typeface="Calibri"/>
              <a:cs typeface="Calibri"/>
              <a:sym typeface="Calibri"/>
            </a:endParaRPr>
          </a:p>
        </p:txBody>
      </p:sp>
      <p:sp>
        <p:nvSpPr>
          <p:cNvPr id="473" name="Google Shape;473;g2517af4ad27_0_125"/>
          <p:cNvSpPr txBox="1"/>
          <p:nvPr/>
        </p:nvSpPr>
        <p:spPr>
          <a:xfrm>
            <a:off x="7743650" y="1290750"/>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LaCage</a:t>
            </a:r>
            <a:endParaRPr b="1" sz="800">
              <a:solidFill>
                <a:srgbClr val="1C4587"/>
              </a:solidFill>
              <a:latin typeface="Calibri"/>
              <a:ea typeface="Calibri"/>
              <a:cs typeface="Calibri"/>
              <a:sym typeface="Calibri"/>
            </a:endParaRPr>
          </a:p>
        </p:txBody>
      </p:sp>
      <p:sp>
        <p:nvSpPr>
          <p:cNvPr id="474" name="Google Shape;474;g2517af4ad27_0_125"/>
          <p:cNvSpPr txBox="1"/>
          <p:nvPr/>
        </p:nvSpPr>
        <p:spPr>
          <a:xfrm>
            <a:off x="7841575" y="1511025"/>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U2E</a:t>
            </a:r>
            <a:endParaRPr b="1" sz="800">
              <a:solidFill>
                <a:srgbClr val="1C4587"/>
              </a:solidFill>
              <a:latin typeface="Calibri"/>
              <a:ea typeface="Calibri"/>
              <a:cs typeface="Calibri"/>
              <a:sym typeface="Calibri"/>
            </a:endParaRPr>
          </a:p>
        </p:txBody>
      </p:sp>
      <p:sp>
        <p:nvSpPr>
          <p:cNvPr id="475" name="Google Shape;475;g2517af4ad27_0_125"/>
          <p:cNvSpPr txBox="1"/>
          <p:nvPr/>
        </p:nvSpPr>
        <p:spPr>
          <a:xfrm>
            <a:off x="8186325" y="1438675"/>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Arbo</a:t>
            </a:r>
            <a:endParaRPr b="1" sz="800">
              <a:solidFill>
                <a:srgbClr val="1C4587"/>
              </a:solidFill>
              <a:latin typeface="Calibri"/>
              <a:ea typeface="Calibri"/>
              <a:cs typeface="Calibri"/>
              <a:sym typeface="Calibri"/>
            </a:endParaRPr>
          </a:p>
        </p:txBody>
      </p:sp>
      <p:sp>
        <p:nvSpPr>
          <p:cNvPr id="476" name="Google Shape;476;g2517af4ad27_0_125"/>
          <p:cNvSpPr txBox="1"/>
          <p:nvPr/>
        </p:nvSpPr>
        <p:spPr>
          <a:xfrm>
            <a:off x="1440000" y="1764225"/>
            <a:ext cx="30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a:t>
            </a:r>
            <a:endParaRPr b="1" sz="800">
              <a:solidFill>
                <a:srgbClr val="38761D"/>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49eb19b988_0_29"/>
          <p:cNvSpPr txBox="1"/>
          <p:nvPr>
            <p:ph type="title"/>
          </p:nvPr>
        </p:nvSpPr>
        <p:spPr>
          <a:xfrm>
            <a:off x="1243201" y="-40175"/>
            <a:ext cx="54231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600"/>
              <a:t>Les </a:t>
            </a:r>
            <a:r>
              <a:rPr lang="fr" sz="2600"/>
              <a:t>Ontologies dans OpenSILEX </a:t>
            </a:r>
            <a:endParaRPr sz="2600"/>
          </a:p>
        </p:txBody>
      </p:sp>
      <p:sp>
        <p:nvSpPr>
          <p:cNvPr id="482" name="Google Shape;482;g249eb19b988_0_29"/>
          <p:cNvSpPr txBox="1"/>
          <p:nvPr>
            <p:ph idx="1" type="body"/>
          </p:nvPr>
        </p:nvSpPr>
        <p:spPr>
          <a:xfrm>
            <a:off x="737325" y="924800"/>
            <a:ext cx="7988400" cy="36861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Ontologies </a:t>
            </a:r>
            <a:r>
              <a:rPr lang="fr" sz="2000">
                <a:solidFill>
                  <a:srgbClr val="00A3A6"/>
                </a:solidFill>
              </a:rPr>
              <a:t>Standards </a:t>
            </a:r>
            <a:endParaRPr sz="2000">
              <a:solidFill>
                <a:srgbClr val="00A3A6"/>
              </a:solidFill>
            </a:endParaRPr>
          </a:p>
          <a:p>
            <a:pPr indent="-317500" lvl="1" marL="914400" rtl="0" algn="l">
              <a:spcBef>
                <a:spcPts val="1000"/>
              </a:spcBef>
              <a:spcAft>
                <a:spcPts val="0"/>
              </a:spcAft>
              <a:buClr>
                <a:schemeClr val="dk1"/>
              </a:buClr>
              <a:buSzPts val="1400"/>
              <a:buChar char="➢"/>
            </a:pPr>
            <a:r>
              <a:rPr lang="fr" sz="1400">
                <a:solidFill>
                  <a:schemeClr val="dk1"/>
                </a:solidFill>
              </a:rPr>
              <a:t>T</a:t>
            </a:r>
            <a:r>
              <a:rPr lang="fr" sz="1400">
                <a:solidFill>
                  <a:schemeClr val="dk1"/>
                </a:solidFill>
              </a:rPr>
              <a:t>ime Ontology:  formalise les concepts en lien avec le temps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SOSA: formalise les concepts en lien avec les capteurs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Annotation Ontology (AO): </a:t>
            </a:r>
            <a:r>
              <a:rPr lang="fr" sz="1400">
                <a:solidFill>
                  <a:schemeClr val="dk1"/>
                </a:solidFill>
              </a:rPr>
              <a:t>formalise les</a:t>
            </a:r>
            <a:r>
              <a:rPr lang="fr" sz="1400">
                <a:solidFill>
                  <a:schemeClr val="dk1"/>
                </a:solidFill>
              </a:rPr>
              <a:t> concepts en lien avec les annotations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Dublin Core (DC): </a:t>
            </a:r>
            <a:r>
              <a:rPr lang="fr" sz="1400">
                <a:solidFill>
                  <a:schemeClr val="dk1"/>
                </a:solidFill>
              </a:rPr>
              <a:t>formalise les</a:t>
            </a:r>
            <a:r>
              <a:rPr lang="fr" sz="1400">
                <a:solidFill>
                  <a:schemeClr val="dk1"/>
                </a:solidFill>
              </a:rPr>
              <a:t> concepts en lien avec documents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FOAF: </a:t>
            </a:r>
            <a:r>
              <a:rPr lang="fr" sz="1400">
                <a:solidFill>
                  <a:schemeClr val="dk1"/>
                </a:solidFill>
              </a:rPr>
              <a:t>formalise les</a:t>
            </a:r>
            <a:r>
              <a:rPr lang="fr" sz="1400">
                <a:solidFill>
                  <a:schemeClr val="dk1"/>
                </a:solidFill>
              </a:rPr>
              <a:t> concepts en lien avec les personnes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SKOS : </a:t>
            </a:r>
            <a:r>
              <a:rPr lang="fr" sz="1400">
                <a:solidFill>
                  <a:schemeClr val="dk1"/>
                </a:solidFill>
              </a:rPr>
              <a:t>description</a:t>
            </a:r>
            <a:r>
              <a:rPr lang="fr" sz="1400">
                <a:solidFill>
                  <a:schemeClr val="dk1"/>
                </a:solidFill>
              </a:rPr>
              <a:t> de termes</a:t>
            </a:r>
            <a:endParaRPr sz="1400">
              <a:solidFill>
                <a:schemeClr val="dk1"/>
              </a:solidFill>
            </a:endParaRPr>
          </a:p>
        </p:txBody>
      </p:sp>
      <p:pic>
        <p:nvPicPr>
          <p:cNvPr id="483" name="Google Shape;483;g249eb19b988_0_29"/>
          <p:cNvPicPr preferRelativeResize="0"/>
          <p:nvPr/>
        </p:nvPicPr>
        <p:blipFill>
          <a:blip r:embed="rId3">
            <a:alphaModFix/>
          </a:blip>
          <a:stretch>
            <a:fillRect/>
          </a:stretch>
        </p:blipFill>
        <p:spPr>
          <a:xfrm>
            <a:off x="66973" y="22975"/>
            <a:ext cx="847250" cy="847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49eb19b988_0_36"/>
          <p:cNvSpPr txBox="1"/>
          <p:nvPr>
            <p:ph idx="1" type="body"/>
          </p:nvPr>
        </p:nvSpPr>
        <p:spPr>
          <a:xfrm>
            <a:off x="737325" y="924800"/>
            <a:ext cx="7988400" cy="36861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O</a:t>
            </a:r>
            <a:r>
              <a:rPr lang="fr" sz="2000">
                <a:solidFill>
                  <a:srgbClr val="00A3A6"/>
                </a:solidFill>
              </a:rPr>
              <a:t>ntologies de domaine</a:t>
            </a:r>
            <a:endParaRPr sz="2000">
              <a:solidFill>
                <a:srgbClr val="00A3A6"/>
              </a:solidFill>
            </a:endParaRPr>
          </a:p>
          <a:p>
            <a:pPr indent="-317500" lvl="1" marL="914400" rtl="0" algn="l">
              <a:spcBef>
                <a:spcPts val="1000"/>
              </a:spcBef>
              <a:spcAft>
                <a:spcPts val="0"/>
              </a:spcAft>
              <a:buClr>
                <a:schemeClr val="dk1"/>
              </a:buClr>
              <a:buSzPts val="1400"/>
              <a:buChar char="➢"/>
            </a:pPr>
            <a:r>
              <a:rPr lang="fr" sz="1400">
                <a:solidFill>
                  <a:schemeClr val="dk1"/>
                </a:solidFill>
              </a:rPr>
              <a:t>Crop Ontology</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Agro ontology, PPEO (MIAPPE) </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PlantOntology + TO + PATO</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Unit Ontology</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Envo, etc.</a:t>
            </a:r>
            <a:endParaRPr b="1" sz="2000"/>
          </a:p>
        </p:txBody>
      </p:sp>
      <p:pic>
        <p:nvPicPr>
          <p:cNvPr id="489" name="Google Shape;489;g249eb19b988_0_36"/>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490" name="Google Shape;490;g249eb19b988_0_36"/>
          <p:cNvSpPr txBox="1"/>
          <p:nvPr>
            <p:ph type="title"/>
          </p:nvPr>
        </p:nvSpPr>
        <p:spPr>
          <a:xfrm>
            <a:off x="1243201" y="-40175"/>
            <a:ext cx="54231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600"/>
              <a:t>Les Ontologies dans OpenSILEX </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249eb19b988_0_43"/>
          <p:cNvSpPr txBox="1"/>
          <p:nvPr>
            <p:ph idx="1" type="body"/>
          </p:nvPr>
        </p:nvSpPr>
        <p:spPr>
          <a:xfrm>
            <a:off x="737325" y="924800"/>
            <a:ext cx="7988400" cy="36861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O</a:t>
            </a:r>
            <a:r>
              <a:rPr lang="fr" sz="2000">
                <a:solidFill>
                  <a:srgbClr val="00A3A6"/>
                </a:solidFill>
              </a:rPr>
              <a:t>ntologies d’Application</a:t>
            </a:r>
            <a:endParaRPr sz="2000">
              <a:solidFill>
                <a:srgbClr val="00A3A6"/>
              </a:solidFill>
            </a:endParaRPr>
          </a:p>
          <a:p>
            <a:pPr indent="-317500" lvl="1" marL="914400" rtl="0" algn="l">
              <a:spcBef>
                <a:spcPts val="1000"/>
              </a:spcBef>
              <a:spcAft>
                <a:spcPts val="0"/>
              </a:spcAft>
              <a:buClr>
                <a:schemeClr val="dk1"/>
              </a:buClr>
              <a:buSzPts val="1400"/>
              <a:buChar char="➢"/>
            </a:pPr>
            <a:r>
              <a:rPr b="1" lang="fr" sz="1400">
                <a:solidFill>
                  <a:schemeClr val="dk1"/>
                </a:solidFill>
              </a:rPr>
              <a:t>oeso</a:t>
            </a:r>
            <a:r>
              <a:rPr lang="fr" sz="1400">
                <a:solidFill>
                  <a:schemeClr val="dk1"/>
                </a:solidFill>
              </a:rPr>
              <a:t>: Ontology of Experimental Scientific Objects (entities) </a:t>
            </a:r>
            <a:endParaRPr sz="1400">
              <a:solidFill>
                <a:schemeClr val="dk1"/>
              </a:solidFill>
            </a:endParaRPr>
          </a:p>
          <a:p>
            <a:pPr indent="0" lvl="0" marL="914400" rtl="0" algn="l">
              <a:spcBef>
                <a:spcPts val="1000"/>
              </a:spcBef>
              <a:spcAft>
                <a:spcPts val="0"/>
              </a:spcAft>
              <a:buNone/>
            </a:pPr>
            <a:r>
              <a:rPr b="1" lang="fr" sz="1400">
                <a:solidFill>
                  <a:schemeClr val="dk1"/>
                </a:solidFill>
              </a:rPr>
              <a:t>oepo</a:t>
            </a:r>
            <a:r>
              <a:rPr lang="fr" sz="1400">
                <a:solidFill>
                  <a:schemeClr val="dk1"/>
                </a:solidFill>
              </a:rPr>
              <a:t>: Ontology of Experimental Phenotypic Objects</a:t>
            </a:r>
            <a:endParaRPr sz="1400">
              <a:solidFill>
                <a:schemeClr val="dk1"/>
              </a:solidFill>
            </a:endParaRPr>
          </a:p>
          <a:p>
            <a:pPr indent="0" lvl="0" marL="914400" rtl="0" algn="l">
              <a:spcBef>
                <a:spcPts val="1000"/>
              </a:spcBef>
              <a:spcAft>
                <a:spcPts val="0"/>
              </a:spcAft>
              <a:buNone/>
            </a:pPr>
            <a:r>
              <a:rPr lang="fr" sz="1400">
                <a:solidFill>
                  <a:schemeClr val="dk1"/>
                </a:solidFill>
              </a:rPr>
              <a:t>concepts pr</a:t>
            </a:r>
            <a:r>
              <a:rPr lang="fr" sz="1400"/>
              <a:t>incipaux </a:t>
            </a:r>
            <a:r>
              <a:rPr lang="fr" sz="1400">
                <a:solidFill>
                  <a:schemeClr val="dk1"/>
                </a:solidFill>
              </a:rPr>
              <a:t>: objets </a:t>
            </a:r>
            <a:r>
              <a:rPr lang="fr" sz="1400"/>
              <a:t>expérimentaux</a:t>
            </a:r>
            <a:r>
              <a:rPr lang="fr" sz="1400">
                <a:solidFill>
                  <a:schemeClr val="dk1"/>
                </a:solidFill>
              </a:rPr>
              <a:t>, </a:t>
            </a:r>
            <a:r>
              <a:rPr lang="fr" sz="1400"/>
              <a:t>propriétés</a:t>
            </a:r>
            <a:r>
              <a:rPr lang="fr" sz="1400">
                <a:solidFill>
                  <a:schemeClr val="dk1"/>
                </a:solidFill>
              </a:rPr>
              <a:t>,  informatio</a:t>
            </a:r>
            <a:r>
              <a:rPr lang="fr" sz="1400"/>
              <a:t>ns </a:t>
            </a:r>
            <a:r>
              <a:rPr lang="fr" sz="1400">
                <a:solidFill>
                  <a:schemeClr val="dk1"/>
                </a:solidFill>
              </a:rPr>
              <a:t>experimental</a:t>
            </a:r>
            <a:r>
              <a:rPr lang="fr" sz="1400"/>
              <a:t>es</a:t>
            </a:r>
            <a:endParaRPr sz="1400">
              <a:solidFill>
                <a:schemeClr val="dk1"/>
              </a:solidFill>
            </a:endParaRPr>
          </a:p>
          <a:p>
            <a:pPr indent="0" lvl="0" marL="914400" rtl="0" algn="l">
              <a:spcBef>
                <a:spcPts val="1000"/>
              </a:spcBef>
              <a:spcAft>
                <a:spcPts val="0"/>
              </a:spcAft>
              <a:buNone/>
            </a:pPr>
            <a:r>
              <a:t/>
            </a:r>
            <a:endParaRPr sz="1400"/>
          </a:p>
          <a:p>
            <a:pPr indent="-317500" lvl="1" marL="914400" marR="0" rtl="0" algn="l">
              <a:lnSpc>
                <a:spcPct val="90000"/>
              </a:lnSpc>
              <a:spcBef>
                <a:spcPts val="1000"/>
              </a:spcBef>
              <a:spcAft>
                <a:spcPts val="0"/>
              </a:spcAft>
              <a:buClr>
                <a:schemeClr val="dk1"/>
              </a:buClr>
              <a:buSzPts val="1400"/>
              <a:buChar char="➢"/>
            </a:pPr>
            <a:r>
              <a:rPr b="1" lang="fr" sz="1400">
                <a:solidFill>
                  <a:schemeClr val="dk1"/>
                </a:solidFill>
              </a:rPr>
              <a:t>oeev</a:t>
            </a:r>
            <a:r>
              <a:rPr lang="fr" sz="1400">
                <a:solidFill>
                  <a:schemeClr val="dk1"/>
                </a:solidFill>
              </a:rPr>
              <a:t>: ontology of experimental events</a:t>
            </a:r>
            <a:endParaRPr sz="1400">
              <a:solidFill>
                <a:schemeClr val="dk1"/>
              </a:solidFill>
            </a:endParaRPr>
          </a:p>
          <a:p>
            <a:pPr indent="0" lvl="0" marL="914400" marR="0" rtl="0" algn="l">
              <a:lnSpc>
                <a:spcPct val="90000"/>
              </a:lnSpc>
              <a:spcBef>
                <a:spcPts val="1000"/>
              </a:spcBef>
              <a:spcAft>
                <a:spcPts val="0"/>
              </a:spcAft>
              <a:buNone/>
            </a:pPr>
            <a:r>
              <a:rPr lang="fr" sz="1400">
                <a:solidFill>
                  <a:schemeClr val="dk1"/>
                </a:solidFill>
              </a:rPr>
              <a:t>concepts principaux : </a:t>
            </a:r>
            <a:r>
              <a:rPr lang="fr" sz="1400"/>
              <a:t>déplacements</a:t>
            </a:r>
            <a:r>
              <a:rPr lang="fr" sz="1400">
                <a:solidFill>
                  <a:schemeClr val="dk1"/>
                </a:solidFill>
              </a:rPr>
              <a:t>, gestion d</a:t>
            </a:r>
            <a:r>
              <a:rPr lang="fr" sz="1400"/>
              <a:t>’instruments</a:t>
            </a:r>
            <a:r>
              <a:rPr lang="fr" sz="1400">
                <a:solidFill>
                  <a:schemeClr val="dk1"/>
                </a:solidFill>
              </a:rPr>
              <a:t>, gestion d</a:t>
            </a:r>
            <a:r>
              <a:rPr lang="fr" sz="1400"/>
              <a:t>’objets scientifiques,</a:t>
            </a:r>
            <a:r>
              <a:rPr lang="fr" sz="1400">
                <a:solidFill>
                  <a:schemeClr val="dk1"/>
                </a:solidFill>
              </a:rPr>
              <a:t> </a:t>
            </a:r>
            <a:r>
              <a:rPr lang="fr" sz="1400"/>
              <a:t>troubles</a:t>
            </a:r>
            <a:r>
              <a:rPr lang="fr" sz="1400">
                <a:solidFill>
                  <a:schemeClr val="dk1"/>
                </a:solidFill>
              </a:rPr>
              <a:t>, etc.</a:t>
            </a:r>
            <a:endParaRPr sz="2100"/>
          </a:p>
          <a:p>
            <a:pPr indent="0" lvl="0" marL="0" rtl="0" algn="l">
              <a:spcBef>
                <a:spcPts val="1000"/>
              </a:spcBef>
              <a:spcAft>
                <a:spcPts val="0"/>
              </a:spcAft>
              <a:buNone/>
            </a:pPr>
            <a:r>
              <a:t/>
            </a:r>
            <a:endParaRPr sz="2800"/>
          </a:p>
        </p:txBody>
      </p:sp>
      <p:pic>
        <p:nvPicPr>
          <p:cNvPr id="496" name="Google Shape;496;g249eb19b988_0_43"/>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497" name="Google Shape;497;g249eb19b988_0_43"/>
          <p:cNvSpPr txBox="1"/>
          <p:nvPr>
            <p:ph type="title"/>
          </p:nvPr>
        </p:nvSpPr>
        <p:spPr>
          <a:xfrm>
            <a:off x="1243201" y="-40175"/>
            <a:ext cx="54231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600"/>
              <a:t>Les Ontologies dans OpenSILEX</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g249eb19b988_0_50"/>
          <p:cNvPicPr preferRelativeResize="0"/>
          <p:nvPr/>
        </p:nvPicPr>
        <p:blipFill>
          <a:blip r:embed="rId3">
            <a:alphaModFix/>
          </a:blip>
          <a:stretch>
            <a:fillRect/>
          </a:stretch>
        </p:blipFill>
        <p:spPr>
          <a:xfrm>
            <a:off x="4704700" y="3273488"/>
            <a:ext cx="2010737" cy="1304262"/>
          </a:xfrm>
          <a:prstGeom prst="rect">
            <a:avLst/>
          </a:prstGeom>
          <a:noFill/>
          <a:ln>
            <a:noFill/>
          </a:ln>
        </p:spPr>
      </p:pic>
      <p:sp>
        <p:nvSpPr>
          <p:cNvPr id="503" name="Google Shape;503;g249eb19b988_0_50"/>
          <p:cNvSpPr/>
          <p:nvPr/>
        </p:nvSpPr>
        <p:spPr>
          <a:xfrm>
            <a:off x="5495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a:t>
            </a:r>
            <a:endParaRPr b="1">
              <a:solidFill>
                <a:srgbClr val="FFFFFF"/>
              </a:solidFill>
            </a:endParaRPr>
          </a:p>
        </p:txBody>
      </p:sp>
      <p:sp>
        <p:nvSpPr>
          <p:cNvPr id="504" name="Google Shape;504;g249eb19b988_0_50"/>
          <p:cNvSpPr/>
          <p:nvPr/>
        </p:nvSpPr>
        <p:spPr>
          <a:xfrm>
            <a:off x="2569975" y="1826825"/>
            <a:ext cx="171169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Caractéristique</a:t>
            </a:r>
            <a:endParaRPr b="1">
              <a:solidFill>
                <a:srgbClr val="FFFFFF"/>
              </a:solidFill>
            </a:endParaRPr>
          </a:p>
        </p:txBody>
      </p:sp>
      <p:sp>
        <p:nvSpPr>
          <p:cNvPr id="505" name="Google Shape;505;g249eb19b988_0_50"/>
          <p:cNvSpPr/>
          <p:nvPr/>
        </p:nvSpPr>
        <p:spPr>
          <a:xfrm>
            <a:off x="48859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Méthode</a:t>
            </a:r>
            <a:endParaRPr b="1">
              <a:solidFill>
                <a:srgbClr val="FFFFFF"/>
              </a:solidFill>
            </a:endParaRPr>
          </a:p>
        </p:txBody>
      </p:sp>
      <p:sp>
        <p:nvSpPr>
          <p:cNvPr id="506" name="Google Shape;506;g249eb19b988_0_50"/>
          <p:cNvSpPr/>
          <p:nvPr/>
        </p:nvSpPr>
        <p:spPr>
          <a:xfrm>
            <a:off x="6960750" y="1785225"/>
            <a:ext cx="1465776"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Unité</a:t>
            </a:r>
            <a:endParaRPr b="1">
              <a:solidFill>
                <a:srgbClr val="FFFFFF"/>
              </a:solidFill>
            </a:endParaRPr>
          </a:p>
        </p:txBody>
      </p:sp>
      <p:sp>
        <p:nvSpPr>
          <p:cNvPr id="507" name="Google Shape;507;g249eb19b988_0_50"/>
          <p:cNvSpPr/>
          <p:nvPr/>
        </p:nvSpPr>
        <p:spPr>
          <a:xfrm>
            <a:off x="2143313" y="1833600"/>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8" name="Google Shape;508;g249eb19b988_0_50"/>
          <p:cNvCxnSpPr>
            <a:stCxn id="504" idx="2"/>
          </p:cNvCxnSpPr>
          <p:nvPr/>
        </p:nvCxnSpPr>
        <p:spPr>
          <a:xfrm flipH="1" rot="-5400000">
            <a:off x="3625021" y="2158013"/>
            <a:ext cx="1242300" cy="1640700"/>
          </a:xfrm>
          <a:prstGeom prst="curvedConnector2">
            <a:avLst/>
          </a:prstGeom>
          <a:noFill/>
          <a:ln cap="flat" cmpd="sng" w="19050">
            <a:solidFill>
              <a:srgbClr val="275662"/>
            </a:solidFill>
            <a:prstDash val="solid"/>
            <a:round/>
            <a:headEnd len="med" w="med" type="none"/>
            <a:tailEnd len="med" w="med" type="triangle"/>
          </a:ln>
        </p:spPr>
      </p:cxnSp>
      <p:cxnSp>
        <p:nvCxnSpPr>
          <p:cNvPr id="509" name="Google Shape;509;g249eb19b988_0_50"/>
          <p:cNvCxnSpPr>
            <a:stCxn id="506" idx="2"/>
          </p:cNvCxnSpPr>
          <p:nvPr/>
        </p:nvCxnSpPr>
        <p:spPr>
          <a:xfrm rot="5400000">
            <a:off x="6301338" y="2325513"/>
            <a:ext cx="1402200" cy="1382400"/>
          </a:xfrm>
          <a:prstGeom prst="curvedConnector3">
            <a:avLst>
              <a:gd fmla="val 50000" name="adj1"/>
            </a:avLst>
          </a:prstGeom>
          <a:noFill/>
          <a:ln cap="flat" cmpd="sng" w="19050">
            <a:solidFill>
              <a:srgbClr val="275662"/>
            </a:solidFill>
            <a:prstDash val="solid"/>
            <a:round/>
            <a:headEnd len="med" w="med" type="none"/>
            <a:tailEnd len="med" w="med" type="triangle"/>
          </a:ln>
        </p:spPr>
      </p:cxnSp>
      <p:cxnSp>
        <p:nvCxnSpPr>
          <p:cNvPr id="510" name="Google Shape;510;g249eb19b988_0_50"/>
          <p:cNvCxnSpPr>
            <a:stCxn id="503" idx="2"/>
          </p:cNvCxnSpPr>
          <p:nvPr/>
        </p:nvCxnSpPr>
        <p:spPr>
          <a:xfrm flipH="1" rot="-5400000">
            <a:off x="2357616" y="1286538"/>
            <a:ext cx="1485300" cy="3598500"/>
          </a:xfrm>
          <a:prstGeom prst="curvedConnector2">
            <a:avLst/>
          </a:prstGeom>
          <a:noFill/>
          <a:ln cap="flat" cmpd="sng" w="19050">
            <a:solidFill>
              <a:srgbClr val="275662"/>
            </a:solidFill>
            <a:prstDash val="solid"/>
            <a:round/>
            <a:headEnd len="med" w="med" type="none"/>
            <a:tailEnd len="med" w="med" type="triangle"/>
          </a:ln>
        </p:spPr>
      </p:cxnSp>
      <p:cxnSp>
        <p:nvCxnSpPr>
          <p:cNvPr id="511" name="Google Shape;511;g249eb19b988_0_50"/>
          <p:cNvCxnSpPr>
            <a:stCxn id="505" idx="2"/>
          </p:cNvCxnSpPr>
          <p:nvPr/>
        </p:nvCxnSpPr>
        <p:spPr>
          <a:xfrm flipH="1" rot="-5400000">
            <a:off x="4913816" y="3066738"/>
            <a:ext cx="1914000" cy="4668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12" name="Google Shape;512;g249eb19b988_0_50"/>
          <p:cNvSpPr/>
          <p:nvPr/>
        </p:nvSpPr>
        <p:spPr>
          <a:xfrm rot="5400000">
            <a:off x="2252325" y="458625"/>
            <a:ext cx="427800" cy="2303100"/>
          </a:xfrm>
          <a:prstGeom prst="leftBrace">
            <a:avLst>
              <a:gd fmla="val 50000" name="adj1"/>
              <a:gd fmla="val 50000" name="adj2"/>
            </a:avLst>
          </a:prstGeom>
          <a:noFill/>
          <a:ln cap="flat" cmpd="sng" w="19050">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49eb19b988_0_50"/>
          <p:cNvSpPr/>
          <p:nvPr/>
        </p:nvSpPr>
        <p:spPr>
          <a:xfrm>
            <a:off x="2002725" y="1027875"/>
            <a:ext cx="927000" cy="368400"/>
          </a:xfrm>
          <a:prstGeom prst="rect">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Trait</a:t>
            </a:r>
            <a:endParaRPr b="1">
              <a:solidFill>
                <a:srgbClr val="FFFFFF"/>
              </a:solidFill>
            </a:endParaRPr>
          </a:p>
        </p:txBody>
      </p:sp>
      <p:sp>
        <p:nvSpPr>
          <p:cNvPr id="514" name="Google Shape;514;g249eb19b988_0_50"/>
          <p:cNvSpPr/>
          <p:nvPr/>
        </p:nvSpPr>
        <p:spPr>
          <a:xfrm>
            <a:off x="436102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49eb19b988_0_50"/>
          <p:cNvSpPr/>
          <p:nvPr/>
        </p:nvSpPr>
        <p:spPr>
          <a:xfrm>
            <a:off x="645207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49eb19b988_0_50"/>
          <p:cNvSpPr txBox="1"/>
          <p:nvPr/>
        </p:nvSpPr>
        <p:spPr>
          <a:xfrm>
            <a:off x="6824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PLANTE</a:t>
            </a:r>
            <a:endParaRPr b="1">
              <a:solidFill>
                <a:srgbClr val="70AD47"/>
              </a:solidFill>
              <a:latin typeface="Calibri"/>
              <a:ea typeface="Calibri"/>
              <a:cs typeface="Calibri"/>
              <a:sym typeface="Calibri"/>
            </a:endParaRPr>
          </a:p>
        </p:txBody>
      </p:sp>
      <p:sp>
        <p:nvSpPr>
          <p:cNvPr id="517" name="Google Shape;517;g249eb19b988_0_50"/>
          <p:cNvSpPr txBox="1"/>
          <p:nvPr/>
        </p:nvSpPr>
        <p:spPr>
          <a:xfrm>
            <a:off x="36560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HAUTEUR</a:t>
            </a:r>
            <a:endParaRPr b="1">
              <a:solidFill>
                <a:srgbClr val="70AD47"/>
              </a:solidFill>
              <a:latin typeface="Calibri"/>
              <a:ea typeface="Calibri"/>
              <a:cs typeface="Calibri"/>
              <a:sym typeface="Calibri"/>
            </a:endParaRPr>
          </a:p>
        </p:txBody>
      </p:sp>
      <p:sp>
        <p:nvSpPr>
          <p:cNvPr id="518" name="Google Shape;518;g249eb19b988_0_50"/>
          <p:cNvSpPr txBox="1"/>
          <p:nvPr/>
        </p:nvSpPr>
        <p:spPr>
          <a:xfrm>
            <a:off x="4896399" y="1420163"/>
            <a:ext cx="14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RÈGLE</a:t>
            </a:r>
            <a:endParaRPr b="1">
              <a:solidFill>
                <a:srgbClr val="70AD47"/>
              </a:solidFill>
              <a:latin typeface="Calibri"/>
              <a:ea typeface="Calibri"/>
              <a:cs typeface="Calibri"/>
              <a:sym typeface="Calibri"/>
            </a:endParaRPr>
          </a:p>
        </p:txBody>
      </p:sp>
      <p:sp>
        <p:nvSpPr>
          <p:cNvPr id="519" name="Google Shape;519;g249eb19b988_0_50"/>
          <p:cNvSpPr txBox="1"/>
          <p:nvPr/>
        </p:nvSpPr>
        <p:spPr>
          <a:xfrm>
            <a:off x="7395150" y="1420163"/>
            <a:ext cx="59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CM</a:t>
            </a:r>
            <a:endParaRPr b="1">
              <a:solidFill>
                <a:srgbClr val="70AD47"/>
              </a:solidFill>
              <a:latin typeface="Calibri"/>
              <a:ea typeface="Calibri"/>
              <a:cs typeface="Calibri"/>
              <a:sym typeface="Calibri"/>
            </a:endParaRPr>
          </a:p>
        </p:txBody>
      </p:sp>
      <p:sp>
        <p:nvSpPr>
          <p:cNvPr id="520" name="Google Shape;520;g249eb19b988_0_50"/>
          <p:cNvSpPr txBox="1"/>
          <p:nvPr/>
        </p:nvSpPr>
        <p:spPr>
          <a:xfrm>
            <a:off x="6747150" y="3682975"/>
            <a:ext cx="22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u="sng">
                <a:solidFill>
                  <a:srgbClr val="00A3A6"/>
                </a:solidFill>
                <a:latin typeface="Calibri"/>
                <a:ea typeface="Calibri"/>
                <a:cs typeface="Calibri"/>
                <a:sym typeface="Calibri"/>
              </a:rPr>
              <a:t>ONTOLOGIES de référence</a:t>
            </a:r>
            <a:endParaRPr u="sng">
              <a:solidFill>
                <a:srgbClr val="00A3A6"/>
              </a:solidFill>
              <a:latin typeface="Calibri"/>
              <a:ea typeface="Calibri"/>
              <a:cs typeface="Calibri"/>
              <a:sym typeface="Calibri"/>
            </a:endParaRPr>
          </a:p>
        </p:txBody>
      </p:sp>
      <p:sp>
        <p:nvSpPr>
          <p:cNvPr id="521" name="Google Shape;521;g249eb19b988_0_50"/>
          <p:cNvSpPr/>
          <p:nvPr/>
        </p:nvSpPr>
        <p:spPr>
          <a:xfrm>
            <a:off x="445163" y="3307175"/>
            <a:ext cx="1711692" cy="740124"/>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 </a:t>
            </a:r>
            <a:endParaRPr b="1">
              <a:solidFill>
                <a:srgbClr val="FFFFFF"/>
              </a:solidFill>
            </a:endParaRPr>
          </a:p>
          <a:p>
            <a:pPr indent="0" lvl="0" marL="0" rtl="0" algn="ctr">
              <a:spcBef>
                <a:spcPts val="0"/>
              </a:spcBef>
              <a:spcAft>
                <a:spcPts val="0"/>
              </a:spcAft>
              <a:buNone/>
            </a:pPr>
            <a:r>
              <a:rPr b="1" lang="fr">
                <a:solidFill>
                  <a:srgbClr val="FFFFFF"/>
                </a:solidFill>
              </a:rPr>
              <a:t>d’Intérêt</a:t>
            </a:r>
            <a:endParaRPr b="1">
              <a:solidFill>
                <a:srgbClr val="FFFFFF"/>
              </a:solidFill>
            </a:endParaRPr>
          </a:p>
        </p:txBody>
      </p:sp>
      <p:sp>
        <p:nvSpPr>
          <p:cNvPr id="522" name="Google Shape;522;g249eb19b988_0_50"/>
          <p:cNvSpPr/>
          <p:nvPr/>
        </p:nvSpPr>
        <p:spPr>
          <a:xfrm>
            <a:off x="1078250" y="2624613"/>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3" name="Google Shape;523;g249eb19b988_0_50"/>
          <p:cNvCxnSpPr>
            <a:stCxn id="521" idx="3"/>
          </p:cNvCxnSpPr>
          <p:nvPr/>
        </p:nvCxnSpPr>
        <p:spPr>
          <a:xfrm>
            <a:off x="2156855" y="3677237"/>
            <a:ext cx="3253500" cy="5811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24" name="Google Shape;524;g249eb19b988_0_50"/>
          <p:cNvSpPr txBox="1"/>
          <p:nvPr/>
        </p:nvSpPr>
        <p:spPr>
          <a:xfrm>
            <a:off x="837513" y="4014513"/>
            <a:ext cx="92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VARIÉTÉ</a:t>
            </a:r>
            <a:endParaRPr b="1">
              <a:solidFill>
                <a:srgbClr val="70AD47"/>
              </a:solidFill>
              <a:latin typeface="Calibri"/>
              <a:ea typeface="Calibri"/>
              <a:cs typeface="Calibri"/>
              <a:sym typeface="Calibri"/>
            </a:endParaRPr>
          </a:p>
        </p:txBody>
      </p:sp>
      <p:sp>
        <p:nvSpPr>
          <p:cNvPr id="525" name="Google Shape;525;g249eb19b988_0_50"/>
          <p:cNvSpPr/>
          <p:nvPr/>
        </p:nvSpPr>
        <p:spPr>
          <a:xfrm>
            <a:off x="10838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Un modèle de </a:t>
            </a:r>
            <a:r>
              <a:rPr b="1" lang="fr" sz="2800">
                <a:solidFill>
                  <a:srgbClr val="009999"/>
                </a:solidFill>
                <a:latin typeface="Calibri"/>
                <a:ea typeface="Calibri"/>
                <a:cs typeface="Calibri"/>
                <a:sym typeface="Calibri"/>
              </a:rPr>
              <a:t>Variables partagé</a:t>
            </a:r>
            <a:endParaRPr sz="2800" strike="noStrike">
              <a:latin typeface="Calibri"/>
              <a:ea typeface="Calibri"/>
              <a:cs typeface="Calibri"/>
              <a:sym typeface="Calibri"/>
            </a:endParaRPr>
          </a:p>
        </p:txBody>
      </p:sp>
      <p:pic>
        <p:nvPicPr>
          <p:cNvPr id="526" name="Google Shape;526;g249eb19b988_0_50"/>
          <p:cNvPicPr preferRelativeResize="0"/>
          <p:nvPr/>
        </p:nvPicPr>
        <p:blipFill>
          <a:blip r:embed="rId4">
            <a:alphaModFix/>
          </a:blip>
          <a:stretch>
            <a:fillRect/>
          </a:stretch>
        </p:blipFill>
        <p:spPr>
          <a:xfrm>
            <a:off x="66973" y="22975"/>
            <a:ext cx="847250" cy="847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g249eb19b988_0_280"/>
          <p:cNvPicPr preferRelativeResize="0"/>
          <p:nvPr/>
        </p:nvPicPr>
        <p:blipFill>
          <a:blip r:embed="rId3">
            <a:alphaModFix/>
          </a:blip>
          <a:stretch>
            <a:fillRect/>
          </a:stretch>
        </p:blipFill>
        <p:spPr>
          <a:xfrm>
            <a:off x="4704700" y="3273488"/>
            <a:ext cx="2010737" cy="1304262"/>
          </a:xfrm>
          <a:prstGeom prst="rect">
            <a:avLst/>
          </a:prstGeom>
          <a:noFill/>
          <a:ln>
            <a:noFill/>
          </a:ln>
        </p:spPr>
      </p:pic>
      <p:sp>
        <p:nvSpPr>
          <p:cNvPr id="532" name="Google Shape;532;g249eb19b988_0_280"/>
          <p:cNvSpPr/>
          <p:nvPr/>
        </p:nvSpPr>
        <p:spPr>
          <a:xfrm>
            <a:off x="5495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a:t>
            </a:r>
            <a:endParaRPr b="1">
              <a:solidFill>
                <a:srgbClr val="FFFFFF"/>
              </a:solidFill>
            </a:endParaRPr>
          </a:p>
        </p:txBody>
      </p:sp>
      <p:sp>
        <p:nvSpPr>
          <p:cNvPr id="533" name="Google Shape;533;g249eb19b988_0_280"/>
          <p:cNvSpPr/>
          <p:nvPr/>
        </p:nvSpPr>
        <p:spPr>
          <a:xfrm>
            <a:off x="2569975" y="1826825"/>
            <a:ext cx="171169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Caractéristique</a:t>
            </a:r>
            <a:endParaRPr b="1">
              <a:solidFill>
                <a:srgbClr val="FFFFFF"/>
              </a:solidFill>
            </a:endParaRPr>
          </a:p>
        </p:txBody>
      </p:sp>
      <p:sp>
        <p:nvSpPr>
          <p:cNvPr id="534" name="Google Shape;534;g249eb19b988_0_280"/>
          <p:cNvSpPr/>
          <p:nvPr/>
        </p:nvSpPr>
        <p:spPr>
          <a:xfrm>
            <a:off x="48859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Méthode</a:t>
            </a:r>
            <a:endParaRPr b="1">
              <a:solidFill>
                <a:srgbClr val="FFFFFF"/>
              </a:solidFill>
            </a:endParaRPr>
          </a:p>
        </p:txBody>
      </p:sp>
      <p:sp>
        <p:nvSpPr>
          <p:cNvPr id="535" name="Google Shape;535;g249eb19b988_0_280"/>
          <p:cNvSpPr/>
          <p:nvPr/>
        </p:nvSpPr>
        <p:spPr>
          <a:xfrm>
            <a:off x="6960750" y="1785225"/>
            <a:ext cx="1465776"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Unité</a:t>
            </a:r>
            <a:endParaRPr b="1">
              <a:solidFill>
                <a:srgbClr val="FFFFFF"/>
              </a:solidFill>
            </a:endParaRPr>
          </a:p>
        </p:txBody>
      </p:sp>
      <p:sp>
        <p:nvSpPr>
          <p:cNvPr id="536" name="Google Shape;536;g249eb19b988_0_280"/>
          <p:cNvSpPr/>
          <p:nvPr/>
        </p:nvSpPr>
        <p:spPr>
          <a:xfrm>
            <a:off x="2143313" y="1833600"/>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7" name="Google Shape;537;g249eb19b988_0_280"/>
          <p:cNvCxnSpPr>
            <a:stCxn id="533" idx="2"/>
          </p:cNvCxnSpPr>
          <p:nvPr/>
        </p:nvCxnSpPr>
        <p:spPr>
          <a:xfrm flipH="1" rot="-5400000">
            <a:off x="3625021" y="2158013"/>
            <a:ext cx="1242300" cy="1640700"/>
          </a:xfrm>
          <a:prstGeom prst="curvedConnector2">
            <a:avLst/>
          </a:prstGeom>
          <a:noFill/>
          <a:ln cap="flat" cmpd="sng" w="19050">
            <a:solidFill>
              <a:srgbClr val="275662"/>
            </a:solidFill>
            <a:prstDash val="solid"/>
            <a:round/>
            <a:headEnd len="med" w="med" type="none"/>
            <a:tailEnd len="med" w="med" type="triangle"/>
          </a:ln>
        </p:spPr>
      </p:cxnSp>
      <p:cxnSp>
        <p:nvCxnSpPr>
          <p:cNvPr id="538" name="Google Shape;538;g249eb19b988_0_280"/>
          <p:cNvCxnSpPr>
            <a:stCxn id="535" idx="2"/>
          </p:cNvCxnSpPr>
          <p:nvPr/>
        </p:nvCxnSpPr>
        <p:spPr>
          <a:xfrm rot="5400000">
            <a:off x="6301338" y="2325513"/>
            <a:ext cx="1402200" cy="1382400"/>
          </a:xfrm>
          <a:prstGeom prst="curvedConnector3">
            <a:avLst>
              <a:gd fmla="val 50000" name="adj1"/>
            </a:avLst>
          </a:prstGeom>
          <a:noFill/>
          <a:ln cap="flat" cmpd="sng" w="19050">
            <a:solidFill>
              <a:srgbClr val="275662"/>
            </a:solidFill>
            <a:prstDash val="solid"/>
            <a:round/>
            <a:headEnd len="med" w="med" type="none"/>
            <a:tailEnd len="med" w="med" type="triangle"/>
          </a:ln>
        </p:spPr>
      </p:cxnSp>
      <p:cxnSp>
        <p:nvCxnSpPr>
          <p:cNvPr id="539" name="Google Shape;539;g249eb19b988_0_280"/>
          <p:cNvCxnSpPr>
            <a:stCxn id="532" idx="2"/>
          </p:cNvCxnSpPr>
          <p:nvPr/>
        </p:nvCxnSpPr>
        <p:spPr>
          <a:xfrm flipH="1" rot="-5400000">
            <a:off x="2357616" y="1286538"/>
            <a:ext cx="1485300" cy="3598500"/>
          </a:xfrm>
          <a:prstGeom prst="curvedConnector2">
            <a:avLst/>
          </a:prstGeom>
          <a:noFill/>
          <a:ln cap="flat" cmpd="sng" w="19050">
            <a:solidFill>
              <a:srgbClr val="275662"/>
            </a:solidFill>
            <a:prstDash val="solid"/>
            <a:round/>
            <a:headEnd len="med" w="med" type="none"/>
            <a:tailEnd len="med" w="med" type="triangle"/>
          </a:ln>
        </p:spPr>
      </p:cxnSp>
      <p:cxnSp>
        <p:nvCxnSpPr>
          <p:cNvPr id="540" name="Google Shape;540;g249eb19b988_0_280"/>
          <p:cNvCxnSpPr>
            <a:stCxn id="534" idx="2"/>
          </p:cNvCxnSpPr>
          <p:nvPr/>
        </p:nvCxnSpPr>
        <p:spPr>
          <a:xfrm flipH="1" rot="-5400000">
            <a:off x="4913816" y="3066738"/>
            <a:ext cx="1914000" cy="4668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41" name="Google Shape;541;g249eb19b988_0_280"/>
          <p:cNvSpPr/>
          <p:nvPr/>
        </p:nvSpPr>
        <p:spPr>
          <a:xfrm rot="5400000">
            <a:off x="2252325" y="458625"/>
            <a:ext cx="427800" cy="2303100"/>
          </a:xfrm>
          <a:prstGeom prst="leftBrace">
            <a:avLst>
              <a:gd fmla="val 50000" name="adj1"/>
              <a:gd fmla="val 50000" name="adj2"/>
            </a:avLst>
          </a:prstGeom>
          <a:noFill/>
          <a:ln cap="flat" cmpd="sng" w="19050">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49eb19b988_0_280"/>
          <p:cNvSpPr/>
          <p:nvPr/>
        </p:nvSpPr>
        <p:spPr>
          <a:xfrm>
            <a:off x="2002725" y="1027875"/>
            <a:ext cx="927000" cy="368400"/>
          </a:xfrm>
          <a:prstGeom prst="rect">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Trait</a:t>
            </a:r>
            <a:endParaRPr b="1">
              <a:solidFill>
                <a:srgbClr val="FFFFFF"/>
              </a:solidFill>
            </a:endParaRPr>
          </a:p>
        </p:txBody>
      </p:sp>
      <p:sp>
        <p:nvSpPr>
          <p:cNvPr id="543" name="Google Shape;543;g249eb19b988_0_280"/>
          <p:cNvSpPr/>
          <p:nvPr/>
        </p:nvSpPr>
        <p:spPr>
          <a:xfrm>
            <a:off x="436102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49eb19b988_0_280"/>
          <p:cNvSpPr/>
          <p:nvPr/>
        </p:nvSpPr>
        <p:spPr>
          <a:xfrm>
            <a:off x="645207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49eb19b988_0_280"/>
          <p:cNvSpPr txBox="1"/>
          <p:nvPr/>
        </p:nvSpPr>
        <p:spPr>
          <a:xfrm>
            <a:off x="6824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PLANTE</a:t>
            </a:r>
            <a:endParaRPr b="1">
              <a:solidFill>
                <a:srgbClr val="70AD47"/>
              </a:solidFill>
              <a:latin typeface="Calibri"/>
              <a:ea typeface="Calibri"/>
              <a:cs typeface="Calibri"/>
              <a:sym typeface="Calibri"/>
            </a:endParaRPr>
          </a:p>
        </p:txBody>
      </p:sp>
      <p:sp>
        <p:nvSpPr>
          <p:cNvPr id="546" name="Google Shape;546;g249eb19b988_0_280"/>
          <p:cNvSpPr txBox="1"/>
          <p:nvPr/>
        </p:nvSpPr>
        <p:spPr>
          <a:xfrm>
            <a:off x="36560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HAUTEUR</a:t>
            </a:r>
            <a:endParaRPr b="1">
              <a:solidFill>
                <a:srgbClr val="70AD47"/>
              </a:solidFill>
              <a:latin typeface="Calibri"/>
              <a:ea typeface="Calibri"/>
              <a:cs typeface="Calibri"/>
              <a:sym typeface="Calibri"/>
            </a:endParaRPr>
          </a:p>
        </p:txBody>
      </p:sp>
      <p:sp>
        <p:nvSpPr>
          <p:cNvPr id="547" name="Google Shape;547;g249eb19b988_0_280"/>
          <p:cNvSpPr txBox="1"/>
          <p:nvPr/>
        </p:nvSpPr>
        <p:spPr>
          <a:xfrm>
            <a:off x="4896399" y="1420163"/>
            <a:ext cx="14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RÈGLE</a:t>
            </a:r>
            <a:endParaRPr b="1">
              <a:solidFill>
                <a:srgbClr val="70AD47"/>
              </a:solidFill>
              <a:latin typeface="Calibri"/>
              <a:ea typeface="Calibri"/>
              <a:cs typeface="Calibri"/>
              <a:sym typeface="Calibri"/>
            </a:endParaRPr>
          </a:p>
        </p:txBody>
      </p:sp>
      <p:sp>
        <p:nvSpPr>
          <p:cNvPr id="548" name="Google Shape;548;g249eb19b988_0_280"/>
          <p:cNvSpPr txBox="1"/>
          <p:nvPr/>
        </p:nvSpPr>
        <p:spPr>
          <a:xfrm>
            <a:off x="7395150" y="1420163"/>
            <a:ext cx="59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CM</a:t>
            </a:r>
            <a:endParaRPr b="1">
              <a:solidFill>
                <a:srgbClr val="70AD47"/>
              </a:solidFill>
              <a:latin typeface="Calibri"/>
              <a:ea typeface="Calibri"/>
              <a:cs typeface="Calibri"/>
              <a:sym typeface="Calibri"/>
            </a:endParaRPr>
          </a:p>
        </p:txBody>
      </p:sp>
      <p:sp>
        <p:nvSpPr>
          <p:cNvPr id="549" name="Google Shape;549;g249eb19b988_0_280"/>
          <p:cNvSpPr txBox="1"/>
          <p:nvPr/>
        </p:nvSpPr>
        <p:spPr>
          <a:xfrm>
            <a:off x="6747150" y="3682975"/>
            <a:ext cx="22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u="sng">
                <a:solidFill>
                  <a:srgbClr val="00A3A6"/>
                </a:solidFill>
                <a:latin typeface="Calibri"/>
                <a:ea typeface="Calibri"/>
                <a:cs typeface="Calibri"/>
                <a:sym typeface="Calibri"/>
              </a:rPr>
              <a:t>ONTOLOGIES de référence</a:t>
            </a:r>
            <a:endParaRPr u="sng">
              <a:solidFill>
                <a:srgbClr val="00A3A6"/>
              </a:solidFill>
              <a:latin typeface="Calibri"/>
              <a:ea typeface="Calibri"/>
              <a:cs typeface="Calibri"/>
              <a:sym typeface="Calibri"/>
            </a:endParaRPr>
          </a:p>
        </p:txBody>
      </p:sp>
      <p:sp>
        <p:nvSpPr>
          <p:cNvPr id="550" name="Google Shape;550;g249eb19b988_0_280"/>
          <p:cNvSpPr/>
          <p:nvPr/>
        </p:nvSpPr>
        <p:spPr>
          <a:xfrm>
            <a:off x="445163" y="3307175"/>
            <a:ext cx="1711692" cy="740124"/>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 </a:t>
            </a:r>
            <a:endParaRPr b="1">
              <a:solidFill>
                <a:srgbClr val="FFFFFF"/>
              </a:solidFill>
            </a:endParaRPr>
          </a:p>
          <a:p>
            <a:pPr indent="0" lvl="0" marL="0" rtl="0" algn="ctr">
              <a:spcBef>
                <a:spcPts val="0"/>
              </a:spcBef>
              <a:spcAft>
                <a:spcPts val="0"/>
              </a:spcAft>
              <a:buNone/>
            </a:pPr>
            <a:r>
              <a:rPr b="1" lang="fr">
                <a:solidFill>
                  <a:srgbClr val="FFFFFF"/>
                </a:solidFill>
              </a:rPr>
              <a:t>d’Intérêt</a:t>
            </a:r>
            <a:endParaRPr b="1">
              <a:solidFill>
                <a:srgbClr val="FFFFFF"/>
              </a:solidFill>
            </a:endParaRPr>
          </a:p>
        </p:txBody>
      </p:sp>
      <p:sp>
        <p:nvSpPr>
          <p:cNvPr id="551" name="Google Shape;551;g249eb19b988_0_280"/>
          <p:cNvSpPr/>
          <p:nvPr/>
        </p:nvSpPr>
        <p:spPr>
          <a:xfrm>
            <a:off x="1078250" y="2624613"/>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2" name="Google Shape;552;g249eb19b988_0_280"/>
          <p:cNvCxnSpPr>
            <a:stCxn id="550" idx="3"/>
          </p:cNvCxnSpPr>
          <p:nvPr/>
        </p:nvCxnSpPr>
        <p:spPr>
          <a:xfrm>
            <a:off x="2156855" y="3677237"/>
            <a:ext cx="3253500" cy="5811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53" name="Google Shape;553;g249eb19b988_0_280"/>
          <p:cNvSpPr txBox="1"/>
          <p:nvPr/>
        </p:nvSpPr>
        <p:spPr>
          <a:xfrm>
            <a:off x="837513" y="4014513"/>
            <a:ext cx="92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VARIÉTÉ</a:t>
            </a:r>
            <a:endParaRPr b="1">
              <a:solidFill>
                <a:srgbClr val="70AD47"/>
              </a:solidFill>
              <a:latin typeface="Calibri"/>
              <a:ea typeface="Calibri"/>
              <a:cs typeface="Calibri"/>
              <a:sym typeface="Calibri"/>
            </a:endParaRPr>
          </a:p>
        </p:txBody>
      </p:sp>
      <p:sp>
        <p:nvSpPr>
          <p:cNvPr id="554" name="Google Shape;554;g249eb19b988_0_280"/>
          <p:cNvSpPr/>
          <p:nvPr/>
        </p:nvSpPr>
        <p:spPr>
          <a:xfrm>
            <a:off x="10838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Un modèle de Variables partagé</a:t>
            </a:r>
            <a:endParaRPr sz="2800" strike="noStrike">
              <a:latin typeface="Calibri"/>
              <a:ea typeface="Calibri"/>
              <a:cs typeface="Calibri"/>
              <a:sym typeface="Calibri"/>
            </a:endParaRPr>
          </a:p>
        </p:txBody>
      </p:sp>
      <p:pic>
        <p:nvPicPr>
          <p:cNvPr id="555" name="Google Shape;555;g249eb19b988_0_280"/>
          <p:cNvPicPr preferRelativeResize="0"/>
          <p:nvPr/>
        </p:nvPicPr>
        <p:blipFill>
          <a:blip r:embed="rId4">
            <a:alphaModFix/>
          </a:blip>
          <a:stretch>
            <a:fillRect/>
          </a:stretch>
        </p:blipFill>
        <p:spPr>
          <a:xfrm>
            <a:off x="66973" y="22975"/>
            <a:ext cx="847250" cy="847250"/>
          </a:xfrm>
          <a:prstGeom prst="rect">
            <a:avLst/>
          </a:prstGeom>
          <a:noFill/>
          <a:ln>
            <a:noFill/>
          </a:ln>
        </p:spPr>
      </p:pic>
      <p:pic>
        <p:nvPicPr>
          <p:cNvPr id="556" name="Google Shape;556;g249eb19b988_0_280"/>
          <p:cNvPicPr preferRelativeResize="0"/>
          <p:nvPr/>
        </p:nvPicPr>
        <p:blipFill>
          <a:blip r:embed="rId5">
            <a:alphaModFix/>
          </a:blip>
          <a:stretch>
            <a:fillRect/>
          </a:stretch>
        </p:blipFill>
        <p:spPr>
          <a:xfrm>
            <a:off x="3027855" y="112225"/>
            <a:ext cx="5991990" cy="51435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g249eb19b988_0_309"/>
          <p:cNvPicPr preferRelativeResize="0"/>
          <p:nvPr/>
        </p:nvPicPr>
        <p:blipFill>
          <a:blip r:embed="rId3">
            <a:alphaModFix/>
          </a:blip>
          <a:stretch>
            <a:fillRect/>
          </a:stretch>
        </p:blipFill>
        <p:spPr>
          <a:xfrm>
            <a:off x="4704700" y="3273488"/>
            <a:ext cx="2010737" cy="1304262"/>
          </a:xfrm>
          <a:prstGeom prst="rect">
            <a:avLst/>
          </a:prstGeom>
          <a:noFill/>
          <a:ln>
            <a:noFill/>
          </a:ln>
        </p:spPr>
      </p:pic>
      <p:sp>
        <p:nvSpPr>
          <p:cNvPr id="562" name="Google Shape;562;g249eb19b988_0_309"/>
          <p:cNvSpPr/>
          <p:nvPr/>
        </p:nvSpPr>
        <p:spPr>
          <a:xfrm>
            <a:off x="5495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a:t>
            </a:r>
            <a:endParaRPr b="1">
              <a:solidFill>
                <a:srgbClr val="FFFFFF"/>
              </a:solidFill>
            </a:endParaRPr>
          </a:p>
        </p:txBody>
      </p:sp>
      <p:sp>
        <p:nvSpPr>
          <p:cNvPr id="563" name="Google Shape;563;g249eb19b988_0_309"/>
          <p:cNvSpPr/>
          <p:nvPr/>
        </p:nvSpPr>
        <p:spPr>
          <a:xfrm>
            <a:off x="2569975" y="1826825"/>
            <a:ext cx="171169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Caractéristique</a:t>
            </a:r>
            <a:endParaRPr b="1">
              <a:solidFill>
                <a:srgbClr val="FFFFFF"/>
              </a:solidFill>
            </a:endParaRPr>
          </a:p>
        </p:txBody>
      </p:sp>
      <p:sp>
        <p:nvSpPr>
          <p:cNvPr id="564" name="Google Shape;564;g249eb19b988_0_309"/>
          <p:cNvSpPr/>
          <p:nvPr/>
        </p:nvSpPr>
        <p:spPr>
          <a:xfrm>
            <a:off x="48859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Méthode</a:t>
            </a:r>
            <a:endParaRPr b="1">
              <a:solidFill>
                <a:srgbClr val="FFFFFF"/>
              </a:solidFill>
            </a:endParaRPr>
          </a:p>
        </p:txBody>
      </p:sp>
      <p:sp>
        <p:nvSpPr>
          <p:cNvPr id="565" name="Google Shape;565;g249eb19b988_0_309"/>
          <p:cNvSpPr/>
          <p:nvPr/>
        </p:nvSpPr>
        <p:spPr>
          <a:xfrm>
            <a:off x="6960750" y="1785225"/>
            <a:ext cx="1465776"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Unité</a:t>
            </a:r>
            <a:endParaRPr b="1">
              <a:solidFill>
                <a:srgbClr val="FFFFFF"/>
              </a:solidFill>
            </a:endParaRPr>
          </a:p>
        </p:txBody>
      </p:sp>
      <p:sp>
        <p:nvSpPr>
          <p:cNvPr id="566" name="Google Shape;566;g249eb19b988_0_309"/>
          <p:cNvSpPr/>
          <p:nvPr/>
        </p:nvSpPr>
        <p:spPr>
          <a:xfrm>
            <a:off x="2143313" y="1833600"/>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7" name="Google Shape;567;g249eb19b988_0_309"/>
          <p:cNvCxnSpPr>
            <a:stCxn id="563" idx="2"/>
          </p:cNvCxnSpPr>
          <p:nvPr/>
        </p:nvCxnSpPr>
        <p:spPr>
          <a:xfrm flipH="1" rot="-5400000">
            <a:off x="3625021" y="2158013"/>
            <a:ext cx="1242300" cy="1640700"/>
          </a:xfrm>
          <a:prstGeom prst="curvedConnector2">
            <a:avLst/>
          </a:prstGeom>
          <a:noFill/>
          <a:ln cap="flat" cmpd="sng" w="19050">
            <a:solidFill>
              <a:srgbClr val="275662"/>
            </a:solidFill>
            <a:prstDash val="solid"/>
            <a:round/>
            <a:headEnd len="med" w="med" type="none"/>
            <a:tailEnd len="med" w="med" type="triangle"/>
          </a:ln>
        </p:spPr>
      </p:cxnSp>
      <p:cxnSp>
        <p:nvCxnSpPr>
          <p:cNvPr id="568" name="Google Shape;568;g249eb19b988_0_309"/>
          <p:cNvCxnSpPr>
            <a:stCxn id="565" idx="2"/>
          </p:cNvCxnSpPr>
          <p:nvPr/>
        </p:nvCxnSpPr>
        <p:spPr>
          <a:xfrm rot="5400000">
            <a:off x="6301338" y="2325513"/>
            <a:ext cx="1402200" cy="1382400"/>
          </a:xfrm>
          <a:prstGeom prst="curvedConnector3">
            <a:avLst>
              <a:gd fmla="val 50000" name="adj1"/>
            </a:avLst>
          </a:prstGeom>
          <a:noFill/>
          <a:ln cap="flat" cmpd="sng" w="19050">
            <a:solidFill>
              <a:srgbClr val="275662"/>
            </a:solidFill>
            <a:prstDash val="solid"/>
            <a:round/>
            <a:headEnd len="med" w="med" type="none"/>
            <a:tailEnd len="med" w="med" type="triangle"/>
          </a:ln>
        </p:spPr>
      </p:cxnSp>
      <p:cxnSp>
        <p:nvCxnSpPr>
          <p:cNvPr id="569" name="Google Shape;569;g249eb19b988_0_309"/>
          <p:cNvCxnSpPr>
            <a:stCxn id="562" idx="2"/>
          </p:cNvCxnSpPr>
          <p:nvPr/>
        </p:nvCxnSpPr>
        <p:spPr>
          <a:xfrm flipH="1" rot="-5400000">
            <a:off x="2357616" y="1286538"/>
            <a:ext cx="1485300" cy="3598500"/>
          </a:xfrm>
          <a:prstGeom prst="curvedConnector2">
            <a:avLst/>
          </a:prstGeom>
          <a:noFill/>
          <a:ln cap="flat" cmpd="sng" w="19050">
            <a:solidFill>
              <a:srgbClr val="275662"/>
            </a:solidFill>
            <a:prstDash val="solid"/>
            <a:round/>
            <a:headEnd len="med" w="med" type="none"/>
            <a:tailEnd len="med" w="med" type="triangle"/>
          </a:ln>
        </p:spPr>
      </p:cxnSp>
      <p:cxnSp>
        <p:nvCxnSpPr>
          <p:cNvPr id="570" name="Google Shape;570;g249eb19b988_0_309"/>
          <p:cNvCxnSpPr>
            <a:stCxn id="564" idx="2"/>
          </p:cNvCxnSpPr>
          <p:nvPr/>
        </p:nvCxnSpPr>
        <p:spPr>
          <a:xfrm flipH="1" rot="-5400000">
            <a:off x="4913816" y="3066738"/>
            <a:ext cx="1914000" cy="4668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71" name="Google Shape;571;g249eb19b988_0_309"/>
          <p:cNvSpPr/>
          <p:nvPr/>
        </p:nvSpPr>
        <p:spPr>
          <a:xfrm rot="5400000">
            <a:off x="2252325" y="458625"/>
            <a:ext cx="427800" cy="2303100"/>
          </a:xfrm>
          <a:prstGeom prst="leftBrace">
            <a:avLst>
              <a:gd fmla="val 50000" name="adj1"/>
              <a:gd fmla="val 50000" name="adj2"/>
            </a:avLst>
          </a:prstGeom>
          <a:noFill/>
          <a:ln cap="flat" cmpd="sng" w="19050">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49eb19b988_0_309"/>
          <p:cNvSpPr/>
          <p:nvPr/>
        </p:nvSpPr>
        <p:spPr>
          <a:xfrm>
            <a:off x="2002725" y="1027875"/>
            <a:ext cx="927000" cy="368400"/>
          </a:xfrm>
          <a:prstGeom prst="rect">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Trait</a:t>
            </a:r>
            <a:endParaRPr b="1">
              <a:solidFill>
                <a:srgbClr val="FFFFFF"/>
              </a:solidFill>
            </a:endParaRPr>
          </a:p>
        </p:txBody>
      </p:sp>
      <p:sp>
        <p:nvSpPr>
          <p:cNvPr id="573" name="Google Shape;573;g249eb19b988_0_309"/>
          <p:cNvSpPr/>
          <p:nvPr/>
        </p:nvSpPr>
        <p:spPr>
          <a:xfrm>
            <a:off x="436102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49eb19b988_0_309"/>
          <p:cNvSpPr/>
          <p:nvPr/>
        </p:nvSpPr>
        <p:spPr>
          <a:xfrm>
            <a:off x="645207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49eb19b988_0_309"/>
          <p:cNvSpPr txBox="1"/>
          <p:nvPr/>
        </p:nvSpPr>
        <p:spPr>
          <a:xfrm>
            <a:off x="6824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PLANTE</a:t>
            </a:r>
            <a:endParaRPr b="1">
              <a:solidFill>
                <a:srgbClr val="70AD47"/>
              </a:solidFill>
              <a:latin typeface="Calibri"/>
              <a:ea typeface="Calibri"/>
              <a:cs typeface="Calibri"/>
              <a:sym typeface="Calibri"/>
            </a:endParaRPr>
          </a:p>
        </p:txBody>
      </p:sp>
      <p:sp>
        <p:nvSpPr>
          <p:cNvPr id="576" name="Google Shape;576;g249eb19b988_0_309"/>
          <p:cNvSpPr txBox="1"/>
          <p:nvPr/>
        </p:nvSpPr>
        <p:spPr>
          <a:xfrm>
            <a:off x="36560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HAUTEUR</a:t>
            </a:r>
            <a:endParaRPr b="1">
              <a:solidFill>
                <a:srgbClr val="70AD47"/>
              </a:solidFill>
              <a:latin typeface="Calibri"/>
              <a:ea typeface="Calibri"/>
              <a:cs typeface="Calibri"/>
              <a:sym typeface="Calibri"/>
            </a:endParaRPr>
          </a:p>
        </p:txBody>
      </p:sp>
      <p:sp>
        <p:nvSpPr>
          <p:cNvPr id="577" name="Google Shape;577;g249eb19b988_0_309"/>
          <p:cNvSpPr txBox="1"/>
          <p:nvPr/>
        </p:nvSpPr>
        <p:spPr>
          <a:xfrm>
            <a:off x="4896399" y="1420163"/>
            <a:ext cx="14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RÈGLE</a:t>
            </a:r>
            <a:endParaRPr b="1">
              <a:solidFill>
                <a:srgbClr val="70AD47"/>
              </a:solidFill>
              <a:latin typeface="Calibri"/>
              <a:ea typeface="Calibri"/>
              <a:cs typeface="Calibri"/>
              <a:sym typeface="Calibri"/>
            </a:endParaRPr>
          </a:p>
        </p:txBody>
      </p:sp>
      <p:sp>
        <p:nvSpPr>
          <p:cNvPr id="578" name="Google Shape;578;g249eb19b988_0_309"/>
          <p:cNvSpPr txBox="1"/>
          <p:nvPr/>
        </p:nvSpPr>
        <p:spPr>
          <a:xfrm>
            <a:off x="7395150" y="1420163"/>
            <a:ext cx="59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CM</a:t>
            </a:r>
            <a:endParaRPr b="1">
              <a:solidFill>
                <a:srgbClr val="70AD47"/>
              </a:solidFill>
              <a:latin typeface="Calibri"/>
              <a:ea typeface="Calibri"/>
              <a:cs typeface="Calibri"/>
              <a:sym typeface="Calibri"/>
            </a:endParaRPr>
          </a:p>
        </p:txBody>
      </p:sp>
      <p:sp>
        <p:nvSpPr>
          <p:cNvPr id="579" name="Google Shape;579;g249eb19b988_0_309"/>
          <p:cNvSpPr txBox="1"/>
          <p:nvPr/>
        </p:nvSpPr>
        <p:spPr>
          <a:xfrm>
            <a:off x="6747150" y="3682975"/>
            <a:ext cx="22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u="sng">
                <a:solidFill>
                  <a:srgbClr val="00A3A6"/>
                </a:solidFill>
                <a:latin typeface="Calibri"/>
                <a:ea typeface="Calibri"/>
                <a:cs typeface="Calibri"/>
                <a:sym typeface="Calibri"/>
              </a:rPr>
              <a:t>ONTOLOGIES de référence</a:t>
            </a:r>
            <a:endParaRPr u="sng">
              <a:solidFill>
                <a:srgbClr val="00A3A6"/>
              </a:solidFill>
              <a:latin typeface="Calibri"/>
              <a:ea typeface="Calibri"/>
              <a:cs typeface="Calibri"/>
              <a:sym typeface="Calibri"/>
            </a:endParaRPr>
          </a:p>
        </p:txBody>
      </p:sp>
      <p:sp>
        <p:nvSpPr>
          <p:cNvPr id="580" name="Google Shape;580;g249eb19b988_0_309"/>
          <p:cNvSpPr/>
          <p:nvPr/>
        </p:nvSpPr>
        <p:spPr>
          <a:xfrm>
            <a:off x="445163" y="3307175"/>
            <a:ext cx="1711692" cy="740124"/>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 </a:t>
            </a:r>
            <a:endParaRPr b="1">
              <a:solidFill>
                <a:srgbClr val="FFFFFF"/>
              </a:solidFill>
            </a:endParaRPr>
          </a:p>
          <a:p>
            <a:pPr indent="0" lvl="0" marL="0" rtl="0" algn="ctr">
              <a:spcBef>
                <a:spcPts val="0"/>
              </a:spcBef>
              <a:spcAft>
                <a:spcPts val="0"/>
              </a:spcAft>
              <a:buNone/>
            </a:pPr>
            <a:r>
              <a:rPr b="1" lang="fr">
                <a:solidFill>
                  <a:srgbClr val="FFFFFF"/>
                </a:solidFill>
              </a:rPr>
              <a:t>d’Intérêt</a:t>
            </a:r>
            <a:endParaRPr b="1">
              <a:solidFill>
                <a:srgbClr val="FFFFFF"/>
              </a:solidFill>
            </a:endParaRPr>
          </a:p>
        </p:txBody>
      </p:sp>
      <p:sp>
        <p:nvSpPr>
          <p:cNvPr id="581" name="Google Shape;581;g249eb19b988_0_309"/>
          <p:cNvSpPr/>
          <p:nvPr/>
        </p:nvSpPr>
        <p:spPr>
          <a:xfrm>
            <a:off x="1078250" y="2624613"/>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2" name="Google Shape;582;g249eb19b988_0_309"/>
          <p:cNvCxnSpPr>
            <a:stCxn id="580" idx="3"/>
          </p:cNvCxnSpPr>
          <p:nvPr/>
        </p:nvCxnSpPr>
        <p:spPr>
          <a:xfrm>
            <a:off x="2156855" y="3677237"/>
            <a:ext cx="3253500" cy="5811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83" name="Google Shape;583;g249eb19b988_0_309"/>
          <p:cNvSpPr txBox="1"/>
          <p:nvPr/>
        </p:nvSpPr>
        <p:spPr>
          <a:xfrm>
            <a:off x="837513" y="4014513"/>
            <a:ext cx="92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VARIÉTÉ</a:t>
            </a:r>
            <a:endParaRPr b="1">
              <a:solidFill>
                <a:srgbClr val="70AD47"/>
              </a:solidFill>
              <a:latin typeface="Calibri"/>
              <a:ea typeface="Calibri"/>
              <a:cs typeface="Calibri"/>
              <a:sym typeface="Calibri"/>
            </a:endParaRPr>
          </a:p>
        </p:txBody>
      </p:sp>
      <p:sp>
        <p:nvSpPr>
          <p:cNvPr id="584" name="Google Shape;584;g249eb19b988_0_309"/>
          <p:cNvSpPr/>
          <p:nvPr/>
        </p:nvSpPr>
        <p:spPr>
          <a:xfrm>
            <a:off x="10838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Un modèle de Variables partagé</a:t>
            </a:r>
            <a:endParaRPr sz="2800" strike="noStrike">
              <a:latin typeface="Calibri"/>
              <a:ea typeface="Calibri"/>
              <a:cs typeface="Calibri"/>
              <a:sym typeface="Calibri"/>
            </a:endParaRPr>
          </a:p>
        </p:txBody>
      </p:sp>
      <p:pic>
        <p:nvPicPr>
          <p:cNvPr id="585" name="Google Shape;585;g249eb19b988_0_309"/>
          <p:cNvPicPr preferRelativeResize="0"/>
          <p:nvPr/>
        </p:nvPicPr>
        <p:blipFill>
          <a:blip r:embed="rId4">
            <a:alphaModFix/>
          </a:blip>
          <a:stretch>
            <a:fillRect/>
          </a:stretch>
        </p:blipFill>
        <p:spPr>
          <a:xfrm>
            <a:off x="66973" y="22975"/>
            <a:ext cx="847250" cy="847250"/>
          </a:xfrm>
          <a:prstGeom prst="rect">
            <a:avLst/>
          </a:prstGeom>
          <a:noFill/>
          <a:ln>
            <a:noFill/>
          </a:ln>
        </p:spPr>
      </p:pic>
      <p:pic>
        <p:nvPicPr>
          <p:cNvPr id="586" name="Google Shape;586;g249eb19b988_0_309"/>
          <p:cNvPicPr preferRelativeResize="0"/>
          <p:nvPr/>
        </p:nvPicPr>
        <p:blipFill>
          <a:blip r:embed="rId5">
            <a:alphaModFix/>
          </a:blip>
          <a:stretch>
            <a:fillRect/>
          </a:stretch>
        </p:blipFill>
        <p:spPr>
          <a:xfrm>
            <a:off x="3074851" y="152400"/>
            <a:ext cx="5889898"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2494632a301_0_81"/>
          <p:cNvPicPr preferRelativeResize="0"/>
          <p:nvPr/>
        </p:nvPicPr>
        <p:blipFill rotWithShape="1">
          <a:blip r:embed="rId3">
            <a:alphaModFix/>
          </a:blip>
          <a:srcRect b="0" l="0" r="0" t="0"/>
          <a:stretch/>
        </p:blipFill>
        <p:spPr>
          <a:xfrm>
            <a:off x="5904000" y="618300"/>
            <a:ext cx="2421360" cy="1676160"/>
          </a:xfrm>
          <a:prstGeom prst="rect">
            <a:avLst/>
          </a:prstGeom>
          <a:noFill/>
          <a:ln>
            <a:noFill/>
          </a:ln>
        </p:spPr>
      </p:pic>
      <p:sp>
        <p:nvSpPr>
          <p:cNvPr id="100" name="Google Shape;100;g2494632a301_0_81"/>
          <p:cNvSpPr/>
          <p:nvPr/>
        </p:nvSpPr>
        <p:spPr>
          <a:xfrm>
            <a:off x="288000" y="3328800"/>
            <a:ext cx="8280000" cy="594000"/>
          </a:xfrm>
          <a:prstGeom prst="rect">
            <a:avLst/>
          </a:prstGeom>
          <a:solidFill>
            <a:srgbClr val="DDDDDD"/>
          </a:solidFill>
          <a:ln cap="flat" cmpd="sng" w="3600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700"/>
              <a:t>Valoriser les données :</a:t>
            </a:r>
            <a:r>
              <a:rPr lang="fr" sz="1700"/>
              <a:t> ré-analyses, méta-analyses et nouvelles analyses</a:t>
            </a:r>
            <a:endParaRPr sz="1700"/>
          </a:p>
          <a:p>
            <a:pPr indent="0" lvl="0" marL="0" rtl="0" algn="l">
              <a:spcBef>
                <a:spcPts val="0"/>
              </a:spcBef>
              <a:spcAft>
                <a:spcPts val="0"/>
              </a:spcAft>
              <a:buNone/>
            </a:pPr>
            <a:r>
              <a:rPr lang="fr" sz="1700"/>
              <a:t>    → impossible sans </a:t>
            </a:r>
            <a:r>
              <a:rPr b="1" lang="fr" sz="1700"/>
              <a:t>une gestion avancée des données</a:t>
            </a:r>
            <a:endParaRPr b="1" sz="1700"/>
          </a:p>
        </p:txBody>
      </p:sp>
      <p:sp>
        <p:nvSpPr>
          <p:cNvPr id="101" name="Google Shape;101;g2494632a301_0_81"/>
          <p:cNvSpPr/>
          <p:nvPr/>
        </p:nvSpPr>
        <p:spPr>
          <a:xfrm>
            <a:off x="-199625" y="615425"/>
            <a:ext cx="6285000" cy="1818600"/>
          </a:xfrm>
          <a:prstGeom prst="rect">
            <a:avLst/>
          </a:prstGeom>
          <a:noFill/>
          <a:ln>
            <a:noFill/>
          </a:ln>
        </p:spPr>
        <p:txBody>
          <a:bodyPr anchorCtr="0" anchor="t" bIns="45000" lIns="90000" spcFirstLastPara="1" rIns="90000" wrap="square" tIns="45000">
            <a:noAutofit/>
          </a:bodyPr>
          <a:lstStyle/>
          <a:p>
            <a:pPr indent="-194430" lvl="0" marL="216000" marR="0" rtl="0" algn="l">
              <a:lnSpc>
                <a:spcPct val="100000"/>
              </a:lnSpc>
              <a:spcBef>
                <a:spcPts val="0"/>
              </a:spcBef>
              <a:spcAft>
                <a:spcPts val="0"/>
              </a:spcAft>
              <a:buClr>
                <a:srgbClr val="000000"/>
              </a:buClr>
              <a:buSzPts val="600"/>
              <a:buFont typeface="Noto Sans Symbols"/>
              <a:buChar char="●"/>
            </a:pPr>
            <a:r>
              <a:rPr b="1" lang="fr" sz="1700"/>
              <a:t>Les </a:t>
            </a:r>
            <a:r>
              <a:rPr b="1" i="0" lang="fr" sz="1700" u="none" cap="none" strike="noStrike">
                <a:solidFill>
                  <a:srgbClr val="000000"/>
                </a:solidFill>
                <a:latin typeface="Arial"/>
                <a:ea typeface="Arial"/>
                <a:cs typeface="Arial"/>
                <a:sym typeface="Arial"/>
              </a:rPr>
              <a:t>Exp</a:t>
            </a:r>
            <a:r>
              <a:rPr b="1" lang="fr" sz="1700"/>
              <a:t>é</a:t>
            </a:r>
            <a:r>
              <a:rPr b="1" i="0" lang="fr" sz="1700" u="none" cap="none" strike="noStrike">
                <a:solidFill>
                  <a:srgbClr val="000000"/>
                </a:solidFill>
                <a:latin typeface="Arial"/>
                <a:ea typeface="Arial"/>
                <a:cs typeface="Arial"/>
                <a:sym typeface="Arial"/>
              </a:rPr>
              <a:t>rimentations </a:t>
            </a:r>
            <a:r>
              <a:rPr b="1" lang="fr" sz="1700"/>
              <a:t>ou</a:t>
            </a:r>
            <a:r>
              <a:rPr b="1" i="0" lang="fr" sz="1700" u="none" cap="none" strike="noStrike">
                <a:solidFill>
                  <a:srgbClr val="000000"/>
                </a:solidFill>
                <a:latin typeface="Arial"/>
                <a:ea typeface="Arial"/>
                <a:cs typeface="Arial"/>
                <a:sym typeface="Arial"/>
              </a:rPr>
              <a:t> Observations</a:t>
            </a:r>
            <a:endParaRPr b="0" i="0" sz="1700" u="none" cap="none" strike="noStrike">
              <a:latin typeface="Arial"/>
              <a:ea typeface="Arial"/>
              <a:cs typeface="Arial"/>
              <a:sym typeface="Arial"/>
            </a:endParaRPr>
          </a:p>
          <a:p>
            <a:pPr indent="-196230" lvl="2" marL="647999" marR="0" rtl="0" algn="l">
              <a:lnSpc>
                <a:spcPct val="100000"/>
              </a:lnSpc>
              <a:spcBef>
                <a:spcPts val="567"/>
              </a:spcBef>
              <a:spcAft>
                <a:spcPts val="0"/>
              </a:spcAft>
              <a:buClr>
                <a:srgbClr val="000000"/>
              </a:buClr>
              <a:buSzPts val="600"/>
              <a:buFont typeface="Noto Sans Symbols"/>
              <a:buChar char="●"/>
            </a:pPr>
            <a:r>
              <a:rPr lang="fr" sz="1700"/>
              <a:t>Sont c</a:t>
            </a:r>
            <a:r>
              <a:rPr b="0" i="0" lang="fr" sz="1700" u="none" cap="none" strike="noStrike">
                <a:solidFill>
                  <a:srgbClr val="000000"/>
                </a:solidFill>
                <a:latin typeface="Arial"/>
                <a:ea typeface="Arial"/>
                <a:cs typeface="Arial"/>
                <a:sym typeface="Arial"/>
              </a:rPr>
              <a:t>omplexes et ne p</a:t>
            </a:r>
            <a:r>
              <a:rPr lang="fr" sz="1700"/>
              <a:t>euvent pas être reproduites</a:t>
            </a:r>
            <a:endParaRPr b="0" i="0" sz="1700" u="none" cap="none" strike="noStrike">
              <a:latin typeface="Arial"/>
              <a:ea typeface="Arial"/>
              <a:cs typeface="Arial"/>
              <a:sym typeface="Arial"/>
            </a:endParaRPr>
          </a:p>
          <a:p>
            <a:pPr indent="-196230" lvl="2" marL="647999" marR="0" rtl="0" algn="l">
              <a:lnSpc>
                <a:spcPct val="100000"/>
              </a:lnSpc>
              <a:spcBef>
                <a:spcPts val="567"/>
              </a:spcBef>
              <a:spcAft>
                <a:spcPts val="0"/>
              </a:spcAft>
              <a:buClr>
                <a:srgbClr val="000000"/>
              </a:buClr>
              <a:buSzPts val="600"/>
              <a:buFont typeface="Noto Sans Symbols"/>
              <a:buChar char="●"/>
            </a:pPr>
            <a:r>
              <a:rPr lang="fr" sz="1700"/>
              <a:t>Nombreux besoins en ressources diverses</a:t>
            </a:r>
            <a:endParaRPr b="0" i="0" sz="1700" u="none" cap="none" strike="noStrike">
              <a:latin typeface="Arial"/>
              <a:ea typeface="Arial"/>
              <a:cs typeface="Arial"/>
              <a:sym typeface="Arial"/>
            </a:endParaRPr>
          </a:p>
          <a:p>
            <a:pPr indent="-194790" lvl="2" marL="647999" marR="0" rtl="0" algn="l">
              <a:lnSpc>
                <a:spcPct val="100000"/>
              </a:lnSpc>
              <a:spcBef>
                <a:spcPts val="567"/>
              </a:spcBef>
              <a:spcAft>
                <a:spcPts val="0"/>
              </a:spcAft>
              <a:buClr>
                <a:srgbClr val="000000"/>
              </a:buClr>
              <a:buSzPts val="600"/>
              <a:buFont typeface="Noto Sans Symbols"/>
              <a:buChar char="●"/>
            </a:pPr>
            <a:r>
              <a:rPr lang="fr" sz="1700"/>
              <a:t>Ensembles de données énormes et très </a:t>
            </a:r>
            <a:r>
              <a:rPr b="1" lang="fr" sz="1700"/>
              <a:t>complexes</a:t>
            </a:r>
            <a:endParaRPr b="1" sz="1700"/>
          </a:p>
          <a:p>
            <a:pPr indent="-194790" lvl="2" marL="647999" marR="0" rtl="0" algn="l">
              <a:lnSpc>
                <a:spcPct val="100000"/>
              </a:lnSpc>
              <a:spcBef>
                <a:spcPts val="567"/>
              </a:spcBef>
              <a:spcAft>
                <a:spcPts val="0"/>
              </a:spcAft>
              <a:buClr>
                <a:srgbClr val="000000"/>
              </a:buClr>
              <a:buSzPts val="600"/>
              <a:buFont typeface="Noto Sans Symbols"/>
              <a:buChar char="●"/>
            </a:pPr>
            <a:r>
              <a:rPr b="1" lang="fr" sz="1700"/>
              <a:t>Contexte interdisciplinaire</a:t>
            </a:r>
            <a:endParaRPr b="1" sz="1700"/>
          </a:p>
          <a:p>
            <a:pPr indent="0" lvl="0" marL="0" marR="0" rtl="0" algn="l">
              <a:lnSpc>
                <a:spcPct val="100000"/>
              </a:lnSpc>
              <a:spcBef>
                <a:spcPts val="567"/>
              </a:spcBef>
              <a:spcAft>
                <a:spcPts val="0"/>
              </a:spcAft>
              <a:buNone/>
            </a:pPr>
            <a:r>
              <a:t/>
            </a:r>
            <a:endParaRPr sz="1700"/>
          </a:p>
          <a:p>
            <a:pPr indent="0" lvl="0" marL="0" marR="0" rtl="0" algn="l">
              <a:lnSpc>
                <a:spcPct val="100000"/>
              </a:lnSpc>
              <a:spcBef>
                <a:spcPts val="567"/>
              </a:spcBef>
              <a:spcAft>
                <a:spcPts val="0"/>
              </a:spcAft>
              <a:buClr>
                <a:schemeClr val="dk1"/>
              </a:buClr>
              <a:buSzPts val="1100"/>
              <a:buFont typeface="Arial"/>
              <a:buNone/>
            </a:pPr>
            <a:r>
              <a:t/>
            </a:r>
            <a:endParaRPr sz="1700"/>
          </a:p>
          <a:p>
            <a:pPr indent="0" lvl="0" marL="0" marR="0" rtl="0" algn="l">
              <a:lnSpc>
                <a:spcPct val="100000"/>
              </a:lnSpc>
              <a:spcBef>
                <a:spcPts val="567"/>
              </a:spcBef>
              <a:spcAft>
                <a:spcPts val="0"/>
              </a:spcAft>
              <a:buNone/>
            </a:pPr>
            <a:r>
              <a:t/>
            </a:r>
            <a:endParaRPr sz="1700"/>
          </a:p>
        </p:txBody>
      </p:sp>
      <p:sp>
        <p:nvSpPr>
          <p:cNvPr id="102" name="Google Shape;102;g2494632a301_0_81"/>
          <p:cNvSpPr/>
          <p:nvPr/>
        </p:nvSpPr>
        <p:spPr>
          <a:xfrm>
            <a:off x="171720" y="1915920"/>
            <a:ext cx="178200" cy="27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g2494632a301_0_81"/>
          <p:cNvPicPr preferRelativeResize="0"/>
          <p:nvPr/>
        </p:nvPicPr>
        <p:blipFill rotWithShape="1">
          <a:blip r:embed="rId4">
            <a:alphaModFix/>
          </a:blip>
          <a:srcRect b="0" l="0" r="0" t="0"/>
          <a:stretch/>
        </p:blipFill>
        <p:spPr>
          <a:xfrm>
            <a:off x="7037280" y="2131200"/>
            <a:ext cx="1800090" cy="901800"/>
          </a:xfrm>
          <a:prstGeom prst="rect">
            <a:avLst/>
          </a:prstGeom>
          <a:noFill/>
          <a:ln>
            <a:noFill/>
          </a:ln>
        </p:spPr>
      </p:pic>
      <p:sp>
        <p:nvSpPr>
          <p:cNvPr id="104" name="Google Shape;104;g2494632a301_0_81"/>
          <p:cNvSpPr/>
          <p:nvPr/>
        </p:nvSpPr>
        <p:spPr>
          <a:xfrm>
            <a:off x="100440" y="-49680"/>
            <a:ext cx="8664000" cy="665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 sz="2000">
                <a:solidFill>
                  <a:srgbClr val="009999"/>
                </a:solidFill>
              </a:rPr>
              <a:t>Défi des données dans l'agriculture et les sciences de l'environnement</a:t>
            </a:r>
            <a:endParaRPr b="0" i="0" sz="2000" u="none" cap="none" strike="noStrike">
              <a:latin typeface="Arial"/>
              <a:ea typeface="Arial"/>
              <a:cs typeface="Arial"/>
              <a:sym typeface="Arial"/>
            </a:endParaRPr>
          </a:p>
        </p:txBody>
      </p:sp>
      <p:pic>
        <p:nvPicPr>
          <p:cNvPr id="105" name="Google Shape;105;g2494632a301_0_81"/>
          <p:cNvPicPr preferRelativeResize="0"/>
          <p:nvPr/>
        </p:nvPicPr>
        <p:blipFill rotWithShape="1">
          <a:blip r:embed="rId5">
            <a:alphaModFix/>
          </a:blip>
          <a:srcRect b="0" l="0" r="0" t="0"/>
          <a:stretch/>
        </p:blipFill>
        <p:spPr>
          <a:xfrm>
            <a:off x="360" y="4034730"/>
            <a:ext cx="6857731" cy="1328670"/>
          </a:xfrm>
          <a:prstGeom prst="rect">
            <a:avLst/>
          </a:prstGeom>
          <a:noFill/>
          <a:ln>
            <a:noFill/>
          </a:ln>
        </p:spPr>
      </p:pic>
      <p:sp>
        <p:nvSpPr>
          <p:cNvPr id="106" name="Google Shape;106;g2494632a301_0_81"/>
          <p:cNvSpPr txBox="1"/>
          <p:nvPr/>
        </p:nvSpPr>
        <p:spPr>
          <a:xfrm>
            <a:off x="428425" y="2629975"/>
            <a:ext cx="6690600" cy="708000"/>
          </a:xfrm>
          <a:prstGeom prst="rect">
            <a:avLst/>
          </a:prstGeom>
          <a:noFill/>
          <a:ln>
            <a:noFill/>
          </a:ln>
        </p:spPr>
        <p:txBody>
          <a:bodyPr anchorCtr="0" anchor="t" bIns="91425" lIns="91425" spcFirstLastPara="1" rIns="91425" wrap="square" tIns="91425">
            <a:spAutoFit/>
          </a:bodyPr>
          <a:lstStyle/>
          <a:p>
            <a:pPr indent="0" lvl="0" marL="0" rtl="0" algn="l">
              <a:spcBef>
                <a:spcPts val="567"/>
              </a:spcBef>
              <a:spcAft>
                <a:spcPts val="0"/>
              </a:spcAft>
              <a:buClr>
                <a:schemeClr val="dk1"/>
              </a:buClr>
              <a:buFont typeface="Arial"/>
              <a:buNone/>
            </a:pPr>
            <a:r>
              <a:rPr lang="fr" sz="1700">
                <a:solidFill>
                  <a:schemeClr val="dk1"/>
                </a:solidFill>
              </a:rPr>
              <a:t>-&gt; Besoins importants de </a:t>
            </a:r>
            <a:r>
              <a:rPr b="1" lang="fr" sz="1700">
                <a:solidFill>
                  <a:schemeClr val="dk1"/>
                </a:solidFill>
              </a:rPr>
              <a:t>transparence</a:t>
            </a:r>
            <a:r>
              <a:rPr lang="fr" sz="1700">
                <a:solidFill>
                  <a:schemeClr val="dk1"/>
                </a:solidFill>
              </a:rPr>
              <a:t> et de </a:t>
            </a:r>
            <a:r>
              <a:rPr b="1" lang="fr" sz="1700">
                <a:solidFill>
                  <a:schemeClr val="dk1"/>
                </a:solidFill>
              </a:rPr>
              <a:t>reproductibilité</a:t>
            </a:r>
            <a:r>
              <a:rPr lang="fr" sz="1700">
                <a:solidFill>
                  <a:schemeClr val="dk1"/>
                </a:solidFill>
              </a:rPr>
              <a:t> du traitement des données</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2494632a301_0_472"/>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Les différents concepts OpenSILEX </a:t>
            </a:r>
            <a:r>
              <a:rPr b="1" lang="fr" sz="2400">
                <a:solidFill>
                  <a:srgbClr val="009999"/>
                </a:solidFill>
                <a:latin typeface="Calibri"/>
                <a:ea typeface="Calibri"/>
                <a:cs typeface="Calibri"/>
                <a:sym typeface="Calibri"/>
              </a:rPr>
              <a:t>et leurs relations</a:t>
            </a:r>
            <a:endParaRPr sz="2400" strike="noStrike">
              <a:latin typeface="Calibri"/>
              <a:ea typeface="Calibri"/>
              <a:cs typeface="Calibri"/>
              <a:sym typeface="Calibri"/>
            </a:endParaRPr>
          </a:p>
        </p:txBody>
      </p:sp>
      <p:pic>
        <p:nvPicPr>
          <p:cNvPr id="592" name="Google Shape;592;g2494632a301_0_472"/>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593" name="Google Shape;593;g2494632a301_0_472"/>
          <p:cNvPicPr preferRelativeResize="0"/>
          <p:nvPr/>
        </p:nvPicPr>
        <p:blipFill rotWithShape="1">
          <a:blip r:embed="rId4">
            <a:alphaModFix/>
          </a:blip>
          <a:srcRect b="0" l="0" r="19100" t="17891"/>
          <a:stretch/>
        </p:blipFill>
        <p:spPr>
          <a:xfrm>
            <a:off x="1905000" y="894400"/>
            <a:ext cx="5901825" cy="3258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2494632a301_0_479"/>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 interopérabilité et communautés</a:t>
            </a:r>
            <a:endParaRPr sz="2400" strike="noStrike">
              <a:latin typeface="Calibri"/>
              <a:ea typeface="Calibri"/>
              <a:cs typeface="Calibri"/>
              <a:sym typeface="Calibri"/>
            </a:endParaRPr>
          </a:p>
        </p:txBody>
      </p:sp>
      <p:pic>
        <p:nvPicPr>
          <p:cNvPr id="599" name="Google Shape;599;g2494632a301_0_479"/>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600" name="Google Shape;600;g2494632a301_0_479"/>
          <p:cNvSpPr txBox="1"/>
          <p:nvPr>
            <p:ph idx="1" type="body"/>
          </p:nvPr>
        </p:nvSpPr>
        <p:spPr>
          <a:xfrm>
            <a:off x="432525" y="772400"/>
            <a:ext cx="7988400" cy="3686100"/>
          </a:xfrm>
          <a:prstGeom prst="rect">
            <a:avLst/>
          </a:prstGeom>
        </p:spPr>
        <p:txBody>
          <a:bodyPr anchorCtr="0" anchor="t" bIns="45700" lIns="91425" spcFirstLastPara="1" rIns="91425" wrap="square" tIns="45700">
            <a:normAutofit lnSpcReduction="20000"/>
          </a:bodyPr>
          <a:lstStyle/>
          <a:p>
            <a:pPr indent="0" lvl="0" marL="457200" rtl="0" algn="l">
              <a:spcBef>
                <a:spcPts val="1000"/>
              </a:spcBef>
              <a:spcAft>
                <a:spcPts val="0"/>
              </a:spcAft>
              <a:buNone/>
            </a:pPr>
            <a:r>
              <a:t/>
            </a:r>
            <a:endParaRPr sz="2000">
              <a:solidFill>
                <a:srgbClr val="00A3A6"/>
              </a:solidFill>
            </a:endParaRPr>
          </a:p>
          <a:p>
            <a:pPr indent="-355600" lvl="0" marL="457200" rtl="0" algn="l">
              <a:spcBef>
                <a:spcPts val="1000"/>
              </a:spcBef>
              <a:spcAft>
                <a:spcPts val="0"/>
              </a:spcAft>
              <a:buClr>
                <a:srgbClr val="00A3A6"/>
              </a:buClr>
              <a:buSzPts val="2000"/>
              <a:buChar char="❖"/>
            </a:pPr>
            <a:r>
              <a:rPr b="1" lang="fr" sz="2000">
                <a:solidFill>
                  <a:srgbClr val="00A3A6"/>
                </a:solidFill>
              </a:rPr>
              <a:t>Interopérabilité avec les Outils : </a:t>
            </a:r>
            <a:endParaRPr b="1" sz="2000">
              <a:solidFill>
                <a:srgbClr val="00A3A6"/>
              </a:solidFill>
            </a:endParaRPr>
          </a:p>
          <a:p>
            <a:pPr indent="-355600" lvl="1" marL="914400" rtl="0" algn="l">
              <a:spcBef>
                <a:spcPts val="1000"/>
              </a:spcBef>
              <a:spcAft>
                <a:spcPts val="0"/>
              </a:spcAft>
              <a:buClr>
                <a:schemeClr val="dk1"/>
              </a:buClr>
              <a:buSzPts val="2000"/>
              <a:buChar char="➢"/>
            </a:pPr>
            <a:r>
              <a:rPr lang="fr">
                <a:solidFill>
                  <a:schemeClr val="dk1"/>
                </a:solidFill>
              </a:rPr>
              <a:t>Adonis</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Olga </a:t>
            </a:r>
            <a:r>
              <a:rPr i="1" lang="fr">
                <a:solidFill>
                  <a:schemeClr val="dk1"/>
                </a:solidFill>
              </a:rPr>
              <a:t>(automne 2023)</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Geofolia </a:t>
            </a:r>
            <a:r>
              <a:rPr i="1" lang="fr">
                <a:solidFill>
                  <a:schemeClr val="dk1"/>
                </a:solidFill>
              </a:rPr>
              <a:t>(début 2024)</a:t>
            </a:r>
            <a:endParaRPr i="1">
              <a:solidFill>
                <a:schemeClr val="dk1"/>
              </a:solidFill>
            </a:endParaRPr>
          </a:p>
          <a:p>
            <a:pPr indent="0" lvl="0" marL="457200" rtl="0" algn="l">
              <a:spcBef>
                <a:spcPts val="1000"/>
              </a:spcBef>
              <a:spcAft>
                <a:spcPts val="0"/>
              </a:spcAft>
              <a:buNone/>
            </a:pPr>
            <a:r>
              <a:t/>
            </a:r>
            <a:endParaRPr i="1">
              <a:solidFill>
                <a:schemeClr val="dk1"/>
              </a:solidFill>
            </a:endParaRPr>
          </a:p>
          <a:p>
            <a:pPr indent="-355600" lvl="0" marL="457200" rtl="0" algn="l">
              <a:spcBef>
                <a:spcPts val="1000"/>
              </a:spcBef>
              <a:spcAft>
                <a:spcPts val="0"/>
              </a:spcAft>
              <a:buClr>
                <a:srgbClr val="00A3A6"/>
              </a:buClr>
              <a:buSzPts val="2000"/>
              <a:buChar char="❖"/>
            </a:pPr>
            <a:r>
              <a:rPr b="1" lang="fr" sz="2000">
                <a:solidFill>
                  <a:srgbClr val="00A3A6"/>
                </a:solidFill>
              </a:rPr>
              <a:t>Interopérabilité avec les standards : </a:t>
            </a:r>
            <a:endParaRPr b="1" sz="2000">
              <a:solidFill>
                <a:srgbClr val="00A3A6"/>
              </a:solidFill>
            </a:endParaRPr>
          </a:p>
          <a:p>
            <a:pPr indent="-355600" lvl="1" marL="914400" rtl="0" algn="l">
              <a:spcBef>
                <a:spcPts val="1000"/>
              </a:spcBef>
              <a:spcAft>
                <a:spcPts val="0"/>
              </a:spcAft>
              <a:buClr>
                <a:schemeClr val="dk1"/>
              </a:buClr>
              <a:buSzPts val="2000"/>
              <a:buChar char="➢"/>
            </a:pPr>
            <a:r>
              <a:rPr lang="fr" sz="2000">
                <a:solidFill>
                  <a:schemeClr val="dk1"/>
                </a:solidFill>
              </a:rPr>
              <a:t>BrAPI</a:t>
            </a:r>
            <a:endParaRPr sz="2000">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FAIDARE</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RDG</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MIAPPE</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AgMIP / ICASA</a:t>
            </a:r>
            <a:endParaRPr>
              <a:solidFill>
                <a:schemeClr val="dk1"/>
              </a:solidFill>
            </a:endParaRPr>
          </a:p>
          <a:p>
            <a:pPr indent="0" lvl="0" marL="457200" rtl="0" algn="l">
              <a:spcBef>
                <a:spcPts val="1000"/>
              </a:spcBef>
              <a:spcAft>
                <a:spcPts val="0"/>
              </a:spcAft>
              <a:buNone/>
            </a:pPr>
            <a:r>
              <a:t/>
            </a:r>
            <a:endParaRPr i="1" sz="2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251da51226d_0_296"/>
          <p:cNvSpPr/>
          <p:nvPr/>
        </p:nvSpPr>
        <p:spPr>
          <a:xfrm>
            <a:off x="4013550" y="1687238"/>
            <a:ext cx="1523700" cy="24678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606" name="Google Shape;606;g251da51226d_0_296"/>
          <p:cNvSpPr/>
          <p:nvPr/>
        </p:nvSpPr>
        <p:spPr>
          <a:xfrm>
            <a:off x="7017100" y="1054763"/>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Projet</a:t>
            </a:r>
            <a:endParaRPr/>
          </a:p>
        </p:txBody>
      </p:sp>
      <p:sp>
        <p:nvSpPr>
          <p:cNvPr id="607" name="Google Shape;607;g251da51226d_0_296"/>
          <p:cNvSpPr/>
          <p:nvPr/>
        </p:nvSpPr>
        <p:spPr>
          <a:xfrm>
            <a:off x="7259150" y="1342144"/>
            <a:ext cx="1576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Expérimentation</a:t>
            </a:r>
            <a:endParaRPr/>
          </a:p>
        </p:txBody>
      </p:sp>
      <p:pic>
        <p:nvPicPr>
          <p:cNvPr id="608" name="Google Shape;608;g251da51226d_0_296"/>
          <p:cNvPicPr preferRelativeResize="0"/>
          <p:nvPr/>
        </p:nvPicPr>
        <p:blipFill>
          <a:blip r:embed="rId3">
            <a:alphaModFix/>
          </a:blip>
          <a:stretch>
            <a:fillRect/>
          </a:stretch>
        </p:blipFill>
        <p:spPr>
          <a:xfrm>
            <a:off x="2558650" y="2597914"/>
            <a:ext cx="1264537" cy="1024162"/>
          </a:xfrm>
          <a:prstGeom prst="rect">
            <a:avLst/>
          </a:prstGeom>
          <a:noFill/>
          <a:ln>
            <a:noFill/>
          </a:ln>
        </p:spPr>
      </p:pic>
      <p:pic>
        <p:nvPicPr>
          <p:cNvPr id="609" name="Google Shape;609;g251da51226d_0_296"/>
          <p:cNvPicPr preferRelativeResize="0"/>
          <p:nvPr/>
        </p:nvPicPr>
        <p:blipFill>
          <a:blip r:embed="rId4">
            <a:alphaModFix/>
          </a:blip>
          <a:stretch>
            <a:fillRect/>
          </a:stretch>
        </p:blipFill>
        <p:spPr>
          <a:xfrm>
            <a:off x="318400" y="1041915"/>
            <a:ext cx="1921603" cy="1065512"/>
          </a:xfrm>
          <a:prstGeom prst="rect">
            <a:avLst/>
          </a:prstGeom>
          <a:noFill/>
          <a:ln>
            <a:noFill/>
          </a:ln>
        </p:spPr>
      </p:pic>
      <p:pic>
        <p:nvPicPr>
          <p:cNvPr id="610" name="Google Shape;610;g251da51226d_0_296"/>
          <p:cNvPicPr preferRelativeResize="0"/>
          <p:nvPr/>
        </p:nvPicPr>
        <p:blipFill rotWithShape="1">
          <a:blip r:embed="rId5">
            <a:alphaModFix/>
          </a:blip>
          <a:srcRect b="33337" l="0" r="0" t="0"/>
          <a:stretch/>
        </p:blipFill>
        <p:spPr>
          <a:xfrm>
            <a:off x="140625" y="3852431"/>
            <a:ext cx="2432676" cy="916031"/>
          </a:xfrm>
          <a:prstGeom prst="rect">
            <a:avLst/>
          </a:prstGeom>
          <a:noFill/>
          <a:ln>
            <a:noFill/>
          </a:ln>
        </p:spPr>
      </p:pic>
      <p:sp>
        <p:nvSpPr>
          <p:cNvPr id="611" name="Google Shape;611;g251da51226d_0_296"/>
          <p:cNvSpPr/>
          <p:nvPr/>
        </p:nvSpPr>
        <p:spPr>
          <a:xfrm>
            <a:off x="7568875" y="1685200"/>
            <a:ext cx="11526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Facteur</a:t>
            </a:r>
            <a:endParaRPr/>
          </a:p>
        </p:txBody>
      </p:sp>
      <p:cxnSp>
        <p:nvCxnSpPr>
          <p:cNvPr id="612" name="Google Shape;612;g251da51226d_0_296"/>
          <p:cNvCxnSpPr>
            <a:stCxn id="613" idx="2"/>
          </p:cNvCxnSpPr>
          <p:nvPr/>
        </p:nvCxnSpPr>
        <p:spPr>
          <a:xfrm rot="5400000">
            <a:off x="7948800" y="2532241"/>
            <a:ext cx="486000" cy="751800"/>
          </a:xfrm>
          <a:prstGeom prst="curvedConnector2">
            <a:avLst/>
          </a:prstGeom>
          <a:noFill/>
          <a:ln cap="flat" cmpd="sng" w="38100">
            <a:solidFill>
              <a:srgbClr val="7F9A2B"/>
            </a:solidFill>
            <a:prstDash val="solid"/>
            <a:round/>
            <a:headEnd len="med" w="med" type="none"/>
            <a:tailEnd len="med" w="med" type="triangle"/>
          </a:ln>
        </p:spPr>
      </p:cxnSp>
      <p:sp>
        <p:nvSpPr>
          <p:cNvPr id="614" name="Google Shape;614;g251da51226d_0_296"/>
          <p:cNvSpPr/>
          <p:nvPr/>
        </p:nvSpPr>
        <p:spPr>
          <a:xfrm>
            <a:off x="566800" y="2186563"/>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Protocole </a:t>
            </a:r>
            <a:endParaRPr/>
          </a:p>
        </p:txBody>
      </p:sp>
      <p:sp>
        <p:nvSpPr>
          <p:cNvPr id="615" name="Google Shape;615;g251da51226d_0_296"/>
          <p:cNvSpPr/>
          <p:nvPr/>
        </p:nvSpPr>
        <p:spPr>
          <a:xfrm>
            <a:off x="1055550" y="2500219"/>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Dispositif </a:t>
            </a:r>
            <a:endParaRPr/>
          </a:p>
        </p:txBody>
      </p:sp>
      <p:cxnSp>
        <p:nvCxnSpPr>
          <p:cNvPr id="616" name="Google Shape;616;g251da51226d_0_296"/>
          <p:cNvCxnSpPr>
            <a:stCxn id="615" idx="2"/>
            <a:endCxn id="608" idx="1"/>
          </p:cNvCxnSpPr>
          <p:nvPr/>
        </p:nvCxnSpPr>
        <p:spPr>
          <a:xfrm flipH="1" rot="-5400000">
            <a:off x="1989300" y="2540719"/>
            <a:ext cx="260400" cy="878400"/>
          </a:xfrm>
          <a:prstGeom prst="curvedConnector2">
            <a:avLst/>
          </a:prstGeom>
          <a:noFill/>
          <a:ln cap="flat" cmpd="sng" w="38100">
            <a:solidFill>
              <a:srgbClr val="7F9A2B"/>
            </a:solidFill>
            <a:prstDash val="solid"/>
            <a:round/>
            <a:headEnd len="med" w="med" type="none"/>
            <a:tailEnd len="med" w="med" type="triangle"/>
          </a:ln>
        </p:spPr>
      </p:cxnSp>
      <p:cxnSp>
        <p:nvCxnSpPr>
          <p:cNvPr id="617" name="Google Shape;617;g251da51226d_0_296"/>
          <p:cNvCxnSpPr>
            <a:stCxn id="618" idx="0"/>
            <a:endCxn id="608" idx="0"/>
          </p:cNvCxnSpPr>
          <p:nvPr/>
        </p:nvCxnSpPr>
        <p:spPr>
          <a:xfrm flipH="1" rot="5400000">
            <a:off x="4890726" y="898159"/>
            <a:ext cx="159900" cy="3559500"/>
          </a:xfrm>
          <a:prstGeom prst="curvedConnector3">
            <a:avLst>
              <a:gd fmla="val 248950" name="adj1"/>
            </a:avLst>
          </a:prstGeom>
          <a:noFill/>
          <a:ln cap="flat" cmpd="sng" w="38100">
            <a:solidFill>
              <a:srgbClr val="7F9A2B"/>
            </a:solidFill>
            <a:prstDash val="solid"/>
            <a:round/>
            <a:headEnd len="med" w="med" type="none"/>
            <a:tailEnd len="med" w="med" type="triangle"/>
          </a:ln>
        </p:spPr>
      </p:cxnSp>
      <p:cxnSp>
        <p:nvCxnSpPr>
          <p:cNvPr id="619" name="Google Shape;619;g251da51226d_0_296"/>
          <p:cNvCxnSpPr>
            <a:stCxn id="610" idx="3"/>
            <a:endCxn id="608" idx="2"/>
          </p:cNvCxnSpPr>
          <p:nvPr/>
        </p:nvCxnSpPr>
        <p:spPr>
          <a:xfrm flipH="1" rot="10800000">
            <a:off x="2573301" y="3621947"/>
            <a:ext cx="617700" cy="688500"/>
          </a:xfrm>
          <a:prstGeom prst="curvedConnector2">
            <a:avLst/>
          </a:prstGeom>
          <a:noFill/>
          <a:ln cap="flat" cmpd="sng" w="38100">
            <a:solidFill>
              <a:srgbClr val="E84133"/>
            </a:solidFill>
            <a:prstDash val="solid"/>
            <a:round/>
            <a:headEnd len="med" w="med" type="none"/>
            <a:tailEnd len="med" w="med" type="triangle"/>
          </a:ln>
        </p:spPr>
      </p:cxnSp>
      <p:cxnSp>
        <p:nvCxnSpPr>
          <p:cNvPr id="620" name="Google Shape;620;g251da51226d_0_296"/>
          <p:cNvCxnSpPr>
            <a:stCxn id="608" idx="3"/>
            <a:endCxn id="618" idx="1"/>
          </p:cNvCxnSpPr>
          <p:nvPr/>
        </p:nvCxnSpPr>
        <p:spPr>
          <a:xfrm flipH="1" rot="10800000">
            <a:off x="3823187" y="3092295"/>
            <a:ext cx="2017500" cy="17700"/>
          </a:xfrm>
          <a:prstGeom prst="curvedConnector3">
            <a:avLst>
              <a:gd fmla="val 50001" name="adj1"/>
            </a:avLst>
          </a:prstGeom>
          <a:noFill/>
          <a:ln cap="flat" cmpd="sng" w="38100">
            <a:solidFill>
              <a:srgbClr val="7F9A2B"/>
            </a:solidFill>
            <a:prstDash val="solid"/>
            <a:round/>
            <a:headEnd len="med" w="med" type="none"/>
            <a:tailEnd len="med" w="med" type="triangle"/>
          </a:ln>
        </p:spPr>
      </p:cxnSp>
      <p:cxnSp>
        <p:nvCxnSpPr>
          <p:cNvPr id="621" name="Google Shape;621;g251da51226d_0_296"/>
          <p:cNvCxnSpPr>
            <a:stCxn id="608" idx="2"/>
            <a:endCxn id="618" idx="2"/>
          </p:cNvCxnSpPr>
          <p:nvPr/>
        </p:nvCxnSpPr>
        <p:spPr>
          <a:xfrm rot="-5400000">
            <a:off x="4873019" y="1744676"/>
            <a:ext cx="195300" cy="3559500"/>
          </a:xfrm>
          <a:prstGeom prst="curvedConnector3">
            <a:avLst>
              <a:gd fmla="val -121928" name="adj1"/>
            </a:avLst>
          </a:prstGeom>
          <a:noFill/>
          <a:ln cap="flat" cmpd="sng" w="38100">
            <a:solidFill>
              <a:srgbClr val="E84133"/>
            </a:solidFill>
            <a:prstDash val="solid"/>
            <a:round/>
            <a:headEnd len="med" w="med" type="none"/>
            <a:tailEnd len="med" w="med" type="triangle"/>
          </a:ln>
        </p:spPr>
      </p:cxnSp>
      <p:sp>
        <p:nvSpPr>
          <p:cNvPr id="622" name="Google Shape;622;g251da51226d_0_296"/>
          <p:cNvSpPr/>
          <p:nvPr/>
        </p:nvSpPr>
        <p:spPr>
          <a:xfrm>
            <a:off x="2856175" y="4284873"/>
            <a:ext cx="1325400" cy="467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Observations terrain </a:t>
            </a:r>
            <a:endParaRPr/>
          </a:p>
        </p:txBody>
      </p:sp>
      <p:sp>
        <p:nvSpPr>
          <p:cNvPr id="623" name="Google Shape;623;g251da51226d_0_296"/>
          <p:cNvSpPr txBox="1"/>
          <p:nvPr/>
        </p:nvSpPr>
        <p:spPr>
          <a:xfrm>
            <a:off x="4013550" y="1655306"/>
            <a:ext cx="1523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r" sz="1500">
                <a:solidFill>
                  <a:srgbClr val="274554"/>
                </a:solidFill>
              </a:rPr>
              <a:t>Automatique</a:t>
            </a:r>
            <a:endParaRPr b="1" sz="1500">
              <a:solidFill>
                <a:srgbClr val="274554"/>
              </a:solidFill>
              <a:latin typeface="Calibri"/>
              <a:ea typeface="Calibri"/>
              <a:cs typeface="Calibri"/>
              <a:sym typeface="Calibri"/>
            </a:endParaRPr>
          </a:p>
        </p:txBody>
      </p:sp>
      <p:sp>
        <p:nvSpPr>
          <p:cNvPr id="624" name="Google Shape;624;g251da51226d_0_296"/>
          <p:cNvSpPr txBox="1"/>
          <p:nvPr/>
        </p:nvSpPr>
        <p:spPr>
          <a:xfrm>
            <a:off x="4086600" y="2733206"/>
            <a:ext cx="1377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r" sz="1500">
                <a:solidFill>
                  <a:srgbClr val="669900"/>
                </a:solidFill>
              </a:rPr>
              <a:t>Dispositif</a:t>
            </a:r>
            <a:endParaRPr b="1" sz="1500">
              <a:solidFill>
                <a:srgbClr val="669900"/>
              </a:solidFill>
              <a:latin typeface="Calibri"/>
              <a:ea typeface="Calibri"/>
              <a:cs typeface="Calibri"/>
              <a:sym typeface="Calibri"/>
            </a:endParaRPr>
          </a:p>
        </p:txBody>
      </p:sp>
      <p:sp>
        <p:nvSpPr>
          <p:cNvPr id="625" name="Google Shape;625;g251da51226d_0_296"/>
          <p:cNvSpPr txBox="1"/>
          <p:nvPr/>
        </p:nvSpPr>
        <p:spPr>
          <a:xfrm>
            <a:off x="4240200" y="3781472"/>
            <a:ext cx="107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r">
                <a:solidFill>
                  <a:srgbClr val="E84133"/>
                </a:solidFill>
              </a:rPr>
              <a:t>Données</a:t>
            </a:r>
            <a:endParaRPr b="1">
              <a:solidFill>
                <a:srgbClr val="E84133"/>
              </a:solidFill>
              <a:latin typeface="Calibri"/>
              <a:ea typeface="Calibri"/>
              <a:cs typeface="Calibri"/>
              <a:sym typeface="Calibri"/>
            </a:endParaRPr>
          </a:p>
        </p:txBody>
      </p:sp>
      <p:sp>
        <p:nvSpPr>
          <p:cNvPr id="626" name="Google Shape;626;g251da51226d_0_296"/>
          <p:cNvSpPr txBox="1"/>
          <p:nvPr/>
        </p:nvSpPr>
        <p:spPr>
          <a:xfrm>
            <a:off x="4013550" y="2006794"/>
            <a:ext cx="1523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500">
                <a:solidFill>
                  <a:srgbClr val="669900"/>
                </a:solidFill>
              </a:rPr>
              <a:t>Contexte</a:t>
            </a:r>
            <a:endParaRPr/>
          </a:p>
        </p:txBody>
      </p:sp>
      <p:sp>
        <p:nvSpPr>
          <p:cNvPr id="627" name="Google Shape;627;g251da51226d_0_296"/>
          <p:cNvSpPr/>
          <p:nvPr/>
        </p:nvSpPr>
        <p:spPr>
          <a:xfrm>
            <a:off x="7825125" y="2003644"/>
            <a:ext cx="11526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Germplasm</a:t>
            </a:r>
            <a:endParaRPr/>
          </a:p>
        </p:txBody>
      </p:sp>
      <p:sp>
        <p:nvSpPr>
          <p:cNvPr id="613" name="Google Shape;613;g251da51226d_0_296"/>
          <p:cNvSpPr/>
          <p:nvPr/>
        </p:nvSpPr>
        <p:spPr>
          <a:xfrm>
            <a:off x="7991400" y="2315641"/>
            <a:ext cx="11526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Variables</a:t>
            </a:r>
            <a:endParaRPr/>
          </a:p>
        </p:txBody>
      </p:sp>
      <p:pic>
        <p:nvPicPr>
          <p:cNvPr id="618" name="Google Shape;618;g251da51226d_0_296"/>
          <p:cNvPicPr preferRelativeResize="0"/>
          <p:nvPr/>
        </p:nvPicPr>
        <p:blipFill>
          <a:blip r:embed="rId6">
            <a:alphaModFix/>
          </a:blip>
          <a:stretch>
            <a:fillRect/>
          </a:stretch>
        </p:blipFill>
        <p:spPr>
          <a:xfrm>
            <a:off x="5840725" y="2757859"/>
            <a:ext cx="1819402" cy="668961"/>
          </a:xfrm>
          <a:prstGeom prst="rect">
            <a:avLst/>
          </a:prstGeom>
          <a:noFill/>
          <a:ln>
            <a:noFill/>
          </a:ln>
        </p:spPr>
      </p:pic>
      <p:sp>
        <p:nvSpPr>
          <p:cNvPr id="628" name="Google Shape;628;g251da51226d_0_296"/>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&amp; Adonis</a:t>
            </a:r>
            <a:endParaRPr sz="2400" strike="noStrike">
              <a:latin typeface="Calibri"/>
              <a:ea typeface="Calibri"/>
              <a:cs typeface="Calibri"/>
              <a:sym typeface="Calibri"/>
            </a:endParaRPr>
          </a:p>
        </p:txBody>
      </p:sp>
      <p:pic>
        <p:nvPicPr>
          <p:cNvPr id="629" name="Google Shape;629;g251da51226d_0_296"/>
          <p:cNvPicPr preferRelativeResize="0"/>
          <p:nvPr/>
        </p:nvPicPr>
        <p:blipFill>
          <a:blip r:embed="rId7">
            <a:alphaModFix/>
          </a:blip>
          <a:stretch>
            <a:fillRect/>
          </a:stretch>
        </p:blipFill>
        <p:spPr>
          <a:xfrm>
            <a:off x="66973" y="22975"/>
            <a:ext cx="847250" cy="847250"/>
          </a:xfrm>
          <a:prstGeom prst="rect">
            <a:avLst/>
          </a:prstGeom>
          <a:noFill/>
          <a:ln>
            <a:noFill/>
          </a:ln>
        </p:spPr>
      </p:pic>
      <p:sp>
        <p:nvSpPr>
          <p:cNvPr id="630" name="Google Shape;630;g251da51226d_0_296"/>
          <p:cNvSpPr txBox="1"/>
          <p:nvPr/>
        </p:nvSpPr>
        <p:spPr>
          <a:xfrm>
            <a:off x="6788625" y="496069"/>
            <a:ext cx="2189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Font typeface="Arial"/>
              <a:buNone/>
            </a:pPr>
            <a:r>
              <a:rPr b="1" lang="fr" sz="2000">
                <a:solidFill>
                  <a:srgbClr val="7F9A2B"/>
                </a:solidFill>
                <a:latin typeface="Epilogue"/>
                <a:ea typeface="Epilogue"/>
                <a:cs typeface="Epilogue"/>
                <a:sym typeface="Epilogue"/>
              </a:rPr>
              <a:t>Version 1</a:t>
            </a:r>
            <a:endParaRPr b="1" sz="1100">
              <a:solidFill>
                <a:srgbClr val="A7C9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g251da51226d_0_411"/>
          <p:cNvPicPr preferRelativeResize="0"/>
          <p:nvPr/>
        </p:nvPicPr>
        <p:blipFill>
          <a:blip r:embed="rId3">
            <a:alphaModFix/>
          </a:blip>
          <a:stretch>
            <a:fillRect/>
          </a:stretch>
        </p:blipFill>
        <p:spPr>
          <a:xfrm>
            <a:off x="6457950" y="2964300"/>
            <a:ext cx="2871974" cy="3003638"/>
          </a:xfrm>
          <a:prstGeom prst="rect">
            <a:avLst/>
          </a:prstGeom>
          <a:noFill/>
          <a:ln>
            <a:noFill/>
          </a:ln>
        </p:spPr>
      </p:pic>
      <p:cxnSp>
        <p:nvCxnSpPr>
          <p:cNvPr id="636" name="Google Shape;636;g251da51226d_0_411"/>
          <p:cNvCxnSpPr>
            <a:stCxn id="637" idx="2"/>
            <a:endCxn id="638" idx="1"/>
          </p:cNvCxnSpPr>
          <p:nvPr/>
        </p:nvCxnSpPr>
        <p:spPr>
          <a:xfrm flipH="1" rot="-5400000">
            <a:off x="1277071" y="1749774"/>
            <a:ext cx="768900" cy="820500"/>
          </a:xfrm>
          <a:prstGeom prst="curvedConnector2">
            <a:avLst/>
          </a:prstGeom>
          <a:noFill/>
          <a:ln cap="flat" cmpd="sng" w="38100">
            <a:solidFill>
              <a:srgbClr val="E84133"/>
            </a:solidFill>
            <a:prstDash val="solid"/>
            <a:round/>
            <a:headEnd len="med" w="med" type="triangle"/>
            <a:tailEnd len="med" w="med" type="none"/>
          </a:ln>
        </p:spPr>
      </p:cxnSp>
      <p:cxnSp>
        <p:nvCxnSpPr>
          <p:cNvPr id="639" name="Google Shape;639;g251da51226d_0_411"/>
          <p:cNvCxnSpPr>
            <a:stCxn id="640" idx="2"/>
            <a:endCxn id="638" idx="2"/>
          </p:cNvCxnSpPr>
          <p:nvPr/>
        </p:nvCxnSpPr>
        <p:spPr>
          <a:xfrm rot="5400000">
            <a:off x="4413476" y="1259865"/>
            <a:ext cx="114300" cy="3370800"/>
          </a:xfrm>
          <a:prstGeom prst="curvedConnector3">
            <a:avLst>
              <a:gd fmla="val 355565" name="adj1"/>
            </a:avLst>
          </a:prstGeom>
          <a:noFill/>
          <a:ln cap="flat" cmpd="sng" w="38100">
            <a:solidFill>
              <a:srgbClr val="E84133"/>
            </a:solidFill>
            <a:prstDash val="solid"/>
            <a:round/>
            <a:headEnd len="med" w="med" type="none"/>
            <a:tailEnd len="med" w="med" type="triangle"/>
          </a:ln>
        </p:spPr>
      </p:cxnSp>
      <p:grpSp>
        <p:nvGrpSpPr>
          <p:cNvPr id="641" name="Google Shape;641;g251da51226d_0_411"/>
          <p:cNvGrpSpPr/>
          <p:nvPr/>
        </p:nvGrpSpPr>
        <p:grpSpPr>
          <a:xfrm>
            <a:off x="2071775" y="2086584"/>
            <a:ext cx="1427100" cy="915975"/>
            <a:chOff x="2537075" y="3587575"/>
            <a:chExt cx="1427100" cy="1221300"/>
          </a:xfrm>
        </p:grpSpPr>
        <p:grpSp>
          <p:nvGrpSpPr>
            <p:cNvPr id="642" name="Google Shape;642;g251da51226d_0_411"/>
            <p:cNvGrpSpPr/>
            <p:nvPr/>
          </p:nvGrpSpPr>
          <p:grpSpPr>
            <a:xfrm>
              <a:off x="2587965" y="3659154"/>
              <a:ext cx="1325320" cy="1078143"/>
              <a:chOff x="4534175" y="2898823"/>
              <a:chExt cx="2419350" cy="1944702"/>
            </a:xfrm>
          </p:grpSpPr>
          <p:pic>
            <p:nvPicPr>
              <p:cNvPr id="643" name="Google Shape;643;g251da51226d_0_411"/>
              <p:cNvPicPr preferRelativeResize="0"/>
              <p:nvPr/>
            </p:nvPicPr>
            <p:blipFill>
              <a:blip r:embed="rId4">
                <a:alphaModFix/>
              </a:blip>
              <a:stretch>
                <a:fillRect/>
              </a:stretch>
            </p:blipFill>
            <p:spPr>
              <a:xfrm>
                <a:off x="4534175" y="2898823"/>
                <a:ext cx="2419350" cy="695325"/>
              </a:xfrm>
              <a:prstGeom prst="rect">
                <a:avLst/>
              </a:prstGeom>
              <a:noFill/>
              <a:ln>
                <a:noFill/>
              </a:ln>
            </p:spPr>
          </p:pic>
          <p:pic>
            <p:nvPicPr>
              <p:cNvPr id="644" name="Google Shape;644;g251da51226d_0_411"/>
              <p:cNvPicPr preferRelativeResize="0"/>
              <p:nvPr/>
            </p:nvPicPr>
            <p:blipFill>
              <a:blip r:embed="rId5">
                <a:alphaModFix/>
              </a:blip>
              <a:stretch>
                <a:fillRect/>
              </a:stretch>
            </p:blipFill>
            <p:spPr>
              <a:xfrm>
                <a:off x="4601650" y="3543175"/>
                <a:ext cx="2351875" cy="1300350"/>
              </a:xfrm>
              <a:prstGeom prst="rect">
                <a:avLst/>
              </a:prstGeom>
              <a:noFill/>
              <a:ln>
                <a:noFill/>
              </a:ln>
            </p:spPr>
          </p:pic>
        </p:grpSp>
        <p:sp>
          <p:nvSpPr>
            <p:cNvPr id="638" name="Google Shape;638;g251da51226d_0_411"/>
            <p:cNvSpPr/>
            <p:nvPr/>
          </p:nvSpPr>
          <p:spPr>
            <a:xfrm>
              <a:off x="2537075" y="3587575"/>
              <a:ext cx="1427100" cy="12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7" name="Google Shape;637;g251da51226d_0_411"/>
          <p:cNvPicPr preferRelativeResize="0"/>
          <p:nvPr/>
        </p:nvPicPr>
        <p:blipFill>
          <a:blip r:embed="rId6">
            <a:alphaModFix/>
          </a:blip>
          <a:stretch>
            <a:fillRect/>
          </a:stretch>
        </p:blipFill>
        <p:spPr>
          <a:xfrm>
            <a:off x="340427" y="1234760"/>
            <a:ext cx="1821688" cy="540814"/>
          </a:xfrm>
          <a:prstGeom prst="rect">
            <a:avLst/>
          </a:prstGeom>
          <a:noFill/>
          <a:ln>
            <a:noFill/>
          </a:ln>
        </p:spPr>
      </p:pic>
      <p:sp>
        <p:nvSpPr>
          <p:cNvPr id="645" name="Google Shape;645;g251da51226d_0_411"/>
          <p:cNvSpPr/>
          <p:nvPr/>
        </p:nvSpPr>
        <p:spPr>
          <a:xfrm>
            <a:off x="3498875" y="1317506"/>
            <a:ext cx="1868400" cy="34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Données passeports </a:t>
            </a:r>
            <a:endParaRPr/>
          </a:p>
        </p:txBody>
      </p:sp>
      <p:cxnSp>
        <p:nvCxnSpPr>
          <p:cNvPr id="646" name="Google Shape;646;g251da51226d_0_411"/>
          <p:cNvCxnSpPr>
            <a:stCxn id="640" idx="0"/>
            <a:endCxn id="638" idx="0"/>
          </p:cNvCxnSpPr>
          <p:nvPr/>
        </p:nvCxnSpPr>
        <p:spPr>
          <a:xfrm flipH="1" rot="5400000">
            <a:off x="4404326" y="467453"/>
            <a:ext cx="132600" cy="3370800"/>
          </a:xfrm>
          <a:prstGeom prst="curvedConnector3">
            <a:avLst>
              <a:gd fmla="val 326247" name="adj1"/>
            </a:avLst>
          </a:prstGeom>
          <a:noFill/>
          <a:ln cap="flat" cmpd="sng" w="38100">
            <a:solidFill>
              <a:srgbClr val="7F9A2B"/>
            </a:solidFill>
            <a:prstDash val="solid"/>
            <a:round/>
            <a:headEnd len="med" w="med" type="triangle"/>
            <a:tailEnd len="med" w="med" type="none"/>
          </a:ln>
        </p:spPr>
      </p:cxnSp>
      <p:sp>
        <p:nvSpPr>
          <p:cNvPr id="647" name="Google Shape;647;g251da51226d_0_411"/>
          <p:cNvSpPr txBox="1"/>
          <p:nvPr/>
        </p:nvSpPr>
        <p:spPr>
          <a:xfrm>
            <a:off x="3689975" y="3293850"/>
            <a:ext cx="151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E84133"/>
                </a:solidFill>
              </a:rPr>
              <a:t>Données phénotypiques</a:t>
            </a:r>
            <a:endParaRPr b="1">
              <a:solidFill>
                <a:srgbClr val="E84133"/>
              </a:solidFill>
              <a:latin typeface="Calibri"/>
              <a:ea typeface="Calibri"/>
              <a:cs typeface="Calibri"/>
              <a:sym typeface="Calibri"/>
            </a:endParaRPr>
          </a:p>
        </p:txBody>
      </p:sp>
      <p:pic>
        <p:nvPicPr>
          <p:cNvPr id="648" name="Google Shape;648;g251da51226d_0_411"/>
          <p:cNvPicPr preferRelativeResize="0"/>
          <p:nvPr/>
        </p:nvPicPr>
        <p:blipFill>
          <a:blip r:embed="rId7">
            <a:alphaModFix/>
          </a:blip>
          <a:stretch>
            <a:fillRect/>
          </a:stretch>
        </p:blipFill>
        <p:spPr>
          <a:xfrm>
            <a:off x="3783575" y="1965319"/>
            <a:ext cx="848372" cy="185097"/>
          </a:xfrm>
          <a:prstGeom prst="rect">
            <a:avLst/>
          </a:prstGeom>
          <a:noFill/>
          <a:ln>
            <a:noFill/>
          </a:ln>
        </p:spPr>
      </p:pic>
      <p:pic>
        <p:nvPicPr>
          <p:cNvPr id="640" name="Google Shape;640;g251da51226d_0_411"/>
          <p:cNvPicPr preferRelativeResize="0"/>
          <p:nvPr/>
        </p:nvPicPr>
        <p:blipFill>
          <a:blip r:embed="rId8">
            <a:alphaModFix/>
          </a:blip>
          <a:stretch>
            <a:fillRect/>
          </a:stretch>
        </p:blipFill>
        <p:spPr>
          <a:xfrm>
            <a:off x="5246325" y="2219153"/>
            <a:ext cx="1819402" cy="668961"/>
          </a:xfrm>
          <a:prstGeom prst="rect">
            <a:avLst/>
          </a:prstGeom>
          <a:noFill/>
          <a:ln>
            <a:noFill/>
          </a:ln>
        </p:spPr>
      </p:pic>
      <p:sp>
        <p:nvSpPr>
          <p:cNvPr id="649" name="Google Shape;649;g251da51226d_0_411"/>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&amp; OLGA</a:t>
            </a:r>
            <a:endParaRPr sz="2400" strike="noStrike">
              <a:latin typeface="Calibri"/>
              <a:ea typeface="Calibri"/>
              <a:cs typeface="Calibri"/>
              <a:sym typeface="Calibri"/>
            </a:endParaRPr>
          </a:p>
        </p:txBody>
      </p:sp>
      <p:pic>
        <p:nvPicPr>
          <p:cNvPr id="650" name="Google Shape;650;g251da51226d_0_411"/>
          <p:cNvPicPr preferRelativeResize="0"/>
          <p:nvPr/>
        </p:nvPicPr>
        <p:blipFill>
          <a:blip r:embed="rId9">
            <a:alphaModFix/>
          </a:blip>
          <a:stretch>
            <a:fillRect/>
          </a:stretch>
        </p:blipFill>
        <p:spPr>
          <a:xfrm>
            <a:off x="66973" y="22975"/>
            <a:ext cx="847250" cy="847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251da51226d_0_138"/>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&amp; Geofolia</a:t>
            </a:r>
            <a:endParaRPr sz="2400" strike="noStrike">
              <a:latin typeface="Calibri"/>
              <a:ea typeface="Calibri"/>
              <a:cs typeface="Calibri"/>
              <a:sym typeface="Calibri"/>
            </a:endParaRPr>
          </a:p>
        </p:txBody>
      </p:sp>
      <p:pic>
        <p:nvPicPr>
          <p:cNvPr id="656" name="Google Shape;656;g251da51226d_0_138"/>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657" name="Google Shape;657;g251da51226d_0_138"/>
          <p:cNvPicPr preferRelativeResize="0"/>
          <p:nvPr/>
        </p:nvPicPr>
        <p:blipFill>
          <a:blip r:embed="rId4">
            <a:alphaModFix/>
          </a:blip>
          <a:stretch>
            <a:fillRect/>
          </a:stretch>
        </p:blipFill>
        <p:spPr>
          <a:xfrm>
            <a:off x="2576425" y="2195071"/>
            <a:ext cx="1652925" cy="528600"/>
          </a:xfrm>
          <a:prstGeom prst="rect">
            <a:avLst/>
          </a:prstGeom>
          <a:noFill/>
          <a:ln>
            <a:noFill/>
          </a:ln>
        </p:spPr>
      </p:pic>
      <p:pic>
        <p:nvPicPr>
          <p:cNvPr id="658" name="Google Shape;658;g251da51226d_0_138"/>
          <p:cNvPicPr preferRelativeResize="0"/>
          <p:nvPr/>
        </p:nvPicPr>
        <p:blipFill>
          <a:blip r:embed="rId5">
            <a:alphaModFix/>
          </a:blip>
          <a:stretch>
            <a:fillRect/>
          </a:stretch>
        </p:blipFill>
        <p:spPr>
          <a:xfrm>
            <a:off x="5787725" y="2124891"/>
            <a:ext cx="1819402" cy="668961"/>
          </a:xfrm>
          <a:prstGeom prst="rect">
            <a:avLst/>
          </a:prstGeom>
          <a:noFill/>
          <a:ln>
            <a:noFill/>
          </a:ln>
        </p:spPr>
      </p:pic>
      <p:sp>
        <p:nvSpPr>
          <p:cNvPr id="659" name="Google Shape;659;g251da51226d_0_138"/>
          <p:cNvSpPr/>
          <p:nvPr/>
        </p:nvSpPr>
        <p:spPr>
          <a:xfrm>
            <a:off x="345875" y="2244188"/>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Interventions</a:t>
            </a:r>
            <a:r>
              <a:rPr lang="fr"/>
              <a:t> </a:t>
            </a:r>
            <a:endParaRPr/>
          </a:p>
        </p:txBody>
      </p:sp>
      <p:sp>
        <p:nvSpPr>
          <p:cNvPr id="660" name="Google Shape;660;g251da51226d_0_138"/>
          <p:cNvSpPr/>
          <p:nvPr/>
        </p:nvSpPr>
        <p:spPr>
          <a:xfrm>
            <a:off x="613725" y="2533844"/>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Matériel </a:t>
            </a:r>
            <a:endParaRPr/>
          </a:p>
        </p:txBody>
      </p:sp>
      <p:sp>
        <p:nvSpPr>
          <p:cNvPr id="661" name="Google Shape;661;g251da51226d_0_138"/>
          <p:cNvSpPr/>
          <p:nvPr/>
        </p:nvSpPr>
        <p:spPr>
          <a:xfrm>
            <a:off x="897050" y="2841200"/>
            <a:ext cx="14322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Produit, dose</a:t>
            </a:r>
            <a:r>
              <a:rPr lang="fr"/>
              <a:t> </a:t>
            </a:r>
            <a:endParaRPr/>
          </a:p>
        </p:txBody>
      </p:sp>
      <p:pic>
        <p:nvPicPr>
          <p:cNvPr id="662" name="Google Shape;662;g251da51226d_0_138"/>
          <p:cNvPicPr preferRelativeResize="0"/>
          <p:nvPr/>
        </p:nvPicPr>
        <p:blipFill rotWithShape="1">
          <a:blip r:embed="rId6">
            <a:alphaModFix/>
          </a:blip>
          <a:srcRect b="33337" l="0" r="11559" t="0"/>
          <a:stretch/>
        </p:blipFill>
        <p:spPr>
          <a:xfrm>
            <a:off x="96125" y="1187025"/>
            <a:ext cx="2151450" cy="916025"/>
          </a:xfrm>
          <a:prstGeom prst="rect">
            <a:avLst/>
          </a:prstGeom>
          <a:noFill/>
          <a:ln>
            <a:noFill/>
          </a:ln>
        </p:spPr>
      </p:pic>
      <p:cxnSp>
        <p:nvCxnSpPr>
          <p:cNvPr id="663" name="Google Shape;663;g251da51226d_0_138"/>
          <p:cNvCxnSpPr>
            <a:stCxn id="661" idx="2"/>
            <a:endCxn id="657" idx="2"/>
          </p:cNvCxnSpPr>
          <p:nvPr/>
        </p:nvCxnSpPr>
        <p:spPr>
          <a:xfrm rot="-5400000">
            <a:off x="2274500" y="2062250"/>
            <a:ext cx="467100" cy="1789800"/>
          </a:xfrm>
          <a:prstGeom prst="curvedConnector3">
            <a:avLst>
              <a:gd fmla="val -50979" name="adj1"/>
            </a:avLst>
          </a:prstGeom>
          <a:noFill/>
          <a:ln cap="flat" cmpd="sng" w="38100">
            <a:solidFill>
              <a:srgbClr val="E84133"/>
            </a:solidFill>
            <a:prstDash val="solid"/>
            <a:round/>
            <a:headEnd len="med" w="med" type="none"/>
            <a:tailEnd len="med" w="med" type="triangle"/>
          </a:ln>
        </p:spPr>
      </p:cxnSp>
      <p:cxnSp>
        <p:nvCxnSpPr>
          <p:cNvPr id="664" name="Google Shape;664;g251da51226d_0_138"/>
          <p:cNvCxnSpPr>
            <a:stCxn id="657" idx="3"/>
            <a:endCxn id="658" idx="1"/>
          </p:cNvCxnSpPr>
          <p:nvPr/>
        </p:nvCxnSpPr>
        <p:spPr>
          <a:xfrm>
            <a:off x="4229350" y="2459371"/>
            <a:ext cx="1558500" cy="600"/>
          </a:xfrm>
          <a:prstGeom prst="curvedConnector3">
            <a:avLst>
              <a:gd fmla="val 49996" name="adj1"/>
            </a:avLst>
          </a:prstGeom>
          <a:noFill/>
          <a:ln cap="flat" cmpd="sng" w="38100">
            <a:solidFill>
              <a:srgbClr val="E84133"/>
            </a:solidFill>
            <a:prstDash val="solid"/>
            <a:round/>
            <a:headEnd len="med" w="med" type="none"/>
            <a:tailEnd len="med" w="med" type="triangle"/>
          </a:ln>
        </p:spPr>
      </p:cxnSp>
      <p:sp>
        <p:nvSpPr>
          <p:cNvPr id="665" name="Google Shape;665;g251da51226d_0_138"/>
          <p:cNvSpPr txBox="1"/>
          <p:nvPr/>
        </p:nvSpPr>
        <p:spPr>
          <a:xfrm>
            <a:off x="4192600" y="2393650"/>
            <a:ext cx="1363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E84133"/>
                </a:solidFill>
              </a:rPr>
              <a:t>ITK</a:t>
            </a:r>
            <a:br>
              <a:rPr b="1" lang="fr">
                <a:solidFill>
                  <a:srgbClr val="E84133"/>
                </a:solidFill>
              </a:rPr>
            </a:br>
            <a:r>
              <a:rPr lang="fr" sz="800">
                <a:solidFill>
                  <a:schemeClr val="dk1"/>
                </a:solidFill>
              </a:rPr>
              <a:t>V1 export/import</a:t>
            </a:r>
            <a:endParaRPr sz="800">
              <a:solidFill>
                <a:schemeClr val="dk1"/>
              </a:solidFill>
              <a:latin typeface="Calibri"/>
              <a:ea typeface="Calibri"/>
              <a:cs typeface="Calibri"/>
              <a:sym typeface="Calibri"/>
            </a:endParaRPr>
          </a:p>
        </p:txBody>
      </p:sp>
      <p:pic>
        <p:nvPicPr>
          <p:cNvPr id="666" name="Google Shape;666;g251da51226d_0_138"/>
          <p:cNvPicPr preferRelativeResize="0"/>
          <p:nvPr/>
        </p:nvPicPr>
        <p:blipFill rotWithShape="1">
          <a:blip r:embed="rId7">
            <a:alphaModFix/>
          </a:blip>
          <a:srcRect b="26852" l="0" r="0" t="0"/>
          <a:stretch/>
        </p:blipFill>
        <p:spPr>
          <a:xfrm>
            <a:off x="6323050" y="0"/>
            <a:ext cx="2820950" cy="2069876"/>
          </a:xfrm>
          <a:prstGeom prst="rect">
            <a:avLst/>
          </a:prstGeom>
          <a:noFill/>
          <a:ln cap="flat" cmpd="sng" w="9525">
            <a:solidFill>
              <a:schemeClr val="dk2"/>
            </a:solidFill>
            <a:prstDash val="solid"/>
            <a:round/>
            <a:headEnd len="sm" w="sm" type="none"/>
            <a:tailEnd len="sm" w="sm" type="none"/>
          </a:ln>
        </p:spPr>
      </p:pic>
      <p:pic>
        <p:nvPicPr>
          <p:cNvPr id="667" name="Google Shape;667;g251da51226d_0_138"/>
          <p:cNvPicPr preferRelativeResize="0"/>
          <p:nvPr/>
        </p:nvPicPr>
        <p:blipFill>
          <a:blip r:embed="rId8">
            <a:alphaModFix/>
          </a:blip>
          <a:stretch>
            <a:fillRect/>
          </a:stretch>
        </p:blipFill>
        <p:spPr>
          <a:xfrm>
            <a:off x="5148200" y="3055402"/>
            <a:ext cx="3981415" cy="204484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24e25bdbe82_0_0"/>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et les standards - BrAPI</a:t>
            </a:r>
            <a:endParaRPr sz="2400" strike="noStrike">
              <a:latin typeface="Calibri"/>
              <a:ea typeface="Calibri"/>
              <a:cs typeface="Calibri"/>
              <a:sym typeface="Calibri"/>
            </a:endParaRPr>
          </a:p>
        </p:txBody>
      </p:sp>
      <p:pic>
        <p:nvPicPr>
          <p:cNvPr id="673" name="Google Shape;673;g24e25bdbe82_0_0"/>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674" name="Google Shape;674;g24e25bdbe82_0_0"/>
          <p:cNvSpPr txBox="1"/>
          <p:nvPr>
            <p:ph idx="1" type="body"/>
          </p:nvPr>
        </p:nvSpPr>
        <p:spPr>
          <a:xfrm>
            <a:off x="127725" y="924800"/>
            <a:ext cx="7988400" cy="3686100"/>
          </a:xfrm>
          <a:prstGeom prst="rect">
            <a:avLst/>
          </a:prstGeom>
        </p:spPr>
        <p:txBody>
          <a:bodyPr anchorCtr="0" anchor="ctr" bIns="45700" lIns="91425" spcFirstLastPara="1" rIns="91425" wrap="square" tIns="45700">
            <a:normAutofit fontScale="92500" lnSpcReduction="20000"/>
          </a:bodyPr>
          <a:lstStyle/>
          <a:p>
            <a:pPr indent="0" lvl="0" marL="0" rtl="0" algn="l">
              <a:spcBef>
                <a:spcPts val="1000"/>
              </a:spcBef>
              <a:spcAft>
                <a:spcPts val="0"/>
              </a:spcAft>
              <a:buNone/>
            </a:pPr>
            <a:r>
              <a:rPr lang="fr" sz="2000">
                <a:solidFill>
                  <a:srgbClr val="00A3A6"/>
                </a:solidFill>
              </a:rPr>
              <a:t>	BrAPI - </a:t>
            </a:r>
            <a:r>
              <a:rPr lang="fr" sz="1700" u="sng">
                <a:solidFill>
                  <a:schemeClr val="hlink"/>
                </a:solidFill>
                <a:hlinkClick r:id="rId4"/>
              </a:rPr>
              <a:t>https://brapi.org/</a:t>
            </a:r>
            <a:r>
              <a:rPr lang="fr" sz="1700">
                <a:solidFill>
                  <a:srgbClr val="00A3A6"/>
                </a:solidFill>
              </a:rPr>
              <a:t> </a:t>
            </a:r>
            <a:endParaRPr sz="1700">
              <a:solidFill>
                <a:srgbClr val="00A3A6"/>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Spécification d'une API de service web RESTful normalisée pour la communication de données sur la sélection végétale</a:t>
            </a:r>
            <a:endParaRPr sz="14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rgbClr val="38761D"/>
                </a:solidFill>
                <a:latin typeface="Calibri"/>
                <a:ea typeface="Calibri"/>
                <a:cs typeface="Calibri"/>
                <a:sym typeface="Calibri"/>
              </a:rPr>
              <a:t>BrAPI-Core - Organisation </a:t>
            </a:r>
            <a:r>
              <a:rPr b="1" lang="fr" sz="1400">
                <a:solidFill>
                  <a:srgbClr val="38761D"/>
                </a:solidFill>
              </a:rPr>
              <a:t>et</a:t>
            </a:r>
            <a:r>
              <a:rPr b="1" lang="fr" sz="1400">
                <a:solidFill>
                  <a:srgbClr val="38761D"/>
                </a:solidFill>
                <a:latin typeface="Calibri"/>
                <a:ea typeface="Calibri"/>
                <a:cs typeface="Calibri"/>
                <a:sym typeface="Calibri"/>
              </a:rPr>
              <a:t> </a:t>
            </a:r>
            <a:r>
              <a:rPr b="1" lang="fr" sz="1400">
                <a:solidFill>
                  <a:srgbClr val="38761D"/>
                </a:solidFill>
              </a:rPr>
              <a:t>gestion d’expérimentation</a:t>
            </a:r>
            <a:r>
              <a:rPr b="1" lang="fr" sz="1400">
                <a:solidFill>
                  <a:srgbClr val="38761D"/>
                </a:solidFill>
                <a:latin typeface="Calibri"/>
                <a:ea typeface="Calibri"/>
                <a:cs typeface="Calibri"/>
                <a:sym typeface="Calibri"/>
              </a:rPr>
              <a:t> :</a:t>
            </a:r>
            <a:r>
              <a:rPr b="1" lang="fr" sz="1400">
                <a:solidFill>
                  <a:schemeClr val="dk1"/>
                </a:solidFill>
                <a:latin typeface="Calibri"/>
                <a:ea typeface="Calibri"/>
                <a:cs typeface="Calibri"/>
                <a:sym typeface="Calibri"/>
              </a:rPr>
              <a:t> </a:t>
            </a:r>
            <a:r>
              <a:rPr lang="fr" sz="1300">
                <a:solidFill>
                  <a:schemeClr val="dk1"/>
                </a:solidFill>
                <a:latin typeface="Calibri"/>
                <a:ea typeface="Calibri"/>
                <a:cs typeface="Calibri"/>
                <a:sym typeface="Calibri"/>
              </a:rPr>
              <a:t>Programs, Trials, Studies, Locations, People, and Lists</a:t>
            </a:r>
            <a:endParaRPr sz="13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rgbClr val="38761D"/>
                </a:solidFill>
                <a:latin typeface="Calibri"/>
                <a:ea typeface="Calibri"/>
                <a:cs typeface="Calibri"/>
                <a:sym typeface="Calibri"/>
              </a:rPr>
              <a:t>BrAPI-Phenotyping - </a:t>
            </a:r>
            <a:r>
              <a:rPr b="1" lang="fr" sz="1400">
                <a:solidFill>
                  <a:srgbClr val="38761D"/>
                </a:solidFill>
              </a:rPr>
              <a:t>Entités liées aux observations phénotypiques </a:t>
            </a:r>
            <a:r>
              <a:rPr b="1" lang="fr" sz="1400">
                <a:solidFill>
                  <a:srgbClr val="38761D"/>
                </a:solidFill>
                <a:latin typeface="Calibri"/>
                <a:ea typeface="Calibri"/>
                <a:cs typeface="Calibri"/>
                <a:sym typeface="Calibri"/>
              </a:rPr>
              <a:t>: </a:t>
            </a:r>
            <a:r>
              <a:rPr lang="fr" sz="1300">
                <a:solidFill>
                  <a:schemeClr val="dk1"/>
                </a:solidFill>
                <a:latin typeface="Calibri"/>
                <a:ea typeface="Calibri"/>
                <a:cs typeface="Calibri"/>
                <a:sym typeface="Calibri"/>
              </a:rPr>
              <a:t>Observation Units, Observations, Observation Variables, Traits, Scales, Methods, and Images</a:t>
            </a:r>
            <a:endParaRPr sz="13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chemeClr val="dk1"/>
                </a:solidFill>
                <a:latin typeface="Calibri"/>
                <a:ea typeface="Calibri"/>
                <a:cs typeface="Calibri"/>
                <a:sym typeface="Calibri"/>
              </a:rPr>
              <a:t>BrAPI-Genotyping - </a:t>
            </a:r>
            <a:r>
              <a:rPr b="1" lang="fr" sz="1400">
                <a:solidFill>
                  <a:schemeClr val="dk1"/>
                </a:solidFill>
              </a:rPr>
              <a:t>Entités liées à l'analyse génotypique :</a:t>
            </a:r>
            <a:r>
              <a:rPr b="1" lang="fr" sz="1400">
                <a:solidFill>
                  <a:schemeClr val="dk1"/>
                </a:solidFill>
                <a:latin typeface="Calibri"/>
                <a:ea typeface="Calibri"/>
                <a:cs typeface="Calibri"/>
                <a:sym typeface="Calibri"/>
              </a:rPr>
              <a:t> </a:t>
            </a:r>
            <a:r>
              <a:rPr lang="fr" sz="1400">
                <a:solidFill>
                  <a:schemeClr val="dk1"/>
                </a:solidFill>
                <a:latin typeface="Calibri"/>
                <a:ea typeface="Calibri"/>
                <a:cs typeface="Calibri"/>
                <a:sym typeface="Calibri"/>
              </a:rPr>
              <a:t>Samples, Markers, Variant Sets, Variants, etc.</a:t>
            </a:r>
            <a:endParaRPr sz="14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rgbClr val="38761D"/>
                </a:solidFill>
                <a:latin typeface="Calibri"/>
                <a:ea typeface="Calibri"/>
                <a:cs typeface="Calibri"/>
                <a:sym typeface="Calibri"/>
              </a:rPr>
              <a:t>BrAPI-Germplasm - </a:t>
            </a:r>
            <a:r>
              <a:rPr b="1" lang="fr" sz="1400">
                <a:solidFill>
                  <a:srgbClr val="38761D"/>
                </a:solidFill>
              </a:rPr>
              <a:t>Entités liées à la gestion des </a:t>
            </a:r>
            <a:r>
              <a:rPr b="1" lang="fr" sz="1400">
                <a:solidFill>
                  <a:srgbClr val="38761D"/>
                </a:solidFill>
                <a:latin typeface="Calibri"/>
                <a:ea typeface="Calibri"/>
                <a:cs typeface="Calibri"/>
                <a:sym typeface="Calibri"/>
              </a:rPr>
              <a:t>germplasm</a:t>
            </a:r>
            <a:r>
              <a:rPr b="1" lang="fr" sz="1400">
                <a:solidFill>
                  <a:srgbClr val="38761D"/>
                </a:solidFill>
              </a:rPr>
              <a:t> </a:t>
            </a:r>
            <a:r>
              <a:rPr b="1" lang="fr" sz="1400">
                <a:solidFill>
                  <a:srgbClr val="38761D"/>
                </a:solidFill>
                <a:latin typeface="Calibri"/>
                <a:ea typeface="Calibri"/>
                <a:cs typeface="Calibri"/>
                <a:sym typeface="Calibri"/>
              </a:rPr>
              <a:t>:</a:t>
            </a:r>
            <a:r>
              <a:rPr lang="fr" sz="1400">
                <a:solidFill>
                  <a:schemeClr val="dk1"/>
                </a:solidFill>
                <a:latin typeface="Calibri"/>
                <a:ea typeface="Calibri"/>
                <a:cs typeface="Calibri"/>
                <a:sym typeface="Calibri"/>
              </a:rPr>
              <a:t> Germplasm, Germplasm Attributes, Seed Lots, etc.</a:t>
            </a:r>
            <a:endParaRPr sz="1400">
              <a:solidFill>
                <a:schemeClr val="dk1"/>
              </a:solidFill>
              <a:latin typeface="Calibri"/>
              <a:ea typeface="Calibri"/>
              <a:cs typeface="Calibri"/>
              <a:sym typeface="Calibri"/>
            </a:endParaRPr>
          </a:p>
          <a:p>
            <a:pPr indent="-310832" lvl="1" marL="914400" marR="0" rtl="0" algn="l">
              <a:lnSpc>
                <a:spcPct val="90000"/>
              </a:lnSpc>
              <a:spcBef>
                <a:spcPts val="1000"/>
              </a:spcBef>
              <a:spcAft>
                <a:spcPts val="0"/>
              </a:spcAft>
              <a:buClr>
                <a:schemeClr val="dk1"/>
              </a:buClr>
              <a:buSzPct val="100000"/>
              <a:buFont typeface="Calibri"/>
              <a:buChar char="➢"/>
            </a:pPr>
            <a:r>
              <a:rPr lang="fr" sz="1400">
                <a:solidFill>
                  <a:schemeClr val="dk1"/>
                </a:solidFill>
                <a:latin typeface="Calibri"/>
                <a:ea typeface="Calibri"/>
                <a:cs typeface="Calibri"/>
                <a:sym typeface="Calibri"/>
              </a:rPr>
              <a:t>PHIS</a:t>
            </a:r>
            <a:r>
              <a:rPr lang="fr" sz="1400">
                <a:solidFill>
                  <a:schemeClr val="dk1"/>
                </a:solidFill>
              </a:rPr>
              <a:t> implémente les web services BrAPI </a:t>
            </a:r>
            <a:r>
              <a:rPr lang="fr" sz="1400">
                <a:solidFill>
                  <a:schemeClr val="dk1"/>
                </a:solidFill>
                <a:latin typeface="Calibri"/>
                <a:ea typeface="Calibri"/>
                <a:cs typeface="Calibri"/>
                <a:sym typeface="Calibri"/>
              </a:rPr>
              <a:t>(v1.3)</a:t>
            </a:r>
            <a:endParaRPr sz="1400">
              <a:solidFill>
                <a:schemeClr val="dk1"/>
              </a:solidFill>
              <a:latin typeface="Calibri"/>
              <a:ea typeface="Calibri"/>
              <a:cs typeface="Calibri"/>
              <a:sym typeface="Calibri"/>
            </a:endParaRPr>
          </a:p>
          <a:p>
            <a:pPr indent="0" lvl="0" marL="0" rtl="0" algn="l">
              <a:spcBef>
                <a:spcPts val="1000"/>
              </a:spcBef>
              <a:spcAft>
                <a:spcPts val="0"/>
              </a:spcAft>
              <a:buNone/>
            </a:pPr>
            <a:r>
              <a:t/>
            </a:r>
            <a:endParaRPr sz="2000">
              <a:solidFill>
                <a:srgbClr val="00A3A6"/>
              </a:solidFill>
            </a:endParaRPr>
          </a:p>
          <a:p>
            <a:pPr indent="0" lvl="0" marL="914400" marR="0" rtl="0" algn="l">
              <a:lnSpc>
                <a:spcPct val="90000"/>
              </a:lnSpc>
              <a:spcBef>
                <a:spcPts val="1000"/>
              </a:spcBef>
              <a:spcAft>
                <a:spcPts val="0"/>
              </a:spcAft>
              <a:buNone/>
            </a:pPr>
            <a:r>
              <a:t/>
            </a:r>
            <a:endParaRPr sz="2100"/>
          </a:p>
          <a:p>
            <a:pPr indent="0" lvl="0" marL="0" rtl="0" algn="l">
              <a:spcBef>
                <a:spcPts val="1000"/>
              </a:spcBef>
              <a:spcAft>
                <a:spcPts val="0"/>
              </a:spcAft>
              <a:buNone/>
            </a:pPr>
            <a:r>
              <a:t/>
            </a:r>
            <a:endParaRPr sz="2800"/>
          </a:p>
        </p:txBody>
      </p:sp>
      <p:pic>
        <p:nvPicPr>
          <p:cNvPr id="675" name="Google Shape;675;g24e25bdbe82_0_0"/>
          <p:cNvPicPr preferRelativeResize="0"/>
          <p:nvPr/>
        </p:nvPicPr>
        <p:blipFill>
          <a:blip r:embed="rId5">
            <a:alphaModFix/>
          </a:blip>
          <a:stretch>
            <a:fillRect/>
          </a:stretch>
        </p:blipFill>
        <p:spPr>
          <a:xfrm>
            <a:off x="4165600" y="2760900"/>
            <a:ext cx="5097075" cy="3082924"/>
          </a:xfrm>
          <a:prstGeom prst="rect">
            <a:avLst/>
          </a:prstGeom>
          <a:noFill/>
          <a:ln cap="flat" cmpd="sng" w="9525">
            <a:solidFill>
              <a:schemeClr val="dk2"/>
            </a:solidFill>
            <a:prstDash val="solid"/>
            <a:round/>
            <a:headEnd len="sm" w="sm" type="none"/>
            <a:tailEnd len="sm" w="sm" type="none"/>
          </a:ln>
        </p:spPr>
      </p:pic>
      <p:pic>
        <p:nvPicPr>
          <p:cNvPr id="676" name="Google Shape;676;g24e25bdbe82_0_0"/>
          <p:cNvPicPr preferRelativeResize="0"/>
          <p:nvPr/>
        </p:nvPicPr>
        <p:blipFill rotWithShape="1">
          <a:blip r:embed="rId6">
            <a:alphaModFix/>
          </a:blip>
          <a:srcRect b="0" l="0" r="0" t="0"/>
          <a:stretch/>
        </p:blipFill>
        <p:spPr>
          <a:xfrm>
            <a:off x="7749525" y="319100"/>
            <a:ext cx="1175950" cy="25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251da51226d_0_2"/>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et les standards - BrAPI &amp; FAIDARE</a:t>
            </a:r>
            <a:endParaRPr sz="2400" strike="noStrike">
              <a:latin typeface="Calibri"/>
              <a:ea typeface="Calibri"/>
              <a:cs typeface="Calibri"/>
              <a:sym typeface="Calibri"/>
            </a:endParaRPr>
          </a:p>
        </p:txBody>
      </p:sp>
      <p:pic>
        <p:nvPicPr>
          <p:cNvPr id="682" name="Google Shape;682;g251da51226d_0_2"/>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683" name="Google Shape;683;g251da51226d_0_2"/>
          <p:cNvSpPr txBox="1"/>
          <p:nvPr>
            <p:ph idx="1" type="body"/>
          </p:nvPr>
        </p:nvSpPr>
        <p:spPr>
          <a:xfrm>
            <a:off x="127725" y="924800"/>
            <a:ext cx="7988400" cy="152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sz="2000">
                <a:solidFill>
                  <a:srgbClr val="00A3A6"/>
                </a:solidFill>
              </a:rPr>
              <a:t>	FAIDARE - </a:t>
            </a:r>
            <a:r>
              <a:rPr lang="fr" sz="2000" u="sng">
                <a:solidFill>
                  <a:schemeClr val="hlink"/>
                </a:solidFill>
                <a:hlinkClick r:id="rId4"/>
              </a:rPr>
              <a:t>https://urgi.versailles.inrae.fr/faidare/</a:t>
            </a:r>
            <a:r>
              <a:rPr lang="fr" sz="2000">
                <a:solidFill>
                  <a:srgbClr val="00A3A6"/>
                </a:solidFill>
              </a:rPr>
              <a:t> </a:t>
            </a:r>
            <a:endParaRPr sz="2000">
              <a:solidFill>
                <a:srgbClr val="00A3A6"/>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Indexation des jeux de données PHIS</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Utilisation des WebServices BrAPI</a:t>
            </a:r>
            <a:endParaRPr sz="2800"/>
          </a:p>
        </p:txBody>
      </p:sp>
      <p:pic>
        <p:nvPicPr>
          <p:cNvPr id="684" name="Google Shape;684;g251da51226d_0_2"/>
          <p:cNvPicPr preferRelativeResize="0"/>
          <p:nvPr/>
        </p:nvPicPr>
        <p:blipFill>
          <a:blip r:embed="rId5">
            <a:alphaModFix/>
          </a:blip>
          <a:stretch>
            <a:fillRect/>
          </a:stretch>
        </p:blipFill>
        <p:spPr>
          <a:xfrm>
            <a:off x="3847300" y="1328700"/>
            <a:ext cx="5229175" cy="2438000"/>
          </a:xfrm>
          <a:prstGeom prst="rect">
            <a:avLst/>
          </a:prstGeom>
          <a:noFill/>
          <a:ln cap="flat" cmpd="sng" w="9525">
            <a:solidFill>
              <a:schemeClr val="dk2"/>
            </a:solidFill>
            <a:prstDash val="solid"/>
            <a:round/>
            <a:headEnd len="sm" w="sm" type="none"/>
            <a:tailEnd len="sm" w="sm" type="none"/>
          </a:ln>
        </p:spPr>
      </p:pic>
      <p:pic>
        <p:nvPicPr>
          <p:cNvPr id="685" name="Google Shape;685;g251da51226d_0_2"/>
          <p:cNvPicPr preferRelativeResize="0"/>
          <p:nvPr/>
        </p:nvPicPr>
        <p:blipFill>
          <a:blip r:embed="rId3">
            <a:alphaModFix/>
          </a:blip>
          <a:stretch>
            <a:fillRect/>
          </a:stretch>
        </p:blipFill>
        <p:spPr>
          <a:xfrm>
            <a:off x="23598" y="2205525"/>
            <a:ext cx="847250" cy="847250"/>
          </a:xfrm>
          <a:prstGeom prst="rect">
            <a:avLst/>
          </a:prstGeom>
          <a:noFill/>
          <a:ln>
            <a:noFill/>
          </a:ln>
        </p:spPr>
      </p:pic>
      <p:pic>
        <p:nvPicPr>
          <p:cNvPr id="686" name="Google Shape;686;g251da51226d_0_2"/>
          <p:cNvPicPr preferRelativeResize="0"/>
          <p:nvPr/>
        </p:nvPicPr>
        <p:blipFill rotWithShape="1">
          <a:blip r:embed="rId6">
            <a:alphaModFix/>
          </a:blip>
          <a:srcRect b="0" l="0" r="0" t="0"/>
          <a:stretch/>
        </p:blipFill>
        <p:spPr>
          <a:xfrm>
            <a:off x="1027800" y="2684500"/>
            <a:ext cx="826975" cy="179325"/>
          </a:xfrm>
          <a:prstGeom prst="rect">
            <a:avLst/>
          </a:prstGeom>
          <a:noFill/>
          <a:ln>
            <a:noFill/>
          </a:ln>
        </p:spPr>
      </p:pic>
      <p:pic>
        <p:nvPicPr>
          <p:cNvPr id="687" name="Google Shape;687;g251da51226d_0_2"/>
          <p:cNvPicPr preferRelativeResize="0"/>
          <p:nvPr/>
        </p:nvPicPr>
        <p:blipFill rotWithShape="1">
          <a:blip r:embed="rId7">
            <a:alphaModFix/>
          </a:blip>
          <a:srcRect b="0" l="0" r="9412" t="0"/>
          <a:stretch/>
        </p:blipFill>
        <p:spPr>
          <a:xfrm>
            <a:off x="986475" y="2954425"/>
            <a:ext cx="1968274" cy="357400"/>
          </a:xfrm>
          <a:prstGeom prst="rect">
            <a:avLst/>
          </a:prstGeom>
          <a:noFill/>
          <a:ln>
            <a:noFill/>
          </a:ln>
        </p:spPr>
      </p:pic>
      <p:sp>
        <p:nvSpPr>
          <p:cNvPr id="688" name="Google Shape;688;g251da51226d_0_2"/>
          <p:cNvSpPr txBox="1"/>
          <p:nvPr/>
        </p:nvSpPr>
        <p:spPr>
          <a:xfrm>
            <a:off x="938375" y="3235625"/>
            <a:ext cx="2100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Génération fichiers Json</a:t>
            </a:r>
            <a:endParaRPr sz="13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Studies</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Germplasm</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Observations</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ObservationUnit</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ObservationVariables</a:t>
            </a:r>
            <a:endParaRPr sz="1100">
              <a:solidFill>
                <a:schemeClr val="dk1"/>
              </a:solidFill>
              <a:latin typeface="Calibri"/>
              <a:ea typeface="Calibri"/>
              <a:cs typeface="Calibri"/>
              <a:sym typeface="Calibri"/>
            </a:endParaRPr>
          </a:p>
        </p:txBody>
      </p:sp>
      <p:cxnSp>
        <p:nvCxnSpPr>
          <p:cNvPr id="689" name="Google Shape;689;g251da51226d_0_2"/>
          <p:cNvCxnSpPr/>
          <p:nvPr/>
        </p:nvCxnSpPr>
        <p:spPr>
          <a:xfrm>
            <a:off x="3849500" y="2929025"/>
            <a:ext cx="1080000" cy="845100"/>
          </a:xfrm>
          <a:prstGeom prst="curvedConnector3">
            <a:avLst>
              <a:gd fmla="val -81375" name="adj1"/>
            </a:avLst>
          </a:prstGeom>
          <a:noFill/>
          <a:ln cap="flat" cmpd="sng" w="38100">
            <a:solidFill>
              <a:srgbClr val="E84133"/>
            </a:solidFill>
            <a:prstDash val="solid"/>
            <a:round/>
            <a:headEnd len="med" w="med" type="none"/>
            <a:tailEnd len="med" w="med" type="triangle"/>
          </a:ln>
        </p:spPr>
      </p:cxnSp>
      <p:sp>
        <p:nvSpPr>
          <p:cNvPr id="690" name="Google Shape;690;g251da51226d_0_2"/>
          <p:cNvSpPr txBox="1"/>
          <p:nvPr/>
        </p:nvSpPr>
        <p:spPr>
          <a:xfrm>
            <a:off x="3300575" y="3769025"/>
            <a:ext cx="2100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Indexation dans FAIDARE</a:t>
            </a:r>
            <a:endParaRPr sz="1100">
              <a:solidFill>
                <a:schemeClr val="dk1"/>
              </a:solidFill>
              <a:latin typeface="Calibri"/>
              <a:ea typeface="Calibri"/>
              <a:cs typeface="Calibri"/>
              <a:sym typeface="Calibri"/>
            </a:endParaRPr>
          </a:p>
        </p:txBody>
      </p:sp>
      <p:cxnSp>
        <p:nvCxnSpPr>
          <p:cNvPr id="691" name="Google Shape;691;g251da51226d_0_2"/>
          <p:cNvCxnSpPr/>
          <p:nvPr/>
        </p:nvCxnSpPr>
        <p:spPr>
          <a:xfrm>
            <a:off x="516898" y="3192150"/>
            <a:ext cx="593100" cy="638400"/>
          </a:xfrm>
          <a:prstGeom prst="straightConnector1">
            <a:avLst/>
          </a:prstGeom>
          <a:noFill/>
          <a:ln cap="flat" cmpd="sng" w="9525">
            <a:solidFill>
              <a:schemeClr val="dk2"/>
            </a:solidFill>
            <a:prstDash val="solid"/>
            <a:round/>
            <a:headEnd len="med" w="med" type="none"/>
            <a:tailEnd len="med" w="med" type="triangle"/>
          </a:ln>
        </p:spPr>
      </p:cxnSp>
      <p:pic>
        <p:nvPicPr>
          <p:cNvPr id="692" name="Google Shape;692;g251da51226d_0_2"/>
          <p:cNvPicPr preferRelativeResize="0"/>
          <p:nvPr/>
        </p:nvPicPr>
        <p:blipFill>
          <a:blip r:embed="rId8">
            <a:alphaModFix/>
          </a:blip>
          <a:stretch>
            <a:fillRect/>
          </a:stretch>
        </p:blipFill>
        <p:spPr>
          <a:xfrm>
            <a:off x="7922800" y="168650"/>
            <a:ext cx="1010700" cy="555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251da51226d_0_9"/>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et les standards - RDG</a:t>
            </a:r>
            <a:endParaRPr sz="2400" strike="noStrike">
              <a:latin typeface="Calibri"/>
              <a:ea typeface="Calibri"/>
              <a:cs typeface="Calibri"/>
              <a:sym typeface="Calibri"/>
            </a:endParaRPr>
          </a:p>
        </p:txBody>
      </p:sp>
      <p:pic>
        <p:nvPicPr>
          <p:cNvPr id="698" name="Google Shape;698;g251da51226d_0_9"/>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699" name="Google Shape;699;g251da51226d_0_9"/>
          <p:cNvSpPr txBox="1"/>
          <p:nvPr>
            <p:ph idx="1" type="body"/>
          </p:nvPr>
        </p:nvSpPr>
        <p:spPr>
          <a:xfrm>
            <a:off x="127725" y="924800"/>
            <a:ext cx="7988400" cy="3686100"/>
          </a:xfrm>
          <a:prstGeom prst="rect">
            <a:avLst/>
          </a:prstGeom>
        </p:spPr>
        <p:txBody>
          <a:bodyPr anchorCtr="0" anchor="t" bIns="45700" lIns="91425" spcFirstLastPara="1" rIns="91425" wrap="square" tIns="45700">
            <a:normAutofit fontScale="92500" lnSpcReduction="20000"/>
          </a:bodyPr>
          <a:lstStyle/>
          <a:p>
            <a:pPr indent="0" lvl="0" marL="0" rtl="0" algn="l">
              <a:spcBef>
                <a:spcPts val="1000"/>
              </a:spcBef>
              <a:spcAft>
                <a:spcPts val="0"/>
              </a:spcAft>
              <a:buNone/>
            </a:pPr>
            <a:r>
              <a:rPr lang="fr" sz="2000">
                <a:solidFill>
                  <a:srgbClr val="00A3A6"/>
                </a:solidFill>
              </a:rPr>
              <a:t>RDG - </a:t>
            </a:r>
            <a:r>
              <a:rPr lang="fr" sz="2000" u="sng">
                <a:solidFill>
                  <a:schemeClr val="hlink"/>
                </a:solidFill>
                <a:hlinkClick r:id="rId4"/>
              </a:rPr>
              <a:t>https://recherche.data.gouv.fr/fr</a:t>
            </a:r>
            <a:r>
              <a:rPr lang="fr" sz="2000">
                <a:solidFill>
                  <a:srgbClr val="00A3A6"/>
                </a:solidFill>
              </a:rPr>
              <a:t>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rPr lang="fr" sz="2000">
                <a:solidFill>
                  <a:srgbClr val="00A3A6"/>
                </a:solidFill>
              </a:rPr>
              <a:t>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914400" marR="0" rtl="0" algn="l">
              <a:lnSpc>
                <a:spcPct val="90000"/>
              </a:lnSpc>
              <a:spcBef>
                <a:spcPts val="1000"/>
              </a:spcBef>
              <a:spcAft>
                <a:spcPts val="0"/>
              </a:spcAft>
              <a:buNone/>
            </a:pPr>
            <a:r>
              <a:t/>
            </a:r>
            <a:endParaRPr sz="2100"/>
          </a:p>
          <a:p>
            <a:pPr indent="0" lvl="0" marL="0" rtl="0" algn="l">
              <a:spcBef>
                <a:spcPts val="1000"/>
              </a:spcBef>
              <a:spcAft>
                <a:spcPts val="0"/>
              </a:spcAft>
              <a:buNone/>
            </a:pPr>
            <a:r>
              <a:t/>
            </a:r>
            <a:endParaRPr sz="2800"/>
          </a:p>
        </p:txBody>
      </p:sp>
      <p:pic>
        <p:nvPicPr>
          <p:cNvPr id="700" name="Google Shape;700;g251da51226d_0_9"/>
          <p:cNvPicPr preferRelativeResize="0"/>
          <p:nvPr/>
        </p:nvPicPr>
        <p:blipFill rotWithShape="1">
          <a:blip r:embed="rId5">
            <a:alphaModFix/>
          </a:blip>
          <a:srcRect b="18910" l="0" r="2893" t="0"/>
          <a:stretch/>
        </p:blipFill>
        <p:spPr>
          <a:xfrm>
            <a:off x="3731850" y="1278625"/>
            <a:ext cx="5282751" cy="1684425"/>
          </a:xfrm>
          <a:prstGeom prst="rect">
            <a:avLst/>
          </a:prstGeom>
          <a:noFill/>
          <a:ln cap="flat" cmpd="sng" w="9525">
            <a:solidFill>
              <a:schemeClr val="dk2"/>
            </a:solidFill>
            <a:prstDash val="solid"/>
            <a:round/>
            <a:headEnd len="sm" w="sm" type="none"/>
            <a:tailEnd len="sm" w="sm" type="none"/>
          </a:ln>
        </p:spPr>
      </p:pic>
      <p:pic>
        <p:nvPicPr>
          <p:cNvPr id="701" name="Google Shape;701;g251da51226d_0_9"/>
          <p:cNvPicPr preferRelativeResize="0"/>
          <p:nvPr/>
        </p:nvPicPr>
        <p:blipFill>
          <a:blip r:embed="rId3">
            <a:alphaModFix/>
          </a:blip>
          <a:stretch>
            <a:fillRect/>
          </a:stretch>
        </p:blipFill>
        <p:spPr>
          <a:xfrm>
            <a:off x="73573" y="1358250"/>
            <a:ext cx="847250" cy="847250"/>
          </a:xfrm>
          <a:prstGeom prst="rect">
            <a:avLst/>
          </a:prstGeom>
          <a:noFill/>
          <a:ln>
            <a:noFill/>
          </a:ln>
        </p:spPr>
      </p:pic>
      <p:sp>
        <p:nvSpPr>
          <p:cNvPr id="702" name="Google Shape;702;g251da51226d_0_9"/>
          <p:cNvSpPr txBox="1"/>
          <p:nvPr/>
        </p:nvSpPr>
        <p:spPr>
          <a:xfrm>
            <a:off x="58650" y="2132300"/>
            <a:ext cx="2508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300">
                <a:solidFill>
                  <a:schemeClr val="dk1"/>
                </a:solidFill>
                <a:latin typeface="Calibri"/>
                <a:ea typeface="Calibri"/>
                <a:cs typeface="Calibri"/>
                <a:sym typeface="Calibri"/>
              </a:rPr>
              <a:t>Constitution du jeu de données</a:t>
            </a:r>
            <a:endParaRPr/>
          </a:p>
        </p:txBody>
      </p:sp>
      <p:pic>
        <p:nvPicPr>
          <p:cNvPr id="703" name="Google Shape;703;g251da51226d_0_9"/>
          <p:cNvPicPr preferRelativeResize="0"/>
          <p:nvPr/>
        </p:nvPicPr>
        <p:blipFill>
          <a:blip r:embed="rId6">
            <a:alphaModFix/>
          </a:blip>
          <a:stretch>
            <a:fillRect/>
          </a:stretch>
        </p:blipFill>
        <p:spPr>
          <a:xfrm>
            <a:off x="6989600" y="190275"/>
            <a:ext cx="2075998" cy="512650"/>
          </a:xfrm>
          <a:prstGeom prst="rect">
            <a:avLst/>
          </a:prstGeom>
          <a:noFill/>
          <a:ln>
            <a:noFill/>
          </a:ln>
        </p:spPr>
      </p:pic>
      <p:sp>
        <p:nvSpPr>
          <p:cNvPr id="704" name="Google Shape;704;g251da51226d_0_9"/>
          <p:cNvSpPr txBox="1"/>
          <p:nvPr/>
        </p:nvSpPr>
        <p:spPr>
          <a:xfrm>
            <a:off x="58650" y="2360900"/>
            <a:ext cx="363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Déclaration dans RDG </a:t>
            </a:r>
            <a:endParaRPr sz="1300">
              <a:solidFill>
                <a:schemeClr val="dk1"/>
              </a:solidFill>
              <a:latin typeface="Calibri"/>
              <a:ea typeface="Calibri"/>
              <a:cs typeface="Calibri"/>
              <a:sym typeface="Calibri"/>
            </a:endParaRPr>
          </a:p>
          <a:p>
            <a:pPr indent="457200" lvl="0" marL="0" rtl="0" algn="l">
              <a:spcBef>
                <a:spcPts val="0"/>
              </a:spcBef>
              <a:spcAft>
                <a:spcPts val="0"/>
              </a:spcAft>
              <a:buNone/>
            </a:pPr>
            <a:r>
              <a:rPr i="1" lang="fr" sz="1300">
                <a:solidFill>
                  <a:schemeClr val="dk1"/>
                </a:solidFill>
                <a:latin typeface="Calibri"/>
                <a:ea typeface="Calibri"/>
                <a:cs typeface="Calibri"/>
                <a:sym typeface="Calibri"/>
              </a:rPr>
              <a:t>Métadonnées - statut brouillon</a:t>
            </a:r>
            <a:endParaRPr i="1"/>
          </a:p>
        </p:txBody>
      </p:sp>
      <p:pic>
        <p:nvPicPr>
          <p:cNvPr id="705" name="Google Shape;705;g251da51226d_0_9"/>
          <p:cNvPicPr preferRelativeResize="0"/>
          <p:nvPr/>
        </p:nvPicPr>
        <p:blipFill rotWithShape="1">
          <a:blip r:embed="rId7">
            <a:alphaModFix/>
          </a:blip>
          <a:srcRect b="20325" l="0" r="5829" t="0"/>
          <a:stretch/>
        </p:blipFill>
        <p:spPr>
          <a:xfrm>
            <a:off x="152400" y="3121975"/>
            <a:ext cx="8280925" cy="2216076"/>
          </a:xfrm>
          <a:prstGeom prst="rect">
            <a:avLst/>
          </a:prstGeom>
          <a:noFill/>
          <a:ln cap="flat" cmpd="sng" w="9525">
            <a:solidFill>
              <a:schemeClr val="dk2"/>
            </a:solidFill>
            <a:prstDash val="solid"/>
            <a:round/>
            <a:headEnd len="sm" w="sm" type="none"/>
            <a:tailEnd len="sm" w="sm" type="none"/>
          </a:ln>
        </p:spPr>
      </p:pic>
      <p:sp>
        <p:nvSpPr>
          <p:cNvPr id="706" name="Google Shape;706;g251da51226d_0_9"/>
          <p:cNvSpPr txBox="1"/>
          <p:nvPr/>
        </p:nvSpPr>
        <p:spPr>
          <a:xfrm>
            <a:off x="58650" y="2741900"/>
            <a:ext cx="2508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Récupération du DOI</a:t>
            </a:r>
            <a:endParaRPr/>
          </a:p>
        </p:txBody>
      </p:sp>
      <p:pic>
        <p:nvPicPr>
          <p:cNvPr id="707" name="Google Shape;707;g251da51226d_0_9"/>
          <p:cNvPicPr preferRelativeResize="0"/>
          <p:nvPr/>
        </p:nvPicPr>
        <p:blipFill rotWithShape="1">
          <a:blip r:embed="rId8">
            <a:alphaModFix/>
          </a:blip>
          <a:srcRect b="9412" l="0" r="0" t="0"/>
          <a:stretch/>
        </p:blipFill>
        <p:spPr>
          <a:xfrm>
            <a:off x="3058625" y="3381700"/>
            <a:ext cx="1841801" cy="1946800"/>
          </a:xfrm>
          <a:prstGeom prst="rect">
            <a:avLst/>
          </a:prstGeom>
          <a:noFill/>
          <a:ln cap="flat" cmpd="sng" w="9525">
            <a:solidFill>
              <a:schemeClr val="dk2"/>
            </a:solidFill>
            <a:prstDash val="solid"/>
            <a:round/>
            <a:headEnd len="sm" w="sm" type="none"/>
            <a:tailEnd len="sm" w="sm" type="none"/>
          </a:ln>
        </p:spPr>
      </p:pic>
      <p:cxnSp>
        <p:nvCxnSpPr>
          <p:cNvPr id="708" name="Google Shape;708;g251da51226d_0_9"/>
          <p:cNvCxnSpPr/>
          <p:nvPr/>
        </p:nvCxnSpPr>
        <p:spPr>
          <a:xfrm flipH="1" rot="10800000">
            <a:off x="3914600" y="2929075"/>
            <a:ext cx="409500" cy="509100"/>
          </a:xfrm>
          <a:prstGeom prst="straightConnector1">
            <a:avLst/>
          </a:prstGeom>
          <a:noFill/>
          <a:ln cap="flat" cmpd="sng" w="19050">
            <a:solidFill>
              <a:srgbClr val="38761D"/>
            </a:solidFill>
            <a:prstDash val="solid"/>
            <a:round/>
            <a:headEnd len="med" w="med" type="none"/>
            <a:tailEnd len="med" w="med" type="triangle"/>
          </a:ln>
        </p:spPr>
      </p:cxnSp>
      <p:cxnSp>
        <p:nvCxnSpPr>
          <p:cNvPr id="709" name="Google Shape;709;g251da51226d_0_9"/>
          <p:cNvCxnSpPr/>
          <p:nvPr/>
        </p:nvCxnSpPr>
        <p:spPr>
          <a:xfrm flipH="1">
            <a:off x="4389700" y="2950800"/>
            <a:ext cx="365700" cy="505200"/>
          </a:xfrm>
          <a:prstGeom prst="straightConnector1">
            <a:avLst/>
          </a:prstGeom>
          <a:noFill/>
          <a:ln cap="flat" cmpd="sng" w="19050">
            <a:solidFill>
              <a:srgbClr val="1C4587"/>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2494632a301_0_487"/>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MIAPPE</a:t>
            </a:r>
            <a:endParaRPr sz="2400" strike="noStrike">
              <a:latin typeface="Calibri"/>
              <a:ea typeface="Calibri"/>
              <a:cs typeface="Calibri"/>
              <a:sym typeface="Calibri"/>
            </a:endParaRPr>
          </a:p>
        </p:txBody>
      </p:sp>
      <p:pic>
        <p:nvPicPr>
          <p:cNvPr id="715" name="Google Shape;715;g2494632a301_0_487"/>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716" name="Google Shape;716;g2494632a301_0_487"/>
          <p:cNvSpPr txBox="1"/>
          <p:nvPr>
            <p:ph idx="1" type="body"/>
          </p:nvPr>
        </p:nvSpPr>
        <p:spPr>
          <a:xfrm>
            <a:off x="280125" y="1001000"/>
            <a:ext cx="7988400" cy="2393400"/>
          </a:xfrm>
          <a:prstGeom prst="rect">
            <a:avLst/>
          </a:prstGeom>
        </p:spPr>
        <p:txBody>
          <a:bodyPr anchorCtr="0" anchor="ctr"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MIAPPE - </a:t>
            </a:r>
            <a:r>
              <a:rPr lang="fr" sz="1700" u="sng">
                <a:solidFill>
                  <a:schemeClr val="hlink"/>
                </a:solidFill>
                <a:hlinkClick r:id="rId4"/>
              </a:rPr>
              <a:t>https://www.miappe.org/</a:t>
            </a:r>
            <a:r>
              <a:rPr lang="fr" sz="1700">
                <a:solidFill>
                  <a:srgbClr val="00A3A6"/>
                </a:solidFill>
              </a:rPr>
              <a:t> </a:t>
            </a:r>
            <a:endParaRPr sz="1700">
              <a:solidFill>
                <a:srgbClr val="00A3A6"/>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Minimum Information About Plant Phenotyping Experiments</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Norme de données ouverte, pilotée par la communauté et conçue pour harmoniser les données issues des expériences de phénotypage des plantes.</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uFill>
                  <a:noFill/>
                </a:uFill>
                <a:hlinkClick r:id="rId5">
                  <a:extLst>
                    <a:ext uri="{A12FA001-AC4F-418D-AE19-62706E023703}">
                      <ahyp:hlinkClr val="tx"/>
                    </a:ext>
                  </a:extLst>
                </a:hlinkClick>
              </a:rPr>
              <a:t>Mapping</a:t>
            </a:r>
            <a:r>
              <a:rPr lang="fr" sz="1400">
                <a:solidFill>
                  <a:schemeClr val="dk1"/>
                </a:solidFill>
              </a:rPr>
              <a:t> avec d’autres standards (</a:t>
            </a:r>
            <a:r>
              <a:rPr lang="fr" sz="1400">
                <a:solidFill>
                  <a:schemeClr val="dk1"/>
                </a:solidFill>
                <a:uFill>
                  <a:noFill/>
                </a:uFill>
                <a:hlinkClick r:id="rId6">
                  <a:extLst>
                    <a:ext uri="{A12FA001-AC4F-418D-AE19-62706E023703}">
                      <ahyp:hlinkClr val="tx"/>
                    </a:ext>
                  </a:extLst>
                </a:hlinkClick>
              </a:rPr>
              <a:t>ISA-Tools</a:t>
            </a:r>
            <a:r>
              <a:rPr lang="fr" sz="1400">
                <a:solidFill>
                  <a:schemeClr val="dk1"/>
                </a:solidFill>
              </a:rPr>
              <a:t> ,</a:t>
            </a:r>
            <a:r>
              <a:rPr lang="fr" sz="1400">
                <a:solidFill>
                  <a:schemeClr val="dk1"/>
                </a:solidFill>
                <a:uFill>
                  <a:noFill/>
                </a:uFill>
                <a:hlinkClick r:id="rId7">
                  <a:extLst>
                    <a:ext uri="{A12FA001-AC4F-418D-AE19-62706E023703}">
                      <ahyp:hlinkClr val="tx"/>
                    </a:ext>
                  </a:extLst>
                </a:hlinkClick>
              </a:rPr>
              <a:t> BrAPI</a:t>
            </a:r>
            <a:r>
              <a:rPr lang="fr" sz="1400">
                <a:solidFill>
                  <a:schemeClr val="dk1"/>
                </a:solidFill>
              </a:rPr>
              <a:t>)</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PHIS est MIAPPE-compliant</a:t>
            </a:r>
            <a:endParaRPr sz="1400">
              <a:solidFill>
                <a:schemeClr val="dk1"/>
              </a:solidFill>
            </a:endParaRPr>
          </a:p>
          <a:p>
            <a:pPr indent="0" lvl="0" marL="0" rtl="0" algn="l">
              <a:spcBef>
                <a:spcPts val="1000"/>
              </a:spcBef>
              <a:spcAft>
                <a:spcPts val="0"/>
              </a:spcAft>
              <a:buNone/>
            </a:pPr>
            <a:r>
              <a:t/>
            </a:r>
            <a:endParaRPr sz="2800"/>
          </a:p>
        </p:txBody>
      </p:sp>
      <p:pic>
        <p:nvPicPr>
          <p:cNvPr id="717" name="Google Shape;717;g2494632a301_0_487"/>
          <p:cNvPicPr preferRelativeResize="0"/>
          <p:nvPr/>
        </p:nvPicPr>
        <p:blipFill>
          <a:blip r:embed="rId8">
            <a:alphaModFix/>
          </a:blip>
          <a:stretch>
            <a:fillRect/>
          </a:stretch>
        </p:blipFill>
        <p:spPr>
          <a:xfrm>
            <a:off x="7377200" y="221638"/>
            <a:ext cx="1666425" cy="449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pic>
        <p:nvPicPr>
          <p:cNvPr id="722" name="Google Shape;722;g2494632a301_0_494"/>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23" name="Google Shape;723;g2494632a301_0_494"/>
          <p:cNvPicPr preferRelativeResize="0"/>
          <p:nvPr/>
        </p:nvPicPr>
        <p:blipFill>
          <a:blip r:embed="rId4">
            <a:alphaModFix/>
          </a:blip>
          <a:stretch>
            <a:fillRect/>
          </a:stretch>
        </p:blipFill>
        <p:spPr>
          <a:xfrm>
            <a:off x="-70675" y="1031750"/>
            <a:ext cx="4684824" cy="3466500"/>
          </a:xfrm>
          <a:prstGeom prst="rect">
            <a:avLst/>
          </a:prstGeom>
          <a:noFill/>
          <a:ln>
            <a:noFill/>
          </a:ln>
        </p:spPr>
      </p:pic>
      <p:pic>
        <p:nvPicPr>
          <p:cNvPr id="724" name="Google Shape;724;g2494632a301_0_494"/>
          <p:cNvPicPr preferRelativeResize="0"/>
          <p:nvPr/>
        </p:nvPicPr>
        <p:blipFill rotWithShape="1">
          <a:blip r:embed="rId5">
            <a:alphaModFix/>
          </a:blip>
          <a:srcRect b="0" l="0" r="30347" t="17891"/>
          <a:stretch/>
        </p:blipFill>
        <p:spPr>
          <a:xfrm>
            <a:off x="4614150" y="1231200"/>
            <a:ext cx="4528576" cy="2904004"/>
          </a:xfrm>
          <a:prstGeom prst="rect">
            <a:avLst/>
          </a:prstGeom>
          <a:noFill/>
          <a:ln>
            <a:noFill/>
          </a:ln>
        </p:spPr>
      </p:pic>
      <p:sp>
        <p:nvSpPr>
          <p:cNvPr id="725" name="Google Shape;725;g2494632a301_0_494"/>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MIAPPE</a:t>
            </a:r>
            <a:endParaRPr sz="2400" strike="noStrike">
              <a:latin typeface="Calibri"/>
              <a:ea typeface="Calibri"/>
              <a:cs typeface="Calibri"/>
              <a:sym typeface="Calibri"/>
            </a:endParaRPr>
          </a:p>
        </p:txBody>
      </p:sp>
      <p:pic>
        <p:nvPicPr>
          <p:cNvPr id="726" name="Google Shape;726;g2494632a301_0_494"/>
          <p:cNvPicPr preferRelativeResize="0"/>
          <p:nvPr/>
        </p:nvPicPr>
        <p:blipFill>
          <a:blip r:embed="rId6">
            <a:alphaModFix/>
          </a:blip>
          <a:stretch>
            <a:fillRect/>
          </a:stretch>
        </p:blipFill>
        <p:spPr>
          <a:xfrm>
            <a:off x="7377200" y="221638"/>
            <a:ext cx="1666425" cy="449925"/>
          </a:xfrm>
          <a:prstGeom prst="rect">
            <a:avLst/>
          </a:prstGeom>
          <a:noFill/>
          <a:ln>
            <a:noFill/>
          </a:ln>
        </p:spPr>
      </p:pic>
      <p:pic>
        <p:nvPicPr>
          <p:cNvPr id="727" name="Google Shape;727;g2494632a301_0_494"/>
          <p:cNvPicPr preferRelativeResize="0"/>
          <p:nvPr/>
        </p:nvPicPr>
        <p:blipFill>
          <a:blip r:embed="rId6">
            <a:alphaModFix/>
          </a:blip>
          <a:stretch>
            <a:fillRect/>
          </a:stretch>
        </p:blipFill>
        <p:spPr>
          <a:xfrm>
            <a:off x="1493700" y="4466500"/>
            <a:ext cx="929975" cy="251075"/>
          </a:xfrm>
          <a:prstGeom prst="rect">
            <a:avLst/>
          </a:prstGeom>
          <a:noFill/>
          <a:ln>
            <a:noFill/>
          </a:ln>
        </p:spPr>
      </p:pic>
      <p:pic>
        <p:nvPicPr>
          <p:cNvPr id="728" name="Google Shape;728;g2494632a301_0_494"/>
          <p:cNvPicPr preferRelativeResize="0"/>
          <p:nvPr/>
        </p:nvPicPr>
        <p:blipFill>
          <a:blip r:embed="rId3">
            <a:alphaModFix/>
          </a:blip>
          <a:stretch>
            <a:fillRect/>
          </a:stretch>
        </p:blipFill>
        <p:spPr>
          <a:xfrm>
            <a:off x="6908825" y="4388274"/>
            <a:ext cx="407525" cy="407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494632a301_0_91"/>
          <p:cNvSpPr/>
          <p:nvPr/>
        </p:nvSpPr>
        <p:spPr>
          <a:xfrm>
            <a:off x="1728000" y="3754350"/>
            <a:ext cx="6120000" cy="862800"/>
          </a:xfrm>
          <a:prstGeom prst="rect">
            <a:avLst/>
          </a:prstGeom>
          <a:solidFill>
            <a:srgbClr val="EEEEEE"/>
          </a:solidFill>
          <a:ln cap="flat" cmpd="sng" w="3600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243089" lvl="1" marL="864000" rtl="0" algn="l">
              <a:spcBef>
                <a:spcPts val="1134"/>
              </a:spcBef>
              <a:spcAft>
                <a:spcPts val="0"/>
              </a:spcAft>
              <a:buClr>
                <a:schemeClr val="dk1"/>
              </a:buClr>
              <a:buSzPts val="900"/>
              <a:buFont typeface="Noto Sans Symbols"/>
              <a:buChar char="−"/>
            </a:pPr>
            <a:r>
              <a:rPr b="1" lang="fr" sz="1500">
                <a:solidFill>
                  <a:schemeClr val="dk1"/>
                </a:solidFill>
              </a:rPr>
              <a:t>Il faut connaître la provenance des données</a:t>
            </a:r>
            <a:endParaRPr b="1" sz="1500">
              <a:solidFill>
                <a:schemeClr val="dk1"/>
              </a:solidFill>
            </a:endParaRPr>
          </a:p>
          <a:p>
            <a:pPr indent="-243089" lvl="1" marL="864000" rtl="0" algn="l">
              <a:spcBef>
                <a:spcPts val="1134"/>
              </a:spcBef>
              <a:spcAft>
                <a:spcPts val="0"/>
              </a:spcAft>
              <a:buClr>
                <a:schemeClr val="dk1"/>
              </a:buClr>
              <a:buSzPts val="900"/>
              <a:buFont typeface="Noto Sans Symbols"/>
              <a:buChar char="−"/>
            </a:pPr>
            <a:r>
              <a:rPr b="1" lang="fr" sz="1500">
                <a:solidFill>
                  <a:schemeClr val="dk1"/>
                </a:solidFill>
              </a:rPr>
              <a:t>Il faut connaître la méthode de production des données</a:t>
            </a:r>
            <a:endParaRPr b="1" sz="1500">
              <a:solidFill>
                <a:schemeClr val="dk1"/>
              </a:solidFill>
            </a:endParaRPr>
          </a:p>
        </p:txBody>
      </p:sp>
      <p:sp>
        <p:nvSpPr>
          <p:cNvPr id="112" name="Google Shape;112;g2494632a301_0_91"/>
          <p:cNvSpPr/>
          <p:nvPr/>
        </p:nvSpPr>
        <p:spPr>
          <a:xfrm>
            <a:off x="457200" y="-48330"/>
            <a:ext cx="8229000" cy="85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fr" sz="2800" u="none" cap="none" strike="noStrike">
                <a:solidFill>
                  <a:srgbClr val="009999"/>
                </a:solidFill>
                <a:latin typeface="Arial"/>
                <a:ea typeface="Arial"/>
                <a:cs typeface="Arial"/>
                <a:sym typeface="Arial"/>
              </a:rPr>
              <a:t>Context</a:t>
            </a:r>
            <a:r>
              <a:rPr b="1" lang="fr" sz="2800">
                <a:solidFill>
                  <a:srgbClr val="009999"/>
                </a:solidFill>
              </a:rPr>
              <a:t>e</a:t>
            </a:r>
            <a:endParaRPr b="0" i="0" sz="3200" u="none" cap="none" strike="noStrike">
              <a:latin typeface="Arial"/>
              <a:ea typeface="Arial"/>
              <a:cs typeface="Arial"/>
              <a:sym typeface="Arial"/>
            </a:endParaRPr>
          </a:p>
        </p:txBody>
      </p:sp>
      <p:sp>
        <p:nvSpPr>
          <p:cNvPr id="113" name="Google Shape;113;g2494632a301_0_91"/>
          <p:cNvSpPr/>
          <p:nvPr/>
        </p:nvSpPr>
        <p:spPr>
          <a:xfrm>
            <a:off x="333850" y="627201"/>
            <a:ext cx="8555700" cy="3038100"/>
          </a:xfrm>
          <a:prstGeom prst="rect">
            <a:avLst/>
          </a:prstGeom>
          <a:noFill/>
          <a:ln>
            <a:noFill/>
          </a:ln>
        </p:spPr>
        <p:txBody>
          <a:bodyPr anchorCtr="0" anchor="t" bIns="0" lIns="0" spcFirstLastPara="1" rIns="0" wrap="square" tIns="0">
            <a:noAutofit/>
          </a:bodyPr>
          <a:lstStyle/>
          <a:p>
            <a:pPr indent="-258164" lvl="0" marL="431999" marR="0" rtl="0" algn="l">
              <a:lnSpc>
                <a:spcPct val="100000"/>
              </a:lnSpc>
              <a:spcBef>
                <a:spcPts val="0"/>
              </a:spcBef>
              <a:spcAft>
                <a:spcPts val="0"/>
              </a:spcAft>
              <a:buClr>
                <a:srgbClr val="000000"/>
              </a:buClr>
              <a:buSzPts val="810"/>
              <a:buFont typeface="Noto Sans Symbols"/>
              <a:buNone/>
            </a:pPr>
            <a:r>
              <a:t/>
            </a:r>
            <a:endParaRPr b="0" i="0" sz="900" u="none" cap="none" strike="noStrike">
              <a:latin typeface="Arial"/>
              <a:ea typeface="Arial"/>
              <a:cs typeface="Arial"/>
              <a:sym typeface="Arial"/>
            </a:endParaRPr>
          </a:p>
          <a:p>
            <a:pPr indent="-243089" lvl="1" marL="864000" marR="0" rtl="0" algn="l">
              <a:lnSpc>
                <a:spcPct val="100000"/>
              </a:lnSpc>
              <a:spcBef>
                <a:spcPts val="1134"/>
              </a:spcBef>
              <a:spcAft>
                <a:spcPts val="0"/>
              </a:spcAft>
              <a:buClr>
                <a:srgbClr val="000000"/>
              </a:buClr>
              <a:buSzPts val="900"/>
              <a:buFont typeface="Noto Sans Symbols"/>
              <a:buChar char="−"/>
            </a:pPr>
            <a:r>
              <a:rPr b="1" lang="fr" sz="1500"/>
              <a:t>Le nombre et la diversité des sources de données augmentent</a:t>
            </a:r>
            <a:endParaRPr b="1" sz="1500"/>
          </a:p>
          <a:p>
            <a:pPr indent="-243089" lvl="1" marL="864000" marR="0" rtl="0" algn="l">
              <a:lnSpc>
                <a:spcPct val="100000"/>
              </a:lnSpc>
              <a:spcBef>
                <a:spcPts val="1134"/>
              </a:spcBef>
              <a:spcAft>
                <a:spcPts val="0"/>
              </a:spcAft>
              <a:buClr>
                <a:srgbClr val="000000"/>
              </a:buClr>
              <a:buSzPts val="900"/>
              <a:buFont typeface="Noto Sans Symbols"/>
              <a:buChar char="−"/>
            </a:pPr>
            <a:r>
              <a:rPr b="1" lang="fr" sz="1500"/>
              <a:t>Complexité accrue des pipelines de données</a:t>
            </a:r>
            <a:endParaRPr b="1" sz="1500"/>
          </a:p>
          <a:p>
            <a:pPr indent="0" lvl="0" marL="914400" marR="0" rtl="0" algn="l">
              <a:lnSpc>
                <a:spcPct val="100000"/>
              </a:lnSpc>
              <a:spcBef>
                <a:spcPts val="1134"/>
              </a:spcBef>
              <a:spcAft>
                <a:spcPts val="0"/>
              </a:spcAft>
              <a:buNone/>
            </a:pPr>
            <a:r>
              <a:t/>
            </a:r>
            <a:endParaRPr b="1" sz="1500"/>
          </a:p>
          <a:p>
            <a:pPr indent="0" lvl="0" marL="914400" marR="0" rtl="0" algn="l">
              <a:lnSpc>
                <a:spcPct val="100000"/>
              </a:lnSpc>
              <a:spcBef>
                <a:spcPts val="1134"/>
              </a:spcBef>
              <a:spcAft>
                <a:spcPts val="0"/>
              </a:spcAft>
              <a:buNone/>
            </a:pPr>
            <a:r>
              <a:t/>
            </a:r>
            <a:endParaRPr b="1" sz="1500"/>
          </a:p>
          <a:p>
            <a:pPr indent="0" lvl="0" marL="914400" marR="0" rtl="0" algn="l">
              <a:lnSpc>
                <a:spcPct val="100000"/>
              </a:lnSpc>
              <a:spcBef>
                <a:spcPts val="1134"/>
              </a:spcBef>
              <a:spcAft>
                <a:spcPts val="0"/>
              </a:spcAft>
              <a:buNone/>
            </a:pPr>
            <a:r>
              <a:t/>
            </a:r>
            <a:endParaRPr b="1" sz="1500"/>
          </a:p>
          <a:p>
            <a:pPr indent="-243089" lvl="1" marL="864000" marR="0" rtl="0" algn="l">
              <a:lnSpc>
                <a:spcPct val="100000"/>
              </a:lnSpc>
              <a:spcBef>
                <a:spcPts val="1134"/>
              </a:spcBef>
              <a:spcAft>
                <a:spcPts val="0"/>
              </a:spcAft>
              <a:buClr>
                <a:srgbClr val="000000"/>
              </a:buClr>
              <a:buSzPts val="900"/>
              <a:buFont typeface="Noto Sans Symbols"/>
              <a:buChar char="−"/>
            </a:pPr>
            <a:r>
              <a:rPr b="1" lang="fr" sz="1500"/>
              <a:t>Augmentation des difficultés pour une science reproductible et ouverte</a:t>
            </a:r>
            <a:endParaRPr b="1" sz="1500"/>
          </a:p>
          <a:p>
            <a:pPr indent="-243089" lvl="1" marL="864000" marR="0" rtl="0" algn="l">
              <a:lnSpc>
                <a:spcPct val="100000"/>
              </a:lnSpc>
              <a:spcBef>
                <a:spcPts val="1134"/>
              </a:spcBef>
              <a:spcAft>
                <a:spcPts val="0"/>
              </a:spcAft>
              <a:buClr>
                <a:srgbClr val="000000"/>
              </a:buClr>
              <a:buSzPts val="900"/>
              <a:buFont typeface="Noto Sans Symbols"/>
              <a:buChar char="−"/>
            </a:pPr>
            <a:r>
              <a:rPr b="1" lang="fr" sz="1500"/>
              <a:t>Il est plus difficile de comprendre comment et dans quelles conditions les données ont été produites.</a:t>
            </a:r>
            <a:endParaRPr b="1" sz="1500"/>
          </a:p>
        </p:txBody>
      </p:sp>
      <p:pic>
        <p:nvPicPr>
          <p:cNvPr id="114" name="Google Shape;114;g2494632a301_0_91"/>
          <p:cNvPicPr preferRelativeResize="0"/>
          <p:nvPr/>
        </p:nvPicPr>
        <p:blipFill rotWithShape="1">
          <a:blip r:embed="rId3">
            <a:alphaModFix/>
          </a:blip>
          <a:srcRect b="0" l="0" r="0" t="0"/>
          <a:stretch/>
        </p:blipFill>
        <p:spPr>
          <a:xfrm>
            <a:off x="2438640" y="1512000"/>
            <a:ext cx="3625020" cy="12419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id="733" name="Google Shape;733;g2494632a301_0_502"/>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34" name="Google Shape;734;g2494632a301_0_502"/>
          <p:cNvPicPr preferRelativeResize="0"/>
          <p:nvPr/>
        </p:nvPicPr>
        <p:blipFill>
          <a:blip r:embed="rId4">
            <a:alphaModFix/>
          </a:blip>
          <a:stretch>
            <a:fillRect/>
          </a:stretch>
        </p:blipFill>
        <p:spPr>
          <a:xfrm>
            <a:off x="-70675" y="1031750"/>
            <a:ext cx="4684824" cy="3466500"/>
          </a:xfrm>
          <a:prstGeom prst="rect">
            <a:avLst/>
          </a:prstGeom>
          <a:noFill/>
          <a:ln>
            <a:noFill/>
          </a:ln>
        </p:spPr>
      </p:pic>
      <p:pic>
        <p:nvPicPr>
          <p:cNvPr id="735" name="Google Shape;735;g2494632a301_0_502"/>
          <p:cNvPicPr preferRelativeResize="0"/>
          <p:nvPr/>
        </p:nvPicPr>
        <p:blipFill rotWithShape="1">
          <a:blip r:embed="rId5">
            <a:alphaModFix/>
          </a:blip>
          <a:srcRect b="0" l="0" r="30347" t="17891"/>
          <a:stretch/>
        </p:blipFill>
        <p:spPr>
          <a:xfrm>
            <a:off x="4614150" y="1231200"/>
            <a:ext cx="4528576" cy="2904004"/>
          </a:xfrm>
          <a:prstGeom prst="rect">
            <a:avLst/>
          </a:prstGeom>
          <a:noFill/>
          <a:ln>
            <a:noFill/>
          </a:ln>
        </p:spPr>
      </p:pic>
      <p:cxnSp>
        <p:nvCxnSpPr>
          <p:cNvPr id="736" name="Google Shape;736;g2494632a301_0_502"/>
          <p:cNvCxnSpPr/>
          <p:nvPr/>
        </p:nvCxnSpPr>
        <p:spPr>
          <a:xfrm>
            <a:off x="2158425" y="2440950"/>
            <a:ext cx="4982100" cy="397200"/>
          </a:xfrm>
          <a:prstGeom prst="straightConnector1">
            <a:avLst/>
          </a:prstGeom>
          <a:noFill/>
          <a:ln cap="flat" cmpd="sng" w="19050">
            <a:solidFill>
              <a:schemeClr val="dk2"/>
            </a:solidFill>
            <a:prstDash val="solid"/>
            <a:round/>
            <a:headEnd len="med" w="med" type="stealth"/>
            <a:tailEnd len="med" w="med" type="stealth"/>
          </a:ln>
        </p:spPr>
      </p:cxnSp>
      <p:cxnSp>
        <p:nvCxnSpPr>
          <p:cNvPr id="737" name="Google Shape;737;g2494632a301_0_502"/>
          <p:cNvCxnSpPr/>
          <p:nvPr/>
        </p:nvCxnSpPr>
        <p:spPr>
          <a:xfrm>
            <a:off x="1339025" y="2720150"/>
            <a:ext cx="7308900" cy="161400"/>
          </a:xfrm>
          <a:prstGeom prst="straightConnector1">
            <a:avLst/>
          </a:prstGeom>
          <a:noFill/>
          <a:ln cap="flat" cmpd="sng" w="19050">
            <a:solidFill>
              <a:schemeClr val="dk2"/>
            </a:solidFill>
            <a:prstDash val="solid"/>
            <a:round/>
            <a:headEnd len="med" w="med" type="stealth"/>
            <a:tailEnd len="med" w="med" type="stealth"/>
          </a:ln>
        </p:spPr>
      </p:cxnSp>
      <p:cxnSp>
        <p:nvCxnSpPr>
          <p:cNvPr id="738" name="Google Shape;738;g2494632a301_0_502"/>
          <p:cNvCxnSpPr/>
          <p:nvPr/>
        </p:nvCxnSpPr>
        <p:spPr>
          <a:xfrm>
            <a:off x="3318250" y="3048975"/>
            <a:ext cx="3722700" cy="210900"/>
          </a:xfrm>
          <a:prstGeom prst="straightConnector1">
            <a:avLst/>
          </a:prstGeom>
          <a:noFill/>
          <a:ln cap="flat" cmpd="sng" w="19050">
            <a:solidFill>
              <a:schemeClr val="dk2"/>
            </a:solidFill>
            <a:prstDash val="solid"/>
            <a:round/>
            <a:headEnd len="med" w="med" type="stealth"/>
            <a:tailEnd len="med" w="med" type="stealth"/>
          </a:ln>
        </p:spPr>
      </p:cxnSp>
      <p:cxnSp>
        <p:nvCxnSpPr>
          <p:cNvPr id="739" name="Google Shape;739;g2494632a301_0_502"/>
          <p:cNvCxnSpPr/>
          <p:nvPr/>
        </p:nvCxnSpPr>
        <p:spPr>
          <a:xfrm flipH="1" rot="10800000">
            <a:off x="1394875" y="3638625"/>
            <a:ext cx="5676900" cy="24600"/>
          </a:xfrm>
          <a:prstGeom prst="straightConnector1">
            <a:avLst/>
          </a:prstGeom>
          <a:noFill/>
          <a:ln cap="flat" cmpd="sng" w="19050">
            <a:solidFill>
              <a:schemeClr val="dk2"/>
            </a:solidFill>
            <a:prstDash val="solid"/>
            <a:round/>
            <a:headEnd len="med" w="med" type="stealth"/>
            <a:tailEnd len="med" w="med" type="stealth"/>
          </a:ln>
        </p:spPr>
      </p:cxnSp>
      <p:sp>
        <p:nvSpPr>
          <p:cNvPr id="740" name="Google Shape;740;g2494632a301_0_502"/>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MIAPPE</a:t>
            </a:r>
            <a:endParaRPr sz="2400" strike="noStrike">
              <a:latin typeface="Calibri"/>
              <a:ea typeface="Calibri"/>
              <a:cs typeface="Calibri"/>
              <a:sym typeface="Calibri"/>
            </a:endParaRPr>
          </a:p>
        </p:txBody>
      </p:sp>
      <p:pic>
        <p:nvPicPr>
          <p:cNvPr id="741" name="Google Shape;741;g2494632a301_0_502"/>
          <p:cNvPicPr preferRelativeResize="0"/>
          <p:nvPr/>
        </p:nvPicPr>
        <p:blipFill>
          <a:blip r:embed="rId6">
            <a:alphaModFix/>
          </a:blip>
          <a:stretch>
            <a:fillRect/>
          </a:stretch>
        </p:blipFill>
        <p:spPr>
          <a:xfrm>
            <a:off x="7377200" y="221638"/>
            <a:ext cx="1666425" cy="449925"/>
          </a:xfrm>
          <a:prstGeom prst="rect">
            <a:avLst/>
          </a:prstGeom>
          <a:noFill/>
          <a:ln>
            <a:noFill/>
          </a:ln>
        </p:spPr>
      </p:pic>
      <p:pic>
        <p:nvPicPr>
          <p:cNvPr id="742" name="Google Shape;742;g2494632a301_0_502"/>
          <p:cNvPicPr preferRelativeResize="0"/>
          <p:nvPr/>
        </p:nvPicPr>
        <p:blipFill>
          <a:blip r:embed="rId6">
            <a:alphaModFix/>
          </a:blip>
          <a:stretch>
            <a:fillRect/>
          </a:stretch>
        </p:blipFill>
        <p:spPr>
          <a:xfrm>
            <a:off x="1493700" y="4466500"/>
            <a:ext cx="929975" cy="251075"/>
          </a:xfrm>
          <a:prstGeom prst="rect">
            <a:avLst/>
          </a:prstGeom>
          <a:noFill/>
          <a:ln>
            <a:noFill/>
          </a:ln>
        </p:spPr>
      </p:pic>
      <p:pic>
        <p:nvPicPr>
          <p:cNvPr id="743" name="Google Shape;743;g2494632a301_0_502"/>
          <p:cNvPicPr preferRelativeResize="0"/>
          <p:nvPr/>
        </p:nvPicPr>
        <p:blipFill>
          <a:blip r:embed="rId3">
            <a:alphaModFix/>
          </a:blip>
          <a:stretch>
            <a:fillRect/>
          </a:stretch>
        </p:blipFill>
        <p:spPr>
          <a:xfrm>
            <a:off x="6908825" y="4388274"/>
            <a:ext cx="407525" cy="407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g2494632a301_0_514"/>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AgMIP / ICASA</a:t>
            </a:r>
            <a:endParaRPr sz="2400" strike="noStrike">
              <a:latin typeface="Calibri"/>
              <a:ea typeface="Calibri"/>
              <a:cs typeface="Calibri"/>
              <a:sym typeface="Calibri"/>
            </a:endParaRPr>
          </a:p>
        </p:txBody>
      </p:sp>
      <p:pic>
        <p:nvPicPr>
          <p:cNvPr id="749" name="Google Shape;749;g2494632a301_0_514"/>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750" name="Google Shape;750;g2494632a301_0_514"/>
          <p:cNvSpPr txBox="1"/>
          <p:nvPr>
            <p:ph idx="1" type="body"/>
          </p:nvPr>
        </p:nvSpPr>
        <p:spPr>
          <a:xfrm>
            <a:off x="356325" y="1001000"/>
            <a:ext cx="7988400" cy="2393400"/>
          </a:xfrm>
          <a:prstGeom prst="rect">
            <a:avLst/>
          </a:prstGeom>
        </p:spPr>
        <p:txBody>
          <a:bodyPr anchorCtr="0" anchor="ctr" bIns="45700" lIns="91425" spcFirstLastPara="1" rIns="91425" wrap="square" tIns="45700">
            <a:normAutofit fontScale="92500" lnSpcReduction="20000"/>
          </a:bodyPr>
          <a:lstStyle/>
          <a:p>
            <a:pPr indent="-346075" lvl="0" marL="457200" rtl="0" algn="l">
              <a:spcBef>
                <a:spcPts val="1000"/>
              </a:spcBef>
              <a:spcAft>
                <a:spcPts val="0"/>
              </a:spcAft>
              <a:buClr>
                <a:srgbClr val="00A3A6"/>
              </a:buClr>
              <a:buSzPct val="100000"/>
              <a:buChar char="❖"/>
            </a:pPr>
            <a:r>
              <a:rPr lang="fr" sz="2000">
                <a:solidFill>
                  <a:srgbClr val="00A3A6"/>
                </a:solidFill>
              </a:rPr>
              <a:t>AgMIP - </a:t>
            </a:r>
            <a:r>
              <a:rPr lang="fr" sz="1700" u="sng">
                <a:solidFill>
                  <a:schemeClr val="hlink"/>
                </a:solidFill>
                <a:hlinkClick r:id="rId4"/>
              </a:rPr>
              <a:t>https://agmip.org/</a:t>
            </a:r>
            <a:r>
              <a:rPr lang="fr" sz="1700">
                <a:solidFill>
                  <a:srgbClr val="00A3A6"/>
                </a:solidFill>
              </a:rPr>
              <a:t> </a:t>
            </a:r>
            <a:endParaRPr sz="1700">
              <a:solidFill>
                <a:srgbClr val="00A3A6"/>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Agricultural Model Intercomparison and Improvement Project</a:t>
            </a:r>
            <a:endParaRPr sz="1400">
              <a:solidFill>
                <a:schemeClr val="dk1"/>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ICASA - </a:t>
            </a:r>
            <a:r>
              <a:rPr lang="fr" sz="1400" u="sng">
                <a:solidFill>
                  <a:schemeClr val="hlink"/>
                </a:solidFill>
                <a:hlinkClick r:id="rId5"/>
              </a:rPr>
              <a:t>https://agmip.github.io/ICASA.html</a:t>
            </a:r>
            <a:r>
              <a:rPr lang="fr" sz="1400">
                <a:solidFill>
                  <a:schemeClr val="dk1"/>
                </a:solidFill>
              </a:rPr>
              <a:t> </a:t>
            </a:r>
            <a:endParaRPr sz="1400">
              <a:solidFill>
                <a:schemeClr val="dk1"/>
              </a:solidFill>
            </a:endParaRPr>
          </a:p>
          <a:p>
            <a:pPr indent="-310832" lvl="2" marL="1371600" marR="0" rtl="0" algn="l">
              <a:lnSpc>
                <a:spcPct val="90000"/>
              </a:lnSpc>
              <a:spcBef>
                <a:spcPts val="1000"/>
              </a:spcBef>
              <a:spcAft>
                <a:spcPts val="0"/>
              </a:spcAft>
              <a:buClr>
                <a:schemeClr val="dk1"/>
              </a:buClr>
              <a:buSzPct val="100000"/>
              <a:buChar char="■"/>
            </a:pPr>
            <a:r>
              <a:rPr lang="fr" sz="1400">
                <a:solidFill>
                  <a:schemeClr val="dk1"/>
                </a:solidFill>
              </a:rPr>
              <a:t>International Consortium for Agricultural Systems Applications</a:t>
            </a:r>
            <a:endParaRPr sz="1400">
              <a:solidFill>
                <a:schemeClr val="dk1"/>
              </a:solidFill>
            </a:endParaRPr>
          </a:p>
          <a:p>
            <a:pPr indent="-310832" lvl="2" marL="1371600" marR="0" rtl="0" algn="l">
              <a:lnSpc>
                <a:spcPct val="90000"/>
              </a:lnSpc>
              <a:spcBef>
                <a:spcPts val="1000"/>
              </a:spcBef>
              <a:spcAft>
                <a:spcPts val="0"/>
              </a:spcAft>
              <a:buClr>
                <a:schemeClr val="dk1"/>
              </a:buClr>
              <a:buSzPct val="100000"/>
              <a:buChar char="■"/>
            </a:pPr>
            <a:r>
              <a:rPr b="1" lang="fr" sz="1400">
                <a:solidFill>
                  <a:schemeClr val="dk1"/>
                </a:solidFill>
              </a:rPr>
              <a:t>ICASA Data Dictionary</a:t>
            </a:r>
            <a:r>
              <a:rPr lang="fr" sz="1400">
                <a:solidFill>
                  <a:schemeClr val="dk1"/>
                </a:solidFill>
              </a:rPr>
              <a:t> à utiliser dans les protocoles d'interopérabilité des données AgMIP</a:t>
            </a:r>
            <a:endParaRPr sz="1400">
              <a:solidFill>
                <a:schemeClr val="dk1"/>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Travail en cours : lien PHIS-AgMIP/ICASA	</a:t>
            </a:r>
            <a:endParaRPr sz="1400">
              <a:solidFill>
                <a:schemeClr val="dk1"/>
              </a:solidFill>
            </a:endParaRPr>
          </a:p>
          <a:p>
            <a:pPr indent="-310832" lvl="2" marL="1371600" marR="0" rtl="0" algn="l">
              <a:lnSpc>
                <a:spcPct val="90000"/>
              </a:lnSpc>
              <a:spcBef>
                <a:spcPts val="1000"/>
              </a:spcBef>
              <a:spcAft>
                <a:spcPts val="0"/>
              </a:spcAft>
              <a:buClr>
                <a:schemeClr val="dk1"/>
              </a:buClr>
              <a:buSzPct val="100000"/>
              <a:buChar char="■"/>
            </a:pPr>
            <a:r>
              <a:rPr lang="fr" sz="1400">
                <a:solidFill>
                  <a:schemeClr val="dk1"/>
                </a:solidFill>
              </a:rPr>
              <a:t>Développement de web services standardisés de haut-niveau</a:t>
            </a:r>
            <a:endParaRPr sz="1400">
              <a:solidFill>
                <a:schemeClr val="dk1"/>
              </a:solidFill>
            </a:endParaRPr>
          </a:p>
          <a:p>
            <a:pPr indent="0" lvl="0" marL="0" rtl="0" algn="l">
              <a:spcBef>
                <a:spcPts val="1000"/>
              </a:spcBef>
              <a:spcAft>
                <a:spcPts val="0"/>
              </a:spcAft>
              <a:buNone/>
            </a:pPr>
            <a:r>
              <a:t/>
            </a:r>
            <a:endParaRPr sz="2800"/>
          </a:p>
        </p:txBody>
      </p:sp>
      <p:pic>
        <p:nvPicPr>
          <p:cNvPr id="751" name="Google Shape;751;g2494632a301_0_514"/>
          <p:cNvPicPr preferRelativeResize="0"/>
          <p:nvPr/>
        </p:nvPicPr>
        <p:blipFill>
          <a:blip r:embed="rId6">
            <a:alphaModFix/>
          </a:blip>
          <a:stretch>
            <a:fillRect/>
          </a:stretch>
        </p:blipFill>
        <p:spPr>
          <a:xfrm>
            <a:off x="8005275" y="217325"/>
            <a:ext cx="981900" cy="458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pic>
        <p:nvPicPr>
          <p:cNvPr id="756" name="Google Shape;756;g2494632a301_0_521"/>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757" name="Google Shape;757;g2494632a301_0_521"/>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Information Projets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Contexte </a:t>
            </a:r>
            <a:r>
              <a:rPr lang="fr" sz="2421">
                <a:solidFill>
                  <a:schemeClr val="dk1"/>
                </a:solidFill>
                <a:latin typeface="Calibri"/>
                <a:ea typeface="Calibri"/>
                <a:cs typeface="Calibri"/>
                <a:sym typeface="Calibri"/>
              </a:rPr>
              <a:t>Experimental</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Installations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Capteurs</a:t>
            </a:r>
            <a:endParaRPr sz="2421">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pic>
        <p:nvPicPr>
          <p:cNvPr id="758" name="Google Shape;758;g2494632a301_0_521"/>
          <p:cNvPicPr preferRelativeResize="0"/>
          <p:nvPr/>
        </p:nvPicPr>
        <p:blipFill>
          <a:blip r:embed="rId4">
            <a:alphaModFix/>
          </a:blip>
          <a:stretch>
            <a:fillRect/>
          </a:stretch>
        </p:blipFill>
        <p:spPr>
          <a:xfrm>
            <a:off x="3595975" y="1065975"/>
            <a:ext cx="5336293" cy="2075225"/>
          </a:xfrm>
          <a:prstGeom prst="rect">
            <a:avLst/>
          </a:prstGeom>
          <a:noFill/>
          <a:ln>
            <a:noFill/>
          </a:ln>
        </p:spPr>
      </p:pic>
      <p:sp>
        <p:nvSpPr>
          <p:cNvPr id="759" name="Google Shape;759;g2494632a301_0_521"/>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60" name="Google Shape;760;g2494632a301_0_521"/>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pic>
        <p:nvPicPr>
          <p:cNvPr id="765" name="Google Shape;765;g2494632a301_0_530"/>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66" name="Google Shape;766;g2494632a301_0_530"/>
          <p:cNvPicPr preferRelativeResize="0"/>
          <p:nvPr/>
        </p:nvPicPr>
        <p:blipFill>
          <a:blip r:embed="rId4">
            <a:alphaModFix/>
          </a:blip>
          <a:stretch>
            <a:fillRect/>
          </a:stretch>
        </p:blipFill>
        <p:spPr>
          <a:xfrm>
            <a:off x="4225825" y="1045331"/>
            <a:ext cx="4651201" cy="2392046"/>
          </a:xfrm>
          <a:prstGeom prst="rect">
            <a:avLst/>
          </a:prstGeom>
          <a:noFill/>
          <a:ln cap="flat" cmpd="sng" w="9525">
            <a:solidFill>
              <a:schemeClr val="dk2"/>
            </a:solidFill>
            <a:prstDash val="solid"/>
            <a:round/>
            <a:headEnd len="sm" w="sm" type="none"/>
            <a:tailEnd len="sm" w="sm" type="none"/>
          </a:ln>
        </p:spPr>
      </p:pic>
      <p:pic>
        <p:nvPicPr>
          <p:cNvPr id="767" name="Google Shape;767;g2494632a301_0_530"/>
          <p:cNvPicPr preferRelativeResize="0"/>
          <p:nvPr/>
        </p:nvPicPr>
        <p:blipFill>
          <a:blip r:embed="rId5">
            <a:alphaModFix/>
          </a:blip>
          <a:stretch>
            <a:fillRect/>
          </a:stretch>
        </p:blipFill>
        <p:spPr>
          <a:xfrm>
            <a:off x="6245175" y="2829025"/>
            <a:ext cx="1810379" cy="2075225"/>
          </a:xfrm>
          <a:prstGeom prst="rect">
            <a:avLst/>
          </a:prstGeom>
          <a:noFill/>
          <a:ln cap="flat" cmpd="sng" w="9525">
            <a:solidFill>
              <a:schemeClr val="dk2"/>
            </a:solidFill>
            <a:prstDash val="solid"/>
            <a:round/>
            <a:headEnd len="sm" w="sm" type="none"/>
            <a:tailEnd len="sm" w="sm" type="none"/>
          </a:ln>
        </p:spPr>
      </p:pic>
      <p:sp>
        <p:nvSpPr>
          <p:cNvPr id="768" name="Google Shape;768;g2494632a301_0_530"/>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69" name="Google Shape;769;g2494632a301_0_530"/>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Information Projets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Contexte </a:t>
            </a:r>
            <a:r>
              <a:rPr lang="fr" sz="2421">
                <a:solidFill>
                  <a:schemeClr val="dk1"/>
                </a:solidFill>
                <a:latin typeface="Calibri"/>
                <a:ea typeface="Calibri"/>
                <a:cs typeface="Calibri"/>
                <a:sym typeface="Calibri"/>
              </a:rPr>
              <a:t>Experimental</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Installations</a:t>
            </a:r>
            <a:endParaRPr b="1" sz="2421">
              <a:solidFill>
                <a:schemeClr val="dk1"/>
              </a:solidFill>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Capteurs</a:t>
            </a:r>
            <a:endParaRPr sz="2421">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770" name="Google Shape;770;g2494632a301_0_530"/>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pic>
        <p:nvPicPr>
          <p:cNvPr id="775" name="Google Shape;775;g2494632a301_0_540"/>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76" name="Google Shape;776;g2494632a301_0_540"/>
          <p:cNvPicPr preferRelativeResize="0"/>
          <p:nvPr/>
        </p:nvPicPr>
        <p:blipFill>
          <a:blip r:embed="rId4">
            <a:alphaModFix/>
          </a:blip>
          <a:stretch>
            <a:fillRect/>
          </a:stretch>
        </p:blipFill>
        <p:spPr>
          <a:xfrm>
            <a:off x="3937100" y="1088781"/>
            <a:ext cx="4651200" cy="2558349"/>
          </a:xfrm>
          <a:prstGeom prst="rect">
            <a:avLst/>
          </a:prstGeom>
          <a:noFill/>
          <a:ln cap="flat" cmpd="sng" w="9525">
            <a:solidFill>
              <a:schemeClr val="dk2"/>
            </a:solidFill>
            <a:prstDash val="solid"/>
            <a:round/>
            <a:headEnd len="sm" w="sm" type="none"/>
            <a:tailEnd len="sm" w="sm" type="none"/>
          </a:ln>
        </p:spPr>
      </p:pic>
      <p:pic>
        <p:nvPicPr>
          <p:cNvPr id="777" name="Google Shape;777;g2494632a301_0_540"/>
          <p:cNvPicPr preferRelativeResize="0"/>
          <p:nvPr/>
        </p:nvPicPr>
        <p:blipFill>
          <a:blip r:embed="rId5">
            <a:alphaModFix/>
          </a:blip>
          <a:stretch>
            <a:fillRect/>
          </a:stretch>
        </p:blipFill>
        <p:spPr>
          <a:xfrm>
            <a:off x="97973" y="2616299"/>
            <a:ext cx="5053226" cy="2403775"/>
          </a:xfrm>
          <a:prstGeom prst="rect">
            <a:avLst/>
          </a:prstGeom>
          <a:noFill/>
          <a:ln cap="flat" cmpd="sng" w="9525">
            <a:solidFill>
              <a:schemeClr val="dk2"/>
            </a:solidFill>
            <a:prstDash val="solid"/>
            <a:round/>
            <a:headEnd len="sm" w="sm" type="none"/>
            <a:tailEnd len="sm" w="sm" type="none"/>
          </a:ln>
        </p:spPr>
      </p:pic>
      <p:sp>
        <p:nvSpPr>
          <p:cNvPr id="778" name="Google Shape;778;g2494632a301_0_540"/>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79" name="Google Shape;779;g2494632a301_0_540"/>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Information Projets</a:t>
            </a:r>
            <a:endParaRPr b="1" sz="2421">
              <a:solidFill>
                <a:schemeClr val="dk1"/>
              </a:solidFill>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Contexte Experimental</a:t>
            </a:r>
            <a:endParaRPr b="1" sz="2421">
              <a:solidFill>
                <a:schemeClr val="dk1"/>
              </a:solidFill>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Installations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Capteurs</a:t>
            </a:r>
            <a:endParaRPr sz="2421">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780" name="Google Shape;780;g2494632a301_0_540"/>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pic>
        <p:nvPicPr>
          <p:cNvPr id="785" name="Google Shape;785;g2494632a301_0_550"/>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86" name="Google Shape;786;g2494632a301_0_550"/>
          <p:cNvPicPr preferRelativeResize="0"/>
          <p:nvPr/>
        </p:nvPicPr>
        <p:blipFill>
          <a:blip r:embed="rId4">
            <a:alphaModFix/>
          </a:blip>
          <a:stretch>
            <a:fillRect/>
          </a:stretch>
        </p:blipFill>
        <p:spPr>
          <a:xfrm>
            <a:off x="670975" y="2174127"/>
            <a:ext cx="7090177" cy="3350426"/>
          </a:xfrm>
          <a:prstGeom prst="rect">
            <a:avLst/>
          </a:prstGeom>
          <a:noFill/>
          <a:ln cap="flat" cmpd="sng" w="9525">
            <a:solidFill>
              <a:schemeClr val="dk2"/>
            </a:solidFill>
            <a:prstDash val="solid"/>
            <a:round/>
            <a:headEnd len="sm" w="sm" type="none"/>
            <a:tailEnd len="sm" w="sm" type="none"/>
          </a:ln>
        </p:spPr>
      </p:pic>
      <p:sp>
        <p:nvSpPr>
          <p:cNvPr id="787" name="Google Shape;787;g2494632a301_0_550"/>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88" name="Google Shape;788;g2494632a301_0_550"/>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Information Projets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Contexte </a:t>
            </a:r>
            <a:r>
              <a:rPr lang="fr" sz="2421">
                <a:solidFill>
                  <a:schemeClr val="dk1"/>
                </a:solidFill>
                <a:latin typeface="Calibri"/>
                <a:ea typeface="Calibri"/>
                <a:cs typeface="Calibri"/>
                <a:sym typeface="Calibri"/>
              </a:rPr>
              <a:t>Experimental</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Installations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Capteurs</a:t>
            </a:r>
            <a:endParaRPr b="1" sz="2421">
              <a:solidFill>
                <a:schemeClr val="dk1"/>
              </a:solidFill>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789" name="Google Shape;789;g2494632a301_0_550"/>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g2494632a301_0_559"/>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95" name="Google Shape;795;g2494632a301_0_559"/>
          <p:cNvPicPr preferRelativeResize="0"/>
          <p:nvPr/>
        </p:nvPicPr>
        <p:blipFill>
          <a:blip r:embed="rId4">
            <a:alphaModFix/>
          </a:blip>
          <a:stretch>
            <a:fillRect/>
          </a:stretch>
        </p:blipFill>
        <p:spPr>
          <a:xfrm>
            <a:off x="4035600" y="1153531"/>
            <a:ext cx="4651200" cy="1845859"/>
          </a:xfrm>
          <a:prstGeom prst="rect">
            <a:avLst/>
          </a:prstGeom>
          <a:noFill/>
          <a:ln cap="flat" cmpd="sng" w="9525">
            <a:solidFill>
              <a:schemeClr val="dk2"/>
            </a:solidFill>
            <a:prstDash val="solid"/>
            <a:round/>
            <a:headEnd len="sm" w="sm" type="none"/>
            <a:tailEnd len="sm" w="sm" type="none"/>
          </a:ln>
        </p:spPr>
      </p:pic>
      <p:sp>
        <p:nvSpPr>
          <p:cNvPr id="796" name="Google Shape;796;g2494632a301_0_559"/>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
        <p:nvSpPr>
          <p:cNvPr id="797" name="Google Shape;797;g2494632a301_0_559"/>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98" name="Google Shape;798;g2494632a301_0_559"/>
          <p:cNvSpPr txBox="1"/>
          <p:nvPr>
            <p:ph idx="1" type="body"/>
          </p:nvPr>
        </p:nvSpPr>
        <p:spPr>
          <a:xfrm>
            <a:off x="616500" y="1152475"/>
            <a:ext cx="3419100" cy="3410400"/>
          </a:xfrm>
          <a:prstGeom prst="rect">
            <a:avLst/>
          </a:prstGeom>
        </p:spPr>
        <p:txBody>
          <a:bodyPr anchorCtr="0" anchor="t" bIns="45700" lIns="91425" spcFirstLastPara="1" rIns="91425" wrap="square" tIns="45700">
            <a:normAutofit/>
          </a:bodyPr>
          <a:lstStyle/>
          <a:p>
            <a:pPr indent="-327025" lvl="0" marL="457200" marR="0" rtl="0" algn="l">
              <a:lnSpc>
                <a:spcPct val="90000"/>
              </a:lnSpc>
              <a:spcBef>
                <a:spcPts val="1000"/>
              </a:spcBef>
              <a:spcAft>
                <a:spcPts val="0"/>
              </a:spcAft>
              <a:buSzPts val="1550"/>
              <a:buFont typeface="Calibri"/>
              <a:buChar char="●"/>
            </a:pPr>
            <a:r>
              <a:rPr b="1" lang="fr" sz="1550"/>
              <a:t>Information </a:t>
            </a:r>
            <a:r>
              <a:rPr b="1" lang="fr" sz="1550">
                <a:latin typeface="Calibri"/>
                <a:ea typeface="Calibri"/>
                <a:cs typeface="Calibri"/>
                <a:sym typeface="Calibri"/>
              </a:rPr>
              <a:t>Scientifi</a:t>
            </a:r>
            <a:r>
              <a:rPr b="1" lang="fr" sz="1550"/>
              <a:t>que</a:t>
            </a:r>
            <a:endParaRPr b="1" sz="155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Variables</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rPr>
              <a:t>Ob</a:t>
            </a:r>
            <a:r>
              <a:rPr b="1" lang="fr" sz="1100">
                <a:solidFill>
                  <a:schemeClr val="dk1"/>
                </a:solidFill>
                <a:latin typeface="Calibri"/>
                <a:ea typeface="Calibri"/>
                <a:cs typeface="Calibri"/>
                <a:sym typeface="Calibri"/>
              </a:rPr>
              <a:t>jets scientifiques</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latin typeface="Calibri"/>
                <a:ea typeface="Calibri"/>
                <a:cs typeface="Calibri"/>
                <a:sym typeface="Calibri"/>
              </a:rPr>
              <a:t>Germplasm</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Documents</a:t>
            </a:r>
            <a:endParaRPr sz="1100">
              <a:solidFill>
                <a:schemeClr val="dk1"/>
              </a:solidFill>
              <a:latin typeface="Calibri"/>
              <a:ea typeface="Calibri"/>
              <a:cs typeface="Calibri"/>
              <a:sym typeface="Calibri"/>
            </a:endParaRPr>
          </a:p>
          <a:p>
            <a:pPr indent="0" lvl="0" marL="0" marR="0" rtl="0" algn="l">
              <a:lnSpc>
                <a:spcPct val="50000"/>
              </a:lnSpc>
              <a:spcBef>
                <a:spcPts val="1000"/>
              </a:spcBef>
              <a:spcAft>
                <a:spcPts val="0"/>
              </a:spcAft>
              <a:buNone/>
            </a:pPr>
            <a:r>
              <a:t/>
            </a:r>
            <a:endParaRPr sz="1100">
              <a:latin typeface="Calibri"/>
              <a:ea typeface="Calibri"/>
              <a:cs typeface="Calibri"/>
              <a:sym typeface="Calibri"/>
            </a:endParaRPr>
          </a:p>
          <a:p>
            <a:pPr indent="0" lvl="0" marL="457200" rtl="0" algn="l">
              <a:spcBef>
                <a:spcPts val="1000"/>
              </a:spcBef>
              <a:spcAft>
                <a:spcPts val="0"/>
              </a:spcAft>
              <a:buNone/>
            </a:pPr>
            <a:r>
              <a:t/>
            </a:r>
            <a:endParaRPr sz="1150">
              <a:latin typeface="Calibri"/>
              <a:ea typeface="Calibri"/>
              <a:cs typeface="Calibri"/>
              <a:sym typeface="Calibri"/>
            </a:endParaRPr>
          </a:p>
          <a:p>
            <a:pPr indent="0" lvl="0" marL="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pic>
        <p:nvPicPr>
          <p:cNvPr id="803" name="Google Shape;803;g2494632a301_0_568"/>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804" name="Google Shape;804;g2494632a301_0_568"/>
          <p:cNvPicPr preferRelativeResize="0"/>
          <p:nvPr/>
        </p:nvPicPr>
        <p:blipFill>
          <a:blip r:embed="rId4">
            <a:alphaModFix/>
          </a:blip>
          <a:stretch>
            <a:fillRect/>
          </a:stretch>
        </p:blipFill>
        <p:spPr>
          <a:xfrm>
            <a:off x="2793100" y="1469287"/>
            <a:ext cx="7028075" cy="3055226"/>
          </a:xfrm>
          <a:prstGeom prst="rect">
            <a:avLst/>
          </a:prstGeom>
          <a:noFill/>
          <a:ln>
            <a:noFill/>
          </a:ln>
        </p:spPr>
      </p:pic>
      <p:sp>
        <p:nvSpPr>
          <p:cNvPr id="805" name="Google Shape;805;g2494632a301_0_568"/>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 </a:t>
            </a:r>
            <a:r>
              <a:rPr lang="fr"/>
              <a:t>permettent la gestion de :</a:t>
            </a:r>
            <a:endParaRPr sz="2000"/>
          </a:p>
        </p:txBody>
      </p:sp>
      <p:sp>
        <p:nvSpPr>
          <p:cNvPr id="806" name="Google Shape;806;g2494632a301_0_568"/>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807" name="Google Shape;807;g2494632a301_0_568"/>
          <p:cNvSpPr txBox="1"/>
          <p:nvPr>
            <p:ph idx="1" type="body"/>
          </p:nvPr>
        </p:nvSpPr>
        <p:spPr>
          <a:xfrm>
            <a:off x="616500" y="1152475"/>
            <a:ext cx="3419100" cy="3410400"/>
          </a:xfrm>
          <a:prstGeom prst="rect">
            <a:avLst/>
          </a:prstGeom>
        </p:spPr>
        <p:txBody>
          <a:bodyPr anchorCtr="0" anchor="t" bIns="45700" lIns="91425" spcFirstLastPara="1" rIns="91425" wrap="square" tIns="45700">
            <a:normAutofit/>
          </a:bodyPr>
          <a:lstStyle/>
          <a:p>
            <a:pPr indent="-327025" lvl="0" marL="457200" marR="0" rtl="0" algn="l">
              <a:lnSpc>
                <a:spcPct val="90000"/>
              </a:lnSpc>
              <a:spcBef>
                <a:spcPts val="1000"/>
              </a:spcBef>
              <a:spcAft>
                <a:spcPts val="0"/>
              </a:spcAft>
              <a:buSzPts val="1550"/>
              <a:buFont typeface="Calibri"/>
              <a:buChar char="●"/>
            </a:pPr>
            <a:r>
              <a:rPr b="1" lang="fr" sz="1550"/>
              <a:t>Information </a:t>
            </a:r>
            <a:r>
              <a:rPr b="1" lang="fr" sz="1550">
                <a:latin typeface="Calibri"/>
                <a:ea typeface="Calibri"/>
                <a:cs typeface="Calibri"/>
                <a:sym typeface="Calibri"/>
              </a:rPr>
              <a:t>Scientifi</a:t>
            </a:r>
            <a:r>
              <a:rPr b="1" lang="fr" sz="1550"/>
              <a:t>que</a:t>
            </a:r>
            <a:endParaRPr b="1" sz="155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Variables</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rPr>
              <a:t>Ob</a:t>
            </a:r>
            <a:r>
              <a:rPr b="1" lang="fr" sz="1100">
                <a:solidFill>
                  <a:schemeClr val="dk1"/>
                </a:solidFill>
                <a:latin typeface="Calibri"/>
                <a:ea typeface="Calibri"/>
                <a:cs typeface="Calibri"/>
                <a:sym typeface="Calibri"/>
              </a:rPr>
              <a:t>jets scientifiques</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latin typeface="Calibri"/>
                <a:ea typeface="Calibri"/>
                <a:cs typeface="Calibri"/>
                <a:sym typeface="Calibri"/>
              </a:rPr>
              <a:t>Germplasm</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Documents</a:t>
            </a:r>
            <a:endParaRPr sz="1100">
              <a:solidFill>
                <a:schemeClr val="dk1"/>
              </a:solidFill>
              <a:latin typeface="Calibri"/>
              <a:ea typeface="Calibri"/>
              <a:cs typeface="Calibri"/>
              <a:sym typeface="Calibri"/>
            </a:endParaRPr>
          </a:p>
          <a:p>
            <a:pPr indent="0" lvl="0" marL="0" marR="0" rtl="0" algn="l">
              <a:lnSpc>
                <a:spcPct val="50000"/>
              </a:lnSpc>
              <a:spcBef>
                <a:spcPts val="1000"/>
              </a:spcBef>
              <a:spcAft>
                <a:spcPts val="0"/>
              </a:spcAft>
              <a:buNone/>
            </a:pPr>
            <a:r>
              <a:t/>
            </a:r>
            <a:endParaRPr sz="1100">
              <a:latin typeface="Calibri"/>
              <a:ea typeface="Calibri"/>
              <a:cs typeface="Calibri"/>
              <a:sym typeface="Calibri"/>
            </a:endParaRPr>
          </a:p>
          <a:p>
            <a:pPr indent="0" lvl="0" marL="457200" rtl="0" algn="l">
              <a:spcBef>
                <a:spcPts val="1000"/>
              </a:spcBef>
              <a:spcAft>
                <a:spcPts val="0"/>
              </a:spcAft>
              <a:buNone/>
            </a:pPr>
            <a:r>
              <a:t/>
            </a:r>
            <a:endParaRPr sz="1150">
              <a:latin typeface="Calibri"/>
              <a:ea typeface="Calibri"/>
              <a:cs typeface="Calibri"/>
              <a:sym typeface="Calibri"/>
            </a:endParaRPr>
          </a:p>
          <a:p>
            <a:pPr indent="0" lvl="0" marL="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pic>
        <p:nvPicPr>
          <p:cNvPr id="812" name="Google Shape;812;g2494632a301_0_577"/>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13" name="Google Shape;813;g2494632a301_0_577"/>
          <p:cNvSpPr txBox="1"/>
          <p:nvPr>
            <p:ph idx="1" type="body"/>
          </p:nvPr>
        </p:nvSpPr>
        <p:spPr>
          <a:xfrm>
            <a:off x="616500" y="1152475"/>
            <a:ext cx="3419100" cy="3410400"/>
          </a:xfrm>
          <a:prstGeom prst="rect">
            <a:avLst/>
          </a:prstGeom>
        </p:spPr>
        <p:txBody>
          <a:bodyPr anchorCtr="0" anchor="t" bIns="45700" lIns="91425" spcFirstLastPara="1" rIns="91425" wrap="square" tIns="45700">
            <a:normAutofit/>
          </a:bodyPr>
          <a:lstStyle/>
          <a:p>
            <a:pPr indent="-327025" lvl="0" marL="457200" marR="0" rtl="0" algn="l">
              <a:lnSpc>
                <a:spcPct val="90000"/>
              </a:lnSpc>
              <a:spcBef>
                <a:spcPts val="1000"/>
              </a:spcBef>
              <a:spcAft>
                <a:spcPts val="0"/>
              </a:spcAft>
              <a:buSzPts val="1550"/>
              <a:buFont typeface="Calibri"/>
              <a:buChar char="●"/>
            </a:pPr>
            <a:r>
              <a:rPr b="1" lang="fr" sz="1550"/>
              <a:t>Information </a:t>
            </a:r>
            <a:r>
              <a:rPr b="1" lang="fr" sz="1550">
                <a:latin typeface="Calibri"/>
                <a:ea typeface="Calibri"/>
                <a:cs typeface="Calibri"/>
                <a:sym typeface="Calibri"/>
              </a:rPr>
              <a:t>Scientifi</a:t>
            </a:r>
            <a:r>
              <a:rPr b="1" lang="fr" sz="1550"/>
              <a:t>que</a:t>
            </a:r>
            <a:endParaRPr b="1" sz="155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Variables</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rPr>
              <a:t>Ob</a:t>
            </a:r>
            <a:r>
              <a:rPr b="1" lang="fr" sz="1100">
                <a:solidFill>
                  <a:schemeClr val="dk1"/>
                </a:solidFill>
                <a:latin typeface="Calibri"/>
                <a:ea typeface="Calibri"/>
                <a:cs typeface="Calibri"/>
                <a:sym typeface="Calibri"/>
              </a:rPr>
              <a:t>jets scientifiques</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latin typeface="Calibri"/>
                <a:ea typeface="Calibri"/>
                <a:cs typeface="Calibri"/>
                <a:sym typeface="Calibri"/>
              </a:rPr>
              <a:t>Germplasm</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Documents</a:t>
            </a:r>
            <a:endParaRPr sz="1100">
              <a:solidFill>
                <a:schemeClr val="dk1"/>
              </a:solidFill>
              <a:latin typeface="Calibri"/>
              <a:ea typeface="Calibri"/>
              <a:cs typeface="Calibri"/>
              <a:sym typeface="Calibri"/>
            </a:endParaRPr>
          </a:p>
          <a:p>
            <a:pPr indent="0" lvl="0" marL="0" marR="0" rtl="0" algn="l">
              <a:lnSpc>
                <a:spcPct val="50000"/>
              </a:lnSpc>
              <a:spcBef>
                <a:spcPts val="1000"/>
              </a:spcBef>
              <a:spcAft>
                <a:spcPts val="0"/>
              </a:spcAft>
              <a:buNone/>
            </a:pPr>
            <a:r>
              <a:t/>
            </a:r>
            <a:endParaRPr sz="1100">
              <a:latin typeface="Calibri"/>
              <a:ea typeface="Calibri"/>
              <a:cs typeface="Calibri"/>
              <a:sym typeface="Calibri"/>
            </a:endParaRPr>
          </a:p>
          <a:p>
            <a:pPr indent="0" lvl="0" marL="457200" rtl="0" algn="l">
              <a:spcBef>
                <a:spcPts val="1000"/>
              </a:spcBef>
              <a:spcAft>
                <a:spcPts val="0"/>
              </a:spcAft>
              <a:buNone/>
            </a:pPr>
            <a:r>
              <a:t/>
            </a:r>
            <a:endParaRPr sz="1150">
              <a:latin typeface="Calibri"/>
              <a:ea typeface="Calibri"/>
              <a:cs typeface="Calibri"/>
              <a:sym typeface="Calibri"/>
            </a:endParaRPr>
          </a:p>
          <a:p>
            <a:pPr indent="0" lvl="0" marL="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pic>
        <p:nvPicPr>
          <p:cNvPr id="814" name="Google Shape;814;g2494632a301_0_577"/>
          <p:cNvPicPr preferRelativeResize="0"/>
          <p:nvPr/>
        </p:nvPicPr>
        <p:blipFill>
          <a:blip r:embed="rId4">
            <a:alphaModFix/>
          </a:blip>
          <a:stretch>
            <a:fillRect/>
          </a:stretch>
        </p:blipFill>
        <p:spPr>
          <a:xfrm>
            <a:off x="3265699" y="1076272"/>
            <a:ext cx="6087500" cy="2490125"/>
          </a:xfrm>
          <a:prstGeom prst="rect">
            <a:avLst/>
          </a:prstGeom>
          <a:noFill/>
          <a:ln cap="flat" cmpd="sng" w="9525">
            <a:solidFill>
              <a:schemeClr val="dk2"/>
            </a:solidFill>
            <a:prstDash val="solid"/>
            <a:round/>
            <a:headEnd len="sm" w="sm" type="none"/>
            <a:tailEnd len="sm" w="sm" type="none"/>
          </a:ln>
        </p:spPr>
      </p:pic>
      <p:grpSp>
        <p:nvGrpSpPr>
          <p:cNvPr id="815" name="Google Shape;815;g2494632a301_0_577"/>
          <p:cNvGrpSpPr/>
          <p:nvPr/>
        </p:nvGrpSpPr>
        <p:grpSpPr>
          <a:xfrm>
            <a:off x="66975" y="2501300"/>
            <a:ext cx="7079899" cy="1742550"/>
            <a:chOff x="66975" y="2501300"/>
            <a:chExt cx="7079899" cy="1742550"/>
          </a:xfrm>
        </p:grpSpPr>
        <p:pic>
          <p:nvPicPr>
            <p:cNvPr id="816" name="Google Shape;816;g2494632a301_0_577"/>
            <p:cNvPicPr preferRelativeResize="0"/>
            <p:nvPr/>
          </p:nvPicPr>
          <p:blipFill>
            <a:blip r:embed="rId5">
              <a:alphaModFix/>
            </a:blip>
            <a:stretch>
              <a:fillRect/>
            </a:stretch>
          </p:blipFill>
          <p:spPr>
            <a:xfrm>
              <a:off x="66975" y="2501300"/>
              <a:ext cx="3576799" cy="1742550"/>
            </a:xfrm>
            <a:prstGeom prst="rect">
              <a:avLst/>
            </a:prstGeom>
            <a:noFill/>
            <a:ln cap="flat" cmpd="sng" w="9525">
              <a:solidFill>
                <a:schemeClr val="dk2"/>
              </a:solidFill>
              <a:prstDash val="solid"/>
              <a:round/>
              <a:headEnd len="sm" w="sm" type="none"/>
              <a:tailEnd len="sm" w="sm" type="none"/>
            </a:ln>
          </p:spPr>
        </p:pic>
        <p:cxnSp>
          <p:nvCxnSpPr>
            <p:cNvPr id="817" name="Google Shape;817;g2494632a301_0_577"/>
            <p:cNvCxnSpPr>
              <a:stCxn id="816" idx="3"/>
            </p:cNvCxnSpPr>
            <p:nvPr/>
          </p:nvCxnSpPr>
          <p:spPr>
            <a:xfrm flipH="1" rot="10800000">
              <a:off x="3643774" y="3321875"/>
              <a:ext cx="3503100" cy="50700"/>
            </a:xfrm>
            <a:prstGeom prst="straightConnector1">
              <a:avLst/>
            </a:prstGeom>
            <a:noFill/>
            <a:ln cap="flat" cmpd="sng" w="9525">
              <a:solidFill>
                <a:schemeClr val="dk2"/>
              </a:solidFill>
              <a:prstDash val="solid"/>
              <a:round/>
              <a:headEnd len="med" w="med" type="none"/>
              <a:tailEnd len="med" w="med" type="triangle"/>
            </a:ln>
          </p:spPr>
        </p:cxnSp>
      </p:grpSp>
      <p:sp>
        <p:nvSpPr>
          <p:cNvPr id="818" name="Google Shape;818;g2494632a301_0_577"/>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a:t>
            </a:r>
            <a:r>
              <a:rPr lang="fr"/>
              <a:t> permettent la gestion de :</a:t>
            </a:r>
            <a:endParaRPr sz="2000"/>
          </a:p>
        </p:txBody>
      </p:sp>
      <p:sp>
        <p:nvSpPr>
          <p:cNvPr id="819" name="Google Shape;819;g2494632a301_0_577"/>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pic>
        <p:nvPicPr>
          <p:cNvPr id="824" name="Google Shape;824;g2494632a301_0_589"/>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825" name="Google Shape;825;g2494632a301_0_589"/>
          <p:cNvPicPr preferRelativeResize="0"/>
          <p:nvPr/>
        </p:nvPicPr>
        <p:blipFill>
          <a:blip r:embed="rId4">
            <a:alphaModFix/>
          </a:blip>
          <a:stretch>
            <a:fillRect/>
          </a:stretch>
        </p:blipFill>
        <p:spPr>
          <a:xfrm>
            <a:off x="3426000" y="1153531"/>
            <a:ext cx="4651200" cy="2032809"/>
          </a:xfrm>
          <a:prstGeom prst="rect">
            <a:avLst/>
          </a:prstGeom>
          <a:noFill/>
          <a:ln cap="flat" cmpd="sng" w="9525">
            <a:solidFill>
              <a:schemeClr val="dk2"/>
            </a:solidFill>
            <a:prstDash val="solid"/>
            <a:round/>
            <a:headEnd len="sm" w="sm" type="none"/>
            <a:tailEnd len="sm" w="sm" type="none"/>
          </a:ln>
        </p:spPr>
      </p:pic>
      <p:sp>
        <p:nvSpPr>
          <p:cNvPr id="826" name="Google Shape;826;g2494632a301_0_589"/>
          <p:cNvSpPr txBox="1"/>
          <p:nvPr>
            <p:ph idx="1" type="body"/>
          </p:nvPr>
        </p:nvSpPr>
        <p:spPr>
          <a:xfrm>
            <a:off x="768900" y="1152475"/>
            <a:ext cx="3419100" cy="3410400"/>
          </a:xfrm>
          <a:prstGeom prst="rect">
            <a:avLst/>
          </a:prstGeom>
        </p:spPr>
        <p:txBody>
          <a:bodyPr anchorCtr="0" anchor="t" bIns="45700" lIns="91425" spcFirstLastPara="1" rIns="91425" wrap="square" tIns="45700">
            <a:normAutofit/>
          </a:bodyPr>
          <a:lstStyle/>
          <a:p>
            <a:pPr indent="-330200" lvl="0" marL="457200" marR="0" rtl="0" algn="l">
              <a:lnSpc>
                <a:spcPct val="90000"/>
              </a:lnSpc>
              <a:spcBef>
                <a:spcPts val="1000"/>
              </a:spcBef>
              <a:spcAft>
                <a:spcPts val="0"/>
              </a:spcAft>
              <a:buSzPts val="1600"/>
              <a:buFont typeface="Calibri"/>
              <a:buChar char="●"/>
            </a:pPr>
            <a:r>
              <a:rPr b="1" lang="fr"/>
              <a:t>Données</a:t>
            </a:r>
            <a:endParaRPr b="1" sz="30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V</a:t>
            </a:r>
            <a:r>
              <a:rPr lang="fr" sz="1100">
                <a:solidFill>
                  <a:schemeClr val="dk1"/>
                </a:solidFill>
                <a:latin typeface="Calibri"/>
                <a:ea typeface="Calibri"/>
                <a:cs typeface="Calibri"/>
                <a:sym typeface="Calibri"/>
              </a:rPr>
              <a:t>isuali</a:t>
            </a:r>
            <a:r>
              <a:rPr lang="fr" sz="1100">
                <a:solidFill>
                  <a:schemeClr val="dk1"/>
                </a:solidFill>
              </a:rPr>
              <a:t>s</a:t>
            </a:r>
            <a:r>
              <a:rPr lang="fr" sz="1100">
                <a:solidFill>
                  <a:schemeClr val="dk1"/>
                </a:solidFill>
                <a:latin typeface="Calibri"/>
                <a:ea typeface="Calibri"/>
                <a:cs typeface="Calibri"/>
                <a:sym typeface="Calibri"/>
              </a:rPr>
              <a:t>ation</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P</a:t>
            </a:r>
            <a:r>
              <a:rPr lang="fr" sz="1100">
                <a:solidFill>
                  <a:schemeClr val="dk1"/>
                </a:solidFill>
                <a:latin typeface="Calibri"/>
                <a:ea typeface="Calibri"/>
                <a:cs typeface="Calibri"/>
                <a:sym typeface="Calibri"/>
              </a:rPr>
              <a:t>rovenance</a:t>
            </a:r>
            <a:endParaRPr sz="1100">
              <a:solidFill>
                <a:schemeClr val="dk1"/>
              </a:solidFill>
              <a:latin typeface="Calibri"/>
              <a:ea typeface="Calibri"/>
              <a:cs typeface="Calibri"/>
              <a:sym typeface="Calibri"/>
            </a:endParaRPr>
          </a:p>
          <a:p>
            <a:pPr indent="-298450" lvl="1" marL="914400" rtl="0" algn="l">
              <a:lnSpc>
                <a:spcPct val="50000"/>
              </a:lnSpc>
              <a:spcBef>
                <a:spcPts val="1000"/>
              </a:spcBef>
              <a:spcAft>
                <a:spcPts val="0"/>
              </a:spcAft>
              <a:buClr>
                <a:schemeClr val="dk1"/>
              </a:buClr>
              <a:buSzPts val="1100"/>
              <a:buFont typeface="Calibri"/>
              <a:buChar char="○"/>
            </a:pPr>
            <a:r>
              <a:rPr lang="fr" sz="1100">
                <a:solidFill>
                  <a:schemeClr val="dk1"/>
                </a:solidFill>
              </a:rPr>
              <a:t>Gestion d ‘images</a:t>
            </a:r>
            <a:endParaRPr sz="11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827" name="Google Shape;827;g2494632a301_0_589"/>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a:t>
            </a:r>
            <a:r>
              <a:rPr lang="fr"/>
              <a:t> permettent la gestion de :</a:t>
            </a:r>
            <a:endParaRPr sz="2000"/>
          </a:p>
        </p:txBody>
      </p:sp>
      <p:sp>
        <p:nvSpPr>
          <p:cNvPr id="828" name="Google Shape;828;g2494632a301_0_589"/>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494632a301_0_98"/>
          <p:cNvSpPr/>
          <p:nvPr/>
        </p:nvSpPr>
        <p:spPr>
          <a:xfrm>
            <a:off x="614275" y="0"/>
            <a:ext cx="7161900" cy="484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 sz="3090">
                <a:solidFill>
                  <a:srgbClr val="009999"/>
                </a:solidFill>
                <a:latin typeface="Calibri"/>
                <a:ea typeface="Calibri"/>
                <a:cs typeface="Calibri"/>
                <a:sym typeface="Calibri"/>
              </a:rPr>
              <a:t>Une approche pour la gestion des données</a:t>
            </a:r>
            <a:endParaRPr b="0" i="0" sz="3090" u="none" cap="none" strike="noStrike">
              <a:latin typeface="Arial"/>
              <a:ea typeface="Arial"/>
              <a:cs typeface="Arial"/>
              <a:sym typeface="Arial"/>
            </a:endParaRPr>
          </a:p>
        </p:txBody>
      </p:sp>
      <p:sp>
        <p:nvSpPr>
          <p:cNvPr id="120" name="Google Shape;120;g2494632a301_0_98"/>
          <p:cNvSpPr/>
          <p:nvPr/>
        </p:nvSpPr>
        <p:spPr>
          <a:xfrm>
            <a:off x="457200" y="631410"/>
            <a:ext cx="8130000" cy="7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fr" sz="1800" u="none" cap="none" strike="noStrike">
                <a:solidFill>
                  <a:srgbClr val="000000"/>
                </a:solidFill>
                <a:latin typeface="Arial"/>
                <a:ea typeface="Arial"/>
                <a:cs typeface="Arial"/>
                <a:sym typeface="Arial"/>
              </a:rPr>
              <a:t>Linked Data</a:t>
            </a:r>
            <a:r>
              <a:rPr b="0" i="0" lang="fr" sz="1800" u="none" cap="none" strike="noStrike">
                <a:solidFill>
                  <a:srgbClr val="000000"/>
                </a:solidFill>
                <a:latin typeface="Arial"/>
                <a:ea typeface="Arial"/>
                <a:cs typeface="Arial"/>
                <a:sym typeface="Arial"/>
              </a:rPr>
              <a:t> (lisibles par machine) : utilis</a:t>
            </a:r>
            <a:r>
              <a:rPr lang="fr" sz="1800"/>
              <a:t>e</a:t>
            </a:r>
            <a:r>
              <a:rPr b="0" i="0" lang="fr" sz="1800" u="none" cap="none" strike="noStrike">
                <a:solidFill>
                  <a:srgbClr val="000000"/>
                </a:solidFill>
                <a:latin typeface="Arial"/>
                <a:ea typeface="Arial"/>
                <a:cs typeface="Arial"/>
                <a:sym typeface="Arial"/>
              </a:rPr>
              <a:t>nt des ontologies et permettent de construire des ensembles de données pour la découverte de connaissances, l'offre de services, la validation de résultats, l'analyse prescriptive, etc.</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p:txBody>
      </p:sp>
      <p:pic>
        <p:nvPicPr>
          <p:cNvPr id="121" name="Google Shape;121;g2494632a301_0_98"/>
          <p:cNvPicPr preferRelativeResize="0"/>
          <p:nvPr/>
        </p:nvPicPr>
        <p:blipFill rotWithShape="1">
          <a:blip r:embed="rId3">
            <a:alphaModFix/>
          </a:blip>
          <a:srcRect b="0" l="0" r="0" t="0"/>
          <a:stretch/>
        </p:blipFill>
        <p:spPr>
          <a:xfrm>
            <a:off x="1440000" y="1620000"/>
            <a:ext cx="4914000" cy="3186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id="833" name="Google Shape;833;g2494632a301_0_598"/>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34" name="Google Shape;834;g2494632a301_0_598"/>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a:t>
            </a:r>
            <a:r>
              <a:rPr lang="fr"/>
              <a:t> permettent la gestion de :</a:t>
            </a:r>
            <a:endParaRPr sz="2000"/>
          </a:p>
        </p:txBody>
      </p:sp>
      <p:sp>
        <p:nvSpPr>
          <p:cNvPr id="835" name="Google Shape;835;g2494632a301_0_598"/>
          <p:cNvSpPr txBox="1"/>
          <p:nvPr>
            <p:ph idx="1" type="body"/>
          </p:nvPr>
        </p:nvSpPr>
        <p:spPr>
          <a:xfrm>
            <a:off x="768900" y="1152475"/>
            <a:ext cx="3419100" cy="3410400"/>
          </a:xfrm>
          <a:prstGeom prst="rect">
            <a:avLst/>
          </a:prstGeom>
        </p:spPr>
        <p:txBody>
          <a:bodyPr anchorCtr="0" anchor="t" bIns="45700" lIns="91425" spcFirstLastPara="1" rIns="91425" wrap="square" tIns="45700">
            <a:normAutofit/>
          </a:bodyPr>
          <a:lstStyle/>
          <a:p>
            <a:pPr indent="-330200" lvl="0" marL="457200" marR="0" rtl="0" algn="l">
              <a:lnSpc>
                <a:spcPct val="90000"/>
              </a:lnSpc>
              <a:spcBef>
                <a:spcPts val="1000"/>
              </a:spcBef>
              <a:spcAft>
                <a:spcPts val="0"/>
              </a:spcAft>
              <a:buSzPts val="1600"/>
              <a:buFont typeface="Calibri"/>
              <a:buChar char="●"/>
            </a:pPr>
            <a:r>
              <a:rPr b="1" lang="fr"/>
              <a:t>Données</a:t>
            </a:r>
            <a:endParaRPr b="1" sz="30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V</a:t>
            </a:r>
            <a:r>
              <a:rPr lang="fr" sz="1100">
                <a:solidFill>
                  <a:schemeClr val="dk1"/>
                </a:solidFill>
                <a:latin typeface="Calibri"/>
                <a:ea typeface="Calibri"/>
                <a:cs typeface="Calibri"/>
                <a:sym typeface="Calibri"/>
              </a:rPr>
              <a:t>isuali</a:t>
            </a:r>
            <a:r>
              <a:rPr lang="fr" sz="1100">
                <a:solidFill>
                  <a:schemeClr val="dk1"/>
                </a:solidFill>
              </a:rPr>
              <a:t>s</a:t>
            </a:r>
            <a:r>
              <a:rPr lang="fr" sz="1100">
                <a:solidFill>
                  <a:schemeClr val="dk1"/>
                </a:solidFill>
                <a:latin typeface="Calibri"/>
                <a:ea typeface="Calibri"/>
                <a:cs typeface="Calibri"/>
                <a:sym typeface="Calibri"/>
              </a:rPr>
              <a:t>ation</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P</a:t>
            </a:r>
            <a:r>
              <a:rPr lang="fr" sz="1100">
                <a:solidFill>
                  <a:schemeClr val="dk1"/>
                </a:solidFill>
                <a:latin typeface="Calibri"/>
                <a:ea typeface="Calibri"/>
                <a:cs typeface="Calibri"/>
                <a:sym typeface="Calibri"/>
              </a:rPr>
              <a:t>rovenance</a:t>
            </a:r>
            <a:endParaRPr sz="1100">
              <a:solidFill>
                <a:schemeClr val="dk1"/>
              </a:solidFill>
              <a:latin typeface="Calibri"/>
              <a:ea typeface="Calibri"/>
              <a:cs typeface="Calibri"/>
              <a:sym typeface="Calibri"/>
            </a:endParaRPr>
          </a:p>
          <a:p>
            <a:pPr indent="-298450" lvl="1" marL="914400" rtl="0" algn="l">
              <a:lnSpc>
                <a:spcPct val="50000"/>
              </a:lnSpc>
              <a:spcBef>
                <a:spcPts val="1000"/>
              </a:spcBef>
              <a:spcAft>
                <a:spcPts val="0"/>
              </a:spcAft>
              <a:buClr>
                <a:schemeClr val="dk1"/>
              </a:buClr>
              <a:buSzPts val="1100"/>
              <a:buFont typeface="Calibri"/>
              <a:buChar char="○"/>
            </a:pPr>
            <a:r>
              <a:rPr lang="fr" sz="1100">
                <a:solidFill>
                  <a:schemeClr val="dk1"/>
                </a:solidFill>
              </a:rPr>
              <a:t>Gestion d ‘images</a:t>
            </a:r>
            <a:endParaRPr sz="11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pic>
        <p:nvPicPr>
          <p:cNvPr id="836" name="Google Shape;836;g2494632a301_0_598"/>
          <p:cNvPicPr preferRelativeResize="0"/>
          <p:nvPr/>
        </p:nvPicPr>
        <p:blipFill>
          <a:blip r:embed="rId4">
            <a:alphaModFix/>
          </a:blip>
          <a:stretch>
            <a:fillRect/>
          </a:stretch>
        </p:blipFill>
        <p:spPr>
          <a:xfrm>
            <a:off x="3111171" y="1153525"/>
            <a:ext cx="5791625" cy="3512500"/>
          </a:xfrm>
          <a:prstGeom prst="rect">
            <a:avLst/>
          </a:prstGeom>
          <a:noFill/>
          <a:ln cap="flat" cmpd="sng" w="9525">
            <a:solidFill>
              <a:schemeClr val="dk2"/>
            </a:solidFill>
            <a:prstDash val="solid"/>
            <a:round/>
            <a:headEnd len="sm" w="sm" type="none"/>
            <a:tailEnd len="sm" w="sm" type="none"/>
          </a:ln>
        </p:spPr>
      </p:pic>
      <p:sp>
        <p:nvSpPr>
          <p:cNvPr id="837" name="Google Shape;837;g2494632a301_0_598"/>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pic>
        <p:nvPicPr>
          <p:cNvPr id="842" name="Google Shape;842;g2494632a301_0_607"/>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43" name="Google Shape;843;g2494632a301_0_607"/>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Une autre interface avec les données</a:t>
            </a:r>
            <a:endParaRPr/>
          </a:p>
        </p:txBody>
      </p:sp>
      <p:sp>
        <p:nvSpPr>
          <p:cNvPr id="844" name="Google Shape;844;g2494632a301_0_607"/>
          <p:cNvSpPr txBox="1"/>
          <p:nvPr>
            <p:ph idx="1" type="body"/>
          </p:nvPr>
        </p:nvSpPr>
        <p:spPr>
          <a:xfrm>
            <a:off x="768900" y="1152475"/>
            <a:ext cx="3412200" cy="3410400"/>
          </a:xfrm>
          <a:prstGeom prst="rect">
            <a:avLst/>
          </a:prstGeom>
        </p:spPr>
        <p:txBody>
          <a:bodyPr anchorCtr="0" anchor="t" bIns="45700" lIns="91425" spcFirstLastPara="1" rIns="91425" wrap="square" tIns="45700">
            <a:normAutofit/>
          </a:bodyPr>
          <a:lstStyle/>
          <a:p>
            <a:pPr indent="-298450" lvl="0" marL="457200" marR="0" rtl="0" algn="l">
              <a:lnSpc>
                <a:spcPct val="50000"/>
              </a:lnSpc>
              <a:spcBef>
                <a:spcPts val="1000"/>
              </a:spcBef>
              <a:spcAft>
                <a:spcPts val="0"/>
              </a:spcAft>
              <a:buSzPts val="1100"/>
              <a:buFont typeface="Calibri"/>
              <a:buChar char="●"/>
            </a:pPr>
            <a:r>
              <a:rPr lang="fr" sz="1600">
                <a:solidFill>
                  <a:schemeClr val="dk1"/>
                </a:solidFill>
              </a:rPr>
              <a:t>Swagger</a:t>
            </a:r>
            <a:endParaRPr sz="1600">
              <a:solidFill>
                <a:schemeClr val="dk1"/>
              </a:solidFill>
            </a:endParaRPr>
          </a:p>
          <a:p>
            <a:pPr indent="457200" lvl="0" marL="0" rtl="0" algn="l">
              <a:lnSpc>
                <a:spcPct val="50000"/>
              </a:lnSpc>
              <a:spcBef>
                <a:spcPts val="1000"/>
              </a:spcBef>
              <a:spcAft>
                <a:spcPts val="0"/>
              </a:spcAft>
              <a:buNone/>
            </a:pPr>
            <a:r>
              <a:rPr lang="fr" sz="1100" u="sng">
                <a:solidFill>
                  <a:schemeClr val="hlink"/>
                </a:solidFill>
                <a:hlinkClick r:id="rId4"/>
              </a:rPr>
              <a:t>http://opensilex.org/sandbox/api-docs/</a:t>
            </a:r>
            <a:r>
              <a:rPr lang="fr" sz="1100"/>
              <a:t> </a:t>
            </a:r>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rPr>
              <a:t>Basé sur</a:t>
            </a:r>
            <a:r>
              <a:rPr lang="fr" sz="1100">
                <a:solidFill>
                  <a:schemeClr val="dk1"/>
                </a:solidFill>
                <a:latin typeface="Calibri"/>
                <a:ea typeface="Calibri"/>
                <a:cs typeface="Calibri"/>
                <a:sym typeface="Calibri"/>
              </a:rPr>
              <a:t> OpenAPI </a:t>
            </a:r>
            <a:r>
              <a:rPr lang="fr" sz="1100" u="sng">
                <a:solidFill>
                  <a:schemeClr val="hlink"/>
                </a:solidFill>
                <a:latin typeface="Calibri"/>
                <a:ea typeface="Calibri"/>
                <a:cs typeface="Calibri"/>
                <a:sym typeface="Calibri"/>
                <a:hlinkClick r:id="rId5"/>
              </a:rPr>
              <a:t>https://www.openapis.org</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Format de description ouvert pour les services API</a:t>
            </a:r>
            <a:endParaRPr sz="1100">
              <a:solidFill>
                <a:schemeClr val="dk1"/>
              </a:solidFill>
              <a:latin typeface="Calibri"/>
              <a:ea typeface="Calibri"/>
              <a:cs typeface="Calibri"/>
              <a:sym typeface="Calibri"/>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Explor</a:t>
            </a:r>
            <a:r>
              <a:rPr lang="fr" sz="1100">
                <a:solidFill>
                  <a:schemeClr val="dk1"/>
                </a:solidFill>
              </a:rPr>
              <a:t>ation des différents</a:t>
            </a:r>
            <a:r>
              <a:rPr lang="fr" sz="1100">
                <a:solidFill>
                  <a:schemeClr val="dk1"/>
                </a:solidFill>
                <a:latin typeface="Calibri"/>
                <a:ea typeface="Calibri"/>
                <a:cs typeface="Calibri"/>
                <a:sym typeface="Calibri"/>
              </a:rPr>
              <a:t> web services, </a:t>
            </a:r>
            <a:r>
              <a:rPr lang="fr" sz="1100">
                <a:solidFill>
                  <a:schemeClr val="dk1"/>
                </a:solidFill>
              </a:rPr>
              <a:t>et de leur retour</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Description et exemples des arguments à fournir </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Tests des requêtes</a:t>
            </a:r>
            <a:endParaRPr sz="1100">
              <a:solidFill>
                <a:schemeClr val="dk1"/>
              </a:solidFill>
              <a:latin typeface="Calibri"/>
              <a:ea typeface="Calibri"/>
              <a:cs typeface="Calibri"/>
              <a:sym typeface="Calibri"/>
            </a:endParaRPr>
          </a:p>
        </p:txBody>
      </p:sp>
      <p:sp>
        <p:nvSpPr>
          <p:cNvPr id="845" name="Google Shape;845;g2494632a301_0_607"/>
          <p:cNvSpPr/>
          <p:nvPr/>
        </p:nvSpPr>
        <p:spPr>
          <a:xfrm>
            <a:off x="1083850" y="60475"/>
            <a:ext cx="7260000" cy="476400"/>
          </a:xfrm>
          <a:prstGeom prst="rect">
            <a:avLst/>
          </a:prstGeom>
          <a:solidFill>
            <a:srgbClr val="FFFFFF"/>
          </a:solidFill>
          <a:ln>
            <a:noFill/>
          </a:ln>
        </p:spPr>
        <p:txBody>
          <a:bodyPr anchorCtr="0" anchor="t" bIns="45000" lIns="90000" spcFirstLastPara="1" rIns="90000" wrap="square" tIns="45000">
            <a:noAutofit/>
          </a:bodyPr>
          <a:lstStyle/>
          <a:p>
            <a:pPr indent="0" lvl="0" marL="0" rtl="0" algn="l">
              <a:spcBef>
                <a:spcPts val="0"/>
              </a:spcBef>
              <a:spcAft>
                <a:spcPts val="0"/>
              </a:spcAft>
              <a:buClr>
                <a:schemeClr val="dk1"/>
              </a:buClr>
              <a:buFont typeface="Arial"/>
              <a:buNone/>
            </a:pPr>
            <a:r>
              <a:rPr b="1" lang="fr" sz="2800">
                <a:solidFill>
                  <a:srgbClr val="009999"/>
                </a:solidFill>
                <a:latin typeface="Calibri"/>
                <a:ea typeface="Calibri"/>
                <a:cs typeface="Calibri"/>
                <a:sym typeface="Calibri"/>
              </a:rPr>
              <a:t>OpenSILEX</a:t>
            </a:r>
            <a:r>
              <a:rPr b="1" lang="fr" sz="2800">
                <a:solidFill>
                  <a:srgbClr val="009999"/>
                </a:solidFill>
                <a:latin typeface="Calibri"/>
                <a:ea typeface="Calibri"/>
                <a:cs typeface="Calibri"/>
                <a:sym typeface="Calibri"/>
              </a:rPr>
              <a:t> Swagger - Connexion à des clients</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800">
              <a:solidFill>
                <a:srgbClr val="009999"/>
              </a:solidFill>
              <a:latin typeface="Calibri"/>
              <a:ea typeface="Calibri"/>
              <a:cs typeface="Calibri"/>
              <a:sym typeface="Calibri"/>
            </a:endParaRPr>
          </a:p>
        </p:txBody>
      </p:sp>
      <p:pic>
        <p:nvPicPr>
          <p:cNvPr id="846" name="Google Shape;846;g2494632a301_0_607"/>
          <p:cNvPicPr preferRelativeResize="0"/>
          <p:nvPr/>
        </p:nvPicPr>
        <p:blipFill>
          <a:blip r:embed="rId6">
            <a:alphaModFix/>
          </a:blip>
          <a:stretch>
            <a:fillRect/>
          </a:stretch>
        </p:blipFill>
        <p:spPr>
          <a:xfrm>
            <a:off x="4409700" y="1077331"/>
            <a:ext cx="4658100" cy="348295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g2494632a301_0_616"/>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52" name="Google Shape;852;g2494632a301_0_616"/>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Une autre interface avec les données</a:t>
            </a:r>
            <a:endParaRPr sz="2000"/>
          </a:p>
        </p:txBody>
      </p:sp>
      <p:sp>
        <p:nvSpPr>
          <p:cNvPr id="853" name="Google Shape;853;g2494632a301_0_616"/>
          <p:cNvSpPr txBox="1"/>
          <p:nvPr>
            <p:ph idx="1" type="body"/>
          </p:nvPr>
        </p:nvSpPr>
        <p:spPr>
          <a:xfrm>
            <a:off x="768900" y="1152475"/>
            <a:ext cx="3412200" cy="3410400"/>
          </a:xfrm>
          <a:prstGeom prst="rect">
            <a:avLst/>
          </a:prstGeom>
        </p:spPr>
        <p:txBody>
          <a:bodyPr anchorCtr="0" anchor="t" bIns="45700" lIns="91425" spcFirstLastPara="1" rIns="91425" wrap="square" tIns="45700">
            <a:normAutofit/>
          </a:bodyPr>
          <a:lstStyle/>
          <a:p>
            <a:pPr indent="-298450" lvl="0" marL="457200" marR="0" rtl="0" algn="l">
              <a:lnSpc>
                <a:spcPct val="50000"/>
              </a:lnSpc>
              <a:spcBef>
                <a:spcPts val="1000"/>
              </a:spcBef>
              <a:spcAft>
                <a:spcPts val="0"/>
              </a:spcAft>
              <a:buSzPts val="1100"/>
              <a:buFont typeface="Calibri"/>
              <a:buChar char="●"/>
            </a:pPr>
            <a:r>
              <a:rPr lang="fr"/>
              <a:t>Python Client (Scripts)</a:t>
            </a:r>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Repository Github : </a:t>
            </a:r>
            <a:r>
              <a:rPr lang="fr" sz="1100" u="sng">
                <a:solidFill>
                  <a:schemeClr val="hlink"/>
                </a:solidFill>
                <a:latin typeface="Calibri"/>
                <a:ea typeface="Calibri"/>
                <a:cs typeface="Calibri"/>
                <a:sym typeface="Calibri"/>
                <a:hlinkClick r:id="rId4"/>
              </a:rPr>
              <a:t>https://github.com/OpenSILEX/opensilexClientPython</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rPr>
              <a:t>Basé sur un client autogénéré </a:t>
            </a:r>
            <a:r>
              <a:rPr lang="fr" sz="1100">
                <a:solidFill>
                  <a:schemeClr val="dk1"/>
                </a:solidFill>
                <a:latin typeface="Calibri"/>
                <a:ea typeface="Calibri"/>
                <a:cs typeface="Calibri"/>
                <a:sym typeface="Calibri"/>
              </a:rPr>
              <a:t>:  </a:t>
            </a:r>
            <a:r>
              <a:rPr lang="fr" sz="1100" u="sng">
                <a:solidFill>
                  <a:schemeClr val="hlink"/>
                </a:solidFill>
                <a:latin typeface="Calibri"/>
                <a:ea typeface="Calibri"/>
                <a:cs typeface="Calibri"/>
                <a:sym typeface="Calibri"/>
                <a:hlinkClick r:id="rId5"/>
              </a:rPr>
              <a:t>https://github.com/OpenSILEX/opensilexClientToolsPython</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0" marL="457200" marR="0" rtl="0" algn="l">
              <a:lnSpc>
                <a:spcPct val="100000"/>
              </a:lnSpc>
              <a:spcBef>
                <a:spcPts val="1000"/>
              </a:spcBef>
              <a:spcAft>
                <a:spcPts val="0"/>
              </a:spcAft>
              <a:buClr>
                <a:schemeClr val="dk1"/>
              </a:buClr>
              <a:buSzPts val="1100"/>
              <a:buFont typeface="Calibri"/>
              <a:buChar char="●"/>
            </a:pPr>
            <a:r>
              <a:rPr lang="fr"/>
              <a:t>R Client (Package)</a:t>
            </a:r>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Repository Github : </a:t>
            </a:r>
            <a:r>
              <a:rPr lang="fr" sz="1100" u="sng">
                <a:solidFill>
                  <a:schemeClr val="hlink"/>
                </a:solidFill>
                <a:latin typeface="Calibri"/>
                <a:ea typeface="Calibri"/>
                <a:cs typeface="Calibri"/>
                <a:sym typeface="Calibri"/>
                <a:hlinkClick r:id="rId6"/>
              </a:rPr>
              <a:t>https://github.com/OpenSILEX/opensilexClientR</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rPr>
              <a:t>Basé sur un client autogénéré :</a:t>
            </a:r>
            <a:r>
              <a:rPr lang="fr" sz="1100">
                <a:solidFill>
                  <a:schemeClr val="dk1"/>
                </a:solidFill>
                <a:latin typeface="Calibri"/>
                <a:ea typeface="Calibri"/>
                <a:cs typeface="Calibri"/>
                <a:sym typeface="Calibri"/>
              </a:rPr>
              <a:t>:  </a:t>
            </a:r>
            <a:r>
              <a:rPr lang="fr" sz="1100" u="sng">
                <a:solidFill>
                  <a:schemeClr val="hlink"/>
                </a:solidFill>
                <a:latin typeface="Calibri"/>
                <a:ea typeface="Calibri"/>
                <a:cs typeface="Calibri"/>
                <a:sym typeface="Calibri"/>
                <a:hlinkClick r:id="rId7"/>
              </a:rPr>
              <a:t>https://github.com/OpenSILEX/opensilexClientToolsR</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pic>
        <p:nvPicPr>
          <p:cNvPr id="854" name="Google Shape;854;g2494632a301_0_616"/>
          <p:cNvPicPr preferRelativeResize="0"/>
          <p:nvPr/>
        </p:nvPicPr>
        <p:blipFill>
          <a:blip r:embed="rId8">
            <a:alphaModFix/>
          </a:blip>
          <a:stretch>
            <a:fillRect/>
          </a:stretch>
        </p:blipFill>
        <p:spPr>
          <a:xfrm>
            <a:off x="132369" y="1642700"/>
            <a:ext cx="1207230" cy="509400"/>
          </a:xfrm>
          <a:prstGeom prst="rect">
            <a:avLst/>
          </a:prstGeom>
          <a:noFill/>
          <a:ln>
            <a:noFill/>
          </a:ln>
        </p:spPr>
      </p:pic>
      <p:pic>
        <p:nvPicPr>
          <p:cNvPr id="855" name="Google Shape;855;g2494632a301_0_616"/>
          <p:cNvPicPr preferRelativeResize="0"/>
          <p:nvPr/>
        </p:nvPicPr>
        <p:blipFill>
          <a:blip r:embed="rId9">
            <a:alphaModFix/>
          </a:blip>
          <a:stretch>
            <a:fillRect/>
          </a:stretch>
        </p:blipFill>
        <p:spPr>
          <a:xfrm>
            <a:off x="388975" y="3223188"/>
            <a:ext cx="581024" cy="450225"/>
          </a:xfrm>
          <a:prstGeom prst="rect">
            <a:avLst/>
          </a:prstGeom>
          <a:noFill/>
          <a:ln>
            <a:noFill/>
          </a:ln>
        </p:spPr>
      </p:pic>
      <p:pic>
        <p:nvPicPr>
          <p:cNvPr id="856" name="Google Shape;856;g2494632a301_0_616"/>
          <p:cNvPicPr preferRelativeResize="0"/>
          <p:nvPr/>
        </p:nvPicPr>
        <p:blipFill>
          <a:blip r:embed="rId10">
            <a:alphaModFix/>
          </a:blip>
          <a:stretch>
            <a:fillRect/>
          </a:stretch>
        </p:blipFill>
        <p:spPr>
          <a:xfrm>
            <a:off x="4255248" y="1033100"/>
            <a:ext cx="5026701" cy="2802899"/>
          </a:xfrm>
          <a:prstGeom prst="rect">
            <a:avLst/>
          </a:prstGeom>
          <a:noFill/>
          <a:ln cap="flat" cmpd="sng" w="9525">
            <a:solidFill>
              <a:schemeClr val="dk2"/>
            </a:solidFill>
            <a:prstDash val="solid"/>
            <a:round/>
            <a:headEnd len="sm" w="sm" type="none"/>
            <a:tailEnd len="sm" w="sm" type="none"/>
          </a:ln>
        </p:spPr>
      </p:pic>
      <p:pic>
        <p:nvPicPr>
          <p:cNvPr id="857" name="Google Shape;857;g2494632a301_0_616"/>
          <p:cNvPicPr preferRelativeResize="0"/>
          <p:nvPr/>
        </p:nvPicPr>
        <p:blipFill>
          <a:blip r:embed="rId11">
            <a:alphaModFix/>
          </a:blip>
          <a:stretch>
            <a:fillRect/>
          </a:stretch>
        </p:blipFill>
        <p:spPr>
          <a:xfrm>
            <a:off x="4409700" y="1382131"/>
            <a:ext cx="4658100" cy="3242106"/>
          </a:xfrm>
          <a:prstGeom prst="rect">
            <a:avLst/>
          </a:prstGeom>
          <a:noFill/>
          <a:ln cap="flat" cmpd="sng" w="9525">
            <a:solidFill>
              <a:schemeClr val="dk2"/>
            </a:solidFill>
            <a:prstDash val="solid"/>
            <a:round/>
            <a:headEnd len="sm" w="sm" type="none"/>
            <a:tailEnd len="sm" w="sm" type="none"/>
          </a:ln>
        </p:spPr>
      </p:pic>
      <p:sp>
        <p:nvSpPr>
          <p:cNvPr id="858" name="Google Shape;858;g2494632a301_0_616"/>
          <p:cNvSpPr/>
          <p:nvPr/>
        </p:nvSpPr>
        <p:spPr>
          <a:xfrm>
            <a:off x="1083850" y="60475"/>
            <a:ext cx="7260000" cy="476400"/>
          </a:xfrm>
          <a:prstGeom prst="rect">
            <a:avLst/>
          </a:prstGeom>
          <a:solidFill>
            <a:srgbClr val="FFFFFF"/>
          </a:solidFill>
          <a:ln>
            <a:noFill/>
          </a:ln>
        </p:spPr>
        <p:txBody>
          <a:bodyPr anchorCtr="0" anchor="t" bIns="45000" lIns="90000" spcFirstLastPara="1" rIns="90000" wrap="square" tIns="45000">
            <a:noAutofit/>
          </a:bodyPr>
          <a:lstStyle/>
          <a:p>
            <a:pPr indent="0" lvl="0" marL="0" rtl="0" algn="l">
              <a:spcBef>
                <a:spcPts val="0"/>
              </a:spcBef>
              <a:spcAft>
                <a:spcPts val="0"/>
              </a:spcAft>
              <a:buClr>
                <a:schemeClr val="dk1"/>
              </a:buClr>
              <a:buFont typeface="Arial"/>
              <a:buNone/>
            </a:pPr>
            <a:r>
              <a:rPr b="1" lang="fr" sz="2800">
                <a:solidFill>
                  <a:srgbClr val="009999"/>
                </a:solidFill>
                <a:latin typeface="Calibri"/>
                <a:ea typeface="Calibri"/>
                <a:cs typeface="Calibri"/>
                <a:sym typeface="Calibri"/>
              </a:rPr>
              <a:t>OpenSILEX Swagger - Connexion à des clients</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800">
              <a:solidFill>
                <a:srgbClr val="00999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g2494632a301_0_628"/>
          <p:cNvSpPr txBox="1"/>
          <p:nvPr>
            <p:ph type="title"/>
          </p:nvPr>
        </p:nvSpPr>
        <p:spPr>
          <a:xfrm>
            <a:off x="199600" y="134800"/>
            <a:ext cx="3621300" cy="5727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sz="2700"/>
              <a:t>Conclusion</a:t>
            </a:r>
            <a:endParaRPr sz="2700"/>
          </a:p>
        </p:txBody>
      </p:sp>
      <p:sp>
        <p:nvSpPr>
          <p:cNvPr id="864" name="Google Shape;864;g2494632a301_0_628"/>
          <p:cNvSpPr txBox="1"/>
          <p:nvPr>
            <p:ph idx="1" type="body"/>
          </p:nvPr>
        </p:nvSpPr>
        <p:spPr>
          <a:xfrm>
            <a:off x="464100" y="1000075"/>
            <a:ext cx="8520600" cy="34164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b="1" lang="fr" sz="2400"/>
              <a:t>PHIS-Sixtine : </a:t>
            </a:r>
            <a:r>
              <a:rPr lang="fr" sz="2400"/>
              <a:t>utilisés dans plusieurs plateformes de phénotypage (France et Europe)</a:t>
            </a:r>
            <a:endParaRPr sz="2400"/>
          </a:p>
          <a:p>
            <a:pPr indent="-381000" lvl="0" marL="457200" rtl="0" algn="l">
              <a:spcBef>
                <a:spcPts val="1000"/>
              </a:spcBef>
              <a:spcAft>
                <a:spcPts val="0"/>
              </a:spcAft>
              <a:buSzPts val="2400"/>
              <a:buChar char="❖"/>
            </a:pPr>
            <a:r>
              <a:rPr lang="fr" sz="2400"/>
              <a:t>Travail en lien avec les </a:t>
            </a:r>
            <a:r>
              <a:rPr b="1" lang="fr" sz="2400"/>
              <a:t>standards</a:t>
            </a:r>
            <a:r>
              <a:rPr lang="fr" sz="2400"/>
              <a:t> (BrAPI - MIAPPE)</a:t>
            </a:r>
            <a:endParaRPr sz="2400"/>
          </a:p>
          <a:p>
            <a:pPr indent="-381000" lvl="0" marL="457200" rtl="0" algn="l">
              <a:spcBef>
                <a:spcPts val="1000"/>
              </a:spcBef>
              <a:spcAft>
                <a:spcPts val="0"/>
              </a:spcAft>
              <a:buSzPts val="2400"/>
              <a:buChar char="❖"/>
            </a:pPr>
            <a:r>
              <a:rPr lang="fr" sz="2400"/>
              <a:t>Développements en cours</a:t>
            </a:r>
            <a:endParaRPr sz="2400"/>
          </a:p>
          <a:p>
            <a:pPr indent="-368300" lvl="1" marL="914400" rtl="0" algn="l">
              <a:spcBef>
                <a:spcPts val="0"/>
              </a:spcBef>
              <a:spcAft>
                <a:spcPts val="0"/>
              </a:spcAft>
              <a:buSzPts val="2200"/>
              <a:buChar char="➢"/>
            </a:pPr>
            <a:r>
              <a:rPr lang="fr" sz="2200"/>
              <a:t>Nouvelles fonctionnalités</a:t>
            </a:r>
            <a:endParaRPr sz="2200"/>
          </a:p>
          <a:p>
            <a:pPr indent="-368300" lvl="1" marL="914400" rtl="0" algn="l">
              <a:spcBef>
                <a:spcPts val="0"/>
              </a:spcBef>
              <a:spcAft>
                <a:spcPts val="0"/>
              </a:spcAft>
              <a:buSzPts val="2200"/>
              <a:buChar char="➢"/>
            </a:pPr>
            <a:r>
              <a:rPr lang="fr" sz="2200"/>
              <a:t>Adaptation aux besoins et évolutions de la recherche</a:t>
            </a:r>
            <a:endParaRPr sz="2200"/>
          </a:p>
          <a:p>
            <a:pPr indent="-368300" lvl="1" marL="914400" rtl="0" algn="l">
              <a:spcBef>
                <a:spcPts val="0"/>
              </a:spcBef>
              <a:spcAft>
                <a:spcPts val="0"/>
              </a:spcAft>
              <a:buSzPts val="2200"/>
              <a:buChar char="➢"/>
            </a:pPr>
            <a:r>
              <a:rPr lang="fr" sz="2200"/>
              <a:t>Support</a:t>
            </a:r>
            <a:endParaRPr sz="2200"/>
          </a:p>
          <a:p>
            <a:pPr indent="-368300" lvl="1" marL="914400" rtl="0" algn="l">
              <a:spcBef>
                <a:spcPts val="0"/>
              </a:spcBef>
              <a:spcAft>
                <a:spcPts val="0"/>
              </a:spcAft>
              <a:buSzPts val="2200"/>
              <a:buChar char="➢"/>
            </a:pPr>
            <a:r>
              <a:rPr lang="fr" sz="2200"/>
              <a:t>Lien avec les équipes de recherche</a:t>
            </a:r>
            <a:endParaRPr sz="2200"/>
          </a:p>
          <a:p>
            <a:pPr indent="-381000" lvl="0" marL="457200" rtl="0" algn="l">
              <a:spcBef>
                <a:spcPts val="1000"/>
              </a:spcBef>
              <a:spcAft>
                <a:spcPts val="0"/>
              </a:spcAft>
              <a:buSzPts val="2400"/>
              <a:buChar char="❖"/>
            </a:pPr>
            <a:r>
              <a:rPr b="1" lang="fr" sz="2400"/>
              <a:t>OpenSILEX : </a:t>
            </a:r>
            <a:r>
              <a:rPr lang="fr" sz="2400"/>
              <a:t>o</a:t>
            </a:r>
            <a:r>
              <a:rPr lang="fr" sz="2400"/>
              <a:t>uverture vers d’autres communautés</a:t>
            </a:r>
            <a:endParaRPr sz="2400"/>
          </a:p>
        </p:txBody>
      </p:sp>
      <p:pic>
        <p:nvPicPr>
          <p:cNvPr id="865" name="Google Shape;865;g2494632a301_0_628"/>
          <p:cNvPicPr preferRelativeResize="0"/>
          <p:nvPr/>
        </p:nvPicPr>
        <p:blipFill>
          <a:blip r:embed="rId3">
            <a:alphaModFix/>
          </a:blip>
          <a:stretch>
            <a:fillRect/>
          </a:stretch>
        </p:blipFill>
        <p:spPr>
          <a:xfrm>
            <a:off x="66973" y="22975"/>
            <a:ext cx="847250" cy="847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g2494632a301_0_0"/>
          <p:cNvSpPr txBox="1"/>
          <p:nvPr>
            <p:ph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OpenSILEX - PHIS : liens utiles</a:t>
            </a:r>
            <a:endParaRPr/>
          </a:p>
        </p:txBody>
      </p:sp>
      <p:sp>
        <p:nvSpPr>
          <p:cNvPr id="871" name="Google Shape;871;g2494632a301_0_0"/>
          <p:cNvSpPr txBox="1"/>
          <p:nvPr>
            <p:ph idx="1" type="body"/>
          </p:nvPr>
        </p:nvSpPr>
        <p:spPr>
          <a:xfrm>
            <a:off x="841750" y="696200"/>
            <a:ext cx="7773000" cy="3141000"/>
          </a:xfrm>
          <a:prstGeom prst="rect">
            <a:avLst/>
          </a:prstGeom>
        </p:spPr>
        <p:txBody>
          <a:bodyPr anchorCtr="0" anchor="t" bIns="45700" lIns="91425" spcFirstLastPara="1" rIns="91425" wrap="square" tIns="45700">
            <a:normAutofit lnSpcReduction="20000"/>
          </a:bodyPr>
          <a:lstStyle/>
          <a:p>
            <a:pPr indent="-355600" lvl="0" marL="457200" marR="0" rtl="0" algn="l">
              <a:lnSpc>
                <a:spcPct val="100000"/>
              </a:lnSpc>
              <a:spcBef>
                <a:spcPts val="0"/>
              </a:spcBef>
              <a:spcAft>
                <a:spcPts val="0"/>
              </a:spcAft>
              <a:buClr>
                <a:srgbClr val="00A3A6"/>
              </a:buClr>
              <a:buSzPts val="2000"/>
              <a:buChar char="❖"/>
            </a:pPr>
            <a:r>
              <a:rPr lang="fr" sz="2000">
                <a:solidFill>
                  <a:srgbClr val="00A3A6"/>
                </a:solidFill>
              </a:rPr>
              <a:t>OpenSILEX</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Site web OpenSILEX : </a:t>
            </a:r>
            <a:r>
              <a:rPr lang="fr" sz="1300" u="sng">
                <a:solidFill>
                  <a:srgbClr val="0097A7"/>
                </a:solidFill>
                <a:latin typeface="Arial"/>
                <a:ea typeface="Arial"/>
                <a:cs typeface="Arial"/>
                <a:sym typeface="Arial"/>
                <a:hlinkClick r:id="rId3">
                  <a:extLst>
                    <a:ext uri="{A12FA001-AC4F-418D-AE19-62706E023703}">
                      <ahyp:hlinkClr val="tx"/>
                    </a:ext>
                  </a:extLst>
                </a:hlinkClick>
              </a:rPr>
              <a:t>http://opensilex.org/</a:t>
            </a:r>
            <a:r>
              <a:rPr lang="fr" sz="1300" u="sng">
                <a:solidFill>
                  <a:srgbClr val="0097A7"/>
                </a:solidFill>
                <a:latin typeface="Arial"/>
                <a:ea typeface="Arial"/>
                <a:cs typeface="Arial"/>
                <a:sym typeface="Arial"/>
              </a:rPr>
              <a:t> </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Instance Demo OpenSILEX : </a:t>
            </a:r>
            <a:r>
              <a:rPr lang="fr" sz="1300" u="sng">
                <a:solidFill>
                  <a:srgbClr val="0097A7"/>
                </a:solidFill>
                <a:latin typeface="Arial"/>
                <a:ea typeface="Arial"/>
                <a:cs typeface="Arial"/>
                <a:sym typeface="Arial"/>
                <a:hlinkClick r:id="rId4">
                  <a:extLst>
                    <a:ext uri="{A12FA001-AC4F-418D-AE19-62706E023703}">
                      <ahyp:hlinkClr val="tx"/>
                    </a:ext>
                  </a:extLst>
                </a:hlinkClick>
              </a:rPr>
              <a:t>http://opensilex.org/sandbox/app/</a:t>
            </a:r>
            <a:r>
              <a:rPr lang="fr" sz="1300">
                <a:latin typeface="Arial"/>
                <a:ea typeface="Arial"/>
                <a:cs typeface="Arial"/>
                <a:sym typeface="Arial"/>
              </a:rPr>
              <a:t> </a:t>
            </a:r>
            <a:endParaRPr i="1"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Comment contribuer </a:t>
            </a:r>
            <a:r>
              <a:rPr lang="fr" sz="1300">
                <a:latin typeface="Arial"/>
                <a:ea typeface="Arial"/>
                <a:cs typeface="Arial"/>
                <a:sym typeface="Arial"/>
              </a:rPr>
              <a:t>?</a:t>
            </a:r>
            <a:endParaRPr sz="1300">
              <a:latin typeface="Arial"/>
              <a:ea typeface="Arial"/>
              <a:cs typeface="Arial"/>
              <a:sym typeface="Arial"/>
            </a:endParaRPr>
          </a:p>
          <a:p>
            <a:pPr indent="-311150" lvl="1" marL="1371600" rtl="0" algn="l">
              <a:lnSpc>
                <a:spcPct val="115000"/>
              </a:lnSpc>
              <a:spcBef>
                <a:spcPts val="0"/>
              </a:spcBef>
              <a:spcAft>
                <a:spcPts val="0"/>
              </a:spcAft>
              <a:buClr>
                <a:schemeClr val="dk1"/>
              </a:buClr>
              <a:buSzPts val="1300"/>
              <a:buChar char="➢"/>
            </a:pPr>
            <a:r>
              <a:rPr lang="fr" sz="1300">
                <a:solidFill>
                  <a:schemeClr val="dk1"/>
                </a:solidFill>
                <a:latin typeface="Arial"/>
                <a:ea typeface="Arial"/>
                <a:cs typeface="Arial"/>
                <a:sym typeface="Arial"/>
              </a:rPr>
              <a:t>Github repository :</a:t>
            </a:r>
            <a:r>
              <a:rPr lang="fr" sz="1300">
                <a:solidFill>
                  <a:schemeClr val="dk1"/>
                </a:solidFill>
                <a:uFill>
                  <a:noFill/>
                </a:uFill>
                <a:latin typeface="Arial"/>
                <a:ea typeface="Arial"/>
                <a:cs typeface="Arial"/>
                <a:sym typeface="Arial"/>
                <a:hlinkClick r:id="rId5">
                  <a:extLst>
                    <a:ext uri="{A12FA001-AC4F-418D-AE19-62706E023703}">
                      <ahyp:hlinkClr val="tx"/>
                    </a:ext>
                  </a:extLst>
                </a:hlinkClick>
              </a:rPr>
              <a:t> </a:t>
            </a:r>
            <a:r>
              <a:rPr lang="fr" sz="1300" u="sng">
                <a:solidFill>
                  <a:srgbClr val="0097A7"/>
                </a:solidFill>
                <a:latin typeface="Arial"/>
                <a:ea typeface="Arial"/>
                <a:cs typeface="Arial"/>
                <a:sym typeface="Arial"/>
                <a:hlinkClick r:id="rId6">
                  <a:extLst>
                    <a:ext uri="{A12FA001-AC4F-418D-AE19-62706E023703}">
                      <ahyp:hlinkClr val="tx"/>
                    </a:ext>
                  </a:extLst>
                </a:hlinkClick>
              </a:rPr>
              <a:t>https://github.com/OpenSILEX/</a:t>
            </a:r>
            <a:endParaRPr sz="1300" u="sng">
              <a:solidFill>
                <a:srgbClr val="1155CC"/>
              </a:solidFill>
              <a:latin typeface="Arial"/>
              <a:ea typeface="Arial"/>
              <a:cs typeface="Arial"/>
              <a:sym typeface="Arial"/>
            </a:endParaRPr>
          </a:p>
          <a:p>
            <a:pPr indent="-311150" lvl="1" marL="1371600" rtl="0" algn="l">
              <a:lnSpc>
                <a:spcPct val="115000"/>
              </a:lnSpc>
              <a:spcBef>
                <a:spcPts val="0"/>
              </a:spcBef>
              <a:spcAft>
                <a:spcPts val="0"/>
              </a:spcAft>
              <a:buClr>
                <a:schemeClr val="dk1"/>
              </a:buClr>
              <a:buSzPts val="1300"/>
              <a:buChar char="➢"/>
            </a:pPr>
            <a:r>
              <a:rPr lang="fr" sz="1300">
                <a:solidFill>
                  <a:schemeClr val="dk1"/>
                </a:solidFill>
                <a:latin typeface="Arial"/>
                <a:ea typeface="Arial"/>
                <a:cs typeface="Arial"/>
                <a:sym typeface="Arial"/>
              </a:rPr>
              <a:t>D</a:t>
            </a:r>
            <a:r>
              <a:rPr lang="fr" sz="1300">
                <a:solidFill>
                  <a:schemeClr val="dk1"/>
                </a:solidFill>
                <a:latin typeface="Arial"/>
                <a:ea typeface="Arial"/>
                <a:cs typeface="Arial"/>
                <a:sym typeface="Arial"/>
              </a:rPr>
              <a:t>ocumentation développeur :</a:t>
            </a:r>
            <a:r>
              <a:rPr lang="fr" sz="1300">
                <a:solidFill>
                  <a:schemeClr val="dk1"/>
                </a:solidFill>
                <a:uFill>
                  <a:noFill/>
                </a:uFill>
                <a:latin typeface="Arial"/>
                <a:ea typeface="Arial"/>
                <a:cs typeface="Arial"/>
                <a:sym typeface="Arial"/>
                <a:hlinkClick r:id="rId7">
                  <a:extLst>
                    <a:ext uri="{A12FA001-AC4F-418D-AE19-62706E023703}">
                      <ahyp:hlinkClr val="tx"/>
                    </a:ext>
                  </a:extLst>
                </a:hlinkClick>
              </a:rPr>
              <a:t> </a:t>
            </a:r>
            <a:r>
              <a:rPr lang="fr" sz="1300" u="sng">
                <a:solidFill>
                  <a:srgbClr val="0097A7"/>
                </a:solidFill>
                <a:latin typeface="Arial"/>
                <a:ea typeface="Arial"/>
                <a:cs typeface="Arial"/>
                <a:sym typeface="Arial"/>
                <a:hlinkClick r:id="rId8">
                  <a:extLst>
                    <a:ext uri="{A12FA001-AC4F-418D-AE19-62706E023703}">
                      <ahyp:hlinkClr val="tx"/>
                    </a:ext>
                  </a:extLst>
                </a:hlinkClick>
              </a:rPr>
              <a:t>https://opensilex.github.io/docs-community-dev/</a:t>
            </a:r>
            <a:r>
              <a:rPr lang="fr" sz="1300" u="sng">
                <a:solidFill>
                  <a:srgbClr val="0097A7"/>
                </a:solidFill>
                <a:latin typeface="Arial"/>
                <a:ea typeface="Arial"/>
                <a:cs typeface="Arial"/>
                <a:sym typeface="Arial"/>
              </a:rPr>
              <a:t> </a:t>
            </a:r>
            <a:endParaRPr sz="1300">
              <a:solidFill>
                <a:schemeClr val="dk1"/>
              </a:solidFill>
              <a:latin typeface="Arial"/>
              <a:ea typeface="Arial"/>
              <a:cs typeface="Arial"/>
              <a:sym typeface="Arial"/>
            </a:endParaRPr>
          </a:p>
          <a:p>
            <a:pPr indent="-311150" lvl="1" marL="1371600" rtl="0" algn="l">
              <a:lnSpc>
                <a:spcPct val="115000"/>
              </a:lnSpc>
              <a:spcBef>
                <a:spcPts val="0"/>
              </a:spcBef>
              <a:spcAft>
                <a:spcPts val="0"/>
              </a:spcAft>
              <a:buClr>
                <a:schemeClr val="dk1"/>
              </a:buClr>
              <a:buSzPts val="1300"/>
              <a:buChar char="➢"/>
            </a:pPr>
            <a:r>
              <a:rPr lang="fr" sz="1300">
                <a:solidFill>
                  <a:schemeClr val="dk1"/>
                </a:solidFill>
                <a:latin typeface="Arial"/>
                <a:ea typeface="Arial"/>
                <a:cs typeface="Arial"/>
                <a:sym typeface="Arial"/>
              </a:rPr>
              <a:t>OpenSILEX Docker : </a:t>
            </a:r>
            <a:r>
              <a:rPr lang="fr" sz="1300" u="sng">
                <a:solidFill>
                  <a:srgbClr val="0097A7"/>
                </a:solidFill>
                <a:latin typeface="Arial"/>
                <a:ea typeface="Arial"/>
                <a:cs typeface="Arial"/>
                <a:sym typeface="Arial"/>
                <a:hlinkClick r:id="rId9">
                  <a:extLst>
                    <a:ext uri="{A12FA001-AC4F-418D-AE19-62706E023703}">
                      <ahyp:hlinkClr val="tx"/>
                    </a:ext>
                  </a:extLst>
                </a:hlinkClick>
              </a:rPr>
              <a:t>https://github.com/OpenSILEX/opensilex-docker-compose</a:t>
            </a:r>
            <a:r>
              <a:rPr lang="fr"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Documentation utilisateur </a:t>
            </a:r>
            <a:r>
              <a:rPr lang="fr" sz="1300">
                <a:latin typeface="Arial"/>
                <a:ea typeface="Arial"/>
                <a:cs typeface="Arial"/>
                <a:sym typeface="Arial"/>
              </a:rPr>
              <a:t>: </a:t>
            </a:r>
            <a:r>
              <a:rPr lang="fr" sz="1300" u="sng">
                <a:solidFill>
                  <a:srgbClr val="0097A7"/>
                </a:solidFill>
                <a:latin typeface="Arial"/>
                <a:ea typeface="Arial"/>
                <a:cs typeface="Arial"/>
                <a:sym typeface="Arial"/>
                <a:hlinkClick r:id="rId10">
                  <a:extLst>
                    <a:ext uri="{A12FA001-AC4F-418D-AE19-62706E023703}">
                      <ahyp:hlinkClr val="tx"/>
                    </a:ext>
                  </a:extLst>
                </a:hlinkClick>
              </a:rPr>
              <a:t>https://opensilex.github.io/phis-docs-community/</a:t>
            </a:r>
            <a:r>
              <a:rPr lang="fr" sz="1300" u="sng">
                <a:solidFill>
                  <a:srgbClr val="0097A7"/>
                </a:solidFill>
                <a:latin typeface="Arial"/>
                <a:ea typeface="Arial"/>
                <a:cs typeface="Arial"/>
                <a:sym typeface="Arial"/>
              </a:rPr>
              <a:t> </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Vidéo de présentation de la Version 1.0.0-rc+5 : </a:t>
            </a:r>
            <a:r>
              <a:rPr lang="fr" sz="1300" u="sng">
                <a:solidFill>
                  <a:srgbClr val="0097A7"/>
                </a:solidFill>
                <a:latin typeface="Arial"/>
                <a:ea typeface="Arial"/>
                <a:cs typeface="Arial"/>
                <a:sym typeface="Arial"/>
                <a:hlinkClick r:id="rId11">
                  <a:extLst>
                    <a:ext uri="{A12FA001-AC4F-418D-AE19-62706E023703}">
                      <ahyp:hlinkClr val="tx"/>
                    </a:ext>
                  </a:extLst>
                </a:hlinkClick>
              </a:rPr>
              <a:t>https://youtu.be/jB9Hqh0Wn_Y</a:t>
            </a:r>
            <a:r>
              <a:rPr lang="fr" sz="1300" u="sng">
                <a:solidFill>
                  <a:srgbClr val="0097A7"/>
                </a:solidFill>
                <a:latin typeface="Arial"/>
                <a:ea typeface="Arial"/>
                <a:cs typeface="Arial"/>
                <a:sym typeface="Arial"/>
              </a:rPr>
              <a:t> </a:t>
            </a:r>
            <a:endParaRPr sz="1300" u="sng">
              <a:solidFill>
                <a:srgbClr val="0097A7"/>
              </a:solidFill>
              <a:latin typeface="Arial"/>
              <a:ea typeface="Arial"/>
              <a:cs typeface="Arial"/>
              <a:sym typeface="Aria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Tutoriel de déclaration des variables : </a:t>
            </a:r>
            <a:r>
              <a:rPr lang="fr" sz="1300" u="sng">
                <a:solidFill>
                  <a:srgbClr val="0097A7"/>
                </a:solidFill>
                <a:latin typeface="Arial"/>
                <a:ea typeface="Arial"/>
                <a:cs typeface="Arial"/>
                <a:sym typeface="Arial"/>
                <a:hlinkClick r:id="rId12">
                  <a:extLst>
                    <a:ext uri="{A12FA001-AC4F-418D-AE19-62706E023703}">
                      <ahyp:hlinkClr val="tx"/>
                    </a:ext>
                  </a:extLst>
                </a:hlinkClick>
              </a:rPr>
              <a:t>https://youtu.be/d1pGuh8PAKA</a:t>
            </a:r>
            <a:r>
              <a:rPr lang="fr" sz="1300">
                <a:latin typeface="Arial"/>
                <a:ea typeface="Arial"/>
                <a:cs typeface="Arial"/>
                <a:sym typeface="Arial"/>
              </a:rPr>
              <a:t>  </a:t>
            </a:r>
            <a:endParaRPr sz="1300" u="sng">
              <a:solidFill>
                <a:srgbClr val="0097A7"/>
              </a:solidFill>
              <a:latin typeface="Arial"/>
              <a:ea typeface="Arial"/>
              <a:cs typeface="Arial"/>
              <a:sym typeface="Arial"/>
            </a:endParaRPr>
          </a:p>
          <a:p>
            <a:pPr indent="0" lvl="0" marL="457200" rtl="0" algn="l">
              <a:lnSpc>
                <a:spcPct val="100000"/>
              </a:lnSpc>
              <a:spcBef>
                <a:spcPts val="0"/>
              </a:spcBef>
              <a:spcAft>
                <a:spcPts val="0"/>
              </a:spcAft>
              <a:buNone/>
            </a:pPr>
            <a:r>
              <a:t/>
            </a:r>
            <a:endParaRPr sz="2000">
              <a:solidFill>
                <a:srgbClr val="00A3A6"/>
              </a:solidFill>
            </a:endParaRPr>
          </a:p>
          <a:p>
            <a:pPr indent="-355600" lvl="0" marL="457200" rtl="0" algn="l">
              <a:lnSpc>
                <a:spcPct val="100000"/>
              </a:lnSpc>
              <a:spcBef>
                <a:spcPts val="0"/>
              </a:spcBef>
              <a:spcAft>
                <a:spcPts val="0"/>
              </a:spcAft>
              <a:buClr>
                <a:srgbClr val="00A3A6"/>
              </a:buClr>
              <a:buSzPts val="2000"/>
              <a:buChar char="❖"/>
            </a:pPr>
            <a:r>
              <a:rPr lang="fr" sz="2000">
                <a:solidFill>
                  <a:srgbClr val="00A3A6"/>
                </a:solidFill>
              </a:rPr>
              <a:t>PHIS</a:t>
            </a:r>
            <a:endParaRPr sz="2000">
              <a:solidFill>
                <a:srgbClr val="00A3A6"/>
              </a:solidFil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Site Web </a:t>
            </a:r>
            <a:r>
              <a:rPr lang="fr" sz="1300">
                <a:latin typeface="Arial"/>
                <a:ea typeface="Arial"/>
                <a:cs typeface="Arial"/>
                <a:sym typeface="Arial"/>
              </a:rPr>
              <a:t>PHIS :</a:t>
            </a:r>
            <a:r>
              <a:rPr lang="fr" sz="1300" u="sng">
                <a:solidFill>
                  <a:srgbClr val="0097A7"/>
                </a:solidFill>
                <a:latin typeface="Arial"/>
                <a:ea typeface="Arial"/>
                <a:cs typeface="Arial"/>
                <a:sym typeface="Arial"/>
                <a:hlinkClick r:id="rId13">
                  <a:extLst>
                    <a:ext uri="{A12FA001-AC4F-418D-AE19-62706E023703}">
                      <ahyp:hlinkClr val="tx"/>
                    </a:ext>
                  </a:extLst>
                </a:hlinkClick>
              </a:rPr>
              <a:t> http://phis.inrae.fr/</a:t>
            </a:r>
            <a:r>
              <a:rPr lang="fr" sz="1300">
                <a:latin typeface="Arial"/>
                <a:ea typeface="Arial"/>
                <a:cs typeface="Arial"/>
                <a:sym typeface="Arial"/>
              </a:rPr>
              <a:t> </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Publication : </a:t>
            </a:r>
            <a:r>
              <a:rPr lang="fr" sz="1300" u="sng">
                <a:solidFill>
                  <a:srgbClr val="0097A7"/>
                </a:solidFill>
                <a:latin typeface="Arial"/>
                <a:ea typeface="Arial"/>
                <a:cs typeface="Arial"/>
                <a:sym typeface="Arial"/>
                <a:hlinkClick r:id="rId14">
                  <a:extLst>
                    <a:ext uri="{A12FA001-AC4F-418D-AE19-62706E023703}">
                      <ahyp:hlinkClr val="tx"/>
                    </a:ext>
                  </a:extLst>
                </a:hlinkClick>
              </a:rPr>
              <a:t>https://nph.onlinelibrary.wiley.com/doi/full/10.1111/nph.15385</a:t>
            </a:r>
            <a:r>
              <a:rPr lang="fr" sz="1300">
                <a:latin typeface="Arial"/>
                <a:ea typeface="Arial"/>
                <a:cs typeface="Arial"/>
                <a:sym typeface="Arial"/>
              </a:rPr>
              <a:t> </a:t>
            </a:r>
            <a:endParaRPr sz="1300" u="sng">
              <a:solidFill>
                <a:srgbClr val="0097A7"/>
              </a:solidFill>
              <a:latin typeface="Arial"/>
              <a:ea typeface="Arial"/>
              <a:cs typeface="Arial"/>
              <a:sym typeface="Arial"/>
            </a:endParaRPr>
          </a:p>
        </p:txBody>
      </p:sp>
      <p:pic>
        <p:nvPicPr>
          <p:cNvPr id="872" name="Google Shape;872;g2494632a301_0_0"/>
          <p:cNvPicPr preferRelativeResize="0"/>
          <p:nvPr/>
        </p:nvPicPr>
        <p:blipFill>
          <a:blip r:embed="rId15">
            <a:alphaModFix/>
          </a:blip>
          <a:stretch>
            <a:fillRect/>
          </a:stretch>
        </p:blipFill>
        <p:spPr>
          <a:xfrm>
            <a:off x="378975" y="3170900"/>
            <a:ext cx="615175" cy="558225"/>
          </a:xfrm>
          <a:prstGeom prst="rect">
            <a:avLst/>
          </a:prstGeom>
          <a:noFill/>
          <a:ln>
            <a:noFill/>
          </a:ln>
        </p:spPr>
      </p:pic>
      <p:pic>
        <p:nvPicPr>
          <p:cNvPr id="873" name="Google Shape;873;g2494632a301_0_0"/>
          <p:cNvPicPr preferRelativeResize="0"/>
          <p:nvPr/>
        </p:nvPicPr>
        <p:blipFill>
          <a:blip r:embed="rId16">
            <a:alphaModFix/>
          </a:blip>
          <a:stretch>
            <a:fillRect/>
          </a:stretch>
        </p:blipFill>
        <p:spPr>
          <a:xfrm>
            <a:off x="186399" y="1089775"/>
            <a:ext cx="847250" cy="847250"/>
          </a:xfrm>
          <a:prstGeom prst="rect">
            <a:avLst/>
          </a:prstGeom>
          <a:noFill/>
          <a:ln>
            <a:noFill/>
          </a:ln>
        </p:spPr>
      </p:pic>
      <p:pic>
        <p:nvPicPr>
          <p:cNvPr id="874" name="Google Shape;874;g2494632a301_0_0"/>
          <p:cNvPicPr preferRelativeResize="0"/>
          <p:nvPr/>
        </p:nvPicPr>
        <p:blipFill rotWithShape="1">
          <a:blip r:embed="rId17">
            <a:alphaModFix/>
          </a:blip>
          <a:srcRect b="0" l="0" r="0" t="0"/>
          <a:stretch/>
        </p:blipFill>
        <p:spPr>
          <a:xfrm>
            <a:off x="1555876" y="1852001"/>
            <a:ext cx="272626" cy="233265"/>
          </a:xfrm>
          <a:prstGeom prst="rect">
            <a:avLst/>
          </a:prstGeom>
          <a:noFill/>
          <a:ln>
            <a:noFill/>
          </a:ln>
        </p:spPr>
      </p:pic>
      <p:pic>
        <p:nvPicPr>
          <p:cNvPr id="875" name="Google Shape;875;g2494632a301_0_0"/>
          <p:cNvPicPr preferRelativeResize="0"/>
          <p:nvPr/>
        </p:nvPicPr>
        <p:blipFill>
          <a:blip r:embed="rId18">
            <a:alphaModFix/>
          </a:blip>
          <a:stretch>
            <a:fillRect/>
          </a:stretch>
        </p:blipFill>
        <p:spPr>
          <a:xfrm>
            <a:off x="1595225" y="1570950"/>
            <a:ext cx="233276" cy="233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494632a301_0_104"/>
          <p:cNvSpPr/>
          <p:nvPr/>
        </p:nvSpPr>
        <p:spPr>
          <a:xfrm>
            <a:off x="2919240" y="60480"/>
            <a:ext cx="3164700" cy="3849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fr" sz="2800" u="none" cap="none" strike="noStrike">
                <a:solidFill>
                  <a:srgbClr val="009999"/>
                </a:solidFill>
                <a:latin typeface="Arial"/>
                <a:ea typeface="Arial"/>
                <a:cs typeface="Arial"/>
                <a:sym typeface="Arial"/>
              </a:rPr>
              <a:t>OpenSILEX </a:t>
            </a:r>
            <a:endParaRPr b="0" i="0" sz="2800" u="none" cap="none" strike="noStrike">
              <a:latin typeface="Arial"/>
              <a:ea typeface="Arial"/>
              <a:cs typeface="Arial"/>
              <a:sym typeface="Arial"/>
            </a:endParaRPr>
          </a:p>
        </p:txBody>
      </p:sp>
      <p:sp>
        <p:nvSpPr>
          <p:cNvPr id="127" name="Google Shape;127;g2494632a301_0_104"/>
          <p:cNvSpPr/>
          <p:nvPr/>
        </p:nvSpPr>
        <p:spPr>
          <a:xfrm>
            <a:off x="216000" y="803790"/>
            <a:ext cx="8208000" cy="1038600"/>
          </a:xfrm>
          <a:prstGeom prst="rect">
            <a:avLst/>
          </a:prstGeom>
          <a:noFill/>
          <a:ln>
            <a:noFill/>
          </a:ln>
        </p:spPr>
        <p:txBody>
          <a:bodyPr anchorCtr="0" anchor="t" bIns="45000" lIns="90000" spcFirstLastPara="1" rIns="90000" wrap="square" tIns="45000">
            <a:noAutofit/>
          </a:bodyPr>
          <a:lstStyle/>
          <a:p>
            <a:pPr indent="-216000" lvl="4" marL="1080000" marR="0" rtl="0" algn="l">
              <a:lnSpc>
                <a:spcPct val="100000"/>
              </a:lnSpc>
              <a:spcBef>
                <a:spcPts val="0"/>
              </a:spcBef>
              <a:spcAft>
                <a:spcPts val="0"/>
              </a:spcAft>
              <a:buClr>
                <a:srgbClr val="000000"/>
              </a:buClr>
              <a:buSzPts val="900"/>
              <a:buFont typeface="Noto Sans Symbols"/>
              <a:buChar char="●"/>
            </a:pPr>
            <a:r>
              <a:rPr b="1" i="0" lang="fr" sz="2000" u="none" cap="none" strike="noStrike">
                <a:solidFill>
                  <a:srgbClr val="333333"/>
                </a:solidFill>
                <a:latin typeface="Arial"/>
                <a:ea typeface="Arial"/>
                <a:cs typeface="Arial"/>
                <a:sym typeface="Arial"/>
              </a:rPr>
              <a:t>Structure </a:t>
            </a:r>
            <a:endParaRPr b="0" i="0" sz="2000" u="none" cap="none" strike="noStrike">
              <a:latin typeface="Arial"/>
              <a:ea typeface="Arial"/>
              <a:cs typeface="Arial"/>
              <a:sym typeface="Arial"/>
            </a:endParaRPr>
          </a:p>
          <a:p>
            <a:pPr indent="-216000" lvl="6" marL="1511999" marR="0" rtl="0" algn="l">
              <a:lnSpc>
                <a:spcPct val="100000"/>
              </a:lnSpc>
              <a:spcBef>
                <a:spcPts val="0"/>
              </a:spcBef>
              <a:spcAft>
                <a:spcPts val="0"/>
              </a:spcAft>
              <a:buClr>
                <a:srgbClr val="000000"/>
              </a:buClr>
              <a:buSzPts val="900"/>
              <a:buFont typeface="Noto Sans Symbols"/>
              <a:buChar char="●"/>
            </a:pPr>
            <a:r>
              <a:rPr b="1" lang="fr" sz="2000">
                <a:solidFill>
                  <a:srgbClr val="333333"/>
                </a:solidFill>
              </a:rPr>
              <a:t>Sémantique</a:t>
            </a:r>
            <a:endParaRPr b="0" i="0" sz="2000" u="none" cap="none" strike="noStrike">
              <a:latin typeface="Arial"/>
              <a:ea typeface="Arial"/>
              <a:cs typeface="Arial"/>
              <a:sym typeface="Arial"/>
            </a:endParaRPr>
          </a:p>
          <a:p>
            <a:pPr indent="-216000" lvl="8" marL="1944000" marR="0" rtl="0" algn="l">
              <a:lnSpc>
                <a:spcPct val="100000"/>
              </a:lnSpc>
              <a:spcBef>
                <a:spcPts val="0"/>
              </a:spcBef>
              <a:spcAft>
                <a:spcPts val="0"/>
              </a:spcAft>
              <a:buClr>
                <a:srgbClr val="000000"/>
              </a:buClr>
              <a:buSzPts val="900"/>
              <a:buFont typeface="Noto Sans Symbols"/>
              <a:buChar char="●"/>
            </a:pPr>
            <a:r>
              <a:rPr b="1" lang="fr" sz="2000">
                <a:solidFill>
                  <a:srgbClr val="333333"/>
                </a:solidFill>
              </a:rPr>
              <a:t>Données</a:t>
            </a:r>
            <a:r>
              <a:rPr b="1" i="0" lang="fr" sz="2000" u="none" cap="none" strike="noStrike">
                <a:solidFill>
                  <a:srgbClr val="333333"/>
                </a:solidFill>
                <a:latin typeface="Arial"/>
                <a:ea typeface="Arial"/>
                <a:cs typeface="Arial"/>
                <a:sym typeface="Arial"/>
              </a:rPr>
              <a:t> </a:t>
            </a:r>
            <a:r>
              <a:rPr b="1" lang="fr" sz="2000">
                <a:solidFill>
                  <a:srgbClr val="333333"/>
                </a:solidFill>
              </a:rPr>
              <a:t>liées</a:t>
            </a:r>
            <a:br>
              <a:rPr b="0" i="0" lang="fr" sz="1800" u="none" cap="none" strike="noStrike">
                <a:latin typeface="Arial"/>
                <a:ea typeface="Arial"/>
                <a:cs typeface="Arial"/>
                <a:sym typeface="Arial"/>
              </a:rPr>
            </a:br>
            <a:r>
              <a:rPr b="1" i="0" lang="fr" sz="2000" u="none" cap="none" strike="noStrike">
                <a:solidFill>
                  <a:srgbClr val="333333"/>
                </a:solidFill>
                <a:latin typeface="Arial"/>
                <a:ea typeface="Arial"/>
                <a:cs typeface="Arial"/>
                <a:sym typeface="Arial"/>
              </a:rPr>
              <a:t> </a:t>
            </a:r>
            <a:endParaRPr b="0" i="0" sz="2000" u="none" cap="none" strike="noStrike">
              <a:latin typeface="Arial"/>
              <a:ea typeface="Arial"/>
              <a:cs typeface="Arial"/>
              <a:sym typeface="Arial"/>
            </a:endParaRPr>
          </a:p>
          <a:p>
            <a:pPr indent="-216000" lvl="8" marL="1944000" marR="0" rtl="0" algn="l">
              <a:lnSpc>
                <a:spcPct val="100000"/>
              </a:lnSpc>
              <a:spcBef>
                <a:spcPts val="0"/>
              </a:spcBef>
              <a:spcAft>
                <a:spcPts val="0"/>
              </a:spcAft>
              <a:buClr>
                <a:srgbClr val="000000"/>
              </a:buClr>
              <a:buSzPts val="900"/>
              <a:buFont typeface="Noto Sans Symbols"/>
              <a:buChar char="●"/>
            </a:pPr>
            <a:r>
              <a:rPr b="1" lang="fr" sz="2000">
                <a:solidFill>
                  <a:srgbClr val="333333"/>
                </a:solidFill>
              </a:rPr>
              <a:t>Augmentation de la valeur des données</a:t>
            </a:r>
            <a:br>
              <a:rPr b="0" i="0" lang="fr" sz="1800" u="none" cap="none" strike="noStrike">
                <a:latin typeface="Arial"/>
                <a:ea typeface="Arial"/>
                <a:cs typeface="Arial"/>
                <a:sym typeface="Arial"/>
              </a:rPr>
            </a:br>
            <a:r>
              <a:rPr b="0" i="0" lang="fr" sz="1800" u="none" cap="none" strike="noStrike">
                <a:solidFill>
                  <a:srgbClr val="333333"/>
                </a:solidFill>
                <a:latin typeface="Arial"/>
                <a:ea typeface="Arial"/>
                <a:cs typeface="Arial"/>
                <a:sym typeface="Arial"/>
              </a:rPr>
              <a:t> </a:t>
            </a:r>
            <a:endParaRPr b="0" i="0" sz="1800" u="none" cap="none" strike="noStrike">
              <a:latin typeface="Arial"/>
              <a:ea typeface="Arial"/>
              <a:cs typeface="Arial"/>
              <a:sym typeface="Arial"/>
            </a:endParaRPr>
          </a:p>
          <a:p>
            <a:pPr indent="0" lvl="0" marL="457200" marR="0" rtl="0" algn="l">
              <a:lnSpc>
                <a:spcPct val="100000"/>
              </a:lnSpc>
              <a:spcBef>
                <a:spcPts val="0"/>
              </a:spcBef>
              <a:spcAft>
                <a:spcPts val="0"/>
              </a:spcAft>
              <a:buNone/>
            </a:pPr>
            <a:r>
              <a:rPr b="1" i="0" lang="fr" sz="2200" u="none" cap="none" strike="noStrike">
                <a:solidFill>
                  <a:srgbClr val="333333"/>
                </a:solidFill>
                <a:latin typeface="Arial"/>
                <a:ea typeface="Arial"/>
                <a:cs typeface="Arial"/>
                <a:sym typeface="Arial"/>
              </a:rPr>
              <a:t>→ </a:t>
            </a:r>
            <a:r>
              <a:rPr b="1" lang="fr" sz="2200">
                <a:solidFill>
                  <a:srgbClr val="333333"/>
                </a:solidFill>
              </a:rPr>
              <a:t>Nouvelle génération de Systèmes d’Information</a:t>
            </a:r>
            <a:endParaRPr b="0" i="0" sz="2200" u="none" cap="none" strike="noStrike">
              <a:latin typeface="Arial"/>
              <a:ea typeface="Arial"/>
              <a:cs typeface="Arial"/>
              <a:sym typeface="Arial"/>
            </a:endParaRPr>
          </a:p>
        </p:txBody>
      </p:sp>
      <p:pic>
        <p:nvPicPr>
          <p:cNvPr id="128" name="Google Shape;128;g2494632a301_0_104"/>
          <p:cNvPicPr preferRelativeResize="0"/>
          <p:nvPr/>
        </p:nvPicPr>
        <p:blipFill rotWithShape="1">
          <a:blip r:embed="rId3">
            <a:alphaModFix/>
          </a:blip>
          <a:srcRect b="0" l="0" r="0" t="0"/>
          <a:stretch/>
        </p:blipFill>
        <p:spPr>
          <a:xfrm>
            <a:off x="4202640" y="4236300"/>
            <a:ext cx="333000" cy="143910"/>
          </a:xfrm>
          <a:prstGeom prst="rect">
            <a:avLst/>
          </a:prstGeom>
          <a:noFill/>
          <a:ln>
            <a:noFill/>
          </a:ln>
        </p:spPr>
      </p:pic>
      <p:sp>
        <p:nvSpPr>
          <p:cNvPr id="129" name="Google Shape;129;g2494632a301_0_104"/>
          <p:cNvSpPr/>
          <p:nvPr/>
        </p:nvSpPr>
        <p:spPr>
          <a:xfrm rot="-2157169">
            <a:off x="1209775" y="815624"/>
            <a:ext cx="389870" cy="1318798"/>
          </a:xfrm>
          <a:prstGeom prst="downArrow">
            <a:avLst>
              <a:gd fmla="val 50000" name="adj1"/>
              <a:gd fmla="val 50000" name="adj2"/>
            </a:avLst>
          </a:prstGeom>
          <a:solidFill>
            <a:srgbClr val="DEEBF7"/>
          </a:solidFill>
          <a:ln cap="flat" cmpd="sng" w="9525">
            <a:solidFill>
              <a:srgbClr val="058BC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g2494632a301_0_104"/>
          <p:cNvPicPr preferRelativeResize="0"/>
          <p:nvPr/>
        </p:nvPicPr>
        <p:blipFill rotWithShape="1">
          <a:blip r:embed="rId4">
            <a:alphaModFix/>
          </a:blip>
          <a:srcRect b="0" l="0" r="0" t="0"/>
          <a:stretch/>
        </p:blipFill>
        <p:spPr>
          <a:xfrm>
            <a:off x="2103120" y="3249450"/>
            <a:ext cx="3228660" cy="1610550"/>
          </a:xfrm>
          <a:prstGeom prst="rect">
            <a:avLst/>
          </a:prstGeom>
          <a:noFill/>
          <a:ln>
            <a:noFill/>
          </a:ln>
        </p:spPr>
      </p:pic>
      <p:pic>
        <p:nvPicPr>
          <p:cNvPr id="131" name="Google Shape;131;g2494632a301_0_104"/>
          <p:cNvPicPr preferRelativeResize="0"/>
          <p:nvPr/>
        </p:nvPicPr>
        <p:blipFill rotWithShape="1">
          <a:blip r:embed="rId5">
            <a:alphaModFix/>
          </a:blip>
          <a:srcRect b="0" l="0" r="0" t="0"/>
          <a:stretch/>
        </p:blipFill>
        <p:spPr>
          <a:xfrm>
            <a:off x="4381320" y="4318290"/>
            <a:ext cx="282690" cy="234360"/>
          </a:xfrm>
          <a:prstGeom prst="rect">
            <a:avLst/>
          </a:prstGeom>
          <a:noFill/>
          <a:ln>
            <a:noFill/>
          </a:ln>
        </p:spPr>
      </p:pic>
      <p:pic>
        <p:nvPicPr>
          <p:cNvPr id="132" name="Google Shape;132;g2494632a301_0_104"/>
          <p:cNvPicPr preferRelativeResize="0"/>
          <p:nvPr/>
        </p:nvPicPr>
        <p:blipFill rotWithShape="1">
          <a:blip r:embed="rId5">
            <a:alphaModFix/>
          </a:blip>
          <a:srcRect b="0" l="0" r="0" t="0"/>
          <a:stretch/>
        </p:blipFill>
        <p:spPr>
          <a:xfrm rot="-80109">
            <a:off x="4488506" y="3386041"/>
            <a:ext cx="242589" cy="154228"/>
          </a:xfrm>
          <a:prstGeom prst="rect">
            <a:avLst/>
          </a:prstGeom>
          <a:noFill/>
          <a:ln>
            <a:noFill/>
          </a:ln>
        </p:spPr>
      </p:pic>
      <p:pic>
        <p:nvPicPr>
          <p:cNvPr id="133" name="Google Shape;133;g2494632a301_0_104"/>
          <p:cNvPicPr preferRelativeResize="0"/>
          <p:nvPr/>
        </p:nvPicPr>
        <p:blipFill rotWithShape="1">
          <a:blip r:embed="rId5">
            <a:alphaModFix/>
          </a:blip>
          <a:srcRect b="0" l="0" r="0" t="0"/>
          <a:stretch/>
        </p:blipFill>
        <p:spPr>
          <a:xfrm rot="2542057">
            <a:off x="3129506" y="3786982"/>
            <a:ext cx="211988" cy="2058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494632a301_0_115"/>
          <p:cNvSpPr/>
          <p:nvPr/>
        </p:nvSpPr>
        <p:spPr>
          <a:xfrm>
            <a:off x="3899520" y="60480"/>
            <a:ext cx="2471100" cy="3849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fr" sz="2800" u="none" cap="none" strike="noStrike">
                <a:solidFill>
                  <a:srgbClr val="009999"/>
                </a:solidFill>
                <a:latin typeface="Arial"/>
                <a:ea typeface="Arial"/>
                <a:cs typeface="Arial"/>
                <a:sym typeface="Arial"/>
              </a:rPr>
              <a:t>OpenSILEX</a:t>
            </a:r>
            <a:endParaRPr b="0" i="0" sz="2800" u="none" cap="none" strike="noStrike">
              <a:latin typeface="Arial"/>
              <a:ea typeface="Arial"/>
              <a:cs typeface="Arial"/>
              <a:sym typeface="Arial"/>
            </a:endParaRPr>
          </a:p>
        </p:txBody>
      </p:sp>
      <p:sp>
        <p:nvSpPr>
          <p:cNvPr id="139" name="Google Shape;139;g2494632a301_0_115"/>
          <p:cNvSpPr/>
          <p:nvPr/>
        </p:nvSpPr>
        <p:spPr>
          <a:xfrm>
            <a:off x="347400" y="635400"/>
            <a:ext cx="7632000" cy="1505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1800">
                <a:solidFill>
                  <a:srgbClr val="333333"/>
                </a:solidFill>
              </a:rPr>
              <a:t>OpenSILEX, un ensemble de logiciels libres</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i="0" lang="fr" sz="1800" u="none" cap="none" strike="noStrike">
                <a:solidFill>
                  <a:srgbClr val="333333"/>
                </a:solidFill>
                <a:latin typeface="Arial"/>
                <a:ea typeface="Arial"/>
                <a:cs typeface="Arial"/>
                <a:sym typeface="Arial"/>
              </a:rPr>
              <a:t>Objecti</a:t>
            </a:r>
            <a:r>
              <a:rPr b="1" lang="fr" sz="1800">
                <a:solidFill>
                  <a:srgbClr val="333333"/>
                </a:solidFill>
              </a:rPr>
              <a:t>f</a:t>
            </a:r>
            <a:r>
              <a:rPr b="1" i="0" lang="fr" sz="1800" u="none" cap="none" strike="noStrike">
                <a:solidFill>
                  <a:srgbClr val="333333"/>
                </a:solidFill>
                <a:latin typeface="Arial"/>
                <a:ea typeface="Arial"/>
                <a:cs typeface="Arial"/>
                <a:sym typeface="Arial"/>
              </a:rPr>
              <a:t>s</a:t>
            </a:r>
            <a:endParaRPr b="0" i="0" sz="1800" u="none" cap="none" strike="noStrike">
              <a:latin typeface="Arial"/>
              <a:ea typeface="Arial"/>
              <a:cs typeface="Arial"/>
              <a:sym typeface="Arial"/>
            </a:endParaRPr>
          </a:p>
          <a:p>
            <a:pPr indent="-203299" lvl="1" marL="431999" marR="0" rtl="0" algn="l">
              <a:lnSpc>
                <a:spcPct val="100000"/>
              </a:lnSpc>
              <a:spcBef>
                <a:spcPts val="0"/>
              </a:spcBef>
              <a:spcAft>
                <a:spcPts val="0"/>
              </a:spcAft>
              <a:buClr>
                <a:srgbClr val="000000"/>
              </a:buClr>
              <a:buSzPts val="700"/>
              <a:buFont typeface="Noto Sans Symbols"/>
              <a:buChar char="●"/>
            </a:pPr>
            <a:r>
              <a:rPr lang="fr" sz="1800">
                <a:solidFill>
                  <a:srgbClr val="333333"/>
                </a:solidFill>
              </a:rPr>
              <a:t>Méthodes et composants pour la mise en œuvre de systèmes d'information pour les données expérimentales dans les domaines de l'agriculture et de l'environnement</a:t>
            </a:r>
            <a:endParaRPr sz="1800">
              <a:solidFill>
                <a:srgbClr val="333333"/>
              </a:solidFill>
            </a:endParaRPr>
          </a:p>
          <a:p>
            <a:pPr indent="-203299" lvl="1" marL="431999" marR="0" rtl="0" algn="l">
              <a:lnSpc>
                <a:spcPct val="100000"/>
              </a:lnSpc>
              <a:spcBef>
                <a:spcPts val="0"/>
              </a:spcBef>
              <a:spcAft>
                <a:spcPts val="0"/>
              </a:spcAft>
              <a:buSzPts val="700"/>
              <a:buFont typeface="Noto Sans Symbols"/>
              <a:buChar char="●"/>
            </a:pPr>
            <a:r>
              <a:rPr lang="fr" sz="1800">
                <a:solidFill>
                  <a:srgbClr val="333333"/>
                </a:solidFill>
              </a:rPr>
              <a:t>Outils et services pour la collecte, l'organisation, le stockage, </a:t>
            </a:r>
            <a:r>
              <a:rPr b="1" lang="fr" sz="1800">
                <a:solidFill>
                  <a:srgbClr val="333333"/>
                </a:solidFill>
              </a:rPr>
              <a:t>l'échange, l'exploration et le traitement de l'information</a:t>
            </a:r>
            <a:endParaRPr b="1" sz="1800">
              <a:solidFill>
                <a:srgbClr val="333333"/>
              </a:solidFill>
            </a:endParaRPr>
          </a:p>
          <a:p>
            <a:pPr indent="-203299" lvl="1" marL="431999" marR="0" rtl="0" algn="l">
              <a:lnSpc>
                <a:spcPct val="100000"/>
              </a:lnSpc>
              <a:spcBef>
                <a:spcPts val="0"/>
              </a:spcBef>
              <a:spcAft>
                <a:spcPts val="0"/>
              </a:spcAft>
              <a:buSzPts val="700"/>
              <a:buFont typeface="Noto Sans Symbols"/>
              <a:buChar char="●"/>
            </a:pPr>
            <a:r>
              <a:rPr b="1" lang="fr" sz="1800">
                <a:solidFill>
                  <a:srgbClr val="333333"/>
                </a:solidFill>
              </a:rPr>
              <a:t>Diverses communautés </a:t>
            </a:r>
            <a:r>
              <a:rPr lang="fr" sz="1800">
                <a:solidFill>
                  <a:srgbClr val="333333"/>
                </a:solidFill>
              </a:rPr>
              <a:t>→ axées sur l'ontologie</a:t>
            </a:r>
            <a:endParaRPr sz="1800">
              <a:solidFill>
                <a:srgbClr val="333333"/>
              </a:solidFill>
            </a:endParaRPr>
          </a:p>
          <a:p>
            <a:pPr indent="0" lvl="0" marL="91440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154889" lvl="1" marL="431999" marR="0" rtl="0" algn="l">
              <a:lnSpc>
                <a:spcPct val="100000"/>
              </a:lnSpc>
              <a:spcBef>
                <a:spcPts val="0"/>
              </a:spcBef>
              <a:spcAft>
                <a:spcPts val="0"/>
              </a:spcAft>
              <a:buClr>
                <a:srgbClr val="000000"/>
              </a:buClr>
              <a:buSzPts val="900"/>
              <a:buFont typeface="Noto Sans Symbols"/>
              <a:buNone/>
            </a:pPr>
            <a:r>
              <a:t/>
            </a:r>
            <a:endParaRPr b="0" i="0" sz="1800" u="none" cap="none" strike="noStrike">
              <a:latin typeface="Arial"/>
              <a:ea typeface="Arial"/>
              <a:cs typeface="Arial"/>
              <a:sym typeface="Arial"/>
            </a:endParaRPr>
          </a:p>
        </p:txBody>
      </p:sp>
      <p:pic>
        <p:nvPicPr>
          <p:cNvPr id="140" name="Google Shape;140;g2494632a301_0_115"/>
          <p:cNvPicPr preferRelativeResize="0"/>
          <p:nvPr/>
        </p:nvPicPr>
        <p:blipFill rotWithShape="1">
          <a:blip r:embed="rId3">
            <a:alphaModFix/>
          </a:blip>
          <a:srcRect b="0" l="0" r="0" t="0"/>
          <a:stretch/>
        </p:blipFill>
        <p:spPr>
          <a:xfrm>
            <a:off x="4937760" y="3253500"/>
            <a:ext cx="1313821" cy="1603530"/>
          </a:xfrm>
          <a:prstGeom prst="rect">
            <a:avLst/>
          </a:prstGeom>
          <a:noFill/>
          <a:ln>
            <a:noFill/>
          </a:ln>
        </p:spPr>
      </p:pic>
      <p:sp>
        <p:nvSpPr>
          <p:cNvPr id="141" name="Google Shape;141;g2494632a301_0_115"/>
          <p:cNvSpPr/>
          <p:nvPr/>
        </p:nvSpPr>
        <p:spPr>
          <a:xfrm>
            <a:off x="4185850" y="3398100"/>
            <a:ext cx="1123800" cy="256200"/>
          </a:xfrm>
          <a:prstGeom prst="rect">
            <a:avLst/>
          </a:prstGeom>
          <a:solidFill>
            <a:srgbClr val="DDDDDD"/>
          </a:solidFill>
          <a:ln cap="flat" cmpd="sng" w="9525">
            <a:solidFill>
              <a:srgbClr val="CCFF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Données</a:t>
            </a:r>
            <a:endParaRPr b="0" i="0" sz="1600" u="none" cap="none" strike="noStrike">
              <a:latin typeface="Arial"/>
              <a:ea typeface="Arial"/>
              <a:cs typeface="Arial"/>
              <a:sym typeface="Arial"/>
            </a:endParaRPr>
          </a:p>
        </p:txBody>
      </p:sp>
      <p:sp>
        <p:nvSpPr>
          <p:cNvPr id="142" name="Google Shape;142;g2494632a301_0_115"/>
          <p:cNvSpPr/>
          <p:nvPr/>
        </p:nvSpPr>
        <p:spPr>
          <a:xfrm>
            <a:off x="6062750" y="3568250"/>
            <a:ext cx="1199100" cy="256200"/>
          </a:xfrm>
          <a:prstGeom prst="rect">
            <a:avLst/>
          </a:prstGeom>
          <a:solidFill>
            <a:srgbClr val="DDDDDD"/>
          </a:solidFill>
          <a:ln cap="flat" cmpd="sng" w="9525">
            <a:solidFill>
              <a:srgbClr val="FF99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Méthodes</a:t>
            </a:r>
            <a:endParaRPr b="0" i="0" sz="1600" u="none" cap="none" strike="noStrike">
              <a:latin typeface="Arial"/>
              <a:ea typeface="Arial"/>
              <a:cs typeface="Arial"/>
              <a:sym typeface="Arial"/>
            </a:endParaRPr>
          </a:p>
        </p:txBody>
      </p:sp>
      <p:sp>
        <p:nvSpPr>
          <p:cNvPr id="143" name="Google Shape;143;g2494632a301_0_115"/>
          <p:cNvSpPr/>
          <p:nvPr/>
        </p:nvSpPr>
        <p:spPr>
          <a:xfrm>
            <a:off x="5803550" y="3093100"/>
            <a:ext cx="1313700" cy="256200"/>
          </a:xfrm>
          <a:prstGeom prst="rect">
            <a:avLst/>
          </a:prstGeom>
          <a:solidFill>
            <a:srgbClr val="DDDDDD"/>
          </a:solidFill>
          <a:ln cap="flat" cmpd="sng" w="9525">
            <a:solidFill>
              <a:srgbClr val="3399FF"/>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Personnes</a:t>
            </a:r>
            <a:endParaRPr b="0" i="0" sz="1600" u="none" cap="none" strike="noStrike">
              <a:latin typeface="Arial"/>
              <a:ea typeface="Arial"/>
              <a:cs typeface="Arial"/>
              <a:sym typeface="Arial"/>
            </a:endParaRPr>
          </a:p>
        </p:txBody>
      </p:sp>
      <p:sp>
        <p:nvSpPr>
          <p:cNvPr id="144" name="Google Shape;144;g2494632a301_0_115"/>
          <p:cNvSpPr/>
          <p:nvPr/>
        </p:nvSpPr>
        <p:spPr>
          <a:xfrm>
            <a:off x="3731400" y="3903450"/>
            <a:ext cx="1123800" cy="256200"/>
          </a:xfrm>
          <a:prstGeom prst="rect">
            <a:avLst/>
          </a:prstGeom>
          <a:solidFill>
            <a:srgbClr val="DDDDDD"/>
          </a:solidFill>
          <a:ln cap="flat" cmpd="sng" w="9525">
            <a:solidFill>
              <a:srgbClr val="FF99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Logiciel</a:t>
            </a:r>
            <a:endParaRPr b="0" i="0" sz="1600" u="none" cap="none" strike="noStrike">
              <a:latin typeface="Arial"/>
              <a:ea typeface="Arial"/>
              <a:cs typeface="Arial"/>
              <a:sym typeface="Arial"/>
            </a:endParaRPr>
          </a:p>
        </p:txBody>
      </p:sp>
      <p:sp>
        <p:nvSpPr>
          <p:cNvPr id="145" name="Google Shape;145;g2494632a301_0_115"/>
          <p:cNvSpPr/>
          <p:nvPr/>
        </p:nvSpPr>
        <p:spPr>
          <a:xfrm>
            <a:off x="3881875" y="4544051"/>
            <a:ext cx="1199100" cy="256200"/>
          </a:xfrm>
          <a:prstGeom prst="rect">
            <a:avLst/>
          </a:prstGeom>
          <a:solidFill>
            <a:srgbClr val="DDDDDD"/>
          </a:solidFill>
          <a:ln cap="flat" cmpd="sng" w="9525">
            <a:solidFill>
              <a:srgbClr val="CC33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Matériel</a:t>
            </a:r>
            <a:endParaRPr b="0" i="0" sz="16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51da51226d_0_517"/>
          <p:cNvSpPr txBox="1"/>
          <p:nvPr>
            <p:ph type="title"/>
          </p:nvPr>
        </p:nvSpPr>
        <p:spPr>
          <a:xfrm>
            <a:off x="238731" y="-116378"/>
            <a:ext cx="76623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300"/>
              <a:t>Créez des données FAIR, structurez vos données</a:t>
            </a:r>
            <a:endParaRPr/>
          </a:p>
        </p:txBody>
      </p:sp>
      <p:sp>
        <p:nvSpPr>
          <p:cNvPr id="151" name="Google Shape;151;g251da51226d_0_517"/>
          <p:cNvSpPr txBox="1"/>
          <p:nvPr>
            <p:ph idx="1" type="body"/>
          </p:nvPr>
        </p:nvSpPr>
        <p:spPr>
          <a:xfrm>
            <a:off x="259850" y="720325"/>
            <a:ext cx="5137200" cy="1058100"/>
          </a:xfrm>
          <a:prstGeom prst="rect">
            <a:avLst/>
          </a:prstGeom>
        </p:spPr>
        <p:txBody>
          <a:bodyPr anchorCtr="0" anchor="t" bIns="45700" lIns="91425" spcFirstLastPara="1" rIns="91425" wrap="square" tIns="45700">
            <a:normAutofit/>
          </a:bodyPr>
          <a:lstStyle/>
          <a:p>
            <a:pPr indent="-330200" lvl="0" marL="457200" rtl="0" algn="l">
              <a:spcBef>
                <a:spcPts val="1000"/>
              </a:spcBef>
              <a:spcAft>
                <a:spcPts val="0"/>
              </a:spcAft>
              <a:buSzPts val="1600"/>
              <a:buChar char="●"/>
            </a:pPr>
            <a:r>
              <a:rPr lang="fr"/>
              <a:t>Tout peut être identifié : plantes, expériences, capteurs, événements, etc.</a:t>
            </a:r>
            <a:endParaRPr/>
          </a:p>
          <a:p>
            <a:pPr indent="-330200" lvl="0" marL="457200" rtl="0" algn="l">
              <a:spcBef>
                <a:spcPts val="1000"/>
              </a:spcBef>
              <a:spcAft>
                <a:spcPts val="1000"/>
              </a:spcAft>
              <a:buSzPts val="1600"/>
              <a:buChar char="●"/>
            </a:pPr>
            <a:r>
              <a:rPr lang="fr"/>
              <a:t>Persistant, sans ambiguïté, résolvable</a:t>
            </a:r>
            <a:endParaRPr/>
          </a:p>
        </p:txBody>
      </p:sp>
      <p:sp>
        <p:nvSpPr>
          <p:cNvPr id="152" name="Google Shape;152;g251da51226d_0_517"/>
          <p:cNvSpPr txBox="1"/>
          <p:nvPr>
            <p:ph idx="2" type="subTitle"/>
          </p:nvPr>
        </p:nvSpPr>
        <p:spPr>
          <a:xfrm>
            <a:off x="259859" y="415528"/>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sz="2000"/>
              <a:t>Identification</a:t>
            </a:r>
            <a:endParaRPr sz="2000"/>
          </a:p>
        </p:txBody>
      </p:sp>
      <p:sp>
        <p:nvSpPr>
          <p:cNvPr id="153" name="Google Shape;153;g251da51226d_0_517"/>
          <p:cNvSpPr txBox="1"/>
          <p:nvPr>
            <p:ph idx="2" type="subTitle"/>
          </p:nvPr>
        </p:nvSpPr>
        <p:spPr>
          <a:xfrm>
            <a:off x="259859" y="1634728"/>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sz="2000"/>
              <a:t>S</a:t>
            </a:r>
            <a:r>
              <a:rPr lang="fr"/>
              <a:t>é</a:t>
            </a:r>
            <a:r>
              <a:rPr lang="fr" sz="2000"/>
              <a:t>manti</a:t>
            </a:r>
            <a:r>
              <a:rPr lang="fr"/>
              <a:t>que</a:t>
            </a:r>
            <a:endParaRPr sz="2000"/>
          </a:p>
        </p:txBody>
      </p:sp>
      <p:sp>
        <p:nvSpPr>
          <p:cNvPr id="154" name="Google Shape;154;g251da51226d_0_517"/>
          <p:cNvSpPr txBox="1"/>
          <p:nvPr>
            <p:ph idx="1" type="body"/>
          </p:nvPr>
        </p:nvSpPr>
        <p:spPr>
          <a:xfrm>
            <a:off x="259850" y="3820525"/>
            <a:ext cx="2666400" cy="509400"/>
          </a:xfrm>
          <a:prstGeom prst="rect">
            <a:avLst/>
          </a:prstGeom>
        </p:spPr>
        <p:txBody>
          <a:bodyPr anchorCtr="0" anchor="t" bIns="45700" lIns="91425" spcFirstLastPara="1" rIns="91425" wrap="square" tIns="45700">
            <a:normAutofit fontScale="92500"/>
          </a:bodyPr>
          <a:lstStyle/>
          <a:p>
            <a:pPr indent="0" lvl="0" marL="0" rtl="0" algn="l">
              <a:spcBef>
                <a:spcPts val="1000"/>
              </a:spcBef>
              <a:spcAft>
                <a:spcPts val="0"/>
              </a:spcAft>
              <a:buNone/>
            </a:pPr>
            <a:r>
              <a:rPr b="1" lang="fr"/>
              <a:t>PHIS, </a:t>
            </a:r>
            <a:r>
              <a:rPr lang="fr"/>
              <a:t>un système d'information</a:t>
            </a:r>
            <a:r>
              <a:rPr b="1" lang="fr"/>
              <a:t> piloté par des ontologies</a:t>
            </a:r>
            <a:endParaRPr b="1" sz="1600"/>
          </a:p>
        </p:txBody>
      </p:sp>
      <p:sp>
        <p:nvSpPr>
          <p:cNvPr id="155" name="Google Shape;155;g251da51226d_0_517"/>
          <p:cNvSpPr txBox="1"/>
          <p:nvPr>
            <p:ph idx="2" type="subTitle"/>
          </p:nvPr>
        </p:nvSpPr>
        <p:spPr>
          <a:xfrm>
            <a:off x="259859" y="3539728"/>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Comment </a:t>
            </a:r>
            <a:r>
              <a:rPr lang="fr" sz="2000"/>
              <a:t>?</a:t>
            </a:r>
            <a:endParaRPr sz="2000"/>
          </a:p>
        </p:txBody>
      </p:sp>
      <p:sp>
        <p:nvSpPr>
          <p:cNvPr id="156" name="Google Shape;156;g251da51226d_0_517"/>
          <p:cNvSpPr txBox="1"/>
          <p:nvPr>
            <p:ph idx="1" type="body"/>
          </p:nvPr>
        </p:nvSpPr>
        <p:spPr>
          <a:xfrm>
            <a:off x="259850" y="1939525"/>
            <a:ext cx="3338100" cy="1614000"/>
          </a:xfrm>
          <a:prstGeom prst="rect">
            <a:avLst/>
          </a:prstGeom>
        </p:spPr>
        <p:txBody>
          <a:bodyPr anchorCtr="0" anchor="t" bIns="45700" lIns="91425" spcFirstLastPara="1" rIns="91425" wrap="square" tIns="45700">
            <a:normAutofit lnSpcReduction="20000"/>
          </a:bodyPr>
          <a:lstStyle/>
          <a:p>
            <a:pPr indent="-330200" lvl="0" marL="457200" rtl="0" algn="l">
              <a:spcBef>
                <a:spcPts val="1000"/>
              </a:spcBef>
              <a:spcAft>
                <a:spcPts val="0"/>
              </a:spcAft>
              <a:buSzPts val="1600"/>
              <a:buChar char="●"/>
            </a:pPr>
            <a:r>
              <a:rPr lang="fr"/>
              <a:t>Conventions de nommage</a:t>
            </a:r>
            <a:endParaRPr/>
          </a:p>
          <a:p>
            <a:pPr indent="-330200" lvl="0" marL="457200" rtl="0" algn="l">
              <a:spcBef>
                <a:spcPts val="1000"/>
              </a:spcBef>
              <a:spcAft>
                <a:spcPts val="0"/>
              </a:spcAft>
              <a:buSzPts val="1600"/>
              <a:buChar char="●"/>
            </a:pPr>
            <a:r>
              <a:rPr lang="fr"/>
              <a:t>Vocabulaire contrôlé</a:t>
            </a:r>
            <a:endParaRPr/>
          </a:p>
          <a:p>
            <a:pPr indent="-330200" lvl="0" marL="457200" rtl="0" algn="l">
              <a:spcBef>
                <a:spcPts val="1000"/>
              </a:spcBef>
              <a:spcAft>
                <a:spcPts val="0"/>
              </a:spcAft>
              <a:buSzPts val="1600"/>
              <a:buChar char="●"/>
            </a:pPr>
            <a:r>
              <a:rPr lang="fr"/>
              <a:t>Relations formalisées entre les entités</a:t>
            </a:r>
            <a:endParaRPr/>
          </a:p>
          <a:p>
            <a:pPr indent="-330200" lvl="0" marL="457200" rtl="0" algn="l">
              <a:spcBef>
                <a:spcPts val="1000"/>
              </a:spcBef>
              <a:spcAft>
                <a:spcPts val="1000"/>
              </a:spcAft>
              <a:buSzPts val="1600"/>
              <a:buChar char="●"/>
            </a:pPr>
            <a:r>
              <a:rPr lang="fr"/>
              <a:t>Annotation et enrichissement des données</a:t>
            </a:r>
            <a:endParaRPr/>
          </a:p>
        </p:txBody>
      </p:sp>
      <p:grpSp>
        <p:nvGrpSpPr>
          <p:cNvPr id="157" name="Google Shape;157;g251da51226d_0_517"/>
          <p:cNvGrpSpPr/>
          <p:nvPr/>
        </p:nvGrpSpPr>
        <p:grpSpPr>
          <a:xfrm>
            <a:off x="5292943" y="363375"/>
            <a:ext cx="4060555" cy="2376561"/>
            <a:chOff x="4907200" y="-17625"/>
            <a:chExt cx="4446025" cy="2618800"/>
          </a:xfrm>
        </p:grpSpPr>
        <p:grpSp>
          <p:nvGrpSpPr>
            <p:cNvPr id="158" name="Google Shape;158;g251da51226d_0_517"/>
            <p:cNvGrpSpPr/>
            <p:nvPr/>
          </p:nvGrpSpPr>
          <p:grpSpPr>
            <a:xfrm>
              <a:off x="4907200" y="-17625"/>
              <a:ext cx="4446025" cy="2618800"/>
              <a:chOff x="4907200" y="58575"/>
              <a:chExt cx="4446025" cy="2618800"/>
            </a:xfrm>
          </p:grpSpPr>
          <p:pic>
            <p:nvPicPr>
              <p:cNvPr id="159" name="Google Shape;159;g251da51226d_0_517"/>
              <p:cNvPicPr preferRelativeResize="0"/>
              <p:nvPr/>
            </p:nvPicPr>
            <p:blipFill rotWithShape="1">
              <a:blip r:embed="rId3">
                <a:alphaModFix/>
              </a:blip>
              <a:srcRect b="0" l="0" r="0" t="0"/>
              <a:stretch/>
            </p:blipFill>
            <p:spPr>
              <a:xfrm>
                <a:off x="4907200" y="58575"/>
                <a:ext cx="4191374" cy="2618800"/>
              </a:xfrm>
              <a:prstGeom prst="rect">
                <a:avLst/>
              </a:prstGeom>
              <a:noFill/>
              <a:ln>
                <a:noFill/>
              </a:ln>
            </p:spPr>
          </p:pic>
          <p:sp>
            <p:nvSpPr>
              <p:cNvPr id="160" name="Google Shape;160;g251da51226d_0_517"/>
              <p:cNvSpPr txBox="1"/>
              <p:nvPr/>
            </p:nvSpPr>
            <p:spPr>
              <a:xfrm>
                <a:off x="5096525" y="275575"/>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fr" sz="800" u="none" cap="none" strike="noStrike">
                    <a:solidFill>
                      <a:srgbClr val="000000"/>
                    </a:solidFill>
                    <a:latin typeface="Calibri"/>
                    <a:ea typeface="Calibri"/>
                    <a:cs typeface="Calibri"/>
                    <a:sym typeface="Calibri"/>
                  </a:rPr>
                  <a:t>URI of plant:</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&lt;http://phenome.fr/arch/2017/c17000118&gt;</a:t>
                </a:r>
                <a:endParaRPr b="0" i="0" sz="800" u="none" cap="none" strike="noStrike">
                  <a:solidFill>
                    <a:srgbClr val="000000"/>
                  </a:solidFill>
                  <a:latin typeface="Calibri"/>
                  <a:ea typeface="Calibri"/>
                  <a:cs typeface="Calibri"/>
                  <a:sym typeface="Calibri"/>
                </a:endParaRPr>
              </a:p>
            </p:txBody>
          </p:sp>
          <p:pic>
            <p:nvPicPr>
              <p:cNvPr id="161" name="Google Shape;161;g251da51226d_0_517"/>
              <p:cNvPicPr preferRelativeResize="0"/>
              <p:nvPr/>
            </p:nvPicPr>
            <p:blipFill rotWithShape="1">
              <a:blip r:embed="rId4">
                <a:alphaModFix/>
              </a:blip>
              <a:srcRect b="0" l="0" r="0" t="0"/>
              <a:stretch/>
            </p:blipFill>
            <p:spPr>
              <a:xfrm>
                <a:off x="7458750" y="199375"/>
                <a:ext cx="1507175" cy="2130625"/>
              </a:xfrm>
              <a:prstGeom prst="rect">
                <a:avLst/>
              </a:prstGeom>
              <a:noFill/>
              <a:ln>
                <a:noFill/>
              </a:ln>
            </p:spPr>
          </p:pic>
          <p:sp>
            <p:nvSpPr>
              <p:cNvPr id="162" name="Google Shape;162;g251da51226d_0_517"/>
              <p:cNvSpPr txBox="1"/>
              <p:nvPr/>
            </p:nvSpPr>
            <p:spPr>
              <a:xfrm>
                <a:off x="5096525" y="659800"/>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pot:</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&lt;http://phenome.fr/arch/2013/pc13001542&gt;</a:t>
                </a:r>
                <a:endParaRPr b="0" i="0" sz="800" u="none" cap="none" strike="noStrike">
                  <a:solidFill>
                    <a:srgbClr val="000000"/>
                  </a:solidFill>
                  <a:latin typeface="Calibri"/>
                  <a:ea typeface="Calibri"/>
                  <a:cs typeface="Calibri"/>
                  <a:sym typeface="Calibri"/>
                </a:endParaRPr>
              </a:p>
            </p:txBody>
          </p:sp>
          <p:sp>
            <p:nvSpPr>
              <p:cNvPr id="163" name="Google Shape;163;g251da51226d_0_517"/>
              <p:cNvSpPr txBox="1"/>
              <p:nvPr/>
            </p:nvSpPr>
            <p:spPr>
              <a:xfrm>
                <a:off x="5096525" y="1090900"/>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cart:</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&lt;http://phenome.fr/arch/2013/ct1300123&gt;</a:t>
                </a:r>
                <a:endParaRPr b="0" i="0" sz="800" u="none" cap="none" strike="noStrike">
                  <a:solidFill>
                    <a:srgbClr val="000000"/>
                  </a:solidFill>
                  <a:latin typeface="Calibri"/>
                  <a:ea typeface="Calibri"/>
                  <a:cs typeface="Calibri"/>
                  <a:sym typeface="Calibri"/>
                </a:endParaRPr>
              </a:p>
            </p:txBody>
          </p:sp>
          <p:sp>
            <p:nvSpPr>
              <p:cNvPr id="164" name="Google Shape;164;g251da51226d_0_517"/>
              <p:cNvSpPr txBox="1"/>
              <p:nvPr/>
            </p:nvSpPr>
            <p:spPr>
              <a:xfrm>
                <a:off x="5096525" y="1475125"/>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cabin:</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&lt;http://phenome.fr/arch/2018/ac180015&gt;</a:t>
                </a:r>
                <a:endParaRPr b="0" i="0" sz="800" u="none" cap="none" strike="noStrike">
                  <a:solidFill>
                    <a:srgbClr val="000000"/>
                  </a:solidFill>
                  <a:latin typeface="Calibri"/>
                  <a:ea typeface="Calibri"/>
                  <a:cs typeface="Calibri"/>
                  <a:sym typeface="Calibri"/>
                </a:endParaRPr>
              </a:p>
            </p:txBody>
          </p:sp>
          <p:sp>
            <p:nvSpPr>
              <p:cNvPr id="165" name="Google Shape;165;g251da51226d_0_517"/>
              <p:cNvSpPr txBox="1"/>
              <p:nvPr/>
            </p:nvSpPr>
            <p:spPr>
              <a:xfrm>
                <a:off x="5096525" y="1906225"/>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camera:</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&lt;http://phenome.fr/arch/2018/ac180019&gt;</a:t>
                </a:r>
                <a:endParaRPr b="0" i="0" sz="800" u="none" cap="none" strike="noStrike">
                  <a:solidFill>
                    <a:srgbClr val="000000"/>
                  </a:solidFill>
                  <a:latin typeface="Calibri"/>
                  <a:ea typeface="Calibri"/>
                  <a:cs typeface="Calibri"/>
                  <a:sym typeface="Calibri"/>
                </a:endParaRPr>
              </a:p>
            </p:txBody>
          </p:sp>
          <p:sp>
            <p:nvSpPr>
              <p:cNvPr id="166" name="Google Shape;166;g251da51226d_0_517"/>
              <p:cNvSpPr txBox="1"/>
              <p:nvPr/>
            </p:nvSpPr>
            <p:spPr>
              <a:xfrm>
                <a:off x="5969646" y="2337335"/>
                <a:ext cx="3189600" cy="3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image: </a:t>
                </a:r>
                <a:r>
                  <a:rPr b="0" i="0" lang="fr" sz="800" u="none" cap="none" strike="noStrike">
                    <a:solidFill>
                      <a:srgbClr val="000000"/>
                    </a:solidFill>
                    <a:latin typeface="Calibri"/>
                    <a:ea typeface="Calibri"/>
                    <a:cs typeface="Calibri"/>
                    <a:sym typeface="Calibri"/>
                  </a:rPr>
                  <a:t>&lt;http://phenome.fr/arch/2017/ic17002295855&gt;</a:t>
                </a:r>
                <a:endParaRPr b="0" i="0" sz="800" u="none" cap="none" strike="noStrike">
                  <a:solidFill>
                    <a:srgbClr val="000000"/>
                  </a:solidFill>
                  <a:latin typeface="Calibri"/>
                  <a:ea typeface="Calibri"/>
                  <a:cs typeface="Calibri"/>
                  <a:sym typeface="Calibri"/>
                </a:endParaRPr>
              </a:p>
            </p:txBody>
          </p:sp>
          <p:cxnSp>
            <p:nvCxnSpPr>
              <p:cNvPr id="167" name="Google Shape;167;g251da51226d_0_517"/>
              <p:cNvCxnSpPr/>
              <p:nvPr/>
            </p:nvCxnSpPr>
            <p:spPr>
              <a:xfrm>
                <a:off x="7067875" y="549000"/>
                <a:ext cx="1101000" cy="435900"/>
              </a:xfrm>
              <a:prstGeom prst="straightConnector1">
                <a:avLst/>
              </a:prstGeom>
              <a:noFill/>
              <a:ln cap="flat" cmpd="sng" w="9525">
                <a:solidFill>
                  <a:schemeClr val="dk1"/>
                </a:solidFill>
                <a:prstDash val="solid"/>
                <a:round/>
                <a:headEnd len="sm" w="sm" type="none"/>
                <a:tailEnd len="med" w="med" type="triangle"/>
              </a:ln>
            </p:spPr>
          </p:cxnSp>
          <p:cxnSp>
            <p:nvCxnSpPr>
              <p:cNvPr id="168" name="Google Shape;168;g251da51226d_0_517"/>
              <p:cNvCxnSpPr/>
              <p:nvPr/>
            </p:nvCxnSpPr>
            <p:spPr>
              <a:xfrm>
                <a:off x="7067875" y="975713"/>
                <a:ext cx="1138200" cy="1095600"/>
              </a:xfrm>
              <a:prstGeom prst="straightConnector1">
                <a:avLst/>
              </a:prstGeom>
              <a:noFill/>
              <a:ln cap="flat" cmpd="sng" w="9525">
                <a:solidFill>
                  <a:schemeClr val="dk1"/>
                </a:solidFill>
                <a:prstDash val="solid"/>
                <a:round/>
                <a:headEnd len="sm" w="sm" type="none"/>
                <a:tailEnd len="med" w="med" type="triangle"/>
              </a:ln>
            </p:spPr>
          </p:cxnSp>
          <p:cxnSp>
            <p:nvCxnSpPr>
              <p:cNvPr id="169" name="Google Shape;169;g251da51226d_0_517"/>
              <p:cNvCxnSpPr/>
              <p:nvPr/>
            </p:nvCxnSpPr>
            <p:spPr>
              <a:xfrm>
                <a:off x="7067875" y="1402413"/>
                <a:ext cx="1027200" cy="794700"/>
              </a:xfrm>
              <a:prstGeom prst="straightConnector1">
                <a:avLst/>
              </a:prstGeom>
              <a:noFill/>
              <a:ln cap="flat" cmpd="sng" w="9525">
                <a:solidFill>
                  <a:schemeClr val="dk1"/>
                </a:solidFill>
                <a:prstDash val="solid"/>
                <a:round/>
                <a:headEnd len="sm" w="sm" type="none"/>
                <a:tailEnd len="med" w="med" type="triangle"/>
              </a:ln>
            </p:spPr>
          </p:cxnSp>
        </p:grpSp>
        <p:cxnSp>
          <p:nvCxnSpPr>
            <p:cNvPr id="170" name="Google Shape;170;g251da51226d_0_517"/>
            <p:cNvCxnSpPr/>
            <p:nvPr/>
          </p:nvCxnSpPr>
          <p:spPr>
            <a:xfrm>
              <a:off x="6963425" y="1789550"/>
              <a:ext cx="717900" cy="355800"/>
            </a:xfrm>
            <a:prstGeom prst="straightConnector1">
              <a:avLst/>
            </a:prstGeom>
            <a:noFill/>
            <a:ln cap="flat" cmpd="sng" w="9525">
              <a:solidFill>
                <a:schemeClr val="dk1"/>
              </a:solidFill>
              <a:prstDash val="solid"/>
              <a:round/>
              <a:headEnd len="sm" w="sm" type="none"/>
              <a:tailEnd len="med" w="med" type="triangle"/>
            </a:ln>
          </p:spPr>
        </p:cxnSp>
      </p:grpSp>
      <p:pic>
        <p:nvPicPr>
          <p:cNvPr id="171" name="Google Shape;171;g251da51226d_0_517"/>
          <p:cNvPicPr preferRelativeResize="0"/>
          <p:nvPr/>
        </p:nvPicPr>
        <p:blipFill>
          <a:blip r:embed="rId5">
            <a:alphaModFix/>
          </a:blip>
          <a:stretch>
            <a:fillRect/>
          </a:stretch>
        </p:blipFill>
        <p:spPr>
          <a:xfrm>
            <a:off x="3789350" y="2463600"/>
            <a:ext cx="5582124" cy="2542975"/>
          </a:xfrm>
          <a:prstGeom prst="rect">
            <a:avLst/>
          </a:prstGeom>
          <a:noFill/>
          <a:ln cap="flat" cmpd="sng" w="9525">
            <a:solidFill>
              <a:schemeClr val="dk2"/>
            </a:solidFill>
            <a:prstDash val="solid"/>
            <a:round/>
            <a:headEnd len="sm" w="sm" type="none"/>
            <a:tailEnd len="sm" w="sm" type="none"/>
          </a:ln>
        </p:spPr>
      </p:pic>
      <p:pic>
        <p:nvPicPr>
          <p:cNvPr id="172" name="Google Shape;172;g251da51226d_0_517"/>
          <p:cNvPicPr preferRelativeResize="0"/>
          <p:nvPr/>
        </p:nvPicPr>
        <p:blipFill>
          <a:blip r:embed="rId6">
            <a:alphaModFix/>
          </a:blip>
          <a:stretch>
            <a:fillRect/>
          </a:stretch>
        </p:blipFill>
        <p:spPr>
          <a:xfrm>
            <a:off x="2668150" y="4060375"/>
            <a:ext cx="933700" cy="847250"/>
          </a:xfrm>
          <a:prstGeom prst="rect">
            <a:avLst/>
          </a:prstGeom>
          <a:noFill/>
          <a:ln>
            <a:noFill/>
          </a:ln>
        </p:spPr>
      </p:pic>
      <p:pic>
        <p:nvPicPr>
          <p:cNvPr id="173" name="Google Shape;173;g251da51226d_0_517"/>
          <p:cNvPicPr preferRelativeResize="0"/>
          <p:nvPr/>
        </p:nvPicPr>
        <p:blipFill rotWithShape="1">
          <a:blip r:embed="rId7">
            <a:alphaModFix/>
          </a:blip>
          <a:srcRect b="38393" l="13817" r="26028" t="0"/>
          <a:stretch/>
        </p:blipFill>
        <p:spPr>
          <a:xfrm>
            <a:off x="3826474" y="2470025"/>
            <a:ext cx="5500700" cy="2732976"/>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51da51226d_0_613"/>
          <p:cNvSpPr txBox="1"/>
          <p:nvPr>
            <p:ph idx="1" type="body"/>
          </p:nvPr>
        </p:nvSpPr>
        <p:spPr>
          <a:xfrm>
            <a:off x="1250458" y="924792"/>
            <a:ext cx="7260000" cy="3005100"/>
          </a:xfrm>
          <a:prstGeom prst="rect">
            <a:avLst/>
          </a:prstGeom>
        </p:spPr>
        <p:txBody>
          <a:bodyPr anchorCtr="0" anchor="t" bIns="45700" lIns="91425" spcFirstLastPara="1" rIns="91425" wrap="square" tIns="45700">
            <a:normAutofit/>
          </a:bodyPr>
          <a:lstStyle/>
          <a:p>
            <a:pPr indent="-330200" lvl="0" marL="457200" rtl="0" algn="l">
              <a:spcBef>
                <a:spcPts val="1000"/>
              </a:spcBef>
              <a:spcAft>
                <a:spcPts val="0"/>
              </a:spcAft>
              <a:buSzPts val="1600"/>
              <a:buChar char="●"/>
            </a:pPr>
            <a:r>
              <a:rPr b="1" lang="fr"/>
              <a:t>Objets scientifiques </a:t>
            </a:r>
            <a:r>
              <a:rPr lang="fr"/>
              <a:t>(plantes, organes végétaux, parcelles, etc.)</a:t>
            </a:r>
            <a:br>
              <a:rPr lang="fr"/>
            </a:br>
            <a:r>
              <a:rPr lang="fr"/>
              <a:t>Identifiés par URI</a:t>
            </a:r>
            <a:br>
              <a:rPr lang="fr"/>
            </a:br>
            <a:endParaRPr/>
          </a:p>
          <a:p>
            <a:pPr indent="-330200" lvl="0" marL="457200" rtl="0" algn="l">
              <a:spcBef>
                <a:spcPts val="0"/>
              </a:spcBef>
              <a:spcAft>
                <a:spcPts val="0"/>
              </a:spcAft>
              <a:buSzPts val="1600"/>
              <a:buChar char="●"/>
            </a:pPr>
            <a:r>
              <a:rPr b="1" lang="fr"/>
              <a:t>Événements </a:t>
            </a:r>
            <a:r>
              <a:rPr lang="fr"/>
              <a:t>(ITK, pannes, météo, etc.)</a:t>
            </a:r>
            <a:br>
              <a:rPr lang="fr"/>
            </a:br>
            <a:r>
              <a:rPr lang="fr"/>
              <a:t>Identifiés par URI</a:t>
            </a:r>
            <a:br>
              <a:rPr lang="fr"/>
            </a:br>
            <a:endParaRPr/>
          </a:p>
          <a:p>
            <a:pPr indent="-330200" lvl="0" marL="457200" rtl="0" algn="l">
              <a:spcBef>
                <a:spcPts val="0"/>
              </a:spcBef>
              <a:spcAft>
                <a:spcPts val="0"/>
              </a:spcAft>
              <a:buSzPts val="1600"/>
              <a:buChar char="●"/>
            </a:pPr>
            <a:r>
              <a:rPr b="1" lang="fr"/>
              <a:t>Variables, documents, observations et logiciels</a:t>
            </a:r>
            <a:r>
              <a:rPr lang="fr"/>
              <a:t> associés à ces objets et événements.</a:t>
            </a:r>
            <a:r>
              <a:rPr b="1" lang="fr"/>
              <a:t> </a:t>
            </a:r>
            <a:r>
              <a:rPr lang="fr"/>
              <a:t>Identifiés par URI</a:t>
            </a:r>
            <a:br>
              <a:rPr lang="fr"/>
            </a:br>
            <a:endParaRPr/>
          </a:p>
          <a:p>
            <a:pPr indent="-330200" lvl="0" marL="457200" rtl="0" algn="l">
              <a:spcBef>
                <a:spcPts val="0"/>
              </a:spcBef>
              <a:spcAft>
                <a:spcPts val="0"/>
              </a:spcAft>
              <a:buSzPts val="1600"/>
              <a:buChar char="●"/>
            </a:pPr>
            <a:r>
              <a:rPr b="1" lang="fr"/>
              <a:t>L'organisation et la mise en relation des Objets et des Événements </a:t>
            </a:r>
            <a:r>
              <a:rPr lang="fr"/>
              <a:t>se font à l'aide d'une sémantique contrôlée (références ontologiques, vocabulaires, thésaurus, taxonomies), d’ontologies d'application et de langages web sémantiques (RDF, OWL, SKOS).</a:t>
            </a:r>
            <a:endParaRPr/>
          </a:p>
        </p:txBody>
      </p:sp>
      <p:sp>
        <p:nvSpPr>
          <p:cNvPr id="179" name="Google Shape;179;g251da51226d_0_613"/>
          <p:cNvSpPr/>
          <p:nvPr/>
        </p:nvSpPr>
        <p:spPr>
          <a:xfrm>
            <a:off x="2456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fr" sz="2800">
                <a:solidFill>
                  <a:srgbClr val="009999"/>
                </a:solidFill>
                <a:latin typeface="Calibri"/>
                <a:ea typeface="Calibri"/>
                <a:cs typeface="Calibri"/>
                <a:sym typeface="Calibri"/>
              </a:rPr>
              <a:t>Un pilotage par les ontologies</a:t>
            </a:r>
            <a:endParaRPr sz="2800" strike="noStrike">
              <a:latin typeface="Calibri"/>
              <a:ea typeface="Calibri"/>
              <a:cs typeface="Calibri"/>
              <a:sym typeface="Calibri"/>
            </a:endParaRPr>
          </a:p>
        </p:txBody>
      </p:sp>
      <p:pic>
        <p:nvPicPr>
          <p:cNvPr id="180" name="Google Shape;180;g251da51226d_0_613"/>
          <p:cNvPicPr preferRelativeResize="0"/>
          <p:nvPr/>
        </p:nvPicPr>
        <p:blipFill>
          <a:blip r:embed="rId3">
            <a:alphaModFix/>
          </a:blip>
          <a:stretch>
            <a:fillRect/>
          </a:stretch>
        </p:blipFill>
        <p:spPr>
          <a:xfrm>
            <a:off x="8118375" y="35600"/>
            <a:ext cx="933700" cy="847250"/>
          </a:xfrm>
          <a:prstGeom prst="rect">
            <a:avLst/>
          </a:prstGeom>
          <a:noFill/>
          <a:ln>
            <a:noFill/>
          </a:ln>
        </p:spPr>
      </p:pic>
      <p:pic>
        <p:nvPicPr>
          <p:cNvPr id="181" name="Google Shape;181;g251da51226d_0_613"/>
          <p:cNvPicPr preferRelativeResize="0"/>
          <p:nvPr/>
        </p:nvPicPr>
        <p:blipFill>
          <a:blip r:embed="rId4">
            <a:alphaModFix/>
          </a:blip>
          <a:stretch>
            <a:fillRect/>
          </a:stretch>
        </p:blipFill>
        <p:spPr>
          <a:xfrm>
            <a:off x="66973" y="22975"/>
            <a:ext cx="847250" cy="84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249eb19b988_0_340"/>
          <p:cNvPicPr preferRelativeResize="0"/>
          <p:nvPr/>
        </p:nvPicPr>
        <p:blipFill>
          <a:blip r:embed="rId3">
            <a:alphaModFix/>
          </a:blip>
          <a:stretch>
            <a:fillRect/>
          </a:stretch>
        </p:blipFill>
        <p:spPr>
          <a:xfrm>
            <a:off x="1966075" y="2724150"/>
            <a:ext cx="1360574" cy="907059"/>
          </a:xfrm>
          <a:prstGeom prst="rect">
            <a:avLst/>
          </a:prstGeom>
          <a:noFill/>
          <a:ln>
            <a:noFill/>
          </a:ln>
        </p:spPr>
      </p:pic>
      <p:sp>
        <p:nvSpPr>
          <p:cNvPr id="187" name="Google Shape;187;g249eb19b988_0_340"/>
          <p:cNvSpPr txBox="1"/>
          <p:nvPr>
            <p:ph type="title"/>
          </p:nvPr>
        </p:nvSpPr>
        <p:spPr>
          <a:xfrm>
            <a:off x="238725" y="36025"/>
            <a:ext cx="8598000" cy="666300"/>
          </a:xfrm>
          <a:prstGeom prst="rect">
            <a:avLst/>
          </a:prstGeom>
          <a:solidFill>
            <a:srgbClr val="FFFFFF"/>
          </a:solidFill>
        </p:spPr>
        <p:txBody>
          <a:bodyPr anchorCtr="0" anchor="t" bIns="45700" lIns="0" spcFirstLastPara="1" rIns="91425" wrap="square" tIns="46800">
            <a:noAutofit/>
          </a:bodyPr>
          <a:lstStyle/>
          <a:p>
            <a:pPr indent="0" lvl="0" marL="0" rtl="0" algn="l">
              <a:spcBef>
                <a:spcPts val="0"/>
              </a:spcBef>
              <a:spcAft>
                <a:spcPts val="0"/>
              </a:spcAft>
              <a:buClr>
                <a:schemeClr val="dk1"/>
              </a:buClr>
              <a:buSzPts val="990"/>
              <a:buFont typeface="Arial"/>
              <a:buNone/>
            </a:pPr>
            <a:r>
              <a:rPr lang="fr" sz="1800">
                <a:solidFill>
                  <a:srgbClr val="009999"/>
                </a:solidFill>
              </a:rPr>
              <a:t>PHIS : un système d'information piloté par des ontologies dédié au phénotypage végétal</a:t>
            </a:r>
            <a:endParaRPr sz="1300">
              <a:latin typeface="Calibri"/>
              <a:ea typeface="Calibri"/>
              <a:cs typeface="Calibri"/>
              <a:sym typeface="Calibri"/>
            </a:endParaRPr>
          </a:p>
        </p:txBody>
      </p:sp>
      <p:sp>
        <p:nvSpPr>
          <p:cNvPr id="188" name="Google Shape;188;g249eb19b988_0_340"/>
          <p:cNvSpPr/>
          <p:nvPr/>
        </p:nvSpPr>
        <p:spPr>
          <a:xfrm>
            <a:off x="5700625" y="1315600"/>
            <a:ext cx="3136200" cy="2023200"/>
          </a:xfrm>
          <a:prstGeom prst="roundRect">
            <a:avLst>
              <a:gd fmla="val 16667" name="adj"/>
            </a:avLst>
          </a:prstGeom>
          <a:no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g249eb19b988_0_340"/>
          <p:cNvPicPr preferRelativeResize="0"/>
          <p:nvPr/>
        </p:nvPicPr>
        <p:blipFill>
          <a:blip r:embed="rId4">
            <a:alphaModFix/>
          </a:blip>
          <a:stretch>
            <a:fillRect/>
          </a:stretch>
        </p:blipFill>
        <p:spPr>
          <a:xfrm>
            <a:off x="675150" y="1455877"/>
            <a:ext cx="1277100" cy="834375"/>
          </a:xfrm>
          <a:prstGeom prst="rect">
            <a:avLst/>
          </a:prstGeom>
          <a:noFill/>
          <a:ln>
            <a:noFill/>
          </a:ln>
        </p:spPr>
      </p:pic>
      <p:pic>
        <p:nvPicPr>
          <p:cNvPr id="190" name="Google Shape;190;g249eb19b988_0_340"/>
          <p:cNvPicPr preferRelativeResize="0"/>
          <p:nvPr/>
        </p:nvPicPr>
        <p:blipFill>
          <a:blip r:embed="rId5">
            <a:alphaModFix/>
          </a:blip>
          <a:stretch>
            <a:fillRect/>
          </a:stretch>
        </p:blipFill>
        <p:spPr>
          <a:xfrm>
            <a:off x="1449762" y="492875"/>
            <a:ext cx="642300" cy="642300"/>
          </a:xfrm>
          <a:prstGeom prst="rect">
            <a:avLst/>
          </a:prstGeom>
          <a:noFill/>
          <a:ln>
            <a:noFill/>
          </a:ln>
        </p:spPr>
      </p:pic>
      <p:pic>
        <p:nvPicPr>
          <p:cNvPr id="191" name="Google Shape;191;g249eb19b988_0_340"/>
          <p:cNvPicPr preferRelativeResize="0"/>
          <p:nvPr/>
        </p:nvPicPr>
        <p:blipFill>
          <a:blip r:embed="rId6">
            <a:alphaModFix/>
          </a:blip>
          <a:stretch>
            <a:fillRect/>
          </a:stretch>
        </p:blipFill>
        <p:spPr>
          <a:xfrm>
            <a:off x="1560648" y="1848475"/>
            <a:ext cx="1065175" cy="978725"/>
          </a:xfrm>
          <a:prstGeom prst="rect">
            <a:avLst/>
          </a:prstGeom>
          <a:noFill/>
          <a:ln>
            <a:noFill/>
          </a:ln>
        </p:spPr>
      </p:pic>
      <p:pic>
        <p:nvPicPr>
          <p:cNvPr id="192" name="Google Shape;192;g249eb19b988_0_340"/>
          <p:cNvPicPr preferRelativeResize="0"/>
          <p:nvPr/>
        </p:nvPicPr>
        <p:blipFill rotWithShape="1">
          <a:blip r:embed="rId7">
            <a:alphaModFix/>
          </a:blip>
          <a:srcRect b="0" l="0" r="0" t="0"/>
          <a:stretch/>
        </p:blipFill>
        <p:spPr>
          <a:xfrm>
            <a:off x="725549" y="2333076"/>
            <a:ext cx="1360575" cy="886125"/>
          </a:xfrm>
          <a:prstGeom prst="rect">
            <a:avLst/>
          </a:prstGeom>
          <a:noFill/>
          <a:ln>
            <a:noFill/>
          </a:ln>
        </p:spPr>
      </p:pic>
      <p:grpSp>
        <p:nvGrpSpPr>
          <p:cNvPr id="193" name="Google Shape;193;g249eb19b988_0_340"/>
          <p:cNvGrpSpPr/>
          <p:nvPr/>
        </p:nvGrpSpPr>
        <p:grpSpPr>
          <a:xfrm>
            <a:off x="6695625" y="1824288"/>
            <a:ext cx="738900" cy="717300"/>
            <a:chOff x="4512275" y="935875"/>
            <a:chExt cx="738900" cy="717300"/>
          </a:xfrm>
        </p:grpSpPr>
        <p:sp>
          <p:nvSpPr>
            <p:cNvPr id="194" name="Google Shape;194;g249eb19b988_0_340"/>
            <p:cNvSpPr/>
            <p:nvPr/>
          </p:nvSpPr>
          <p:spPr>
            <a:xfrm>
              <a:off x="4512275" y="935875"/>
              <a:ext cx="738900" cy="717300"/>
            </a:xfrm>
            <a:prstGeom prst="roundRect">
              <a:avLst>
                <a:gd fmla="val 16667" name="adj"/>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g249eb19b988_0_340"/>
            <p:cNvPicPr preferRelativeResize="0"/>
            <p:nvPr/>
          </p:nvPicPr>
          <p:blipFill>
            <a:blip r:embed="rId8">
              <a:alphaModFix/>
            </a:blip>
            <a:stretch>
              <a:fillRect/>
            </a:stretch>
          </p:blipFill>
          <p:spPr>
            <a:xfrm>
              <a:off x="4556505" y="1008325"/>
              <a:ext cx="650440" cy="572400"/>
            </a:xfrm>
            <a:prstGeom prst="rect">
              <a:avLst/>
            </a:prstGeom>
            <a:noFill/>
            <a:ln>
              <a:noFill/>
            </a:ln>
          </p:spPr>
        </p:pic>
      </p:grpSp>
      <p:grpSp>
        <p:nvGrpSpPr>
          <p:cNvPr id="196" name="Google Shape;196;g249eb19b988_0_340"/>
          <p:cNvGrpSpPr/>
          <p:nvPr/>
        </p:nvGrpSpPr>
        <p:grpSpPr>
          <a:xfrm>
            <a:off x="7946150" y="2360188"/>
            <a:ext cx="738900" cy="717300"/>
            <a:chOff x="2249125" y="3176475"/>
            <a:chExt cx="738900" cy="717300"/>
          </a:xfrm>
        </p:grpSpPr>
        <p:sp>
          <p:nvSpPr>
            <p:cNvPr id="197" name="Google Shape;197;g249eb19b988_0_340"/>
            <p:cNvSpPr/>
            <p:nvPr/>
          </p:nvSpPr>
          <p:spPr>
            <a:xfrm>
              <a:off x="2249125" y="3176475"/>
              <a:ext cx="738900" cy="717300"/>
            </a:xfrm>
            <a:prstGeom prst="roundRect">
              <a:avLst>
                <a:gd fmla="val 16667" name="adj"/>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fr" sz="1000"/>
                <a:t>iRODS</a:t>
              </a:r>
              <a:endParaRPr b="1" sz="1000"/>
            </a:p>
          </p:txBody>
        </p:sp>
        <p:pic>
          <p:nvPicPr>
            <p:cNvPr id="198" name="Google Shape;198;g249eb19b988_0_340"/>
            <p:cNvPicPr preferRelativeResize="0"/>
            <p:nvPr/>
          </p:nvPicPr>
          <p:blipFill>
            <a:blip r:embed="rId9">
              <a:alphaModFix/>
            </a:blip>
            <a:stretch>
              <a:fillRect/>
            </a:stretch>
          </p:blipFill>
          <p:spPr>
            <a:xfrm>
              <a:off x="2379500" y="3289450"/>
              <a:ext cx="478150" cy="414875"/>
            </a:xfrm>
            <a:prstGeom prst="rect">
              <a:avLst/>
            </a:prstGeom>
            <a:noFill/>
            <a:ln>
              <a:noFill/>
            </a:ln>
          </p:spPr>
        </p:pic>
      </p:grpSp>
      <p:cxnSp>
        <p:nvCxnSpPr>
          <p:cNvPr id="199" name="Google Shape;199;g249eb19b988_0_340"/>
          <p:cNvCxnSpPr>
            <a:stCxn id="200" idx="3"/>
            <a:endCxn id="201" idx="1"/>
          </p:cNvCxnSpPr>
          <p:nvPr/>
        </p:nvCxnSpPr>
        <p:spPr>
          <a:xfrm flipH="1" rot="10800000">
            <a:off x="4167975" y="2160975"/>
            <a:ext cx="663900" cy="235500"/>
          </a:xfrm>
          <a:prstGeom prst="straightConnector1">
            <a:avLst/>
          </a:prstGeom>
          <a:noFill/>
          <a:ln cap="flat" cmpd="sng" w="28575">
            <a:solidFill>
              <a:srgbClr val="F6B26B"/>
            </a:solidFill>
            <a:prstDash val="solid"/>
            <a:round/>
            <a:headEnd len="med" w="med" type="none"/>
            <a:tailEnd len="med" w="med" type="triangle"/>
          </a:ln>
        </p:spPr>
      </p:cxnSp>
      <p:sp>
        <p:nvSpPr>
          <p:cNvPr id="202" name="Google Shape;202;g249eb19b988_0_340"/>
          <p:cNvSpPr txBox="1"/>
          <p:nvPr/>
        </p:nvSpPr>
        <p:spPr>
          <a:xfrm>
            <a:off x="6358975" y="2556625"/>
            <a:ext cx="1697400" cy="6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75662"/>
                </a:solidFill>
              </a:rPr>
              <a:t>Description sémantique des métadonnées (expériences, parcelles, facteurs, capteurs, variables, etc.)</a:t>
            </a:r>
            <a:endParaRPr sz="900">
              <a:solidFill>
                <a:srgbClr val="275662"/>
              </a:solidFill>
            </a:endParaRPr>
          </a:p>
          <a:p>
            <a:pPr indent="0" lvl="0" marL="0" rtl="0" algn="l">
              <a:spcBef>
                <a:spcPts val="0"/>
              </a:spcBef>
              <a:spcAft>
                <a:spcPts val="0"/>
              </a:spcAft>
              <a:buNone/>
            </a:pPr>
            <a:r>
              <a:rPr lang="fr" sz="900">
                <a:solidFill>
                  <a:srgbClr val="275662"/>
                </a:solidFill>
              </a:rPr>
              <a:t>Données</a:t>
            </a:r>
            <a:endParaRPr sz="900">
              <a:solidFill>
                <a:srgbClr val="275662"/>
              </a:solidFill>
            </a:endParaRPr>
          </a:p>
        </p:txBody>
      </p:sp>
      <p:cxnSp>
        <p:nvCxnSpPr>
          <p:cNvPr id="203" name="Google Shape;203;g249eb19b988_0_340"/>
          <p:cNvCxnSpPr>
            <a:stCxn id="192" idx="2"/>
          </p:cNvCxnSpPr>
          <p:nvPr/>
        </p:nvCxnSpPr>
        <p:spPr>
          <a:xfrm flipH="1" rot="-5400000">
            <a:off x="2131087" y="2493951"/>
            <a:ext cx="835200" cy="2285700"/>
          </a:xfrm>
          <a:prstGeom prst="bentConnector2">
            <a:avLst/>
          </a:prstGeom>
          <a:noFill/>
          <a:ln cap="flat" cmpd="sng" w="28575">
            <a:solidFill>
              <a:srgbClr val="E06666"/>
            </a:solidFill>
            <a:prstDash val="solid"/>
            <a:round/>
            <a:headEnd len="med" w="med" type="none"/>
            <a:tailEnd len="med" w="med" type="triangle"/>
          </a:ln>
        </p:spPr>
      </p:cxnSp>
      <p:sp>
        <p:nvSpPr>
          <p:cNvPr id="204" name="Google Shape;204;g249eb19b988_0_340"/>
          <p:cNvSpPr txBox="1"/>
          <p:nvPr/>
        </p:nvSpPr>
        <p:spPr>
          <a:xfrm>
            <a:off x="1868925" y="4034400"/>
            <a:ext cx="1551300" cy="4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900">
                <a:solidFill>
                  <a:srgbClr val="275662"/>
                </a:solidFill>
              </a:rPr>
              <a:t>Traitement d'images </a:t>
            </a:r>
            <a:endParaRPr sz="900">
              <a:solidFill>
                <a:srgbClr val="275662"/>
              </a:solidFill>
            </a:endParaRPr>
          </a:p>
          <a:p>
            <a:pPr indent="0" lvl="0" marL="0" rtl="0" algn="ctr">
              <a:spcBef>
                <a:spcPts val="0"/>
              </a:spcBef>
              <a:spcAft>
                <a:spcPts val="0"/>
              </a:spcAft>
              <a:buNone/>
            </a:pPr>
            <a:r>
              <a:rPr lang="fr" sz="900">
                <a:solidFill>
                  <a:srgbClr val="275662"/>
                </a:solidFill>
              </a:rPr>
              <a:t>Extraction avancée de données</a:t>
            </a:r>
            <a:endParaRPr sz="900">
              <a:solidFill>
                <a:srgbClr val="275662"/>
              </a:solidFill>
            </a:endParaRPr>
          </a:p>
        </p:txBody>
      </p:sp>
      <p:pic>
        <p:nvPicPr>
          <p:cNvPr id="205" name="Google Shape;205;g249eb19b988_0_340"/>
          <p:cNvPicPr preferRelativeResize="0"/>
          <p:nvPr/>
        </p:nvPicPr>
        <p:blipFill>
          <a:blip r:embed="rId10">
            <a:alphaModFix/>
          </a:blip>
          <a:stretch>
            <a:fillRect/>
          </a:stretch>
        </p:blipFill>
        <p:spPr>
          <a:xfrm>
            <a:off x="1204718" y="960523"/>
            <a:ext cx="403043" cy="494400"/>
          </a:xfrm>
          <a:prstGeom prst="rect">
            <a:avLst/>
          </a:prstGeom>
          <a:noFill/>
          <a:ln>
            <a:noFill/>
          </a:ln>
        </p:spPr>
      </p:pic>
      <p:pic>
        <p:nvPicPr>
          <p:cNvPr id="206" name="Google Shape;206;g249eb19b988_0_340"/>
          <p:cNvPicPr preferRelativeResize="0"/>
          <p:nvPr/>
        </p:nvPicPr>
        <p:blipFill>
          <a:blip r:embed="rId11">
            <a:alphaModFix/>
          </a:blip>
          <a:stretch>
            <a:fillRect/>
          </a:stretch>
        </p:blipFill>
        <p:spPr>
          <a:xfrm>
            <a:off x="1141550" y="547763"/>
            <a:ext cx="282900" cy="475272"/>
          </a:xfrm>
          <a:prstGeom prst="rect">
            <a:avLst/>
          </a:prstGeom>
          <a:noFill/>
          <a:ln>
            <a:noFill/>
          </a:ln>
        </p:spPr>
      </p:pic>
      <p:pic>
        <p:nvPicPr>
          <p:cNvPr id="207" name="Google Shape;207;g249eb19b988_0_340"/>
          <p:cNvPicPr preferRelativeResize="0"/>
          <p:nvPr/>
        </p:nvPicPr>
        <p:blipFill>
          <a:blip r:embed="rId12">
            <a:alphaModFix/>
          </a:blip>
          <a:stretch>
            <a:fillRect/>
          </a:stretch>
        </p:blipFill>
        <p:spPr>
          <a:xfrm>
            <a:off x="1709400" y="907367"/>
            <a:ext cx="263567" cy="395350"/>
          </a:xfrm>
          <a:prstGeom prst="rect">
            <a:avLst/>
          </a:prstGeom>
          <a:noFill/>
          <a:ln>
            <a:noFill/>
          </a:ln>
        </p:spPr>
      </p:pic>
      <p:sp>
        <p:nvSpPr>
          <p:cNvPr id="208" name="Google Shape;208;g249eb19b988_0_340"/>
          <p:cNvSpPr txBox="1"/>
          <p:nvPr/>
        </p:nvSpPr>
        <p:spPr>
          <a:xfrm>
            <a:off x="2051175" y="960525"/>
            <a:ext cx="1697400" cy="298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75662"/>
                </a:solidFill>
              </a:rPr>
              <a:t>Données environnementales</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sp>
        <p:nvSpPr>
          <p:cNvPr id="200" name="Google Shape;200;g249eb19b988_0_340"/>
          <p:cNvSpPr txBox="1"/>
          <p:nvPr/>
        </p:nvSpPr>
        <p:spPr>
          <a:xfrm>
            <a:off x="2660775" y="2247225"/>
            <a:ext cx="1507200" cy="298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75662"/>
                </a:solidFill>
              </a:rPr>
              <a:t>Données </a:t>
            </a:r>
            <a:r>
              <a:rPr lang="fr" sz="900">
                <a:solidFill>
                  <a:srgbClr val="275662"/>
                </a:solidFill>
              </a:rPr>
              <a:t>phénotypiques</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sp>
        <p:nvSpPr>
          <p:cNvPr id="209" name="Google Shape;209;g249eb19b988_0_340"/>
          <p:cNvSpPr/>
          <p:nvPr/>
        </p:nvSpPr>
        <p:spPr>
          <a:xfrm>
            <a:off x="3676800" y="3601125"/>
            <a:ext cx="996900" cy="938700"/>
          </a:xfrm>
          <a:prstGeom prst="roundRect">
            <a:avLst>
              <a:gd fmla="val 16667" name="adj"/>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 sz="900"/>
              <a:t>Image processing Analysis pipeline</a:t>
            </a:r>
            <a:endParaRPr b="1" sz="900"/>
          </a:p>
        </p:txBody>
      </p:sp>
      <p:cxnSp>
        <p:nvCxnSpPr>
          <p:cNvPr id="210" name="Google Shape;210;g249eb19b988_0_340"/>
          <p:cNvCxnSpPr>
            <a:stCxn id="208" idx="3"/>
            <a:endCxn id="201" idx="1"/>
          </p:cNvCxnSpPr>
          <p:nvPr/>
        </p:nvCxnSpPr>
        <p:spPr>
          <a:xfrm>
            <a:off x="3748575" y="1109775"/>
            <a:ext cx="1083300" cy="1051200"/>
          </a:xfrm>
          <a:prstGeom prst="straightConnector1">
            <a:avLst/>
          </a:prstGeom>
          <a:noFill/>
          <a:ln cap="flat" cmpd="sng" w="28575">
            <a:solidFill>
              <a:srgbClr val="F6B26B"/>
            </a:solidFill>
            <a:prstDash val="solid"/>
            <a:round/>
            <a:headEnd len="med" w="med" type="none"/>
            <a:tailEnd len="med" w="med" type="triangle"/>
          </a:ln>
        </p:spPr>
      </p:cxnSp>
      <p:cxnSp>
        <p:nvCxnSpPr>
          <p:cNvPr id="211" name="Google Shape;211;g249eb19b988_0_340"/>
          <p:cNvCxnSpPr>
            <a:stCxn id="209" idx="3"/>
            <a:endCxn id="188" idx="2"/>
          </p:cNvCxnSpPr>
          <p:nvPr/>
        </p:nvCxnSpPr>
        <p:spPr>
          <a:xfrm flipH="1" rot="10800000">
            <a:off x="4673700" y="3338775"/>
            <a:ext cx="2595000" cy="731700"/>
          </a:xfrm>
          <a:prstGeom prst="bentConnector2">
            <a:avLst/>
          </a:prstGeom>
          <a:noFill/>
          <a:ln cap="flat" cmpd="sng" w="28575">
            <a:solidFill>
              <a:srgbClr val="E06666"/>
            </a:solidFill>
            <a:prstDash val="solid"/>
            <a:round/>
            <a:headEnd len="med" w="med" type="none"/>
            <a:tailEnd len="med" w="med" type="triangle"/>
          </a:ln>
        </p:spPr>
      </p:cxnSp>
      <p:sp>
        <p:nvSpPr>
          <p:cNvPr id="212" name="Google Shape;212;g249eb19b988_0_340"/>
          <p:cNvSpPr txBox="1"/>
          <p:nvPr/>
        </p:nvSpPr>
        <p:spPr>
          <a:xfrm>
            <a:off x="7382400" y="664850"/>
            <a:ext cx="996900" cy="600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None/>
            </a:pPr>
            <a:r>
              <a:rPr lang="fr" sz="900">
                <a:solidFill>
                  <a:srgbClr val="275662"/>
                </a:solidFill>
              </a:rPr>
              <a:t>interface utilisateur</a:t>
            </a:r>
            <a:endParaRPr sz="900">
              <a:solidFill>
                <a:srgbClr val="275662"/>
              </a:solidFill>
            </a:endParaRPr>
          </a:p>
          <a:p>
            <a:pPr indent="0" lvl="0" marL="0" marR="0" rtl="0" algn="r">
              <a:lnSpc>
                <a:spcPct val="100000"/>
              </a:lnSpc>
              <a:spcBef>
                <a:spcPts val="0"/>
              </a:spcBef>
              <a:spcAft>
                <a:spcPts val="0"/>
              </a:spcAft>
              <a:buNone/>
            </a:pPr>
            <a:r>
              <a:rPr lang="fr" sz="900">
                <a:solidFill>
                  <a:srgbClr val="275662"/>
                </a:solidFill>
              </a:rPr>
              <a:t>Vue.js</a:t>
            </a:r>
            <a:endParaRPr>
              <a:latin typeface="Calibri"/>
              <a:ea typeface="Calibri"/>
              <a:cs typeface="Calibri"/>
              <a:sym typeface="Calibri"/>
            </a:endParaRPr>
          </a:p>
        </p:txBody>
      </p:sp>
      <p:pic>
        <p:nvPicPr>
          <p:cNvPr id="213" name="Google Shape;213;g249eb19b988_0_340"/>
          <p:cNvPicPr preferRelativeResize="0"/>
          <p:nvPr/>
        </p:nvPicPr>
        <p:blipFill rotWithShape="1">
          <a:blip r:embed="rId13">
            <a:alphaModFix/>
          </a:blip>
          <a:srcRect b="11576" l="10666" r="80179" t="69576"/>
          <a:stretch/>
        </p:blipFill>
        <p:spPr>
          <a:xfrm>
            <a:off x="5542379" y="2417525"/>
            <a:ext cx="344875" cy="386047"/>
          </a:xfrm>
          <a:prstGeom prst="rect">
            <a:avLst/>
          </a:prstGeom>
          <a:noFill/>
          <a:ln>
            <a:noFill/>
          </a:ln>
        </p:spPr>
      </p:pic>
      <p:sp>
        <p:nvSpPr>
          <p:cNvPr id="214" name="Google Shape;214;g249eb19b988_0_340"/>
          <p:cNvSpPr txBox="1"/>
          <p:nvPr/>
        </p:nvSpPr>
        <p:spPr>
          <a:xfrm>
            <a:off x="4763700" y="2222163"/>
            <a:ext cx="579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75662"/>
                </a:solidFill>
              </a:rPr>
              <a:t>Scripts</a:t>
            </a:r>
            <a:endParaRPr>
              <a:latin typeface="Calibri"/>
              <a:ea typeface="Calibri"/>
              <a:cs typeface="Calibri"/>
              <a:sym typeface="Calibri"/>
            </a:endParaRPr>
          </a:p>
        </p:txBody>
      </p:sp>
      <p:pic>
        <p:nvPicPr>
          <p:cNvPr id="215" name="Google Shape;215;g249eb19b988_0_340"/>
          <p:cNvPicPr preferRelativeResize="0"/>
          <p:nvPr/>
        </p:nvPicPr>
        <p:blipFill>
          <a:blip r:embed="rId14">
            <a:alphaModFix/>
          </a:blip>
          <a:stretch>
            <a:fillRect/>
          </a:stretch>
        </p:blipFill>
        <p:spPr>
          <a:xfrm>
            <a:off x="4839415" y="2017509"/>
            <a:ext cx="276079" cy="264104"/>
          </a:xfrm>
          <a:prstGeom prst="rect">
            <a:avLst/>
          </a:prstGeom>
          <a:noFill/>
          <a:ln>
            <a:noFill/>
          </a:ln>
        </p:spPr>
      </p:pic>
      <p:pic>
        <p:nvPicPr>
          <p:cNvPr id="216" name="Google Shape;216;g249eb19b988_0_340"/>
          <p:cNvPicPr preferRelativeResize="0"/>
          <p:nvPr/>
        </p:nvPicPr>
        <p:blipFill>
          <a:blip r:embed="rId15">
            <a:alphaModFix/>
          </a:blip>
          <a:stretch>
            <a:fillRect/>
          </a:stretch>
        </p:blipFill>
        <p:spPr>
          <a:xfrm>
            <a:off x="5075387" y="1863413"/>
            <a:ext cx="276078" cy="205063"/>
          </a:xfrm>
          <a:prstGeom prst="rect">
            <a:avLst/>
          </a:prstGeom>
          <a:noFill/>
          <a:ln>
            <a:noFill/>
          </a:ln>
        </p:spPr>
      </p:pic>
      <p:pic>
        <p:nvPicPr>
          <p:cNvPr id="217" name="Google Shape;217;g249eb19b988_0_340"/>
          <p:cNvPicPr preferRelativeResize="0"/>
          <p:nvPr/>
        </p:nvPicPr>
        <p:blipFill>
          <a:blip r:embed="rId16">
            <a:alphaModFix/>
          </a:blip>
          <a:stretch>
            <a:fillRect/>
          </a:stretch>
        </p:blipFill>
        <p:spPr>
          <a:xfrm>
            <a:off x="5408285" y="1385811"/>
            <a:ext cx="855391" cy="296125"/>
          </a:xfrm>
          <a:prstGeom prst="rect">
            <a:avLst/>
          </a:prstGeom>
          <a:noFill/>
          <a:ln>
            <a:noFill/>
          </a:ln>
        </p:spPr>
      </p:pic>
      <p:sp>
        <p:nvSpPr>
          <p:cNvPr id="218" name="Google Shape;218;g249eb19b988_0_340"/>
          <p:cNvSpPr txBox="1"/>
          <p:nvPr/>
        </p:nvSpPr>
        <p:spPr>
          <a:xfrm>
            <a:off x="4637425" y="1143273"/>
            <a:ext cx="1507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 sz="900">
                <a:solidFill>
                  <a:srgbClr val="275662"/>
                </a:solidFill>
              </a:rPr>
              <a:t>I</a:t>
            </a:r>
            <a:r>
              <a:rPr lang="fr" sz="900">
                <a:solidFill>
                  <a:srgbClr val="275662"/>
                </a:solidFill>
              </a:rPr>
              <a:t>nterface utilisateur WS</a:t>
            </a:r>
            <a:endParaRPr sz="900">
              <a:solidFill>
                <a:srgbClr val="275662"/>
              </a:solidFill>
            </a:endParaRPr>
          </a:p>
          <a:p>
            <a:pPr indent="0" lvl="0" marL="0" marR="0" rtl="0" algn="l">
              <a:lnSpc>
                <a:spcPct val="100000"/>
              </a:lnSpc>
              <a:spcBef>
                <a:spcPts val="0"/>
              </a:spcBef>
              <a:spcAft>
                <a:spcPts val="0"/>
              </a:spcAft>
              <a:buNone/>
            </a:pPr>
            <a:r>
              <a:rPr lang="fr" sz="900">
                <a:solidFill>
                  <a:srgbClr val="275662"/>
                </a:solidFill>
              </a:rPr>
              <a:t>Swagger UI</a:t>
            </a:r>
            <a:endParaRPr>
              <a:latin typeface="Calibri"/>
              <a:ea typeface="Calibri"/>
              <a:cs typeface="Calibri"/>
              <a:sym typeface="Calibri"/>
            </a:endParaRPr>
          </a:p>
        </p:txBody>
      </p:sp>
      <p:pic>
        <p:nvPicPr>
          <p:cNvPr id="219" name="Google Shape;219;g249eb19b988_0_340"/>
          <p:cNvPicPr preferRelativeResize="0"/>
          <p:nvPr/>
        </p:nvPicPr>
        <p:blipFill rotWithShape="1">
          <a:blip r:embed="rId13">
            <a:alphaModFix/>
          </a:blip>
          <a:srcRect b="83395" l="9975" r="79226" t="0"/>
          <a:stretch/>
        </p:blipFill>
        <p:spPr>
          <a:xfrm>
            <a:off x="8603866" y="809472"/>
            <a:ext cx="462195" cy="381890"/>
          </a:xfrm>
          <a:prstGeom prst="rect">
            <a:avLst/>
          </a:prstGeom>
          <a:noFill/>
          <a:ln>
            <a:noFill/>
          </a:ln>
        </p:spPr>
      </p:pic>
      <p:pic>
        <p:nvPicPr>
          <p:cNvPr id="220" name="Google Shape;220;g249eb19b988_0_340"/>
          <p:cNvPicPr preferRelativeResize="0"/>
          <p:nvPr/>
        </p:nvPicPr>
        <p:blipFill>
          <a:blip r:embed="rId17">
            <a:alphaModFix/>
          </a:blip>
          <a:stretch>
            <a:fillRect/>
          </a:stretch>
        </p:blipFill>
        <p:spPr>
          <a:xfrm>
            <a:off x="8295187" y="817240"/>
            <a:ext cx="352954" cy="312427"/>
          </a:xfrm>
          <a:prstGeom prst="rect">
            <a:avLst/>
          </a:prstGeom>
          <a:noFill/>
          <a:ln>
            <a:noFill/>
          </a:ln>
        </p:spPr>
      </p:pic>
      <p:sp>
        <p:nvSpPr>
          <p:cNvPr id="221" name="Google Shape;221;g249eb19b988_0_340"/>
          <p:cNvSpPr/>
          <p:nvPr/>
        </p:nvSpPr>
        <p:spPr>
          <a:xfrm>
            <a:off x="6035073" y="2193975"/>
            <a:ext cx="555000" cy="98400"/>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sp>
        <p:nvSpPr>
          <p:cNvPr id="201" name="Google Shape;201;g249eb19b988_0_340"/>
          <p:cNvSpPr/>
          <p:nvPr/>
        </p:nvSpPr>
        <p:spPr>
          <a:xfrm>
            <a:off x="4831725" y="1839851"/>
            <a:ext cx="611400" cy="642300"/>
          </a:xfrm>
          <a:prstGeom prst="roundRect">
            <a:avLst>
              <a:gd fmla="val 16667" name="adj"/>
            </a:avLst>
          </a:prstGeom>
          <a:noFill/>
          <a:ln cap="flat" cmpd="sng" w="9525">
            <a:solidFill>
              <a:srgbClr val="70AD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49eb19b988_0_340"/>
          <p:cNvSpPr/>
          <p:nvPr/>
        </p:nvSpPr>
        <p:spPr>
          <a:xfrm rot="5400000">
            <a:off x="6866900" y="1500402"/>
            <a:ext cx="360000" cy="93900"/>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sp>
        <p:nvSpPr>
          <p:cNvPr id="223" name="Google Shape;223;g249eb19b988_0_340"/>
          <p:cNvSpPr/>
          <p:nvPr/>
        </p:nvSpPr>
        <p:spPr>
          <a:xfrm flipH="1" rot="-2487872">
            <a:off x="7399435" y="1515069"/>
            <a:ext cx="1038879" cy="112013"/>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pic>
        <p:nvPicPr>
          <p:cNvPr id="224" name="Google Shape;224;g249eb19b988_0_340"/>
          <p:cNvPicPr preferRelativeResize="0"/>
          <p:nvPr/>
        </p:nvPicPr>
        <p:blipFill>
          <a:blip r:embed="rId18">
            <a:alphaModFix/>
          </a:blip>
          <a:stretch>
            <a:fillRect/>
          </a:stretch>
        </p:blipFill>
        <p:spPr>
          <a:xfrm>
            <a:off x="7806262" y="381302"/>
            <a:ext cx="344875" cy="344875"/>
          </a:xfrm>
          <a:prstGeom prst="rect">
            <a:avLst/>
          </a:prstGeom>
          <a:noFill/>
          <a:ln>
            <a:noFill/>
          </a:ln>
        </p:spPr>
      </p:pic>
      <p:pic>
        <p:nvPicPr>
          <p:cNvPr id="225" name="Google Shape;225;g249eb19b988_0_340"/>
          <p:cNvPicPr preferRelativeResize="0"/>
          <p:nvPr/>
        </p:nvPicPr>
        <p:blipFill>
          <a:blip r:embed="rId19">
            <a:alphaModFix/>
          </a:blip>
          <a:stretch>
            <a:fillRect/>
          </a:stretch>
        </p:blipFill>
        <p:spPr>
          <a:xfrm>
            <a:off x="6842425" y="405680"/>
            <a:ext cx="296700" cy="296120"/>
          </a:xfrm>
          <a:prstGeom prst="rect">
            <a:avLst/>
          </a:prstGeom>
          <a:noFill/>
          <a:ln>
            <a:noFill/>
          </a:ln>
        </p:spPr>
      </p:pic>
      <p:sp>
        <p:nvSpPr>
          <p:cNvPr id="226" name="Google Shape;226;g249eb19b988_0_340"/>
          <p:cNvSpPr txBox="1"/>
          <p:nvPr/>
        </p:nvSpPr>
        <p:spPr>
          <a:xfrm>
            <a:off x="6692025" y="823550"/>
            <a:ext cx="809400" cy="29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fr" sz="900">
                <a:solidFill>
                  <a:srgbClr val="275662"/>
                </a:solidFill>
              </a:rPr>
              <a:t>Communauté</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pic>
        <p:nvPicPr>
          <p:cNvPr id="227" name="Google Shape;227;g249eb19b988_0_340"/>
          <p:cNvPicPr preferRelativeResize="0"/>
          <p:nvPr/>
        </p:nvPicPr>
        <p:blipFill>
          <a:blip r:embed="rId20">
            <a:alphaModFix/>
          </a:blip>
          <a:stretch>
            <a:fillRect/>
          </a:stretch>
        </p:blipFill>
        <p:spPr>
          <a:xfrm>
            <a:off x="5019774" y="2533995"/>
            <a:ext cx="296701" cy="298416"/>
          </a:xfrm>
          <a:prstGeom prst="rect">
            <a:avLst/>
          </a:prstGeom>
          <a:noFill/>
          <a:ln>
            <a:noFill/>
          </a:ln>
        </p:spPr>
      </p:pic>
      <p:sp>
        <p:nvSpPr>
          <p:cNvPr id="228" name="Google Shape;228;g249eb19b988_0_340"/>
          <p:cNvSpPr txBox="1"/>
          <p:nvPr/>
        </p:nvSpPr>
        <p:spPr>
          <a:xfrm>
            <a:off x="4698975" y="2842050"/>
            <a:ext cx="809400" cy="29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fr" sz="900">
                <a:solidFill>
                  <a:srgbClr val="275662"/>
                </a:solidFill>
              </a:rPr>
              <a:t>Analyses,</a:t>
            </a:r>
            <a:br>
              <a:rPr lang="fr" sz="900">
                <a:solidFill>
                  <a:srgbClr val="275662"/>
                </a:solidFill>
              </a:rPr>
            </a:br>
            <a:r>
              <a:rPr lang="fr" sz="900">
                <a:solidFill>
                  <a:srgbClr val="275662"/>
                </a:solidFill>
              </a:rPr>
              <a:t>Partage, etc.</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sp>
        <p:nvSpPr>
          <p:cNvPr id="229" name="Google Shape;229;g249eb19b988_0_340"/>
          <p:cNvSpPr txBox="1"/>
          <p:nvPr/>
        </p:nvSpPr>
        <p:spPr>
          <a:xfrm>
            <a:off x="5485313" y="2015663"/>
            <a:ext cx="611400" cy="296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fr" sz="900">
                <a:solidFill>
                  <a:srgbClr val="275662"/>
                </a:solidFill>
              </a:rPr>
              <a:t>REST API</a:t>
            </a:r>
            <a:br>
              <a:rPr lang="fr" sz="900">
                <a:solidFill>
                  <a:srgbClr val="275662"/>
                </a:solidFill>
              </a:rPr>
            </a:br>
            <a:r>
              <a:rPr lang="fr" sz="900">
                <a:solidFill>
                  <a:srgbClr val="275662"/>
                </a:solidFill>
              </a:rPr>
              <a:t>Web App</a:t>
            </a:r>
            <a:endParaRPr sz="900">
              <a:solidFill>
                <a:srgbClr val="00A3A6"/>
              </a:solidFill>
            </a:endParaRPr>
          </a:p>
          <a:p>
            <a:pPr indent="0" lvl="0" marL="0" rtl="0" algn="l">
              <a:spcBef>
                <a:spcPts val="0"/>
              </a:spcBef>
              <a:spcAft>
                <a:spcPts val="0"/>
              </a:spcAft>
              <a:buNone/>
            </a:pPr>
            <a:r>
              <a:t/>
            </a:r>
            <a:endParaRPr sz="1000">
              <a:solidFill>
                <a:srgbClr val="00A3A6"/>
              </a:solidFill>
            </a:endParaRPr>
          </a:p>
        </p:txBody>
      </p:sp>
      <p:pic>
        <p:nvPicPr>
          <p:cNvPr id="230" name="Google Shape;230;g249eb19b988_0_340"/>
          <p:cNvPicPr preferRelativeResize="0"/>
          <p:nvPr/>
        </p:nvPicPr>
        <p:blipFill rotWithShape="1">
          <a:blip r:embed="rId21">
            <a:alphaModFix/>
          </a:blip>
          <a:srcRect b="0" l="0" r="0" t="0"/>
          <a:stretch/>
        </p:blipFill>
        <p:spPr>
          <a:xfrm>
            <a:off x="6573942" y="1158410"/>
            <a:ext cx="809358" cy="175500"/>
          </a:xfrm>
          <a:prstGeom prst="rect">
            <a:avLst/>
          </a:prstGeom>
          <a:noFill/>
          <a:ln>
            <a:noFill/>
          </a:ln>
        </p:spPr>
      </p:pic>
      <p:sp>
        <p:nvSpPr>
          <p:cNvPr id="231" name="Google Shape;231;g249eb19b988_0_340"/>
          <p:cNvSpPr txBox="1"/>
          <p:nvPr/>
        </p:nvSpPr>
        <p:spPr>
          <a:xfrm>
            <a:off x="7584800" y="1942950"/>
            <a:ext cx="1277100" cy="4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900">
                <a:solidFill>
                  <a:srgbClr val="275662"/>
                </a:solidFill>
              </a:rPr>
              <a:t>Système de stockage de fichiers</a:t>
            </a:r>
            <a:endParaRPr sz="1000">
              <a:solidFill>
                <a:srgbClr val="275662"/>
              </a:solidFill>
            </a:endParaRPr>
          </a:p>
        </p:txBody>
      </p:sp>
      <p:sp>
        <p:nvSpPr>
          <p:cNvPr id="232" name="Google Shape;232;g249eb19b988_0_340"/>
          <p:cNvSpPr/>
          <p:nvPr/>
        </p:nvSpPr>
        <p:spPr>
          <a:xfrm flipH="1" rot="-7654007">
            <a:off x="5822247" y="1245496"/>
            <a:ext cx="1164206" cy="111906"/>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pic>
        <p:nvPicPr>
          <p:cNvPr id="233" name="Google Shape;233;g249eb19b988_0_340"/>
          <p:cNvPicPr preferRelativeResize="0"/>
          <p:nvPr/>
        </p:nvPicPr>
        <p:blipFill>
          <a:blip r:embed="rId22">
            <a:alphaModFix/>
          </a:blip>
          <a:stretch>
            <a:fillRect/>
          </a:stretch>
        </p:blipFill>
        <p:spPr>
          <a:xfrm>
            <a:off x="5152474" y="417200"/>
            <a:ext cx="1277102" cy="31536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