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Qv+0kw/OzSKXkLoO3ogv8cmPp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1"/>
  </p:normalViewPr>
  <p:slideViewPr>
    <p:cSldViewPr snapToGrid="0">
      <p:cViewPr varScale="1">
        <p:scale>
          <a:sx n="122" d="100"/>
          <a:sy n="122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6aeec87d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1d6aeec87d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comment les 5 sous groupes ont été construits ?</a:t>
            </a:r>
            <a:endParaRPr/>
          </a:p>
        </p:txBody>
      </p:sp>
      <p:sp>
        <p:nvSpPr>
          <p:cNvPr id="103" name="Google Shape;103;g1d6aeec87dc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6aeec87dc_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d6aeec87dc_1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d6aeec87dc_1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d6aeec87dc_1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d6aeec87dc_18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plutot focus sur la figure 3</a:t>
            </a:r>
            <a:endParaRPr/>
          </a:p>
        </p:txBody>
      </p:sp>
      <p:sp>
        <p:nvSpPr>
          <p:cNvPr id="137" name="Google Shape;137;g1d6aeec87dc_18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6aeec87dc_18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d6aeec87dc_18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d6aeec87dc_18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d6aeec87dc_18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d6aeec87dc_18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Ajout critiques manque info</a:t>
            </a:r>
            <a:endParaRPr/>
          </a:p>
        </p:txBody>
      </p:sp>
      <p:sp>
        <p:nvSpPr>
          <p:cNvPr id="155" name="Google Shape;155;g1d6aeec87dc_18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3b1947da5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f3b1947da5_5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f3b1947da5_5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 bg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9046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Left column">
  <p:cSld name="4_Empty Slid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l="45108" t="11987" r="4205" b="75136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11819427cea_2_47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ue bg">
  <p:cSld name="Title 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40088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2_Empty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6_Empty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l="39046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no footer">
  <p:cSld name="Empty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Full width">
  <p:cSld name="4_Empty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Right column">
  <p:cSld name="5_Empty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Two columns">
  <p:cSld name="3_Empty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ubTitle" idx="3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5035650" y="17395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A Clinically and Biologically Based Subclassification of the Idiopathic Inflammatory Myopathies Using Machine Learning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5639850" y="5342883"/>
            <a:ext cx="62475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sz="2100"/>
              <a:t>Alix Simon, Christophe Héligon, Mahendra Mariadassou</a:t>
            </a:r>
            <a:endParaRPr sz="2100"/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ETBII, Fréjus Janvier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6aeec87dc_0_18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/>
              <a:t>Résumé du papier </a:t>
            </a:r>
            <a:endParaRPr/>
          </a:p>
        </p:txBody>
      </p:sp>
      <p:sp>
        <p:nvSpPr>
          <p:cNvPr id="106" name="Google Shape;106;g1d6aeec87dc_0_18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b="1"/>
              <a:t>Données: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/>
              <a:t>168 </a:t>
            </a:r>
            <a:r>
              <a:rPr lang="fr-FR" i="1"/>
              <a:t>patients</a:t>
            </a:r>
            <a:r>
              <a:rPr lang="fr-FR"/>
              <a:t> atteints de myosite:</a:t>
            </a: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64 adultes polymyosite [PM]</a:t>
            </a: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65 adultes dermamyosite [DM]</a:t>
            </a: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39 enfants avec DM [JDM]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Stratifiés en </a:t>
            </a:r>
            <a:r>
              <a:rPr lang="fr-FR" i="1"/>
              <a:t>2 cohortes équivalentes</a:t>
            </a: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Découverte</a:t>
            </a: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Validation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Décrits avec des </a:t>
            </a:r>
            <a:r>
              <a:rPr lang="fr-FR" b="1"/>
              <a:t>variables cliniques (44) et biologiques (21)</a:t>
            </a:r>
            <a:endParaRPr b="1"/>
          </a:p>
        </p:txBody>
      </p:sp>
      <p:sp>
        <p:nvSpPr>
          <p:cNvPr id="107" name="Google Shape;107;g1d6aeec87dc_0_18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d6aeec87dc_0_18"/>
          <p:cNvSpPr txBox="1">
            <a:spLocks noGrp="1"/>
          </p:cNvSpPr>
          <p:nvPr>
            <p:ph type="body" idx="1"/>
          </p:nvPr>
        </p:nvSpPr>
        <p:spPr>
          <a:xfrm>
            <a:off x="6413800" y="912824"/>
            <a:ext cx="5651400" cy="5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b="1"/>
              <a:t>Intégration des données</a:t>
            </a:r>
            <a:endParaRPr b="1"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Construction de </a:t>
            </a:r>
            <a:r>
              <a:rPr lang="fr-FR" b="1"/>
              <a:t>5 sous-groupes</a:t>
            </a:r>
            <a:endParaRPr b="1"/>
          </a:p>
          <a:p>
            <a:pPr marL="914400" lvl="1" indent="-3505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-"/>
            </a:pPr>
            <a:r>
              <a:rPr lang="fr-FR"/>
              <a:t>Clustering spectral</a:t>
            </a: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 b="1"/>
              <a:t>Validation</a:t>
            </a:r>
            <a:r>
              <a:rPr lang="fr-FR"/>
              <a:t> de la robustesse des sous-groupes</a:t>
            </a:r>
            <a:endParaRPr/>
          </a:p>
        </p:txBody>
      </p:sp>
      <p:grpSp>
        <p:nvGrpSpPr>
          <p:cNvPr id="109" name="Google Shape;109;g1d6aeec87dc_0_18"/>
          <p:cNvGrpSpPr/>
          <p:nvPr/>
        </p:nvGrpSpPr>
        <p:grpSpPr>
          <a:xfrm>
            <a:off x="5685525" y="2011850"/>
            <a:ext cx="6421669" cy="2334000"/>
            <a:chOff x="5685525" y="1630850"/>
            <a:chExt cx="6421669" cy="2334000"/>
          </a:xfrm>
        </p:grpSpPr>
        <p:grpSp>
          <p:nvGrpSpPr>
            <p:cNvPr id="110" name="Google Shape;110;g1d6aeec87dc_0_18"/>
            <p:cNvGrpSpPr/>
            <p:nvPr/>
          </p:nvGrpSpPr>
          <p:grpSpPr>
            <a:xfrm>
              <a:off x="5685525" y="1630850"/>
              <a:ext cx="6421669" cy="2334000"/>
              <a:chOff x="5685525" y="1859450"/>
              <a:chExt cx="6421669" cy="2334000"/>
            </a:xfrm>
          </p:grpSpPr>
          <p:pic>
            <p:nvPicPr>
              <p:cNvPr id="111" name="Google Shape;111;g1d6aeec87dc_0_1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09513" y="2101725"/>
                <a:ext cx="1497176" cy="19847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g1d6aeec87dc_0_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950094" y="2290807"/>
                <a:ext cx="2157100" cy="16065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g1d6aeec87dc_0_18"/>
              <p:cNvSpPr/>
              <p:nvPr/>
            </p:nvSpPr>
            <p:spPr>
              <a:xfrm>
                <a:off x="7549250" y="2604650"/>
                <a:ext cx="2400900" cy="112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/>
                  <a:t>Intégration par </a:t>
                </a:r>
                <a:r>
                  <a:rPr lang="fr-FR" sz="1800" b="1"/>
                  <a:t>SNF</a:t>
                </a:r>
                <a:endParaRPr sz="1800" b="1"/>
              </a:p>
            </p:txBody>
          </p:sp>
          <p:sp>
            <p:nvSpPr>
              <p:cNvPr id="114" name="Google Shape;114;g1d6aeec87dc_0_18"/>
              <p:cNvSpPr txBox="1"/>
              <p:nvPr/>
            </p:nvSpPr>
            <p:spPr>
              <a:xfrm rot="-5400000">
                <a:off x="4764825" y="2780150"/>
                <a:ext cx="23340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2000"/>
                  <a:t>1 réseau par type</a:t>
                </a:r>
                <a:endParaRPr sz="2000"/>
              </a:p>
            </p:txBody>
          </p:sp>
          <p:sp>
            <p:nvSpPr>
              <p:cNvPr id="115" name="Google Shape;115;g1d6aeec87dc_0_18"/>
              <p:cNvSpPr/>
              <p:nvPr/>
            </p:nvSpPr>
            <p:spPr>
              <a:xfrm>
                <a:off x="10494689" y="3063973"/>
                <a:ext cx="288000" cy="288000"/>
              </a:xfrm>
              <a:prstGeom prst="rect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g1d6aeec87dc_0_18"/>
            <p:cNvSpPr/>
            <p:nvPr/>
          </p:nvSpPr>
          <p:spPr>
            <a:xfrm>
              <a:off x="10799503" y="2647326"/>
              <a:ext cx="188100" cy="1797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1d6aeec87dc_0_18"/>
            <p:cNvSpPr/>
            <p:nvPr/>
          </p:nvSpPr>
          <p:spPr>
            <a:xfrm>
              <a:off x="11028100" y="2383098"/>
              <a:ext cx="252000" cy="2520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1d6aeec87dc_0_18"/>
            <p:cNvSpPr/>
            <p:nvPr/>
          </p:nvSpPr>
          <p:spPr>
            <a:xfrm>
              <a:off x="11267761" y="2111481"/>
              <a:ext cx="252000" cy="2520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Google Shape;119;g1d6aeec87dc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450" y="5158874"/>
            <a:ext cx="2862816" cy="16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d6aeec87dc_0_18"/>
          <p:cNvSpPr/>
          <p:nvPr/>
        </p:nvSpPr>
        <p:spPr>
          <a:xfrm>
            <a:off x="10124750" y="3525975"/>
            <a:ext cx="360000" cy="360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6aeec87dc_18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Résumé du papier (suite)</a:t>
            </a:r>
            <a:endParaRPr/>
          </a:p>
        </p:txBody>
      </p:sp>
      <p:sp>
        <p:nvSpPr>
          <p:cNvPr id="127" name="Google Shape;127;g1d6aeec87dc_18_0"/>
          <p:cNvSpPr txBox="1">
            <a:spLocks noGrp="1"/>
          </p:cNvSpPr>
          <p:nvPr>
            <p:ph type="body" idx="1"/>
          </p:nvPr>
        </p:nvSpPr>
        <p:spPr>
          <a:xfrm>
            <a:off x="155575" y="836609"/>
            <a:ext cx="5651400" cy="124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b="1"/>
              <a:t>Caractérisation</a:t>
            </a:r>
            <a:r>
              <a:rPr lang="fr-FR"/>
              <a:t> des 5 sous-groupes via une </a:t>
            </a:r>
            <a:r>
              <a:rPr lang="fr-FR" b="1"/>
              <a:t>régression multinomiale sparse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d6aeec87dc_18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g1d6aeec87dc_18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38" y="2084350"/>
            <a:ext cx="55530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d6aeec87dc_18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474" y="3067269"/>
            <a:ext cx="55245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d6aeec87dc_18_0"/>
          <p:cNvSpPr txBox="1"/>
          <p:nvPr/>
        </p:nvSpPr>
        <p:spPr>
          <a:xfrm>
            <a:off x="204750" y="5121375"/>
            <a:ext cx="522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1 </a:t>
            </a:r>
            <a:r>
              <a:rPr lang="fr-FR" sz="2800" b="1"/>
              <a:t>sous-groupe</a:t>
            </a:r>
            <a:r>
              <a:rPr lang="fr-FR" sz="2800"/>
              <a:t> = 1 </a:t>
            </a:r>
            <a:r>
              <a:rPr lang="fr-FR" sz="2800" b="1"/>
              <a:t>marqueur</a:t>
            </a:r>
            <a:endParaRPr sz="2800" b="1"/>
          </a:p>
        </p:txBody>
      </p:sp>
      <p:sp>
        <p:nvSpPr>
          <p:cNvPr id="132" name="Google Shape;132;g1d6aeec87dc_18_0"/>
          <p:cNvSpPr txBox="1">
            <a:spLocks noGrp="1"/>
          </p:cNvSpPr>
          <p:nvPr>
            <p:ph type="body" idx="1"/>
          </p:nvPr>
        </p:nvSpPr>
        <p:spPr>
          <a:xfrm>
            <a:off x="6284759" y="847673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/>
              <a:t>Au final, </a:t>
            </a: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les sous-groupes sont faciles à prédire: AUPR ∈ [0.64, 0.97]</a:t>
            </a: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les sous-types sont difficiles à prédire: AUPR ∈ [0.24, 0.34]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Les </a:t>
            </a:r>
            <a:r>
              <a:rPr lang="fr-FR" i="1"/>
              <a:t>sous-groupes</a:t>
            </a:r>
            <a:r>
              <a:rPr lang="fr-FR"/>
              <a:t> sont </a:t>
            </a:r>
            <a:r>
              <a:rPr lang="fr-FR" b="1"/>
              <a:t>associés</a:t>
            </a:r>
            <a:r>
              <a:rPr lang="fr-FR"/>
              <a:t> aux </a:t>
            </a:r>
            <a:r>
              <a:rPr lang="fr-FR" i="1"/>
              <a:t>sous-types</a:t>
            </a:r>
            <a:r>
              <a:rPr lang="fr-FR"/>
              <a:t>:</a:t>
            </a:r>
            <a:endParaRPr/>
          </a:p>
        </p:txBody>
      </p:sp>
      <p:pic>
        <p:nvPicPr>
          <p:cNvPr id="133" name="Google Shape;133;g1d6aeec87dc_18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4725" y="3892999"/>
            <a:ext cx="5006475" cy="27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6aeec87dc_18_2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Focus sur une figure</a:t>
            </a:r>
            <a:endParaRPr/>
          </a:p>
        </p:txBody>
      </p:sp>
      <p:sp>
        <p:nvSpPr>
          <p:cNvPr id="140" name="Google Shape;140;g1d6aeec87dc_18_29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g1d6aeec87dc_18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50" y="625600"/>
            <a:ext cx="5500100" cy="54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d6aeec87dc_18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050" y="3699898"/>
            <a:ext cx="4652024" cy="26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d6aeec87dc_18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399" y="836625"/>
            <a:ext cx="4294106" cy="2845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6aeec87dc_18_22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Points clés et intérêts</a:t>
            </a:r>
            <a:endParaRPr/>
          </a:p>
        </p:txBody>
      </p:sp>
      <p:sp>
        <p:nvSpPr>
          <p:cNvPr id="150" name="Google Shape;150;g1d6aeec87dc_18_22"/>
          <p:cNvSpPr txBox="1">
            <a:spLocks noGrp="1"/>
          </p:cNvSpPr>
          <p:nvPr>
            <p:ph type="body" idx="1"/>
          </p:nvPr>
        </p:nvSpPr>
        <p:spPr>
          <a:xfrm>
            <a:off x="155575" y="836600"/>
            <a:ext cx="11770500" cy="529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Intégration de plusieurs </a:t>
            </a:r>
            <a:r>
              <a:rPr lang="fr-FR" i="1"/>
              <a:t>types de données</a:t>
            </a:r>
            <a:r>
              <a:rPr lang="fr-FR"/>
              <a:t> (cliniques, biologiques, musculaires) de </a:t>
            </a:r>
            <a:r>
              <a:rPr lang="fr-FR" i="1"/>
              <a:t>nature différente</a:t>
            </a:r>
            <a:r>
              <a:rPr lang="fr-FR"/>
              <a:t> (continue ou discrète) via la SNF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Méthode intéressante d’évaluation de la stabilité de la répartition des échantillons lors du changement du nombre de groupes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Hold-up sur l’aspect ML: régression logistique / linéaire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Ce n’est pas du “omique”</a:t>
            </a:r>
            <a:endParaRPr/>
          </a:p>
        </p:txBody>
      </p:sp>
      <p:sp>
        <p:nvSpPr>
          <p:cNvPr id="151" name="Google Shape;151;g1d6aeec87dc_18_22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6aeec87dc_18_14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Questions et difficultés</a:t>
            </a:r>
            <a:endParaRPr/>
          </a:p>
        </p:txBody>
      </p:sp>
      <p:sp>
        <p:nvSpPr>
          <p:cNvPr id="158" name="Google Shape;158;g1d6aeec87dc_18_14"/>
          <p:cNvSpPr txBox="1">
            <a:spLocks noGrp="1"/>
          </p:cNvSpPr>
          <p:nvPr>
            <p:ph type="body" idx="1"/>
          </p:nvPr>
        </p:nvSpPr>
        <p:spPr>
          <a:xfrm>
            <a:off x="155575" y="836600"/>
            <a:ext cx="9945900" cy="5290800"/>
          </a:xfrm>
          <a:prstGeom prst="rect">
            <a:avLst/>
          </a:prstGeom>
        </p:spPr>
        <p:txBody>
          <a:bodyPr spcFirstLastPara="1" wrap="square" lIns="91425" tIns="91425" rIns="90000" bIns="82800" anchor="t" anchorCtr="0">
            <a:noAutofit/>
          </a:bodyPr>
          <a:lstStyle/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Détails sur les méthodes cachés dans les Supplementary Material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SNF = Magie (peu de détails disponibles)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Belle conclusion (identification d’un prédicteur de réponse au RTX) mais non appuyée par les données (non fournies)</a:t>
            </a:r>
            <a:endParaRPr/>
          </a:p>
        </p:txBody>
      </p:sp>
      <p:sp>
        <p:nvSpPr>
          <p:cNvPr id="159" name="Google Shape;159;g1d6aeec87dc_18_14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3b1947da5_5_7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/>
          </a:p>
        </p:txBody>
      </p:sp>
      <p:sp>
        <p:nvSpPr>
          <p:cNvPr id="166" name="Google Shape;166;gf3b1947da5_5_7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7" name="Google Shape;167;gf3b1947da5_5_7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Macintosh PowerPoint</Application>
  <PresentationFormat>Grand écran</PresentationFormat>
  <Paragraphs>55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Noto Sans Symbols</vt:lpstr>
      <vt:lpstr>Poppins Medium</vt:lpstr>
      <vt:lpstr>Thème Office</vt:lpstr>
      <vt:lpstr>A Clinically and Biologically Based Subclassification of the Idiopathic Inflammatory Myopathies Using Machine Learning</vt:lpstr>
      <vt:lpstr>Résumé du papier </vt:lpstr>
      <vt:lpstr>Résumé du papier (suite)</vt:lpstr>
      <vt:lpstr>Focus sur une figure</vt:lpstr>
      <vt:lpstr>Points clés et intérêts</vt:lpstr>
      <vt:lpstr>Questions et difficultés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Clinically and Biologically Based Subclassification of the Idiopathic Inflammatory Myopathies Using Machine Learning</dc:title>
  <dc:creator>Microsoft Office User</dc:creator>
  <cp:lastModifiedBy>Hélène Chiapello</cp:lastModifiedBy>
  <cp:revision>1</cp:revision>
  <dcterms:created xsi:type="dcterms:W3CDTF">2022-03-02T13:51:29Z</dcterms:created>
  <dcterms:modified xsi:type="dcterms:W3CDTF">2023-01-20T08:35:23Z</dcterms:modified>
</cp:coreProperties>
</file>