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59" r:id="rId6"/>
    <p:sldId id="262" r:id="rId7"/>
    <p:sldId id="264" r:id="rId8"/>
    <p:sldId id="263" r:id="rId9"/>
    <p:sldId id="25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X8cDhiB8mDCyMNd7EyS2NObiR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4"/>
  </p:normalViewPr>
  <p:slideViewPr>
    <p:cSldViewPr snapToGrid="0">
      <p:cViewPr varScale="1">
        <p:scale>
          <a:sx n="122" d="100"/>
          <a:sy n="122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f3b1947da5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3b1947da5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07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f3b1947da5_5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f3b1947da5_5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hite bg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ubTitle" idx="1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9046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Left column">
  <p:cSld name="4_Empty Slid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l="45108" t="11987" r="4205" b="75136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11819427cea_2_47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lue bg">
  <p:cSld name="Title 2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l="40088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2_Empty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6_Empty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l="39046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no footer">
  <p:cSld name="Empty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Full width">
  <p:cSld name="4_Empty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Right column">
  <p:cSld name="5_Empty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- Two columns">
  <p:cSld name="3_Empty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w="25400" cap="flat" cmpd="sng">
            <a:solidFill>
              <a:srgbClr val="0080B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l="45110" t="11988" r="4203" b="75136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0" i="0" u="none" strike="noStrike" cap="non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800" b="0" i="0" u="none" strike="noStrike" cap="non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ubTitle" idx="3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 dirty="0" err="1"/>
              <a:t>Enabling</a:t>
            </a:r>
            <a:r>
              <a:rPr lang="fr-FR" dirty="0"/>
              <a:t> Web-</a:t>
            </a:r>
            <a:r>
              <a:rPr lang="fr-FR" dirty="0" err="1"/>
              <a:t>scale</a:t>
            </a:r>
            <a:r>
              <a:rPr lang="fr-FR" dirty="0"/>
              <a:t> data </a:t>
            </a:r>
            <a:r>
              <a:rPr lang="fr-FR" dirty="0" err="1"/>
              <a:t>integration</a:t>
            </a:r>
            <a:r>
              <a:rPr lang="fr-FR" dirty="0"/>
              <a:t> in </a:t>
            </a:r>
            <a:r>
              <a:rPr lang="fr-FR" dirty="0" err="1"/>
              <a:t>biomedicine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Open Data</a:t>
            </a:r>
            <a:br>
              <a:rPr lang="fr-FR" dirty="0"/>
            </a:br>
            <a:r>
              <a:rPr lang="fr-FR" sz="1800" dirty="0"/>
              <a:t>https://</a:t>
            </a:r>
            <a:r>
              <a:rPr lang="fr-FR" sz="1800" dirty="0" err="1"/>
              <a:t>doi.org</a:t>
            </a:r>
            <a:r>
              <a:rPr lang="fr-FR" sz="1800" dirty="0"/>
              <a:t>/10.1038/s41746-019-0162-5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5639451" y="3779912"/>
            <a:ext cx="6247500" cy="179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Imane </a:t>
            </a:r>
            <a:r>
              <a:rPr lang="fr-FR" dirty="0" err="1"/>
              <a:t>Messak</a:t>
            </a:r>
            <a:endParaRPr lang="fr-FR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0BB"/>
              </a:buClr>
            </a:pPr>
            <a:r>
              <a:rPr lang="fr-FR" sz="1400" i="1" dirty="0"/>
              <a:t>https://</a:t>
            </a:r>
            <a:r>
              <a:rPr lang="fr-FR" sz="1400" i="1" dirty="0" err="1"/>
              <a:t>orcid.org</a:t>
            </a:r>
            <a:r>
              <a:rPr lang="fr-FR" sz="1400" i="1" dirty="0"/>
              <a:t>/0000-0002-1654-6652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Olivier </a:t>
            </a:r>
            <a:r>
              <a:rPr lang="fr-FR" dirty="0" err="1"/>
              <a:t>Poirot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sz="1400" i="1" dirty="0"/>
              <a:t>https://</a:t>
            </a:r>
            <a:r>
              <a:rPr lang="fr-FR" sz="1400" i="1" dirty="0" err="1"/>
              <a:t>orcid.org</a:t>
            </a:r>
            <a:r>
              <a:rPr lang="fr-FR" sz="1400" i="1" dirty="0"/>
              <a:t>/0000-0003-3570-7893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dirty="0"/>
              <a:t>Thomas </a:t>
            </a:r>
            <a:r>
              <a:rPr lang="fr-FR" dirty="0" err="1"/>
              <a:t>Denecker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 sz="1400" i="1" dirty="0"/>
              <a:t>https://</a:t>
            </a:r>
            <a:r>
              <a:rPr lang="fr-FR" sz="1400" i="1" dirty="0" err="1"/>
              <a:t>orcid.org</a:t>
            </a:r>
            <a:r>
              <a:rPr lang="fr-FR" sz="1400" i="1" dirty="0"/>
              <a:t>/0000-0003-1421-7641</a:t>
            </a:r>
            <a:endParaRPr sz="1400" i="1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dirty="0"/>
              <a:t>ETBII – 2023-01-19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C’est magique ! </a:t>
            </a:r>
            <a:endParaRPr dirty="0"/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35915B-B100-508A-5EAE-8E6671A1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844550"/>
            <a:ext cx="73406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>
            <a:spLocks noGrp="1"/>
          </p:cNvSpPr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C’est magique ! </a:t>
            </a:r>
            <a:endParaRPr dirty="0"/>
          </a:p>
        </p:txBody>
      </p:sp>
      <p:sp>
        <p:nvSpPr>
          <p:cNvPr id="107" name="Google Shape;107;gf3b1947da5_5_0"/>
          <p:cNvSpPr txBox="1">
            <a:spLocks noGrp="1"/>
          </p:cNvSpPr>
          <p:nvPr>
            <p:ph type="subTitle" idx="2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35915B-B100-508A-5EAE-8E6671A1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844550"/>
            <a:ext cx="7340600" cy="5168900"/>
          </a:xfrm>
          <a:prstGeom prst="rect">
            <a:avLst/>
          </a:prstGeom>
        </p:spPr>
      </p:pic>
      <p:pic>
        <p:nvPicPr>
          <p:cNvPr id="1026" name="Picture 2" descr="🤩 Visage avec des yeux en forme d'étoile Emoji — Signification, Copier &amp;  Coller, Combinaisons">
            <a:extLst>
              <a:ext uri="{FF2B5EF4-FFF2-40B4-BE49-F238E27FC236}">
                <a16:creationId xmlns:a16="http://schemas.microsoft.com/office/drawing/2014/main" id="{B09002B0-02A6-5BBF-75BC-E49765B6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74" y="2503668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FFAE2F-1673-B204-445E-796087EE1E01}"/>
              </a:ext>
            </a:extLst>
          </p:cNvPr>
          <p:cNvSpPr txBox="1"/>
          <p:nvPr/>
        </p:nvSpPr>
        <p:spPr>
          <a:xfrm>
            <a:off x="8685791" y="4561068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(Testé et approuvé !) </a:t>
            </a:r>
          </a:p>
        </p:txBody>
      </p:sp>
    </p:spTree>
    <p:extLst>
      <p:ext uri="{BB962C8B-B14F-4D97-AF65-F5344CB8AC3E}">
        <p14:creationId xmlns:p14="http://schemas.microsoft.com/office/powerpoint/2010/main" val="177273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E13B7-A16F-FB70-B3A1-74EF377E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60A7A-2E1B-3D89-6801-D59CE01D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836612"/>
            <a:ext cx="11784634" cy="5290800"/>
          </a:xfrm>
        </p:spPr>
        <p:txBody>
          <a:bodyPr anchor="ctr"/>
          <a:lstStyle/>
          <a:p>
            <a:pPr marL="86360" indent="0" algn="ctr">
              <a:buNone/>
            </a:pPr>
            <a:r>
              <a:rPr lang="fr-FR" sz="6600" b="1" dirty="0"/>
              <a:t>Mais…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0DD8B31-6FE4-1EBB-3C02-43105AA5209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1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2C555-407C-9DD9-538B-617B8391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Mais…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593339-363A-36C4-21B1-F1C665A6F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836612"/>
            <a:ext cx="5651400" cy="925927"/>
          </a:xfrm>
        </p:spPr>
        <p:txBody>
          <a:bodyPr/>
          <a:lstStyle/>
          <a:p>
            <a:pPr marL="86360" indent="0">
              <a:buNone/>
            </a:pPr>
            <a:r>
              <a:rPr lang="fr-FR" dirty="0"/>
              <a:t>De nombreux risques d’échec…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07766EC-EAD2-0FFE-596D-A1D1460317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467E06-D749-F93D-81DD-0437A172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27"/>
          <a:stretch/>
        </p:blipFill>
        <p:spPr>
          <a:xfrm>
            <a:off x="281174" y="1427105"/>
            <a:ext cx="5400202" cy="16076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F82336-BC99-B8E2-E05E-64DDAD5C3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3"/>
          <a:stretch/>
        </p:blipFill>
        <p:spPr>
          <a:xfrm>
            <a:off x="6681900" y="1447956"/>
            <a:ext cx="3963343" cy="160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2C555-407C-9DD9-538B-617B8391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Mais…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593339-363A-36C4-21B1-F1C665A6F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836612"/>
            <a:ext cx="5651400" cy="925927"/>
          </a:xfrm>
        </p:spPr>
        <p:txBody>
          <a:bodyPr/>
          <a:lstStyle/>
          <a:p>
            <a:pPr marL="86360" indent="0">
              <a:buNone/>
            </a:pPr>
            <a:r>
              <a:rPr lang="fr-FR" dirty="0"/>
              <a:t>De nombreux risques d’échec…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07766EC-EAD2-0FFE-596D-A1D1460317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467E06-D749-F93D-81DD-0437A172B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27"/>
          <a:stretch/>
        </p:blipFill>
        <p:spPr>
          <a:xfrm>
            <a:off x="281174" y="1427105"/>
            <a:ext cx="5400202" cy="16076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F82336-BC99-B8E2-E05E-64DDAD5C3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73"/>
          <a:stretch/>
        </p:blipFill>
        <p:spPr>
          <a:xfrm>
            <a:off x="6681900" y="1447956"/>
            <a:ext cx="3963343" cy="1607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758FB1-0063-0985-6F9A-179C281CB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499"/>
          <a:stretch/>
        </p:blipFill>
        <p:spPr>
          <a:xfrm>
            <a:off x="2136675" y="4126258"/>
            <a:ext cx="7340600" cy="1938407"/>
          </a:xfrm>
          <a:prstGeom prst="rect">
            <a:avLst/>
          </a:prstGeom>
        </p:spPr>
      </p:pic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99D225F6-B574-F59D-4CE2-47184CC55F51}"/>
              </a:ext>
            </a:extLst>
          </p:cNvPr>
          <p:cNvSpPr/>
          <p:nvPr/>
        </p:nvSpPr>
        <p:spPr>
          <a:xfrm>
            <a:off x="5806976" y="3429000"/>
            <a:ext cx="443328" cy="531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FDB8E52A-7BF2-96C5-29AC-E5218CB9B395}"/>
              </a:ext>
            </a:extLst>
          </p:cNvPr>
          <p:cNvSpPr/>
          <p:nvPr/>
        </p:nvSpPr>
        <p:spPr>
          <a:xfrm rot="16200000">
            <a:off x="5874336" y="4388210"/>
            <a:ext cx="443328" cy="106941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roix 9">
            <a:extLst>
              <a:ext uri="{FF2B5EF4-FFF2-40B4-BE49-F238E27FC236}">
                <a16:creationId xmlns:a16="http://schemas.microsoft.com/office/drawing/2014/main" id="{8BAF3A77-338A-3D20-9049-8E35C2A6C27A}"/>
              </a:ext>
            </a:extLst>
          </p:cNvPr>
          <p:cNvSpPr/>
          <p:nvPr/>
        </p:nvSpPr>
        <p:spPr>
          <a:xfrm rot="2797259">
            <a:off x="5744175" y="4654259"/>
            <a:ext cx="568928" cy="537319"/>
          </a:xfrm>
          <a:prstGeom prst="plus">
            <a:avLst>
              <a:gd name="adj" fmla="val 39798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A564BC-54BF-7020-F56C-12624DF1C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846" y="4660146"/>
            <a:ext cx="1574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BB61-4776-2730-97EB-84F8ED44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petit plus de l’article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6F69C8-6B5A-EFE7-0AFA-1DAA1ADD2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836612"/>
            <a:ext cx="3668280" cy="5290800"/>
          </a:xfrm>
        </p:spPr>
        <p:txBody>
          <a:bodyPr/>
          <a:lstStyle/>
          <a:p>
            <a:pPr marL="86360" indent="0">
              <a:buNone/>
            </a:pPr>
            <a:r>
              <a:rPr lang="fr-FR" dirty="0"/>
              <a:t>Les encadrés de rappel</a:t>
            </a:r>
          </a:p>
          <a:p>
            <a:pPr lvl="1"/>
            <a:r>
              <a:rPr lang="fr-FR" dirty="0"/>
              <a:t>Synthétiques</a:t>
            </a:r>
          </a:p>
          <a:p>
            <a:pPr lvl="1"/>
            <a:r>
              <a:rPr lang="fr-FR" dirty="0"/>
              <a:t>Pour les novices</a:t>
            </a:r>
          </a:p>
          <a:p>
            <a:pPr lvl="1"/>
            <a:r>
              <a:rPr lang="fr-FR" dirty="0"/>
              <a:t>Complets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563881" lvl="1" indent="0">
              <a:buNone/>
            </a:pPr>
            <a:endParaRPr lang="fr-FR" dirty="0"/>
          </a:p>
          <a:p>
            <a:pPr marL="563881" lvl="1" indent="0">
              <a:buNone/>
            </a:pPr>
            <a:endParaRPr lang="fr-FR" dirty="0"/>
          </a:p>
          <a:p>
            <a:pPr marL="563881" lvl="1" indent="0">
              <a:buNone/>
            </a:pPr>
            <a:endParaRPr lang="fr-FR" dirty="0"/>
          </a:p>
          <a:p>
            <a:pPr marL="563881" lvl="1" indent="0">
              <a:buNone/>
            </a:pPr>
            <a:r>
              <a:rPr lang="fr-FR" sz="3200" b="1" dirty="0">
                <a:solidFill>
                  <a:schemeClr val="bg2"/>
                </a:solidFill>
              </a:rPr>
              <a:t>Accessibilité</a:t>
            </a:r>
            <a:r>
              <a:rPr lang="fr-FR" dirty="0"/>
              <a:t> 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1D777B29-5E0F-8910-DA53-2DCE6067252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8D335E-FB6F-804F-17D7-0D6E29819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71614">
            <a:off x="3601304" y="1871649"/>
            <a:ext cx="3312858" cy="41838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ADD24F-4089-20FC-9A60-215FA95B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293">
            <a:off x="5336384" y="968945"/>
            <a:ext cx="3521156" cy="48606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7E758E-E3AF-61EA-9C88-B9FAFC60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456" y="818038"/>
            <a:ext cx="2903803" cy="51835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241E16-40BD-63D6-FBA0-325DCC0F3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4082">
            <a:off x="8713457" y="1272804"/>
            <a:ext cx="2864313" cy="47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C4754-FF95-EFAD-E114-1D2456ED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5D30FA-E661-1EB3-65E6-14ACAD0E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705985"/>
            <a:ext cx="5651400" cy="546918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636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Les plus </a:t>
            </a:r>
            <a:endParaRPr lang="fr-FR" dirty="0"/>
          </a:p>
          <a:p>
            <a:r>
              <a:rPr lang="fr-FR" dirty="0"/>
              <a:t>Enorme travail de curation et de standardisation qui décharge les utilisateurs de la structuration</a:t>
            </a:r>
          </a:p>
          <a:p>
            <a:r>
              <a:rPr lang="fr-FR" dirty="0"/>
              <a:t>Le langage de requête est assez simple à prendre en main (de nombreux exemples, communauté active, de l’expérience )</a:t>
            </a:r>
          </a:p>
          <a:p>
            <a:r>
              <a:rPr lang="fr-FR" dirty="0"/>
              <a:t>Diffusion facilité des résultats</a:t>
            </a:r>
          </a:p>
          <a:p>
            <a:r>
              <a:rPr lang="fr-FR" dirty="0"/>
              <a:t>Automatisable</a:t>
            </a:r>
          </a:p>
          <a:p>
            <a:r>
              <a:rPr lang="fr-FR" dirty="0"/>
              <a:t>FAIR 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B06F712-66D7-1F52-AC1C-EBAEF0E7D22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99D603D-B28E-9035-A803-D16AEE7006F1}"/>
              </a:ext>
            </a:extLst>
          </p:cNvPr>
          <p:cNvSpPr txBox="1">
            <a:spLocks/>
          </p:cNvSpPr>
          <p:nvPr/>
        </p:nvSpPr>
        <p:spPr>
          <a:xfrm>
            <a:off x="6096000" y="705985"/>
            <a:ext cx="5651400" cy="54691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6360" indent="0">
              <a:buFont typeface="Noto Sans Symbols"/>
              <a:buNone/>
            </a:pPr>
            <a:r>
              <a:rPr lang="fr-FR" b="1" dirty="0">
                <a:solidFill>
                  <a:srgbClr val="FF0000"/>
                </a:solidFill>
              </a:rPr>
              <a:t>Les moins </a:t>
            </a:r>
          </a:p>
          <a:p>
            <a:endParaRPr lang="fr-FR" dirty="0"/>
          </a:p>
          <a:p>
            <a:r>
              <a:rPr lang="fr-FR" dirty="0"/>
              <a:t>Il existe des manques homogénéité (</a:t>
            </a:r>
            <a:r>
              <a:rPr lang="fr-FR" i="1" dirty="0" err="1"/>
              <a:t>Semantic</a:t>
            </a:r>
            <a:r>
              <a:rPr lang="fr-FR" i="1" dirty="0"/>
              <a:t> </a:t>
            </a:r>
            <a:r>
              <a:rPr lang="fr-FR" i="1" dirty="0" err="1"/>
              <a:t>heterogeneity</a:t>
            </a:r>
            <a:r>
              <a:rPr lang="fr-FR" dirty="0"/>
              <a:t>)</a:t>
            </a:r>
          </a:p>
          <a:p>
            <a:r>
              <a:rPr lang="fr-FR" dirty="0"/>
              <a:t>Dépendance du schéma des banques qui peuvent évoluer (d’après Alban et Olivier ça arrive)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08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>
            <a:spLocks noGrp="1"/>
          </p:cNvSpPr>
          <p:nvPr>
            <p:ph type="ctrTitle"/>
          </p:nvPr>
        </p:nvSpPr>
        <p:spPr>
          <a:xfrm>
            <a:off x="5639451" y="629111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fr-FR" dirty="0"/>
              <a:t>Faites du Web Sémantique ! </a:t>
            </a:r>
            <a:endParaRPr dirty="0"/>
          </a:p>
        </p:txBody>
      </p:sp>
      <p:sp>
        <p:nvSpPr>
          <p:cNvPr id="115" name="Google Shape;115;gf3b1947da5_5_7"/>
          <p:cNvSpPr txBox="1">
            <a:spLocks noGrp="1"/>
          </p:cNvSpPr>
          <p:nvPr>
            <p:ph type="subTitle" idx="1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074" name="Picture 2" descr="blazegraph - Twitter Search / Twitter">
            <a:extLst>
              <a:ext uri="{FF2B5EF4-FFF2-40B4-BE49-F238E27FC236}">
                <a16:creationId xmlns:a16="http://schemas.microsoft.com/office/drawing/2014/main" id="{62C2ADF3-4FEB-7C1E-9036-D3196EDB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55" y="3004291"/>
            <a:ext cx="3675019" cy="27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174</Words>
  <Application>Microsoft Macintosh PowerPoint</Application>
  <PresentationFormat>Grand écran</PresentationFormat>
  <Paragraphs>43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Poppins Medium</vt:lpstr>
      <vt:lpstr>Thème Office</vt:lpstr>
      <vt:lpstr>Enabling Web-scale data integration in biomedicine through Linked Open Data https://doi.org/10.1038/s41746-019-0162-5</vt:lpstr>
      <vt:lpstr>C’est magique ! </vt:lpstr>
      <vt:lpstr>C’est magique ! </vt:lpstr>
      <vt:lpstr>Mais…</vt:lpstr>
      <vt:lpstr>Mais… </vt:lpstr>
      <vt:lpstr>Mais… </vt:lpstr>
      <vt:lpstr>Le petit plus de l’article </vt:lpstr>
      <vt:lpstr>Bilan</vt:lpstr>
      <vt:lpstr>Faites du Web Sémantique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Web-scale data integration in biomedicine through Linked Open Data</dc:title>
  <dc:creator>Microsoft Office User</dc:creator>
  <cp:lastModifiedBy>Hélène Chiapello</cp:lastModifiedBy>
  <cp:revision>5</cp:revision>
  <dcterms:created xsi:type="dcterms:W3CDTF">2022-03-02T13:51:29Z</dcterms:created>
  <dcterms:modified xsi:type="dcterms:W3CDTF">2023-01-20T08:47:04Z</dcterms:modified>
</cp:coreProperties>
</file>