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YKKIWzvHLvCV0P/TOyKzB8gro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1"/>
  </p:normalViewPr>
  <p:slideViewPr>
    <p:cSldViewPr snapToGrid="0">
      <p:cViewPr varScale="1">
        <p:scale>
          <a:sx n="122" d="100"/>
          <a:sy n="122" d="100"/>
        </p:scale>
        <p:origin x="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72ca414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f72ca41436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1f72ca41436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72ca414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1f72ca4143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1f72ca4143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72ca4143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f72ca41436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1f72ca41436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6998cbd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6998cbd6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f6998cbd6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72ca4143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f72ca41436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1f72ca41436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3b1947da5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f3b1947da5_5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f3b1947da5_5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hite bg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ubTitle" idx="1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9046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Left column">
  <p:cSld name="4_Empty Slid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l="45108" t="11987" r="4205" b="75136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11819427cea_2_47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lue bg">
  <p:cSld name="Title 2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40088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2_Empty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6_Empty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l="39046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no footer">
  <p:cSld name="Empty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Full width">
  <p:cSld name="4_Empty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Right column">
  <p:cSld name="5_Empty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Two columns">
  <p:cSld name="3_Empty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ubTitle" idx="3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5036175" y="9141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PhLeGrA: Graph Analytics in Pharmacology over the Web of Life Sciences Linked Open Data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5639451" y="38561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Ombeline / Andreas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ETBII 19/01/2023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ct val="120000"/>
              <a:buFont typeface="Poppins Medium"/>
              <a:buNone/>
            </a:pPr>
            <a:r>
              <a:rPr lang="fr-FR" sz="5000"/>
              <a:t>Context</a:t>
            </a:r>
            <a:endParaRPr/>
          </a:p>
        </p:txBody>
      </p:sp>
      <p:sp>
        <p:nvSpPr>
          <p:cNvPr id="106" name="Google Shape;106;gf3b1947da5_5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ETBII 2023</a:t>
            </a:r>
            <a:endParaRPr/>
          </a:p>
        </p:txBody>
      </p:sp>
      <p:sp>
        <p:nvSpPr>
          <p:cNvPr id="107" name="Google Shape;107;gf3b1947da5_5_0"/>
          <p:cNvSpPr txBox="1">
            <a:spLocks noGrp="1"/>
          </p:cNvSpPr>
          <p:nvPr>
            <p:ph type="body" idx="1"/>
          </p:nvPr>
        </p:nvSpPr>
        <p:spPr>
          <a:xfrm>
            <a:off x="155575" y="836600"/>
            <a:ext cx="11084400" cy="52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▪"/>
            </a:pPr>
            <a:r>
              <a:rPr lang="fr-FR"/>
              <a:t>Adverse drug reactions  = ADRs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▪"/>
            </a:pPr>
            <a:r>
              <a:rPr lang="fr-FR"/>
              <a:t>Leading cause of death (USA)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▪"/>
            </a:pPr>
            <a:r>
              <a:rPr lang="fr-FR"/>
              <a:t>ADRs mostly due to polypharmacy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▪"/>
            </a:pPr>
            <a:r>
              <a:rPr lang="fr-FR"/>
              <a:t>Drug-drug interactions (DDIs) are poorly characterized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45720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▪"/>
            </a:pPr>
            <a:r>
              <a:rPr lang="fr-FR"/>
              <a:t>Prediction of DDIs/ADRs ⇒ better understanding of the underlying biological mechanisms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72ca41436_0_23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ct val="120000"/>
              <a:buFont typeface="Poppins Medium"/>
              <a:buNone/>
            </a:pPr>
            <a:r>
              <a:rPr lang="fr-FR" sz="5000"/>
              <a:t>PhLeGrA overview</a:t>
            </a:r>
            <a:endParaRPr/>
          </a:p>
        </p:txBody>
      </p:sp>
      <p:sp>
        <p:nvSpPr>
          <p:cNvPr id="114" name="Google Shape;114;g1f72ca41436_0_23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4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/>
              <a:t>Given one or more drug predict the probability to have a given adverse drug reaction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/>
              <a:t>{Drug}</a:t>
            </a:r>
            <a:r>
              <a:rPr lang="fr-FR" baseline="-25000"/>
              <a:t>n</a:t>
            </a:r>
            <a:r>
              <a:rPr lang="fr-FR"/>
              <a:t> -&gt; ADR</a:t>
            </a:r>
            <a:endParaRPr/>
          </a:p>
        </p:txBody>
      </p:sp>
      <p:sp>
        <p:nvSpPr>
          <p:cNvPr id="115" name="Google Shape;115;g1f72ca41436_0_23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ETBII 2023</a:t>
            </a:r>
            <a:endParaRPr/>
          </a:p>
        </p:txBody>
      </p:sp>
      <p:pic>
        <p:nvPicPr>
          <p:cNvPr id="116" name="Google Shape;116;g1f72ca41436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653142"/>
            <a:ext cx="5565916" cy="473980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f72ca41436_0_23"/>
          <p:cNvSpPr txBox="1"/>
          <p:nvPr/>
        </p:nvSpPr>
        <p:spPr>
          <a:xfrm>
            <a:off x="10717422" y="1035397"/>
            <a:ext cx="98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DrugBank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f72ca41436_0_23"/>
          <p:cNvSpPr txBox="1"/>
          <p:nvPr/>
        </p:nvSpPr>
        <p:spPr>
          <a:xfrm>
            <a:off x="10856081" y="1343174"/>
            <a:ext cx="70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KEGG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f72ca41436_0_23"/>
          <p:cNvSpPr txBox="1"/>
          <p:nvPr/>
        </p:nvSpPr>
        <p:spPr>
          <a:xfrm>
            <a:off x="10694117" y="1655542"/>
            <a:ext cx="109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PharmKGB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f72ca41436_0_23"/>
          <p:cNvSpPr txBox="1"/>
          <p:nvPr/>
        </p:nvSpPr>
        <p:spPr>
          <a:xfrm>
            <a:off x="10816005" y="1958728"/>
            <a:ext cx="78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CTD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f72ca41436_0_23"/>
          <p:cNvSpPr txBox="1"/>
          <p:nvPr/>
        </p:nvSpPr>
        <p:spPr>
          <a:xfrm>
            <a:off x="6429855" y="4226978"/>
            <a:ext cx="78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FAERS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f72ca41436_0_23"/>
          <p:cNvSpPr txBox="1">
            <a:spLocks noGrp="1"/>
          </p:cNvSpPr>
          <p:nvPr>
            <p:ph type="body" idx="1"/>
          </p:nvPr>
        </p:nvSpPr>
        <p:spPr>
          <a:xfrm>
            <a:off x="216000" y="3873703"/>
            <a:ext cx="5651400" cy="19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400"/>
              <a:t>"Graph analytics module" ⇒ probabilistic graph model: hidden conditional random field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72ca41436_0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ct val="120000"/>
              <a:buFont typeface="Poppins Medium"/>
              <a:buNone/>
            </a:pPr>
            <a:r>
              <a:rPr lang="fr-FR" sz="5000"/>
              <a:t>PhLeGrA data integration</a:t>
            </a:r>
            <a:endParaRPr/>
          </a:p>
        </p:txBody>
      </p:sp>
      <p:sp>
        <p:nvSpPr>
          <p:cNvPr id="129" name="Google Shape;129;g1f72ca41436_0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ETBII 2023</a:t>
            </a:r>
            <a:endParaRPr/>
          </a:p>
        </p:txBody>
      </p:sp>
      <p:pic>
        <p:nvPicPr>
          <p:cNvPr id="130" name="Google Shape;130;g1f72ca4143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06" y="2276388"/>
            <a:ext cx="5065403" cy="123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f72ca41436_0_0"/>
          <p:cNvSpPr txBox="1"/>
          <p:nvPr/>
        </p:nvSpPr>
        <p:spPr>
          <a:xfrm>
            <a:off x="393160" y="3376971"/>
            <a:ext cx="57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</a:t>
            </a:r>
            <a:endParaRPr/>
          </a:p>
        </p:txBody>
      </p:sp>
      <p:sp>
        <p:nvSpPr>
          <p:cNvPr id="132" name="Google Shape;132;g1f72ca41436_0_0"/>
          <p:cNvSpPr txBox="1"/>
          <p:nvPr/>
        </p:nvSpPr>
        <p:spPr>
          <a:xfrm>
            <a:off x="1850553" y="3382155"/>
            <a:ext cx="75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</p:txBody>
      </p:sp>
      <p:sp>
        <p:nvSpPr>
          <p:cNvPr id="133" name="Google Shape;133;g1f72ca41436_0_0"/>
          <p:cNvSpPr txBox="1"/>
          <p:nvPr/>
        </p:nvSpPr>
        <p:spPr>
          <a:xfrm>
            <a:off x="3135470" y="3376971"/>
            <a:ext cx="87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Pathway</a:t>
            </a:r>
            <a:endParaRPr/>
          </a:p>
        </p:txBody>
      </p:sp>
      <p:sp>
        <p:nvSpPr>
          <p:cNvPr id="134" name="Google Shape;134;g1f72ca41436_0_0"/>
          <p:cNvSpPr txBox="1"/>
          <p:nvPr/>
        </p:nvSpPr>
        <p:spPr>
          <a:xfrm>
            <a:off x="4387374" y="3376971"/>
            <a:ext cx="104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Phenotype</a:t>
            </a:r>
            <a:endParaRPr/>
          </a:p>
        </p:txBody>
      </p:sp>
      <p:sp>
        <p:nvSpPr>
          <p:cNvPr id="135" name="Google Shape;135;g1f72ca41436_0_0"/>
          <p:cNvSpPr txBox="1"/>
          <p:nvPr/>
        </p:nvSpPr>
        <p:spPr>
          <a:xfrm>
            <a:off x="818860" y="3745710"/>
            <a:ext cx="131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R1: </a:t>
            </a:r>
            <a:r>
              <a:rPr lang="fr-FR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hasTarget</a:t>
            </a:r>
            <a:endParaRPr/>
          </a:p>
        </p:txBody>
      </p:sp>
      <p:sp>
        <p:nvSpPr>
          <p:cNvPr id="136" name="Google Shape;136;g1f72ca41436_0_0"/>
          <p:cNvSpPr txBox="1"/>
          <p:nvPr/>
        </p:nvSpPr>
        <p:spPr>
          <a:xfrm>
            <a:off x="753137" y="4053487"/>
            <a:ext cx="144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R2: </a:t>
            </a:r>
            <a:r>
              <a:rPr lang="fr-FR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hasEnzyme</a:t>
            </a:r>
            <a:endParaRPr/>
          </a:p>
        </p:txBody>
      </p:sp>
      <p:sp>
        <p:nvSpPr>
          <p:cNvPr id="137" name="Google Shape;137;g1f72ca41436_0_0"/>
          <p:cNvSpPr txBox="1"/>
          <p:nvPr/>
        </p:nvSpPr>
        <p:spPr>
          <a:xfrm>
            <a:off x="615279" y="4361264"/>
            <a:ext cx="172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R3: </a:t>
            </a:r>
            <a:r>
              <a:rPr lang="fr-FR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hasTransporter</a:t>
            </a:r>
            <a:endParaRPr/>
          </a:p>
        </p:txBody>
      </p:sp>
      <p:sp>
        <p:nvSpPr>
          <p:cNvPr id="138" name="Google Shape;138;g1f72ca41436_0_0"/>
          <p:cNvSpPr txBox="1"/>
          <p:nvPr/>
        </p:nvSpPr>
        <p:spPr>
          <a:xfrm>
            <a:off x="2987632" y="3898842"/>
            <a:ext cx="140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R4: </a:t>
            </a:r>
            <a:r>
              <a:rPr lang="fr-FR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isPresentIn</a:t>
            </a:r>
            <a:endParaRPr/>
          </a:p>
        </p:txBody>
      </p:sp>
      <p:sp>
        <p:nvSpPr>
          <p:cNvPr id="139" name="Google Shape;139;g1f72ca41436_0_0"/>
          <p:cNvSpPr txBox="1"/>
          <p:nvPr/>
        </p:nvSpPr>
        <p:spPr>
          <a:xfrm>
            <a:off x="2971914" y="4206619"/>
            <a:ext cx="160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R5: </a:t>
            </a:r>
            <a:r>
              <a:rPr lang="fr-FR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isImplicatedIn</a:t>
            </a:r>
            <a:endParaRPr/>
          </a:p>
        </p:txBody>
      </p:sp>
      <p:pic>
        <p:nvPicPr>
          <p:cNvPr id="140" name="Google Shape;140;g1f72ca4143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0200" y="836600"/>
            <a:ext cx="4793980" cy="554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72ca41436_0_4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ct val="120000"/>
              <a:buFont typeface="Poppins Medium"/>
              <a:buNone/>
            </a:pPr>
            <a:r>
              <a:rPr lang="fr-FR" sz="5000"/>
              <a:t>PhLeGrA some statistics</a:t>
            </a:r>
            <a:endParaRPr/>
          </a:p>
        </p:txBody>
      </p:sp>
      <p:sp>
        <p:nvSpPr>
          <p:cNvPr id="147" name="Google Shape;147;g1f72ca41436_0_47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ETBII 2023</a:t>
            </a:r>
            <a:endParaRPr/>
          </a:p>
        </p:txBody>
      </p:sp>
      <p:pic>
        <p:nvPicPr>
          <p:cNvPr id="148" name="Google Shape;148;g1f72ca41436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75" y="836625"/>
            <a:ext cx="6478575" cy="35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f72ca41436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4150" y="836625"/>
            <a:ext cx="5256227" cy="393074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f72ca41436_0_47"/>
          <p:cNvSpPr txBox="1"/>
          <p:nvPr/>
        </p:nvSpPr>
        <p:spPr>
          <a:xfrm>
            <a:off x="820550" y="5260100"/>
            <a:ext cx="1001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fr-FR"/>
              <a:t>Heterogeneity of DB content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fr-FR"/>
              <a:t>False Positive Rate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6998cbd6c_0_0"/>
          <p:cNvSpPr txBox="1">
            <a:spLocks noGrp="1"/>
          </p:cNvSpPr>
          <p:nvPr>
            <p:ph type="body" idx="1"/>
          </p:nvPr>
        </p:nvSpPr>
        <p:spPr>
          <a:xfrm>
            <a:off x="155575" y="827325"/>
            <a:ext cx="8289300" cy="529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Non-uniform SPARQL pattern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⇒ Query specific to each database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-"/>
            </a:pPr>
            <a:r>
              <a:rPr lang="fr-FR"/>
              <a:t>Name error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⇒ manual debugging OR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⇒ lost resources OR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⇒ error propagation</a:t>
            </a:r>
            <a:endParaRPr/>
          </a:p>
        </p:txBody>
      </p:sp>
      <p:sp>
        <p:nvSpPr>
          <p:cNvPr id="157" name="Google Shape;157;g1f6998cbd6c_0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Semantic Web: issues and troubleshooting</a:t>
            </a:r>
            <a:endParaRPr/>
          </a:p>
        </p:txBody>
      </p:sp>
      <p:sp>
        <p:nvSpPr>
          <p:cNvPr id="158" name="Google Shape;158;g1f6998cbd6c_0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ETBII 2023</a:t>
            </a:r>
            <a:endParaRPr/>
          </a:p>
        </p:txBody>
      </p:sp>
      <p:pic>
        <p:nvPicPr>
          <p:cNvPr id="159" name="Google Shape;159;g1f6998cbd6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625" y="2829475"/>
            <a:ext cx="6940751" cy="30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72ca41436_0_66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ct val="120000"/>
              <a:buFont typeface="Poppins Medium"/>
              <a:buNone/>
            </a:pPr>
            <a:r>
              <a:rPr lang="fr-FR" sz="5000"/>
              <a:t>Conclusion &amp; Challenges</a:t>
            </a:r>
            <a:endParaRPr/>
          </a:p>
        </p:txBody>
      </p:sp>
      <p:sp>
        <p:nvSpPr>
          <p:cNvPr id="166" name="Google Shape;166;g1f72ca41436_0_66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ETBII 2023</a:t>
            </a:r>
            <a:endParaRPr/>
          </a:p>
        </p:txBody>
      </p:sp>
      <p:sp>
        <p:nvSpPr>
          <p:cNvPr id="167" name="Google Shape;167;g1f72ca41436_0_66"/>
          <p:cNvSpPr txBox="1">
            <a:spLocks noGrp="1"/>
          </p:cNvSpPr>
          <p:nvPr>
            <p:ph type="body" idx="1"/>
          </p:nvPr>
        </p:nvSpPr>
        <p:spPr>
          <a:xfrm>
            <a:off x="155575" y="836600"/>
            <a:ext cx="11084400" cy="5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/>
              <a:t>Semantic web technologies allow to bring together pharmacological knowledge bases that are isolated.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/>
              <a:t>Open Data issues: missing links and heterogeneity. Need of manual intervention.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FR"/>
              <a:t>PhLeGrA: "proof of concept", the model is not generic. Lack of a gold standard set of Drug-ADR associations with underlying mechanisms (in 2017).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Good performances on 146 Drug-ADR pairs</a:t>
            </a:r>
            <a:endParaRPr/>
          </a:p>
        </p:txBody>
      </p:sp>
      <p:sp>
        <p:nvSpPr>
          <p:cNvPr id="168" name="Google Shape;168;g1f72ca41436_0_66"/>
          <p:cNvSpPr txBox="1"/>
          <p:nvPr/>
        </p:nvSpPr>
        <p:spPr>
          <a:xfrm>
            <a:off x="7133900" y="5044975"/>
            <a:ext cx="432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(total pairs: 3.2 millions)</a:t>
            </a:r>
            <a:endParaRPr b="1">
              <a:solidFill>
                <a:srgbClr val="A64D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3b1947da5_5_7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/>
          </a:p>
        </p:txBody>
      </p:sp>
      <p:sp>
        <p:nvSpPr>
          <p:cNvPr id="175" name="Google Shape;175;gf3b1947da5_5_7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76" name="Google Shape;176;gf3b1947da5_5_7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Macintosh PowerPoint</Application>
  <PresentationFormat>Grand écran</PresentationFormat>
  <Paragraphs>66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Poppins Medium</vt:lpstr>
      <vt:lpstr>Thème Office</vt:lpstr>
      <vt:lpstr>PhLeGrA: Graph Analytics in Pharmacology over the Web of Life Sciences Linked Open Data</vt:lpstr>
      <vt:lpstr>Context</vt:lpstr>
      <vt:lpstr>PhLeGrA overview</vt:lpstr>
      <vt:lpstr>PhLeGrA data integration</vt:lpstr>
      <vt:lpstr>PhLeGrA some statistics</vt:lpstr>
      <vt:lpstr>Semantic Web: issues and troubleshooting</vt:lpstr>
      <vt:lpstr>Conclusion &amp; Challenges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PhLeGrA: Graph Analytics in Pharmacology over the Web of Life Sciences Linked Open Data</dc:title>
  <dc:creator>Microsoft Office User</dc:creator>
  <cp:lastModifiedBy>Hélène Chiapello</cp:lastModifiedBy>
  <cp:revision>1</cp:revision>
  <dcterms:created xsi:type="dcterms:W3CDTF">2022-03-02T13:51:29Z</dcterms:created>
  <dcterms:modified xsi:type="dcterms:W3CDTF">2023-01-20T08:48:50Z</dcterms:modified>
</cp:coreProperties>
</file>