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fd7zUUpcnadI1hexOT4wR5Z3I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0" autoAdjust="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fr-FR" sz="1200" dirty="0" err="1"/>
              <a:t>Identify</a:t>
            </a:r>
            <a:r>
              <a:rPr lang="fr-FR" sz="1200" dirty="0"/>
              <a:t> KRAS </a:t>
            </a:r>
            <a:r>
              <a:rPr lang="fr-FR" sz="1200" dirty="0" err="1"/>
              <a:t>mutational</a:t>
            </a:r>
            <a:r>
              <a:rPr lang="fr-FR" sz="1200" dirty="0"/>
              <a:t> </a:t>
            </a:r>
            <a:r>
              <a:rPr lang="fr-FR" sz="1200" dirty="0" err="1"/>
              <a:t>heterogeneity</a:t>
            </a:r>
            <a:r>
              <a:rPr lang="fr-FR" sz="1200" dirty="0"/>
              <a:t> and </a:t>
            </a:r>
            <a:r>
              <a:rPr lang="fr-FR" sz="1200" dirty="0" err="1"/>
              <a:t>alternate</a:t>
            </a:r>
            <a:r>
              <a:rPr lang="fr-FR" sz="1200" dirty="0"/>
              <a:t> drivers in KRAS </a:t>
            </a:r>
            <a:r>
              <a:rPr lang="fr-FR" sz="1200" dirty="0" err="1"/>
              <a:t>wild</a:t>
            </a:r>
            <a:r>
              <a:rPr lang="fr-FR" sz="1200" dirty="0"/>
              <a:t>-type </a:t>
            </a:r>
            <a:r>
              <a:rPr lang="fr-FR" sz="1200" dirty="0" err="1"/>
              <a:t>tumors</a:t>
            </a:r>
            <a:endParaRPr lang="fr-FR" sz="1200" dirty="0"/>
          </a:p>
          <a:p>
            <a:pPr marL="342900" indent="-342900"/>
            <a:r>
              <a:rPr lang="fr-FR" sz="1200" dirty="0" err="1"/>
              <a:t>Identify</a:t>
            </a:r>
            <a:r>
              <a:rPr lang="fr-FR" sz="1200" dirty="0"/>
              <a:t> </a:t>
            </a:r>
            <a:r>
              <a:rPr lang="fr-FR" sz="1200" dirty="0" err="1"/>
              <a:t>proteomic</a:t>
            </a:r>
            <a:r>
              <a:rPr lang="fr-FR" sz="1200" dirty="0"/>
              <a:t> </a:t>
            </a:r>
            <a:r>
              <a:rPr lang="fr-FR" sz="1200" dirty="0" err="1"/>
              <a:t>subtypes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prognostic</a:t>
            </a:r>
            <a:r>
              <a:rPr lang="fr-FR" sz="1200" dirty="0"/>
              <a:t> </a:t>
            </a:r>
            <a:r>
              <a:rPr lang="fr-FR" sz="1200" dirty="0" err="1"/>
              <a:t>significance</a:t>
            </a:r>
            <a:r>
              <a:rPr lang="fr-FR" sz="1200" dirty="0"/>
              <a:t> and </a:t>
            </a:r>
            <a:r>
              <a:rPr lang="fr-FR" sz="1200" dirty="0" err="1"/>
              <a:t>therapeutic</a:t>
            </a:r>
            <a:r>
              <a:rPr lang="fr-FR" sz="1200" dirty="0"/>
              <a:t> implications</a:t>
            </a:r>
          </a:p>
          <a:p>
            <a:pPr marL="342900" indent="-342900"/>
            <a:r>
              <a:rPr lang="fr-FR" sz="1200" dirty="0"/>
              <a:t>Integrated </a:t>
            </a:r>
            <a:r>
              <a:rPr lang="fr-FR" sz="1200" dirty="0" err="1"/>
              <a:t>analysis</a:t>
            </a:r>
            <a:r>
              <a:rPr lang="fr-FR" sz="1200" dirty="0"/>
              <a:t> of </a:t>
            </a:r>
            <a:r>
              <a:rPr lang="fr-FR" sz="1200" dirty="0" err="1"/>
              <a:t>mRNA</a:t>
            </a:r>
            <a:r>
              <a:rPr lang="fr-FR" sz="1200" dirty="0"/>
              <a:t> and non-</a:t>
            </a:r>
            <a:r>
              <a:rPr lang="fr-FR" sz="1200" dirty="0" err="1"/>
              <a:t>coding</a:t>
            </a:r>
            <a:r>
              <a:rPr lang="fr-FR" sz="1200" dirty="0"/>
              <a:t> RNA </a:t>
            </a:r>
            <a:r>
              <a:rPr lang="fr-FR" sz="1200" dirty="0" err="1"/>
              <a:t>suggests</a:t>
            </a:r>
            <a:r>
              <a:rPr lang="fr-FR" sz="1200" dirty="0"/>
              <a:t> </a:t>
            </a:r>
            <a:r>
              <a:rPr lang="fr-FR" sz="1200" dirty="0" err="1"/>
              <a:t>onsensus</a:t>
            </a:r>
            <a:r>
              <a:rPr lang="fr-FR" sz="1200" dirty="0"/>
              <a:t> </a:t>
            </a:r>
            <a:r>
              <a:rPr lang="fr-FR" sz="1200" dirty="0" err="1"/>
              <a:t>subtypes</a:t>
            </a:r>
            <a:endParaRPr lang="fr-FR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Mutational Heterogeneity of KRAS Alterations in Pancreatic Cancer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Landscape of KRAS Wild-Type Samples </a:t>
            </a:r>
            <a:endParaRPr dirty="0"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85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79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85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12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f3b1947da5_5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f3b1947da5_5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 bg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9046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Left column">
  <p:cSld name="4_Empty Slid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l="45108" t="11987" r="4205" b="75136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1819427cea_2_47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ue bg">
  <p:cSld name="Title 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40088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2_Empty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6_Empty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l="39046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no footer">
  <p:cSld name="Empty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Full width">
  <p:cSld name="4_Empty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Right column">
  <p:cSld name="5_Empty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wo columns">
  <p:cSld name="3_Empty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5036175" y="9141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 dirty="0"/>
              <a:t>Integrated </a:t>
            </a:r>
            <a:r>
              <a:rPr lang="fr-FR" dirty="0" err="1"/>
              <a:t>Genomic</a:t>
            </a:r>
            <a:r>
              <a:rPr lang="fr-FR" dirty="0"/>
              <a:t> </a:t>
            </a:r>
            <a:r>
              <a:rPr lang="fr-FR" dirty="0" err="1"/>
              <a:t>Characterization</a:t>
            </a:r>
            <a:r>
              <a:rPr lang="fr-FR" dirty="0"/>
              <a:t> of </a:t>
            </a:r>
            <a:r>
              <a:rPr lang="fr-FR" dirty="0" err="1"/>
              <a:t>Pancreatic</a:t>
            </a:r>
            <a:r>
              <a:rPr lang="fr-FR" dirty="0"/>
              <a:t> </a:t>
            </a:r>
            <a:r>
              <a:rPr lang="fr-FR" dirty="0" err="1"/>
              <a:t>Ductal</a:t>
            </a:r>
            <a:r>
              <a:rPr lang="fr-FR" dirty="0"/>
              <a:t> </a:t>
            </a:r>
            <a:r>
              <a:rPr lang="fr-FR" dirty="0" err="1"/>
              <a:t>Adenocarcinoma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4714240" y="3856111"/>
            <a:ext cx="7172711" cy="20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80BB"/>
              </a:buClr>
            </a:pPr>
            <a:r>
              <a:rPr lang="fr-FR" dirty="0" err="1"/>
              <a:t>Authors</a:t>
            </a:r>
            <a:r>
              <a:rPr lang="fr-FR" dirty="0"/>
              <a:t> : </a:t>
            </a:r>
            <a:r>
              <a:rPr lang="en-US" dirty="0"/>
              <a:t>The Cancer Genome Atlas Research Network</a:t>
            </a: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dirty="0"/>
              <a:t>Speakers :	Ghislain </a:t>
            </a:r>
            <a:r>
              <a:rPr lang="fr-FR" dirty="0" err="1"/>
              <a:t>Bidaut</a:t>
            </a: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dirty="0"/>
              <a:t>		Chaker Aloui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dirty="0"/>
              <a:t>	 	Isabel Brito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dirty="0"/>
              <a:t>		Nicolas </a:t>
            </a:r>
            <a:r>
              <a:rPr lang="fr-FR" dirty="0" err="1"/>
              <a:t>Viart</a:t>
            </a:r>
            <a:endParaRPr dirty="0"/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0FD4587C-85CE-4836-B2B7-93C61E321A2C}"/>
              </a:ext>
            </a:extLst>
          </p:cNvPr>
          <p:cNvSpPr txBox="1"/>
          <p:nvPr/>
        </p:nvSpPr>
        <p:spPr>
          <a:xfrm>
            <a:off x="5639760" y="126945"/>
            <a:ext cx="6028200" cy="482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666666"/>
                </a:solidFill>
                <a:latin typeface="Arial"/>
                <a:ea typeface="Arial"/>
              </a:rPr>
              <a:t>Journal club, 19 January 2023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r-FR" dirty="0" err="1"/>
              <a:t>Summary</a:t>
            </a:r>
            <a:endParaRPr dirty="0"/>
          </a:p>
        </p:txBody>
      </p:sp>
      <p:sp>
        <p:nvSpPr>
          <p:cNvPr id="106" name="Google Shape;106;gf3b1947da5_5_0"/>
          <p:cNvSpPr txBox="1">
            <a:spLocks noGrp="1"/>
          </p:cNvSpPr>
          <p:nvPr>
            <p:ph type="body" idx="1"/>
          </p:nvPr>
        </p:nvSpPr>
        <p:spPr>
          <a:xfrm>
            <a:off x="5580286" y="847245"/>
            <a:ext cx="6445137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fr-FR" sz="2000" b="1" u="sng" spc="-1" dirty="0">
                <a:solidFill>
                  <a:srgbClr val="000000"/>
                </a:solidFill>
              </a:rPr>
              <a:t>Objective of the </a:t>
            </a:r>
            <a:r>
              <a:rPr lang="fr-FR" sz="2000" b="1" u="sng" spc="-1" dirty="0" err="1">
                <a:solidFill>
                  <a:srgbClr val="000000"/>
                </a:solidFill>
              </a:rPr>
              <a:t>paper</a:t>
            </a:r>
            <a:r>
              <a:rPr lang="fr-FR" sz="2000" b="1" u="sng" spc="-1" dirty="0">
                <a:solidFill>
                  <a:srgbClr val="000000"/>
                </a:solidFill>
              </a:rPr>
              <a:t>: </a:t>
            </a:r>
            <a:r>
              <a:rPr lang="fr-FR" sz="2000" b="1" spc="-1" dirty="0">
                <a:solidFill>
                  <a:srgbClr val="000000"/>
                </a:solidFill>
              </a:rPr>
              <a:t>multi-</a:t>
            </a:r>
            <a:r>
              <a:rPr lang="fr-FR" sz="2000" b="1" spc="-1" dirty="0" err="1">
                <a:solidFill>
                  <a:srgbClr val="000000"/>
                </a:solidFill>
              </a:rPr>
              <a:t>omic</a:t>
            </a:r>
            <a:r>
              <a:rPr lang="fr-FR" sz="2000" b="1" spc="-1" dirty="0">
                <a:solidFill>
                  <a:srgbClr val="000000"/>
                </a:solidFill>
              </a:rPr>
              <a:t> profiling of </a:t>
            </a:r>
            <a:r>
              <a:rPr lang="fr-FR" sz="2000" b="1" spc="-1" dirty="0" err="1">
                <a:solidFill>
                  <a:srgbClr val="000000"/>
                </a:solidFill>
              </a:rPr>
              <a:t>pancreatic</a:t>
            </a:r>
            <a:r>
              <a:rPr lang="fr-FR" sz="2000" b="1" spc="-1" dirty="0">
                <a:solidFill>
                  <a:srgbClr val="000000"/>
                </a:solidFill>
              </a:rPr>
              <a:t> </a:t>
            </a:r>
            <a:r>
              <a:rPr lang="fr-FR" sz="2000" b="1" spc="-1" dirty="0" err="1">
                <a:solidFill>
                  <a:srgbClr val="000000"/>
                </a:solidFill>
              </a:rPr>
              <a:t>ductal</a:t>
            </a:r>
            <a:r>
              <a:rPr lang="fr-FR" sz="2000" b="1" spc="-1" dirty="0">
                <a:solidFill>
                  <a:srgbClr val="000000"/>
                </a:solidFill>
              </a:rPr>
              <a:t> </a:t>
            </a:r>
            <a:r>
              <a:rPr lang="fr-FR" sz="2000" b="1" spc="-1" dirty="0" err="1">
                <a:solidFill>
                  <a:srgbClr val="000000"/>
                </a:solidFill>
              </a:rPr>
              <a:t>adenocarcinoma</a:t>
            </a:r>
            <a:r>
              <a:rPr lang="fr-FR" sz="2000" b="1" spc="-1" dirty="0">
                <a:solidFill>
                  <a:srgbClr val="000000"/>
                </a:solidFill>
              </a:rPr>
              <a:t> (PDAC)</a:t>
            </a:r>
            <a:endParaRPr lang="fr-FR" sz="2000" dirty="0"/>
          </a:p>
          <a:p>
            <a:pPr marL="342900" indent="-342900"/>
            <a:endParaRPr lang="fr-FR" sz="2000" dirty="0"/>
          </a:p>
          <a:p>
            <a:pPr marL="360" indent="0">
              <a:spcBef>
                <a:spcPts val="1001"/>
              </a:spcBef>
              <a:buNone/>
            </a:pPr>
            <a:r>
              <a:rPr lang="fr-FR" sz="2400" b="1" u="sng" spc="-1" dirty="0" err="1">
                <a:solidFill>
                  <a:srgbClr val="000000"/>
                </a:solidFill>
              </a:rPr>
              <a:t>Analyzed</a:t>
            </a:r>
            <a:r>
              <a:rPr lang="fr-FR" sz="2400" b="1" u="sng" spc="-1" dirty="0">
                <a:solidFill>
                  <a:srgbClr val="000000"/>
                </a:solidFill>
              </a:rPr>
              <a:t> data </a:t>
            </a:r>
            <a:r>
              <a:rPr lang="fr-FR" sz="2400" spc="-1" dirty="0">
                <a:solidFill>
                  <a:srgbClr val="000000"/>
                </a:solidFill>
              </a:rPr>
              <a:t>(n=150):</a:t>
            </a:r>
            <a:endParaRPr lang="fr-FR" sz="2400" spc="-1" dirty="0">
              <a:solidFill>
                <a:srgbClr val="000000"/>
              </a:solidFill>
              <a:latin typeface="Arial"/>
            </a:endParaRPr>
          </a:p>
          <a:p>
            <a:pPr marL="343260" indent="-342900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 err="1">
                <a:solidFill>
                  <a:srgbClr val="000000"/>
                </a:solidFill>
              </a:rPr>
              <a:t>Germline</a:t>
            </a:r>
            <a:r>
              <a:rPr lang="fr-FR" sz="2000" spc="-1" dirty="0">
                <a:solidFill>
                  <a:srgbClr val="000000"/>
                </a:solidFill>
              </a:rPr>
              <a:t> and </a:t>
            </a:r>
            <a:r>
              <a:rPr lang="fr-FR" sz="2000" spc="-1" dirty="0" err="1">
                <a:solidFill>
                  <a:srgbClr val="000000"/>
                </a:solidFill>
              </a:rPr>
              <a:t>somatic</a:t>
            </a:r>
            <a:r>
              <a:rPr lang="fr-FR" sz="2000" spc="-1" dirty="0">
                <a:solidFill>
                  <a:srgbClr val="000000"/>
                </a:solidFill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</a:rPr>
              <a:t>genomic</a:t>
            </a:r>
            <a:r>
              <a:rPr lang="fr-FR" sz="2000" spc="-1" dirty="0">
                <a:solidFill>
                  <a:srgbClr val="000000"/>
                </a:solidFill>
              </a:rPr>
              <a:t> data (</a:t>
            </a:r>
            <a:r>
              <a:rPr lang="fr-FR" sz="2000" spc="-1" dirty="0" err="1">
                <a:solidFill>
                  <a:srgbClr val="000000"/>
                </a:solidFill>
              </a:rPr>
              <a:t>SNVs</a:t>
            </a:r>
            <a:r>
              <a:rPr lang="fr-FR" sz="2000" spc="-1" dirty="0">
                <a:solidFill>
                  <a:srgbClr val="000000"/>
                </a:solidFill>
              </a:rPr>
              <a:t>; </a:t>
            </a:r>
            <a:r>
              <a:rPr lang="fr-FR" sz="2000" spc="-1" dirty="0" err="1">
                <a:solidFill>
                  <a:srgbClr val="000000"/>
                </a:solidFill>
              </a:rPr>
              <a:t>InDels</a:t>
            </a:r>
            <a:r>
              <a:rPr lang="fr-FR" sz="2000" spc="-1" dirty="0">
                <a:solidFill>
                  <a:srgbClr val="000000"/>
                </a:solidFill>
              </a:rPr>
              <a:t>, </a:t>
            </a:r>
            <a:r>
              <a:rPr lang="fr-FR" sz="2000" spc="-1" dirty="0" err="1">
                <a:solidFill>
                  <a:srgbClr val="000000"/>
                </a:solidFill>
              </a:rPr>
              <a:t>CNVs</a:t>
            </a:r>
            <a:r>
              <a:rPr lang="fr-FR" sz="2000" spc="-1" dirty="0">
                <a:solidFill>
                  <a:srgbClr val="000000"/>
                </a:solidFill>
              </a:rPr>
              <a:t>)</a:t>
            </a:r>
          </a:p>
          <a:p>
            <a:pPr marL="343260" indent="-342900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 err="1">
                <a:solidFill>
                  <a:srgbClr val="000000"/>
                </a:solidFill>
              </a:rPr>
              <a:t>mRNA</a:t>
            </a: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marL="343260" indent="-342900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>
                <a:solidFill>
                  <a:srgbClr val="000000"/>
                </a:solidFill>
              </a:rPr>
              <a:t>DNA </a:t>
            </a:r>
            <a:r>
              <a:rPr lang="fr-FR" sz="2000" spc="-1" dirty="0" err="1">
                <a:solidFill>
                  <a:srgbClr val="000000"/>
                </a:solidFill>
              </a:rPr>
              <a:t>methylation</a:t>
            </a: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marL="343260" indent="-342900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>
                <a:solidFill>
                  <a:srgbClr val="000000"/>
                </a:solidFill>
              </a:rPr>
              <a:t>miRNA</a:t>
            </a: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marL="343260" indent="-342900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 err="1">
                <a:solidFill>
                  <a:srgbClr val="000000"/>
                </a:solidFill>
              </a:rPr>
              <a:t>lncRNA</a:t>
            </a: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marL="343260" indent="-342900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 err="1">
                <a:solidFill>
                  <a:srgbClr val="000000"/>
                </a:solidFill>
              </a:rPr>
              <a:t>Protein</a:t>
            </a:r>
            <a:r>
              <a:rPr lang="fr-FR" sz="2000" spc="-1" dirty="0">
                <a:solidFill>
                  <a:srgbClr val="000000"/>
                </a:solidFill>
              </a:rPr>
              <a:t> expression</a:t>
            </a:r>
            <a:endParaRPr lang="fr-FR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49693F-8E1A-466C-B879-E90223C0E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429"/>
            <a:ext cx="5424710" cy="54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9615746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b="1" dirty="0">
                <a:solidFill>
                  <a:srgbClr val="FF0000"/>
                </a:solidFill>
              </a:rPr>
              <a:t>Single </a:t>
            </a:r>
            <a:r>
              <a:rPr lang="fr-FR" b="1" dirty="0" err="1">
                <a:solidFill>
                  <a:srgbClr val="FF0000"/>
                </a:solidFill>
              </a:rPr>
              <a:t>omics</a:t>
            </a:r>
            <a:r>
              <a:rPr lang="fr-FR" b="1" dirty="0">
                <a:solidFill>
                  <a:srgbClr val="FF0000"/>
                </a:solidFill>
              </a:rPr>
              <a:t> analyses: </a:t>
            </a:r>
            <a:r>
              <a:rPr lang="fr-FR" dirty="0" err="1"/>
              <a:t>Unsupervised</a:t>
            </a:r>
            <a:r>
              <a:rPr lang="fr-FR" dirty="0"/>
              <a:t> clustering &amp; </a:t>
            </a:r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litterature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8" name="TextShape 2">
            <a:extLst>
              <a:ext uri="{FF2B5EF4-FFF2-40B4-BE49-F238E27FC236}">
                <a16:creationId xmlns:a16="http://schemas.microsoft.com/office/drawing/2014/main" id="{8EFC3E40-0055-41F3-9DBE-C0AC2F12A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4500" y="783432"/>
            <a:ext cx="11439156" cy="398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/>
              <a:t>Somatic</a:t>
            </a:r>
            <a:r>
              <a:rPr lang="fr-FR" dirty="0"/>
              <a:t> Mutations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 err="1"/>
              <a:t>Germline</a:t>
            </a:r>
            <a:r>
              <a:rPr lang="fr-FR" dirty="0"/>
              <a:t> Variants in </a:t>
            </a:r>
            <a:r>
              <a:rPr lang="fr-FR" dirty="0" err="1"/>
              <a:t>Pancreatic</a:t>
            </a:r>
            <a:r>
              <a:rPr lang="fr-FR" dirty="0"/>
              <a:t> Cancer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 err="1"/>
              <a:t>Mutational</a:t>
            </a:r>
            <a:r>
              <a:rPr lang="fr-FR" dirty="0"/>
              <a:t> Signatures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 err="1"/>
              <a:t>Somatic</a:t>
            </a:r>
            <a:r>
              <a:rPr lang="fr-FR" dirty="0"/>
              <a:t> Copy </a:t>
            </a:r>
            <a:r>
              <a:rPr lang="fr-FR" dirty="0" err="1"/>
              <a:t>Number</a:t>
            </a:r>
            <a:r>
              <a:rPr lang="fr-FR" dirty="0"/>
              <a:t> Aberrations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 err="1"/>
              <a:t>Clinically</a:t>
            </a:r>
            <a:r>
              <a:rPr lang="fr-FR" dirty="0"/>
              <a:t> Relevant Mutations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en-US" dirty="0"/>
              <a:t>Mutational Heterogeneity of KRAS Alterations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en-US" dirty="0"/>
              <a:t>Landscape of KRAS Wild-Type Samples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 err="1"/>
              <a:t>mRNA</a:t>
            </a:r>
            <a:r>
              <a:rPr lang="fr-FR" dirty="0"/>
              <a:t> </a:t>
            </a:r>
            <a:r>
              <a:rPr lang="fr-FR" dirty="0" err="1"/>
              <a:t>Subtypes</a:t>
            </a:r>
            <a:r>
              <a:rPr lang="fr-FR" dirty="0"/>
              <a:t>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/>
              <a:t>DNA </a:t>
            </a:r>
            <a:r>
              <a:rPr lang="fr-FR" dirty="0" err="1"/>
              <a:t>Methylation</a:t>
            </a:r>
            <a:r>
              <a:rPr lang="fr-FR" dirty="0"/>
              <a:t>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/>
              <a:t>Copy </a:t>
            </a:r>
            <a:r>
              <a:rPr lang="fr-FR" dirty="0" err="1"/>
              <a:t>Number</a:t>
            </a:r>
            <a:r>
              <a:rPr lang="fr-FR" dirty="0"/>
              <a:t> Clustering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/>
              <a:t>Non-</a:t>
            </a:r>
            <a:r>
              <a:rPr lang="fr-FR" dirty="0" err="1"/>
              <a:t>coding</a:t>
            </a:r>
            <a:r>
              <a:rPr lang="fr-FR" dirty="0"/>
              <a:t> RNA;  miRNA; 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r>
              <a:rPr lang="fr-FR" dirty="0" err="1"/>
              <a:t>Protein</a:t>
            </a:r>
            <a:r>
              <a:rPr lang="fr-FR" dirty="0"/>
              <a:t> Expression</a:t>
            </a:r>
          </a:p>
          <a:p>
            <a:pPr marL="907020" lvl="1" indent="-342900">
              <a:spcBef>
                <a:spcPts val="499"/>
              </a:spcBef>
              <a:buFont typeface="Wingdings" panose="05000000000000000000" pitchFamily="2" charset="2"/>
              <a:buChar char="Ø"/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19162-D18B-4B41-91AB-B81354E950D6}"/>
              </a:ext>
            </a:extLst>
          </p:cNvPr>
          <p:cNvSpPr txBox="1"/>
          <p:nvPr/>
        </p:nvSpPr>
        <p:spPr>
          <a:xfrm>
            <a:off x="1562986" y="5794745"/>
            <a:ext cx="1059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Redondant conclusions</a:t>
            </a:r>
            <a:r>
              <a:rPr lang="fr-FR" sz="2400" dirty="0"/>
              <a:t>: </a:t>
            </a:r>
            <a:r>
              <a:rPr lang="fr-FR" sz="2400" dirty="0" err="1"/>
              <a:t>two</a:t>
            </a:r>
            <a:r>
              <a:rPr lang="fr-FR" sz="2400" dirty="0"/>
              <a:t> </a:t>
            </a:r>
            <a:r>
              <a:rPr lang="fr-FR" sz="2400" dirty="0" err="1"/>
              <a:t>subtypes</a:t>
            </a:r>
            <a:r>
              <a:rPr lang="fr-FR" sz="2400" dirty="0"/>
              <a:t> of cancers (basal like; </a:t>
            </a:r>
            <a:r>
              <a:rPr lang="fr-FR" sz="2400" dirty="0" err="1"/>
              <a:t>classical</a:t>
            </a:r>
            <a:r>
              <a:rPr lang="fr-FR" sz="2400" dirty="0"/>
              <a:t>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>
            <a:spLocks noGrp="1"/>
          </p:cNvSpPr>
          <p:nvPr>
            <p:ph type="title"/>
          </p:nvPr>
        </p:nvSpPr>
        <p:spPr>
          <a:xfrm>
            <a:off x="155574" y="0"/>
            <a:ext cx="11657197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1000"/>
              </a:spcBef>
              <a:buSzPts val="2240"/>
            </a:pPr>
            <a:r>
              <a:rPr lang="fr-FR" b="1" dirty="0">
                <a:solidFill>
                  <a:srgbClr val="FF0000"/>
                </a:solidFill>
              </a:rPr>
              <a:t>Data </a:t>
            </a:r>
            <a:r>
              <a:rPr lang="fr-FR" b="1" dirty="0" err="1">
                <a:solidFill>
                  <a:srgbClr val="FF0000"/>
                </a:solidFill>
              </a:rPr>
              <a:t>integration</a:t>
            </a:r>
            <a:r>
              <a:rPr lang="fr-FR" b="1" dirty="0">
                <a:solidFill>
                  <a:srgbClr val="FF0000"/>
                </a:solidFill>
              </a:rPr>
              <a:t> 1/3:  </a:t>
            </a:r>
            <a:r>
              <a:rPr lang="fr-FR" b="1" u="sng" dirty="0" err="1"/>
              <a:t>Genomic</a:t>
            </a:r>
            <a:r>
              <a:rPr lang="fr-FR" b="1" u="sng" dirty="0"/>
              <a:t> data : </a:t>
            </a:r>
            <a:r>
              <a:rPr lang="fr-FR" b="1" u="sng" dirty="0">
                <a:solidFill>
                  <a:schemeClr val="tx1"/>
                </a:solidFill>
              </a:rPr>
              <a:t>(</a:t>
            </a:r>
            <a:r>
              <a:rPr lang="fr-FR" b="1" u="sng" dirty="0" err="1">
                <a:solidFill>
                  <a:schemeClr val="tx1"/>
                </a:solidFill>
              </a:rPr>
              <a:t>Somatic</a:t>
            </a:r>
            <a:r>
              <a:rPr lang="fr-FR" b="1" u="sng" dirty="0">
                <a:solidFill>
                  <a:schemeClr val="tx1"/>
                </a:solidFill>
              </a:rPr>
              <a:t>, </a:t>
            </a:r>
            <a:r>
              <a:rPr lang="fr-FR" b="1" u="sng" dirty="0" err="1">
                <a:solidFill>
                  <a:schemeClr val="tx1"/>
                </a:solidFill>
              </a:rPr>
              <a:t>germline</a:t>
            </a:r>
            <a:r>
              <a:rPr lang="fr-FR" b="1" u="sng" dirty="0">
                <a:solidFill>
                  <a:schemeClr val="tx1"/>
                </a:solidFill>
              </a:rPr>
              <a:t>, SNV, CNV… )</a:t>
            </a:r>
          </a:p>
        </p:txBody>
      </p:sp>
      <p:sp>
        <p:nvSpPr>
          <p:cNvPr id="107" name="Google Shape;107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CF7BD5-E0E1-4978-BD42-FD0A5576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4" y="518229"/>
            <a:ext cx="7010769" cy="633977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F810DC-0699-47CF-B7BB-D03E9A01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5" y="641850"/>
            <a:ext cx="48101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Data </a:t>
            </a:r>
            <a:r>
              <a:rPr lang="fr-FR" b="1" dirty="0" err="1">
                <a:solidFill>
                  <a:srgbClr val="FF0000"/>
                </a:solidFill>
              </a:rPr>
              <a:t>integration</a:t>
            </a:r>
            <a:r>
              <a:rPr lang="fr-FR" b="1" dirty="0">
                <a:solidFill>
                  <a:srgbClr val="FF0000"/>
                </a:solidFill>
              </a:rPr>
              <a:t> 2/3: </a:t>
            </a:r>
            <a:r>
              <a:rPr lang="fr-FR" b="1" u="sng" dirty="0" err="1"/>
              <a:t>Integrative</a:t>
            </a:r>
            <a:r>
              <a:rPr lang="fr-FR" b="1" u="sng" dirty="0"/>
              <a:t> Quantitative </a:t>
            </a:r>
            <a:r>
              <a:rPr lang="fr-FR" b="1" u="sng" dirty="0" err="1"/>
              <a:t>Analysis</a:t>
            </a:r>
            <a:r>
              <a:rPr lang="fr-FR" b="1" u="sng" dirty="0"/>
              <a:t> (IQA)</a:t>
            </a:r>
            <a:endParaRPr dirty="0"/>
          </a:p>
        </p:txBody>
      </p:sp>
      <p:sp>
        <p:nvSpPr>
          <p:cNvPr id="106" name="Google Shape;106;gf3b1947da5_5_0"/>
          <p:cNvSpPr txBox="1">
            <a:spLocks noGrp="1"/>
          </p:cNvSpPr>
          <p:nvPr>
            <p:ph type="body" idx="1"/>
          </p:nvPr>
        </p:nvSpPr>
        <p:spPr>
          <a:xfrm>
            <a:off x="155574" y="663892"/>
            <a:ext cx="11772265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fr-FR" dirty="0" err="1"/>
              <a:t>mRNA</a:t>
            </a:r>
            <a:r>
              <a:rPr lang="fr-FR" dirty="0"/>
              <a:t>-miRNA; miRNA-</a:t>
            </a:r>
            <a:r>
              <a:rPr lang="fr-FR" dirty="0" err="1"/>
              <a:t>LncRNA</a:t>
            </a:r>
            <a:r>
              <a:rPr lang="fr-FR" dirty="0"/>
              <a:t>; miRNA-</a:t>
            </a:r>
            <a:r>
              <a:rPr lang="fr-FR" dirty="0" err="1"/>
              <a:t>DNA_methylation</a:t>
            </a:r>
            <a:r>
              <a:rPr lang="fr-FR" dirty="0"/>
              <a:t>; </a:t>
            </a:r>
            <a:r>
              <a:rPr lang="fr-FR" dirty="0" err="1"/>
              <a:t>mRNA-LncRNA-DNA_methylation</a:t>
            </a:r>
            <a:endParaRPr lang="fr-FR" dirty="0"/>
          </a:p>
          <a:p>
            <a:pPr marL="0" lvl="0" indent="0">
              <a:buNone/>
            </a:pPr>
            <a:r>
              <a:rPr lang="fr-FR" sz="2000" dirty="0" err="1"/>
              <a:t>Integration</a:t>
            </a:r>
            <a:r>
              <a:rPr lang="fr-FR" sz="2000" dirty="0"/>
              <a:t> of data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many</a:t>
            </a:r>
            <a:r>
              <a:rPr lang="fr-FR" sz="2000" dirty="0"/>
              <a:t> </a:t>
            </a:r>
            <a:r>
              <a:rPr lang="fr-FR" sz="2000" dirty="0" err="1"/>
              <a:t>databases</a:t>
            </a:r>
            <a:endParaRPr lang="fr-FR" sz="2000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107" name="Google Shape;107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1065F9-B07C-4C9C-8227-E95EB1CE7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85" b="12003"/>
          <a:stretch/>
        </p:blipFill>
        <p:spPr>
          <a:xfrm>
            <a:off x="0" y="2503101"/>
            <a:ext cx="6189549" cy="5283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D93B5DE-E0AA-48E9-A061-0625AEC12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1" y="3630295"/>
            <a:ext cx="5595062" cy="25638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DAEE54-F91B-4CAF-8F95-34BA84927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485" y="2529682"/>
            <a:ext cx="4769910" cy="40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3b1947da5_5_0"/>
          <p:cNvSpPr txBox="1">
            <a:spLocks noGrp="1"/>
          </p:cNvSpPr>
          <p:nvPr>
            <p:ph type="body" idx="1"/>
          </p:nvPr>
        </p:nvSpPr>
        <p:spPr>
          <a:xfrm>
            <a:off x="155574" y="582612"/>
            <a:ext cx="11772265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fr-FR" dirty="0"/>
              <a:t>miRNA, </a:t>
            </a:r>
            <a:r>
              <a:rPr lang="fr-FR" dirty="0" err="1"/>
              <a:t>mRNA</a:t>
            </a:r>
            <a:r>
              <a:rPr lang="fr-FR" dirty="0"/>
              <a:t>, </a:t>
            </a:r>
            <a:r>
              <a:rPr lang="fr-FR" dirty="0" err="1"/>
              <a:t>lncRNA</a:t>
            </a:r>
            <a:r>
              <a:rPr lang="fr-FR" dirty="0"/>
              <a:t>, and DNA </a:t>
            </a:r>
            <a:r>
              <a:rPr lang="fr-FR" dirty="0" err="1"/>
              <a:t>methylation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76 </a:t>
            </a:r>
            <a:r>
              <a:rPr lang="fr-FR" dirty="0" err="1"/>
              <a:t>indiv</a:t>
            </a:r>
            <a:r>
              <a:rPr lang="fr-FR" dirty="0"/>
              <a:t> (high </a:t>
            </a:r>
            <a:r>
              <a:rPr lang="fr-FR" dirty="0" err="1"/>
              <a:t>purity</a:t>
            </a:r>
            <a:r>
              <a:rPr lang="fr-FR" dirty="0"/>
              <a:t>)</a:t>
            </a:r>
          </a:p>
          <a:p>
            <a:pPr marL="0" lvl="0" indent="0">
              <a:buNone/>
            </a:pPr>
            <a:r>
              <a:rPr lang="fr-FR" dirty="0"/>
              <a:t>(</a:t>
            </a:r>
            <a:r>
              <a:rPr lang="fr-FR" dirty="0" err="1"/>
              <a:t>Proteome</a:t>
            </a:r>
            <a:r>
              <a:rPr lang="fr-FR" dirty="0"/>
              <a:t> data </a:t>
            </a:r>
            <a:r>
              <a:rPr lang="fr-FR" dirty="0" err="1"/>
              <a:t>excluded</a:t>
            </a:r>
            <a:r>
              <a:rPr lang="fr-FR" dirty="0"/>
              <a:t>,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missing</a:t>
            </a:r>
            <a:r>
              <a:rPr lang="fr-FR" dirty="0"/>
              <a:t> data)</a:t>
            </a:r>
          </a:p>
        </p:txBody>
      </p:sp>
      <p:sp>
        <p:nvSpPr>
          <p:cNvPr id="107" name="Google Shape;107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8412AD-48E8-4F0D-949F-A41AB943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19694"/>
            <a:ext cx="4450080" cy="17564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BCF9C1-011E-47DC-A45F-0327F904A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1" y="1837055"/>
            <a:ext cx="7581900" cy="37338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138D25B-DED1-4190-A009-905EF909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Data </a:t>
            </a:r>
            <a:r>
              <a:rPr lang="fr-FR" b="1" dirty="0" err="1">
                <a:solidFill>
                  <a:srgbClr val="FF0000"/>
                </a:solidFill>
              </a:rPr>
              <a:t>integration</a:t>
            </a:r>
            <a:r>
              <a:rPr lang="fr-FR" b="1" dirty="0">
                <a:solidFill>
                  <a:srgbClr val="FF0000"/>
                </a:solidFill>
              </a:rPr>
              <a:t> 3/3: </a:t>
            </a:r>
            <a:r>
              <a:rPr lang="fr-FR" b="1" u="sng" dirty="0" err="1"/>
              <a:t>Similarity</a:t>
            </a:r>
            <a:r>
              <a:rPr lang="fr-FR" b="1" u="sng" dirty="0"/>
              <a:t> Network Fusion (SNF)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16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138D25B-DED1-4190-A009-905EF909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Key points of </a:t>
            </a:r>
            <a:r>
              <a:rPr lang="fr-FR" b="1" dirty="0" err="1">
                <a:solidFill>
                  <a:srgbClr val="FF0000"/>
                </a:solidFill>
              </a:rPr>
              <a:t>interests</a:t>
            </a:r>
            <a:endParaRPr lang="fr-FR" dirty="0"/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FC996047-885F-49A7-B93B-62000677ACE4}"/>
              </a:ext>
            </a:extLst>
          </p:cNvPr>
          <p:cNvSpPr txBox="1"/>
          <p:nvPr/>
        </p:nvSpPr>
        <p:spPr>
          <a:xfrm>
            <a:off x="162560" y="836640"/>
            <a:ext cx="11881600" cy="52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Lots of analyses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50280">
              <a:lnSpc>
                <a:spcPct val="90000"/>
              </a:lnSpc>
              <a:spcBef>
                <a:spcPts val="499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Deep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characterisation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alterations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found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pancreatic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cancers. 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50280">
              <a:lnSpc>
                <a:spcPct val="90000"/>
              </a:lnSpc>
              <a:spcBef>
                <a:spcPts val="499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Good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starting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point for an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integrative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analysis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supposed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to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be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done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all data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available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TCGA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SNF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results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validates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published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signatures of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previous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papers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Highly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oriented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toward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clinical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readers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actionable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mutations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described</a:t>
            </a:r>
            <a:endParaRPr lang="fr-FR" sz="2800" spc="-1" dirty="0">
              <a:ea typeface="Calibri"/>
            </a:endParaRPr>
          </a:p>
          <a:p>
            <a:pPr marL="8676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67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55520" y="0"/>
            <a:ext cx="7677720" cy="549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2400" b="0" strike="noStrike" spc="-1">
                <a:solidFill>
                  <a:srgbClr val="0080BB"/>
                </a:solidFill>
                <a:latin typeface="Calibri"/>
                <a:ea typeface="Calibri"/>
              </a:rPr>
              <a:t>Questions, difficulties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55520" y="836640"/>
            <a:ext cx="11868840" cy="52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Very descriptive of mutations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found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pancreatic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cancers but no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interpretation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General objective of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paper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but no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sub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-objectives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Few description of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integration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methods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SNF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used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but no more conclusion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this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analysis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0440">
              <a:lnSpc>
                <a:spcPct val="90000"/>
              </a:lnSpc>
              <a:spcBef>
                <a:spcPts val="1001"/>
              </a:spcBef>
              <a:buClr>
                <a:srgbClr val="0080BB"/>
              </a:buClr>
              <a:buFont typeface="Noto Sans Symbols"/>
              <a:buChar char="▪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« INTEGRATED » in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title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but no real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integration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different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modalities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"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	=&gt; « 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integration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»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term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extensivelly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used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compared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to the real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work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2123640" y="6396120"/>
            <a:ext cx="9115920" cy="369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1875DB6-296C-E92B-926D-03509633F6A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14" name="Google Shape;114;gf3b1947da5_5_7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5" name="Google Shape;115;gf3b1947da5_5_7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Grand écran</PresentationFormat>
  <Paragraphs>67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Noto Sans Symbols</vt:lpstr>
      <vt:lpstr>Poppins Medium</vt:lpstr>
      <vt:lpstr>Wingdings</vt:lpstr>
      <vt:lpstr>Thème Office</vt:lpstr>
      <vt:lpstr>Integrated Genomic Characterization of Pancreatic Ductal Adenocarcinoma</vt:lpstr>
      <vt:lpstr>Summary</vt:lpstr>
      <vt:lpstr>Single omics analyses: Unsupervised clustering &amp; comparison with litterature </vt:lpstr>
      <vt:lpstr>Data integration 1/3:  Genomic data : (Somatic, germline, SNV, CNV… )</vt:lpstr>
      <vt:lpstr>Data integration 2/3: Integrative Quantitative Analysis (IQA)</vt:lpstr>
      <vt:lpstr>Data integration 3/3: Similarity Network Fusion (SNF)</vt:lpstr>
      <vt:lpstr>Key points of interests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Genomic Characterization of Pancreatic Ductal Adenocarcinoma</dc:title>
  <dc:creator>Microsoft Office User</dc:creator>
  <cp:lastModifiedBy>Viart Nicolas</cp:lastModifiedBy>
  <cp:revision>33</cp:revision>
  <dcterms:created xsi:type="dcterms:W3CDTF">2022-03-02T13:51:29Z</dcterms:created>
  <dcterms:modified xsi:type="dcterms:W3CDTF">2023-01-19T16:53:35Z</dcterms:modified>
</cp:coreProperties>
</file>