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rSNzRqPAvB+XMIM7hNN+C+t7J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1"/>
  </p:normalViewPr>
  <p:slideViewPr>
    <p:cSldViewPr snapToGrid="0">
      <p:cViewPr varScale="1">
        <p:scale>
          <a:sx n="122" d="100"/>
          <a:sy n="122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58d0e20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58d0e206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d58d0e206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58d0e206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58d0e2060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d58d0e2060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64184e29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64184e29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f64184e29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64184e2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64184e29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64184e29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58d0e2060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58d0e2060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 1">
  <p:cSld name="3_Empty Slide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58d0e2060_3_9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5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cxnSp>
        <p:nvCxnSpPr>
          <p:cNvPr id="95" name="Google Shape;95;g1d58d0e2060_3_99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g1d58d0e2060_3_99"/>
          <p:cNvPicPr preferRelativeResize="0"/>
          <p:nvPr/>
        </p:nvPicPr>
        <p:blipFill rotWithShape="1">
          <a:blip r:embed="rId2">
            <a:alphaModFix amt="50000"/>
          </a:blip>
          <a:srcRect l="45108" t="11987" r="4206" b="75136"/>
          <a:stretch/>
        </p:blipFill>
        <p:spPr>
          <a:xfrm>
            <a:off x="8974316" y="0"/>
            <a:ext cx="3377939" cy="5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d58d0e2060_3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d58d0e2060_3_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d58d0e2060_3_99"/>
          <p:cNvSpPr txBox="1"/>
          <p:nvPr/>
        </p:nvSpPr>
        <p:spPr>
          <a:xfrm>
            <a:off x="11426076" y="6381797"/>
            <a:ext cx="610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900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900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d58d0e2060_3_99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7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80BB"/>
              </a:buClr>
              <a:buSzPts val="23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50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50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1d58d0e2060_3_99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7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80BB"/>
              </a:buClr>
              <a:buSzPts val="23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50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50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1d58d0e2060_3_99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500"/>
              <a:buNone/>
              <a:defRPr sz="1500">
                <a:solidFill>
                  <a:srgbClr val="0080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5036175" y="12189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Integrative Transkingdom Analysis of the Gut Microbiome in Antibiotic Perturbation and Critical Illness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ubTitle" idx="1"/>
          </p:nvPr>
        </p:nvSpPr>
        <p:spPr>
          <a:xfrm>
            <a:off x="5639450" y="4541906"/>
            <a:ext cx="62475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Bastiaan W. Haak, et al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Christelle, Christine, Audrey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ETBII 16 Janvier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/>
              <a:t>Summary</a:t>
            </a:r>
            <a:endParaRPr/>
          </a:p>
        </p:txBody>
      </p:sp>
      <p:sp>
        <p:nvSpPr>
          <p:cNvPr id="116" name="Google Shape;116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17" name="Google Shape;117;gf3b1947da5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400" y="1033700"/>
            <a:ext cx="4845321" cy="4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f3b1947da5_5_0"/>
          <p:cNvSpPr txBox="1"/>
          <p:nvPr/>
        </p:nvSpPr>
        <p:spPr>
          <a:xfrm>
            <a:off x="961525" y="1324525"/>
            <a:ext cx="48453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 u="sng"/>
              <a:t>Objectifs de l’étude</a:t>
            </a:r>
            <a:endParaRPr sz="1900" b="1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-FR" sz="1600" b="1"/>
              <a:t>Etudier les compositions et covariations des communautés bactériennes, fongiques et virales du microbiote intestinal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FR" sz="1600" b="1">
                <a:solidFill>
                  <a:schemeClr val="dk1"/>
                </a:solidFill>
              </a:rPr>
              <a:t>Chez des patients admis en soins critiques et patients sains traités ou non par anti-biothérapie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FR" sz="1600" b="1">
                <a:solidFill>
                  <a:schemeClr val="dk1"/>
                </a:solidFill>
              </a:rPr>
              <a:t>analyse d’association avec les SCFAs (acides gras à chaine courte)</a:t>
            </a:r>
            <a:endParaRPr sz="16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119" name="Google Shape;119;gf3b1947da5_5_0"/>
          <p:cNvSpPr txBox="1"/>
          <p:nvPr/>
        </p:nvSpPr>
        <p:spPr>
          <a:xfrm>
            <a:off x="7147775" y="5676300"/>
            <a:ext cx="363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fr-FR"/>
              <a:t>Mesure par RMN des SCFAs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58d0e2060_0_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Methode MOFA</a:t>
            </a:r>
            <a:endParaRPr/>
          </a:p>
        </p:txBody>
      </p:sp>
      <p:sp>
        <p:nvSpPr>
          <p:cNvPr id="126" name="Google Shape;126;g1d58d0e2060_0_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g1d58d0e206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5" y="1268201"/>
            <a:ext cx="6751500" cy="47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d58d0e2060_0_1"/>
          <p:cNvSpPr txBox="1"/>
          <p:nvPr/>
        </p:nvSpPr>
        <p:spPr>
          <a:xfrm>
            <a:off x="7721375" y="1795450"/>
            <a:ext cx="40716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Pré-analyse 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analyse de composition et diversité dans chaque règne/modalité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Inférence bayesienne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W = matrice des poids de chaque asv/contig (feature) dans chaque facteur. =&gt; Signatures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Z = matrice de l’influence de chaque facteur sur les échantillons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-FR">
                <a:solidFill>
                  <a:schemeClr val="dk1"/>
                </a:solidFill>
              </a:rPr>
              <a:t>Les facteurs capturent l’hétérogénéité dans les compositions</a:t>
            </a:r>
            <a:endParaRPr>
              <a:solidFill>
                <a:schemeClr val="dk1"/>
              </a:solidFill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-FR">
                <a:solidFill>
                  <a:schemeClr val="dk1"/>
                </a:solidFill>
              </a:rPr>
              <a:t>distinction des variations communes et spécifiques aux différentes modalités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58d0e2060_0_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Résultats/Focus</a:t>
            </a:r>
            <a:endParaRPr/>
          </a:p>
        </p:txBody>
      </p:sp>
      <p:pic>
        <p:nvPicPr>
          <p:cNvPr id="135" name="Google Shape;135;g1d58d0e2060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550" y="783775"/>
            <a:ext cx="4072250" cy="39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d58d0e2060_0_11"/>
          <p:cNvSpPr txBox="1"/>
          <p:nvPr/>
        </p:nvSpPr>
        <p:spPr>
          <a:xfrm>
            <a:off x="1398450" y="4563175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39%</a:t>
            </a:r>
            <a:endParaRPr/>
          </a:p>
        </p:txBody>
      </p:sp>
      <p:sp>
        <p:nvSpPr>
          <p:cNvPr id="137" name="Google Shape;137;g1d58d0e2060_0_11"/>
          <p:cNvSpPr/>
          <p:nvPr/>
        </p:nvSpPr>
        <p:spPr>
          <a:xfrm>
            <a:off x="526150" y="1286925"/>
            <a:ext cx="314400" cy="4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d58d0e2060_0_11"/>
          <p:cNvSpPr txBox="1"/>
          <p:nvPr/>
        </p:nvSpPr>
        <p:spPr>
          <a:xfrm>
            <a:off x="2406688" y="4563175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39%</a:t>
            </a:r>
            <a:endParaRPr/>
          </a:p>
        </p:txBody>
      </p:sp>
      <p:sp>
        <p:nvSpPr>
          <p:cNvPr id="139" name="Google Shape;139;g1d58d0e2060_0_11"/>
          <p:cNvSpPr txBox="1"/>
          <p:nvPr/>
        </p:nvSpPr>
        <p:spPr>
          <a:xfrm>
            <a:off x="3414925" y="4563175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19%</a:t>
            </a:r>
            <a:endParaRPr/>
          </a:p>
        </p:txBody>
      </p:sp>
      <p:sp>
        <p:nvSpPr>
          <p:cNvPr id="140" name="Google Shape;140;g1d58d0e2060_0_11"/>
          <p:cNvSpPr/>
          <p:nvPr/>
        </p:nvSpPr>
        <p:spPr>
          <a:xfrm>
            <a:off x="4946950" y="1290550"/>
            <a:ext cx="314400" cy="23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d58d0e2060_0_11"/>
          <p:cNvSpPr txBox="1"/>
          <p:nvPr/>
        </p:nvSpPr>
        <p:spPr>
          <a:xfrm>
            <a:off x="155575" y="4417175"/>
            <a:ext cx="127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Variance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expliquée</a:t>
            </a:r>
            <a:endParaRPr/>
          </a:p>
        </p:txBody>
      </p:sp>
      <p:pic>
        <p:nvPicPr>
          <p:cNvPr id="142" name="Google Shape;142;g1d58d0e2060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825" y="783775"/>
            <a:ext cx="5079254" cy="47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d58d0e2060_0_11"/>
          <p:cNvSpPr txBox="1"/>
          <p:nvPr/>
        </p:nvSpPr>
        <p:spPr>
          <a:xfrm>
            <a:off x="6281550" y="5347100"/>
            <a:ext cx="565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Facteur 1 : perturbation par les antibiotiques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Facteur 3 : sains vs malades exposés aux antibiotiques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64184e291_0_1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f64184e291_0_19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f64184e291_0_19"/>
          <p:cNvSpPr txBox="1"/>
          <p:nvPr/>
        </p:nvSpPr>
        <p:spPr>
          <a:xfrm>
            <a:off x="6416500" y="932050"/>
            <a:ext cx="5484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Après identification des facteurs d’interet (1 et 3) communs aux 3 modalités  </a:t>
            </a:r>
            <a:endParaRPr>
              <a:solidFill>
                <a:schemeClr val="dk1"/>
              </a:solidFill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-FR">
                <a:solidFill>
                  <a:schemeClr val="dk1"/>
                </a:solidFill>
              </a:rPr>
              <a:t>recherche des taxons les plus corrélés avec les facteurs</a:t>
            </a:r>
            <a:endParaRPr>
              <a:solidFill>
                <a:schemeClr val="dk1"/>
              </a:solidFill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-FR">
                <a:solidFill>
                  <a:schemeClr val="dk1"/>
                </a:solidFill>
              </a:rPr>
              <a:t>correlation entre les phages et leur hote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g1f64184e291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1700"/>
            <a:ext cx="5954726" cy="506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f64184e291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322" y="2410104"/>
            <a:ext cx="5484300" cy="321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64184e291_0_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Questionnements</a:t>
            </a:r>
            <a:endParaRPr/>
          </a:p>
        </p:txBody>
      </p:sp>
      <p:sp>
        <p:nvSpPr>
          <p:cNvPr id="160" name="Google Shape;160;g1f64184e291_0_1"/>
          <p:cNvSpPr txBox="1">
            <a:spLocks noGrp="1"/>
          </p:cNvSpPr>
          <p:nvPr>
            <p:ph type="body" idx="1"/>
          </p:nvPr>
        </p:nvSpPr>
        <p:spPr>
          <a:xfrm>
            <a:off x="1087625" y="1513575"/>
            <a:ext cx="10460100" cy="275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choix du nombre de facteurs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formules de factorisation des matrices ? </a:t>
            </a:r>
            <a:endParaRPr/>
          </a:p>
          <a:p>
            <a:pPr marL="914400" lvl="1" indent="-350519" algn="l" rtl="0">
              <a:spcBef>
                <a:spcPts val="0"/>
              </a:spcBef>
              <a:spcAft>
                <a:spcPts val="0"/>
              </a:spcAft>
              <a:buSzPts val="1920"/>
              <a:buChar char="-"/>
            </a:pPr>
            <a:r>
              <a:rPr lang="fr-FR"/>
              <a:t>Transposition</a:t>
            </a:r>
            <a:endParaRPr/>
          </a:p>
          <a:p>
            <a:pPr marL="914400" lvl="1" indent="-350519" algn="l" rtl="0">
              <a:spcBef>
                <a:spcPts val="0"/>
              </a:spcBef>
              <a:spcAft>
                <a:spcPts val="0"/>
              </a:spcAft>
              <a:buSzPts val="1920"/>
              <a:buChar char="-"/>
            </a:pPr>
            <a:r>
              <a:rPr lang="fr-FR"/>
              <a:t>Y=WZ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design : age des patients sains/malades. Biais lié à l’age ??</a:t>
            </a:r>
            <a:endParaRPr/>
          </a:p>
        </p:txBody>
      </p:sp>
      <p:sp>
        <p:nvSpPr>
          <p:cNvPr id="161" name="Google Shape;161;g1f64184e291_0_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3b1947da5_5_7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68" name="Google Shape;168;gf3b1947da5_5_7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9" name="Google Shape;169;gf3b1947da5_5_7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58d0e2060_3_8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5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Journal Club</a:t>
            </a:r>
            <a:endParaRPr/>
          </a:p>
        </p:txBody>
      </p:sp>
      <p:sp>
        <p:nvSpPr>
          <p:cNvPr id="175" name="Google Shape;175;g1d58d0e2060_3_8"/>
          <p:cNvSpPr txBox="1">
            <a:spLocks noGrp="1"/>
          </p:cNvSpPr>
          <p:nvPr>
            <p:ph type="body" idx="1"/>
          </p:nvPr>
        </p:nvSpPr>
        <p:spPr>
          <a:xfrm>
            <a:off x="289089" y="836624"/>
            <a:ext cx="5651700" cy="529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0850" algn="l" rtl="0">
              <a:spcBef>
                <a:spcPts val="1100"/>
              </a:spcBef>
              <a:spcAft>
                <a:spcPts val="0"/>
              </a:spcAft>
              <a:buSzPts val="2300"/>
              <a:buChar char="▪"/>
            </a:pPr>
            <a:r>
              <a:rPr lang="fr-FR"/>
              <a:t>What is expected from you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present what is and is not understood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609600" lvl="0" indent="-450850" algn="l" rtl="0">
              <a:spcBef>
                <a:spcPts val="1100"/>
              </a:spcBef>
              <a:spcAft>
                <a:spcPts val="0"/>
              </a:spcAft>
              <a:buSzPts val="2300"/>
              <a:buChar char="▪"/>
            </a:pPr>
            <a:r>
              <a:rPr lang="fr-FR"/>
              <a:t>structure proposed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Summary 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1 focus (1 fig/1 approach)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Key points and interest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question/difficulty</a:t>
            </a:r>
            <a:endParaRPr/>
          </a:p>
        </p:txBody>
      </p:sp>
      <p:sp>
        <p:nvSpPr>
          <p:cNvPr id="176" name="Google Shape;176;g1d58d0e2060_3_8"/>
          <p:cNvSpPr txBox="1">
            <a:spLocks noGrp="1"/>
          </p:cNvSpPr>
          <p:nvPr>
            <p:ph type="body" idx="2"/>
          </p:nvPr>
        </p:nvSpPr>
        <p:spPr>
          <a:xfrm>
            <a:off x="5538767" y="838967"/>
            <a:ext cx="6512400" cy="529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0850" algn="l" rtl="0">
              <a:spcBef>
                <a:spcPts val="1100"/>
              </a:spcBef>
              <a:spcAft>
                <a:spcPts val="0"/>
              </a:spcAft>
              <a:buSzPts val="2300"/>
              <a:buChar char="▪"/>
            </a:pPr>
            <a:r>
              <a:rPr lang="fr-FR"/>
              <a:t>an opportunity for exchange/discussion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with the training team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between you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609600" lvl="0" indent="-450850" algn="l" rtl="0">
              <a:spcBef>
                <a:spcPts val="1100"/>
              </a:spcBef>
              <a:spcAft>
                <a:spcPts val="0"/>
              </a:spcAft>
              <a:buSzPts val="2300"/>
              <a:buChar char="▪"/>
            </a:pPr>
            <a:r>
              <a:rPr lang="fr-FR"/>
              <a:t>Time </a:t>
            </a:r>
            <a:endParaRPr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fr-FR"/>
              <a:t>8 min (8 gr)</a:t>
            </a:r>
            <a:endParaRPr/>
          </a:p>
        </p:txBody>
      </p:sp>
      <p:sp>
        <p:nvSpPr>
          <p:cNvPr id="177" name="Google Shape;177;g1d58d0e2060_3_8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Macintosh PowerPoint</Application>
  <PresentationFormat>Grand écran</PresentationFormat>
  <Paragraphs>61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Poppins Medium</vt:lpstr>
      <vt:lpstr>Thème Office</vt:lpstr>
      <vt:lpstr>Integrative Transkingdom Analysis of the Gut Microbiome in Antibiotic Perturbation and Critical Illness</vt:lpstr>
      <vt:lpstr>Summary</vt:lpstr>
      <vt:lpstr>Methode MOFA</vt:lpstr>
      <vt:lpstr>Résultats/Focus</vt:lpstr>
      <vt:lpstr>Présentation PowerPoint</vt:lpstr>
      <vt:lpstr>Questionnements</vt:lpstr>
      <vt:lpstr>Présentation PowerPoint</vt:lpstr>
      <vt:lpstr>Journal Club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Integrative Transkingdom Analysis of the Gut Microbiome in Antibiotic Perturbation and Critical Illness</dc:title>
  <dc:creator>Microsoft Office User</dc:creator>
  <cp:lastModifiedBy>Hélène Chiapello</cp:lastModifiedBy>
  <cp:revision>1</cp:revision>
  <dcterms:created xsi:type="dcterms:W3CDTF">2022-03-02T13:51:29Z</dcterms:created>
  <dcterms:modified xsi:type="dcterms:W3CDTF">2023-01-20T09:27:48Z</dcterms:modified>
</cp:coreProperties>
</file>