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4"/>
  </p:notesMasterIdLst>
  <p:sldIdLst>
    <p:sldId id="417" r:id="rId5"/>
    <p:sldId id="418" r:id="rId6"/>
    <p:sldId id="419" r:id="rId7"/>
    <p:sldId id="412" r:id="rId8"/>
    <p:sldId id="273" r:id="rId9"/>
    <p:sldId id="415" r:id="rId10"/>
    <p:sldId id="413" r:id="rId11"/>
    <p:sldId id="416" r:id="rId12"/>
    <p:sldId id="317" r:id="rId13"/>
    <p:sldId id="318" r:id="rId14"/>
    <p:sldId id="319" r:id="rId15"/>
    <p:sldId id="315" r:id="rId16"/>
    <p:sldId id="297" r:id="rId17"/>
    <p:sldId id="414" r:id="rId18"/>
    <p:sldId id="322" r:id="rId19"/>
    <p:sldId id="323" r:id="rId20"/>
    <p:sldId id="324" r:id="rId21"/>
    <p:sldId id="325" r:id="rId22"/>
    <p:sldId id="32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4674"/>
  </p:normalViewPr>
  <p:slideViewPr>
    <p:cSldViewPr snapToGrid="0">
      <p:cViewPr varScale="1">
        <p:scale>
          <a:sx n="124" d="100"/>
          <a:sy n="124" d="100"/>
        </p:scale>
        <p:origin x="3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777DD-D904-2146-BB92-829E04C4AD81}" type="datetimeFigureOut">
              <a:rPr lang="fr-FR" smtClean="0"/>
              <a:t>12/06/2023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48D5A-0F68-6840-8712-1BCB262F44D7}" type="slidenum">
              <a:rPr lang="fr-FR" smtClean="0"/>
              <a:t>‹N°›</a:t>
            </a:fld>
            <a:endParaRPr lang="fr-FR"/>
          </a:p>
        </p:txBody>
      </p:sp>
    </p:spTree>
    <p:extLst>
      <p:ext uri="{BB962C8B-B14F-4D97-AF65-F5344CB8AC3E}">
        <p14:creationId xmlns:p14="http://schemas.microsoft.com/office/powerpoint/2010/main" val="88450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2</a:t>
            </a:fld>
            <a:endParaRPr lang="fr-FR"/>
          </a:p>
        </p:txBody>
      </p:sp>
    </p:spTree>
    <p:extLst>
      <p:ext uri="{BB962C8B-B14F-4D97-AF65-F5344CB8AC3E}">
        <p14:creationId xmlns:p14="http://schemas.microsoft.com/office/powerpoint/2010/main" val="288643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1e5e2a8067_0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1e5e2a8067_0_7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g11e5e2a8067_0_7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1e5e2a8067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1e5e2a8067_0_5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11e5e2a8067_0_5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1e5e2a8067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1e5e2a8067_0_5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g11e5e2a8067_0_5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1e5e2a8067_0_8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1e5e2a8067_0_8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g11e5e2a8067_0_8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1e5e2a8067_0_8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g11e5e2a8067_0_8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1e5e2a8067_0_8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g11e5e2a8067_0_8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1e5e2a8067_0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1e5e2a8067_0_8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g11e5e2a8067_0_8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1e5e2a8067_0_9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1e5e2a8067_0_9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g11e5e2a8067_0_9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3</a:t>
            </a:fld>
            <a:endParaRPr lang="fr-FR"/>
          </a:p>
        </p:txBody>
      </p:sp>
    </p:spTree>
    <p:extLst>
      <p:ext uri="{BB962C8B-B14F-4D97-AF65-F5344CB8AC3E}">
        <p14:creationId xmlns:p14="http://schemas.microsoft.com/office/powerpoint/2010/main" val="320457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9BC3A-28C8-4820-9E34-5650ED8035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3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e5e2a8067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1e5e2a8067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mauvais usage de cryptage !</a:t>
            </a:r>
            <a:endParaRPr/>
          </a:p>
        </p:txBody>
      </p:sp>
      <p:sp>
        <p:nvSpPr>
          <p:cNvPr id="339" name="Google Shape;339;g11e5e2a8067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e5e2a8067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e5e2a8067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11e5e2a8067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1e5e2a8067_0_6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1e5e2a8067_0_6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11e5e2a8067_0_6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1e5e2a8067_0_7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1e5e2a8067_0_7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g11e5e2a8067_0_7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e5e2a8067_0_7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e5e2a8067_0_7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g11e5e2a8067_0_7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e5e2a8067_0_8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e5e2a8067_0_8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g11e5e2a8067_0_8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4290"/>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308" y="2418921"/>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pic>
        <p:nvPicPr>
          <p:cNvPr id="3" name="Image 2" descr="Une image contenant dessin, signe&#10;&#10;Description générée automatiquement">
            <a:extLst>
              <a:ext uri="{FF2B5EF4-FFF2-40B4-BE49-F238E27FC236}">
                <a16:creationId xmlns:a16="http://schemas.microsoft.com/office/drawing/2014/main" id="{D18E85FD-4D63-460A-8FAE-B85C5520C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843" y="5628463"/>
            <a:ext cx="2286000" cy="897255"/>
          </a:xfrm>
          <a:prstGeom prst="rect">
            <a:avLst/>
          </a:prstGeom>
        </p:spPr>
      </p:pic>
    </p:spTree>
    <p:extLst>
      <p:ext uri="{BB962C8B-B14F-4D97-AF65-F5344CB8AC3E}">
        <p14:creationId xmlns:p14="http://schemas.microsoft.com/office/powerpoint/2010/main" val="91933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309860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5951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20DFB1C-B4CC-4C6A-AE21-E552D21DBF14}"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E50574-CA62-4EF8-BB08-DDFBF8FA08BE}" type="slidenum">
              <a:rPr lang="fr-FR" smtClean="0"/>
              <a:t>‹N°›</a:t>
            </a:fld>
            <a:endParaRPr lang="fr-FR"/>
          </a:p>
        </p:txBody>
      </p:sp>
    </p:spTree>
    <p:extLst>
      <p:ext uri="{BB962C8B-B14F-4D97-AF65-F5344CB8AC3E}">
        <p14:creationId xmlns:p14="http://schemas.microsoft.com/office/powerpoint/2010/main" val="126627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7" name="Google Shape;37;p7"/>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38" name="Google Shape;38;p7"/>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39" name="Google Shape;39;p7"/>
          <p:cNvPicPr preferRelativeResize="0"/>
          <p:nvPr/>
        </p:nvPicPr>
        <p:blipFill rotWithShape="1">
          <a:blip r:embed="rId3">
            <a:alphaModFix/>
          </a:blip>
          <a:srcRect/>
          <a:stretch/>
        </p:blipFill>
        <p:spPr>
          <a:xfrm>
            <a:off x="1331846" y="6309806"/>
            <a:ext cx="610350" cy="428616"/>
          </a:xfrm>
          <a:prstGeom prst="rect">
            <a:avLst/>
          </a:prstGeom>
          <a:noFill/>
          <a:ln>
            <a:noFill/>
          </a:ln>
        </p:spPr>
      </p:pic>
      <p:pic>
        <p:nvPicPr>
          <p:cNvPr id="40" name="Google Shape;40;p7"/>
          <p:cNvPicPr preferRelativeResize="0"/>
          <p:nvPr/>
        </p:nvPicPr>
        <p:blipFill rotWithShape="1">
          <a:blip r:embed="rId4">
            <a:alphaModFix/>
          </a:blip>
          <a:srcRect/>
          <a:stretch/>
        </p:blipFill>
        <p:spPr>
          <a:xfrm>
            <a:off x="155575" y="6262055"/>
            <a:ext cx="1052052" cy="524118"/>
          </a:xfrm>
          <a:prstGeom prst="rect">
            <a:avLst/>
          </a:prstGeom>
          <a:noFill/>
          <a:ln>
            <a:noFill/>
          </a:ln>
        </p:spPr>
      </p:pic>
      <p:sp>
        <p:nvSpPr>
          <p:cNvPr id="41" name="Google Shape;41;p7"/>
          <p:cNvSpPr txBox="1"/>
          <p:nvPr/>
        </p:nvSpPr>
        <p:spPr>
          <a:xfrm>
            <a:off x="11426076" y="6396118"/>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pic>
        <p:nvPicPr>
          <p:cNvPr id="42" name="Google Shape;42;p7"/>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43" name="Google Shape;43;p7"/>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44" name="Google Shape;44;p7"/>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45" name="Google Shape;45;p7"/>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2044394466"/>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 Full width">
  <p:cSld name="Text - Full width">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92" name="Google Shape;92;p10"/>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93" name="Google Shape;93;p10"/>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94" name="Google Shape;94;p10"/>
          <p:cNvPicPr preferRelativeResize="0"/>
          <p:nvPr/>
        </p:nvPicPr>
        <p:blipFill rotWithShape="1">
          <a:blip r:embed="rId3">
            <a:alphaModFix/>
          </a:blip>
          <a:srcRect/>
          <a:stretch/>
        </p:blipFill>
        <p:spPr>
          <a:xfrm>
            <a:off x="1331846" y="6309806"/>
            <a:ext cx="610350" cy="428616"/>
          </a:xfrm>
          <a:prstGeom prst="rect">
            <a:avLst/>
          </a:prstGeom>
          <a:noFill/>
          <a:ln>
            <a:noFill/>
          </a:ln>
        </p:spPr>
      </p:pic>
      <p:pic>
        <p:nvPicPr>
          <p:cNvPr id="95" name="Google Shape;95;p10"/>
          <p:cNvPicPr preferRelativeResize="0"/>
          <p:nvPr/>
        </p:nvPicPr>
        <p:blipFill rotWithShape="1">
          <a:blip r:embed="rId4">
            <a:alphaModFix/>
          </a:blip>
          <a:srcRect/>
          <a:stretch/>
        </p:blipFill>
        <p:spPr>
          <a:xfrm>
            <a:off x="155575" y="6262055"/>
            <a:ext cx="1052052" cy="524118"/>
          </a:xfrm>
          <a:prstGeom prst="rect">
            <a:avLst/>
          </a:prstGeom>
          <a:noFill/>
          <a:ln>
            <a:noFill/>
          </a:ln>
        </p:spPr>
      </p:pic>
      <p:sp>
        <p:nvSpPr>
          <p:cNvPr id="96" name="Google Shape;96;p10"/>
          <p:cNvSpPr txBox="1"/>
          <p:nvPr/>
        </p:nvSpPr>
        <p:spPr>
          <a:xfrm>
            <a:off x="11426076" y="6381797"/>
            <a:ext cx="610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97" name="Google Shape;97;p10"/>
          <p:cNvSpPr txBox="1">
            <a:spLocks noGrp="1"/>
          </p:cNvSpPr>
          <p:nvPr>
            <p:ph type="body" idx="1"/>
          </p:nvPr>
        </p:nvSpPr>
        <p:spPr>
          <a:xfrm>
            <a:off x="155575" y="836600"/>
            <a:ext cx="118809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0"/>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99" name="Google Shape;99;p10"/>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100" name="Google Shape;100;p10"/>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101" name="Google Shape;101;p10"/>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428715192"/>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Two columns">
  <p:cSld name="Text - Two columns">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16" name="Google Shape;116;p12"/>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117" name="Google Shape;117;p12"/>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118" name="Google Shape;118;p12"/>
          <p:cNvPicPr preferRelativeResize="0"/>
          <p:nvPr/>
        </p:nvPicPr>
        <p:blipFill rotWithShape="1">
          <a:blip r:embed="rId3">
            <a:alphaModFix/>
          </a:blip>
          <a:srcRect/>
          <a:stretch/>
        </p:blipFill>
        <p:spPr>
          <a:xfrm>
            <a:off x="1339602" y="6309809"/>
            <a:ext cx="610349" cy="428616"/>
          </a:xfrm>
          <a:prstGeom prst="rect">
            <a:avLst/>
          </a:prstGeom>
          <a:noFill/>
          <a:ln>
            <a:noFill/>
          </a:ln>
        </p:spPr>
      </p:pic>
      <p:pic>
        <p:nvPicPr>
          <p:cNvPr id="119" name="Google Shape;119;p12"/>
          <p:cNvPicPr preferRelativeResize="0"/>
          <p:nvPr/>
        </p:nvPicPr>
        <p:blipFill rotWithShape="1">
          <a:blip r:embed="rId4">
            <a:alphaModFix/>
          </a:blip>
          <a:srcRect/>
          <a:stretch/>
        </p:blipFill>
        <p:spPr>
          <a:xfrm>
            <a:off x="155575" y="6240383"/>
            <a:ext cx="1052052" cy="524118"/>
          </a:xfrm>
          <a:prstGeom prst="rect">
            <a:avLst/>
          </a:prstGeom>
          <a:noFill/>
          <a:ln>
            <a:noFill/>
          </a:ln>
        </p:spPr>
      </p:pic>
      <p:sp>
        <p:nvSpPr>
          <p:cNvPr id="120" name="Google Shape;120;p12"/>
          <p:cNvSpPr txBox="1"/>
          <p:nvPr/>
        </p:nvSpPr>
        <p:spPr>
          <a:xfrm>
            <a:off x="11426076" y="6381797"/>
            <a:ext cx="610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121" name="Google Shape;121;p12"/>
          <p:cNvSpPr txBox="1">
            <a:spLocks noGrp="1"/>
          </p:cNvSpPr>
          <p:nvPr>
            <p:ph type="body" idx="1"/>
          </p:nvPr>
        </p:nvSpPr>
        <p:spPr>
          <a:xfrm>
            <a:off x="6385089" y="836624"/>
            <a:ext cx="56514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2"/>
          <p:cNvSpPr txBox="1">
            <a:spLocks noGrp="1"/>
          </p:cNvSpPr>
          <p:nvPr>
            <p:ph type="body" idx="2"/>
          </p:nvPr>
        </p:nvSpPr>
        <p:spPr>
          <a:xfrm>
            <a:off x="155575" y="836624"/>
            <a:ext cx="5651336" cy="5290793"/>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3" name="Google Shape;123;p12"/>
          <p:cNvPicPr preferRelativeResize="0"/>
          <p:nvPr/>
        </p:nvPicPr>
        <p:blipFill rotWithShape="1">
          <a:blip r:embed="rId5">
            <a:alphaModFix/>
          </a:blip>
          <a:srcRect/>
          <a:stretch/>
        </p:blipFill>
        <p:spPr>
          <a:xfrm>
            <a:off x="2172275" y="6282764"/>
            <a:ext cx="1458063" cy="482700"/>
          </a:xfrm>
          <a:prstGeom prst="rect">
            <a:avLst/>
          </a:prstGeom>
          <a:noFill/>
          <a:ln>
            <a:noFill/>
          </a:ln>
        </p:spPr>
      </p:pic>
      <p:pic>
        <p:nvPicPr>
          <p:cNvPr id="124" name="Google Shape;124;p12"/>
          <p:cNvPicPr preferRelativeResize="0"/>
          <p:nvPr/>
        </p:nvPicPr>
        <p:blipFill rotWithShape="1">
          <a:blip r:embed="rId6">
            <a:alphaModFix/>
          </a:blip>
          <a:srcRect/>
          <a:stretch/>
        </p:blipFill>
        <p:spPr>
          <a:xfrm>
            <a:off x="3719271" y="6308239"/>
            <a:ext cx="1481027" cy="431725"/>
          </a:xfrm>
          <a:prstGeom prst="rect">
            <a:avLst/>
          </a:prstGeom>
          <a:noFill/>
          <a:ln>
            <a:noFill/>
          </a:ln>
        </p:spPr>
      </p:pic>
      <p:pic>
        <p:nvPicPr>
          <p:cNvPr id="125" name="Google Shape;125;p12"/>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126" name="Google Shape;126;p12"/>
          <p:cNvPicPr preferRelativeResize="0"/>
          <p:nvPr/>
        </p:nvPicPr>
        <p:blipFill rotWithShape="1">
          <a:blip r:embed="rId8">
            <a:alphaModFix/>
          </a:blip>
          <a:srcRect/>
          <a:stretch/>
        </p:blipFill>
        <p:spPr>
          <a:xfrm>
            <a:off x="5289230" y="6267075"/>
            <a:ext cx="1411502" cy="470717"/>
          </a:xfrm>
          <a:prstGeom prst="rect">
            <a:avLst/>
          </a:prstGeom>
          <a:noFill/>
          <a:ln>
            <a:noFill/>
          </a:ln>
        </p:spPr>
      </p:pic>
    </p:spTree>
    <p:extLst>
      <p:ext uri="{BB962C8B-B14F-4D97-AF65-F5344CB8AC3E}">
        <p14:creationId xmlns:p14="http://schemas.microsoft.com/office/powerpoint/2010/main" val="1226489708"/>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a:stretch/>
        </p:blipFill>
        <p:spPr>
          <a:xfrm>
            <a:off x="1331846" y="6309806"/>
            <a:ext cx="610350" cy="428616"/>
          </a:xfrm>
          <a:prstGeom prst="rect">
            <a:avLst/>
          </a:prstGeom>
          <a:noFill/>
          <a:ln>
            <a:noFill/>
          </a:ln>
        </p:spPr>
      </p:pic>
      <p:pic>
        <p:nvPicPr>
          <p:cNvPr id="77" name="Google Shape;77;p8"/>
          <p:cNvPicPr preferRelativeResize="0"/>
          <p:nvPr/>
        </p:nvPicPr>
        <p:blipFill rotWithShape="1">
          <a:blip r:embed="rId3">
            <a:alphaModFix/>
          </a:blip>
          <a:srcRect/>
          <a:stretch/>
        </p:blipFill>
        <p:spPr>
          <a:xfrm>
            <a:off x="155575" y="6262055"/>
            <a:ext cx="1052052" cy="524118"/>
          </a:xfrm>
          <a:prstGeom prst="rect">
            <a:avLst/>
          </a:prstGeom>
          <a:noFill/>
          <a:ln>
            <a:noFill/>
          </a:ln>
        </p:spPr>
      </p:pic>
      <p:sp>
        <p:nvSpPr>
          <p:cNvPr id="78" name="Google Shape;78;p8"/>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pic>
        <p:nvPicPr>
          <p:cNvPr id="79" name="Google Shape;79;p8"/>
          <p:cNvPicPr preferRelativeResize="0"/>
          <p:nvPr/>
        </p:nvPicPr>
        <p:blipFill rotWithShape="1">
          <a:blip r:embed="rId4">
            <a:alphaModFix/>
          </a:blip>
          <a:srcRect l="39046"/>
          <a:stretch/>
        </p:blipFill>
        <p:spPr>
          <a:xfrm>
            <a:off x="7974013" y="1143903"/>
            <a:ext cx="4062412" cy="4265872"/>
          </a:xfrm>
          <a:prstGeom prst="rect">
            <a:avLst/>
          </a:prstGeom>
          <a:noFill/>
          <a:ln>
            <a:noFill/>
          </a:ln>
        </p:spPr>
      </p:pic>
      <p:sp>
        <p:nvSpPr>
          <p:cNvPr id="80" name="Google Shape;80;p8"/>
          <p:cNvSpPr txBox="1">
            <a:spLocks noGrp="1"/>
          </p:cNvSpPr>
          <p:nvPr>
            <p:ph type="ctrTitle"/>
          </p:nvPr>
        </p:nvSpPr>
        <p:spPr>
          <a:xfrm>
            <a:off x="155575" y="2083039"/>
            <a:ext cx="6248400" cy="238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80BB"/>
              </a:buClr>
              <a:buSzPts val="5000"/>
              <a:buFont typeface="Calibri"/>
              <a:buNone/>
              <a:defRPr sz="50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1" name="Google Shape;81;p8"/>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82" name="Google Shape;82;p8"/>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83" name="Google Shape;83;p8"/>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84" name="Google Shape;84;p8"/>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911791079"/>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 Left column">
  <p:cSld name="Text - Left column">
    <p:spTree>
      <p:nvGrpSpPr>
        <p:cNvPr id="1" name="Shape 46"/>
        <p:cNvGrpSpPr/>
        <p:nvPr/>
      </p:nvGrpSpPr>
      <p:grpSpPr>
        <a:xfrm>
          <a:off x="0" y="0"/>
          <a:ext cx="0" cy="0"/>
          <a:chOff x="0" y="0"/>
          <a:chExt cx="0" cy="0"/>
        </a:xfrm>
      </p:grpSpPr>
      <p:sp>
        <p:nvSpPr>
          <p:cNvPr id="47" name="Google Shape;47;g11819427cea_2_47"/>
          <p:cNvSpPr txBox="1">
            <a:spLocks noGrp="1"/>
          </p:cNvSpPr>
          <p:nvPr>
            <p:ph type="title"/>
          </p:nvPr>
        </p:nvSpPr>
        <p:spPr>
          <a:xfrm>
            <a:off x="155575" y="0"/>
            <a:ext cx="7678200" cy="549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48" name="Google Shape;48;g11819427cea_2_47"/>
          <p:cNvCxnSpPr/>
          <p:nvPr/>
        </p:nvCxnSpPr>
        <p:spPr>
          <a:xfrm>
            <a:off x="155575" y="549275"/>
            <a:ext cx="11880900" cy="0"/>
          </a:xfrm>
          <a:prstGeom prst="straightConnector1">
            <a:avLst/>
          </a:prstGeom>
          <a:noFill/>
          <a:ln w="25400" cap="flat" cmpd="sng">
            <a:solidFill>
              <a:srgbClr val="0080BB"/>
            </a:solidFill>
            <a:prstDash val="solid"/>
            <a:miter lim="800000"/>
            <a:headEnd type="none" w="sm" len="sm"/>
            <a:tailEnd type="none" w="sm" len="sm"/>
          </a:ln>
        </p:spPr>
      </p:cxnSp>
      <p:pic>
        <p:nvPicPr>
          <p:cNvPr id="49" name="Google Shape;49;g11819427cea_2_47"/>
          <p:cNvPicPr preferRelativeResize="0"/>
          <p:nvPr/>
        </p:nvPicPr>
        <p:blipFill rotWithShape="1">
          <a:blip r:embed="rId2">
            <a:alphaModFix amt="50000"/>
          </a:blip>
          <a:srcRect l="45108" t="11987" r="4205" b="75136"/>
          <a:stretch/>
        </p:blipFill>
        <p:spPr>
          <a:xfrm>
            <a:off x="8974316" y="0"/>
            <a:ext cx="3377939" cy="549273"/>
          </a:xfrm>
          <a:prstGeom prst="rect">
            <a:avLst/>
          </a:prstGeom>
          <a:noFill/>
          <a:ln>
            <a:noFill/>
          </a:ln>
        </p:spPr>
      </p:pic>
      <p:pic>
        <p:nvPicPr>
          <p:cNvPr id="50" name="Google Shape;50;g11819427cea_2_47"/>
          <p:cNvPicPr preferRelativeResize="0"/>
          <p:nvPr/>
        </p:nvPicPr>
        <p:blipFill rotWithShape="1">
          <a:blip r:embed="rId3">
            <a:alphaModFix/>
          </a:blip>
          <a:srcRect/>
          <a:stretch/>
        </p:blipFill>
        <p:spPr>
          <a:xfrm>
            <a:off x="1331846" y="6312380"/>
            <a:ext cx="610350" cy="428616"/>
          </a:xfrm>
          <a:prstGeom prst="rect">
            <a:avLst/>
          </a:prstGeom>
          <a:noFill/>
          <a:ln>
            <a:noFill/>
          </a:ln>
        </p:spPr>
      </p:pic>
      <p:pic>
        <p:nvPicPr>
          <p:cNvPr id="51" name="Google Shape;51;g11819427cea_2_47"/>
          <p:cNvPicPr preferRelativeResize="0"/>
          <p:nvPr/>
        </p:nvPicPr>
        <p:blipFill rotWithShape="1">
          <a:blip r:embed="rId4">
            <a:alphaModFix/>
          </a:blip>
          <a:srcRect/>
          <a:stretch/>
        </p:blipFill>
        <p:spPr>
          <a:xfrm>
            <a:off x="155575" y="6264629"/>
            <a:ext cx="1052052" cy="524118"/>
          </a:xfrm>
          <a:prstGeom prst="rect">
            <a:avLst/>
          </a:prstGeom>
          <a:noFill/>
          <a:ln>
            <a:noFill/>
          </a:ln>
        </p:spPr>
      </p:pic>
      <p:sp>
        <p:nvSpPr>
          <p:cNvPr id="52" name="Google Shape;52;g11819427cea_2_47"/>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53" name="Google Shape;53;g11819427cea_2_47"/>
          <p:cNvSpPr txBox="1">
            <a:spLocks noGrp="1"/>
          </p:cNvSpPr>
          <p:nvPr>
            <p:ph type="body" idx="1"/>
          </p:nvPr>
        </p:nvSpPr>
        <p:spPr>
          <a:xfrm>
            <a:off x="155575" y="836612"/>
            <a:ext cx="56514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 name="Google Shape;54;g11819427cea_2_47"/>
          <p:cNvPicPr preferRelativeResize="0"/>
          <p:nvPr/>
        </p:nvPicPr>
        <p:blipFill rotWithShape="1">
          <a:blip r:embed="rId5">
            <a:alphaModFix/>
          </a:blip>
          <a:srcRect/>
          <a:stretch/>
        </p:blipFill>
        <p:spPr>
          <a:xfrm>
            <a:off x="2066415" y="6285337"/>
            <a:ext cx="1458063" cy="482700"/>
          </a:xfrm>
          <a:prstGeom prst="rect">
            <a:avLst/>
          </a:prstGeom>
          <a:noFill/>
          <a:ln>
            <a:noFill/>
          </a:ln>
        </p:spPr>
      </p:pic>
      <p:pic>
        <p:nvPicPr>
          <p:cNvPr id="55" name="Google Shape;55;g11819427cea_2_47"/>
          <p:cNvPicPr preferRelativeResize="0"/>
          <p:nvPr/>
        </p:nvPicPr>
        <p:blipFill rotWithShape="1">
          <a:blip r:embed="rId6">
            <a:alphaModFix/>
          </a:blip>
          <a:srcRect/>
          <a:stretch/>
        </p:blipFill>
        <p:spPr>
          <a:xfrm>
            <a:off x="3648697" y="6310825"/>
            <a:ext cx="1481027" cy="431725"/>
          </a:xfrm>
          <a:prstGeom prst="rect">
            <a:avLst/>
          </a:prstGeom>
          <a:noFill/>
          <a:ln>
            <a:noFill/>
          </a:ln>
        </p:spPr>
      </p:pic>
      <p:pic>
        <p:nvPicPr>
          <p:cNvPr id="56" name="Google Shape;56;g11819427cea_2_47"/>
          <p:cNvPicPr preferRelativeResize="0"/>
          <p:nvPr/>
        </p:nvPicPr>
        <p:blipFill rotWithShape="1">
          <a:blip r:embed="rId7">
            <a:alphaModFix/>
          </a:blip>
          <a:srcRect/>
          <a:stretch/>
        </p:blipFill>
        <p:spPr>
          <a:xfrm>
            <a:off x="6789665" y="6233797"/>
            <a:ext cx="1411521" cy="585781"/>
          </a:xfrm>
          <a:prstGeom prst="rect">
            <a:avLst/>
          </a:prstGeom>
          <a:noFill/>
          <a:ln>
            <a:noFill/>
          </a:ln>
        </p:spPr>
      </p:pic>
      <p:pic>
        <p:nvPicPr>
          <p:cNvPr id="57" name="Google Shape;57;g11819427cea_2_47"/>
          <p:cNvPicPr preferRelativeResize="0"/>
          <p:nvPr/>
        </p:nvPicPr>
        <p:blipFill rotWithShape="1">
          <a:blip r:embed="rId8">
            <a:alphaModFix/>
          </a:blip>
          <a:srcRect/>
          <a:stretch/>
        </p:blipFill>
        <p:spPr>
          <a:xfrm>
            <a:off x="5253943" y="6291329"/>
            <a:ext cx="1411502" cy="470717"/>
          </a:xfrm>
          <a:prstGeom prst="rect">
            <a:avLst/>
          </a:prstGeom>
          <a:noFill/>
          <a:ln>
            <a:noFill/>
          </a:ln>
        </p:spPr>
      </p:pic>
    </p:spTree>
    <p:extLst>
      <p:ext uri="{BB962C8B-B14F-4D97-AF65-F5344CB8AC3E}">
        <p14:creationId xmlns:p14="http://schemas.microsoft.com/office/powerpoint/2010/main" val="2170859564"/>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62794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261" y="1553047"/>
            <a:ext cx="11561452" cy="4529701"/>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405261" y="0"/>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405261" y="874028"/>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27984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261" y="888251"/>
            <a:ext cx="11561452" cy="5194497"/>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405261" y="0"/>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201727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296" y="1222514"/>
            <a:ext cx="5287629" cy="4666686"/>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23925" y="1222514"/>
            <a:ext cx="5935891" cy="4666686"/>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236296" y="1"/>
            <a:ext cx="11223521" cy="546652"/>
          </a:xfrm>
          <a:prstGeom prst="rect">
            <a:avLst/>
          </a:prstGeom>
        </p:spPr>
        <p:txBody>
          <a:bodyPr anchor="ctr" anchorCtr="0">
            <a:normAutofit/>
          </a:bodyPr>
          <a:lstStyle>
            <a:lvl1pPr>
              <a:defRPr sz="3000"/>
            </a:lvl1pPr>
          </a:lstStyle>
          <a:p>
            <a:r>
              <a:rPr lang="fr-FR"/>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236296" y="540790"/>
            <a:ext cx="11223521" cy="681723"/>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228539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148" y="699452"/>
            <a:ext cx="5679191" cy="433701"/>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39148" y="1133154"/>
            <a:ext cx="5679193" cy="4591694"/>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18340" y="699451"/>
            <a:ext cx="5313485" cy="433701"/>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18339" y="1133152"/>
            <a:ext cx="5313485" cy="4780631"/>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139148" y="20432"/>
            <a:ext cx="10992676" cy="679020"/>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14788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321896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8333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41209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310598" y="70947"/>
            <a:ext cx="10970314"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310597" y="836353"/>
            <a:ext cx="10970315" cy="523983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Module 2 : Environnement et </a:t>
            </a:r>
            <a:r>
              <a:rPr lang="it-IT" sz="1000" dirty="0" err="1">
                <a:solidFill>
                  <a:srgbClr val="275662"/>
                </a:solidFill>
                <a:latin typeface="+mn-lt"/>
              </a:rPr>
              <a:t>outils</a:t>
            </a:r>
            <a:r>
              <a:rPr lang="it-IT" sz="1000" dirty="0">
                <a:solidFill>
                  <a:srgbClr val="275662"/>
                </a:solidFill>
                <a:latin typeface="+mn-lt"/>
              </a:rPr>
              <a:t> de </a:t>
            </a:r>
            <a:r>
              <a:rPr lang="it-IT" sz="1000" dirty="0" err="1">
                <a:solidFill>
                  <a:srgbClr val="275662"/>
                </a:solidFill>
                <a:latin typeface="+mn-lt"/>
              </a:rPr>
              <a:t>travail</a:t>
            </a:r>
            <a:endParaRPr lang="fr-FR" sz="1000"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2023 – </a:t>
            </a:r>
            <a:r>
              <a:rPr lang="fr-FR" sz="1000" dirty="0" err="1">
                <a:solidFill>
                  <a:srgbClr val="00A3A6"/>
                </a:solidFill>
                <a:latin typeface="+mj-lt"/>
              </a:rPr>
              <a:t>cpommier</a:t>
            </a:r>
            <a:r>
              <a:rPr lang="fr-FR" sz="1000" dirty="0">
                <a:solidFill>
                  <a:srgbClr val="00A3A6"/>
                </a:solidFill>
                <a:latin typeface="+mj-lt"/>
              </a:rPr>
              <a:t>, </a:t>
            </a:r>
            <a:r>
              <a:rPr lang="fr-FR" sz="1000" dirty="0" err="1">
                <a:solidFill>
                  <a:srgbClr val="00A3A6"/>
                </a:solidFill>
                <a:latin typeface="+mj-lt"/>
              </a:rPr>
              <a:t>cmichotey</a:t>
            </a:r>
            <a:r>
              <a:rPr lang="fr-FR" sz="1000" dirty="0">
                <a:solidFill>
                  <a:srgbClr val="00A3A6"/>
                </a:solidFill>
                <a:latin typeface="+mj-lt"/>
              </a:rPr>
              <a:t>, IFB</a:t>
            </a:r>
          </a:p>
        </p:txBody>
      </p:sp>
    </p:spTree>
    <p:extLst>
      <p:ext uri="{BB962C8B-B14F-4D97-AF65-F5344CB8AC3E}">
        <p14:creationId xmlns:p14="http://schemas.microsoft.com/office/powerpoint/2010/main" val="40234839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730"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25" r:id="rId13"/>
    <p:sldLayoutId id="2147483726" r:id="rId14"/>
    <p:sldLayoutId id="2147483727" r:id="rId15"/>
    <p:sldLayoutId id="2147483728" r:id="rId16"/>
    <p:sldLayoutId id="2147483729" r:id="rId17"/>
  </p:sldLayoutIdLst>
  <p:txStyles>
    <p:titleStyle>
      <a:lvl1pPr marL="457200" indent="-457200" algn="l" defTabSz="914400" rtl="0" eaLnBrk="1" latinLnBrk="0" hangingPunct="1">
        <a:lnSpc>
          <a:spcPct val="90000"/>
        </a:lnSpc>
        <a:spcBef>
          <a:spcPct val="0"/>
        </a:spcBef>
        <a:buFontTx/>
        <a:buBlip>
          <a:blip r:embed="rId20"/>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acile.cines.fr/" TargetMode="External"/><Relationship Id="rId3" Type="http://schemas.openxmlformats.org/officeDocument/2006/relationships/hyperlink" Target="https://dans.knaw.nl/en/deposit/information-about-depositing-data/file-formats/wave" TargetMode="External"/><Relationship Id="rId7" Type="http://schemas.openxmlformats.org/officeDocument/2006/relationships/hyperlink" Target="https://dans.knaw.nl/en/deposit/information-about-depositing-data/file-formats/og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dans.knaw.nl/en/deposit/information-about-depositing-data/file-formats/aiff" TargetMode="External"/><Relationship Id="rId5" Type="http://schemas.openxmlformats.org/officeDocument/2006/relationships/hyperlink" Target="https://dans.knaw.nl/en/deposit/information-about-depositing-data/file-formats/aac" TargetMode="External"/><Relationship Id="rId4" Type="http://schemas.openxmlformats.org/officeDocument/2006/relationships/hyperlink" Target="https://dans.knaw.nl/en/deposit/information-about-depositing-data/file-formats/mp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allisonhorst/stats-illustration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ithub.com/allisonhorst/stats-illustra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zenodo.org/record/4410128#.YjiRpDXjJD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iesdekok.com/folder-structure-generato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bitwarden.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doranum.fr/le-stockage-des-donne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3F8A420-8BF0-CD9D-1FFB-82F4C1FE47A2}"/>
              </a:ext>
            </a:extLst>
          </p:cNvPr>
          <p:cNvSpPr>
            <a:spLocks noGrp="1"/>
          </p:cNvSpPr>
          <p:nvPr>
            <p:ph type="ctrTitle"/>
          </p:nvPr>
        </p:nvSpPr>
        <p:spPr/>
        <p:txBody>
          <a:bodyPr>
            <a:normAutofit/>
          </a:bodyPr>
          <a:lstStyle/>
          <a:p>
            <a:r>
              <a:rPr lang="fr-FR" dirty="0"/>
              <a:t>Module 2 : Environnement et outils de travail</a:t>
            </a:r>
          </a:p>
        </p:txBody>
      </p:sp>
      <p:sp>
        <p:nvSpPr>
          <p:cNvPr id="6" name="Sous-titre 5">
            <a:extLst>
              <a:ext uri="{FF2B5EF4-FFF2-40B4-BE49-F238E27FC236}">
                <a16:creationId xmlns:a16="http://schemas.microsoft.com/office/drawing/2014/main" id="{43066F21-5FE9-FEA5-D285-6BA625A106A0}"/>
              </a:ext>
            </a:extLst>
          </p:cNvPr>
          <p:cNvSpPr>
            <a:spLocks noGrp="1"/>
          </p:cNvSpPr>
          <p:nvPr>
            <p:ph type="subTitle" idx="1"/>
          </p:nvPr>
        </p:nvSpPr>
        <p:spPr>
          <a:xfrm>
            <a:off x="2219218" y="3191097"/>
            <a:ext cx="9326625" cy="918566"/>
          </a:xfrm>
        </p:spPr>
        <p:txBody>
          <a:bodyPr>
            <a:normAutofit fontScale="85000" lnSpcReduction="10000"/>
          </a:bodyPr>
          <a:lstStyle/>
          <a:p>
            <a:r>
              <a:rPr lang="fr-FR" dirty="0"/>
              <a:t>Bonnes pratiques, hygiène numérique, organisation avec multiples types de données, … </a:t>
            </a:r>
          </a:p>
          <a:p>
            <a:r>
              <a:rPr lang="fr-FR" dirty="0"/>
              <a:t>Ne rien perdre, pouvoir tout retrouver pour </a:t>
            </a:r>
            <a:r>
              <a:rPr lang="fr-FR" dirty="0" err="1"/>
              <a:t>ré-analyser</a:t>
            </a:r>
            <a:r>
              <a:rPr lang="fr-FR" dirty="0"/>
              <a:t> et partager</a:t>
            </a:r>
          </a:p>
        </p:txBody>
      </p:sp>
    </p:spTree>
    <p:extLst>
      <p:ext uri="{BB962C8B-B14F-4D97-AF65-F5344CB8AC3E}">
        <p14:creationId xmlns:p14="http://schemas.microsoft.com/office/powerpoint/2010/main" val="380105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721A02C-C444-A781-5583-B39A24FDD26E}"/>
              </a:ext>
            </a:extLst>
          </p:cNvPr>
          <p:cNvSpPr>
            <a:spLocks noGrp="1"/>
          </p:cNvSpPr>
          <p:nvPr>
            <p:ph idx="1"/>
          </p:nvPr>
        </p:nvSpPr>
        <p:spPr>
          <a:xfrm>
            <a:off x="2321959" y="4779844"/>
            <a:ext cx="8044665" cy="1816167"/>
          </a:xfrm>
        </p:spPr>
        <p:txBody>
          <a:bodyPr>
            <a:normAutofit fontScale="85000" lnSpcReduction="20000"/>
          </a:bodyPr>
          <a:lstStyle/>
          <a:p>
            <a:pPr marL="457200" lvl="0" indent="-370840" algn="l" rtl="0">
              <a:spcBef>
                <a:spcPts val="1000"/>
              </a:spcBef>
              <a:spcAft>
                <a:spcPts val="0"/>
              </a:spcAft>
              <a:buSzPts val="2240"/>
              <a:buChar char="▪"/>
            </a:pPr>
            <a:endParaRPr lang="fr-FR" dirty="0"/>
          </a:p>
          <a:p>
            <a:pPr marL="457200" lvl="0" indent="-370840" algn="l" rtl="0">
              <a:spcBef>
                <a:spcPts val="1000"/>
              </a:spcBef>
              <a:spcAft>
                <a:spcPts val="0"/>
              </a:spcAft>
              <a:buSzPts val="2240"/>
              <a:buChar char="▪"/>
            </a:pPr>
            <a:r>
              <a:rPr lang="fr-FR" dirty="0"/>
              <a:t>Format textuel en </a:t>
            </a:r>
            <a:r>
              <a:rPr lang="fr-FR" b="1" dirty="0"/>
              <a:t>UTF-8</a:t>
            </a:r>
            <a:r>
              <a:rPr lang="fr-FR" dirty="0"/>
              <a:t> répond à la majorité des besoins : </a:t>
            </a:r>
          </a:p>
          <a:p>
            <a:pPr marL="914400" lvl="1" indent="-350519" algn="l" rtl="0">
              <a:spcBef>
                <a:spcPts val="0"/>
              </a:spcBef>
              <a:spcAft>
                <a:spcPts val="0"/>
              </a:spcAft>
              <a:buSzPts val="1920"/>
              <a:buChar char="▪"/>
            </a:pPr>
            <a:r>
              <a:rPr lang="fr-FR" dirty="0" err="1"/>
              <a:t>excel</a:t>
            </a:r>
            <a:r>
              <a:rPr lang="fr-FR" dirty="0"/>
              <a:t> → csv</a:t>
            </a:r>
          </a:p>
          <a:p>
            <a:pPr marL="914400" lvl="1" indent="-350519" algn="l" rtl="0">
              <a:spcBef>
                <a:spcPts val="0"/>
              </a:spcBef>
              <a:spcAft>
                <a:spcPts val="0"/>
              </a:spcAft>
              <a:buSzPts val="1920"/>
              <a:buChar char="▪"/>
            </a:pPr>
            <a:r>
              <a:rPr lang="fr-FR" dirty="0" err="1"/>
              <a:t>word</a:t>
            </a:r>
            <a:r>
              <a:rPr lang="fr-FR" dirty="0"/>
              <a:t> → txt/md/html</a:t>
            </a:r>
          </a:p>
          <a:p>
            <a:pPr marL="457200" lvl="0" indent="-370840" algn="l" rtl="0">
              <a:spcBef>
                <a:spcPts val="0"/>
              </a:spcBef>
              <a:spcAft>
                <a:spcPts val="0"/>
              </a:spcAft>
              <a:buSzPts val="2240"/>
              <a:buChar char="▪"/>
            </a:pPr>
            <a:r>
              <a:rPr lang="fr-FR" dirty="0"/>
              <a:t>Mais aussi :</a:t>
            </a:r>
          </a:p>
          <a:p>
            <a:pPr marL="914400" lvl="1" indent="-350519" algn="l" rtl="0">
              <a:spcBef>
                <a:spcPts val="0"/>
              </a:spcBef>
              <a:spcAft>
                <a:spcPts val="0"/>
              </a:spcAft>
              <a:buSzPts val="1920"/>
              <a:buChar char="▪"/>
            </a:pPr>
            <a:r>
              <a:rPr lang="fr-FR" dirty="0"/>
              <a:t>zip → </a:t>
            </a:r>
            <a:r>
              <a:rPr lang="fr-FR" dirty="0" err="1"/>
              <a:t>tar.gz</a:t>
            </a:r>
            <a:endParaRPr lang="fr-FR" dirty="0"/>
          </a:p>
          <a:p>
            <a:pPr marL="914400" lvl="1" indent="-350519" algn="l" rtl="0">
              <a:spcBef>
                <a:spcPts val="0"/>
              </a:spcBef>
              <a:spcAft>
                <a:spcPts val="0"/>
              </a:spcAft>
              <a:buSzPts val="1920"/>
              <a:buChar char="▪"/>
            </a:pPr>
            <a:r>
              <a:rPr lang="fr-FR" dirty="0"/>
              <a:t>images → png/</a:t>
            </a:r>
            <a:r>
              <a:rPr lang="fr-FR" dirty="0" err="1"/>
              <a:t>svg</a:t>
            </a:r>
            <a:endParaRPr lang="fr-FR" dirty="0"/>
          </a:p>
          <a:p>
            <a:endParaRPr lang="fr-FR" dirty="0"/>
          </a:p>
        </p:txBody>
      </p:sp>
      <p:sp>
        <p:nvSpPr>
          <p:cNvPr id="748" name="Google Shape;748;g11e5e2a8067_0_79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Formats conseillés</a:t>
            </a:r>
            <a:endParaRPr dirty="0"/>
          </a:p>
        </p:txBody>
      </p:sp>
      <p:graphicFrame>
        <p:nvGraphicFramePr>
          <p:cNvPr id="749" name="Google Shape;749;g11e5e2a8067_0_794"/>
          <p:cNvGraphicFramePr/>
          <p:nvPr>
            <p:extLst>
              <p:ext uri="{D42A27DB-BD31-4B8C-83A1-F6EECF244321}">
                <p14:modId xmlns:p14="http://schemas.microsoft.com/office/powerpoint/2010/main" val="4156544028"/>
              </p:ext>
            </p:extLst>
          </p:nvPr>
        </p:nvGraphicFramePr>
        <p:xfrm>
          <a:off x="155550" y="609828"/>
          <a:ext cx="11948475" cy="4459175"/>
        </p:xfrm>
        <a:graphic>
          <a:graphicData uri="http://schemas.openxmlformats.org/drawingml/2006/table">
            <a:tbl>
              <a:tblPr>
                <a:noFill/>
              </a:tblPr>
              <a:tblGrid>
                <a:gridCol w="3573900">
                  <a:extLst>
                    <a:ext uri="{9D8B030D-6E8A-4147-A177-3AD203B41FA5}">
                      <a16:colId xmlns:a16="http://schemas.microsoft.com/office/drawing/2014/main" val="20000"/>
                    </a:ext>
                  </a:extLst>
                </a:gridCol>
                <a:gridCol w="4163150">
                  <a:extLst>
                    <a:ext uri="{9D8B030D-6E8A-4147-A177-3AD203B41FA5}">
                      <a16:colId xmlns:a16="http://schemas.microsoft.com/office/drawing/2014/main" val="20001"/>
                    </a:ext>
                  </a:extLst>
                </a:gridCol>
                <a:gridCol w="4211425">
                  <a:extLst>
                    <a:ext uri="{9D8B030D-6E8A-4147-A177-3AD203B41FA5}">
                      <a16:colId xmlns:a16="http://schemas.microsoft.com/office/drawing/2014/main" val="20002"/>
                    </a:ext>
                  </a:extLst>
                </a:gridCol>
              </a:tblGrid>
              <a:tr h="457175">
                <a:tc>
                  <a:txBody>
                    <a:bodyPr/>
                    <a:lstStyle/>
                    <a:p>
                      <a:pPr marL="0" marR="0" lvl="0" indent="0" algn="ctr" rtl="0">
                        <a:lnSpc>
                          <a:spcPct val="100000"/>
                        </a:lnSpc>
                        <a:spcBef>
                          <a:spcPts val="0"/>
                        </a:spcBef>
                        <a:spcAft>
                          <a:spcPts val="0"/>
                        </a:spcAft>
                        <a:buNone/>
                      </a:pPr>
                      <a:r>
                        <a:rPr lang="fr-FR" sz="1800" b="1">
                          <a:solidFill>
                            <a:schemeClr val="lt1"/>
                          </a:solidFill>
                          <a:latin typeface="Calibri"/>
                          <a:ea typeface="Calibri"/>
                          <a:cs typeface="Calibri"/>
                          <a:sym typeface="Calibri"/>
                        </a:rPr>
                        <a:t>Type</a:t>
                      </a:r>
                      <a:endParaRPr sz="1800" b="1">
                        <a:solidFill>
                          <a:schemeClr val="lt1"/>
                        </a:solidFill>
                        <a:latin typeface="Calibri"/>
                        <a:ea typeface="Calibri"/>
                        <a:cs typeface="Calibri"/>
                        <a:sym typeface="Calibri"/>
                      </a:endParaRPr>
                    </a:p>
                  </a:txBody>
                  <a:tcPr marL="91425" marR="91425" marT="91425" marB="91425" anchor="ctr">
                    <a:solidFill>
                      <a:srgbClr val="0080BB"/>
                    </a:solidFill>
                  </a:tcPr>
                </a:tc>
                <a:tc>
                  <a:txBody>
                    <a:bodyPr/>
                    <a:lstStyle/>
                    <a:p>
                      <a:pPr marL="0" lvl="0" indent="0" algn="ctr" rtl="0">
                        <a:spcBef>
                          <a:spcPts val="0"/>
                        </a:spcBef>
                        <a:spcAft>
                          <a:spcPts val="0"/>
                        </a:spcAft>
                        <a:buNone/>
                      </a:pPr>
                      <a:r>
                        <a:rPr lang="fr-FR" sz="1800" b="1">
                          <a:solidFill>
                            <a:schemeClr val="lt1"/>
                          </a:solidFill>
                          <a:latin typeface="Calibri"/>
                          <a:ea typeface="Calibri"/>
                          <a:cs typeface="Calibri"/>
                          <a:sym typeface="Calibri"/>
                        </a:rPr>
                        <a:t>Formats conseillés</a:t>
                      </a:r>
                      <a:endParaRPr sz="1800" b="1">
                        <a:solidFill>
                          <a:schemeClr val="lt1"/>
                        </a:solidFill>
                        <a:latin typeface="Calibri"/>
                        <a:ea typeface="Calibri"/>
                        <a:cs typeface="Calibri"/>
                        <a:sym typeface="Calibri"/>
                      </a:endParaRPr>
                    </a:p>
                  </a:txBody>
                  <a:tcPr marL="91425" marR="91425" marT="91425" marB="91425" anchor="ctr">
                    <a:solidFill>
                      <a:srgbClr val="0080BB"/>
                    </a:solidFill>
                  </a:tcPr>
                </a:tc>
                <a:tc>
                  <a:txBody>
                    <a:bodyPr/>
                    <a:lstStyle/>
                    <a:p>
                      <a:pPr marL="0" lvl="0" indent="0" algn="ctr" rtl="0">
                        <a:spcBef>
                          <a:spcPts val="0"/>
                        </a:spcBef>
                        <a:spcAft>
                          <a:spcPts val="0"/>
                        </a:spcAft>
                        <a:buNone/>
                      </a:pPr>
                      <a:r>
                        <a:rPr lang="fr-FR" sz="1800" b="1">
                          <a:solidFill>
                            <a:schemeClr val="lt1"/>
                          </a:solidFill>
                          <a:latin typeface="Calibri"/>
                          <a:ea typeface="Calibri"/>
                          <a:cs typeface="Calibri"/>
                          <a:sym typeface="Calibri"/>
                        </a:rPr>
                        <a:t>Formats non conseillés</a:t>
                      </a:r>
                      <a:endParaRPr sz="1800" b="1">
                        <a:solidFill>
                          <a:schemeClr val="lt1"/>
                        </a:solidFill>
                        <a:latin typeface="Calibri"/>
                        <a:ea typeface="Calibri"/>
                        <a:cs typeface="Calibri"/>
                        <a:sym typeface="Calibri"/>
                      </a:endParaRPr>
                    </a:p>
                  </a:txBody>
                  <a:tcPr marL="91425" marR="91425" marT="91425" marB="91425" anchor="ctr">
                    <a:solidFill>
                      <a:srgbClr val="0080BB"/>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Document texte</a:t>
                      </a:r>
                      <a:endParaRPr sz="1800" strike="noStrike" cap="none">
                        <a:solidFill>
                          <a:srgbClr val="000000"/>
                        </a:solidFill>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PDF, TXT, ODT</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MS Word, RTF</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Feuille de calcul</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a:latin typeface="Calibri"/>
                          <a:ea typeface="Calibri"/>
                          <a:cs typeface="Calibri"/>
                          <a:sym typeface="Calibri"/>
                        </a:rPr>
                        <a:t>CSV, </a:t>
                      </a:r>
                      <a:r>
                        <a:rPr lang="fr-FR" sz="1800" strike="noStrike" cap="none">
                          <a:solidFill>
                            <a:srgbClr val="000000"/>
                          </a:solidFill>
                          <a:latin typeface="Calibri"/>
                          <a:ea typeface="Calibri"/>
                          <a:cs typeface="Calibri"/>
                          <a:sym typeface="Calibri"/>
                        </a:rPr>
                        <a:t>ODS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MS Excel, PDF, OOXML</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Base de données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SQL, SIARD, DB tables (.CSV)</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MS Access, dBase (.dbf), HDF5</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3"/>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Données statistiques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a:solidFill>
                            <a:srgbClr val="000000"/>
                          </a:solidFill>
                          <a:latin typeface="Calibri"/>
                          <a:ea typeface="Calibri"/>
                          <a:cs typeface="Calibri"/>
                          <a:sym typeface="Calibri"/>
                        </a:rPr>
                        <a:t>CSV, </a:t>
                      </a:r>
                      <a:r>
                        <a:rPr lang="fr-FR" sz="1800" strike="noStrike" cap="none">
                          <a:solidFill>
                            <a:srgbClr val="000000"/>
                          </a:solidFill>
                          <a:latin typeface="Calibri"/>
                          <a:ea typeface="Calibri"/>
                          <a:cs typeface="Calibri"/>
                          <a:sym typeface="Calibri"/>
                        </a:rPr>
                        <a:t>XML, TXT, </a:t>
                      </a:r>
                      <a:r>
                        <a:rPr lang="fr-FR" sz="1800">
                          <a:solidFill>
                            <a:schemeClr val="dk1"/>
                          </a:solidFill>
                          <a:latin typeface="Calibri"/>
                          <a:ea typeface="Calibri"/>
                          <a:cs typeface="Calibri"/>
                          <a:sym typeface="Calibri"/>
                        </a:rPr>
                        <a:t> RData (suivant les versions)</a:t>
                      </a:r>
                      <a:endParaRPr sz="1800">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SAS, </a:t>
                      </a:r>
                      <a:r>
                        <a:rPr lang="fr-FR" sz="1800">
                          <a:solidFill>
                            <a:srgbClr val="000000"/>
                          </a:solidFill>
                          <a:latin typeface="Calibri"/>
                          <a:ea typeface="Calibri"/>
                          <a:cs typeface="Calibri"/>
                          <a:sym typeface="Calibri"/>
                        </a:rPr>
                        <a:t>RData </a:t>
                      </a:r>
                      <a:r>
                        <a:rPr lang="fr-FR" sz="1800" strike="noStrike" cap="none">
                          <a:solidFill>
                            <a:srgbClr val="000000"/>
                          </a:solidFill>
                          <a:latin typeface="Calibri"/>
                          <a:ea typeface="Calibri"/>
                          <a:cs typeface="Calibri"/>
                          <a:sym typeface="Calibri"/>
                        </a:rPr>
                        <a:t>(suivant les versions</a:t>
                      </a:r>
                      <a:r>
                        <a:rPr lang="fr-FR" sz="1800">
                          <a:solidFill>
                            <a:srgbClr val="000000"/>
                          </a:solidFill>
                          <a:latin typeface="Calibri"/>
                          <a:ea typeface="Calibri"/>
                          <a:cs typeface="Calibri"/>
                          <a:sym typeface="Calibri"/>
                        </a:rPr>
                        <a:t>)</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4"/>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Images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JPEG, TIFF, PNG</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DICOM</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5"/>
                  </a:ext>
                </a:extLst>
              </a:tr>
              <a:tr h="573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Audio</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BWF, MXF, Matroska (.mka), FLAC, OPUS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WAVE</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MP3</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AAC</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AIFF</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OGG</a:t>
                      </a:r>
                      <a:r>
                        <a:rPr lang="fr-FR" sz="1800" strike="noStrike" cap="none">
                          <a:solidFill>
                            <a:srgbClr val="000000"/>
                          </a:solidFill>
                          <a:latin typeface="Calibri"/>
                          <a:ea typeface="Calibri"/>
                          <a:cs typeface="Calibri"/>
                          <a:sym typeface="Calibri"/>
                        </a:rPr>
                        <a:t> </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6"/>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Video</a:t>
                      </a:r>
                      <a:endParaRPr sz="1800" strike="noStrike" cap="none">
                        <a:solidFill>
                          <a:srgbClr val="000000"/>
                        </a:solidFill>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MXF, MKV</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MPEG-4, MPEG-2, AVI, QuickTime (.mov, .qt)</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7"/>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Information géographique</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GML, MIF/MID</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ESRI Shapefiles, MapInfo, KML</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8"/>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dirty="0">
                          <a:solidFill>
                            <a:srgbClr val="000000"/>
                          </a:solidFill>
                          <a:latin typeface="Calibri"/>
                          <a:ea typeface="Calibri"/>
                          <a:cs typeface="Calibri"/>
                          <a:sym typeface="Calibri"/>
                        </a:rPr>
                        <a:t>Images géoréférencées</a:t>
                      </a:r>
                      <a:endParaRPr sz="1800" strike="noStrike" cap="none" dirty="0">
                        <a:solidFill>
                          <a:srgbClr val="000000"/>
                        </a:solidFill>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GeoTIFF (.tif, .tiff)</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TIFF World File</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9"/>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Raster</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ASCII GRID (.asc, .txt)</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dirty="0">
                          <a:solidFill>
                            <a:srgbClr val="000000"/>
                          </a:solidFill>
                          <a:latin typeface="Calibri"/>
                          <a:ea typeface="Calibri"/>
                          <a:cs typeface="Calibri"/>
                          <a:sym typeface="Calibri"/>
                        </a:rPr>
                        <a:t>ESRI GRID</a:t>
                      </a:r>
                      <a:endParaRPr sz="1800" strike="noStrike" cap="none" dirty="0">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10"/>
                  </a:ext>
                </a:extLst>
              </a:tr>
            </a:tbl>
          </a:graphicData>
        </a:graphic>
      </p:graphicFrame>
      <p:sp>
        <p:nvSpPr>
          <p:cNvPr id="750" name="Google Shape;750;g11e5e2a8067_0_794"/>
          <p:cNvSpPr/>
          <p:nvPr/>
        </p:nvSpPr>
        <p:spPr>
          <a:xfrm>
            <a:off x="5135410" y="88283"/>
            <a:ext cx="3515430" cy="7116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sng" strike="noStrike" cap="non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https://facile.cines.fr/</a:t>
            </a:r>
            <a:r>
              <a:rPr lang="fr-FR" b="1" dirty="0">
                <a:latin typeface="Calibri"/>
                <a:ea typeface="Calibri"/>
                <a:cs typeface="Calibri"/>
                <a:sym typeface="Calibri"/>
              </a:rPr>
              <a:t> </a:t>
            </a:r>
            <a:r>
              <a:rPr lang="fr-FR" sz="1400" b="1" i="0" u="none" strike="noStrike" cap="none" dirty="0">
                <a:solidFill>
                  <a:srgbClr val="000000"/>
                </a:solidFill>
                <a:latin typeface="Calibri"/>
                <a:ea typeface="Calibri"/>
                <a:cs typeface="Calibri"/>
                <a:sym typeface="Calibri"/>
              </a:rPr>
              <a:t> </a:t>
            </a:r>
            <a:br>
              <a:rPr lang="fr-FR" sz="1400" b="1" i="0" u="none" strike="noStrike" cap="none" dirty="0">
                <a:solidFill>
                  <a:srgbClr val="000000"/>
                </a:solidFill>
                <a:latin typeface="Calibri"/>
                <a:ea typeface="Calibri"/>
                <a:cs typeface="Calibri"/>
                <a:sym typeface="Calibri"/>
              </a:rPr>
            </a:br>
            <a:r>
              <a:rPr lang="fr-FR" sz="1400" b="1" i="0" u="none" strike="noStrike" cap="none" dirty="0">
                <a:solidFill>
                  <a:srgbClr val="000000"/>
                </a:solidFill>
                <a:latin typeface="Calibri"/>
                <a:ea typeface="Calibri"/>
                <a:cs typeface="Calibri"/>
                <a:sym typeface="Calibri"/>
              </a:rPr>
              <a:t>service de validation des formats</a:t>
            </a: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B263A3-38C8-47A8-9653-838F3B8A4854}"/>
              </a:ext>
            </a:extLst>
          </p:cNvPr>
          <p:cNvSpPr>
            <a:spLocks noGrp="1"/>
          </p:cNvSpPr>
          <p:nvPr>
            <p:ph idx="1"/>
          </p:nvPr>
        </p:nvSpPr>
        <p:spPr/>
        <p:txBody>
          <a:bodyPr/>
          <a:lstStyle/>
          <a:p>
            <a:endParaRPr lang="fr-FR" dirty="0"/>
          </a:p>
        </p:txBody>
      </p:sp>
      <p:sp>
        <p:nvSpPr>
          <p:cNvPr id="756" name="Google Shape;756;g11e5e2a8067_0_80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Formats conseillés</a:t>
            </a:r>
            <a:endParaRPr dirty="0"/>
          </a:p>
        </p:txBody>
      </p:sp>
      <p:sp>
        <p:nvSpPr>
          <p:cNvPr id="4" name="Sous-titre 3">
            <a:extLst>
              <a:ext uri="{FF2B5EF4-FFF2-40B4-BE49-F238E27FC236}">
                <a16:creationId xmlns:a16="http://schemas.microsoft.com/office/drawing/2014/main" id="{521D6C88-4D17-8F97-AF56-768E913DCDB8}"/>
              </a:ext>
            </a:extLst>
          </p:cNvPr>
          <p:cNvSpPr>
            <a:spLocks noGrp="1"/>
          </p:cNvSpPr>
          <p:nvPr>
            <p:ph type="subTitle" idx="10"/>
          </p:nvPr>
        </p:nvSpPr>
        <p:spPr/>
        <p:txBody>
          <a:bodyPr/>
          <a:lstStyle/>
          <a:p>
            <a:endParaRPr lang="fr-FR" dirty="0"/>
          </a:p>
        </p:txBody>
      </p:sp>
      <p:pic>
        <p:nvPicPr>
          <p:cNvPr id="757" name="Google Shape;757;g11e5e2a8067_0_802"/>
          <p:cNvPicPr preferRelativeResize="0"/>
          <p:nvPr/>
        </p:nvPicPr>
        <p:blipFill rotWithShape="1">
          <a:blip r:embed="rId3">
            <a:alphaModFix/>
          </a:blip>
          <a:srcRect/>
          <a:stretch/>
        </p:blipFill>
        <p:spPr>
          <a:xfrm>
            <a:off x="3396535" y="0"/>
            <a:ext cx="7344130" cy="6858000"/>
          </a:xfrm>
          <a:prstGeom prst="rect">
            <a:avLst/>
          </a:prstGeom>
          <a:ln>
            <a:noFill/>
          </a:ln>
          <a:effectLst>
            <a:outerShdw blurRad="292100" dist="139700" dir="2700000" algn="tl" rotWithShape="0">
              <a:srgbClr val="333333">
                <a:alpha val="65000"/>
              </a:srgbClr>
            </a:outerShdw>
          </a:effectLst>
        </p:spPr>
      </p:pic>
      <p:pic>
        <p:nvPicPr>
          <p:cNvPr id="758" name="Google Shape;758;g11e5e2a8067_0_802"/>
          <p:cNvPicPr preferRelativeResize="0"/>
          <p:nvPr/>
        </p:nvPicPr>
        <p:blipFill rotWithShape="1">
          <a:blip r:embed="rId4">
            <a:alphaModFix/>
          </a:blip>
          <a:srcRect/>
          <a:stretch/>
        </p:blipFill>
        <p:spPr>
          <a:xfrm>
            <a:off x="286200" y="952049"/>
            <a:ext cx="2463075" cy="471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g11e5e2a8067_0_713"/>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70840" algn="l" rtl="0">
              <a:spcBef>
                <a:spcPts val="1000"/>
              </a:spcBef>
              <a:spcAft>
                <a:spcPts val="0"/>
              </a:spcAft>
              <a:buSzPts val="2240"/>
              <a:buChar char="▪"/>
            </a:pPr>
            <a:r>
              <a:rPr lang="fr-FR"/>
              <a:t>Langage de balisage léger</a:t>
            </a:r>
            <a:endParaRPr/>
          </a:p>
          <a:p>
            <a:pPr marL="457200" lvl="0" indent="-370840" algn="l" rtl="0">
              <a:spcBef>
                <a:spcPts val="0"/>
              </a:spcBef>
              <a:spcAft>
                <a:spcPts val="0"/>
              </a:spcAft>
              <a:buSzPts val="2240"/>
              <a:buChar char="▪"/>
            </a:pPr>
            <a:r>
              <a:rPr lang="fr-FR"/>
              <a:t>Facile à lire et à écrire</a:t>
            </a:r>
            <a:endParaRPr/>
          </a:p>
          <a:p>
            <a:pPr marL="457200" lvl="0" indent="-370840" algn="l" rtl="0">
              <a:spcBef>
                <a:spcPts val="0"/>
              </a:spcBef>
              <a:spcAft>
                <a:spcPts val="0"/>
              </a:spcAft>
              <a:buSzPts val="2240"/>
              <a:buChar char="▪"/>
            </a:pPr>
            <a:r>
              <a:rPr lang="fr-FR"/>
              <a:t>Facilement interprétable avec de nombreux éditeurs</a:t>
            </a:r>
            <a:endParaRPr/>
          </a:p>
          <a:p>
            <a:pPr marL="457200" lvl="0" indent="-370840" algn="l" rtl="0">
              <a:spcBef>
                <a:spcPts val="0"/>
              </a:spcBef>
              <a:spcAft>
                <a:spcPts val="0"/>
              </a:spcAft>
              <a:buSzPts val="2240"/>
              <a:buChar char="▪"/>
            </a:pPr>
            <a:r>
              <a:rPr lang="fr-FR"/>
              <a:t>Peut être lu en l'état sans donner l’impression d'avoir été balisé ou formaté par des instructions particulières</a:t>
            </a:r>
            <a:endParaRPr/>
          </a:p>
          <a:p>
            <a:pPr marL="0" lvl="0" indent="0" algn="l" rtl="0">
              <a:spcBef>
                <a:spcPts val="1000"/>
              </a:spcBef>
              <a:spcAft>
                <a:spcPts val="0"/>
              </a:spcAft>
              <a:buNone/>
            </a:pPr>
            <a:endParaRPr/>
          </a:p>
        </p:txBody>
      </p:sp>
      <p:sp>
        <p:nvSpPr>
          <p:cNvPr id="722" name="Google Shape;722;g11e5e2a8067_0_71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b="1" dirty="0"/>
              <a:t>Format texte simple pour les descriptions : </a:t>
            </a:r>
            <a:r>
              <a:rPr lang="fr-FR" b="1" dirty="0" err="1"/>
              <a:t>Markdown</a:t>
            </a:r>
            <a:endParaRPr b="1" dirty="0"/>
          </a:p>
        </p:txBody>
      </p:sp>
      <p:pic>
        <p:nvPicPr>
          <p:cNvPr id="724" name="Google Shape;724;g11e5e2a8067_0_713"/>
          <p:cNvPicPr preferRelativeResize="0"/>
          <p:nvPr/>
        </p:nvPicPr>
        <p:blipFill>
          <a:blip r:embed="rId3">
            <a:alphaModFix/>
          </a:blip>
          <a:stretch>
            <a:fillRect/>
          </a:stretch>
        </p:blipFill>
        <p:spPr>
          <a:xfrm>
            <a:off x="1414925" y="3108025"/>
            <a:ext cx="9362199" cy="2930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E9C8F9-B008-76B4-FE7E-FF0F5195F1DF}"/>
              </a:ext>
            </a:extLst>
          </p:cNvPr>
          <p:cNvSpPr>
            <a:spLocks noGrp="1"/>
          </p:cNvSpPr>
          <p:nvPr>
            <p:ph idx="1"/>
          </p:nvPr>
        </p:nvSpPr>
        <p:spPr/>
        <p:txBody>
          <a:bodyPr/>
          <a:lstStyle/>
          <a:p>
            <a:endParaRPr lang="fr-FR"/>
          </a:p>
        </p:txBody>
      </p:sp>
      <p:sp>
        <p:nvSpPr>
          <p:cNvPr id="2" name="Titre 1">
            <a:extLst>
              <a:ext uri="{FF2B5EF4-FFF2-40B4-BE49-F238E27FC236}">
                <a16:creationId xmlns:a16="http://schemas.microsoft.com/office/drawing/2014/main" id="{15249D91-44EA-6490-8FAE-F41AFA54B602}"/>
              </a:ext>
            </a:extLst>
          </p:cNvPr>
          <p:cNvSpPr>
            <a:spLocks noGrp="1"/>
          </p:cNvSpPr>
          <p:nvPr>
            <p:ph type="title"/>
          </p:nvPr>
        </p:nvSpPr>
        <p:spPr/>
        <p:txBody>
          <a:bodyPr/>
          <a:lstStyle/>
          <a:p>
            <a:endParaRPr lang="fr-FR"/>
          </a:p>
        </p:txBody>
      </p:sp>
      <p:sp>
        <p:nvSpPr>
          <p:cNvPr id="568" name="Google Shape;568;g11e5e2a8067_0_558"/>
          <p:cNvSpPr txBox="1"/>
          <p:nvPr/>
        </p:nvSpPr>
        <p:spPr>
          <a:xfrm>
            <a:off x="8210275" y="6380525"/>
            <a:ext cx="3245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https://github.com/allisonhorst/stats-illustrations</a:t>
            </a:r>
            <a:r>
              <a:rPr lang="fr-FR" sz="1200">
                <a:latin typeface="Calibri"/>
                <a:ea typeface="Calibri"/>
                <a:cs typeface="Calibri"/>
                <a:sym typeface="Calibri"/>
              </a:rPr>
              <a:t> </a:t>
            </a:r>
            <a:endParaRPr sz="1200">
              <a:latin typeface="Calibri"/>
              <a:ea typeface="Calibri"/>
              <a:cs typeface="Calibri"/>
              <a:sym typeface="Calibri"/>
            </a:endParaRPr>
          </a:p>
        </p:txBody>
      </p:sp>
      <p:pic>
        <p:nvPicPr>
          <p:cNvPr id="569" name="Google Shape;569;g11e5e2a8067_0_558"/>
          <p:cNvPicPr preferRelativeResize="0"/>
          <p:nvPr/>
        </p:nvPicPr>
        <p:blipFill>
          <a:blip r:embed="rId4">
            <a:alphaModFix/>
          </a:blip>
          <a:stretch>
            <a:fillRect/>
          </a:stretch>
        </p:blipFill>
        <p:spPr>
          <a:xfrm>
            <a:off x="1149495" y="646575"/>
            <a:ext cx="9893079" cy="5564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41BF19-CB76-69C8-A9D9-FC0E331A4394}"/>
              </a:ext>
            </a:extLst>
          </p:cNvPr>
          <p:cNvSpPr>
            <a:spLocks noGrp="1"/>
          </p:cNvSpPr>
          <p:nvPr>
            <p:ph idx="1"/>
          </p:nvPr>
        </p:nvSpPr>
        <p:spPr/>
        <p:txBody>
          <a:bodyPr/>
          <a:lstStyle/>
          <a:p>
            <a:endParaRPr lang="fr-FR"/>
          </a:p>
        </p:txBody>
      </p:sp>
      <p:sp>
        <p:nvSpPr>
          <p:cNvPr id="2" name="Titre 1">
            <a:extLst>
              <a:ext uri="{FF2B5EF4-FFF2-40B4-BE49-F238E27FC236}">
                <a16:creationId xmlns:a16="http://schemas.microsoft.com/office/drawing/2014/main" id="{E9765F7B-9E8B-10BD-5419-ED13F665B6D0}"/>
              </a:ext>
            </a:extLst>
          </p:cNvPr>
          <p:cNvSpPr>
            <a:spLocks noGrp="1"/>
          </p:cNvSpPr>
          <p:nvPr>
            <p:ph type="title"/>
          </p:nvPr>
        </p:nvSpPr>
        <p:spPr/>
        <p:txBody>
          <a:bodyPr/>
          <a:lstStyle/>
          <a:p>
            <a:endParaRPr lang="fr-FR"/>
          </a:p>
        </p:txBody>
      </p:sp>
      <p:sp>
        <p:nvSpPr>
          <p:cNvPr id="4" name="Sous-titre 3">
            <a:extLst>
              <a:ext uri="{FF2B5EF4-FFF2-40B4-BE49-F238E27FC236}">
                <a16:creationId xmlns:a16="http://schemas.microsoft.com/office/drawing/2014/main" id="{35BE150D-5DB2-4429-F932-90AC48B192DA}"/>
              </a:ext>
            </a:extLst>
          </p:cNvPr>
          <p:cNvSpPr>
            <a:spLocks noGrp="1"/>
          </p:cNvSpPr>
          <p:nvPr>
            <p:ph type="subTitle" idx="10"/>
          </p:nvPr>
        </p:nvSpPr>
        <p:spPr/>
        <p:txBody>
          <a:bodyPr/>
          <a:lstStyle/>
          <a:p>
            <a:endParaRPr lang="fr-FR"/>
          </a:p>
        </p:txBody>
      </p:sp>
      <p:pic>
        <p:nvPicPr>
          <p:cNvPr id="560" name="Google Shape;560;g11e5e2a8067_0_544"/>
          <p:cNvPicPr preferRelativeResize="0"/>
          <p:nvPr/>
        </p:nvPicPr>
        <p:blipFill>
          <a:blip r:embed="rId3">
            <a:alphaModFix/>
          </a:blip>
          <a:stretch>
            <a:fillRect/>
          </a:stretch>
        </p:blipFill>
        <p:spPr>
          <a:xfrm>
            <a:off x="1149437" y="646563"/>
            <a:ext cx="9893125" cy="5564874"/>
          </a:xfrm>
          <a:prstGeom prst="rect">
            <a:avLst/>
          </a:prstGeom>
          <a:noFill/>
          <a:ln>
            <a:noFill/>
          </a:ln>
        </p:spPr>
      </p:pic>
      <p:sp>
        <p:nvSpPr>
          <p:cNvPr id="561" name="Google Shape;561;g11e5e2a8067_0_544"/>
          <p:cNvSpPr txBox="1"/>
          <p:nvPr/>
        </p:nvSpPr>
        <p:spPr>
          <a:xfrm>
            <a:off x="8210275" y="6380525"/>
            <a:ext cx="3245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https://github.com/allisonhorst/stats-illustrations</a:t>
            </a:r>
            <a:r>
              <a:rPr lang="fr-FR"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11e5e2a8067_0_835"/>
          <p:cNvSpPr txBox="1">
            <a:spLocks noGrp="1"/>
          </p:cNvSpPr>
          <p:nvPr>
            <p:ph type="ctrTitle"/>
          </p:nvPr>
        </p:nvSpPr>
        <p:spPr>
          <a:xfrm>
            <a:off x="155575" y="634189"/>
            <a:ext cx="62484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a:t>Organisation des données</a:t>
            </a:r>
            <a:endParaRPr/>
          </a:p>
        </p:txBody>
      </p:sp>
      <p:pic>
        <p:nvPicPr>
          <p:cNvPr id="779" name="Google Shape;779;g11e5e2a8067_0_835"/>
          <p:cNvPicPr preferRelativeResize="0"/>
          <p:nvPr/>
        </p:nvPicPr>
        <p:blipFill rotWithShape="1">
          <a:blip r:embed="rId3">
            <a:alphaModFix/>
          </a:blip>
          <a:srcRect t="2154" b="20060"/>
          <a:stretch/>
        </p:blipFill>
        <p:spPr>
          <a:xfrm>
            <a:off x="579775" y="3652525"/>
            <a:ext cx="5399999" cy="179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11e5e2a8067_0_842"/>
          <p:cNvSpPr/>
          <p:nvPr/>
        </p:nvSpPr>
        <p:spPr>
          <a:xfrm rot="895244">
            <a:off x="10682770" y="-45831"/>
            <a:ext cx="1509546" cy="1477752"/>
          </a:xfrm>
          <a:prstGeom prst="ellipse">
            <a:avLst/>
          </a:prstGeom>
          <a:solidFill>
            <a:schemeClr val="lt1"/>
          </a:solidFill>
          <a:ln w="76200" cap="flat" cmpd="sng">
            <a:solidFill>
              <a:srgbClr val="D93E2B"/>
            </a:solidFill>
            <a:prstDash val="solid"/>
            <a:round/>
            <a:headEnd type="none" w="sm" len="sm"/>
            <a:tailEnd type="none" w="sm" len="sm"/>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fr-FR" sz="1600" i="0" u="none" strike="noStrike" cap="none" dirty="0">
                <a:solidFill>
                  <a:srgbClr val="D93E2B"/>
                </a:solidFill>
                <a:latin typeface="Arial"/>
                <a:ea typeface="Arial"/>
                <a:cs typeface="Arial"/>
                <a:sym typeface="Arial"/>
              </a:rPr>
              <a:t>PROPOSITION</a:t>
            </a:r>
          </a:p>
          <a:p>
            <a:pPr marL="0" marR="0" lvl="0" indent="0" algn="ctr" rtl="0">
              <a:lnSpc>
                <a:spcPct val="100000"/>
              </a:lnSpc>
              <a:spcBef>
                <a:spcPts val="0"/>
              </a:spcBef>
              <a:spcAft>
                <a:spcPts val="0"/>
              </a:spcAft>
              <a:buClr>
                <a:srgbClr val="000000"/>
              </a:buClr>
              <a:buSzPts val="3000"/>
              <a:buFont typeface="Arial"/>
              <a:buNone/>
            </a:pPr>
            <a:r>
              <a:rPr lang="fr-FR" sz="1600" dirty="0">
                <a:solidFill>
                  <a:srgbClr val="D93E2B"/>
                </a:solidFill>
                <a:latin typeface="Arial"/>
                <a:ea typeface="Arial"/>
                <a:cs typeface="Arial"/>
                <a:sym typeface="Arial"/>
              </a:rPr>
              <a:t>1</a:t>
            </a:r>
            <a:endParaRPr sz="1600" i="0" u="none" strike="noStrike" cap="none" dirty="0">
              <a:solidFill>
                <a:srgbClr val="D93E2B"/>
              </a:solidFill>
              <a:latin typeface="Arial"/>
              <a:ea typeface="Arial"/>
              <a:cs typeface="Arial"/>
              <a:sym typeface="Arial"/>
            </a:endParaRPr>
          </a:p>
        </p:txBody>
      </p:sp>
      <p:sp>
        <p:nvSpPr>
          <p:cNvPr id="786" name="Google Shape;786;g11e5e2a8067_0_842"/>
          <p:cNvSpPr txBox="1">
            <a:spLocks noGrp="1"/>
          </p:cNvSpPr>
          <p:nvPr>
            <p:ph idx="1"/>
          </p:nvPr>
        </p:nvSpPr>
        <p:spPr>
          <a:xfrm>
            <a:off x="405261" y="693045"/>
            <a:ext cx="11561452" cy="5646113"/>
          </a:xfrm>
          <a:prstGeom prst="rect">
            <a:avLst/>
          </a:prstGeom>
        </p:spPr>
        <p:txBody>
          <a:bodyPr spcFirstLastPara="1" wrap="square" lIns="91425" tIns="45700" rIns="91425" bIns="45700" anchor="t" anchorCtr="0">
            <a:normAutofit lnSpcReduction="10000"/>
          </a:bodyPr>
          <a:lstStyle/>
          <a:p>
            <a:pPr>
              <a:buSzPts val="2240"/>
            </a:pPr>
            <a:r>
              <a:rPr lang="fr-FR" dirty="0"/>
              <a:t>Formaliser l'arborescence et le contenu des répertoires/systèmes, communiquer dessus</a:t>
            </a:r>
          </a:p>
          <a:p>
            <a:pPr lvl="0">
              <a:spcAft>
                <a:spcPts val="0"/>
              </a:spcAft>
              <a:buSzPts val="2240"/>
            </a:pPr>
            <a:r>
              <a:rPr lang="fr-FR" dirty="0"/>
              <a:t>Limitez le nombre de dossiers par niveau (5 ou 6 max)</a:t>
            </a:r>
            <a:endParaRPr dirty="0"/>
          </a:p>
          <a:p>
            <a:pPr lvl="0">
              <a:spcAft>
                <a:spcPts val="0"/>
              </a:spcAft>
              <a:buSzPts val="2240"/>
            </a:pPr>
            <a:r>
              <a:rPr lang="fr-FR" dirty="0"/>
              <a:t>Allez du général au spécifique</a:t>
            </a:r>
            <a:endParaRPr dirty="0"/>
          </a:p>
          <a:p>
            <a:pPr lvl="0">
              <a:spcAft>
                <a:spcPts val="0"/>
              </a:spcAft>
              <a:buSzPts val="2240"/>
            </a:pPr>
            <a:r>
              <a:rPr lang="fr-FR" dirty="0"/>
              <a:t>Choisissez des noms de dossiers explicites et non redondants</a:t>
            </a:r>
          </a:p>
          <a:p>
            <a:pPr lvl="0">
              <a:spcAft>
                <a:spcPts val="0"/>
              </a:spcAft>
              <a:buSzPts val="2240"/>
            </a:pPr>
            <a:r>
              <a:rPr lang="fr-FR" dirty="0"/>
              <a:t>Décrire chaque dossier </a:t>
            </a:r>
            <a:r>
              <a:rPr lang="fr-FR" dirty="0">
                <a:sym typeface="Wingdings" pitchFamily="2" charset="2"/>
              </a:rPr>
              <a:t></a:t>
            </a:r>
            <a:r>
              <a:rPr lang="fr-FR" dirty="0"/>
              <a:t> fichier README:</a:t>
            </a:r>
            <a:endParaRPr dirty="0"/>
          </a:p>
          <a:p>
            <a:pPr lvl="1">
              <a:lnSpc>
                <a:spcPct val="100000"/>
              </a:lnSpc>
              <a:buSzPts val="2240"/>
            </a:pPr>
            <a:r>
              <a:rPr lang="fr-FR" dirty="0" err="1"/>
              <a:t>Markdown</a:t>
            </a:r>
            <a:r>
              <a:rPr lang="fr-FR" dirty="0"/>
              <a:t> ou TXT</a:t>
            </a:r>
            <a:endParaRPr dirty="0"/>
          </a:p>
          <a:p>
            <a:pPr lvl="1">
              <a:lnSpc>
                <a:spcPct val="100000"/>
              </a:lnSpc>
              <a:buSzPts val="2240"/>
            </a:pPr>
            <a:r>
              <a:rPr lang="fr-FR" dirty="0"/>
              <a:t>Métadonnées minimum concernant le dossier et son contenu:</a:t>
            </a:r>
            <a:endParaRPr dirty="0"/>
          </a:p>
          <a:p>
            <a:pPr lvl="2">
              <a:lnSpc>
                <a:spcPct val="110000"/>
              </a:lnSpc>
              <a:buSzPts val="2240"/>
            </a:pPr>
            <a:r>
              <a:rPr lang="fr-FR" dirty="0"/>
              <a:t>Titre</a:t>
            </a:r>
            <a:endParaRPr dirty="0"/>
          </a:p>
          <a:p>
            <a:pPr lvl="2">
              <a:lnSpc>
                <a:spcPct val="110000"/>
              </a:lnSpc>
              <a:buSzPts val="2240"/>
            </a:pPr>
            <a:r>
              <a:rPr lang="fr-FR" dirty="0"/>
              <a:t>Date de création / réception des données</a:t>
            </a:r>
            <a:endParaRPr dirty="0"/>
          </a:p>
          <a:p>
            <a:pPr lvl="2">
              <a:lnSpc>
                <a:spcPct val="110000"/>
              </a:lnSpc>
              <a:buSzPts val="2240"/>
            </a:pPr>
            <a:r>
              <a:rPr lang="fr-FR" dirty="0"/>
              <a:t>Origine/Source des données</a:t>
            </a:r>
            <a:endParaRPr dirty="0"/>
          </a:p>
          <a:p>
            <a:pPr lvl="2">
              <a:lnSpc>
                <a:spcPct val="110000"/>
              </a:lnSpc>
              <a:buSzPts val="2240"/>
            </a:pPr>
            <a:r>
              <a:rPr lang="fr-FR" dirty="0"/>
              <a:t>Version</a:t>
            </a:r>
            <a:endParaRPr dirty="0"/>
          </a:p>
          <a:p>
            <a:pPr lvl="2">
              <a:lnSpc>
                <a:spcPct val="110000"/>
              </a:lnSpc>
              <a:buSzPts val="2240"/>
            </a:pPr>
            <a:r>
              <a:rPr lang="fr-FR" dirty="0"/>
              <a:t>Propriétaire/responsable des données</a:t>
            </a:r>
            <a:endParaRPr dirty="0"/>
          </a:p>
          <a:p>
            <a:pPr lvl="2">
              <a:lnSpc>
                <a:spcPct val="110000"/>
              </a:lnSpc>
              <a:buSzPts val="2240"/>
            </a:pPr>
            <a:r>
              <a:rPr lang="fr-FR" dirty="0"/>
              <a:t>Organisation des données</a:t>
            </a:r>
            <a:endParaRPr dirty="0"/>
          </a:p>
          <a:p>
            <a:pPr lvl="2">
              <a:lnSpc>
                <a:spcPct val="110000"/>
              </a:lnSpc>
              <a:buSzPts val="2240"/>
            </a:pPr>
            <a:r>
              <a:rPr lang="fr-FR" dirty="0"/>
              <a:t>Méthode de réception/téléchargement des données</a:t>
            </a:r>
            <a:endParaRPr dirty="0"/>
          </a:p>
        </p:txBody>
      </p:sp>
      <p:sp>
        <p:nvSpPr>
          <p:cNvPr id="785" name="Google Shape;785;g11e5e2a8067_0_842"/>
          <p:cNvSpPr txBox="1">
            <a:spLocks noGrp="1"/>
          </p:cNvSpPr>
          <p:nvPr>
            <p:ph type="title"/>
          </p:nvPr>
        </p:nvSpPr>
        <p:spPr>
          <a:xfrm>
            <a:off x="405261" y="0"/>
            <a:ext cx="8245579" cy="888251"/>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Organisation des dossiers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g11e5e2a8067_0_848"/>
          <p:cNvPicPr preferRelativeResize="0"/>
          <p:nvPr/>
        </p:nvPicPr>
        <p:blipFill rotWithShape="1">
          <a:blip r:embed="rId3">
            <a:alphaModFix/>
          </a:blip>
          <a:srcRect/>
          <a:stretch/>
        </p:blipFill>
        <p:spPr>
          <a:xfrm>
            <a:off x="8347650" y="639262"/>
            <a:ext cx="3781800" cy="5579475"/>
          </a:xfrm>
          <a:prstGeom prst="rect">
            <a:avLst/>
          </a:prstGeom>
          <a:noFill/>
          <a:ln>
            <a:noFill/>
          </a:ln>
          <a:effectLst>
            <a:outerShdw blurRad="63500" sx="102000" sy="102000" algn="ctr" rotWithShape="0">
              <a:prstClr val="black">
                <a:alpha val="40000"/>
              </a:prstClr>
            </a:outerShdw>
          </a:effectLst>
        </p:spPr>
      </p:pic>
      <p:sp>
        <p:nvSpPr>
          <p:cNvPr id="793" name="Google Shape;793;g11e5e2a8067_0_848"/>
          <p:cNvSpPr txBox="1">
            <a:spLocks noGrp="1"/>
          </p:cNvSpPr>
          <p:nvPr>
            <p:ph idx="1"/>
          </p:nvPr>
        </p:nvSpPr>
        <p:spPr>
          <a:xfrm>
            <a:off x="405261" y="888251"/>
            <a:ext cx="7814065" cy="5194497"/>
          </a:xfrm>
          <a:prstGeom prst="rect">
            <a:avLst/>
          </a:prstGeom>
        </p:spPr>
        <p:txBody>
          <a:bodyPr spcFirstLastPara="1" wrap="square" lIns="91425" tIns="45700" rIns="91425" bIns="45700" anchor="t" anchorCtr="0">
            <a:noAutofit/>
          </a:bodyPr>
          <a:lstStyle/>
          <a:p>
            <a:pPr marL="457200" lvl="0" indent="-370840" algn="l" rtl="0">
              <a:spcBef>
                <a:spcPts val="1000"/>
              </a:spcBef>
              <a:spcAft>
                <a:spcPts val="0"/>
              </a:spcAft>
              <a:buSzPts val="2240"/>
              <a:buAutoNum type="arabicPeriod"/>
            </a:pPr>
            <a:r>
              <a:rPr lang="fr-FR" dirty="0"/>
              <a:t>Un dossier par projet</a:t>
            </a:r>
            <a:endParaRPr dirty="0"/>
          </a:p>
          <a:p>
            <a:pPr marL="914400" lvl="1" indent="-350519" algn="l" rtl="0">
              <a:spcBef>
                <a:spcPts val="0"/>
              </a:spcBef>
              <a:spcAft>
                <a:spcPts val="0"/>
              </a:spcAft>
              <a:buSzPts val="1920"/>
              <a:buAutoNum type="alphaLcPeriod"/>
            </a:pPr>
            <a:r>
              <a:rPr lang="fr-FR" dirty="0"/>
              <a:t>Un sous-dossier par type de manip</a:t>
            </a:r>
            <a:br>
              <a:rPr lang="fr-FR" dirty="0"/>
            </a:br>
            <a:r>
              <a:rPr lang="fr-FR" dirty="0"/>
              <a:t>(microscopie, séquençage, phénotypage)</a:t>
            </a:r>
            <a:endParaRPr dirty="0"/>
          </a:p>
          <a:p>
            <a:pPr marL="1371600" lvl="2" indent="-330200" algn="l" rtl="0">
              <a:spcBef>
                <a:spcPts val="0"/>
              </a:spcBef>
              <a:spcAft>
                <a:spcPts val="0"/>
              </a:spcAft>
              <a:buSzPts val="1600"/>
              <a:buAutoNum type="romanLcPeriod"/>
            </a:pPr>
            <a:r>
              <a:rPr lang="fr-FR" dirty="0"/>
              <a:t>Un sous-dossier par date</a:t>
            </a:r>
            <a:br>
              <a:rPr lang="fr-FR" dirty="0"/>
            </a:br>
            <a:r>
              <a:rPr lang="fr-FR" dirty="0"/>
              <a:t>(2020-02-24, 2020-05-03)</a:t>
            </a:r>
            <a:endParaRPr dirty="0"/>
          </a:p>
          <a:p>
            <a:pPr marL="1828800" lvl="3" indent="-320039" algn="l" rtl="0">
              <a:spcBef>
                <a:spcPts val="0"/>
              </a:spcBef>
              <a:spcAft>
                <a:spcPts val="0"/>
              </a:spcAft>
              <a:buSzPts val="1440"/>
              <a:buAutoNum type="arabicPeriod"/>
            </a:pPr>
            <a:r>
              <a:rPr lang="fr-FR" dirty="0"/>
              <a:t>Un sous-dossier pour les données brutes</a:t>
            </a:r>
            <a:endParaRPr dirty="0"/>
          </a:p>
          <a:p>
            <a:pPr marL="1828800" lvl="3" indent="-320039" algn="l" rtl="0">
              <a:spcBef>
                <a:spcPts val="0"/>
              </a:spcBef>
              <a:spcAft>
                <a:spcPts val="0"/>
              </a:spcAft>
              <a:buSzPts val="1440"/>
              <a:buAutoNum type="arabicPeriod"/>
            </a:pPr>
            <a:r>
              <a:rPr lang="fr-FR" dirty="0"/>
              <a:t>Un sous-dossier par analyse </a:t>
            </a:r>
            <a:br>
              <a:rPr lang="fr-FR" dirty="0"/>
            </a:br>
            <a:r>
              <a:rPr lang="fr-FR" dirty="0"/>
              <a:t>(contrôle qualité, nettoyage statistique, raffinement)</a:t>
            </a:r>
            <a:endParaRPr dirty="0"/>
          </a:p>
          <a:p>
            <a:pPr marL="1371600" lvl="2" indent="-330200" algn="l" rtl="0">
              <a:spcBef>
                <a:spcPts val="0"/>
              </a:spcBef>
              <a:spcAft>
                <a:spcPts val="0"/>
              </a:spcAft>
              <a:buSzPts val="1600"/>
              <a:buAutoNum type="romanLcPeriod"/>
            </a:pPr>
            <a:r>
              <a:rPr lang="fr-FR" dirty="0"/>
              <a:t>Un sous-dossier par publication</a:t>
            </a:r>
            <a:endParaRPr dirty="0"/>
          </a:p>
          <a:p>
            <a:pPr marL="1828800" lvl="3" indent="-320039" algn="l" rtl="0">
              <a:spcBef>
                <a:spcPts val="0"/>
              </a:spcBef>
              <a:spcAft>
                <a:spcPts val="0"/>
              </a:spcAft>
              <a:buSzPts val="1440"/>
              <a:buAutoNum type="arabicPeriod"/>
            </a:pPr>
            <a:r>
              <a:rPr lang="fr-FR" dirty="0"/>
              <a:t>Un lien symbolique vers chaque dossier données ou analyse associé à la publication</a:t>
            </a:r>
            <a:endParaRPr dirty="0"/>
          </a:p>
          <a:p>
            <a:pPr marL="0" lvl="0" indent="0" algn="l" rtl="0">
              <a:spcBef>
                <a:spcPts val="1000"/>
              </a:spcBef>
              <a:spcAft>
                <a:spcPts val="0"/>
              </a:spcAft>
              <a:buNone/>
            </a:pPr>
            <a:endParaRPr dirty="0"/>
          </a:p>
          <a:p>
            <a:pPr marL="457200" lvl="0" indent="-370840" algn="l" rtl="0">
              <a:spcBef>
                <a:spcPts val="1000"/>
              </a:spcBef>
              <a:spcAft>
                <a:spcPts val="0"/>
              </a:spcAft>
              <a:buSzPts val="2240"/>
              <a:buChar char="●"/>
            </a:pPr>
            <a:r>
              <a:rPr lang="fr-FR" dirty="0"/>
              <a:t>Dispo sur </a:t>
            </a:r>
            <a:r>
              <a:rPr lang="fr-FR" dirty="0" err="1"/>
              <a:t>zenodo</a:t>
            </a:r>
            <a:r>
              <a:rPr lang="fr-FR" dirty="0"/>
              <a:t> : </a:t>
            </a:r>
            <a:r>
              <a:rPr lang="fr-FR" sz="2400" u="sng" dirty="0">
                <a:solidFill>
                  <a:schemeClr val="hlink"/>
                </a:solidFill>
                <a:hlinkClick r:id="rId4"/>
              </a:rPr>
              <a:t>https://zenodo.org/record/4410128#.YjiRpDXjJD9</a:t>
            </a:r>
            <a:r>
              <a:rPr lang="fr-FR" sz="2400" dirty="0"/>
              <a:t> </a:t>
            </a:r>
            <a:endParaRPr sz="2400" dirty="0"/>
          </a:p>
        </p:txBody>
      </p:sp>
      <p:sp>
        <p:nvSpPr>
          <p:cNvPr id="792" name="Google Shape;792;g11e5e2a8067_0_84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Un exemple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11e5e2a8067_0_854"/>
          <p:cNvSpPr txBox="1">
            <a:spLocks noGrp="1"/>
          </p:cNvSpPr>
          <p:nvPr>
            <p:ph idx="1"/>
          </p:nvPr>
        </p:nvSpPr>
        <p:spPr>
          <a:xfrm>
            <a:off x="405261" y="888251"/>
            <a:ext cx="4511239" cy="5194497"/>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dirty="0"/>
              <a:t>Il n’y a pas de solution miracle mais il est important de se mettre d’accord au sein du projet et de le documenter dans le PGD</a:t>
            </a:r>
            <a:endParaRPr sz="2400" dirty="0"/>
          </a:p>
          <a:p>
            <a:pPr marL="0" lvl="0" indent="0" algn="l" rtl="0">
              <a:spcBef>
                <a:spcPts val="1000"/>
              </a:spcBef>
              <a:spcAft>
                <a:spcPts val="0"/>
              </a:spcAft>
              <a:buNone/>
            </a:pPr>
            <a:endParaRPr sz="2400" dirty="0"/>
          </a:p>
          <a:p>
            <a:pPr marL="0" lvl="0" indent="0" algn="l" rtl="0">
              <a:spcBef>
                <a:spcPts val="1000"/>
              </a:spcBef>
              <a:spcAft>
                <a:spcPts val="0"/>
              </a:spcAft>
              <a:buNone/>
            </a:pPr>
            <a:endParaRPr sz="2400" dirty="0"/>
          </a:p>
          <a:p>
            <a:pPr marL="457200" lvl="0" indent="-381000" algn="l" rtl="0">
              <a:spcBef>
                <a:spcPts val="1000"/>
              </a:spcBef>
              <a:spcAft>
                <a:spcPts val="0"/>
              </a:spcAft>
              <a:buSzPts val="2400"/>
              <a:buChar char="●"/>
            </a:pPr>
            <a:r>
              <a:rPr lang="fr-FR" sz="2400" dirty="0"/>
              <a:t>Exemple de générateur d'arborescence </a:t>
            </a:r>
            <a:r>
              <a:rPr lang="fr-FR" sz="2400" u="sng" dirty="0">
                <a:solidFill>
                  <a:schemeClr val="hlink"/>
                </a:solidFill>
                <a:hlinkClick r:id="rId3"/>
              </a:rPr>
              <a:t>https://www.tiesdekok.com/folder-structure-generator/#</a:t>
            </a:r>
            <a:r>
              <a:rPr lang="fr-FR" sz="2400" dirty="0"/>
              <a:t> </a:t>
            </a:r>
            <a:endParaRPr sz="2400" dirty="0"/>
          </a:p>
          <a:p>
            <a:pPr marL="0" lvl="0" indent="0" algn="l" rtl="0">
              <a:spcBef>
                <a:spcPts val="1000"/>
              </a:spcBef>
              <a:spcAft>
                <a:spcPts val="0"/>
              </a:spcAft>
              <a:buClr>
                <a:schemeClr val="dk1"/>
              </a:buClr>
              <a:buSzPts val="1100"/>
              <a:buFont typeface="Arial"/>
              <a:buNone/>
            </a:pPr>
            <a:endParaRPr sz="2400" dirty="0"/>
          </a:p>
          <a:p>
            <a:pPr marL="0" lvl="0" indent="0" algn="l" rtl="0">
              <a:spcBef>
                <a:spcPts val="1000"/>
              </a:spcBef>
              <a:spcAft>
                <a:spcPts val="0"/>
              </a:spcAft>
              <a:buNone/>
            </a:pPr>
            <a:endParaRPr sz="2400" dirty="0"/>
          </a:p>
        </p:txBody>
      </p:sp>
      <p:sp>
        <p:nvSpPr>
          <p:cNvPr id="801" name="Google Shape;801;g11e5e2a8067_0_85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Un autre exemple :</a:t>
            </a:r>
            <a:endParaRPr/>
          </a:p>
        </p:txBody>
      </p:sp>
      <p:pic>
        <p:nvPicPr>
          <p:cNvPr id="800" name="Google Shape;800;g11e5e2a8067_0_854"/>
          <p:cNvPicPr preferRelativeResize="0"/>
          <p:nvPr/>
        </p:nvPicPr>
        <p:blipFill>
          <a:blip r:embed="rId4">
            <a:alphaModFix/>
          </a:blip>
          <a:stretch>
            <a:fillRect/>
          </a:stretch>
        </p:blipFill>
        <p:spPr>
          <a:xfrm>
            <a:off x="4916500" y="46150"/>
            <a:ext cx="7203348" cy="6767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AD37BD-5807-F4E4-BC35-8255F95EFFBA}"/>
              </a:ext>
            </a:extLst>
          </p:cNvPr>
          <p:cNvSpPr>
            <a:spLocks noGrp="1"/>
          </p:cNvSpPr>
          <p:nvPr>
            <p:ph idx="1"/>
          </p:nvPr>
        </p:nvSpPr>
        <p:spPr/>
        <p:txBody>
          <a:bodyPr/>
          <a:lstStyle/>
          <a:p>
            <a:endParaRPr lang="fr-FR" dirty="0"/>
          </a:p>
        </p:txBody>
      </p:sp>
      <p:sp>
        <p:nvSpPr>
          <p:cNvPr id="807" name="Google Shape;807;g11e5e2a8067_0_98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Un autre exemple :</a:t>
            </a:r>
            <a:endParaRPr dirty="0"/>
          </a:p>
        </p:txBody>
      </p:sp>
      <p:pic>
        <p:nvPicPr>
          <p:cNvPr id="808" name="Google Shape;808;g11e5e2a8067_0_986"/>
          <p:cNvPicPr preferRelativeResize="0"/>
          <p:nvPr/>
        </p:nvPicPr>
        <p:blipFill>
          <a:blip r:embed="rId3">
            <a:alphaModFix/>
          </a:blip>
          <a:stretch>
            <a:fillRect/>
          </a:stretch>
        </p:blipFill>
        <p:spPr>
          <a:xfrm>
            <a:off x="1247099" y="607750"/>
            <a:ext cx="9697802" cy="615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458C47D-FF9B-1D1D-2C9E-B54710300107}"/>
              </a:ext>
            </a:extLst>
          </p:cNvPr>
          <p:cNvSpPr>
            <a:spLocks noGrp="1"/>
          </p:cNvSpPr>
          <p:nvPr>
            <p:ph type="title"/>
          </p:nvPr>
        </p:nvSpPr>
        <p:spPr/>
        <p:txBody>
          <a:bodyPr/>
          <a:lstStyle/>
          <a:p>
            <a:r>
              <a:rPr lang="fr-FR" dirty="0"/>
              <a:t>Environnement complexe</a:t>
            </a:r>
          </a:p>
        </p:txBody>
      </p:sp>
      <p:sp>
        <p:nvSpPr>
          <p:cNvPr id="9" name="Rectangle : coins arrondis 8">
            <a:extLst>
              <a:ext uri="{FF2B5EF4-FFF2-40B4-BE49-F238E27FC236}">
                <a16:creationId xmlns:a16="http://schemas.microsoft.com/office/drawing/2014/main" id="{ABEC1398-DE09-B024-0AD6-86D7FCB2041E}"/>
              </a:ext>
            </a:extLst>
          </p:cNvPr>
          <p:cNvSpPr/>
          <p:nvPr/>
        </p:nvSpPr>
        <p:spPr>
          <a:xfrm>
            <a:off x="3365516" y="5784349"/>
            <a:ext cx="1558700"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Phenotyping</a:t>
            </a:r>
            <a:endParaRPr lang="fr-FR" dirty="0"/>
          </a:p>
        </p:txBody>
      </p:sp>
      <p:sp>
        <p:nvSpPr>
          <p:cNvPr id="10" name="Rectangle : coins arrondis 9">
            <a:extLst>
              <a:ext uri="{FF2B5EF4-FFF2-40B4-BE49-F238E27FC236}">
                <a16:creationId xmlns:a16="http://schemas.microsoft.com/office/drawing/2014/main" id="{C27FD8E6-0E5E-5838-8E37-35BCFEC5CC92}"/>
              </a:ext>
            </a:extLst>
          </p:cNvPr>
          <p:cNvSpPr/>
          <p:nvPr/>
        </p:nvSpPr>
        <p:spPr>
          <a:xfrm>
            <a:off x="5406723" y="5784349"/>
            <a:ext cx="1569604"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Genotyping</a:t>
            </a:r>
            <a:endParaRPr lang="fr-FR" dirty="0"/>
          </a:p>
        </p:txBody>
      </p:sp>
      <p:sp>
        <p:nvSpPr>
          <p:cNvPr id="11" name="Rectangle : coins arrondis 10">
            <a:extLst>
              <a:ext uri="{FF2B5EF4-FFF2-40B4-BE49-F238E27FC236}">
                <a16:creationId xmlns:a16="http://schemas.microsoft.com/office/drawing/2014/main" id="{E87C93BE-F119-0272-022B-8A20C4834B6F}"/>
              </a:ext>
            </a:extLst>
          </p:cNvPr>
          <p:cNvSpPr/>
          <p:nvPr/>
        </p:nvSpPr>
        <p:spPr>
          <a:xfrm>
            <a:off x="7447051" y="5784349"/>
            <a:ext cx="1558700"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Metabolomic</a:t>
            </a:r>
            <a:endParaRPr lang="fr-FR" dirty="0"/>
          </a:p>
        </p:txBody>
      </p:sp>
      <p:sp>
        <p:nvSpPr>
          <p:cNvPr id="12" name="Rectangle : coins arrondis 11">
            <a:extLst>
              <a:ext uri="{FF2B5EF4-FFF2-40B4-BE49-F238E27FC236}">
                <a16:creationId xmlns:a16="http://schemas.microsoft.com/office/drawing/2014/main" id="{197B0B5F-D1EB-2C85-BB78-93A969797EEB}"/>
              </a:ext>
            </a:extLst>
          </p:cNvPr>
          <p:cNvSpPr/>
          <p:nvPr/>
        </p:nvSpPr>
        <p:spPr>
          <a:xfrm>
            <a:off x="9452225" y="5784349"/>
            <a:ext cx="1666302"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3" name="Multidocument 12">
            <a:extLst>
              <a:ext uri="{FF2B5EF4-FFF2-40B4-BE49-F238E27FC236}">
                <a16:creationId xmlns:a16="http://schemas.microsoft.com/office/drawing/2014/main" id="{EF35FE58-27F1-1D31-CD82-8187FDB47174}"/>
              </a:ext>
            </a:extLst>
          </p:cNvPr>
          <p:cNvSpPr/>
          <p:nvPr/>
        </p:nvSpPr>
        <p:spPr>
          <a:xfrm>
            <a:off x="3398506" y="4767206"/>
            <a:ext cx="570784" cy="657546"/>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4" name="Cylindre 13">
            <a:extLst>
              <a:ext uri="{FF2B5EF4-FFF2-40B4-BE49-F238E27FC236}">
                <a16:creationId xmlns:a16="http://schemas.microsoft.com/office/drawing/2014/main" id="{21AFDEC2-2913-4341-6017-398DC863777C}"/>
              </a:ext>
            </a:extLst>
          </p:cNvPr>
          <p:cNvSpPr/>
          <p:nvPr/>
        </p:nvSpPr>
        <p:spPr>
          <a:xfrm>
            <a:off x="4218888"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6" name="Cylindre 15">
            <a:extLst>
              <a:ext uri="{FF2B5EF4-FFF2-40B4-BE49-F238E27FC236}">
                <a16:creationId xmlns:a16="http://schemas.microsoft.com/office/drawing/2014/main" id="{4D95303E-5BE3-9758-1A13-3FFBA140032A}"/>
              </a:ext>
            </a:extLst>
          </p:cNvPr>
          <p:cNvSpPr/>
          <p:nvPr/>
        </p:nvSpPr>
        <p:spPr>
          <a:xfrm>
            <a:off x="5893574"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7" name="Multidocument 16">
            <a:extLst>
              <a:ext uri="{FF2B5EF4-FFF2-40B4-BE49-F238E27FC236}">
                <a16:creationId xmlns:a16="http://schemas.microsoft.com/office/drawing/2014/main" id="{6181ABD9-76D6-52B8-CD4C-A202E06BDCF7}"/>
              </a:ext>
            </a:extLst>
          </p:cNvPr>
          <p:cNvSpPr/>
          <p:nvPr/>
        </p:nvSpPr>
        <p:spPr>
          <a:xfrm>
            <a:off x="7589468" y="4767206"/>
            <a:ext cx="570784" cy="657546"/>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8" name="Cylindre 17">
            <a:extLst>
              <a:ext uri="{FF2B5EF4-FFF2-40B4-BE49-F238E27FC236}">
                <a16:creationId xmlns:a16="http://schemas.microsoft.com/office/drawing/2014/main" id="{3004BE63-4085-39A5-776C-18065660A4BD}"/>
              </a:ext>
            </a:extLst>
          </p:cNvPr>
          <p:cNvSpPr/>
          <p:nvPr/>
        </p:nvSpPr>
        <p:spPr>
          <a:xfrm>
            <a:off x="8409850"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9" name="Multidocument 18">
            <a:extLst>
              <a:ext uri="{FF2B5EF4-FFF2-40B4-BE49-F238E27FC236}">
                <a16:creationId xmlns:a16="http://schemas.microsoft.com/office/drawing/2014/main" id="{CEF205EA-9449-5B3F-BE17-9DD324611F77}"/>
              </a:ext>
            </a:extLst>
          </p:cNvPr>
          <p:cNvSpPr/>
          <p:nvPr/>
        </p:nvSpPr>
        <p:spPr>
          <a:xfrm>
            <a:off x="9625011" y="4767206"/>
            <a:ext cx="570784" cy="657546"/>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0" name="Cylindre 19">
            <a:extLst>
              <a:ext uri="{FF2B5EF4-FFF2-40B4-BE49-F238E27FC236}">
                <a16:creationId xmlns:a16="http://schemas.microsoft.com/office/drawing/2014/main" id="{9FE396B3-BAC6-C87B-A78E-7CDE9B3E4C56}"/>
              </a:ext>
            </a:extLst>
          </p:cNvPr>
          <p:cNvSpPr/>
          <p:nvPr/>
        </p:nvSpPr>
        <p:spPr>
          <a:xfrm>
            <a:off x="10479249"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95A2AB90-6F6C-2C33-079E-7F7FCF0285A1}"/>
              </a:ext>
            </a:extLst>
          </p:cNvPr>
          <p:cNvSpPr txBox="1"/>
          <p:nvPr/>
        </p:nvSpPr>
        <p:spPr>
          <a:xfrm>
            <a:off x="581505" y="5424752"/>
            <a:ext cx="1717008" cy="369332"/>
          </a:xfrm>
          <a:prstGeom prst="rect">
            <a:avLst/>
          </a:prstGeom>
          <a:noFill/>
        </p:spPr>
        <p:txBody>
          <a:bodyPr wrap="none" rtlCol="0">
            <a:spAutoFit/>
          </a:bodyPr>
          <a:lstStyle/>
          <a:p>
            <a:r>
              <a:rPr lang="fr-FR" dirty="0"/>
              <a:t>Data Acquisition</a:t>
            </a:r>
          </a:p>
        </p:txBody>
      </p:sp>
      <p:sp>
        <p:nvSpPr>
          <p:cNvPr id="23" name="ZoneTexte 22">
            <a:extLst>
              <a:ext uri="{FF2B5EF4-FFF2-40B4-BE49-F238E27FC236}">
                <a16:creationId xmlns:a16="http://schemas.microsoft.com/office/drawing/2014/main" id="{E7467AC0-6996-0BBE-EB8F-9F75E315F1FE}"/>
              </a:ext>
            </a:extLst>
          </p:cNvPr>
          <p:cNvSpPr txBox="1"/>
          <p:nvPr/>
        </p:nvSpPr>
        <p:spPr>
          <a:xfrm>
            <a:off x="581505" y="4036028"/>
            <a:ext cx="1426353" cy="369332"/>
          </a:xfrm>
          <a:prstGeom prst="rect">
            <a:avLst/>
          </a:prstGeom>
          <a:noFill/>
        </p:spPr>
        <p:txBody>
          <a:bodyPr wrap="none" rtlCol="0">
            <a:spAutoFit/>
          </a:bodyPr>
          <a:lstStyle/>
          <a:p>
            <a:r>
              <a:rPr lang="fr-FR" dirty="0"/>
              <a:t>Data </a:t>
            </a:r>
            <a:r>
              <a:rPr lang="fr-FR" dirty="0" err="1"/>
              <a:t>Analysis</a:t>
            </a:r>
            <a:endParaRPr lang="fr-FR" dirty="0"/>
          </a:p>
        </p:txBody>
      </p:sp>
      <p:sp>
        <p:nvSpPr>
          <p:cNvPr id="24" name="Multidocument 23">
            <a:extLst>
              <a:ext uri="{FF2B5EF4-FFF2-40B4-BE49-F238E27FC236}">
                <a16:creationId xmlns:a16="http://schemas.microsoft.com/office/drawing/2014/main" id="{4AB4B28D-B495-8FC8-CA53-271F8A38923F}"/>
              </a:ext>
            </a:extLst>
          </p:cNvPr>
          <p:cNvSpPr/>
          <p:nvPr/>
        </p:nvSpPr>
        <p:spPr>
          <a:xfrm>
            <a:off x="3766663"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5" name="Multidocument 24">
            <a:extLst>
              <a:ext uri="{FF2B5EF4-FFF2-40B4-BE49-F238E27FC236}">
                <a16:creationId xmlns:a16="http://schemas.microsoft.com/office/drawing/2014/main" id="{AAA456D4-2E5D-6622-4A8A-8618F7BE50F3}"/>
              </a:ext>
            </a:extLst>
          </p:cNvPr>
          <p:cNvSpPr/>
          <p:nvPr/>
        </p:nvSpPr>
        <p:spPr>
          <a:xfrm>
            <a:off x="5955835"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6" name="Multidocument 25">
            <a:extLst>
              <a:ext uri="{FF2B5EF4-FFF2-40B4-BE49-F238E27FC236}">
                <a16:creationId xmlns:a16="http://schemas.microsoft.com/office/drawing/2014/main" id="{F306E52B-E1B8-C52C-8571-29FDAA740A4F}"/>
              </a:ext>
            </a:extLst>
          </p:cNvPr>
          <p:cNvSpPr/>
          <p:nvPr/>
        </p:nvSpPr>
        <p:spPr>
          <a:xfrm>
            <a:off x="8124458"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7" name="Multidocument 26">
            <a:extLst>
              <a:ext uri="{FF2B5EF4-FFF2-40B4-BE49-F238E27FC236}">
                <a16:creationId xmlns:a16="http://schemas.microsoft.com/office/drawing/2014/main" id="{93583D11-2C54-7BCA-6D11-116E7E01C681}"/>
              </a:ext>
            </a:extLst>
          </p:cNvPr>
          <p:cNvSpPr/>
          <p:nvPr/>
        </p:nvSpPr>
        <p:spPr>
          <a:xfrm>
            <a:off x="10193857"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55C32DE6-CE0E-CB27-0764-C7E581D0CDD0}"/>
              </a:ext>
            </a:extLst>
          </p:cNvPr>
          <p:cNvSpPr txBox="1"/>
          <p:nvPr/>
        </p:nvSpPr>
        <p:spPr>
          <a:xfrm>
            <a:off x="581505" y="1975510"/>
            <a:ext cx="1543692" cy="369332"/>
          </a:xfrm>
          <a:prstGeom prst="rect">
            <a:avLst/>
          </a:prstGeom>
          <a:noFill/>
        </p:spPr>
        <p:txBody>
          <a:bodyPr wrap="none" rtlCol="0">
            <a:spAutoFit/>
          </a:bodyPr>
          <a:lstStyle/>
          <a:p>
            <a:r>
              <a:rPr lang="fr-FR" dirty="0"/>
              <a:t>Data </a:t>
            </a:r>
            <a:r>
              <a:rPr lang="fr-FR" dirty="0" err="1"/>
              <a:t>Archiving</a:t>
            </a:r>
            <a:endParaRPr lang="fr-FR" dirty="0"/>
          </a:p>
        </p:txBody>
      </p:sp>
      <p:sp>
        <p:nvSpPr>
          <p:cNvPr id="29" name="Multidocument 28">
            <a:extLst>
              <a:ext uri="{FF2B5EF4-FFF2-40B4-BE49-F238E27FC236}">
                <a16:creationId xmlns:a16="http://schemas.microsoft.com/office/drawing/2014/main" id="{90CCA5B1-0079-F5DC-23DF-9DF49F63E0C6}"/>
              </a:ext>
            </a:extLst>
          </p:cNvPr>
          <p:cNvSpPr/>
          <p:nvPr/>
        </p:nvSpPr>
        <p:spPr>
          <a:xfrm>
            <a:off x="4814789" y="3113061"/>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cxnSp>
        <p:nvCxnSpPr>
          <p:cNvPr id="31" name="Connecteur en angle 30">
            <a:extLst>
              <a:ext uri="{FF2B5EF4-FFF2-40B4-BE49-F238E27FC236}">
                <a16:creationId xmlns:a16="http://schemas.microsoft.com/office/drawing/2014/main" id="{66BF0BFD-9C7F-1478-FE33-7E3B87DA88FF}"/>
              </a:ext>
            </a:extLst>
          </p:cNvPr>
          <p:cNvCxnSpPr>
            <a:stCxn id="24" idx="0"/>
            <a:endCxn id="29" idx="1"/>
          </p:cNvCxnSpPr>
          <p:nvPr/>
        </p:nvCxnSpPr>
        <p:spPr>
          <a:xfrm rot="5400000" flipH="1" flipV="1">
            <a:off x="4286661" y="3246496"/>
            <a:ext cx="332790" cy="723466"/>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2" name="Connecteur en angle 31">
            <a:extLst>
              <a:ext uri="{FF2B5EF4-FFF2-40B4-BE49-F238E27FC236}">
                <a16:creationId xmlns:a16="http://schemas.microsoft.com/office/drawing/2014/main" id="{CA29D381-DBD0-606D-0A9F-6100BE578674}"/>
              </a:ext>
            </a:extLst>
          </p:cNvPr>
          <p:cNvCxnSpPr>
            <a:cxnSpLocks/>
            <a:stCxn id="25" idx="0"/>
            <a:endCxn id="29" idx="3"/>
          </p:cNvCxnSpPr>
          <p:nvPr/>
        </p:nvCxnSpPr>
        <p:spPr>
          <a:xfrm rot="16200000" flipV="1">
            <a:off x="5666639" y="3160768"/>
            <a:ext cx="332790" cy="89492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26" name="Picture 2" descr="EMBL-EBI homepage | EMBL-EBI">
            <a:extLst>
              <a:ext uri="{FF2B5EF4-FFF2-40B4-BE49-F238E27FC236}">
                <a16:creationId xmlns:a16="http://schemas.microsoft.com/office/drawing/2014/main" id="{CFF8D99A-0DF2-30D6-2706-EF6705F2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619" y="1686383"/>
            <a:ext cx="1570396" cy="485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cherche Data Gouv | Inauguration de l'écosystème">
            <a:extLst>
              <a:ext uri="{FF2B5EF4-FFF2-40B4-BE49-F238E27FC236}">
                <a16:creationId xmlns:a16="http://schemas.microsoft.com/office/drawing/2014/main" id="{C3F1251B-22F2-3483-F905-EA009BDD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421" y="1629537"/>
            <a:ext cx="1892974" cy="86761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en angle 35">
            <a:extLst>
              <a:ext uri="{FF2B5EF4-FFF2-40B4-BE49-F238E27FC236}">
                <a16:creationId xmlns:a16="http://schemas.microsoft.com/office/drawing/2014/main" id="{7FF0215C-99CF-F285-FC6E-B99FD9B13677}"/>
              </a:ext>
            </a:extLst>
          </p:cNvPr>
          <p:cNvCxnSpPr>
            <a:stCxn id="24" idx="1"/>
            <a:endCxn id="1028" idx="2"/>
          </p:cNvCxnSpPr>
          <p:nvPr/>
        </p:nvCxnSpPr>
        <p:spPr>
          <a:xfrm rot="10800000" flipH="1">
            <a:off x="3766662" y="2497151"/>
            <a:ext cx="559245" cy="1606247"/>
          </a:xfrm>
          <a:prstGeom prst="bentConnector4">
            <a:avLst>
              <a:gd name="adj1" fmla="val -40877"/>
              <a:gd name="adj2" fmla="val 81342"/>
            </a:avLst>
          </a:prstGeom>
          <a:ln>
            <a:tailEnd type="triangle"/>
          </a:ln>
        </p:spPr>
        <p:style>
          <a:lnRef idx="3">
            <a:schemeClr val="dk1"/>
          </a:lnRef>
          <a:fillRef idx="0">
            <a:schemeClr val="dk1"/>
          </a:fillRef>
          <a:effectRef idx="2">
            <a:schemeClr val="dk1"/>
          </a:effectRef>
          <a:fontRef idx="minor">
            <a:schemeClr val="tx1"/>
          </a:fontRef>
        </p:style>
      </p:cxnSp>
      <p:cxnSp>
        <p:nvCxnSpPr>
          <p:cNvPr id="38" name="Connecteur en angle 37">
            <a:extLst>
              <a:ext uri="{FF2B5EF4-FFF2-40B4-BE49-F238E27FC236}">
                <a16:creationId xmlns:a16="http://schemas.microsoft.com/office/drawing/2014/main" id="{CEAE612E-031A-0358-3165-92553C953D77}"/>
              </a:ext>
            </a:extLst>
          </p:cNvPr>
          <p:cNvCxnSpPr>
            <a:cxnSpLocks/>
            <a:stCxn id="29" idx="0"/>
            <a:endCxn id="1028" idx="2"/>
          </p:cNvCxnSpPr>
          <p:nvPr/>
        </p:nvCxnSpPr>
        <p:spPr>
          <a:xfrm rot="16200000" flipV="1">
            <a:off x="4424724" y="2398335"/>
            <a:ext cx="615911" cy="81354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necteur en angle 41">
            <a:extLst>
              <a:ext uri="{FF2B5EF4-FFF2-40B4-BE49-F238E27FC236}">
                <a16:creationId xmlns:a16="http://schemas.microsoft.com/office/drawing/2014/main" id="{54839DDF-CB01-20EA-E967-DAB719D84BA5}"/>
              </a:ext>
            </a:extLst>
          </p:cNvPr>
          <p:cNvCxnSpPr>
            <a:cxnSpLocks/>
            <a:stCxn id="25" idx="3"/>
            <a:endCxn id="1026" idx="2"/>
          </p:cNvCxnSpPr>
          <p:nvPr/>
        </p:nvCxnSpPr>
        <p:spPr>
          <a:xfrm flipV="1">
            <a:off x="6526619" y="2171611"/>
            <a:ext cx="785198" cy="193178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5" name="Connecteur en angle 44">
            <a:extLst>
              <a:ext uri="{FF2B5EF4-FFF2-40B4-BE49-F238E27FC236}">
                <a16:creationId xmlns:a16="http://schemas.microsoft.com/office/drawing/2014/main" id="{87CF83E5-CC5F-4071-3D66-5D535D48620B}"/>
              </a:ext>
            </a:extLst>
          </p:cNvPr>
          <p:cNvCxnSpPr>
            <a:cxnSpLocks/>
            <a:stCxn id="26" idx="1"/>
            <a:endCxn id="1026" idx="2"/>
          </p:cNvCxnSpPr>
          <p:nvPr/>
        </p:nvCxnSpPr>
        <p:spPr>
          <a:xfrm rot="10800000">
            <a:off x="7311818" y="2171611"/>
            <a:ext cx="812641" cy="193178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702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8E4E1E5-4A0E-688C-9DB3-222035A2139D}"/>
              </a:ext>
            </a:extLst>
          </p:cNvPr>
          <p:cNvSpPr>
            <a:spLocks noGrp="1"/>
          </p:cNvSpPr>
          <p:nvPr>
            <p:ph idx="1"/>
          </p:nvPr>
        </p:nvSpPr>
        <p:spPr/>
        <p:txBody>
          <a:bodyPr>
            <a:normAutofit fontScale="92500" lnSpcReduction="20000"/>
          </a:bodyPr>
          <a:lstStyle/>
          <a:p>
            <a:r>
              <a:rPr lang="fr-FR" dirty="0"/>
              <a:t>Chaque type de données </a:t>
            </a:r>
          </a:p>
          <a:p>
            <a:pPr lvl="1"/>
            <a:r>
              <a:rPr lang="fr-FR" dirty="0" err="1"/>
              <a:t>Sequences</a:t>
            </a:r>
            <a:endParaRPr lang="fr-FR" dirty="0"/>
          </a:p>
          <a:p>
            <a:pPr lvl="1"/>
            <a:r>
              <a:rPr lang="fr-FR" dirty="0"/>
              <a:t>Ressources génétiques (Olga, …)</a:t>
            </a:r>
          </a:p>
          <a:p>
            <a:pPr lvl="1"/>
            <a:r>
              <a:rPr lang="fr-FR" dirty="0" err="1"/>
              <a:t>Phenotypage</a:t>
            </a:r>
            <a:r>
              <a:rPr lang="fr-FR" dirty="0"/>
              <a:t> (Open Silex, fichiers, …)</a:t>
            </a:r>
          </a:p>
          <a:p>
            <a:r>
              <a:rPr lang="fr-FR" dirty="0"/>
              <a:t>A ses méthodes de gestions de données</a:t>
            </a:r>
          </a:p>
          <a:p>
            <a:pPr lvl="1"/>
            <a:r>
              <a:rPr lang="fr-FR" dirty="0"/>
              <a:t>Outils, Standards, …</a:t>
            </a:r>
          </a:p>
          <a:p>
            <a:r>
              <a:rPr lang="fr-FR" dirty="0"/>
              <a:t>Mais, partages de pratiques communes</a:t>
            </a:r>
          </a:p>
          <a:p>
            <a:pPr lvl="1"/>
            <a:r>
              <a:rPr lang="fr-FR" dirty="0"/>
              <a:t>Environnements</a:t>
            </a:r>
          </a:p>
          <a:p>
            <a:pPr lvl="1"/>
            <a:r>
              <a:rPr lang="fr-FR" dirty="0"/>
              <a:t>Postes de travail</a:t>
            </a:r>
          </a:p>
          <a:p>
            <a:pPr lvl="1"/>
            <a:r>
              <a:rPr lang="fr-FR" dirty="0"/>
              <a:t>Sécurité des données</a:t>
            </a:r>
          </a:p>
          <a:p>
            <a:pPr lvl="1"/>
            <a:r>
              <a:rPr lang="fr-FR" dirty="0"/>
              <a:t>…</a:t>
            </a:r>
          </a:p>
          <a:p>
            <a:r>
              <a:rPr lang="fr-FR" dirty="0"/>
              <a:t>Organisation globale</a:t>
            </a:r>
          </a:p>
          <a:p>
            <a:pPr lvl="1"/>
            <a:r>
              <a:rPr lang="fr-FR" dirty="0"/>
              <a:t>Tous types de données confondus</a:t>
            </a:r>
          </a:p>
          <a:p>
            <a:pPr lvl="1"/>
            <a:r>
              <a:rPr lang="fr-FR" dirty="0"/>
              <a:t>Lien (</a:t>
            </a:r>
            <a:r>
              <a:rPr lang="fr-FR" dirty="0" err="1"/>
              <a:t>interoperabilité</a:t>
            </a:r>
            <a:r>
              <a:rPr lang="fr-FR" dirty="0"/>
              <a:t>)</a:t>
            </a:r>
          </a:p>
          <a:p>
            <a:pPr lvl="1"/>
            <a:r>
              <a:rPr lang="fr-FR" dirty="0"/>
              <a:t>Publications de </a:t>
            </a:r>
            <a:r>
              <a:rPr lang="fr-FR" dirty="0" err="1"/>
              <a:t>datasets</a:t>
            </a:r>
            <a:r>
              <a:rPr lang="fr-FR" dirty="0"/>
              <a:t> dans les archives</a:t>
            </a:r>
          </a:p>
          <a:p>
            <a:pPr lvl="1"/>
            <a:r>
              <a:rPr lang="fr-FR" dirty="0"/>
              <a:t>Data </a:t>
            </a:r>
            <a:r>
              <a:rPr lang="fr-FR" dirty="0" err="1"/>
              <a:t>paper</a:t>
            </a:r>
            <a:r>
              <a:rPr lang="fr-FR" dirty="0"/>
              <a:t> pour lier les </a:t>
            </a:r>
            <a:r>
              <a:rPr lang="fr-FR"/>
              <a:t>datasets</a:t>
            </a:r>
            <a:endParaRPr lang="fr-FR" dirty="0"/>
          </a:p>
        </p:txBody>
      </p:sp>
      <p:sp>
        <p:nvSpPr>
          <p:cNvPr id="7" name="Titre 6">
            <a:extLst>
              <a:ext uri="{FF2B5EF4-FFF2-40B4-BE49-F238E27FC236}">
                <a16:creationId xmlns:a16="http://schemas.microsoft.com/office/drawing/2014/main" id="{B458C47D-FF9B-1D1D-2C9E-B54710300107}"/>
              </a:ext>
            </a:extLst>
          </p:cNvPr>
          <p:cNvSpPr>
            <a:spLocks noGrp="1"/>
          </p:cNvSpPr>
          <p:nvPr>
            <p:ph type="title"/>
          </p:nvPr>
        </p:nvSpPr>
        <p:spPr/>
        <p:txBody>
          <a:bodyPr/>
          <a:lstStyle/>
          <a:p>
            <a:r>
              <a:rPr lang="fr-FR" dirty="0"/>
              <a:t>Environnement complexe</a:t>
            </a:r>
          </a:p>
        </p:txBody>
      </p:sp>
    </p:spTree>
    <p:extLst>
      <p:ext uri="{BB962C8B-B14F-4D97-AF65-F5344CB8AC3E}">
        <p14:creationId xmlns:p14="http://schemas.microsoft.com/office/powerpoint/2010/main" val="11969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925" y="1520825"/>
            <a:ext cx="10301916" cy="4236181"/>
          </a:xfrm>
        </p:spPr>
        <p:txBody>
          <a:bodyPr>
            <a:normAutofit fontScale="92500"/>
          </a:bodyPr>
          <a:lstStyle/>
          <a:p>
            <a:pPr fontAlgn="ctr"/>
            <a:r>
              <a:rPr lang="fr-FR" dirty="0"/>
              <a:t>Environnement de travail sûr (poste de travail + solution de stockage)</a:t>
            </a:r>
          </a:p>
          <a:p>
            <a:pPr lvl="1" fontAlgn="ctr"/>
            <a:r>
              <a:rPr lang="fr-FR" dirty="0"/>
              <a:t>Sauvegardes pérennes : stratégie 3-2-1 (3 copies sur 2 systèmes différents et 1 lieu distant)</a:t>
            </a:r>
          </a:p>
          <a:p>
            <a:pPr lvl="1" fontAlgn="ctr"/>
            <a:r>
              <a:rPr lang="fr-FR" dirty="0"/>
              <a:t>Environnement et antivirus mis à jour régulièrement</a:t>
            </a:r>
          </a:p>
          <a:p>
            <a:pPr lvl="1" fontAlgn="ctr"/>
            <a:r>
              <a:rPr lang="fr-FR" dirty="0"/>
              <a:t>Données chiffrées </a:t>
            </a:r>
          </a:p>
          <a:p>
            <a:pPr fontAlgn="ctr"/>
            <a:r>
              <a:rPr lang="fr-FR" dirty="0" err="1"/>
              <a:t>Mot</a:t>
            </a:r>
            <a:r>
              <a:rPr lang="fr-FR" b="1" dirty="0" err="1"/>
              <a:t>S</a:t>
            </a:r>
            <a:r>
              <a:rPr lang="fr-FR" b="1" dirty="0"/>
              <a:t> </a:t>
            </a:r>
            <a:r>
              <a:rPr lang="fr-FR" dirty="0"/>
              <a:t>de passe</a:t>
            </a:r>
          </a:p>
          <a:p>
            <a:pPr lvl="1" fontAlgn="ctr"/>
            <a:r>
              <a:rPr lang="fr-FR" dirty="0"/>
              <a:t>Des mots de passes différents</a:t>
            </a:r>
          </a:p>
          <a:p>
            <a:pPr lvl="1" fontAlgn="ctr"/>
            <a:r>
              <a:rPr lang="fr-FR" dirty="0"/>
              <a:t>Pas forcément complexes mais longs</a:t>
            </a:r>
          </a:p>
          <a:p>
            <a:pPr lvl="1" fontAlgn="ctr"/>
            <a:r>
              <a:rPr lang="fr-FR" dirty="0"/>
              <a:t>Mis à jour régulièrement</a:t>
            </a:r>
          </a:p>
          <a:p>
            <a:pPr lvl="1" fontAlgn="ctr">
              <a:buFont typeface="Symbol" panose="05050102010706020507" pitchFamily="18" charset="2"/>
              <a:buChar char="Þ"/>
            </a:pPr>
            <a:r>
              <a:rPr lang="fr-FR" dirty="0"/>
              <a:t> Gestionnaire de mot de passe : </a:t>
            </a:r>
            <a:r>
              <a:rPr lang="fr-FR" dirty="0">
                <a:hlinkClick r:id="rId3"/>
              </a:rPr>
              <a:t>https://bitwarden.com/</a:t>
            </a:r>
            <a:endParaRPr lang="fr-FR" dirty="0"/>
          </a:p>
          <a:p>
            <a:pPr lvl="2" fontAlgn="ctr"/>
            <a:r>
              <a:rPr lang="fr-FR" dirty="0"/>
              <a:t>Coffre fort en ligne, </a:t>
            </a:r>
            <a:r>
              <a:rPr lang="fr-FR" dirty="0" err="1"/>
              <a:t>opensource</a:t>
            </a:r>
            <a:r>
              <a:rPr lang="fr-FR" dirty="0"/>
              <a:t> et gratuit</a:t>
            </a:r>
          </a:p>
          <a:p>
            <a:pPr lvl="2" fontAlgn="ctr"/>
            <a:r>
              <a:rPr lang="fr-FR" dirty="0"/>
              <a:t>Accessible sur toutes les plateformes</a:t>
            </a:r>
          </a:p>
          <a:p>
            <a:pPr lvl="2" fontAlgn="ctr"/>
            <a:r>
              <a:rPr lang="fr-FR" dirty="0"/>
              <a:t>Analyse des mots de passes et </a:t>
            </a:r>
            <a:r>
              <a:rPr lang="fr-FR" dirty="0" err="1"/>
              <a:t>reporting</a:t>
            </a:r>
            <a:endParaRPr lang="fr-FR" dirty="0"/>
          </a:p>
        </p:txBody>
      </p:sp>
      <p:sp>
        <p:nvSpPr>
          <p:cNvPr id="2" name="Titre 1"/>
          <p:cNvSpPr>
            <a:spLocks noGrp="1"/>
          </p:cNvSpPr>
          <p:nvPr>
            <p:ph type="title"/>
          </p:nvPr>
        </p:nvSpPr>
        <p:spPr/>
        <p:txBody>
          <a:bodyPr>
            <a:normAutofit fontScale="90000"/>
          </a:bodyPr>
          <a:lstStyle/>
          <a:p>
            <a:r>
              <a:rPr lang="fr-FR" dirty="0"/>
              <a:t>La vie des données pendant le projet – Environnement de travail</a:t>
            </a:r>
          </a:p>
        </p:txBody>
      </p:sp>
      <p:sp>
        <p:nvSpPr>
          <p:cNvPr id="5" name="Sous-titre 4"/>
          <p:cNvSpPr>
            <a:spLocks noGrp="1"/>
          </p:cNvSpPr>
          <p:nvPr>
            <p:ph type="subTitle" idx="10"/>
          </p:nvPr>
        </p:nvSpPr>
        <p:spPr>
          <a:xfrm>
            <a:off x="405261" y="650645"/>
            <a:ext cx="9837199" cy="679019"/>
          </a:xfrm>
        </p:spPr>
        <p:txBody>
          <a:bodyPr/>
          <a:lstStyle/>
          <a:p>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500" y="3266518"/>
            <a:ext cx="4745500" cy="2340424"/>
          </a:xfrm>
          <a:prstGeom prst="rect">
            <a:avLst/>
          </a:prstGeom>
        </p:spPr>
      </p:pic>
    </p:spTree>
    <p:extLst>
      <p:ext uri="{BB962C8B-B14F-4D97-AF65-F5344CB8AC3E}">
        <p14:creationId xmlns:p14="http://schemas.microsoft.com/office/powerpoint/2010/main" val="51218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1e5e2a8067_0_239"/>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Stocker et sécuriser : quels compromis ?</a:t>
            </a:r>
            <a:endParaRPr dirty="0"/>
          </a:p>
        </p:txBody>
      </p:sp>
      <p:grpSp>
        <p:nvGrpSpPr>
          <p:cNvPr id="342" name="Google Shape;342;g11e5e2a8067_0_239"/>
          <p:cNvGrpSpPr/>
          <p:nvPr/>
        </p:nvGrpSpPr>
        <p:grpSpPr>
          <a:xfrm>
            <a:off x="958473" y="751314"/>
            <a:ext cx="10014327" cy="5789444"/>
            <a:chOff x="1" y="827967"/>
            <a:chExt cx="9103800" cy="5337338"/>
          </a:xfrm>
        </p:grpSpPr>
        <p:pic>
          <p:nvPicPr>
            <p:cNvPr id="343" name="Google Shape;343;g11e5e2a8067_0_239" descr="http://doranum.fr/wp-content/uploads/tableau-comparatif-supports.png"/>
            <p:cNvPicPr preferRelativeResize="0"/>
            <p:nvPr/>
          </p:nvPicPr>
          <p:blipFill rotWithShape="1">
            <a:blip r:embed="rId3">
              <a:alphaModFix/>
            </a:blip>
            <a:srcRect/>
            <a:stretch/>
          </p:blipFill>
          <p:spPr>
            <a:xfrm>
              <a:off x="54200" y="1501312"/>
              <a:ext cx="9035602" cy="4663993"/>
            </a:xfrm>
            <a:prstGeom prst="rect">
              <a:avLst/>
            </a:prstGeom>
            <a:noFill/>
            <a:ln>
              <a:noFill/>
            </a:ln>
          </p:spPr>
        </p:pic>
        <p:sp>
          <p:nvSpPr>
            <p:cNvPr id="344" name="Google Shape;344;g11e5e2a8067_0_239"/>
            <p:cNvSpPr txBox="1"/>
            <p:nvPr/>
          </p:nvSpPr>
          <p:spPr>
            <a:xfrm>
              <a:off x="1" y="827967"/>
              <a:ext cx="9103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rgbClr val="000000"/>
                  </a:solidFill>
                  <a:latin typeface="Calibri"/>
                  <a:ea typeface="Calibri"/>
                  <a:cs typeface="Calibri"/>
                  <a:sym typeface="Calibri"/>
                </a:rPr>
                <a:t>Comparatif de systèmes de stockage des données</a:t>
              </a:r>
              <a:endParaRPr sz="1400" b="0" i="0" u="none" strike="noStrike" cap="none" dirty="0">
                <a:solidFill>
                  <a:srgbClr val="000000"/>
                </a:solidFill>
                <a:latin typeface="Arial"/>
                <a:ea typeface="Arial"/>
                <a:cs typeface="Arial"/>
                <a:sym typeface="Arial"/>
              </a:endParaRPr>
            </a:p>
          </p:txBody>
        </p:sp>
      </p:grpSp>
      <p:sp>
        <p:nvSpPr>
          <p:cNvPr id="345" name="Google Shape;345;g11e5e2a8067_0_239"/>
          <p:cNvSpPr txBox="1"/>
          <p:nvPr/>
        </p:nvSpPr>
        <p:spPr>
          <a:xfrm>
            <a:off x="10621604" y="6394472"/>
            <a:ext cx="130243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u="sng" dirty="0">
                <a:solidFill>
                  <a:schemeClr val="hlink"/>
                </a:solidFill>
                <a:hlinkClick r:id="rId4"/>
              </a:rPr>
              <a:t>Source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g11e5e2a8067_0_305"/>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fr-FR" dirty="0"/>
              <a:t>Comment transmettre vos données de recherche ?</a:t>
            </a:r>
            <a:endParaRPr dirty="0"/>
          </a:p>
        </p:txBody>
      </p:sp>
      <p:sp>
        <p:nvSpPr>
          <p:cNvPr id="400" name="Google Shape;400;g11e5e2a8067_0_30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Transfert de vos données de recherche</a:t>
            </a:r>
            <a:endParaRPr/>
          </a:p>
        </p:txBody>
      </p:sp>
      <p:grpSp>
        <p:nvGrpSpPr>
          <p:cNvPr id="402" name="Google Shape;402;g11e5e2a8067_0_305"/>
          <p:cNvGrpSpPr/>
          <p:nvPr/>
        </p:nvGrpSpPr>
        <p:grpSpPr>
          <a:xfrm>
            <a:off x="565725" y="1433950"/>
            <a:ext cx="11002800" cy="4860600"/>
            <a:chOff x="565725" y="1662550"/>
            <a:chExt cx="11002800" cy="4860600"/>
          </a:xfrm>
        </p:grpSpPr>
        <p:sp>
          <p:nvSpPr>
            <p:cNvPr id="403" name="Google Shape;403;g11e5e2a8067_0_305"/>
            <p:cNvSpPr/>
            <p:nvPr/>
          </p:nvSpPr>
          <p:spPr>
            <a:xfrm>
              <a:off x="565725" y="1662550"/>
              <a:ext cx="11002800" cy="785100"/>
            </a:xfrm>
            <a:prstGeom prst="rect">
              <a:avLst/>
            </a:prstGeom>
            <a:gradFill>
              <a:gsLst>
                <a:gs pos="0">
                  <a:srgbClr val="FF0000"/>
                </a:gs>
                <a:gs pos="100000">
                  <a:srgbClr val="00FF00"/>
                </a:gs>
              </a:gsLst>
              <a:lin ang="0" scaled="0"/>
            </a:gra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11e5e2a8067_0_305"/>
            <p:cNvSpPr txBox="1"/>
            <p:nvPr/>
          </p:nvSpPr>
          <p:spPr>
            <a:xfrm>
              <a:off x="796625" y="1841500"/>
              <a:ext cx="1288500" cy="4272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dirty="0">
                  <a:latin typeface="Calibri"/>
                  <a:ea typeface="Calibri"/>
                  <a:cs typeface="Calibri"/>
                  <a:sym typeface="Calibri"/>
                </a:rPr>
                <a:t>Pas adapté</a:t>
              </a:r>
              <a:endParaRPr sz="1400" b="0" i="0" u="none" strike="noStrike" cap="none" dirty="0">
                <a:solidFill>
                  <a:srgbClr val="000000"/>
                </a:solidFill>
                <a:latin typeface="Calibri"/>
                <a:ea typeface="Calibri"/>
                <a:cs typeface="Calibri"/>
                <a:sym typeface="Calibri"/>
              </a:endParaRPr>
            </a:p>
          </p:txBody>
        </p:sp>
        <p:sp>
          <p:nvSpPr>
            <p:cNvPr id="405" name="Google Shape;405;g11e5e2a8067_0_305"/>
            <p:cNvSpPr txBox="1"/>
            <p:nvPr/>
          </p:nvSpPr>
          <p:spPr>
            <a:xfrm>
              <a:off x="10356351" y="1841500"/>
              <a:ext cx="972049" cy="4272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a:latin typeface="Calibri"/>
                  <a:ea typeface="Calibri"/>
                  <a:cs typeface="Calibri"/>
                  <a:sym typeface="Calibri"/>
                </a:rPr>
                <a:t>Adapté</a:t>
              </a:r>
              <a:endParaRPr sz="1400" b="0" i="0" u="none" strike="noStrike" cap="none">
                <a:solidFill>
                  <a:srgbClr val="000000"/>
                </a:solidFill>
                <a:latin typeface="Calibri"/>
                <a:ea typeface="Calibri"/>
                <a:cs typeface="Calibri"/>
                <a:sym typeface="Calibri"/>
              </a:endParaRPr>
            </a:p>
          </p:txBody>
        </p:sp>
        <p:pic>
          <p:nvPicPr>
            <p:cNvPr id="406" name="Google Shape;406;g11e5e2a8067_0_305"/>
            <p:cNvPicPr preferRelativeResize="0"/>
            <p:nvPr/>
          </p:nvPicPr>
          <p:blipFill rotWithShape="1">
            <a:blip r:embed="rId3">
              <a:alphaModFix/>
            </a:blip>
            <a:srcRect/>
            <a:stretch/>
          </p:blipFill>
          <p:spPr>
            <a:xfrm>
              <a:off x="999838" y="2933764"/>
              <a:ext cx="10192324" cy="990475"/>
            </a:xfrm>
            <a:prstGeom prst="rect">
              <a:avLst/>
            </a:prstGeom>
            <a:noFill/>
            <a:ln>
              <a:noFill/>
            </a:ln>
          </p:spPr>
        </p:pic>
        <p:sp>
          <p:nvSpPr>
            <p:cNvPr id="407" name="Google Shape;407;g11e5e2a8067_0_305"/>
            <p:cNvSpPr txBox="1"/>
            <p:nvPr/>
          </p:nvSpPr>
          <p:spPr>
            <a:xfrm>
              <a:off x="87282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Messagerie instantanée</a:t>
              </a:r>
              <a:endParaRPr sz="1400" b="0" i="0" u="none" strike="noStrike" cap="none">
                <a:solidFill>
                  <a:srgbClr val="000000"/>
                </a:solidFill>
                <a:latin typeface="Calibri"/>
                <a:ea typeface="Calibri"/>
                <a:cs typeface="Calibri"/>
                <a:sym typeface="Calibri"/>
              </a:endParaRPr>
            </a:p>
          </p:txBody>
        </p:sp>
        <p:sp>
          <p:nvSpPr>
            <p:cNvPr id="408" name="Google Shape;408;g11e5e2a8067_0_305"/>
            <p:cNvSpPr txBox="1"/>
            <p:nvPr/>
          </p:nvSpPr>
          <p:spPr>
            <a:xfrm>
              <a:off x="2237500"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Email</a:t>
              </a:r>
              <a:endParaRPr sz="1400" b="0" i="0" u="none" strike="noStrike" cap="none">
                <a:solidFill>
                  <a:srgbClr val="000000"/>
                </a:solidFill>
                <a:latin typeface="Calibri"/>
                <a:ea typeface="Calibri"/>
                <a:cs typeface="Calibri"/>
                <a:sym typeface="Calibri"/>
              </a:endParaRPr>
            </a:p>
          </p:txBody>
        </p:sp>
        <p:sp>
          <p:nvSpPr>
            <p:cNvPr id="409" name="Google Shape;409;g11e5e2a8067_0_305"/>
            <p:cNvSpPr txBox="1"/>
            <p:nvPr/>
          </p:nvSpPr>
          <p:spPr>
            <a:xfrm>
              <a:off x="4040900"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Envoi d’un disque</a:t>
              </a:r>
              <a:endParaRPr sz="1400" b="0" i="0" u="none" strike="noStrike" cap="none">
                <a:solidFill>
                  <a:srgbClr val="000000"/>
                </a:solidFill>
                <a:latin typeface="Calibri"/>
                <a:ea typeface="Calibri"/>
                <a:cs typeface="Calibri"/>
                <a:sym typeface="Calibri"/>
              </a:endParaRPr>
            </a:p>
          </p:txBody>
        </p:sp>
        <p:sp>
          <p:nvSpPr>
            <p:cNvPr id="410" name="Google Shape;410;g11e5e2a8067_0_305"/>
            <p:cNvSpPr txBox="1"/>
            <p:nvPr/>
          </p:nvSpPr>
          <p:spPr>
            <a:xfrm>
              <a:off x="604057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Dropbox, Drive, etc</a:t>
              </a:r>
              <a:endParaRPr sz="1400" b="0" i="0" u="none" strike="noStrike" cap="none">
                <a:solidFill>
                  <a:srgbClr val="000000"/>
                </a:solidFill>
                <a:latin typeface="Calibri"/>
                <a:ea typeface="Calibri"/>
                <a:cs typeface="Calibri"/>
                <a:sym typeface="Calibri"/>
              </a:endParaRPr>
            </a:p>
          </p:txBody>
        </p:sp>
        <p:sp>
          <p:nvSpPr>
            <p:cNvPr id="411" name="Google Shape;411;g11e5e2a8067_0_305"/>
            <p:cNvSpPr txBox="1"/>
            <p:nvPr/>
          </p:nvSpPr>
          <p:spPr>
            <a:xfrm>
              <a:off x="821342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Cloud privé</a:t>
              </a:r>
              <a:endParaRPr sz="1400" b="0" i="0" u="none" strike="noStrike" cap="none">
                <a:solidFill>
                  <a:srgbClr val="000000"/>
                </a:solidFill>
                <a:latin typeface="Calibri"/>
                <a:ea typeface="Calibri"/>
                <a:cs typeface="Calibri"/>
                <a:sym typeface="Calibri"/>
              </a:endParaRPr>
            </a:p>
          </p:txBody>
        </p:sp>
        <p:sp>
          <p:nvSpPr>
            <p:cNvPr id="412" name="Google Shape;412;g11e5e2a8067_0_305"/>
            <p:cNvSpPr txBox="1"/>
            <p:nvPr/>
          </p:nvSpPr>
          <p:spPr>
            <a:xfrm>
              <a:off x="1024087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Service d’un consortium</a:t>
              </a:r>
              <a:endParaRPr sz="1400" b="0" i="0" u="none" strike="noStrike" cap="none">
                <a:solidFill>
                  <a:srgbClr val="000000"/>
                </a:solidFill>
                <a:latin typeface="Calibri"/>
                <a:ea typeface="Calibri"/>
                <a:cs typeface="Calibri"/>
                <a:sym typeface="Calibri"/>
              </a:endParaRPr>
            </a:p>
          </p:txBody>
        </p:sp>
        <p:sp>
          <p:nvSpPr>
            <p:cNvPr id="413" name="Google Shape;413;g11e5e2a8067_0_305"/>
            <p:cNvSpPr txBox="1"/>
            <p:nvPr/>
          </p:nvSpPr>
          <p:spPr>
            <a:xfrm>
              <a:off x="637325" y="3924250"/>
              <a:ext cx="3000000" cy="2598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Pas conçu pour le transfert de données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Les communications peuvent être interceptées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Localisation du stockage et durée de rétention inconnues</a:t>
              </a:r>
              <a:endParaRPr sz="1800" i="0" u="none" strike="noStrike" cap="none">
                <a:solidFill>
                  <a:srgbClr val="000000"/>
                </a:solidFill>
                <a:latin typeface="Calibri"/>
                <a:ea typeface="Calibri"/>
                <a:cs typeface="Calibri"/>
                <a:sym typeface="Calibri"/>
              </a:endParaRPr>
            </a:p>
          </p:txBody>
        </p:sp>
        <p:sp>
          <p:nvSpPr>
            <p:cNvPr id="414" name="Google Shape;414;g11e5e2a8067_0_305"/>
            <p:cNvSpPr txBox="1"/>
            <p:nvPr/>
          </p:nvSpPr>
          <p:spPr>
            <a:xfrm>
              <a:off x="4252875" y="3924250"/>
              <a:ext cx="3378600" cy="2598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Risque de perte</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Risque d’accès non autorisés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Acceptable si les données sont chiffrées</a:t>
              </a:r>
              <a:endParaRPr sz="1800" i="0" u="none" strike="noStrike" cap="none">
                <a:solidFill>
                  <a:srgbClr val="000000"/>
                </a:solidFill>
                <a:latin typeface="Calibri"/>
                <a:ea typeface="Calibri"/>
                <a:cs typeface="Calibri"/>
                <a:sym typeface="Calibri"/>
              </a:endParaRPr>
            </a:p>
          </p:txBody>
        </p:sp>
        <p:sp>
          <p:nvSpPr>
            <p:cNvPr id="415" name="Google Shape;415;g11e5e2a8067_0_305"/>
            <p:cNvSpPr txBox="1"/>
            <p:nvPr/>
          </p:nvSpPr>
          <p:spPr>
            <a:xfrm>
              <a:off x="8213425" y="3924250"/>
              <a:ext cx="3354900" cy="2598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Optimisé pour le transfert de données scientifiques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Sécurisé</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Support gratuit</a:t>
              </a:r>
              <a:endParaRPr sz="1800" i="0" u="none" strike="noStrike" cap="none">
                <a:solidFill>
                  <a:srgbClr val="000000"/>
                </a:solidFill>
                <a:latin typeface="Calibri"/>
                <a:ea typeface="Calibri"/>
                <a:cs typeface="Calibri"/>
                <a:sym typeface="Calibri"/>
              </a:endParaRPr>
            </a:p>
          </p:txBody>
        </p:sp>
        <p:cxnSp>
          <p:nvCxnSpPr>
            <p:cNvPr id="416" name="Google Shape;416;g11e5e2a8067_0_305"/>
            <p:cNvCxnSpPr/>
            <p:nvPr/>
          </p:nvCxnSpPr>
          <p:spPr>
            <a:xfrm>
              <a:off x="3874650" y="2667000"/>
              <a:ext cx="0" cy="3786900"/>
            </a:xfrm>
            <a:prstGeom prst="straightConnector1">
              <a:avLst/>
            </a:prstGeom>
            <a:noFill/>
            <a:ln w="38100" cap="flat" cmpd="sng">
              <a:solidFill>
                <a:srgbClr val="44546A"/>
              </a:solidFill>
              <a:prstDash val="solid"/>
              <a:round/>
              <a:headEnd type="none" w="sm" len="sm"/>
              <a:tailEnd type="none" w="sm" len="sm"/>
            </a:ln>
          </p:spPr>
        </p:cxnSp>
        <p:cxnSp>
          <p:nvCxnSpPr>
            <p:cNvPr id="417" name="Google Shape;417;g11e5e2a8067_0_305"/>
            <p:cNvCxnSpPr/>
            <p:nvPr/>
          </p:nvCxnSpPr>
          <p:spPr>
            <a:xfrm>
              <a:off x="7871675" y="2667000"/>
              <a:ext cx="0" cy="3786900"/>
            </a:xfrm>
            <a:prstGeom prst="straightConnector1">
              <a:avLst/>
            </a:prstGeom>
            <a:noFill/>
            <a:ln w="38100" cap="flat" cmpd="sng">
              <a:solidFill>
                <a:srgbClr val="44546A"/>
              </a:solidFill>
              <a:prstDash val="solid"/>
              <a:round/>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114" y="874028"/>
            <a:ext cx="8071663" cy="5588417"/>
          </a:xfrm>
        </p:spPr>
        <p:txBody>
          <a:bodyPr>
            <a:normAutofit/>
          </a:bodyPr>
          <a:lstStyle/>
          <a:p>
            <a:pPr fontAlgn="ctr"/>
            <a:r>
              <a:rPr lang="fr-FR" dirty="0"/>
              <a:t>Nommage des fichiers</a:t>
            </a:r>
          </a:p>
          <a:p>
            <a:pPr lvl="1" fontAlgn="ctr"/>
            <a:endParaRPr lang="fr-FR" dirty="0"/>
          </a:p>
          <a:p>
            <a:pPr fontAlgn="ctr"/>
            <a:r>
              <a:rPr lang="fr-FR" dirty="0"/>
              <a:t>Format de fichier</a:t>
            </a:r>
          </a:p>
          <a:p>
            <a:pPr fontAlgn="ctr"/>
            <a:endParaRPr lang="fr-FR" dirty="0"/>
          </a:p>
          <a:p>
            <a:pPr fontAlgn="ctr"/>
            <a:r>
              <a:rPr lang="fr-FR" dirty="0"/>
              <a:t>Organisation des données</a:t>
            </a:r>
          </a:p>
        </p:txBody>
      </p:sp>
      <p:sp>
        <p:nvSpPr>
          <p:cNvPr id="2" name="Titre 1"/>
          <p:cNvSpPr>
            <a:spLocks noGrp="1"/>
          </p:cNvSpPr>
          <p:nvPr>
            <p:ph type="title"/>
          </p:nvPr>
        </p:nvSpPr>
        <p:spPr/>
        <p:txBody>
          <a:bodyPr>
            <a:normAutofit/>
          </a:bodyPr>
          <a:lstStyle/>
          <a:p>
            <a:r>
              <a:rPr lang="fr-FR" dirty="0"/>
              <a:t>La vie des données pendant le projet – Gestion des données</a:t>
            </a:r>
          </a:p>
        </p:txBody>
      </p:sp>
      <p:pic>
        <p:nvPicPr>
          <p:cNvPr id="5" name="Picture 2" descr="Fig.4: Folder structure developed after analyzing the survey. The template works mostly on the project level (one unique folder for all files related to one project). The experiment level is taken care by specifying several experiment subfolders when new experiments are started. By sharing specific subfolder independently in a cloud solution, one can reorganize information in cross-project directories that host subfolders coming from different projects. Note that both the creation of experiment subfolders and the creation of laboratory level organization is automated in GIN-Tonic.">
            <a:extLst>
              <a:ext uri="{FF2B5EF4-FFF2-40B4-BE49-F238E27FC236}">
                <a16:creationId xmlns:a16="http://schemas.microsoft.com/office/drawing/2014/main" id="{2F35DDE4-C923-806E-D596-7168CB0AC9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22" r="36967"/>
          <a:stretch/>
        </p:blipFill>
        <p:spPr bwMode="auto">
          <a:xfrm>
            <a:off x="9304561" y="0"/>
            <a:ext cx="2794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9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7" name="Google Shape;617;g11e5e2a8067_0_621"/>
          <p:cNvSpPr txBox="1">
            <a:spLocks noGrp="1"/>
          </p:cNvSpPr>
          <p:nvPr>
            <p:ph sz="half" idx="1"/>
          </p:nvPr>
        </p:nvSpPr>
        <p:spPr>
          <a:xfrm>
            <a:off x="236296" y="619044"/>
            <a:ext cx="5287629" cy="4666686"/>
          </a:xfrm>
          <a:prstGeom prst="rect">
            <a:avLst/>
          </a:prstGeom>
        </p:spPr>
        <p:txBody>
          <a:bodyPr spcFirstLastPara="1" wrap="square" lIns="91425" tIns="45700" rIns="91425" bIns="45700" anchor="t" anchorCtr="0">
            <a:noAutofit/>
          </a:bodyPr>
          <a:lstStyle/>
          <a:p>
            <a:pPr marL="457200" indent="-332740">
              <a:buSzPts val="1640"/>
              <a:buFont typeface="Arial" panose="020B0604020202020204" pitchFamily="34" charset="0"/>
              <a:buChar char="▪"/>
            </a:pPr>
            <a:r>
              <a:rPr lang="fr-FR" sz="2200" dirty="0"/>
              <a:t>Nom court et explicite</a:t>
            </a:r>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457200" marR="0" lvl="0" indent="-368300" algn="l" rtl="0">
              <a:lnSpc>
                <a:spcPct val="90000"/>
              </a:lnSpc>
              <a:spcBef>
                <a:spcPts val="1000"/>
              </a:spcBef>
              <a:spcAft>
                <a:spcPts val="0"/>
              </a:spcAft>
              <a:buSzPts val="2200"/>
              <a:buChar char="▪"/>
            </a:pPr>
            <a:r>
              <a:rPr lang="fr-FR" sz="2200" dirty="0"/>
              <a:t>Rangez</a:t>
            </a: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457200" marR="0" lvl="0" indent="-368300" algn="l" rtl="0">
              <a:lnSpc>
                <a:spcPct val="90000"/>
              </a:lnSpc>
              <a:spcBef>
                <a:spcPts val="1000"/>
              </a:spcBef>
              <a:spcAft>
                <a:spcPts val="0"/>
              </a:spcAft>
              <a:buSzPts val="2200"/>
              <a:buChar char="▪"/>
            </a:pPr>
            <a:r>
              <a:rPr lang="fr-FR" sz="2200" dirty="0"/>
              <a:t>Et documentez vos règles </a:t>
            </a:r>
            <a:r>
              <a:rPr lang="fr-FR" sz="2200" dirty="0">
                <a:sym typeface="Wingdings" pitchFamily="2" charset="2"/>
              </a:rPr>
              <a:t> PGD</a:t>
            </a: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p:txBody>
      </p:sp>
      <p:sp>
        <p:nvSpPr>
          <p:cNvPr id="618" name="Google Shape;618;g11e5e2a8067_0_621"/>
          <p:cNvSpPr txBox="1">
            <a:spLocks noGrp="1"/>
          </p:cNvSpPr>
          <p:nvPr>
            <p:ph sz="half" idx="2"/>
          </p:nvPr>
        </p:nvSpPr>
        <p:spPr>
          <a:xfrm>
            <a:off x="6116235" y="670593"/>
            <a:ext cx="6187127" cy="4666686"/>
          </a:xfrm>
          <a:prstGeom prst="rect">
            <a:avLst/>
          </a:prstGeom>
        </p:spPr>
        <p:txBody>
          <a:bodyPr spcFirstLastPara="1" wrap="square" lIns="91425" tIns="45700" rIns="91425" bIns="45700" anchor="t" anchorCtr="0">
            <a:noAutofit/>
          </a:bodyPr>
          <a:lstStyle/>
          <a:p>
            <a:pPr marL="457200" lvl="0" indent="-332740" algn="l" rtl="0">
              <a:spcBef>
                <a:spcPts val="1000"/>
              </a:spcBef>
              <a:spcAft>
                <a:spcPts val="0"/>
              </a:spcAft>
              <a:buSzPts val="1640"/>
              <a:buChar char="▪"/>
            </a:pPr>
            <a:r>
              <a:rPr lang="fr-FR" sz="2200" dirty="0"/>
              <a:t>Pas d’espace, pas de point, ni de caractères spéciaux (</a:t>
            </a:r>
            <a:r>
              <a:rPr lang="fr-FR" sz="2200" dirty="0">
                <a:latin typeface="Courier New"/>
                <a:ea typeface="Courier New"/>
                <a:cs typeface="Courier New"/>
                <a:sym typeface="Courier New"/>
              </a:rPr>
              <a:t>&amp;/+&gt;:?%* …</a:t>
            </a:r>
            <a:r>
              <a:rPr lang="fr-FR" sz="2200" dirty="0"/>
              <a:t>)</a:t>
            </a:r>
            <a:br>
              <a:rPr lang="fr-FR" sz="2200" dirty="0"/>
            </a:br>
            <a:r>
              <a:rPr lang="fr-FR" sz="1400" dirty="0"/>
              <a:t>Utiliser des tirets (</a:t>
            </a:r>
            <a:r>
              <a:rPr lang="fr-FR" sz="1400" dirty="0">
                <a:latin typeface="Courier New"/>
                <a:ea typeface="Courier New"/>
                <a:cs typeface="Courier New"/>
                <a:sym typeface="Courier New"/>
              </a:rPr>
              <a:t>-</a:t>
            </a:r>
            <a:r>
              <a:rPr lang="fr-FR" sz="1400" dirty="0"/>
              <a:t>) ou </a:t>
            </a:r>
            <a:r>
              <a:rPr lang="fr-FR" sz="1400" dirty="0" err="1"/>
              <a:t>underscores</a:t>
            </a:r>
            <a:r>
              <a:rPr lang="fr-FR" sz="1400" dirty="0"/>
              <a:t> (</a:t>
            </a:r>
            <a:r>
              <a:rPr lang="fr-FR" sz="1400" dirty="0">
                <a:latin typeface="Courier New"/>
                <a:ea typeface="Courier New"/>
                <a:cs typeface="Courier New"/>
                <a:sym typeface="Courier New"/>
              </a:rPr>
              <a:t>_</a:t>
            </a:r>
            <a:r>
              <a:rPr lang="fr-FR" sz="1400" dirty="0"/>
              <a:t>) pour séparer les éléments</a:t>
            </a:r>
            <a:endParaRPr sz="1400" dirty="0"/>
          </a:p>
          <a:p>
            <a:pPr marL="0" lvl="0" indent="0" algn="l" rtl="0">
              <a:spcBef>
                <a:spcPts val="1000"/>
              </a:spcBef>
              <a:spcAft>
                <a:spcPts val="0"/>
              </a:spcAft>
              <a:buNone/>
            </a:pPr>
            <a:endParaRPr sz="1400" dirty="0"/>
          </a:p>
          <a:p>
            <a:pPr marL="0" lvl="0" indent="0" algn="l" rtl="0">
              <a:spcBef>
                <a:spcPts val="1000"/>
              </a:spcBef>
              <a:spcAft>
                <a:spcPts val="0"/>
              </a:spcAft>
              <a:buNone/>
            </a:pPr>
            <a:endParaRPr sz="1400" dirty="0"/>
          </a:p>
          <a:p>
            <a:pPr marL="0" lvl="0" indent="0" algn="l" rtl="0">
              <a:spcBef>
                <a:spcPts val="1000"/>
              </a:spcBef>
              <a:spcAft>
                <a:spcPts val="0"/>
              </a:spcAft>
              <a:buNone/>
            </a:pPr>
            <a:endParaRPr sz="1400" dirty="0"/>
          </a:p>
          <a:p>
            <a:pPr marL="0" lvl="0" indent="0" algn="l" rtl="0">
              <a:spcBef>
                <a:spcPts val="1000"/>
              </a:spcBef>
              <a:spcAft>
                <a:spcPts val="0"/>
              </a:spcAft>
              <a:buNone/>
            </a:pPr>
            <a:endParaRPr sz="1400" dirty="0"/>
          </a:p>
          <a:p>
            <a:pPr marL="457200" marR="0" lvl="0" indent="-332740" algn="l" rtl="0">
              <a:lnSpc>
                <a:spcPct val="90000"/>
              </a:lnSpc>
              <a:spcBef>
                <a:spcPts val="1000"/>
              </a:spcBef>
              <a:spcAft>
                <a:spcPts val="0"/>
              </a:spcAft>
              <a:buSzPts val="1640"/>
              <a:buChar char="▪"/>
            </a:pPr>
            <a:r>
              <a:rPr lang="fr-FR" sz="2200" dirty="0"/>
              <a:t>Dates au format ISO </a:t>
            </a:r>
            <a:r>
              <a:rPr lang="fr-FR" sz="2200" dirty="0">
                <a:latin typeface="Courier New"/>
                <a:ea typeface="Courier New"/>
                <a:cs typeface="Courier New"/>
                <a:sym typeface="Courier New"/>
              </a:rPr>
              <a:t>AAAAMMJJ</a:t>
            </a:r>
            <a:br>
              <a:rPr lang="fr-FR" sz="2200" dirty="0">
                <a:latin typeface="Courier New"/>
                <a:ea typeface="Courier New"/>
                <a:cs typeface="Courier New"/>
                <a:sym typeface="Courier New"/>
              </a:rPr>
            </a:br>
            <a:r>
              <a:rPr lang="fr-FR" sz="2200" dirty="0"/>
              <a:t>ou </a:t>
            </a:r>
            <a:r>
              <a:rPr lang="fr-FR" sz="2200" dirty="0">
                <a:latin typeface="Courier New"/>
                <a:ea typeface="Courier New"/>
                <a:cs typeface="Courier New"/>
                <a:sym typeface="Courier New"/>
              </a:rPr>
              <a:t>AAAA-MM-JJ</a:t>
            </a:r>
            <a:r>
              <a:rPr lang="fr-FR" sz="2200" dirty="0"/>
              <a:t> (année, mois, jour)</a:t>
            </a:r>
            <a:endParaRPr sz="2200" dirty="0"/>
          </a:p>
          <a:p>
            <a:pPr marL="457200" marR="0" lvl="0" indent="-332740" algn="l" rtl="0">
              <a:lnSpc>
                <a:spcPct val="90000"/>
              </a:lnSpc>
              <a:spcBef>
                <a:spcPts val="1000"/>
              </a:spcBef>
              <a:spcAft>
                <a:spcPts val="0"/>
              </a:spcAft>
              <a:buSzPts val="1640"/>
              <a:buChar char="▪"/>
            </a:pPr>
            <a:r>
              <a:rPr lang="fr-FR" sz="2200" dirty="0"/>
              <a:t>Versionnez</a:t>
            </a:r>
          </a:p>
          <a:p>
            <a:pPr marL="914400" lvl="1" indent="-332740">
              <a:spcBef>
                <a:spcPts val="1000"/>
              </a:spcBef>
              <a:buSzPts val="1640"/>
              <a:buChar char="▪"/>
            </a:pPr>
            <a:r>
              <a:rPr lang="fr-FR" sz="2000" dirty="0" err="1"/>
              <a:t>GitLAB</a:t>
            </a:r>
            <a:endParaRPr lang="fr-FR" sz="2000" dirty="0"/>
          </a:p>
          <a:p>
            <a:pPr marL="914400" lvl="1" indent="-332740">
              <a:spcBef>
                <a:spcPts val="1000"/>
              </a:spcBef>
              <a:buSzPts val="1640"/>
              <a:buChar char="▪"/>
            </a:pPr>
            <a:r>
              <a:rPr lang="fr-FR" sz="2000" dirty="0" err="1"/>
              <a:t>Fairdom</a:t>
            </a:r>
            <a:endParaRPr lang="fr-FR" sz="2000" dirty="0"/>
          </a:p>
          <a:p>
            <a:pPr marL="914400" lvl="1" indent="-332740">
              <a:spcBef>
                <a:spcPts val="1000"/>
              </a:spcBef>
              <a:buSzPts val="1640"/>
              <a:buChar char="▪"/>
            </a:pPr>
            <a:r>
              <a:rPr lang="fr-FR" sz="2000" dirty="0"/>
              <a:t>…</a:t>
            </a:r>
            <a:endParaRPr sz="2000" dirty="0"/>
          </a:p>
          <a:p>
            <a:pPr marL="0" lvl="0" indent="0" algn="l" rtl="0">
              <a:spcBef>
                <a:spcPts val="1000"/>
              </a:spcBef>
              <a:spcAft>
                <a:spcPts val="0"/>
              </a:spcAft>
              <a:buNone/>
            </a:pPr>
            <a:endParaRPr sz="2200" dirty="0"/>
          </a:p>
        </p:txBody>
      </p:sp>
      <p:sp>
        <p:nvSpPr>
          <p:cNvPr id="616" name="Google Shape;616;g11e5e2a8067_0_62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Nommage des fichiers</a:t>
            </a:r>
            <a:endParaRPr dirty="0"/>
          </a:p>
        </p:txBody>
      </p:sp>
      <p:pic>
        <p:nvPicPr>
          <p:cNvPr id="619" name="Google Shape;619;g11e5e2a8067_0_621"/>
          <p:cNvPicPr preferRelativeResize="0"/>
          <p:nvPr/>
        </p:nvPicPr>
        <p:blipFill rotWithShape="1">
          <a:blip r:embed="rId3">
            <a:alphaModFix/>
          </a:blip>
          <a:srcRect/>
          <a:stretch/>
        </p:blipFill>
        <p:spPr>
          <a:xfrm>
            <a:off x="996511" y="1181320"/>
            <a:ext cx="2339540" cy="801624"/>
          </a:xfrm>
          <a:prstGeom prst="rect">
            <a:avLst/>
          </a:prstGeom>
          <a:noFill/>
          <a:ln>
            <a:noFill/>
          </a:ln>
        </p:spPr>
      </p:pic>
      <p:pic>
        <p:nvPicPr>
          <p:cNvPr id="620" name="Google Shape;620;g11e5e2a8067_0_621"/>
          <p:cNvPicPr preferRelativeResize="0"/>
          <p:nvPr/>
        </p:nvPicPr>
        <p:blipFill rotWithShape="1">
          <a:blip r:embed="rId4">
            <a:alphaModFix/>
          </a:blip>
          <a:srcRect/>
          <a:stretch/>
        </p:blipFill>
        <p:spPr>
          <a:xfrm>
            <a:off x="469988" y="2832713"/>
            <a:ext cx="3392586" cy="801624"/>
          </a:xfrm>
          <a:prstGeom prst="rect">
            <a:avLst/>
          </a:prstGeom>
          <a:noFill/>
          <a:ln>
            <a:noFill/>
          </a:ln>
        </p:spPr>
      </p:pic>
      <p:pic>
        <p:nvPicPr>
          <p:cNvPr id="624" name="Google Shape;624;g11e5e2a8067_0_621"/>
          <p:cNvPicPr preferRelativeResize="0"/>
          <p:nvPr/>
        </p:nvPicPr>
        <p:blipFill rotWithShape="1">
          <a:blip r:embed="rId5">
            <a:alphaModFix/>
          </a:blip>
          <a:srcRect/>
          <a:stretch/>
        </p:blipFill>
        <p:spPr>
          <a:xfrm>
            <a:off x="665888" y="5358122"/>
            <a:ext cx="3763756" cy="822706"/>
          </a:xfrm>
          <a:prstGeom prst="rect">
            <a:avLst/>
          </a:prstGeom>
          <a:noFill/>
          <a:ln>
            <a:noFill/>
          </a:ln>
        </p:spPr>
      </p:pic>
      <p:grpSp>
        <p:nvGrpSpPr>
          <p:cNvPr id="625" name="Google Shape;625;g11e5e2a8067_0_621"/>
          <p:cNvGrpSpPr/>
          <p:nvPr/>
        </p:nvGrpSpPr>
        <p:grpSpPr>
          <a:xfrm>
            <a:off x="6811762" y="1567294"/>
            <a:ext cx="5411066" cy="831300"/>
            <a:chOff x="7639250" y="380125"/>
            <a:chExt cx="4598050" cy="831300"/>
          </a:xfrm>
        </p:grpSpPr>
        <p:pic>
          <p:nvPicPr>
            <p:cNvPr id="626" name="Google Shape;626;g11e5e2a8067_0_621"/>
            <p:cNvPicPr preferRelativeResize="0"/>
            <p:nvPr/>
          </p:nvPicPr>
          <p:blipFill rotWithShape="1">
            <a:blip r:embed="rId5">
              <a:alphaModFix/>
            </a:blip>
            <a:srcRect l="8578" r="75492" b="35707"/>
            <a:stretch/>
          </p:blipFill>
          <p:spPr>
            <a:xfrm>
              <a:off x="7639250" y="531313"/>
              <a:ext cx="599499" cy="528925"/>
            </a:xfrm>
            <a:prstGeom prst="rect">
              <a:avLst/>
            </a:prstGeom>
            <a:noFill/>
            <a:ln>
              <a:noFill/>
            </a:ln>
          </p:spPr>
        </p:pic>
        <p:sp>
          <p:nvSpPr>
            <p:cNvPr id="627" name="Google Shape;627;g11e5e2a8067_0_621"/>
            <p:cNvSpPr txBox="1"/>
            <p:nvPr/>
          </p:nvSpPr>
          <p:spPr>
            <a:xfrm>
              <a:off x="8066100" y="380125"/>
              <a:ext cx="4171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400" dirty="0">
                  <a:solidFill>
                    <a:srgbClr val="44546A"/>
                  </a:solidFill>
                </a:rPr>
                <a:t>cenomestpeutetreexplicitemaisprobablementbeaucouptroplongetencorecapourraitetrepirecarilmanqueladateetlalistedetouslesauteurs_vf_2.txt</a:t>
              </a:r>
              <a:endParaRPr sz="1400" dirty="0">
                <a:solidFill>
                  <a:srgbClr val="44546A"/>
                </a:solidFill>
              </a:endParaRPr>
            </a:p>
          </p:txBody>
        </p:sp>
      </p:grpSp>
      <p:pic>
        <p:nvPicPr>
          <p:cNvPr id="628" name="Google Shape;628;g11e5e2a8067_0_621"/>
          <p:cNvPicPr preferRelativeResize="0"/>
          <p:nvPr/>
        </p:nvPicPr>
        <p:blipFill rotWithShape="1">
          <a:blip r:embed="rId6">
            <a:alphaModFix/>
          </a:blip>
          <a:srcRect/>
          <a:stretch/>
        </p:blipFill>
        <p:spPr>
          <a:xfrm>
            <a:off x="3661237" y="1984711"/>
            <a:ext cx="2444100" cy="2038450"/>
          </a:xfrm>
          <a:prstGeom prst="rect">
            <a:avLst/>
          </a:prstGeom>
          <a:noFill/>
          <a:ln>
            <a:noFill/>
          </a:ln>
        </p:spPr>
      </p:pic>
      <p:pic>
        <p:nvPicPr>
          <p:cNvPr id="629" name="Google Shape;629;g11e5e2a8067_0_621"/>
          <p:cNvPicPr preferRelativeResize="0"/>
          <p:nvPr/>
        </p:nvPicPr>
        <p:blipFill rotWithShape="1">
          <a:blip r:embed="rId7">
            <a:alphaModFix/>
          </a:blip>
          <a:srcRect/>
          <a:stretch/>
        </p:blipFill>
        <p:spPr>
          <a:xfrm>
            <a:off x="4786199" y="5241828"/>
            <a:ext cx="3763755" cy="21835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Google Shape;740;g11e5e2a8067_0_738"/>
          <p:cNvSpPr txBox="1">
            <a:spLocks noGrp="1"/>
          </p:cNvSpPr>
          <p:nvPr>
            <p:ph idx="1"/>
          </p:nvPr>
        </p:nvSpPr>
        <p:spPr>
          <a:xfrm>
            <a:off x="405261" y="636999"/>
            <a:ext cx="11561452" cy="5445750"/>
          </a:xfrm>
          <a:prstGeom prst="rect">
            <a:avLst/>
          </a:prstGeom>
        </p:spPr>
        <p:txBody>
          <a:bodyPr spcFirstLastPara="1" wrap="square" lIns="91425" tIns="45700" rIns="91425" bIns="45700" anchor="t" anchorCtr="0">
            <a:noAutofit/>
          </a:bodyPr>
          <a:lstStyle/>
          <a:p>
            <a:pPr marL="457200" lvl="0" indent="-370840" algn="l" rtl="0">
              <a:spcBef>
                <a:spcPts val="1000"/>
              </a:spcBef>
              <a:spcAft>
                <a:spcPts val="0"/>
              </a:spcAft>
              <a:buSzPts val="2240"/>
              <a:buChar char="▪"/>
            </a:pPr>
            <a:r>
              <a:rPr lang="fr-FR" b="1" dirty="0"/>
              <a:t>Formats ouverts</a:t>
            </a:r>
            <a:endParaRPr dirty="0"/>
          </a:p>
          <a:p>
            <a:pPr marL="457200" indent="-350519">
              <a:spcBef>
                <a:spcPts val="0"/>
              </a:spcBef>
              <a:buSzPts val="1920"/>
              <a:buChar char="▪"/>
            </a:pPr>
            <a:r>
              <a:rPr lang="fr-FR" dirty="0" err="1"/>
              <a:t>Définition</a:t>
            </a:r>
            <a:r>
              <a:rPr lang="fr-FR" dirty="0"/>
              <a:t> </a:t>
            </a:r>
            <a:r>
              <a:rPr lang="fr-FR" dirty="0" err="1"/>
              <a:t>légale</a:t>
            </a:r>
            <a:r>
              <a:rPr lang="fr-FR" dirty="0"/>
              <a:t> du format ouvert en France (loi no 2004-575 du 21 juin 2004) :</a:t>
            </a:r>
            <a:endParaRPr dirty="0"/>
          </a:p>
          <a:p>
            <a:pPr marL="914400" lvl="1" indent="-350519" algn="l" rtl="0">
              <a:spcBef>
                <a:spcPts val="0"/>
              </a:spcBef>
              <a:spcAft>
                <a:spcPts val="0"/>
              </a:spcAft>
              <a:buSzPts val="1920"/>
              <a:buChar char="▪"/>
            </a:pPr>
            <a:r>
              <a:rPr lang="fr-FR" dirty="0"/>
              <a:t>Protocole de communication, d’interconnexion ou d’</a:t>
            </a:r>
            <a:r>
              <a:rPr lang="fr-FR" dirty="0" err="1"/>
              <a:t>échange</a:t>
            </a:r>
            <a:r>
              <a:rPr lang="fr-FR" dirty="0"/>
              <a:t> </a:t>
            </a:r>
          </a:p>
          <a:p>
            <a:pPr marL="914400" lvl="1" indent="-350519" algn="l" rtl="0">
              <a:spcBef>
                <a:spcPts val="0"/>
              </a:spcBef>
              <a:spcAft>
                <a:spcPts val="0"/>
              </a:spcAft>
              <a:buSzPts val="1920"/>
              <a:buChar char="▪"/>
            </a:pPr>
            <a:r>
              <a:rPr lang="fr-FR" dirty="0"/>
              <a:t>Format de </a:t>
            </a:r>
            <a:r>
              <a:rPr lang="fr-FR" dirty="0" err="1"/>
              <a:t>données</a:t>
            </a:r>
            <a:r>
              <a:rPr lang="fr-FR" dirty="0"/>
              <a:t> </a:t>
            </a:r>
          </a:p>
          <a:p>
            <a:pPr marL="914400" lvl="1" indent="-350519" algn="l" rtl="0">
              <a:spcBef>
                <a:spcPts val="0"/>
              </a:spcBef>
              <a:spcAft>
                <a:spcPts val="0"/>
              </a:spcAft>
              <a:buSzPts val="1920"/>
              <a:buChar char="▪"/>
            </a:pPr>
            <a:r>
              <a:rPr lang="fr-FR" b="1" dirty="0" err="1"/>
              <a:t>interopérable</a:t>
            </a:r>
            <a:r>
              <a:rPr lang="fr-FR" b="1" dirty="0"/>
              <a:t> </a:t>
            </a:r>
            <a:endParaRPr lang="fr-FR" dirty="0"/>
          </a:p>
          <a:p>
            <a:pPr marL="914400" lvl="1" indent="-350519" algn="l" rtl="0">
              <a:spcBef>
                <a:spcPts val="0"/>
              </a:spcBef>
              <a:spcAft>
                <a:spcPts val="0"/>
              </a:spcAft>
              <a:buSzPts val="1920"/>
              <a:buChar char="▪"/>
            </a:pPr>
            <a:r>
              <a:rPr lang="fr-FR" dirty="0" err="1"/>
              <a:t>Spécifications</a:t>
            </a:r>
            <a:r>
              <a:rPr lang="fr-FR" dirty="0"/>
              <a:t> techniques </a:t>
            </a:r>
            <a:r>
              <a:rPr lang="fr-FR" b="1" dirty="0"/>
              <a:t>publiques</a:t>
            </a:r>
          </a:p>
          <a:p>
            <a:pPr marL="914400" lvl="1" indent="-350519" algn="l" rtl="0">
              <a:spcBef>
                <a:spcPts val="0"/>
              </a:spcBef>
              <a:spcAft>
                <a:spcPts val="0"/>
              </a:spcAft>
              <a:buSzPts val="1920"/>
              <a:buChar char="▪"/>
            </a:pPr>
            <a:r>
              <a:rPr lang="fr-FR" b="1" dirty="0"/>
              <a:t>Sans restriction d’</a:t>
            </a:r>
            <a:r>
              <a:rPr lang="fr-FR" b="1" dirty="0" err="1"/>
              <a:t>accès</a:t>
            </a:r>
            <a:r>
              <a:rPr lang="fr-FR" b="1" dirty="0"/>
              <a:t> ni de mise en œuvre</a:t>
            </a:r>
            <a:r>
              <a:rPr lang="fr-FR" dirty="0"/>
              <a:t>.</a:t>
            </a:r>
            <a:endParaRPr dirty="0"/>
          </a:p>
          <a:p>
            <a:pPr marL="457200" indent="-350519">
              <a:spcBef>
                <a:spcPts val="0"/>
              </a:spcBef>
              <a:buSzPts val="1920"/>
              <a:buChar char="▪"/>
            </a:pPr>
            <a:r>
              <a:rPr lang="fr-FR" dirty="0"/>
              <a:t>⇒ Format bien documenté et utilisable sans demander d’autorisation</a:t>
            </a:r>
            <a:endParaRPr dirty="0"/>
          </a:p>
          <a:p>
            <a:pPr marL="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None/>
            </a:pPr>
            <a:endParaRPr dirty="0"/>
          </a:p>
        </p:txBody>
      </p:sp>
      <p:sp>
        <p:nvSpPr>
          <p:cNvPr id="739" name="Google Shape;739;g11e5e2a8067_0_73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Formats de fichier</a:t>
            </a:r>
            <a:endParaRPr dirty="0"/>
          </a:p>
        </p:txBody>
      </p:sp>
      <p:graphicFrame>
        <p:nvGraphicFramePr>
          <p:cNvPr id="741" name="Google Shape;741;g11e5e2a8067_0_738"/>
          <p:cNvGraphicFramePr/>
          <p:nvPr>
            <p:extLst>
              <p:ext uri="{D42A27DB-BD31-4B8C-83A1-F6EECF244321}">
                <p14:modId xmlns:p14="http://schemas.microsoft.com/office/powerpoint/2010/main" val="1105855146"/>
              </p:ext>
            </p:extLst>
          </p:nvPr>
        </p:nvGraphicFramePr>
        <p:xfrm>
          <a:off x="880581" y="3665734"/>
          <a:ext cx="10287000" cy="2834490"/>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fr-FR" b="1" dirty="0">
                          <a:solidFill>
                            <a:schemeClr val="lt1"/>
                          </a:solidFill>
                          <a:latin typeface="Calibri"/>
                          <a:ea typeface="Calibri"/>
                          <a:cs typeface="Calibri"/>
                          <a:sym typeface="Calibri"/>
                        </a:rPr>
                        <a:t>Format ouvert</a:t>
                      </a:r>
                      <a:endParaRPr b="1" dirty="0">
                        <a:solidFill>
                          <a:schemeClr val="lt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fr-FR" b="1" dirty="0">
                          <a:solidFill>
                            <a:schemeClr val="lt1"/>
                          </a:solidFill>
                          <a:latin typeface="Calibri"/>
                          <a:ea typeface="Calibri"/>
                          <a:cs typeface="Calibri"/>
                          <a:sym typeface="Calibri"/>
                        </a:rPr>
                        <a:t>Format fermé</a:t>
                      </a:r>
                      <a:endParaRPr b="1" dirty="0">
                        <a:solidFill>
                          <a:schemeClr val="lt1"/>
                        </a:solidFill>
                        <a:latin typeface="Calibri"/>
                        <a:ea typeface="Calibri"/>
                        <a:cs typeface="Calibri"/>
                        <a:sym typeface="Calibri"/>
                      </a:endParaRPr>
                    </a:p>
                  </a:txBody>
                  <a:tcPr marL="91425" marR="91425" marT="91425" marB="91425" anchor="ctr">
                    <a:solidFill>
                      <a:schemeClr val="accen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a:latin typeface="Calibri"/>
                          <a:ea typeface="Calibri"/>
                          <a:cs typeface="Calibri"/>
                          <a:sym typeface="Calibri"/>
                        </a:rPr>
                        <a:t>Spécifications publiques et gratuites</a:t>
                      </a:r>
                      <a:endParaRPr>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a:latin typeface="Calibri"/>
                          <a:ea typeface="Calibri"/>
                          <a:cs typeface="Calibri"/>
                          <a:sym typeface="Calibri"/>
                        </a:rPr>
                        <a:t>Spécifications non publiques</a:t>
                      </a:r>
                      <a:endParaRPr>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dirty="0">
                          <a:latin typeface="Calibri"/>
                          <a:ea typeface="Calibri"/>
                          <a:cs typeface="Calibri"/>
                          <a:sym typeface="Calibri"/>
                        </a:rPr>
                        <a:t>Aucune restriction légale pour l’utiliser</a:t>
                      </a:r>
                      <a:endParaRPr dirty="0">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a:latin typeface="Calibri"/>
                          <a:ea typeface="Calibri"/>
                          <a:cs typeface="Calibri"/>
                          <a:sym typeface="Calibri"/>
                        </a:rPr>
                        <a:t>Des restrictions légales s’opposent à son utilisation (droit d’auteur, copyright, brevet)</a:t>
                      </a:r>
                      <a:endParaRPr>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a:latin typeface="Calibri"/>
                          <a:ea typeface="Calibri"/>
                          <a:cs typeface="Calibri"/>
                          <a:sym typeface="Calibri"/>
                        </a:rPr>
                        <a:t>Format indépendant du logiciel utilisé qui assure l’interopérabilité des données</a:t>
                      </a:r>
                      <a:endParaRPr>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a:latin typeface="Calibri"/>
                          <a:ea typeface="Calibri"/>
                          <a:cs typeface="Calibri"/>
                          <a:sym typeface="Calibri"/>
                        </a:rPr>
                        <a:t>Format lisible qu’avec un logiciel particulier</a:t>
                      </a:r>
                      <a:endParaRPr>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FR">
                          <a:latin typeface="Calibri"/>
                          <a:ea typeface="Calibri"/>
                          <a:cs typeface="Calibri"/>
                          <a:sym typeface="Calibri"/>
                        </a:rPr>
                        <a:t>Maintenu par une organisation à but non lucratif</a:t>
                      </a:r>
                      <a:endParaRPr>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dirty="0">
                          <a:latin typeface="Calibri"/>
                          <a:ea typeface="Calibri"/>
                          <a:cs typeface="Calibri"/>
                          <a:sym typeface="Calibri"/>
                        </a:rPr>
                        <a:t>Format propriétaire</a:t>
                      </a:r>
                      <a:endParaRPr dirty="0">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4"/>
                  </a:ext>
                </a:extLst>
              </a:tr>
            </a:tbl>
          </a:graphicData>
        </a:graphic>
      </p:graphicFrame>
      <p:sp>
        <p:nvSpPr>
          <p:cNvPr id="742" name="Google Shape;742;g11e5e2a8067_0_738"/>
          <p:cNvSpPr txBox="1"/>
          <p:nvPr/>
        </p:nvSpPr>
        <p:spPr>
          <a:xfrm>
            <a:off x="-40443" y="6396365"/>
            <a:ext cx="12129047"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u="sng" dirty="0">
                <a:solidFill>
                  <a:schemeClr val="dk1"/>
                </a:solidFill>
                <a:latin typeface="Calibri"/>
                <a:ea typeface="Calibri"/>
                <a:cs typeface="Calibri"/>
                <a:sym typeface="Calibri"/>
              </a:rPr>
              <a:t>Note </a:t>
            </a:r>
            <a:r>
              <a:rPr lang="fr-FR" dirty="0">
                <a:solidFill>
                  <a:schemeClr val="dk1"/>
                </a:solidFill>
                <a:latin typeface="Calibri"/>
                <a:ea typeface="Calibri"/>
                <a:cs typeface="Calibri"/>
                <a:sym typeface="Calibri"/>
              </a:rPr>
              <a:t>: pour que ces organisations non-lucratives puissent perdurer, il est nécessaire et important de contribuer régulièrement</a:t>
            </a:r>
            <a:endParaRPr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resentation-INRAE-Panoramiqu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F92528FC9C8488898B86D54615449" ma:contentTypeVersion="" ma:contentTypeDescription="Create a new document." ma:contentTypeScope="" ma:versionID="227a697795114e6d51a3da09852a7ff4">
  <xsd:schema xmlns:xsd="http://www.w3.org/2001/XMLSchema" xmlns:xs="http://www.w3.org/2001/XMLSchema" xmlns:p="http://schemas.microsoft.com/office/2006/metadata/properties" targetNamespace="http://schemas.microsoft.com/office/2006/metadata/properties" ma:root="true" ma:fieldsID="d6346c499c1ba1ff69efa6522948a6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EE46E0-E3C0-4B2C-8F1A-763A19D54FF6}"/>
</file>

<file path=customXml/itemProps2.xml><?xml version="1.0" encoding="utf-8"?>
<ds:datastoreItem xmlns:ds="http://schemas.openxmlformats.org/officeDocument/2006/customXml" ds:itemID="{88DC57AC-9862-4DD2-B30B-62DD2368DF15}"/>
</file>

<file path=customXml/itemProps3.xml><?xml version="1.0" encoding="utf-8"?>
<ds:datastoreItem xmlns:ds="http://schemas.openxmlformats.org/officeDocument/2006/customXml" ds:itemID="{A3883A40-F690-4222-8480-F08AF1C5A053}"/>
</file>

<file path=docProps/app.xml><?xml version="1.0" encoding="utf-8"?>
<Properties xmlns="http://schemas.openxmlformats.org/officeDocument/2006/extended-properties" xmlns:vt="http://schemas.openxmlformats.org/officeDocument/2006/docPropsVTypes">
  <Template>Office Theme</Template>
  <TotalTime>394</TotalTime>
  <Words>1028</Words>
  <Application>Microsoft Macintosh PowerPoint</Application>
  <PresentationFormat>Grand écran</PresentationFormat>
  <Paragraphs>211</Paragraphs>
  <Slides>19</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Courier New</vt:lpstr>
      <vt:lpstr>Noto Sans Symbols</vt:lpstr>
      <vt:lpstr>Raleway</vt:lpstr>
      <vt:lpstr>Symbol</vt:lpstr>
      <vt:lpstr>Presentation-INRAE-Panoramique</vt:lpstr>
      <vt:lpstr>Module 2 : Environnement et outils de travail</vt:lpstr>
      <vt:lpstr>Environnement complexe</vt:lpstr>
      <vt:lpstr>Environnement complexe</vt:lpstr>
      <vt:lpstr>La vie des données pendant le projet – Environnement de travail</vt:lpstr>
      <vt:lpstr>Stocker et sécuriser : quels compromis ?</vt:lpstr>
      <vt:lpstr>Transfert de vos données de recherche</vt:lpstr>
      <vt:lpstr>La vie des données pendant le projet – Gestion des données</vt:lpstr>
      <vt:lpstr>Nommage des fichiers</vt:lpstr>
      <vt:lpstr>Formats de fichier</vt:lpstr>
      <vt:lpstr>Formats conseillés</vt:lpstr>
      <vt:lpstr>Formats conseillés</vt:lpstr>
      <vt:lpstr>Format texte simple pour les descriptions : Markdown</vt:lpstr>
      <vt:lpstr>Présentation PowerPoint</vt:lpstr>
      <vt:lpstr>Présentation PowerPoint</vt:lpstr>
      <vt:lpstr>Organisation des données</vt:lpstr>
      <vt:lpstr>Organisation des dossiers</vt:lpstr>
      <vt:lpstr>Un exemple :</vt:lpstr>
      <vt:lpstr>Un autre exemple :</vt:lpstr>
      <vt:lpstr>Un autre exemple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cyril.pommier</cp:lastModifiedBy>
  <cp:revision>30</cp:revision>
  <dcterms:created xsi:type="dcterms:W3CDTF">2019-12-11T10:12:20Z</dcterms:created>
  <dcterms:modified xsi:type="dcterms:W3CDTF">2023-06-12T08:04:06Z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0x010100CE5F92528FC9C8488898B86D54615449</vt:lpwstr>
  </property>
</Properties>
</file>