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73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74"/>
  </p:normalViewPr>
  <p:slideViewPr>
    <p:cSldViewPr snapToGrid="0">
      <p:cViewPr varScale="1">
        <p:scale>
          <a:sx n="162" d="100"/>
          <a:sy n="16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50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17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0" y="954163"/>
            <a:ext cx="1160000" cy="313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128228"/>
            <a:ext cx="3057143" cy="20928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6" y="2118994"/>
            <a:ext cx="235715" cy="32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4495952"/>
            <a:ext cx="9144000" cy="648393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075405"/>
            <a:ext cx="6858000" cy="7932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2725834"/>
            <a:ext cx="6858000" cy="491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273850"/>
            <a:ext cx="1316528" cy="435887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50"/>
            <a:ext cx="618078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969513" y="2113779"/>
            <a:ext cx="4358879" cy="679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98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Title + foot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6681" y="1"/>
            <a:ext cx="5758575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16681" y="411956"/>
            <a:ext cx="8910638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6730738" y="1"/>
            <a:ext cx="2533454" cy="41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884" y="4732355"/>
            <a:ext cx="457763" cy="32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81" y="4696541"/>
            <a:ext cx="789039" cy="39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/>
        </p:nvSpPr>
        <p:spPr>
          <a:xfrm>
            <a:off x="8569557" y="4797088"/>
            <a:ext cx="45765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35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‹N°›</a:t>
            </a:fld>
            <a:endParaRPr sz="135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9812" y="4712073"/>
            <a:ext cx="1093547" cy="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6523" y="4731189"/>
            <a:ext cx="1110770" cy="3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2249" y="4673418"/>
            <a:ext cx="1058641" cy="43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0457" y="4716567"/>
            <a:ext cx="1058627" cy="353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12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145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509264"/>
            <a:ext cx="8860971" cy="4155754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26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752" y="1153396"/>
            <a:ext cx="3301192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497" y="1153396"/>
            <a:ext cx="3301192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97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752" y="1153396"/>
            <a:ext cx="3247723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752" y="1766591"/>
            <a:ext cx="3247723" cy="2527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105" y="1153396"/>
            <a:ext cx="3263718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8105" y="1766591"/>
            <a:ext cx="3263718" cy="2527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22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4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436418"/>
            <a:ext cx="3082468" cy="6826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36418"/>
            <a:ext cx="4629150" cy="37968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4045" y="1119105"/>
            <a:ext cx="2805376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4045" y="1945178"/>
            <a:ext cx="2805376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08586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36421"/>
            <a:ext cx="4629150" cy="37781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436418"/>
            <a:ext cx="3082468" cy="6826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4045" y="1119105"/>
            <a:ext cx="2805376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4045" y="1945178"/>
            <a:ext cx="2805376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50680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245" y="1068036"/>
            <a:ext cx="7285066" cy="3310001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710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33" y="8605"/>
            <a:ext cx="7497981" cy="328478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24" y="392999"/>
            <a:ext cx="8882914" cy="423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7442340" y="4753304"/>
            <a:ext cx="1566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9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9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140"/>
            <a:ext cx="1500188" cy="6000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857249" y="4763051"/>
            <a:ext cx="50370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dirty="0">
                <a:solidFill>
                  <a:srgbClr val="275662"/>
                </a:solidFill>
                <a:latin typeface="+mn-lt"/>
              </a:rPr>
              <a:t>MIAPPE et Recherche Data </a:t>
            </a:r>
            <a:r>
              <a:rPr lang="it-IT" sz="750" dirty="0" err="1">
                <a:solidFill>
                  <a:srgbClr val="275662"/>
                </a:solidFill>
                <a:latin typeface="+mn-lt"/>
              </a:rPr>
              <a:t>Gouv</a:t>
            </a:r>
            <a:endParaRPr lang="fr-FR" sz="75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857249" y="4899853"/>
            <a:ext cx="50370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rgbClr val="00A3A6"/>
                </a:solidFill>
                <a:latin typeface="+mj-lt"/>
              </a:rPr>
              <a:t>Cyril Pommier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67FAF7-D60C-2E31-42FF-BF0DCB231C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605"/>
            <a:ext cx="471488" cy="3284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179B5D-B21F-FE82-E06E-67DD602DE4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5688" y="8605"/>
            <a:ext cx="924026" cy="3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9" r:id="rId11"/>
  </p:sldLayoutIdLst>
  <p:hf sldNum="0" hdr="0" ftr="0" dt="0"/>
  <p:txStyles>
    <p:title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225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950" kern="1200">
          <a:solidFill>
            <a:srgbClr val="00A3A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2" Type="http://schemas.openxmlformats.org/officeDocument/2006/relationships/hyperlink" Target="https://doi.org/10.15454/BWJV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dmkit.elixir-europe.org/" TargetMode="External"/><Relationship Id="rId2" Type="http://schemas.openxmlformats.org/officeDocument/2006/relationships/hyperlink" Target="https://doi.org/10.15454/BWJV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6.png"/><Relationship Id="rId7" Type="http://schemas.openxmlformats.org/officeDocument/2006/relationships/image" Target="../media/image50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ot.recherche.data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recherche.data.gouv.fr/fr/categorie/9/guide/deposer-un-jeu-de-donnees#3.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35100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Publication </a:t>
            </a:r>
            <a:r>
              <a:rPr lang="fr" dirty="0" err="1"/>
              <a:t>Phenotypage</a:t>
            </a:r>
            <a:r>
              <a:rPr lang="fr" dirty="0"/>
              <a:t> archives </a:t>
            </a:r>
            <a:r>
              <a:rPr lang="fr" dirty="0" err="1"/>
              <a:t>dataverse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-FR" dirty="0"/>
              <a:t>Recherche Data Gouv et MIAPPE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7984C4-1E2F-B567-3620-241E5256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90" y="4790678"/>
            <a:ext cx="1001110" cy="3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2A68595A-A4C9-44D5-2972-7C83F3B37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490" y="745170"/>
            <a:ext cx="3772454" cy="3671730"/>
          </a:xfrm>
        </p:spPr>
        <p:txBody>
          <a:bodyPr/>
          <a:lstStyle/>
          <a:p>
            <a:r>
              <a:rPr lang="fr-FR" dirty="0"/>
              <a:t>Manuel PDF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AB35B122-4CB4-4911-EB07-F9BC528C9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388" y="745170"/>
            <a:ext cx="4335177" cy="3671730"/>
          </a:xfrm>
        </p:spPr>
        <p:txBody>
          <a:bodyPr/>
          <a:lstStyle/>
          <a:p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64931"/>
            <a:ext cx="7662257" cy="348281"/>
          </a:xfrm>
        </p:spPr>
        <p:txBody>
          <a:bodyPr>
            <a:normAutofit fontScale="90000"/>
          </a:bodyPr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31782"/>
            <a:ext cx="7662257" cy="29481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Documentation : </a:t>
            </a:r>
            <a:r>
              <a:rPr lang="fr-FR" dirty="0">
                <a:hlinkClick r:id="rId2"/>
              </a:rPr>
              <a:t>https://doi.org/10.15454/BWJVVG</a:t>
            </a:r>
            <a:r>
              <a:rPr lang="fr-FR" dirty="0"/>
              <a:t> 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30C710-1724-F23B-3944-4694AB95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35" y="1162691"/>
            <a:ext cx="35433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8DC437-ECD5-F7FB-9B97-8200BFF9F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35" y="1891104"/>
            <a:ext cx="2719712" cy="244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396D13-C5D5-F8D9-C230-725A3C14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976" y="431782"/>
            <a:ext cx="2057400" cy="472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10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Français dans Recherche data </a:t>
            </a:r>
            <a:r>
              <a:rPr lang="fr-FR" dirty="0" err="1"/>
              <a:t>gouv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(</a:t>
            </a:r>
            <a:r>
              <a:rPr lang="fr-FR" dirty="0" err="1"/>
              <a:t>cf</a:t>
            </a:r>
            <a:r>
              <a:rPr lang="fr-FR" dirty="0"/>
              <a:t> précédent slides  </a:t>
            </a:r>
            <a:r>
              <a:rPr lang="fr-FR" sz="1600" dirty="0">
                <a:hlinkClick r:id="rId2"/>
              </a:rPr>
              <a:t>https://doi.org/10.15454/BWJVVG</a:t>
            </a:r>
            <a:r>
              <a:rPr lang="fr-FR" sz="1600" dirty="0"/>
              <a:t> </a:t>
            </a:r>
            <a:r>
              <a:rPr lang="fr-FR" dirty="0"/>
              <a:t>)</a:t>
            </a:r>
          </a:p>
          <a:p>
            <a:r>
              <a:rPr lang="fr-FR" dirty="0"/>
              <a:t>Documentation en Anglais via le RDM Kit : </a:t>
            </a:r>
            <a:r>
              <a:rPr lang="fr-FR" dirty="0">
                <a:hlinkClick r:id="rId3"/>
              </a:rPr>
              <a:t>https://rdmkit.elixir-europe.org/</a:t>
            </a:r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B72C30-6633-9809-3BDC-215E679CC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554" y="1866691"/>
            <a:ext cx="4450878" cy="32295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54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6F274-CCFF-A118-643F-DAD0513E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704" y="1228728"/>
            <a:ext cx="5448738" cy="3756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2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  <a:p>
            <a:r>
              <a:rPr lang="fr-FR" dirty="0" err="1"/>
              <a:t>Phenomic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assembly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0FA972-C0C3-878B-BCA0-67F7DD158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978" y="1193800"/>
            <a:ext cx="5965289" cy="3787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9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  <a:p>
            <a:r>
              <a:rPr lang="fr-FR" dirty="0" err="1"/>
              <a:t>Phenomic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assembly</a:t>
            </a:r>
            <a:endParaRPr lang="fr-FR" dirty="0"/>
          </a:p>
          <a:p>
            <a:pPr lvl="1"/>
            <a:r>
              <a:rPr lang="fr-FR" dirty="0"/>
              <a:t>Lien vers une recette de publication </a:t>
            </a:r>
            <a:r>
              <a:rPr lang="fr-FR" dirty="0" err="1"/>
              <a:t>dataverse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0FA972-C0C3-878B-BCA0-67F7DD158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3" y="2336803"/>
            <a:ext cx="2982644" cy="1893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059B5E-1356-E5FD-77E0-1043F0579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786"/>
          <a:stretch/>
        </p:blipFill>
        <p:spPr>
          <a:xfrm>
            <a:off x="822381" y="3492613"/>
            <a:ext cx="2425316" cy="116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454758-9CBC-D790-BDBD-6339E193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499" y="1921392"/>
            <a:ext cx="3255038" cy="3142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rayée 9">
            <a:extLst>
              <a:ext uri="{FF2B5EF4-FFF2-40B4-BE49-F238E27FC236}">
                <a16:creationId xmlns:a16="http://schemas.microsoft.com/office/drawing/2014/main" id="{354BAC4A-EF0B-7B8C-477A-0A3316EA0AB7}"/>
              </a:ext>
            </a:extLst>
          </p:cNvPr>
          <p:cNvSpPr/>
          <p:nvPr/>
        </p:nvSpPr>
        <p:spPr>
          <a:xfrm>
            <a:off x="3452648" y="3799493"/>
            <a:ext cx="2207173" cy="43119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Work in progress | Free SVG">
            <a:extLst>
              <a:ext uri="{FF2B5EF4-FFF2-40B4-BE49-F238E27FC236}">
                <a16:creationId xmlns:a16="http://schemas.microsoft.com/office/drawing/2014/main" id="{60929185-A09A-DC2F-67AA-F58B0A41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94" y="3262267"/>
            <a:ext cx="591207" cy="5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3413A85-281D-7688-483C-B989809F34D8}"/>
              </a:ext>
            </a:extLst>
          </p:cNvPr>
          <p:cNvSpPr txBox="1"/>
          <p:nvPr/>
        </p:nvSpPr>
        <p:spPr>
          <a:xfrm>
            <a:off x="3870574" y="4263510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Juillet 2023</a:t>
            </a:r>
          </a:p>
        </p:txBody>
      </p:sp>
    </p:spTree>
    <p:extLst>
      <p:ext uri="{BB962C8B-B14F-4D97-AF65-F5344CB8AC3E}">
        <p14:creationId xmlns:p14="http://schemas.microsoft.com/office/powerpoint/2010/main" val="323427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D78AE7-C6C4-6AD4-7D18-97BC10C26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68EBE2F3-06C6-2F8F-6E5D-1DACE85D1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/>
              <a:t>Aknowledgment</a:t>
            </a:r>
            <a:r>
              <a:rPr lang="fr-FR" dirty="0"/>
              <a:t>: Erwan Le Floch, Daniel </a:t>
            </a:r>
            <a:r>
              <a:rPr lang="fr-FR" dirty="0" err="1"/>
              <a:t>Arend</a:t>
            </a:r>
            <a:r>
              <a:rPr lang="fr-FR" dirty="0"/>
              <a:t>, </a:t>
            </a:r>
            <a:r>
              <a:rPr lang="fr-FR" dirty="0" err="1"/>
              <a:t>Inês</a:t>
            </a:r>
            <a:r>
              <a:rPr lang="fr-FR" dirty="0"/>
              <a:t> Chaves, Daniel Faria, Nicolas Francillonne, </a:t>
            </a:r>
            <a:r>
              <a:rPr lang="fr-FR" dirty="0" err="1"/>
              <a:t>Vanita</a:t>
            </a:r>
            <a:r>
              <a:rPr lang="fr-FR" dirty="0"/>
              <a:t> </a:t>
            </a:r>
            <a:r>
              <a:rPr lang="fr-FR" dirty="0" err="1"/>
              <a:t>Haurheeram</a:t>
            </a:r>
            <a:r>
              <a:rPr lang="fr-FR" dirty="0"/>
              <a:t>, Celia </a:t>
            </a:r>
            <a:r>
              <a:rPr lang="fr-FR" dirty="0" err="1"/>
              <a:t>Michotey</a:t>
            </a:r>
            <a:r>
              <a:rPr lang="fr-FR" dirty="0"/>
              <a:t>, Cyril Pommier, Raphael Flores</a:t>
            </a:r>
          </a:p>
        </p:txBody>
      </p:sp>
      <p:pic>
        <p:nvPicPr>
          <p:cNvPr id="7" name="Google Shape;444;p41">
            <a:extLst>
              <a:ext uri="{FF2B5EF4-FFF2-40B4-BE49-F238E27FC236}">
                <a16:creationId xmlns:a16="http://schemas.microsoft.com/office/drawing/2014/main" id="{286D8C23-FD0D-3BC7-B888-F633C03737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736" y="3929145"/>
            <a:ext cx="1481139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F39D151-079E-A51C-D2EC-9B66CFE9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161" y="4652241"/>
            <a:ext cx="1763534" cy="2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A67382-82A6-B05F-3D5C-4EFE11CE0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915" y="4131172"/>
            <a:ext cx="661328" cy="565646"/>
          </a:xfrm>
          <a:prstGeom prst="rect">
            <a:avLst/>
          </a:prstGeom>
        </p:spPr>
      </p:pic>
      <p:pic>
        <p:nvPicPr>
          <p:cNvPr id="10" name="Picture 4" descr="elixir_1_RZ_mac.eps">
            <a:extLst>
              <a:ext uri="{FF2B5EF4-FFF2-40B4-BE49-F238E27FC236}">
                <a16:creationId xmlns:a16="http://schemas.microsoft.com/office/drawing/2014/main" id="{A2BF58C2-CFFA-FEBA-183C-C38C5FCC72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539" y="3496786"/>
            <a:ext cx="997435" cy="7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a28ecbcb3_0_27"/>
          <p:cNvSpPr txBox="1">
            <a:spLocks noGrp="1"/>
          </p:cNvSpPr>
          <p:nvPr>
            <p:ph idx="1"/>
          </p:nvPr>
        </p:nvSpPr>
        <p:spPr>
          <a:xfrm>
            <a:off x="141514" y="509264"/>
            <a:ext cx="8860971" cy="3786904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buChar char="-"/>
            </a:pPr>
            <a:r>
              <a:rPr lang="fr-FR" dirty="0"/>
              <a:t>Entrepôt et catalogue national de données</a:t>
            </a:r>
          </a:p>
          <a:p>
            <a:pPr>
              <a:buChar char="-"/>
            </a:pPr>
            <a:r>
              <a:rPr lang="fr-FR" dirty="0"/>
              <a:t>Support par le ministère de la recherche</a:t>
            </a:r>
          </a:p>
          <a:p>
            <a:pPr>
              <a:buChar char="-"/>
            </a:pPr>
            <a:r>
              <a:rPr lang="fr-FR" dirty="0"/>
              <a:t>Pour les données sans entrepôt disciplinaire reconnu (EMBL-EBI, …)</a:t>
            </a:r>
          </a:p>
          <a:p>
            <a:pPr>
              <a:buChar char="-"/>
            </a:pPr>
            <a:r>
              <a:rPr lang="fr-FR" dirty="0">
                <a:hlinkClick r:id="rId3"/>
              </a:rPr>
              <a:t>https://entrepot.recherche.data.gouv.fr/</a:t>
            </a:r>
            <a:endParaRPr lang="fr-FR" dirty="0"/>
          </a:p>
          <a:p>
            <a:pPr>
              <a:buChar char="-"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/>
              <a:t>Publication pérenne de données</a:t>
            </a:r>
            <a:endParaRPr/>
          </a:p>
        </p:txBody>
      </p:sp>
      <p:pic>
        <p:nvPicPr>
          <p:cNvPr id="396" name="Google Shape;396;g24a28ecbcb3_0_27"/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297885" y="60646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266A77-3C66-95E5-3AA1-A561CFCB1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26" y="2181067"/>
            <a:ext cx="7366000" cy="2565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FD8434-65B9-A945-8E74-AD4DE5B28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177" y="3344969"/>
            <a:ext cx="5917440" cy="966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a28ecbcb3_0_27"/>
          <p:cNvSpPr txBox="1">
            <a:spLocks noGrp="1"/>
          </p:cNvSpPr>
          <p:nvPr>
            <p:ph idx="1"/>
          </p:nvPr>
        </p:nvSpPr>
        <p:spPr>
          <a:xfrm>
            <a:off x="145143" y="878113"/>
            <a:ext cx="8860971" cy="4120089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pPr>
              <a:buChar char="-"/>
            </a:pPr>
            <a:r>
              <a:rPr lang="fr-FR" dirty="0"/>
              <a:t>Description minimale simple et génériques</a:t>
            </a:r>
            <a:endParaRPr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Abstract décrivant l’expérience</a:t>
            </a:r>
            <a:endParaRPr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Auteurs et personnes impliquées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Année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Type de données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Auteur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Organisme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Mots clefs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Fichiers de données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5 Go max par </a:t>
            </a:r>
            <a:r>
              <a:rPr lang="fr-FR" dirty="0" err="1"/>
              <a:t>datasets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Lien vers les données complexes/volumineuses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Attention csv, xlsx, etc…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 err="1"/>
              <a:t>Dataverse</a:t>
            </a:r>
            <a:r>
              <a:rPr lang="fr-FR" dirty="0"/>
              <a:t> les intègre 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sous forme d’un fichier tabulé .tab 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format original disponible pour le téléchargement.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Note : Seuls les fichiers de données tabulaires inférieurs à 500Mo sont transformés en .</a:t>
            </a:r>
            <a:r>
              <a:rPr lang="fr-FR" dirty="0" err="1"/>
              <a:t>tab.</a:t>
            </a:r>
            <a:endParaRPr lang="fr-FR" dirty="0"/>
          </a:p>
          <a:p>
            <a:pPr lvl="2">
              <a:spcBef>
                <a:spcPts val="0"/>
              </a:spcBef>
              <a:buChar char="-"/>
            </a:pPr>
            <a:r>
              <a:rPr lang="fr-FR" dirty="0">
                <a:hlinkClick r:id="rId3"/>
              </a:rPr>
              <a:t>https://recherche.data.gouv.fr/fr/categorie/9/guide/deposer-un-jeu-de-donnees#3.1</a:t>
            </a:r>
            <a:endParaRPr lang="fr-FR" dirty="0"/>
          </a:p>
          <a:p>
            <a:pPr lvl="2">
              <a:spcBef>
                <a:spcPts val="0"/>
              </a:spcBef>
              <a:buChar char="-"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/>
              <a:t>Publication pérenne de données</a:t>
            </a:r>
            <a:endParaRPr/>
          </a:p>
        </p:txBody>
      </p:sp>
      <p:sp>
        <p:nvSpPr>
          <p:cNvPr id="397" name="Google Shape;397;g24a28ecbcb3_0_27"/>
          <p:cNvSpPr txBox="1"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>
              <a:lnSpc>
                <a:spcPct val="70000"/>
              </a:lnSpc>
              <a:buSzPts val="1018"/>
            </a:pPr>
            <a:r>
              <a:rPr lang="fr-FR" sz="1959" dirty="0"/>
              <a:t>Dépôt </a:t>
            </a:r>
            <a:r>
              <a:rPr lang="fr-FR" sz="1959" dirty="0" err="1"/>
              <a:t>Dataverse</a:t>
            </a:r>
            <a:endParaRPr sz="2098" b="1" dirty="0"/>
          </a:p>
        </p:txBody>
      </p:sp>
      <p:pic>
        <p:nvPicPr>
          <p:cNvPr id="389" name="Google Shape;389;g24a28ecbcb3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193" y="547144"/>
            <a:ext cx="3376650" cy="13479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0" name="Google Shape;390;g24a28ecbcb3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193" y="1920459"/>
            <a:ext cx="4383912" cy="7993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1" name="Google Shape;391;g24a28ecbcb3_0_27"/>
          <p:cNvPicPr preferRelativeResize="0"/>
          <p:nvPr/>
        </p:nvPicPr>
        <p:blipFill rotWithShape="1">
          <a:blip r:embed="rId6">
            <a:alphaModFix/>
          </a:blip>
          <a:srcRect r="31271" b="44943"/>
          <a:stretch/>
        </p:blipFill>
        <p:spPr>
          <a:xfrm>
            <a:off x="3204315" y="1957366"/>
            <a:ext cx="1512596" cy="12287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6" name="Google Shape;396;g24a28ecbcb3_0_27"/>
          <p:cNvPicPr preferRelativeResize="0"/>
          <p:nvPr/>
        </p:nvPicPr>
        <p:blipFill rotWithShape="1">
          <a:blip r:embed="rId7">
            <a:alphaModFix/>
          </a:blip>
          <a:srcRect t="25398" b="43109"/>
          <a:stretch/>
        </p:blipFill>
        <p:spPr>
          <a:xfrm>
            <a:off x="5297885" y="60646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1;p38">
            <a:extLst>
              <a:ext uri="{FF2B5EF4-FFF2-40B4-BE49-F238E27FC236}">
                <a16:creationId xmlns:a16="http://schemas.microsoft.com/office/drawing/2014/main" id="{47951398-63E1-5426-A1B3-08BC37F644D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34447" b="95330"/>
          <a:stretch/>
        </p:blipFill>
        <p:spPr>
          <a:xfrm>
            <a:off x="7571994" y="2837084"/>
            <a:ext cx="1307825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oogle Shape;312;p38">
            <a:extLst>
              <a:ext uri="{FF2B5EF4-FFF2-40B4-BE49-F238E27FC236}">
                <a16:creationId xmlns:a16="http://schemas.microsoft.com/office/drawing/2014/main" id="{122826CF-63A9-1EE8-1D21-B2C53AF324E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1855" r="40341" b="83387"/>
          <a:stretch/>
        </p:blipFill>
        <p:spPr>
          <a:xfrm>
            <a:off x="5060193" y="2865843"/>
            <a:ext cx="1168384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313;p38">
            <a:extLst>
              <a:ext uri="{FF2B5EF4-FFF2-40B4-BE49-F238E27FC236}">
                <a16:creationId xmlns:a16="http://schemas.microsoft.com/office/drawing/2014/main" id="{FC3A320A-2F2C-464F-742C-2F0D12A840A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2833" r="43696" b="72409"/>
          <a:stretch/>
        </p:blipFill>
        <p:spPr>
          <a:xfrm>
            <a:off x="6277325" y="2837084"/>
            <a:ext cx="1168375" cy="5118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317;p38">
            <a:extLst>
              <a:ext uri="{FF2B5EF4-FFF2-40B4-BE49-F238E27FC236}">
                <a16:creationId xmlns:a16="http://schemas.microsoft.com/office/drawing/2014/main" id="{4CE9BADE-E683-C0C5-E179-CB8216E345E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68682" r="28114" b="26724"/>
          <a:stretch/>
        </p:blipFill>
        <p:spPr>
          <a:xfrm>
            <a:off x="3561077" y="433950"/>
            <a:ext cx="1458225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7CA4977-F32B-9775-A7E3-1285B647A7C4}"/>
              </a:ext>
            </a:extLst>
          </p:cNvPr>
          <p:cNvGrpSpPr/>
          <p:nvPr/>
        </p:nvGrpSpPr>
        <p:grpSpPr>
          <a:xfrm>
            <a:off x="3612916" y="1234112"/>
            <a:ext cx="1458225" cy="666301"/>
            <a:chOff x="1850257" y="2137899"/>
            <a:chExt cx="1458225" cy="666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Google Shape;315;p38">
              <a:extLst>
                <a:ext uri="{FF2B5EF4-FFF2-40B4-BE49-F238E27FC236}">
                  <a16:creationId xmlns:a16="http://schemas.microsoft.com/office/drawing/2014/main" id="{DFF4D4B2-F00E-F830-C90C-2B5652E8318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34456" r="28114" b="59208"/>
            <a:stretch/>
          </p:blipFill>
          <p:spPr>
            <a:xfrm>
              <a:off x="1850257" y="2137899"/>
              <a:ext cx="1458225" cy="6663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318;p38">
              <a:extLst>
                <a:ext uri="{FF2B5EF4-FFF2-40B4-BE49-F238E27FC236}">
                  <a16:creationId xmlns:a16="http://schemas.microsoft.com/office/drawing/2014/main" id="{1C2A285C-A0E6-4408-3DEB-CE485212F79A}"/>
                </a:ext>
              </a:extLst>
            </p:cNvPr>
            <p:cNvCxnSpPr>
              <a:cxnSpLocks/>
            </p:cNvCxnSpPr>
            <p:nvPr/>
          </p:nvCxnSpPr>
          <p:spPr>
            <a:xfrm>
              <a:off x="1913434" y="2471751"/>
              <a:ext cx="1218317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8008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a28ecbcb3_0_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buChar char="-"/>
            </a:pPr>
            <a:r>
              <a:rPr lang="fr-FR" dirty="0" err="1"/>
              <a:t>Materiel</a:t>
            </a:r>
            <a:r>
              <a:rPr lang="fr-FR" dirty="0"/>
              <a:t> végétal</a:t>
            </a:r>
          </a:p>
          <a:p>
            <a:pPr>
              <a:buChar char="-"/>
            </a:pPr>
            <a:r>
              <a:rPr lang="fr-FR" dirty="0"/>
              <a:t>Protocol </a:t>
            </a:r>
            <a:r>
              <a:rPr lang="fr-FR" dirty="0" err="1"/>
              <a:t>Experimentaux</a:t>
            </a:r>
            <a:endParaRPr lang="fr-FR" dirty="0"/>
          </a:p>
          <a:p>
            <a:pPr>
              <a:buChar char="-"/>
            </a:pPr>
            <a:r>
              <a:rPr lang="fr-FR" dirty="0" err="1"/>
              <a:t>Experiences</a:t>
            </a:r>
            <a:r>
              <a:rPr lang="fr-FR" dirty="0"/>
              <a:t>.</a:t>
            </a:r>
          </a:p>
          <a:p>
            <a:pPr>
              <a:buChar char="-"/>
            </a:pPr>
            <a:r>
              <a:rPr lang="fr-FR" dirty="0">
                <a:sym typeface="Wingdings" pitchFamily="2" charset="2"/>
              </a:rPr>
              <a:t>Solutions </a:t>
            </a:r>
          </a:p>
          <a:p>
            <a:pPr lvl="1">
              <a:buChar char="-"/>
            </a:pPr>
            <a:r>
              <a:rPr lang="fr-FR" dirty="0">
                <a:sym typeface="Wingdings" pitchFamily="2" charset="2"/>
              </a:rPr>
              <a:t>Ajouter un </a:t>
            </a:r>
            <a:r>
              <a:rPr lang="fr-FR" dirty="0" err="1">
                <a:sym typeface="Wingdings" pitchFamily="2" charset="2"/>
              </a:rPr>
              <a:t>template</a:t>
            </a:r>
            <a:r>
              <a:rPr lang="fr-FR" dirty="0">
                <a:sym typeface="Wingdings" pitchFamily="2" charset="2"/>
              </a:rPr>
              <a:t> MIAPPE complet </a:t>
            </a:r>
          </a:p>
          <a:p>
            <a:pPr lvl="1">
              <a:buChar char="-"/>
            </a:pPr>
            <a:r>
              <a:rPr lang="fr-FR" dirty="0">
                <a:sym typeface="Wingdings" pitchFamily="2" charset="2"/>
              </a:rPr>
              <a:t>ou t</a:t>
            </a:r>
            <a:r>
              <a:rPr lang="fr-FR" dirty="0"/>
              <a:t>rois fichiers de descriptions 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Study</a:t>
            </a:r>
            <a:r>
              <a:rPr lang="fr-FR" dirty="0"/>
              <a:t> (</a:t>
            </a:r>
            <a:r>
              <a:rPr lang="fr-FR" dirty="0" err="1"/>
              <a:t>experiment</a:t>
            </a:r>
            <a:r>
              <a:rPr lang="fr-FR" dirty="0"/>
              <a:t>)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Observed</a:t>
            </a:r>
            <a:r>
              <a:rPr lang="fr-FR" dirty="0"/>
              <a:t> variables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Template MIAPPE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fr-FR" dirty="0"/>
              <a:t>               </a:t>
            </a:r>
            <a:r>
              <a:rPr lang="fr-FR" b="1" dirty="0"/>
              <a:t>+</a:t>
            </a:r>
            <a:endParaRPr lang="fr-FR"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Colonnes spécifiques</a:t>
            </a:r>
          </a:p>
          <a:p>
            <a:pPr lvl="2">
              <a:spcBef>
                <a:spcPts val="0"/>
              </a:spcBef>
              <a:buChar char="-"/>
            </a:pPr>
            <a:r>
              <a:rPr lang="fr-FR" dirty="0"/>
              <a:t>Tout tracer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 dirty="0"/>
              <a:t>Publication pérenne de données</a:t>
            </a:r>
            <a:endParaRPr dirty="0"/>
          </a:p>
        </p:txBody>
      </p:sp>
      <p:sp>
        <p:nvSpPr>
          <p:cNvPr id="388" name="Google Shape;388;g24a28ecbcb3_0_27"/>
          <p:cNvSpPr txBox="1"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>
              <a:lnSpc>
                <a:spcPct val="70000"/>
              </a:lnSpc>
              <a:buSzPts val="1018"/>
            </a:pPr>
            <a:r>
              <a:rPr lang="fr-FR" sz="1959" dirty="0" err="1"/>
              <a:t>Metadonnées</a:t>
            </a:r>
            <a:r>
              <a:rPr lang="fr-FR" sz="1959" dirty="0"/>
              <a:t> </a:t>
            </a:r>
            <a:r>
              <a:rPr lang="fr-FR" sz="1959" dirty="0" err="1"/>
              <a:t>dataverses</a:t>
            </a:r>
            <a:r>
              <a:rPr lang="fr-FR" sz="1959" dirty="0"/>
              <a:t> insuffisantes </a:t>
            </a:r>
            <a:endParaRPr lang="fr-FR" sz="2098" b="1" dirty="0"/>
          </a:p>
        </p:txBody>
      </p:sp>
      <p:pic>
        <p:nvPicPr>
          <p:cNvPr id="392" name="Google Shape;392;g24a28ecbcb3_0_27"/>
          <p:cNvPicPr preferRelativeResize="0"/>
          <p:nvPr/>
        </p:nvPicPr>
        <p:blipFill rotWithShape="1">
          <a:blip r:embed="rId3">
            <a:alphaModFix/>
          </a:blip>
          <a:srcRect r="28972"/>
          <a:stretch/>
        </p:blipFill>
        <p:spPr>
          <a:xfrm>
            <a:off x="5603498" y="2461483"/>
            <a:ext cx="1704938" cy="25003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1C9C04C-CAA5-F6CF-2BE1-36B7B784A62F}"/>
              </a:ext>
            </a:extLst>
          </p:cNvPr>
          <p:cNvGrpSpPr/>
          <p:nvPr/>
        </p:nvGrpSpPr>
        <p:grpSpPr>
          <a:xfrm>
            <a:off x="2917291" y="3538218"/>
            <a:ext cx="1882166" cy="890956"/>
            <a:chOff x="5526484" y="3142594"/>
            <a:chExt cx="1882166" cy="890956"/>
          </a:xfrm>
        </p:grpSpPr>
        <p:pic>
          <p:nvPicPr>
            <p:cNvPr id="393" name="Google Shape;393;g24a28ecbcb3_0_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26484" y="3142594"/>
              <a:ext cx="1882166" cy="5843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94" name="Google Shape;394;g24a28ecbcb3_0_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65219" y="3658556"/>
              <a:ext cx="1004700" cy="3749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95" name="Google Shape;395;g24a28ecbcb3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754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4a28ecbcb3_0_27"/>
          <p:cNvPicPr preferRelativeResize="0"/>
          <p:nvPr/>
        </p:nvPicPr>
        <p:blipFill rotWithShape="1">
          <a:blip r:embed="rId7">
            <a:alphaModFix/>
          </a:blip>
          <a:srcRect t="25398" b="43109"/>
          <a:stretch/>
        </p:blipFill>
        <p:spPr>
          <a:xfrm>
            <a:off x="5763384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1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FF6D05-3C57-DF35-8C90-C5D8A1FA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73" y="622300"/>
            <a:ext cx="7442200" cy="452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51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Vue globale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5C182C-94A2-D8BC-7B0D-67E17EFD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" y="1245695"/>
            <a:ext cx="4724400" cy="187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7DBE8F-E975-B67F-24AB-04FA4DC8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551" y="1891861"/>
            <a:ext cx="4961034" cy="3205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524" y="878114"/>
            <a:ext cx="4536590" cy="3786904"/>
          </a:xfrm>
        </p:spPr>
        <p:txBody>
          <a:bodyPr/>
          <a:lstStyle/>
          <a:p>
            <a:r>
              <a:rPr lang="fr-FR" dirty="0" err="1"/>
              <a:t>Observed</a:t>
            </a:r>
            <a:r>
              <a:rPr lang="fr-FR" dirty="0"/>
              <a:t> Variables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6ED405-840E-889B-8515-B4C78AE85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4896"/>
            <a:ext cx="4076700" cy="965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16AFEC-0F9D-4A33-650B-4F7ACAF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57" y="1886167"/>
            <a:ext cx="6832600" cy="85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316A60-E39B-F553-45C8-BD0EC4470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719"/>
          <a:stretch/>
        </p:blipFill>
        <p:spPr>
          <a:xfrm>
            <a:off x="1315123" y="2874953"/>
            <a:ext cx="6146800" cy="85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FF7AFD-F30A-C2AD-F8E7-F9137DEBE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50" y="3806935"/>
            <a:ext cx="6819900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EAD4A6-4B85-A7C0-1560-E7626D823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738788"/>
            <a:ext cx="34925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0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45" y="878114"/>
            <a:ext cx="2413069" cy="3786904"/>
          </a:xfrm>
        </p:spPr>
        <p:txBody>
          <a:bodyPr/>
          <a:lstStyle/>
          <a:p>
            <a:r>
              <a:rPr lang="fr-FR" dirty="0" err="1"/>
              <a:t>Studies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01B41F-01F0-74A2-4A7F-3E6D447D5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01" y="1857166"/>
            <a:ext cx="53467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B750AC-79B6-ED6E-6479-E6BB7237D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58" y="3698605"/>
            <a:ext cx="67691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F67E03-D4C8-C122-55FB-8F3146F6E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389" y="2874290"/>
            <a:ext cx="40386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EB7E20-4C2F-8593-BDF8-A2413664B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17" y="814567"/>
            <a:ext cx="3759200" cy="952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34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45" y="878114"/>
            <a:ext cx="2413069" cy="3786904"/>
          </a:xfrm>
        </p:spPr>
        <p:txBody>
          <a:bodyPr/>
          <a:lstStyle/>
          <a:p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  <a:p>
            <a:r>
              <a:rPr lang="fr-FR" dirty="0"/>
              <a:t>Colonnes MIAPPE</a:t>
            </a:r>
          </a:p>
          <a:p>
            <a:r>
              <a:rPr lang="fr-FR" dirty="0"/>
              <a:t>PLUS colonnes spécifiques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D3A18A-8F3B-D878-6869-61D9F3CA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" y="608725"/>
            <a:ext cx="4127500" cy="2349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2C1913-B719-EE50-ECE1-450493451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86" y="3057686"/>
            <a:ext cx="5715000" cy="46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CE37A4-AB6C-DE7A-21E3-40EED5D98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68" y="3627047"/>
            <a:ext cx="6769100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5B2641-5074-F067-FA2C-052F7A46D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879" y="4265386"/>
            <a:ext cx="61595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TP_INRAE_URGI_PLA_Panoramique</Template>
  <TotalTime>589</TotalTime>
  <Words>474</Words>
  <Application>Microsoft Macintosh PowerPoint</Application>
  <PresentationFormat>Affichage à l'écran (16:9)</PresentationFormat>
  <Paragraphs>85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Calibri Light</vt:lpstr>
      <vt:lpstr>Arial</vt:lpstr>
      <vt:lpstr>Raleway</vt:lpstr>
      <vt:lpstr>Calibri</vt:lpstr>
      <vt:lpstr>Thème Office</vt:lpstr>
      <vt:lpstr>Publication Phenotypage archives dataverse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FAIDARE: Portail de données pour la recherche sur les plantes</dc:title>
  <cp:lastModifiedBy>cyril.pommier</cp:lastModifiedBy>
  <cp:revision>19</cp:revision>
  <dcterms:modified xsi:type="dcterms:W3CDTF">2023-06-14T17:53:23Z</dcterms:modified>
</cp:coreProperties>
</file>