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7" r:id="rId4"/>
    <p:sldId id="290" r:id="rId5"/>
    <p:sldId id="291" r:id="rId6"/>
    <p:sldId id="294" r:id="rId7"/>
    <p:sldId id="296" r:id="rId8"/>
    <p:sldId id="297" r:id="rId9"/>
    <p:sldId id="298" r:id="rId10"/>
    <p:sldId id="299" r:id="rId11"/>
    <p:sldId id="300" r:id="rId12"/>
    <p:sldId id="289" r:id="rId13"/>
    <p:sldId id="288" r:id="rId14"/>
    <p:sldId id="271" r:id="rId15"/>
    <p:sldId id="282" r:id="rId16"/>
    <p:sldId id="283" r:id="rId17"/>
    <p:sldId id="272" r:id="rId18"/>
    <p:sldId id="286" r:id="rId19"/>
    <p:sldId id="273" r:id="rId20"/>
    <p:sldId id="274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39" d="100"/>
          <a:sy n="39" d="100"/>
        </p:scale>
        <p:origin x="22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330D65B-88BD-470A-B0E5-620C2AF48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290"/>
            <a:ext cx="4076700" cy="27908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3B5A5D-9033-48BA-A74F-DD5786444664}"/>
              </a:ext>
            </a:extLst>
          </p:cNvPr>
          <p:cNvSpPr/>
          <p:nvPr/>
        </p:nvSpPr>
        <p:spPr>
          <a:xfrm>
            <a:off x="0" y="6007914"/>
            <a:ext cx="12192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pic>
        <p:nvPicPr>
          <p:cNvPr id="6" name="Image 5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5C67119F-1BB9-4D66-AAC7-C72EA90BC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5616765"/>
            <a:ext cx="2286000" cy="89725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BE1DBC4-8D6E-4ACB-8C1D-39691F91A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242" y="5702823"/>
            <a:ext cx="901117" cy="63528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DB9793C-7482-42DA-B8FB-4F0442C849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810" y="5693772"/>
            <a:ext cx="1552333" cy="647323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B090D833-C8A2-4053-A3D1-8BC57BEB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7446D2A-13CB-49CC-8557-B45823E8E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lang="fr-FR" sz="2400" kern="1200" dirty="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94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644" y="1537860"/>
            <a:ext cx="5034013" cy="81759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2644" y="2355454"/>
            <a:ext cx="5034013" cy="3369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5343" y="1537860"/>
            <a:ext cx="5042034" cy="81759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5343" y="2355454"/>
            <a:ext cx="5042034" cy="3369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8A4CBC-A3CA-47B3-81F3-C727E042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4185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1D175C3-B714-432E-8A1F-D0A82822D0D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504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7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04" y="581891"/>
            <a:ext cx="4109957" cy="91024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81891"/>
            <a:ext cx="6309376" cy="506245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12060" y="1492139"/>
            <a:ext cx="3740501" cy="1101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12060" y="2593571"/>
            <a:ext cx="3740501" cy="30507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035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89961-06F7-4537-9BCD-7E679E2B2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027464-06A3-4ABF-A746-34467AB7E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AC1E6A-4CD2-459A-92A2-FA0A58F8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8BE9-BD84-43ED-9710-0C0CC665A3CA}" type="datetimeFigureOut">
              <a:rPr lang="fr-FR" smtClean="0"/>
              <a:t>14/06/2023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538C0B-B7C9-4DCE-B156-7DBD4B02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2FC8CB-83D6-4BF6-9C40-AD1A4EBE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9454-0CA7-43DB-A9AF-6A5E80700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712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/>
            </a:lvl1pPr>
            <a:lvl2pPr marL="557213" indent="-214313">
              <a:buFont typeface="Arial" panose="020B0604020202020204" pitchFamily="34" charset="0"/>
              <a:buChar char="•"/>
              <a:defRPr lang="fr-FR" sz="2000" b="0" kern="120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857250" indent="-171450">
              <a:buFont typeface="Wingdings 3" panose="05040102010807070707" pitchFamily="18" charset="2"/>
              <a:buChar char=""/>
              <a:defRPr lang="fr-FR" sz="1600" b="0" kern="120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>
              <a:defRPr lang="fr-FR" sz="14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>
              <a:defRPr lang="fr-FR" sz="14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2C12F14-8B3C-4EAB-983F-40311AB1425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644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290"/>
            <a:ext cx="4076700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8" y="2418921"/>
            <a:ext cx="314325" cy="4286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/>
        </p:nvSpPr>
        <p:spPr>
          <a:xfrm>
            <a:off x="0" y="6007914"/>
            <a:ext cx="12192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323859"/>
            <a:ext cx="9144000" cy="105770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65492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3" name="Image 2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D18E85FD-4D63-460A-8FAE-B85C5520CB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5616765"/>
            <a:ext cx="2286000" cy="89725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3772CBE-D025-4C09-AB53-C25F37237D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242" y="5702823"/>
            <a:ext cx="901117" cy="63528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159D1E4-44CB-4291-8038-6DDA1D39AE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810" y="5693772"/>
            <a:ext cx="1552333" cy="64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5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c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8" y="2418921"/>
            <a:ext cx="314325" cy="42862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323859"/>
            <a:ext cx="9144000" cy="105770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65492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6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43192" y="1233487"/>
            <a:ext cx="10753484" cy="4655712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0F9627-3E1A-4004-ABFB-AFCBC126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3484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5345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31F39E2-47D4-4E2A-8889-FBAB04A15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4185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8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3192" y="1233488"/>
            <a:ext cx="4979027" cy="46557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783" y="1233486"/>
            <a:ext cx="5032406" cy="46557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F91C4CC-48F8-459E-8260-CB6FFD7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8997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4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19" y="1747095"/>
            <a:ext cx="10770669" cy="4142104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40F9627-3E1A-4004-ABFB-AFCBC126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3" y="149638"/>
            <a:ext cx="10758996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A145E71-E6DC-460B-BD9E-537A5B24AA2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985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727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29A0BB7-C7A4-4235-9D1E-8706877D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3" y="149638"/>
            <a:ext cx="10758996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125963E-A9C7-4759-9130-48AA349307C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985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 et 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3192" y="1537860"/>
            <a:ext cx="4979027" cy="435133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783" y="1537860"/>
            <a:ext cx="5032406" cy="435133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F91C4CC-48F8-459E-8260-CB6FFD7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8997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D9EB01-BC37-475E-8D86-8ADA8009556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9853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0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3984AF6-CFFF-410E-AD4D-4FAE1D46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D6F15B8-BCC4-4139-B523-9F37938B7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5EF67C-DB3C-4ADC-829F-14D87A8664F8}"/>
              </a:ext>
            </a:extLst>
          </p:cNvPr>
          <p:cNvSpPr txBox="1"/>
          <p:nvPr/>
        </p:nvSpPr>
        <p:spPr>
          <a:xfrm>
            <a:off x="9923119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31A273F-8B3B-4FFA-A6A7-5A556F5FD6D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187"/>
            <a:ext cx="2000250" cy="8001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DB30FD33-E435-4A46-B168-E07C4F5FE24A}"/>
              </a:ext>
            </a:extLst>
          </p:cNvPr>
          <p:cNvSpPr txBox="1"/>
          <p:nvPr/>
        </p:nvSpPr>
        <p:spPr>
          <a:xfrm>
            <a:off x="1142999" y="6350734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275662"/>
                </a:solidFill>
                <a:latin typeface="+mn-lt"/>
              </a:rPr>
              <a:t>Hands-on MIAPPE</a:t>
            </a:r>
            <a:endParaRPr lang="fr-FR" sz="1000" dirty="0">
              <a:solidFill>
                <a:srgbClr val="275662"/>
              </a:solidFill>
              <a:latin typeface="+mn-lt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EB41401-1E18-450D-B56F-5BE5E627703C}"/>
              </a:ext>
            </a:extLst>
          </p:cNvPr>
          <p:cNvSpPr txBox="1"/>
          <p:nvPr/>
        </p:nvSpPr>
        <p:spPr>
          <a:xfrm>
            <a:off x="1142999" y="6533137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00A3A6"/>
                </a:solidFill>
                <a:latin typeface="+mj-lt"/>
              </a:rPr>
              <a:t>Célia Michotey &amp; Cyril Pommier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BBB110-6190-4639-A86F-C39709AF55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758" y="6178263"/>
            <a:ext cx="901117" cy="63528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14E4815-49DE-4BDD-B14E-81DA85EF790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831" y="6169212"/>
            <a:ext cx="1552333" cy="64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51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FontTx/>
        <a:buBlip>
          <a:blip r:embed="rId18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61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reativecommons.org/licenses/by-sa/4.0/deed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/10.1111/j.1469-8137.2005.01407.x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france-bioinformatique.fr/mod/folder/view.php?id=250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france-bioinformatique.fr/mod/folder/view.php?id=248" TargetMode="External"/><Relationship Id="rId2" Type="http://schemas.openxmlformats.org/officeDocument/2006/relationships/hyperlink" Target="https://moodle.france-bioinformatique.fr/mod/folder/view.php?id=25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cropontology.org/" TargetMode="External"/><Relationship Id="rId4" Type="http://schemas.openxmlformats.org/officeDocument/2006/relationships/hyperlink" Target="https://github.com/MIAPPE/MIAPPE/tree/master/MIAPPE_Checklist-Data-Model-v1.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france-bioinformatique.fr/mod/folder/view.php?id=248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86/1471-2229-12-173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/10.1111/j.1469-8137.2005.01407.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79A96-4BDF-4A96-99BF-BAA4CF8D7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Hands-on MIAPPE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2A06710F-5F20-4995-A251-5EC033539F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Célia Michotey &amp; </a:t>
            </a:r>
            <a:r>
              <a:rPr lang="fr-FR"/>
              <a:t>Cyril Pommier</a:t>
            </a:r>
          </a:p>
        </p:txBody>
      </p:sp>
      <p:pic>
        <p:nvPicPr>
          <p:cNvPr id="5" name="Image 4">
            <a:hlinkClick r:id="rId2"/>
            <a:extLst>
              <a:ext uri="{FF2B5EF4-FFF2-40B4-BE49-F238E27FC236}">
                <a16:creationId xmlns:a16="http://schemas.microsoft.com/office/drawing/2014/main" id="{3FB13A58-429D-406D-9E25-71036BFB3C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052" y="159623"/>
            <a:ext cx="1712910" cy="60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72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9511864-62FB-4946-9482-97FA73F30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Leaf traits where measured in 2003: one fully illuminated mature leaf was collected on each tree according to </a:t>
            </a:r>
            <a:r>
              <a:rPr lang="en-US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Monclus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et al. </a:t>
            </a:r>
            <a:r>
              <a:rPr lang="en-US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2"/>
              </a:rPr>
              <a:t>http://doi.org/10.1111/j.1469-8137.2005.01407.x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).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Events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B0CA7AE-14A3-4AF3-8B35-6572B6502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462054"/>
              </p:ext>
            </p:extLst>
          </p:nvPr>
        </p:nvGraphicFramePr>
        <p:xfrm>
          <a:off x="1343696" y="4009605"/>
          <a:ext cx="9465333" cy="1482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306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90958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2125998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3150385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11600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Event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accession number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date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Leaf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harvest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one fully illuminated mature leaf was collected on each tree according to </a:t>
                      </a:r>
                      <a:r>
                        <a:rPr lang="en-US" sz="1600" dirty="0" err="1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Monclus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et al. 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ea typeface="Arial"/>
                          <a:cs typeface="Arial"/>
                          <a:sym typeface="Arial"/>
                          <a:hlinkClick r:id="rId2"/>
                        </a:rPr>
                        <a:t>http://doi.org/10.1111/j.1469-8137.2005.01407.x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217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67AF4EF-BD54-4E4A-89DE-1817DFDD1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No treatment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Experimental</a:t>
            </a:r>
            <a:r>
              <a:rPr lang="fr-FR" dirty="0"/>
              <a:t> factor/</a:t>
            </a:r>
            <a:r>
              <a:rPr lang="fr-FR" dirty="0" err="1"/>
              <a:t>Treatment</a:t>
            </a:r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E19612-4A7D-45B1-842B-26592E259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76678"/>
              </p:ext>
            </p:extLst>
          </p:nvPr>
        </p:nvGraphicFramePr>
        <p:xfrm>
          <a:off x="1672230" y="4254248"/>
          <a:ext cx="8853552" cy="552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283">
                  <a:extLst>
                    <a:ext uri="{9D8B030D-6E8A-4147-A177-3AD203B41FA5}">
                      <a16:colId xmlns:a16="http://schemas.microsoft.com/office/drawing/2014/main" val="3456304051"/>
                    </a:ext>
                  </a:extLst>
                </a:gridCol>
                <a:gridCol w="2131314">
                  <a:extLst>
                    <a:ext uri="{9D8B030D-6E8A-4147-A177-3AD203B41FA5}">
                      <a16:colId xmlns:a16="http://schemas.microsoft.com/office/drawing/2014/main" val="2228210915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1701660246"/>
                    </a:ext>
                  </a:extLst>
                </a:gridCol>
                <a:gridCol w="2282317">
                  <a:extLst>
                    <a:ext uri="{9D8B030D-6E8A-4147-A177-3AD203B41FA5}">
                      <a16:colId xmlns:a16="http://schemas.microsoft.com/office/drawing/2014/main" val="51834538"/>
                    </a:ext>
                  </a:extLst>
                </a:gridCol>
              </a:tblGrid>
              <a:tr h="2992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Experimental Factor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values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52504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80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6C8666A-3050-4DF3-BF39-182EC61AA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 avec un format de données riche</a:t>
            </a:r>
            <a:endParaRPr lang="en-US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DA871E61-C544-43AF-AE29-A24E5C639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2327960"/>
          </a:xfrm>
        </p:spPr>
        <p:txBody>
          <a:bodyPr/>
          <a:lstStyle/>
          <a:p>
            <a:r>
              <a:rPr lang="fr-FR" dirty="0"/>
              <a:t>Données récupérées d’un jeux de données riche en métadonnées</a:t>
            </a:r>
          </a:p>
          <a:p>
            <a:endParaRPr lang="fr-FR" dirty="0"/>
          </a:p>
          <a:p>
            <a:r>
              <a:rPr lang="fr-FR" dirty="0"/>
              <a:t>=&gt; Solution POPYOMICS : </a:t>
            </a:r>
            <a:r>
              <a:rPr lang="fr-FR" dirty="0" err="1"/>
              <a:t>dataset</a:t>
            </a:r>
            <a:r>
              <a:rPr lang="fr-FR" dirty="0"/>
              <a:t> et solution sur le </a:t>
            </a:r>
            <a:r>
              <a:rPr lang="fr-FR" dirty="0" err="1"/>
              <a:t>moodle</a:t>
            </a:r>
            <a:r>
              <a:rPr lang="fr-FR" dirty="0"/>
              <a:t> </a:t>
            </a:r>
          </a:p>
          <a:p>
            <a:r>
              <a:rPr lang="fr-FR" dirty="0">
                <a:hlinkClick r:id="rId2"/>
              </a:rPr>
              <a:t>https://moodle.france-bioinformatique.fr/mod/folder/view.php?id=250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2644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Investigation</a:t>
            </a:r>
            <a:endParaRPr lang="en-US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87166CF-27C7-42F0-95E1-207895BDBB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2024393"/>
          <a:ext cx="3469914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126998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GEN4X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GEN4X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9B8CEDAB-2C0C-4406-A491-DB6CF178D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2866480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B9191792-C2DD-4BA3-9B6E-D694F57106E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2032809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A2DDFCDD-6B0D-4E49-98C0-88AFC0F052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05537" y="5121312"/>
          <a:ext cx="9618434" cy="617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0204">
                  <a:extLst>
                    <a:ext uri="{9D8B030D-6E8A-4147-A177-3AD203B41FA5}">
                      <a16:colId xmlns:a16="http://schemas.microsoft.com/office/drawing/2014/main" val="826123213"/>
                    </a:ext>
                  </a:extLst>
                </a:gridCol>
                <a:gridCol w="1472756">
                  <a:extLst>
                    <a:ext uri="{9D8B030D-6E8A-4147-A177-3AD203B41FA5}">
                      <a16:colId xmlns:a16="http://schemas.microsoft.com/office/drawing/2014/main" val="2965065925"/>
                    </a:ext>
                  </a:extLst>
                </a:gridCol>
                <a:gridCol w="1520508">
                  <a:extLst>
                    <a:ext uri="{9D8B030D-6E8A-4147-A177-3AD203B41FA5}">
                      <a16:colId xmlns:a16="http://schemas.microsoft.com/office/drawing/2014/main" val="3259857878"/>
                    </a:ext>
                  </a:extLst>
                </a:gridCol>
                <a:gridCol w="851026">
                  <a:extLst>
                    <a:ext uri="{9D8B030D-6E8A-4147-A177-3AD203B41FA5}">
                      <a16:colId xmlns:a16="http://schemas.microsoft.com/office/drawing/2014/main" val="633312720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3575886164"/>
                    </a:ext>
                  </a:extLst>
                </a:gridCol>
                <a:gridCol w="887239">
                  <a:extLst>
                    <a:ext uri="{9D8B030D-6E8A-4147-A177-3AD203B41FA5}">
                      <a16:colId xmlns:a16="http://schemas.microsoft.com/office/drawing/2014/main" val="3039132446"/>
                    </a:ext>
                  </a:extLst>
                </a:gridCol>
                <a:gridCol w="607378">
                  <a:extLst>
                    <a:ext uri="{9D8B030D-6E8A-4147-A177-3AD203B41FA5}">
                      <a16:colId xmlns:a16="http://schemas.microsoft.com/office/drawing/2014/main" val="1700939355"/>
                    </a:ext>
                  </a:extLst>
                </a:gridCol>
                <a:gridCol w="540614">
                  <a:extLst>
                    <a:ext uri="{9D8B030D-6E8A-4147-A177-3AD203B41FA5}">
                      <a16:colId xmlns:a16="http://schemas.microsoft.com/office/drawing/2014/main" val="1548097272"/>
                    </a:ext>
                  </a:extLst>
                </a:gridCol>
                <a:gridCol w="2135378">
                  <a:extLst>
                    <a:ext uri="{9D8B030D-6E8A-4147-A177-3AD203B41FA5}">
                      <a16:colId xmlns:a16="http://schemas.microsoft.com/office/drawing/2014/main" val="2149317700"/>
                    </a:ext>
                  </a:extLst>
                </a:gridCol>
              </a:tblGrid>
              <a:tr h="4255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Investigation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Investigation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Investigation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Investigation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Submission date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Public release date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License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MIAPPE version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Associated publication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992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INRA:GEN4X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French</a:t>
                      </a:r>
                      <a:r>
                        <a:rPr lang="fr-FR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common garden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 BY-SA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/>
                        <a:t>https://doi.org/10.15454/50RS8C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003802"/>
                  </a:ext>
                </a:extLst>
              </a:tr>
            </a:tbl>
          </a:graphicData>
        </a:graphic>
      </p:graphicFrame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353F7E0-488D-4A6B-8B39-E950328FFB8C}"/>
              </a:ext>
            </a:extLst>
          </p:cNvPr>
          <p:cNvCxnSpPr>
            <a:cxnSpLocks/>
          </p:cNvCxnSpPr>
          <p:nvPr/>
        </p:nvCxnSpPr>
        <p:spPr>
          <a:xfrm flipH="1">
            <a:off x="1621092" y="2403382"/>
            <a:ext cx="634483" cy="276002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086D552-21EB-4670-8036-D94DD321EDD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3712621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4B410569-C87A-496E-9BD7-FFAF6CA788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12601" y="1257027"/>
          <a:ext cx="5503482" cy="57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296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845058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2135378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Set type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Trial code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PMID/DOI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GEN4X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Network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https://doi.org/10.15454/50RS8C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01"/>
                  </a:ext>
                </a:extLst>
              </a:tr>
            </a:tbl>
          </a:graphicData>
        </a:graphic>
      </p:graphicFrame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69F4F9D8-097C-44CF-8D2B-4ED0A0D24989}"/>
              </a:ext>
            </a:extLst>
          </p:cNvPr>
          <p:cNvCxnSpPr>
            <a:cxnSpLocks/>
          </p:cNvCxnSpPr>
          <p:nvPr/>
        </p:nvCxnSpPr>
        <p:spPr>
          <a:xfrm flipH="1">
            <a:off x="1842448" y="1346579"/>
            <a:ext cx="1642282" cy="377473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82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F41550B-6D68-4E13-BE26-C131DEBD8F2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986398"/>
          <a:ext cx="3434989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207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CC5CDD8-FB65-422A-AB63-F46947EEECA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1820264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B2CE166-B338-4EEC-96CD-7D6F6F1486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994814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94BF36C-A39F-44CA-8F95-444AFC77D5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2676848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E94B639-26ED-4EC3-AE0E-C0B480D5A9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421" y="3900654"/>
          <a:ext cx="11233950" cy="56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10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027347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281240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800071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765116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92394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841972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1138042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de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05/04/1995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INRA-URFM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AE698EF-B85A-4269-8652-8E77DF09B8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047" y="4557849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Block&gt;Prov&gt;SeqID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1C315E75-E1F6-4284-AF65-C56CD1F0F590}"/>
              </a:ext>
            </a:extLst>
          </p:cNvPr>
          <p:cNvCxnSpPr>
            <a:endCxn id="11" idx="1"/>
          </p:cNvCxnSpPr>
          <p:nvPr/>
        </p:nvCxnSpPr>
        <p:spPr>
          <a:xfrm>
            <a:off x="2469122" y="1156996"/>
            <a:ext cx="650486" cy="264020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ccolade fermante 10">
            <a:extLst>
              <a:ext uri="{FF2B5EF4-FFF2-40B4-BE49-F238E27FC236}">
                <a16:creationId xmlns:a16="http://schemas.microsoft.com/office/drawing/2014/main" id="{28234F24-9361-4FBF-9CD3-F50CB6B2E30D}"/>
              </a:ext>
            </a:extLst>
          </p:cNvPr>
          <p:cNvSpPr/>
          <p:nvPr/>
        </p:nvSpPr>
        <p:spPr>
          <a:xfrm rot="16200000">
            <a:off x="2999789" y="1326293"/>
            <a:ext cx="239637" cy="5181454"/>
          </a:xfrm>
          <a:prstGeom prst="rightBrace">
            <a:avLst>
              <a:gd name="adj1" fmla="val 40833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7EA48A9-DA29-4CB3-B8FF-EA8783FA08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05403" y="5212780"/>
          <a:ext cx="4607477" cy="71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2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956691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452673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5243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69FABC66-A62B-4A01-82A5-A1B8D0D63181}"/>
              </a:ext>
            </a:extLst>
          </p:cNvPr>
          <p:cNvCxnSpPr/>
          <p:nvPr/>
        </p:nvCxnSpPr>
        <p:spPr>
          <a:xfrm flipH="1">
            <a:off x="3259560" y="1374498"/>
            <a:ext cx="6798840" cy="332171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C782DA18-D553-4956-A9B0-1C2C323067C8}"/>
              </a:ext>
            </a:extLst>
          </p:cNvPr>
          <p:cNvCxnSpPr>
            <a:endCxn id="11" idx="1"/>
          </p:cNvCxnSpPr>
          <p:nvPr/>
        </p:nvCxnSpPr>
        <p:spPr>
          <a:xfrm flipH="1">
            <a:off x="3119608" y="1156995"/>
            <a:ext cx="4568848" cy="264020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835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4B10E761-2F54-49B2-A7F9-C7F0468B87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986398"/>
          <a:ext cx="3434989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207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237FFDCB-F0F1-4845-A024-7EB619C773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1820264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7395FA0-BB54-48CC-B1B9-2E7C440BE9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994814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E4CD0802-B044-4D97-9B3F-0A1DB6510B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2676848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F69C62C4-6619-41C2-AF02-B8CCFD8CB52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421" y="3900654"/>
          <a:ext cx="11233950" cy="56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10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027347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281240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800071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765116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92394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841972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1138042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de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05/04/1995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INRA-URFM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Nerthe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+43,37675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+5,286256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1FA36F1A-11B9-4EAF-96DB-4AF4F64EAD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047" y="4557849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Block&gt;Prov&gt;SeqId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sp>
        <p:nvSpPr>
          <p:cNvPr id="21" name="Accolade fermante 20">
            <a:extLst>
              <a:ext uri="{FF2B5EF4-FFF2-40B4-BE49-F238E27FC236}">
                <a16:creationId xmlns:a16="http://schemas.microsoft.com/office/drawing/2014/main" id="{35011C91-9701-403E-8E52-CC4DAAB0CA3C}"/>
              </a:ext>
            </a:extLst>
          </p:cNvPr>
          <p:cNvSpPr/>
          <p:nvPr/>
        </p:nvSpPr>
        <p:spPr>
          <a:xfrm rot="16200000">
            <a:off x="8378884" y="1097690"/>
            <a:ext cx="239637" cy="5582674"/>
          </a:xfrm>
          <a:prstGeom prst="rightBrace">
            <a:avLst>
              <a:gd name="adj1" fmla="val 40833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F2148C63-6DC1-45DB-BFA2-5F4558B1B44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05403" y="5212780"/>
          <a:ext cx="4607477" cy="71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2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956691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452673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5243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D5A04F46-81CE-4863-977B-AFD90DFA608C}"/>
              </a:ext>
            </a:extLst>
          </p:cNvPr>
          <p:cNvCxnSpPr>
            <a:endCxn id="21" idx="1"/>
          </p:cNvCxnSpPr>
          <p:nvPr/>
        </p:nvCxnSpPr>
        <p:spPr>
          <a:xfrm>
            <a:off x="6096000" y="2864396"/>
            <a:ext cx="2402703" cy="90481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526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DFD7957-9C9F-48D7-9BED-51DF8B5FDEC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986398"/>
          <a:ext cx="3434989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207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05115B33-7B6B-4B97-B2B1-FA86E21EDAA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1820264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633D68-15AE-40B0-A124-DE3529E24B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994814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7E89B1AB-F430-4C02-950A-9636118E30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2676848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DDBD2558-F3BB-40C7-8447-0ADD9BD93F8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047" y="4557849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Block&gt;Prov&gt;SeqId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049D9CFD-D192-43DE-A9BE-FC1C142E85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05403" y="5212780"/>
          <a:ext cx="4607477" cy="71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2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956691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452673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5243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Manager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8AB27F57-4481-4969-A3DA-E4F2796415A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421" y="3900654"/>
          <a:ext cx="11233950" cy="56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10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027347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281240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800071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765116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92394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841972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1138042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de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05/04/1995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INRA-URFM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Nerthe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+43,37675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+5,286256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B84E52AF-C201-4691-9E4F-8A96A3B6C58A}"/>
              </a:ext>
            </a:extLst>
          </p:cNvPr>
          <p:cNvCxnSpPr/>
          <p:nvPr/>
        </p:nvCxnSpPr>
        <p:spPr>
          <a:xfrm>
            <a:off x="6096001" y="2015412"/>
            <a:ext cx="1685730" cy="335902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042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Assay</a:t>
            </a:r>
            <a:r>
              <a:rPr lang="fr-FR" dirty="0"/>
              <a:t>/</a:t>
            </a:r>
            <a:r>
              <a:rPr lang="fr-FR" dirty="0" err="1"/>
              <a:t>Observed</a:t>
            </a:r>
            <a:r>
              <a:rPr lang="fr-FR" dirty="0"/>
              <a:t> variable</a:t>
            </a:r>
            <a:endParaRPr lang="en-US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D09C574-64B7-468E-A9A8-36952436BC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50377" y="3522327"/>
          <a:ext cx="9091170" cy="51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218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1287463">
                  <a:extLst>
                    <a:ext uri="{9D8B030D-6E8A-4147-A177-3AD203B41FA5}">
                      <a16:colId xmlns:a16="http://schemas.microsoft.com/office/drawing/2014/main" val="2740909500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556467657"/>
                    </a:ext>
                  </a:extLst>
                </a:gridCol>
                <a:gridCol w="2269935">
                  <a:extLst>
                    <a:ext uri="{9D8B030D-6E8A-4147-A177-3AD203B41FA5}">
                      <a16:colId xmlns:a16="http://schemas.microsoft.com/office/drawing/2014/main" val="3458345690"/>
                    </a:ext>
                  </a:extLst>
                </a:gridCol>
                <a:gridCol w="708533">
                  <a:extLst>
                    <a:ext uri="{9D8B030D-6E8A-4147-A177-3AD203B41FA5}">
                      <a16:colId xmlns:a16="http://schemas.microsoft.com/office/drawing/2014/main" val="4210753280"/>
                    </a:ext>
                  </a:extLst>
                </a:gridCol>
                <a:gridCol w="1964436">
                  <a:extLst>
                    <a:ext uri="{9D8B030D-6E8A-4147-A177-3AD203B41FA5}">
                      <a16:colId xmlns:a16="http://schemas.microsoft.com/office/drawing/2014/main" val="2580103880"/>
                    </a:ext>
                  </a:extLst>
                </a:gridCol>
              </a:tblGrid>
              <a:tr h="26063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Observed Variable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name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CO_357:0000082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CO_357:1000070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C6F8AA8-CEAC-4ED7-94D5-BC245F94D3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83636" y="841612"/>
          <a:ext cx="3784232" cy="1306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328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507304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436535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542181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  <a:gridCol w="215094">
                  <a:extLst>
                    <a:ext uri="{9D8B030D-6E8A-4147-A177-3AD203B41FA5}">
                      <a16:colId xmlns:a16="http://schemas.microsoft.com/office/drawing/2014/main" val="2475319343"/>
                    </a:ext>
                  </a:extLst>
                </a:gridCol>
                <a:gridCol w="271091">
                  <a:extLst>
                    <a:ext uri="{9D8B030D-6E8A-4147-A177-3AD203B41FA5}">
                      <a16:colId xmlns:a16="http://schemas.microsoft.com/office/drawing/2014/main" val="2143371468"/>
                    </a:ext>
                  </a:extLst>
                </a:gridCol>
                <a:gridCol w="1285699">
                  <a:extLst>
                    <a:ext uri="{9D8B030D-6E8A-4147-A177-3AD203B41FA5}">
                      <a16:colId xmlns:a16="http://schemas.microsoft.com/office/drawing/2014/main" val="2578967200"/>
                    </a:ext>
                  </a:extLst>
                </a:gridCol>
              </a:tblGrid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Id UG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Block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Prov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SeqID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X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01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43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580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2016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6A293624-1ED8-41D2-BA63-665A483B96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83636" y="4366653"/>
          <a:ext cx="9620799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2086">
                  <a:extLst>
                    <a:ext uri="{9D8B030D-6E8A-4147-A177-3AD203B41FA5}">
                      <a16:colId xmlns:a16="http://schemas.microsoft.com/office/drawing/2014/main" val="2478352437"/>
                    </a:ext>
                  </a:extLst>
                </a:gridCol>
                <a:gridCol w="1564430">
                  <a:extLst>
                    <a:ext uri="{9D8B030D-6E8A-4147-A177-3AD203B41FA5}">
                      <a16:colId xmlns:a16="http://schemas.microsoft.com/office/drawing/2014/main" val="2322376109"/>
                    </a:ext>
                  </a:extLst>
                </a:gridCol>
                <a:gridCol w="970384">
                  <a:extLst>
                    <a:ext uri="{9D8B030D-6E8A-4147-A177-3AD203B41FA5}">
                      <a16:colId xmlns:a16="http://schemas.microsoft.com/office/drawing/2014/main" val="2595602585"/>
                    </a:ext>
                  </a:extLst>
                </a:gridCol>
                <a:gridCol w="1782147">
                  <a:extLst>
                    <a:ext uri="{9D8B030D-6E8A-4147-A177-3AD203B41FA5}">
                      <a16:colId xmlns:a16="http://schemas.microsoft.com/office/drawing/2014/main" val="1409783137"/>
                    </a:ext>
                  </a:extLst>
                </a:gridCol>
                <a:gridCol w="1162431">
                  <a:extLst>
                    <a:ext uri="{9D8B030D-6E8A-4147-A177-3AD203B41FA5}">
                      <a16:colId xmlns:a16="http://schemas.microsoft.com/office/drawing/2014/main" val="2943139149"/>
                    </a:ext>
                  </a:extLst>
                </a:gridCol>
                <a:gridCol w="2022348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926973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 associated to the 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Visual scoring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CO_357:2000003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Survival scale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CO_357:3000036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9C9C2F5-9A38-4957-9809-3353BFC061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86080" y="2286508"/>
          <a:ext cx="8971231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4189">
                  <a:extLst>
                    <a:ext uri="{9D8B030D-6E8A-4147-A177-3AD203B41FA5}">
                      <a16:colId xmlns:a16="http://schemas.microsoft.com/office/drawing/2014/main" val="448215261"/>
                    </a:ext>
                  </a:extLst>
                </a:gridCol>
                <a:gridCol w="1518415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1699861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884535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  <a:gridCol w="1024444">
                  <a:extLst>
                    <a:ext uri="{9D8B030D-6E8A-4147-A177-3AD203B41FA5}">
                      <a16:colId xmlns:a16="http://schemas.microsoft.com/office/drawing/2014/main" val="2475319343"/>
                    </a:ext>
                  </a:extLst>
                </a:gridCol>
                <a:gridCol w="1516951">
                  <a:extLst>
                    <a:ext uri="{9D8B030D-6E8A-4147-A177-3AD203B41FA5}">
                      <a16:colId xmlns:a16="http://schemas.microsoft.com/office/drawing/2014/main" val="214337146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Trial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4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Trail code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code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Variable </a:t>
                      </a:r>
                      <a:r>
                        <a:rPr lang="fr-FR" sz="1600" b="1" u="none" strike="noStrike" dirty="0" err="1">
                          <a:effectLst/>
                          <a:latin typeface="+mn-lt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annotation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Campaign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Notator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28/03/1996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Denis Vauthier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</a:tbl>
          </a:graphicData>
        </a:graphic>
      </p:graphicFrame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D5D012F6-4BDA-4EB3-8F22-E8DD95EA9205}"/>
              </a:ext>
            </a:extLst>
          </p:cNvPr>
          <p:cNvCxnSpPr>
            <a:cxnSpLocks/>
          </p:cNvCxnSpPr>
          <p:nvPr/>
        </p:nvCxnSpPr>
        <p:spPr>
          <a:xfrm flipH="1">
            <a:off x="2301923" y="1062134"/>
            <a:ext cx="1542196" cy="246019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630F7D1-D05B-420E-A205-A8FB0E65B900}"/>
              </a:ext>
            </a:extLst>
          </p:cNvPr>
          <p:cNvCxnSpPr>
            <a:cxnSpLocks/>
          </p:cNvCxnSpPr>
          <p:nvPr/>
        </p:nvCxnSpPr>
        <p:spPr>
          <a:xfrm flipH="1">
            <a:off x="2474794" y="2402006"/>
            <a:ext cx="1780611" cy="112032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23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CropOntology TD v5 Example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C12F14-8B3C-4EAB-983F-40311AB14254}" type="slidenum">
              <a:rPr lang="fr-FR" smtClean="0"/>
              <a:t>18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13446" y="2621383"/>
          <a:ext cx="6496268" cy="994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2759890451"/>
                    </a:ext>
                  </a:extLst>
                </a:gridCol>
                <a:gridCol w="942086">
                  <a:extLst>
                    <a:ext uri="{9D8B030D-6E8A-4147-A177-3AD203B41FA5}">
                      <a16:colId xmlns:a16="http://schemas.microsoft.com/office/drawing/2014/main" val="2056770947"/>
                    </a:ext>
                  </a:extLst>
                </a:gridCol>
                <a:gridCol w="862711">
                  <a:extLst>
                    <a:ext uri="{9D8B030D-6E8A-4147-A177-3AD203B41FA5}">
                      <a16:colId xmlns:a16="http://schemas.microsoft.com/office/drawing/2014/main" val="262705198"/>
                    </a:ext>
                  </a:extLst>
                </a:gridCol>
                <a:gridCol w="2059448">
                  <a:extLst>
                    <a:ext uri="{9D8B030D-6E8A-4147-A177-3AD203B41FA5}">
                      <a16:colId xmlns:a16="http://schemas.microsoft.com/office/drawing/2014/main" val="1936392827"/>
                    </a:ext>
                  </a:extLst>
                </a:gridCol>
                <a:gridCol w="1138376">
                  <a:extLst>
                    <a:ext uri="{9D8B030D-6E8A-4147-A177-3AD203B41FA5}">
                      <a16:colId xmlns:a16="http://schemas.microsoft.com/office/drawing/2014/main" val="29960833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Trait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class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synonyms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1319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CO_357:1000070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Stress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of the survival state of the tree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status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3781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6609714" y="2622078"/>
          <a:ext cx="5456309" cy="987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985">
                  <a:extLst>
                    <a:ext uri="{9D8B030D-6E8A-4147-A177-3AD203B41FA5}">
                      <a16:colId xmlns:a16="http://schemas.microsoft.com/office/drawing/2014/main" val="327902248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282881363"/>
                    </a:ext>
                  </a:extLst>
                </a:gridCol>
                <a:gridCol w="544195">
                  <a:extLst>
                    <a:ext uri="{9D8B030D-6E8A-4147-A177-3AD203B41FA5}">
                      <a16:colId xmlns:a16="http://schemas.microsoft.com/office/drawing/2014/main" val="3765524270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4105765495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3682760246"/>
                    </a:ext>
                  </a:extLst>
                </a:gridCol>
              </a:tblGrid>
              <a:tr h="5067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Main trait abbreviation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Alternative trait abbreviations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Entity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Attribute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status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13193"/>
                  </a:ext>
                </a:extLst>
              </a:tr>
              <a:tr h="48113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S, SR, ES, MOR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for 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378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2274237" y="3817119"/>
          <a:ext cx="7643013" cy="878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2676792787"/>
                    </a:ext>
                  </a:extLst>
                </a:gridCol>
                <a:gridCol w="1240346">
                  <a:extLst>
                    <a:ext uri="{9D8B030D-6E8A-4147-A177-3AD203B41FA5}">
                      <a16:colId xmlns:a16="http://schemas.microsoft.com/office/drawing/2014/main" val="3090104845"/>
                    </a:ext>
                  </a:extLst>
                </a:gridCol>
                <a:gridCol w="1228916">
                  <a:extLst>
                    <a:ext uri="{9D8B030D-6E8A-4147-A177-3AD203B41FA5}">
                      <a16:colId xmlns:a16="http://schemas.microsoft.com/office/drawing/2014/main" val="933085928"/>
                    </a:ext>
                  </a:extLst>
                </a:gridCol>
                <a:gridCol w="2115400">
                  <a:extLst>
                    <a:ext uri="{9D8B030D-6E8A-4147-A177-3AD203B41FA5}">
                      <a16:colId xmlns:a16="http://schemas.microsoft.com/office/drawing/2014/main" val="1775560326"/>
                    </a:ext>
                  </a:extLst>
                </a:gridCol>
                <a:gridCol w="1564704">
                  <a:extLst>
                    <a:ext uri="{9D8B030D-6E8A-4147-A177-3AD203B41FA5}">
                      <a16:colId xmlns:a16="http://schemas.microsoft.com/office/drawing/2014/main" val="9258604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Method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class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reference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0293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CO_357:2000003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Visual scoring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Estimation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Visual assessment with a reference scoring scale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826145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425315" y="4916525"/>
          <a:ext cx="11349484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1653770168"/>
                    </a:ext>
                  </a:extLst>
                </a:gridCol>
                <a:gridCol w="1798892">
                  <a:extLst>
                    <a:ext uri="{9D8B030D-6E8A-4147-A177-3AD203B41FA5}">
                      <a16:colId xmlns:a16="http://schemas.microsoft.com/office/drawing/2014/main" val="1172314526"/>
                    </a:ext>
                  </a:extLst>
                </a:gridCol>
                <a:gridCol w="920623">
                  <a:extLst>
                    <a:ext uri="{9D8B030D-6E8A-4147-A177-3AD203B41FA5}">
                      <a16:colId xmlns:a16="http://schemas.microsoft.com/office/drawing/2014/main" val="3063628355"/>
                    </a:ext>
                  </a:extLst>
                </a:gridCol>
                <a:gridCol w="1290638">
                  <a:extLst>
                    <a:ext uri="{9D8B030D-6E8A-4147-A177-3AD203B41FA5}">
                      <a16:colId xmlns:a16="http://schemas.microsoft.com/office/drawing/2014/main" val="1193144907"/>
                    </a:ext>
                  </a:extLst>
                </a:gridCol>
                <a:gridCol w="989584">
                  <a:extLst>
                    <a:ext uri="{9D8B030D-6E8A-4147-A177-3AD203B41FA5}">
                      <a16:colId xmlns:a16="http://schemas.microsoft.com/office/drawing/2014/main" val="2647612911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1399381454"/>
                    </a:ext>
                  </a:extLst>
                </a:gridCol>
                <a:gridCol w="868553">
                  <a:extLst>
                    <a:ext uri="{9D8B030D-6E8A-4147-A177-3AD203B41FA5}">
                      <a16:colId xmlns:a16="http://schemas.microsoft.com/office/drawing/2014/main" val="394857818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176916494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186602969"/>
                    </a:ext>
                  </a:extLst>
                </a:gridCol>
                <a:gridCol w="1089724">
                  <a:extLst>
                    <a:ext uri="{9D8B030D-6E8A-4147-A177-3AD203B41FA5}">
                      <a16:colId xmlns:a16="http://schemas.microsoft.com/office/drawing/2014/main" val="201141915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Scale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Scale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Scale class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Decimal places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Lower limit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Upper limit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Scale Xref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Category 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Category 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Category 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1857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CO_357:3000036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 scoring scale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= Alive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= Dead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= Doubtful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7959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853560" y="1613649"/>
          <a:ext cx="10481781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2057432548"/>
                    </a:ext>
                  </a:extLst>
                </a:gridCol>
                <a:gridCol w="1247584">
                  <a:extLst>
                    <a:ext uri="{9D8B030D-6E8A-4147-A177-3AD203B41FA5}">
                      <a16:colId xmlns:a16="http://schemas.microsoft.com/office/drawing/2014/main" val="4042786964"/>
                    </a:ext>
                  </a:extLst>
                </a:gridCol>
                <a:gridCol w="2037806">
                  <a:extLst>
                    <a:ext uri="{9D8B030D-6E8A-4147-A177-3AD203B41FA5}">
                      <a16:colId xmlns:a16="http://schemas.microsoft.com/office/drawing/2014/main" val="1086905015"/>
                    </a:ext>
                  </a:extLst>
                </a:gridCol>
                <a:gridCol w="1319784">
                  <a:extLst>
                    <a:ext uri="{9D8B030D-6E8A-4147-A177-3AD203B41FA5}">
                      <a16:colId xmlns:a16="http://schemas.microsoft.com/office/drawing/2014/main" val="3918685796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3639938916"/>
                    </a:ext>
                  </a:extLst>
                </a:gridCol>
                <a:gridCol w="916876">
                  <a:extLst>
                    <a:ext uri="{9D8B030D-6E8A-4147-A177-3AD203B41FA5}">
                      <a16:colId xmlns:a16="http://schemas.microsoft.com/office/drawing/2014/main" val="677871970"/>
                    </a:ext>
                  </a:extLst>
                </a:gridCol>
                <a:gridCol w="847598">
                  <a:extLst>
                    <a:ext uri="{9D8B030D-6E8A-4147-A177-3AD203B41FA5}">
                      <a16:colId xmlns:a16="http://schemas.microsoft.com/office/drawing/2014/main" val="1455481498"/>
                    </a:ext>
                  </a:extLst>
                </a:gridCol>
                <a:gridCol w="1072261">
                  <a:extLst>
                    <a:ext uri="{9D8B030D-6E8A-4147-A177-3AD203B41FA5}">
                      <a16:colId xmlns:a16="http://schemas.microsoft.com/office/drawing/2014/main" val="3843424488"/>
                    </a:ext>
                  </a:extLst>
                </a:gridCol>
              </a:tblGrid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Variable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Variable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Variable synonyms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Context of use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Variable status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Institution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Language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Crop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04506"/>
                  </a:ext>
                </a:extLst>
              </a:tr>
              <a:tr h="2650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CO_357:0000082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Survival, Health status, ES, S, MOR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 evaluation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for INRA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INRA/IBET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WoodyPlant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78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72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Biological</a:t>
            </a:r>
            <a:r>
              <a:rPr lang="fr-FR" dirty="0"/>
              <a:t> </a:t>
            </a:r>
            <a:r>
              <a:rPr lang="fr-FR" dirty="0" err="1"/>
              <a:t>material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CD9C7EE-2FC2-4F8F-A402-2E9F983501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51791" y="1637535"/>
          <a:ext cx="7579662" cy="152019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642364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1301798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</a:tblGrid>
              <a:tr h="193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Identification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Accession Number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Taxon Scientific Name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Holding Institution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DOI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6835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61576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8159FF7-374E-42F7-B14D-E93AC80F01B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86807" y="4039271"/>
          <a:ext cx="8826492" cy="747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5871">
                  <a:extLst>
                    <a:ext uri="{9D8B030D-6E8A-4147-A177-3AD203B41FA5}">
                      <a16:colId xmlns:a16="http://schemas.microsoft.com/office/drawing/2014/main" val="4144545110"/>
                    </a:ext>
                  </a:extLst>
                </a:gridCol>
                <a:gridCol w="1815218">
                  <a:extLst>
                    <a:ext uri="{9D8B030D-6E8A-4147-A177-3AD203B41FA5}">
                      <a16:colId xmlns:a16="http://schemas.microsoft.com/office/drawing/2014/main" val="920892725"/>
                    </a:ext>
                  </a:extLst>
                </a:gridCol>
                <a:gridCol w="1707268">
                  <a:extLst>
                    <a:ext uri="{9D8B030D-6E8A-4147-A177-3AD203B41FA5}">
                      <a16:colId xmlns:a16="http://schemas.microsoft.com/office/drawing/2014/main" val="450207529"/>
                    </a:ext>
                  </a:extLst>
                </a:gridCol>
                <a:gridCol w="1993270">
                  <a:extLst>
                    <a:ext uri="{9D8B030D-6E8A-4147-A177-3AD203B41FA5}">
                      <a16:colId xmlns:a16="http://schemas.microsoft.com/office/drawing/2014/main" val="2495068344"/>
                    </a:ext>
                  </a:extLst>
                </a:gridCol>
                <a:gridCol w="1604865">
                  <a:extLst>
                    <a:ext uri="{9D8B030D-6E8A-4147-A177-3AD203B41FA5}">
                      <a16:colId xmlns:a16="http://schemas.microsoft.com/office/drawing/2014/main" val="3983063234"/>
                    </a:ext>
                  </a:extLst>
                </a:gridCol>
              </a:tblGrid>
              <a:tr h="2718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latitude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longitude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altitude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coordinates uncertainty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preprocessing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63087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64927A01-AB6D-4D89-98C9-C5DF1DF0FF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4522" y="4854479"/>
          <a:ext cx="11250203" cy="991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787">
                  <a:extLst>
                    <a:ext uri="{9D8B030D-6E8A-4147-A177-3AD203B41FA5}">
                      <a16:colId xmlns:a16="http://schemas.microsoft.com/office/drawing/2014/main" val="81976589"/>
                    </a:ext>
                  </a:extLst>
                </a:gridCol>
                <a:gridCol w="2904355">
                  <a:extLst>
                    <a:ext uri="{9D8B030D-6E8A-4147-A177-3AD203B41FA5}">
                      <a16:colId xmlns:a16="http://schemas.microsoft.com/office/drawing/2014/main" val="4225887344"/>
                    </a:ext>
                  </a:extLst>
                </a:gridCol>
                <a:gridCol w="1059901">
                  <a:extLst>
                    <a:ext uri="{9D8B030D-6E8A-4147-A177-3AD203B41FA5}">
                      <a16:colId xmlns:a16="http://schemas.microsoft.com/office/drawing/2014/main" val="2960665411"/>
                    </a:ext>
                  </a:extLst>
                </a:gridCol>
                <a:gridCol w="1061154">
                  <a:extLst>
                    <a:ext uri="{9D8B030D-6E8A-4147-A177-3AD203B41FA5}">
                      <a16:colId xmlns:a16="http://schemas.microsoft.com/office/drawing/2014/main" val="1400638470"/>
                    </a:ext>
                  </a:extLst>
                </a:gridCol>
                <a:gridCol w="1090906">
                  <a:extLst>
                    <a:ext uri="{9D8B030D-6E8A-4147-A177-3AD203B41FA5}">
                      <a16:colId xmlns:a16="http://schemas.microsoft.com/office/drawing/2014/main" val="2694821950"/>
                    </a:ext>
                  </a:extLst>
                </a:gridCol>
                <a:gridCol w="1646277">
                  <a:extLst>
                    <a:ext uri="{9D8B030D-6E8A-4147-A177-3AD203B41FA5}">
                      <a16:colId xmlns:a16="http://schemas.microsoft.com/office/drawing/2014/main" val="3121684133"/>
                    </a:ext>
                  </a:extLst>
                </a:gridCol>
                <a:gridCol w="1100823">
                  <a:extLst>
                    <a:ext uri="{9D8B030D-6E8A-4147-A177-3AD203B41FA5}">
                      <a16:colId xmlns:a16="http://schemas.microsoft.com/office/drawing/2014/main" val="2336725136"/>
                    </a:ext>
                  </a:extLst>
                </a:gridCol>
              </a:tblGrid>
              <a:tr h="83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Material source ID (Holding institute, accession)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DOI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latitude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longitude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altitude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coordinates uncertainty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INRA:pinus_pinea: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dirty="0"/>
                        <a:t>https://doi.org/10.15454/RVGGF8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95A2DD4-4A4B-4B85-AE2B-8BB400093C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00058" y="3467904"/>
          <a:ext cx="7199990" cy="503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148">
                  <a:extLst>
                    <a:ext uri="{9D8B030D-6E8A-4147-A177-3AD203B41FA5}">
                      <a16:colId xmlns:a16="http://schemas.microsoft.com/office/drawing/2014/main" val="707936948"/>
                    </a:ext>
                  </a:extLst>
                </a:gridCol>
                <a:gridCol w="1802645">
                  <a:extLst>
                    <a:ext uri="{9D8B030D-6E8A-4147-A177-3AD203B41FA5}">
                      <a16:colId xmlns:a16="http://schemas.microsoft.com/office/drawing/2014/main" val="680566312"/>
                    </a:ext>
                  </a:extLst>
                </a:gridCol>
                <a:gridCol w="930536">
                  <a:extLst>
                    <a:ext uri="{9D8B030D-6E8A-4147-A177-3AD203B41FA5}">
                      <a16:colId xmlns:a16="http://schemas.microsoft.com/office/drawing/2014/main" val="1152491318"/>
                    </a:ext>
                  </a:extLst>
                </a:gridCol>
                <a:gridCol w="584461">
                  <a:extLst>
                    <a:ext uri="{9D8B030D-6E8A-4147-A177-3AD203B41FA5}">
                      <a16:colId xmlns:a16="http://schemas.microsoft.com/office/drawing/2014/main" val="1676054684"/>
                    </a:ext>
                  </a:extLst>
                </a:gridCol>
                <a:gridCol w="676536">
                  <a:extLst>
                    <a:ext uri="{9D8B030D-6E8A-4147-A177-3AD203B41FA5}">
                      <a16:colId xmlns:a16="http://schemas.microsoft.com/office/drawing/2014/main" val="2115084919"/>
                    </a:ext>
                  </a:extLst>
                </a:gridCol>
                <a:gridCol w="1569664">
                  <a:extLst>
                    <a:ext uri="{9D8B030D-6E8A-4147-A177-3AD203B41FA5}">
                      <a16:colId xmlns:a16="http://schemas.microsoft.com/office/drawing/2014/main" val="3547796375"/>
                    </a:ext>
                  </a:extLst>
                </a:gridCol>
              </a:tblGrid>
              <a:tr h="37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Biological Material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Organism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Genus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Species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Infraspecific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NCBI:</a:t>
                      </a:r>
                      <a:r>
                        <a:rPr lang="fr-FR" sz="1600" dirty="0"/>
                        <a:t>3346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Pinus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pinea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554BA45-6FA1-4E5E-AA76-DC5EC6A90AE3}"/>
              </a:ext>
            </a:extLst>
          </p:cNvPr>
          <p:cNvCxnSpPr/>
          <p:nvPr/>
        </p:nvCxnSpPr>
        <p:spPr>
          <a:xfrm flipH="1">
            <a:off x="3368351" y="1800808"/>
            <a:ext cx="2631234" cy="170547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73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0D5FC25-330B-485D-89A5-FAF49FF7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/>
              <a:t>Fichiers</a:t>
            </a:r>
          </a:p>
          <a:p>
            <a:r>
              <a:rPr lang="fr-FR" dirty="0"/>
              <a:t>Données de phénotypage</a:t>
            </a:r>
          </a:p>
          <a:p>
            <a:pPr lvl="1"/>
            <a:r>
              <a:rPr lang="fr-FR" dirty="0"/>
              <a:t>Votre jeux de données (idéalement)</a:t>
            </a:r>
          </a:p>
          <a:p>
            <a:pPr lvl="1"/>
            <a:r>
              <a:rPr lang="fr-FR" dirty="0"/>
              <a:t>Jeux de données Peuplier (</a:t>
            </a:r>
            <a:r>
              <a:rPr lang="fr-FR" dirty="0">
                <a:hlinkClick r:id="rId2"/>
              </a:rPr>
              <a:t>POPYOMICS</a:t>
            </a:r>
            <a:r>
              <a:rPr lang="fr-FR" dirty="0"/>
              <a:t>) : popyomics_publication.pdf + popyomics_dataset.xlsx</a:t>
            </a:r>
          </a:p>
          <a:p>
            <a:pPr lvl="1"/>
            <a:r>
              <a:rPr lang="fr-FR" dirty="0"/>
              <a:t>Jeux de données Maïs (</a:t>
            </a:r>
            <a:r>
              <a:rPr lang="fr-FR" dirty="0">
                <a:hlinkClick r:id="rId3"/>
              </a:rPr>
              <a:t>DROPS</a:t>
            </a:r>
            <a:r>
              <a:rPr lang="fr-FR" dirty="0"/>
              <a:t>) : maize_publication.pdf + README.md</a:t>
            </a:r>
          </a:p>
          <a:p>
            <a:r>
              <a:rPr lang="fr-FR" dirty="0"/>
              <a:t>Template MIAPPE</a:t>
            </a:r>
          </a:p>
          <a:p>
            <a:pPr lvl="1"/>
            <a:r>
              <a:rPr lang="fr-FR" dirty="0">
                <a:hlinkClick r:id="rId4"/>
              </a:rPr>
              <a:t>https://github.com/MIAPPE/MIAPPE/tree/master/MIAPPE_Checklist-Data-Model-v1.1</a:t>
            </a:r>
            <a:endParaRPr lang="fr-FR" dirty="0"/>
          </a:p>
          <a:p>
            <a:pPr lvl="2"/>
            <a:r>
              <a:rPr lang="fr-FR" dirty="0"/>
              <a:t>MIAPPE_Checklist-Data-Model-v1.1.xlsx</a:t>
            </a:r>
          </a:p>
          <a:p>
            <a:pPr lvl="2"/>
            <a:r>
              <a:rPr lang="fr-FR" dirty="0"/>
              <a:t>MIAPPEv1.1_training_spreadsheet.xlsx</a:t>
            </a:r>
          </a:p>
          <a:p>
            <a:r>
              <a:rPr lang="fr-FR" dirty="0" err="1"/>
              <a:t>CropOntology</a:t>
            </a:r>
            <a:endParaRPr lang="fr-FR" dirty="0"/>
          </a:p>
          <a:p>
            <a:pPr lvl="1"/>
            <a:r>
              <a:rPr lang="fr-FR" dirty="0">
                <a:hlinkClick r:id="rId5"/>
              </a:rPr>
              <a:t>http://www.cropontology.org</a:t>
            </a: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b="1" dirty="0"/>
              <a:t>TODO</a:t>
            </a:r>
          </a:p>
          <a:p>
            <a:r>
              <a:rPr lang="fr-FR" dirty="0"/>
              <a:t>Décrire le jeux de données choisi en utilisant le standard MIAPPE v1.1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45A2840-218D-4327-8926-56E8A163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vous de jouer !</a:t>
            </a:r>
          </a:p>
        </p:txBody>
      </p:sp>
    </p:spTree>
    <p:extLst>
      <p:ext uri="{BB962C8B-B14F-4D97-AF65-F5344CB8AC3E}">
        <p14:creationId xmlns:p14="http://schemas.microsoft.com/office/powerpoint/2010/main" val="643978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Observation unit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AF28F9B-117F-42FD-8228-CAB1F3C5BD9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3335" y="3559259"/>
          <a:ext cx="10105329" cy="50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173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667637">
                  <a:extLst>
                    <a:ext uri="{9D8B030D-6E8A-4147-A177-3AD203B41FA5}">
                      <a16:colId xmlns:a16="http://schemas.microsoft.com/office/drawing/2014/main" val="149644334"/>
                    </a:ext>
                  </a:extLst>
                </a:gridCol>
                <a:gridCol w="185972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1619822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24873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type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Spatial distribution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factor value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SeqID:11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SeqID (Sequential ID)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X:1 ; Y:11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A5B20CF-1C7F-4C7F-B57E-B6B45F383B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9731" y="4419488"/>
          <a:ext cx="9112538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893763">
                  <a:extLst>
                    <a:ext uri="{9D8B030D-6E8A-4147-A177-3AD203B41FA5}">
                      <a16:colId xmlns:a16="http://schemas.microsoft.com/office/drawing/2014/main" val="2322376109"/>
                    </a:ext>
                  </a:extLst>
                </a:gridCol>
                <a:gridCol w="1656112">
                  <a:extLst>
                    <a:ext uri="{9D8B030D-6E8A-4147-A177-3AD203B41FA5}">
                      <a16:colId xmlns:a16="http://schemas.microsoft.com/office/drawing/2014/main" val="2595602585"/>
                    </a:ext>
                  </a:extLst>
                </a:gridCol>
                <a:gridCol w="1965452">
                  <a:extLst>
                    <a:ext uri="{9D8B030D-6E8A-4147-A177-3AD203B41FA5}">
                      <a16:colId xmlns:a16="http://schemas.microsoft.com/office/drawing/2014/main" val="1409783137"/>
                    </a:ext>
                  </a:extLst>
                </a:gridCol>
                <a:gridCol w="1642174">
                  <a:extLst>
                    <a:ext uri="{9D8B030D-6E8A-4147-A177-3AD203B41FA5}">
                      <a16:colId xmlns:a16="http://schemas.microsoft.com/office/drawing/2014/main" val="2943139149"/>
                    </a:ext>
                  </a:extLst>
                </a:gridCol>
                <a:gridCol w="1304036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structure development stage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anatomical entity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Collection date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1AA25415-E53A-4DE1-866F-57238DF8112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01288" y="1637687"/>
          <a:ext cx="3789424" cy="1266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050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437134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  <a:gridCol w="215389">
                  <a:extLst>
                    <a:ext uri="{9D8B030D-6E8A-4147-A177-3AD203B41FA5}">
                      <a16:colId xmlns:a16="http://schemas.microsoft.com/office/drawing/2014/main" val="2475319343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143371468"/>
                    </a:ext>
                  </a:extLst>
                </a:gridCol>
                <a:gridCol w="1287463">
                  <a:extLst>
                    <a:ext uri="{9D8B030D-6E8A-4147-A177-3AD203B41FA5}">
                      <a16:colId xmlns:a16="http://schemas.microsoft.com/office/drawing/2014/main" val="25789672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Id UG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Block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Prov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SeqID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X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43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201621"/>
                  </a:ext>
                </a:extLst>
              </a:tr>
            </a:tbl>
          </a:graphicData>
        </a:graphic>
      </p:graphicFrame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8CBE50F1-01E4-4E57-9F0E-1E4D9DAAA09C}"/>
              </a:ext>
            </a:extLst>
          </p:cNvPr>
          <p:cNvSpPr/>
          <p:nvPr/>
        </p:nvSpPr>
        <p:spPr>
          <a:xfrm rot="5400000">
            <a:off x="5595181" y="955115"/>
            <a:ext cx="239637" cy="1968760"/>
          </a:xfrm>
          <a:prstGeom prst="rightBrace">
            <a:avLst>
              <a:gd name="adj1" fmla="val 40833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EE407290-C3F5-48D1-B731-07467033F9D5}"/>
              </a:ext>
            </a:extLst>
          </p:cNvPr>
          <p:cNvCxnSpPr>
            <a:stCxn id="7" idx="1"/>
          </p:cNvCxnSpPr>
          <p:nvPr/>
        </p:nvCxnSpPr>
        <p:spPr>
          <a:xfrm flipH="1">
            <a:off x="2015412" y="2059314"/>
            <a:ext cx="3699588" cy="157416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834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Environment</a:t>
            </a:r>
            <a:endParaRPr lang="en-US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4FF4D69-3455-416F-BE02-EF96CCD4E0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33630" y="4184682"/>
          <a:ext cx="5715636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0049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2039811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2525776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Environment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 value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Initial spacing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3x2m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0,39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08789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B50E0E4-CC5B-432E-B4CA-95D6EB73039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01044" y="1834550"/>
          <a:ext cx="7579662" cy="100393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642364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1301798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</a:tblGrid>
              <a:tr h="1227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Composition</a:t>
                      </a:r>
                      <a:endParaRPr lang="fr-FR" dirty="0"/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Soil</a:t>
                      </a:r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preparation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Planter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spacing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Experimental</a:t>
                      </a:r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area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3x2m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</a:tbl>
          </a:graphicData>
        </a:graphic>
      </p:graphicFrame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6F3FF25-3006-4512-8E00-1A322EF7E5C7}"/>
              </a:ext>
            </a:extLst>
          </p:cNvPr>
          <p:cNvCxnSpPr>
            <a:cxnSpLocks/>
          </p:cNvCxnSpPr>
          <p:nvPr/>
        </p:nvCxnSpPr>
        <p:spPr>
          <a:xfrm flipH="1">
            <a:off x="3980597" y="2793242"/>
            <a:ext cx="3207225" cy="139144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CD187BA-2EDA-4D03-BCED-3B6B33A57042}"/>
              </a:ext>
            </a:extLst>
          </p:cNvPr>
          <p:cNvCxnSpPr>
            <a:cxnSpLocks/>
          </p:cNvCxnSpPr>
          <p:nvPr/>
        </p:nvCxnSpPr>
        <p:spPr>
          <a:xfrm flipH="1">
            <a:off x="4203510" y="2838485"/>
            <a:ext cx="4745756" cy="134619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12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Events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B0CA7AE-14A3-4AF3-8B35-6572B65020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43696" y="4009605"/>
          <a:ext cx="9465333" cy="100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306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90958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2125998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3150385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11600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Event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accession number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date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Single stem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pruning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01/09/2003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Inoculation Xanthomonas populi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inoculation points per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inoculation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Spm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bacterial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strain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05/06/2005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18593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16536E3-3D28-4B3E-9BA2-0A703D35409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70569" y="1112940"/>
          <a:ext cx="10411106" cy="150114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42452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2107470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250653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076435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853222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  <a:gridCol w="4280874">
                  <a:extLst>
                    <a:ext uri="{9D8B030D-6E8A-4147-A177-3AD203B41FA5}">
                      <a16:colId xmlns:a16="http://schemas.microsoft.com/office/drawing/2014/main" val="2007155599"/>
                    </a:ext>
                  </a:extLst>
                </a:gridCol>
              </a:tblGrid>
              <a:tr h="193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Intervention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Campaign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Notator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POP2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stem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pruning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05/06/2005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POP2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Inoculation Xanthomonas populi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01/09/2003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inoculation points per tree - inoculation with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bacterial strain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CB5572A-B1E1-4016-96C1-21F5FBD11CE5}"/>
              </a:ext>
            </a:extLst>
          </p:cNvPr>
          <p:cNvCxnSpPr>
            <a:cxnSpLocks/>
          </p:cNvCxnSpPr>
          <p:nvPr/>
        </p:nvCxnSpPr>
        <p:spPr>
          <a:xfrm flipH="1">
            <a:off x="2013879" y="1251045"/>
            <a:ext cx="2922061" cy="292233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885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Experimental</a:t>
            </a:r>
            <a:r>
              <a:rPr lang="fr-FR" dirty="0"/>
              <a:t> factor/</a:t>
            </a:r>
            <a:r>
              <a:rPr lang="fr-FR" dirty="0" err="1"/>
              <a:t>Treatment</a:t>
            </a:r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E19612-4A7D-45B1-842B-26592E259BA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72230" y="4254248"/>
          <a:ext cx="8853552" cy="552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283">
                  <a:extLst>
                    <a:ext uri="{9D8B030D-6E8A-4147-A177-3AD203B41FA5}">
                      <a16:colId xmlns:a16="http://schemas.microsoft.com/office/drawing/2014/main" val="3456304051"/>
                    </a:ext>
                  </a:extLst>
                </a:gridCol>
                <a:gridCol w="2131314">
                  <a:extLst>
                    <a:ext uri="{9D8B030D-6E8A-4147-A177-3AD203B41FA5}">
                      <a16:colId xmlns:a16="http://schemas.microsoft.com/office/drawing/2014/main" val="2228210915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1701660246"/>
                    </a:ext>
                  </a:extLst>
                </a:gridCol>
                <a:gridCol w="2282317">
                  <a:extLst>
                    <a:ext uri="{9D8B030D-6E8A-4147-A177-3AD203B41FA5}">
                      <a16:colId xmlns:a16="http://schemas.microsoft.com/office/drawing/2014/main" val="51834538"/>
                    </a:ext>
                  </a:extLst>
                </a:gridCol>
              </a:tblGrid>
              <a:tr h="2992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Experimental Factor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values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52504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Watering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Daily watering 1L per plant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Watered; Unwatered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9EA6D9F-B956-43DA-BF36-13884624D8C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23373" y="1876533"/>
          <a:ext cx="8549259" cy="101346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642364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2271395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</a:tblGrid>
              <a:tr h="193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Factor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Factor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watering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1L per plant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820237"/>
                  </a:ext>
                </a:extLst>
              </a:tr>
            </a:tbl>
          </a:graphicData>
        </a:graphic>
      </p:graphicFrame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5F5EC9B-CF0A-4274-8A9D-C701387D923E}"/>
              </a:ext>
            </a:extLst>
          </p:cNvPr>
          <p:cNvCxnSpPr>
            <a:cxnSpLocks/>
          </p:cNvCxnSpPr>
          <p:nvPr/>
        </p:nvCxnSpPr>
        <p:spPr>
          <a:xfrm flipH="1">
            <a:off x="3239070" y="1965278"/>
            <a:ext cx="2957014" cy="233831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585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6C8666A-3050-4DF3-BF39-182EC61AA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 avec un format de données minimum</a:t>
            </a:r>
            <a:endParaRPr lang="en-US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DA871E61-C544-43AF-AE29-A24E5C639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2254482"/>
          </a:xfrm>
        </p:spPr>
        <p:txBody>
          <a:bodyPr>
            <a:normAutofit/>
          </a:bodyPr>
          <a:lstStyle/>
          <a:p>
            <a:r>
              <a:rPr lang="fr-FR" dirty="0"/>
              <a:t>Données récupérées de publications ou d’un jeux de données simple</a:t>
            </a:r>
          </a:p>
          <a:p>
            <a:endParaRPr lang="fr-FR" dirty="0"/>
          </a:p>
          <a:p>
            <a:r>
              <a:rPr lang="fr-FR" dirty="0"/>
              <a:t>=&gt; Solution DROPS : </a:t>
            </a:r>
            <a:r>
              <a:rPr lang="fr-FR" dirty="0" err="1"/>
              <a:t>dataset</a:t>
            </a:r>
            <a:r>
              <a:rPr lang="fr-FR" dirty="0"/>
              <a:t> et solution sur le </a:t>
            </a:r>
            <a:r>
              <a:rPr lang="fr-FR" dirty="0" err="1"/>
              <a:t>moodle</a:t>
            </a:r>
            <a:r>
              <a:rPr lang="fr-FR" dirty="0"/>
              <a:t> </a:t>
            </a:r>
          </a:p>
          <a:p>
            <a:r>
              <a:rPr lang="fr-FR" dirty="0">
                <a:hlinkClick r:id="rId2"/>
              </a:rPr>
              <a:t>https://moodle.france-bioinformatique.fr/mod/folder/view.php?id=248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939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5FAF1C7-2B64-4300-9D06-7F9A63BF4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Monclus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et al. 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2012 (</a:t>
            </a:r>
            <a:r>
              <a:rPr lang="en-US" u="sng" dirty="0">
                <a:solidFill>
                  <a:srgbClr val="0563C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http://dx.doi.org/10.1186/1471-2229-12-173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): Integrating genome annotation and QTL position to identify candidate genes for productivity, architecture and water-use efficiency in </a:t>
            </a:r>
            <a:r>
              <a:rPr lang="en-US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Populus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spp</a:t>
            </a:r>
            <a:endParaRPr lang="en-US" dirty="0">
              <a:solidFill>
                <a:prstClr val="black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Project POPYOMICS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Investigation</a:t>
            </a:r>
            <a:endParaRPr lang="en-US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A2DDFCDD-6B0D-4E49-98C0-88AFC0F05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013888"/>
              </p:ext>
            </p:extLst>
          </p:nvPr>
        </p:nvGraphicFramePr>
        <p:xfrm>
          <a:off x="735241" y="3429000"/>
          <a:ext cx="10753483" cy="1939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895">
                  <a:extLst>
                    <a:ext uri="{9D8B030D-6E8A-4147-A177-3AD203B41FA5}">
                      <a16:colId xmlns:a16="http://schemas.microsoft.com/office/drawing/2014/main" val="826123213"/>
                    </a:ext>
                  </a:extLst>
                </a:gridCol>
                <a:gridCol w="1353116">
                  <a:extLst>
                    <a:ext uri="{9D8B030D-6E8A-4147-A177-3AD203B41FA5}">
                      <a16:colId xmlns:a16="http://schemas.microsoft.com/office/drawing/2014/main" val="2965065925"/>
                    </a:ext>
                  </a:extLst>
                </a:gridCol>
                <a:gridCol w="1993375">
                  <a:extLst>
                    <a:ext uri="{9D8B030D-6E8A-4147-A177-3AD203B41FA5}">
                      <a16:colId xmlns:a16="http://schemas.microsoft.com/office/drawing/2014/main" val="3259857878"/>
                    </a:ext>
                  </a:extLst>
                </a:gridCol>
                <a:gridCol w="951453">
                  <a:extLst>
                    <a:ext uri="{9D8B030D-6E8A-4147-A177-3AD203B41FA5}">
                      <a16:colId xmlns:a16="http://schemas.microsoft.com/office/drawing/2014/main" val="633312720"/>
                    </a:ext>
                  </a:extLst>
                </a:gridCol>
                <a:gridCol w="911555">
                  <a:extLst>
                    <a:ext uri="{9D8B030D-6E8A-4147-A177-3AD203B41FA5}">
                      <a16:colId xmlns:a16="http://schemas.microsoft.com/office/drawing/2014/main" val="3575886164"/>
                    </a:ext>
                  </a:extLst>
                </a:gridCol>
                <a:gridCol w="1049572">
                  <a:extLst>
                    <a:ext uri="{9D8B030D-6E8A-4147-A177-3AD203B41FA5}">
                      <a16:colId xmlns:a16="http://schemas.microsoft.com/office/drawing/2014/main" val="3039132446"/>
                    </a:ext>
                  </a:extLst>
                </a:gridCol>
                <a:gridCol w="659959">
                  <a:extLst>
                    <a:ext uri="{9D8B030D-6E8A-4147-A177-3AD203B41FA5}">
                      <a16:colId xmlns:a16="http://schemas.microsoft.com/office/drawing/2014/main" val="1700939355"/>
                    </a:ext>
                  </a:extLst>
                </a:gridCol>
                <a:gridCol w="612250">
                  <a:extLst>
                    <a:ext uri="{9D8B030D-6E8A-4147-A177-3AD203B41FA5}">
                      <a16:colId xmlns:a16="http://schemas.microsoft.com/office/drawing/2014/main" val="1548097272"/>
                    </a:ext>
                  </a:extLst>
                </a:gridCol>
                <a:gridCol w="2249308">
                  <a:extLst>
                    <a:ext uri="{9D8B030D-6E8A-4147-A177-3AD203B41FA5}">
                      <a16:colId xmlns:a16="http://schemas.microsoft.com/office/drawing/2014/main" val="2149317700"/>
                    </a:ext>
                  </a:extLst>
                </a:gridCol>
              </a:tblGrid>
              <a:tr h="4255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Investigation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Investigation unique ID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Investigation title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Investigation description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Submission date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Public release date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License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MIAPPE version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Associated publication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992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INRA:POPYOMICS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Integrating genome annotation and QTL position to identify candidate genes for productivity, architecture and water-use efficiency in </a:t>
                      </a:r>
                      <a:r>
                        <a:rPr lang="en-US" sz="1400" dirty="0" err="1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Populus</a:t>
                      </a:r>
                      <a:r>
                        <a:rPr lang="en-US" sz="1400" dirty="0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spp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 BY-SA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dirty="0">
                          <a:solidFill>
                            <a:srgbClr val="0563C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http://dx.doi.org/10.1186/1471-2229-12-173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003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73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7C4DEF56-5001-44FE-992A-CF7DCE4C9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3 Field trial established in April 2003 located in France 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Ardon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(47°49’41''N, 1°54’39''E, 110 m), Italy 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Cavallermaggiore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(44° 43' 0'' N, 7° 41' 0'' E), UK Headley (51° 7' 0'' N, -1° 10' 0‘’ W)</a:t>
            </a:r>
          </a:p>
          <a:p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Observed over 2 years (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Ardon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2003-2004, 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Ardon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2004-2005)</a:t>
            </a:r>
          </a:p>
          <a:p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trial was established from 25 cm- homogenous hardwood cuttings planted at a plant density of 6670 trees per ha. The trial was and consisted in 6 randomized complete blocks where each F1 genotype and each parent was represented by one replicate</a:t>
            </a:r>
          </a:p>
          <a:p>
            <a:endParaRPr lang="en-US" sz="200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E94B639-26ED-4EC3-AE0E-C0B480D5A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097063"/>
              </p:ext>
            </p:extLst>
          </p:nvPr>
        </p:nvGraphicFramePr>
        <p:xfrm>
          <a:off x="562891" y="3752182"/>
          <a:ext cx="10933784" cy="1325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943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453514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184041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21797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691764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8396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683812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44988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1129085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834887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828919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215638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POPYOMICS_FR_2003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Ardon_2003-2004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47°49’41''N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1°54’39''E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 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POPYOMICS_FR_2004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Ardon_2004-2005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47°49’41''N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1°54’39''E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 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14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POPYOMICS_IT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Cavallermaggiore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Cavallermaggiore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44° 43' 0'' 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7° 41' 0'' 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18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POPYOMICS_UK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Headley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GB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Headley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51° 7' 0'' 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-1° 10' 0‘’ W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61725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AE698EF-B85A-4269-8652-8E77DF09B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99909"/>
              </p:ext>
            </p:extLst>
          </p:nvPr>
        </p:nvGraphicFramePr>
        <p:xfrm>
          <a:off x="1173352" y="5131882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7EA48A9-DA29-4CB3-B8FF-EA8783FA0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88686"/>
              </p:ext>
            </p:extLst>
          </p:nvPr>
        </p:nvGraphicFramePr>
        <p:xfrm>
          <a:off x="6622526" y="5749223"/>
          <a:ext cx="4874149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06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658962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072515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652007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739471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1121134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1933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Véronique Jorge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veronique.jorge@orleans.inra.fr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INRA, AGPF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46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AF2A214-4CF1-41C2-9A1F-8DF0369E8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Circumference and stem height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were measured at the end of the first (winter 2003–2004) and second (winter 2004–2005) as described in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Dillen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et al. Forest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Ecol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Manag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. 2007, 252 (1–3): 12-23). Growth increment in height and circumference during the second growing season were calculated. </a:t>
            </a:r>
            <a:endParaRPr lang="en-US" sz="180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285750" indent="-28575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Leaf traits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where measured in 2003: one fully illuminated mature leaf was collected on each tree according to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Monclus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et al. </a:t>
            </a:r>
            <a:r>
              <a:rPr lang="en-US" sz="1800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2"/>
              </a:rPr>
              <a:t>http://doi.org/10.1111/j.1469-8137.2005.01407.x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). Six calibrated discs of lamina were cut from this leaf, dried at 50 °C during 48 °C and weighed, and specific leaf area (SLA, cm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g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−1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was computed. Leaf discs were ground to fine powder for analysis of leaf carbon isotope composition (δ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13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C), carbon (C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and nitrogen (N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contents. One-milligram subsamples of ground material were used for measuring the 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produced by combustion and its 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13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/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12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ratio by a continuous flux isotope ratio mass spectrometer. The discrimination between atmospheric 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and plant material was calculated.</a:t>
            </a:r>
          </a:p>
          <a:p>
            <a:endParaRPr lang="fr-FR" sz="18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Assay</a:t>
            </a:r>
            <a:r>
              <a:rPr lang="fr-FR" dirty="0"/>
              <a:t>/</a:t>
            </a:r>
            <a:r>
              <a:rPr lang="fr-FR" dirty="0" err="1"/>
              <a:t>Observed</a:t>
            </a:r>
            <a:r>
              <a:rPr lang="fr-FR" dirty="0"/>
              <a:t> variable</a:t>
            </a:r>
            <a:endParaRPr lang="en-US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D09C574-64B7-468E-A9A8-36952436B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76386"/>
              </p:ext>
            </p:extLst>
          </p:nvPr>
        </p:nvGraphicFramePr>
        <p:xfrm>
          <a:off x="206734" y="4005980"/>
          <a:ext cx="11736125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276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1105232">
                  <a:extLst>
                    <a:ext uri="{9D8B030D-6E8A-4147-A177-3AD203B41FA5}">
                      <a16:colId xmlns:a16="http://schemas.microsoft.com/office/drawing/2014/main" val="2740909500"/>
                    </a:ext>
                  </a:extLst>
                </a:gridCol>
                <a:gridCol w="1105231">
                  <a:extLst>
                    <a:ext uri="{9D8B030D-6E8A-4147-A177-3AD203B41FA5}">
                      <a16:colId xmlns:a16="http://schemas.microsoft.com/office/drawing/2014/main" val="255646765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58345690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4210753280"/>
                    </a:ext>
                  </a:extLst>
                </a:gridCol>
                <a:gridCol w="739471">
                  <a:extLst>
                    <a:ext uri="{9D8B030D-6E8A-4147-A177-3AD203B41FA5}">
                      <a16:colId xmlns:a16="http://schemas.microsoft.com/office/drawing/2014/main" val="2580103880"/>
                    </a:ext>
                  </a:extLst>
                </a:gridCol>
                <a:gridCol w="612250">
                  <a:extLst>
                    <a:ext uri="{9D8B030D-6E8A-4147-A177-3AD203B41FA5}">
                      <a16:colId xmlns:a16="http://schemas.microsoft.com/office/drawing/2014/main" val="3062369528"/>
                    </a:ext>
                  </a:extLst>
                </a:gridCol>
                <a:gridCol w="747423">
                  <a:extLst>
                    <a:ext uri="{9D8B030D-6E8A-4147-A177-3AD203B41FA5}">
                      <a16:colId xmlns:a16="http://schemas.microsoft.com/office/drawing/2014/main" val="135679185"/>
                    </a:ext>
                  </a:extLst>
                </a:gridCol>
                <a:gridCol w="2242268">
                  <a:extLst>
                    <a:ext uri="{9D8B030D-6E8A-4147-A177-3AD203B41FA5}">
                      <a16:colId xmlns:a16="http://schemas.microsoft.com/office/drawing/2014/main" val="4182697624"/>
                    </a:ext>
                  </a:extLst>
                </a:gridCol>
                <a:gridCol w="811033">
                  <a:extLst>
                    <a:ext uri="{9D8B030D-6E8A-4147-A177-3AD203B41FA5}">
                      <a16:colId xmlns:a16="http://schemas.microsoft.com/office/drawing/2014/main" val="1706605188"/>
                    </a:ext>
                  </a:extLst>
                </a:gridCol>
                <a:gridCol w="564542">
                  <a:extLst>
                    <a:ext uri="{9D8B030D-6E8A-4147-A177-3AD203B41FA5}">
                      <a16:colId xmlns:a16="http://schemas.microsoft.com/office/drawing/2014/main" val="3885595833"/>
                    </a:ext>
                  </a:extLst>
                </a:gridCol>
                <a:gridCol w="747423">
                  <a:extLst>
                    <a:ext uri="{9D8B030D-6E8A-4147-A177-3AD203B41FA5}">
                      <a16:colId xmlns:a16="http://schemas.microsoft.com/office/drawing/2014/main" val="3841430683"/>
                    </a:ext>
                  </a:extLst>
                </a:gridCol>
                <a:gridCol w="445273">
                  <a:extLst>
                    <a:ext uri="{9D8B030D-6E8A-4147-A177-3AD203B41FA5}">
                      <a16:colId xmlns:a16="http://schemas.microsoft.com/office/drawing/2014/main" val="2311850876"/>
                    </a:ext>
                  </a:extLst>
                </a:gridCol>
              </a:tblGrid>
              <a:tr h="26063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Observed Variable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name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 of the 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Circumference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Circumference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Circumference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Stem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Height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Stem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Height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Stem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Height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66061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one fully illuminated mature leaf was collected on each tree 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dirty="0">
                          <a:solidFill>
                            <a:schemeClr val="hlink"/>
                          </a:solidFill>
                          <a:ea typeface="Arial"/>
                          <a:cs typeface="Arial"/>
                          <a:sym typeface="Arial"/>
                          <a:hlinkClick r:id="rId2"/>
                        </a:rPr>
                        <a:t>http://doi.org/10.1111/j.1469-8137.2005.01407.x</a:t>
                      </a:r>
                      <a:r>
                        <a:rPr lang="en-US" sz="9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cm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g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−1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317037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δ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δ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δ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Six calibrated discs of lamina were cut from leaf, dried at 50 °C during 48 °C and weighed. Leaf discs were ground to fine powder for analysis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48235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685090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739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42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E410650-8E0A-4112-A9FF-F916A149C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</a:t>
            </a:r>
            <a:r>
              <a:rPr lang="en-US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biological material 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consisted of a cloned 336 F1 progeny from an interspecific cross between the female </a:t>
            </a:r>
            <a:r>
              <a:rPr lang="en-US" i="1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Populus</a:t>
            </a:r>
            <a:r>
              <a:rPr lang="en-US" i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deltoides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</a:t>
            </a:r>
            <a:r>
              <a:rPr lang="en-US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Bartr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. Ex Marsh.) ‘73028-62’ from Illinois and the male </a:t>
            </a:r>
            <a:r>
              <a:rPr lang="en-US" i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P. </a:t>
            </a:r>
            <a:r>
              <a:rPr lang="en-US" i="1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trichocarpa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(Torr. and Gray) ’101-74’ from Washington State</a:t>
            </a: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Biological</a:t>
            </a:r>
            <a:r>
              <a:rPr lang="fr-FR" dirty="0"/>
              <a:t> </a:t>
            </a:r>
            <a:r>
              <a:rPr lang="fr-FR" dirty="0" err="1"/>
              <a:t>material</a:t>
            </a:r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8159FF7-374E-42F7-B14D-E93AC80F0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326654"/>
              </p:ext>
            </p:extLst>
          </p:nvPr>
        </p:nvGraphicFramePr>
        <p:xfrm>
          <a:off x="1682754" y="3814217"/>
          <a:ext cx="8826492" cy="656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5871">
                  <a:extLst>
                    <a:ext uri="{9D8B030D-6E8A-4147-A177-3AD203B41FA5}">
                      <a16:colId xmlns:a16="http://schemas.microsoft.com/office/drawing/2014/main" val="4144545110"/>
                    </a:ext>
                  </a:extLst>
                </a:gridCol>
                <a:gridCol w="1815218">
                  <a:extLst>
                    <a:ext uri="{9D8B030D-6E8A-4147-A177-3AD203B41FA5}">
                      <a16:colId xmlns:a16="http://schemas.microsoft.com/office/drawing/2014/main" val="920892725"/>
                    </a:ext>
                  </a:extLst>
                </a:gridCol>
                <a:gridCol w="1707268">
                  <a:extLst>
                    <a:ext uri="{9D8B030D-6E8A-4147-A177-3AD203B41FA5}">
                      <a16:colId xmlns:a16="http://schemas.microsoft.com/office/drawing/2014/main" val="450207529"/>
                    </a:ext>
                  </a:extLst>
                </a:gridCol>
                <a:gridCol w="1993270">
                  <a:extLst>
                    <a:ext uri="{9D8B030D-6E8A-4147-A177-3AD203B41FA5}">
                      <a16:colId xmlns:a16="http://schemas.microsoft.com/office/drawing/2014/main" val="2495068344"/>
                    </a:ext>
                  </a:extLst>
                </a:gridCol>
                <a:gridCol w="1604865">
                  <a:extLst>
                    <a:ext uri="{9D8B030D-6E8A-4147-A177-3AD203B41FA5}">
                      <a16:colId xmlns:a16="http://schemas.microsoft.com/office/drawing/2014/main" val="3983063234"/>
                    </a:ext>
                  </a:extLst>
                </a:gridCol>
              </a:tblGrid>
              <a:tr h="2718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latitude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longitude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altitude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coordinates uncertainty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preprocessing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63087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64927A01-AB6D-4D89-98C9-C5DF1DF0F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039052"/>
              </p:ext>
            </p:extLst>
          </p:nvPr>
        </p:nvGraphicFramePr>
        <p:xfrm>
          <a:off x="494522" y="4568232"/>
          <a:ext cx="11250203" cy="877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749">
                  <a:extLst>
                    <a:ext uri="{9D8B030D-6E8A-4147-A177-3AD203B41FA5}">
                      <a16:colId xmlns:a16="http://schemas.microsoft.com/office/drawing/2014/main" val="81976589"/>
                    </a:ext>
                  </a:extLst>
                </a:gridCol>
                <a:gridCol w="1494846">
                  <a:extLst>
                    <a:ext uri="{9D8B030D-6E8A-4147-A177-3AD203B41FA5}">
                      <a16:colId xmlns:a16="http://schemas.microsoft.com/office/drawing/2014/main" val="4225887344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val="2960665411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val="1400638470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269482195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3121684133"/>
                    </a:ext>
                  </a:extLst>
                </a:gridCol>
                <a:gridCol w="2314478">
                  <a:extLst>
                    <a:ext uri="{9D8B030D-6E8A-4147-A177-3AD203B41FA5}">
                      <a16:colId xmlns:a16="http://schemas.microsoft.com/office/drawing/2014/main" val="2336725136"/>
                    </a:ext>
                  </a:extLst>
                </a:gridCol>
              </a:tblGrid>
              <a:tr h="83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Material source ID (Holding institute, accession)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DOI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latitude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longitude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altitude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coordinates uncertainty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description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INRA:73028-62</a:t>
                      </a:r>
                    </a:p>
                  </a:txBody>
                  <a:tcPr marL="3175" marR="3175" marT="317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From Washington State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INRA:101-74</a:t>
                      </a:r>
                    </a:p>
                  </a:txBody>
                  <a:tcPr marL="3175" marR="3175" marT="317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From Washington State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908180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95A2DD4-4A4B-4B85-AE2B-8BB400093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73583"/>
              </p:ext>
            </p:extLst>
          </p:nvPr>
        </p:nvGraphicFramePr>
        <p:xfrm>
          <a:off x="2503726" y="3052134"/>
          <a:ext cx="7199990" cy="664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148">
                  <a:extLst>
                    <a:ext uri="{9D8B030D-6E8A-4147-A177-3AD203B41FA5}">
                      <a16:colId xmlns:a16="http://schemas.microsoft.com/office/drawing/2014/main" val="707936948"/>
                    </a:ext>
                  </a:extLst>
                </a:gridCol>
                <a:gridCol w="1802645">
                  <a:extLst>
                    <a:ext uri="{9D8B030D-6E8A-4147-A177-3AD203B41FA5}">
                      <a16:colId xmlns:a16="http://schemas.microsoft.com/office/drawing/2014/main" val="680566312"/>
                    </a:ext>
                  </a:extLst>
                </a:gridCol>
                <a:gridCol w="930536">
                  <a:extLst>
                    <a:ext uri="{9D8B030D-6E8A-4147-A177-3AD203B41FA5}">
                      <a16:colId xmlns:a16="http://schemas.microsoft.com/office/drawing/2014/main" val="1152491318"/>
                    </a:ext>
                  </a:extLst>
                </a:gridCol>
                <a:gridCol w="584461">
                  <a:extLst>
                    <a:ext uri="{9D8B030D-6E8A-4147-A177-3AD203B41FA5}">
                      <a16:colId xmlns:a16="http://schemas.microsoft.com/office/drawing/2014/main" val="1676054684"/>
                    </a:ext>
                  </a:extLst>
                </a:gridCol>
                <a:gridCol w="763902">
                  <a:extLst>
                    <a:ext uri="{9D8B030D-6E8A-4147-A177-3AD203B41FA5}">
                      <a16:colId xmlns:a16="http://schemas.microsoft.com/office/drawing/2014/main" val="2115084919"/>
                    </a:ext>
                  </a:extLst>
                </a:gridCol>
                <a:gridCol w="1482298">
                  <a:extLst>
                    <a:ext uri="{9D8B030D-6E8A-4147-A177-3AD203B41FA5}">
                      <a16:colId xmlns:a16="http://schemas.microsoft.com/office/drawing/2014/main" val="3547796375"/>
                    </a:ext>
                  </a:extLst>
                </a:gridCol>
              </a:tblGrid>
              <a:tr h="37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Biological Material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ID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Organism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Genus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Species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Infraspecific name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73028-62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NCBI:3696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Populus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deltoides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101-74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NCBI:3694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Populus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trichocarpa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81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3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1691293-7E75-4DDB-823C-E82F797D1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trial was and consisted in 6 randomized complete blocks where each F1 genotype and each parent was represented by one replicate</a:t>
            </a:r>
          </a:p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6 randomized blocks, 1 observation unit = one tree, 6 replicates defined by their position in each block: row and column</a:t>
            </a:r>
          </a:p>
          <a:p>
            <a:pPr>
              <a:buClr>
                <a:srgbClr val="000000"/>
              </a:buClr>
              <a:buSzPts val="1800"/>
            </a:pPr>
            <a:endParaRPr lang="en-US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Observation unit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AF28F9B-117F-42FD-8228-CAB1F3C5B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305757"/>
              </p:ext>
            </p:extLst>
          </p:nvPr>
        </p:nvGraphicFramePr>
        <p:xfrm>
          <a:off x="1043335" y="3429000"/>
          <a:ext cx="10105329" cy="747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173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667637">
                  <a:extLst>
                    <a:ext uri="{9D8B030D-6E8A-4147-A177-3AD203B41FA5}">
                      <a16:colId xmlns:a16="http://schemas.microsoft.com/office/drawing/2014/main" val="149644334"/>
                    </a:ext>
                  </a:extLst>
                </a:gridCol>
                <a:gridCol w="185972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1619822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24873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type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Spatial distribution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factor value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101-74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101-74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73028-62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73028-62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464884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A5B20CF-1C7F-4C7F-B57E-B6B45F383B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9731" y="4419488"/>
          <a:ext cx="9112538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893763">
                  <a:extLst>
                    <a:ext uri="{9D8B030D-6E8A-4147-A177-3AD203B41FA5}">
                      <a16:colId xmlns:a16="http://schemas.microsoft.com/office/drawing/2014/main" val="2322376109"/>
                    </a:ext>
                  </a:extLst>
                </a:gridCol>
                <a:gridCol w="1656112">
                  <a:extLst>
                    <a:ext uri="{9D8B030D-6E8A-4147-A177-3AD203B41FA5}">
                      <a16:colId xmlns:a16="http://schemas.microsoft.com/office/drawing/2014/main" val="2595602585"/>
                    </a:ext>
                  </a:extLst>
                </a:gridCol>
                <a:gridCol w="1965452">
                  <a:extLst>
                    <a:ext uri="{9D8B030D-6E8A-4147-A177-3AD203B41FA5}">
                      <a16:colId xmlns:a16="http://schemas.microsoft.com/office/drawing/2014/main" val="1409783137"/>
                    </a:ext>
                  </a:extLst>
                </a:gridCol>
                <a:gridCol w="1642174">
                  <a:extLst>
                    <a:ext uri="{9D8B030D-6E8A-4147-A177-3AD203B41FA5}">
                      <a16:colId xmlns:a16="http://schemas.microsoft.com/office/drawing/2014/main" val="2943139149"/>
                    </a:ext>
                  </a:extLst>
                </a:gridCol>
                <a:gridCol w="1304036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structure development stage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anatomical entity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Collection date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25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AC0F2F4-B089-43C8-A7B8-5387D4258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trial was established from 25 cm- homogenous hardwood cuttings planted at a plant density of 6670 trees per ha. The trial was and consisted in 6 randomized complete blocks where each F1 genotype and each parent was represented by one replicate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Environment</a:t>
            </a:r>
            <a:endParaRPr lang="en-US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4FF4D69-3455-416F-BE02-EF96CCD4E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79092"/>
              </p:ext>
            </p:extLst>
          </p:nvPr>
        </p:nvGraphicFramePr>
        <p:xfrm>
          <a:off x="3233630" y="4184682"/>
          <a:ext cx="5715636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0049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2039811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2525776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1164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Environment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 value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plant density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6670 trees per ha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0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34601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INRAE-Panoramiqu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PlantBioinfoPF.potx" id="{D3BDB283-446B-4C18-BEA7-B992B154116D}" vid="{78301962-0A57-4C5E-9CF5-C02068AF39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template_PlantBioinfoPF</Template>
  <TotalTime>108</TotalTime>
  <Words>2810</Words>
  <Application>Microsoft Office PowerPoint</Application>
  <PresentationFormat>Grand écran</PresentationFormat>
  <Paragraphs>982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Raleway</vt:lpstr>
      <vt:lpstr>Wingdings 3</vt:lpstr>
      <vt:lpstr>Presentation-INRAE-Panoramique</vt:lpstr>
      <vt:lpstr>Hands-on MIAPPE</vt:lpstr>
      <vt:lpstr>A vous de jouer !</vt:lpstr>
      <vt:lpstr>Exemple avec un format de données minimum</vt:lpstr>
      <vt:lpstr>MIAPPE example - Investigation</vt:lpstr>
      <vt:lpstr>MIAPPE example - Study</vt:lpstr>
      <vt:lpstr>MIAPPE example – Assay/Observed variable</vt:lpstr>
      <vt:lpstr>MIAPPE example – Biological material</vt:lpstr>
      <vt:lpstr>MIAPPE example – Observation unit</vt:lpstr>
      <vt:lpstr>MIAPPE example – Environment</vt:lpstr>
      <vt:lpstr>MIAPPE example – Events</vt:lpstr>
      <vt:lpstr>MIAPPE example – Experimental factor/Treatment</vt:lpstr>
      <vt:lpstr>Exemple avec un format de données riche</vt:lpstr>
      <vt:lpstr>MIAPPE example - Investigation</vt:lpstr>
      <vt:lpstr>MIAPPE example - Study</vt:lpstr>
      <vt:lpstr>MIAPPE example - Study</vt:lpstr>
      <vt:lpstr>MIAPPE example - Study</vt:lpstr>
      <vt:lpstr>MIAPPE example – Assay/Observed variable</vt:lpstr>
      <vt:lpstr>CropOntology TD v5 Example</vt:lpstr>
      <vt:lpstr>MIAPPE example – Biological material</vt:lpstr>
      <vt:lpstr>MIAPPE example – Observation unit</vt:lpstr>
      <vt:lpstr>MIAPPE example – Environment</vt:lpstr>
      <vt:lpstr>MIAPPE example – Events</vt:lpstr>
      <vt:lpstr>MIAPPE example – Experimental factor/Treatment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cmichotey</dc:creator>
  <cp:lastModifiedBy>cmichotey</cp:lastModifiedBy>
  <cp:revision>22</cp:revision>
  <dcterms:created xsi:type="dcterms:W3CDTF">2023-04-14T15:39:01Z</dcterms:created>
  <dcterms:modified xsi:type="dcterms:W3CDTF">2023-06-14T21:15:46Z</dcterms:modified>
</cp:coreProperties>
</file>