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8" r:id="rId4"/>
    <p:sldId id="259" r:id="rId5"/>
    <p:sldId id="262" r:id="rId6"/>
    <p:sldId id="269" r:id="rId7"/>
    <p:sldId id="260" r:id="rId8"/>
    <p:sldId id="257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270" r:id="rId18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68"/>
    <p:restoredTop sz="96171"/>
  </p:normalViewPr>
  <p:slideViewPr>
    <p:cSldViewPr snapToGrid="0">
      <p:cViewPr varScale="1">
        <p:scale>
          <a:sx n="61" d="100"/>
          <a:sy n="61" d="100"/>
        </p:scale>
        <p:origin x="216" y="2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B606-7C5A-E662-378A-A482F67C4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E52A39-C72B-FD7A-69C6-F1A5E37A8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0D86D-96E6-0F4F-0C83-B3E1041B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DD33-16E3-4444-A282-DE30B5BF680F}" type="datetimeFigureOut">
              <a:rPr lang="en-CH" smtClean="0"/>
              <a:t>31.08.23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3AF4-A3A5-56D5-1EB4-72F4B7FA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0DCD1-83F0-1EF4-94E1-3B9D39C9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FB91-0716-6E41-B9B8-96F0E3AAD48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5436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577AD-F0F9-5626-7973-89EFD131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19D97-FDAB-6818-CA6F-2B6703BF5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0903E-C995-2C5D-AA94-7F1E76636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DD33-16E3-4444-A282-DE30B5BF680F}" type="datetimeFigureOut">
              <a:rPr lang="en-CH" smtClean="0"/>
              <a:t>31.08.23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9BF52-4410-AC16-A2CD-30DFE805D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E03D4-72A9-5EA1-2DA1-4F41630B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FB91-0716-6E41-B9B8-96F0E3AAD48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694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6B41D6-DF9F-B8A5-126B-39BA9599F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A679F-166C-C6F1-D70A-378C4D254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81858-D4EB-E867-FF15-87003A40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DD33-16E3-4444-A282-DE30B5BF680F}" type="datetimeFigureOut">
              <a:rPr lang="en-CH" smtClean="0"/>
              <a:t>31.08.23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55AD1-90BB-0874-3997-0BD1FCD7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A64B-C07F-9969-7F58-4D88AE74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FB91-0716-6E41-B9B8-96F0E3AAD48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6452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E118-8C60-6502-BDD9-12971CF2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B25DF-F7C9-074A-C215-6217BAE39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00AC7-6884-5C31-CF24-77E303F2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DD33-16E3-4444-A282-DE30B5BF680F}" type="datetimeFigureOut">
              <a:rPr lang="en-CH" smtClean="0"/>
              <a:t>31.08.23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7DD6A-152D-510C-D15B-904C1BFE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DC073-41AC-9418-CA11-C0D07BEB8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FB91-0716-6E41-B9B8-96F0E3AAD48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4496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B3A2F-7AEA-A9A9-BD2D-CF8313597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3778F-C000-53E6-54C8-8C7118AF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27D8B-428B-59F7-6229-2102A5F10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DD33-16E3-4444-A282-DE30B5BF680F}" type="datetimeFigureOut">
              <a:rPr lang="en-CH" smtClean="0"/>
              <a:t>31.08.23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41FA3-B281-03C3-62D0-B4988C37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808B7-7C70-46B1-63FB-5B54B695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FB91-0716-6E41-B9B8-96F0E3AAD48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59618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DBC1C-E3F3-242B-2302-770BEF79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AB221-ECC8-7B3E-6E56-03CE08F92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A4F5C-F631-6ACB-E44D-0C9FBE7C0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0760D3-1FA8-5DEE-DF28-90BA79FC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DD33-16E3-4444-A282-DE30B5BF680F}" type="datetimeFigureOut">
              <a:rPr lang="en-CH" smtClean="0"/>
              <a:t>31.08.23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1E417-C430-94D6-EAA2-E6B5C7BE3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E42BE-E331-C067-07EA-F1F7D205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FB91-0716-6E41-B9B8-96F0E3AAD48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6230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0769-39DE-3C98-54D8-14899C244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5C199-63AB-A9FA-6052-71B73F14D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3FB13-8DC7-A9B4-14FA-015B7913F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B4B0E-4FF8-B3E9-0FE7-C0026FB4B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A4DEC2-B74E-35C5-7C20-EF6A00068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3CB6C1-1415-47CC-6942-42B8FC69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DD33-16E3-4444-A282-DE30B5BF680F}" type="datetimeFigureOut">
              <a:rPr lang="en-CH" smtClean="0"/>
              <a:t>31.08.23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9823D9-D0DB-A89E-2D75-37B7BBAE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6F8B5-7D2A-FA5B-B035-57B56512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FB91-0716-6E41-B9B8-96F0E3AAD48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0535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28FD-F553-7DEA-9038-ED21CC1A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95"/>
            <a:ext cx="10515600" cy="132556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00621-E341-806D-7CAE-C51E98C9F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DD33-16E3-4444-A282-DE30B5BF680F}" type="datetimeFigureOut">
              <a:rPr lang="en-CH" smtClean="0"/>
              <a:t>31.08.23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FDCFE-D869-32E6-8B25-629F44DB6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3D491-26E2-1D8D-673B-43B09E81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FB91-0716-6E41-B9B8-96F0E3AAD48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8967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F48953-031D-A146-65B1-CCEAE4CF5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DD33-16E3-4444-A282-DE30B5BF680F}" type="datetimeFigureOut">
              <a:rPr lang="en-CH" smtClean="0"/>
              <a:t>31.08.23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63410-2393-CB1B-2FEE-D5FAC4D6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A8A1F-8019-4BC9-79AD-317EF3A2B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FB91-0716-6E41-B9B8-96F0E3AAD48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506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3A64-4919-0F0C-4C3F-AC810974D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46FE1-B114-FD07-BFB6-33660FDC7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1EE40-59C0-B88F-1CCD-C01C0B52F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BF7E7-9CA4-2F6C-6D52-4F8E174B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DD33-16E3-4444-A282-DE30B5BF680F}" type="datetimeFigureOut">
              <a:rPr lang="en-CH" smtClean="0"/>
              <a:t>31.08.23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106EB-41B5-5E59-B4D6-AAC4B4D8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B8A2F-9D49-328B-AA72-CA2C6129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FB91-0716-6E41-B9B8-96F0E3AAD48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7607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4746B-D76C-864C-F2AB-9B32CB7D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654DFE-F986-00AA-1496-E5E2C4CDF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E35E9-22EC-6CCB-2885-CBC41BAD9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DB814-76D1-1579-0650-61496D2FE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1DD33-16E3-4444-A282-DE30B5BF680F}" type="datetimeFigureOut">
              <a:rPr lang="en-CH" smtClean="0"/>
              <a:t>31.08.23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41C45-9B27-2527-DF12-5CCB4A28B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221BD-5643-C8BF-766A-B399458CD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FB91-0716-6E41-B9B8-96F0E3AAD48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1447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877BC9-3A1C-610C-CCA5-C71BFCA91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E0D47-8B3F-2CD3-F0F0-22E784C1F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269D4-3295-828D-E50C-CC7A7E24F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1DD33-16E3-4444-A282-DE30B5BF680F}" type="datetimeFigureOut">
              <a:rPr lang="en-CH" smtClean="0"/>
              <a:t>31.08.23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C1974-3CC4-7BFA-C53E-FC1E730A8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49FFF-6509-D195-1933-24E346C7B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2FB91-0716-6E41-B9B8-96F0E3AAD48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4205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ssois.com/decouvrir-le-village/les-incontournables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🏔️ Aussois Présentation station et Domaine skiable">
            <a:extLst>
              <a:ext uri="{FF2B5EF4-FFF2-40B4-BE49-F238E27FC236}">
                <a16:creationId xmlns:a16="http://schemas.microsoft.com/office/drawing/2014/main" id="{21C1AB8E-5E6E-0318-D46C-DA0875FC0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7299"/>
            <a:ext cx="12192000" cy="855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1DB725-B8FF-137C-F0F3-E4147DEA3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373" y="1480172"/>
            <a:ext cx="10787269" cy="2387600"/>
          </a:xfrm>
        </p:spPr>
        <p:txBody>
          <a:bodyPr>
            <a:normAutofit/>
          </a:bodyPr>
          <a:lstStyle/>
          <a:p>
            <a:r>
              <a:rPr lang="en-CH" sz="4800" dirty="0">
                <a:solidFill>
                  <a:schemeClr val="accent1">
                    <a:lumMod val="50000"/>
                  </a:schemeClr>
                </a:solidFill>
              </a:rPr>
              <a:t>Summer School</a:t>
            </a:r>
            <a:br>
              <a:rPr lang="en-CH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CH" sz="4800" dirty="0">
                <a:solidFill>
                  <a:schemeClr val="accent1">
                    <a:lumMod val="50000"/>
                  </a:schemeClr>
                </a:solidFill>
              </a:rPr>
              <a:t>“Multi-Omics Data Analysis &amp; Integration”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C9841-F158-CD9D-7357-6060703B4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9847"/>
            <a:ext cx="9144000" cy="1655762"/>
          </a:xfrm>
        </p:spPr>
        <p:txBody>
          <a:bodyPr/>
          <a:lstStyle/>
          <a:p>
            <a:r>
              <a:rPr lang="en-CH" dirty="0">
                <a:solidFill>
                  <a:schemeClr val="accent1">
                    <a:lumMod val="50000"/>
                  </a:schemeClr>
                </a:solidFill>
              </a:rPr>
              <a:t>3-8 September 2023</a:t>
            </a:r>
          </a:p>
          <a:p>
            <a:r>
              <a:rPr lang="en-CH" dirty="0">
                <a:solidFill>
                  <a:schemeClr val="accent1">
                    <a:lumMod val="50000"/>
                  </a:schemeClr>
                </a:solidFill>
              </a:rPr>
              <a:t>Aussois, France</a:t>
            </a:r>
          </a:p>
        </p:txBody>
      </p:sp>
      <p:pic>
        <p:nvPicPr>
          <p:cNvPr id="5" name="Picture 4" descr="A logo with orange and grey letters&#10;&#10;Description automatically generated with medium confidence">
            <a:extLst>
              <a:ext uri="{FF2B5EF4-FFF2-40B4-BE49-F238E27FC236}">
                <a16:creationId xmlns:a16="http://schemas.microsoft.com/office/drawing/2014/main" id="{32309536-EDD2-1FCE-CC41-8EF98AE0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382" y="5616985"/>
            <a:ext cx="2239618" cy="1079089"/>
          </a:xfrm>
          <a:prstGeom prst="rect">
            <a:avLst/>
          </a:prstGeom>
        </p:spPr>
      </p:pic>
      <p:pic>
        <p:nvPicPr>
          <p:cNvPr id="7" name="Picture 6" descr="A red sign with white text and a white cross&#10;&#10;Description automatically generated">
            <a:extLst>
              <a:ext uri="{FF2B5EF4-FFF2-40B4-BE49-F238E27FC236}">
                <a16:creationId xmlns:a16="http://schemas.microsoft.com/office/drawing/2014/main" id="{303C1E9B-1C20-BE42-06FD-2E0BCF751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2" y="0"/>
            <a:ext cx="2239617" cy="1720286"/>
          </a:xfrm>
          <a:prstGeom prst="rect">
            <a:avLst/>
          </a:prstGeom>
        </p:spPr>
      </p:pic>
      <p:pic>
        <p:nvPicPr>
          <p:cNvPr id="9" name="Picture 8" descr="A logo with orange and grey text&#10;&#10;Description automatically generated">
            <a:extLst>
              <a:ext uri="{FF2B5EF4-FFF2-40B4-BE49-F238E27FC236}">
                <a16:creationId xmlns:a16="http://schemas.microsoft.com/office/drawing/2014/main" id="{6ECD808C-DFDA-2695-7DD6-9A995879B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" y="5618921"/>
            <a:ext cx="1533866" cy="1077153"/>
          </a:xfrm>
          <a:prstGeom prst="rect">
            <a:avLst/>
          </a:prstGeom>
        </p:spPr>
      </p:pic>
      <p:pic>
        <p:nvPicPr>
          <p:cNvPr id="11" name="Picture 10" descr="A blue and yellow logo&#10;&#10;Description automatically generated">
            <a:extLst>
              <a:ext uri="{FF2B5EF4-FFF2-40B4-BE49-F238E27FC236}">
                <a16:creationId xmlns:a16="http://schemas.microsoft.com/office/drawing/2014/main" id="{83486C94-4644-4FAC-D92A-6BDDCF130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559" y="177717"/>
            <a:ext cx="3090240" cy="154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83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Programme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E7D2-F616-FD84-AECE-9CA51C32D4B8}"/>
              </a:ext>
            </a:extLst>
          </p:cNvPr>
          <p:cNvSpPr txBox="1"/>
          <p:nvPr/>
        </p:nvSpPr>
        <p:spPr>
          <a:xfrm>
            <a:off x="838200" y="1548549"/>
            <a:ext cx="997431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Monday 4 September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09:00 		Welcome, introduction and instructions </a:t>
            </a:r>
            <a:endParaRPr lang="en-GB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10:30 		Coffee break</a:t>
            </a:r>
            <a:endParaRPr lang="en-GB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11:00 		Topic 0 - Statistics introduction – Theory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12:30 		Lunch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14:00 		Topic 1 - Multivariate Statistical Analyses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			- 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Theory</a:t>
            </a:r>
            <a:br>
              <a:rPr lang="en-GB" sz="2400" i="1" dirty="0"/>
            </a:br>
            <a:r>
              <a:rPr lang="en-GB" sz="2400" i="1" dirty="0"/>
              <a:t>			- 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Hands-on MOFA &amp; RGCCA</a:t>
            </a:r>
            <a:endParaRPr lang="en-GB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17:15 		End of day 1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19:30 		Dinner</a:t>
            </a:r>
            <a:endParaRPr lang="en-GB" sz="2400" b="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1465E-7E8F-13AD-FD8C-3DA8CFBB8280}"/>
              </a:ext>
            </a:extLst>
          </p:cNvPr>
          <p:cNvSpPr txBox="1"/>
          <p:nvPr/>
        </p:nvSpPr>
        <p:spPr>
          <a:xfrm>
            <a:off x="9460054" y="2739162"/>
            <a:ext cx="14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Jimmy </a:t>
            </a:r>
            <a:r>
              <a:rPr lang="en-GB" dirty="0" err="1"/>
              <a:t>Vandel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E0F95B-A1E1-4170-5022-5D34C97B26EF}"/>
              </a:ext>
            </a:extLst>
          </p:cNvPr>
          <p:cNvSpPr txBox="1"/>
          <p:nvPr/>
        </p:nvSpPr>
        <p:spPr>
          <a:xfrm>
            <a:off x="9283980" y="5758749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Arnaud </a:t>
            </a:r>
            <a:r>
              <a:rPr lang="en-GB" dirty="0" err="1"/>
              <a:t>Gloaguen</a:t>
            </a:r>
            <a:endParaRPr lang="en-GB" dirty="0"/>
          </a:p>
        </p:txBody>
      </p:sp>
      <p:pic>
        <p:nvPicPr>
          <p:cNvPr id="9" name="Picture 8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E09DFA94-FCA7-CD24-AECB-5E802825E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054" y="3595491"/>
            <a:ext cx="1473993" cy="2060913"/>
          </a:xfrm>
          <a:prstGeom prst="ellipse">
            <a:avLst/>
          </a:prstGeom>
        </p:spPr>
      </p:pic>
      <p:pic>
        <p:nvPicPr>
          <p:cNvPr id="11" name="Picture 10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8A3E129F-A50A-FBC3-81D0-2D402199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054" y="601310"/>
            <a:ext cx="1473993" cy="17781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1904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Programme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E7D2-F616-FD84-AECE-9CA51C32D4B8}"/>
              </a:ext>
            </a:extLst>
          </p:cNvPr>
          <p:cNvSpPr txBox="1"/>
          <p:nvPr/>
        </p:nvSpPr>
        <p:spPr>
          <a:xfrm>
            <a:off x="838200" y="1674673"/>
            <a:ext cx="99743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Tuesday 5 September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09:00 		Topic 1 - Multivariate Statistical Analyses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			- 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Hands-on MOFA &amp; RGCCA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12:30 		Lunch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14:00 		Topic 2 - Network-based Approaches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		- Theory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		- Hands-on WGCNA 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17:15 		End of day 2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19:30 		Dinner</a:t>
            </a:r>
            <a:endParaRPr lang="en-GB" sz="2400" b="0" dirty="0">
              <a:effectLst/>
            </a:endParaRPr>
          </a:p>
        </p:txBody>
      </p:sp>
      <p:pic>
        <p:nvPicPr>
          <p:cNvPr id="4" name="Picture 3" descr="A person sitting on a yellow bench&#10;&#10;Description automatically generated">
            <a:extLst>
              <a:ext uri="{FF2B5EF4-FFF2-40B4-BE49-F238E27FC236}">
                <a16:creationId xmlns:a16="http://schemas.microsoft.com/office/drawing/2014/main" id="{00D98BD4-387F-ED26-0BFC-4CBC6A8F5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1" t="27605" r="16609" b="32367"/>
          <a:stretch/>
        </p:blipFill>
        <p:spPr>
          <a:xfrm>
            <a:off x="9345641" y="1062508"/>
            <a:ext cx="1667813" cy="1667812"/>
          </a:xfrm>
          <a:prstGeom prst="ellipse">
            <a:avLst/>
          </a:prstGeom>
        </p:spPr>
      </p:pic>
      <p:pic>
        <p:nvPicPr>
          <p:cNvPr id="7" name="Picture 6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4CD3455C-4578-5CF7-C3F0-13BF81F6E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641" y="4090935"/>
            <a:ext cx="1667814" cy="1667814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664E5C-53D9-2D1A-D99A-2BAF74164B9E}"/>
              </a:ext>
            </a:extLst>
          </p:cNvPr>
          <p:cNvSpPr txBox="1"/>
          <p:nvPr/>
        </p:nvSpPr>
        <p:spPr>
          <a:xfrm>
            <a:off x="9283981" y="2739162"/>
            <a:ext cx="179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Gadradriel</a:t>
            </a:r>
            <a:r>
              <a:rPr lang="en-GB" dirty="0"/>
              <a:t> </a:t>
            </a:r>
            <a:r>
              <a:rPr lang="en-GB" dirty="0" err="1"/>
              <a:t>Brière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472D4-42C7-6D59-7B32-99D15AC061F5}"/>
              </a:ext>
            </a:extLst>
          </p:cNvPr>
          <p:cNvSpPr txBox="1"/>
          <p:nvPr/>
        </p:nvSpPr>
        <p:spPr>
          <a:xfrm>
            <a:off x="9283980" y="5758749"/>
            <a:ext cx="174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Morgane</a:t>
            </a:r>
            <a:r>
              <a:rPr lang="en-GB" dirty="0"/>
              <a:t> </a:t>
            </a:r>
            <a:r>
              <a:rPr lang="en-GB" dirty="0" err="1"/>
              <a:t>Terezol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93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Programme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E7D2-F616-FD84-AECE-9CA51C32D4B8}"/>
              </a:ext>
            </a:extLst>
          </p:cNvPr>
          <p:cNvSpPr txBox="1"/>
          <p:nvPr/>
        </p:nvSpPr>
        <p:spPr>
          <a:xfrm>
            <a:off x="838200" y="1674673"/>
            <a:ext cx="99743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Wednesday 6 September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09:00 Topic 2 - Network-based Approaches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- Hands-on WGCNA (Integrative part)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- Hands-on SNF</a:t>
            </a:r>
            <a:r>
              <a:rPr lang="en-GB" sz="1800" b="0" i="1" u="none" strike="noStrike" dirty="0">
                <a:solidFill>
                  <a:srgbClr val="A64D79"/>
                </a:solidFill>
                <a:effectLst/>
                <a:latin typeface="Arial" panose="020B0604020202020204" pitchFamily="34" charset="0"/>
              </a:rPr>
              <a:t> 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12:30 Lunch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14:00 Hiking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18:45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avoyard aperitif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19:30 Special dinner</a:t>
            </a:r>
            <a:endParaRPr lang="en-GB" sz="2400" b="0" dirty="0">
              <a:effectLst/>
            </a:endParaRPr>
          </a:p>
        </p:txBody>
      </p:sp>
      <p:pic>
        <p:nvPicPr>
          <p:cNvPr id="1026" name="Picture 2" descr="Suisse: 15 lieux originaux où déguster une fondue | Femina">
            <a:extLst>
              <a:ext uri="{FF2B5EF4-FFF2-40B4-BE49-F238E27FC236}">
                <a16:creationId xmlns:a16="http://schemas.microsoft.com/office/drawing/2014/main" id="{9C4F6915-4659-09FC-8F79-508716C6B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892" y="4496696"/>
            <a:ext cx="3327394" cy="2223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Hike with solid fill">
            <a:extLst>
              <a:ext uri="{FF2B5EF4-FFF2-40B4-BE49-F238E27FC236}">
                <a16:creationId xmlns:a16="http://schemas.microsoft.com/office/drawing/2014/main" id="{7E64E86F-A95F-93EB-C2BD-FA6F2FDC9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0776" y="3129389"/>
            <a:ext cx="1753673" cy="17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64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Programme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E7D2-F616-FD84-AECE-9CA51C32D4B8}"/>
              </a:ext>
            </a:extLst>
          </p:cNvPr>
          <p:cNvSpPr txBox="1"/>
          <p:nvPr/>
        </p:nvSpPr>
        <p:spPr>
          <a:xfrm>
            <a:off x="838201" y="1674673"/>
            <a:ext cx="83444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Thursday 7 September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09:00		Topic 3 - </a:t>
            </a:r>
            <a:r>
              <a:rPr lang="en-GB" sz="1800" b="0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</a:rPr>
              <a:t>Results contextualisation: an introduction to 			metabolic models, web semantic and knowledge graphs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solidFill>
                <a:srgbClr val="374151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</a:rPr>
              <a:t>12:30 		Lunch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14:00 		Topic 3 - </a:t>
            </a:r>
            <a:r>
              <a:rPr lang="en-GB" sz="1800" b="0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</a:rPr>
              <a:t>Results contextualisation: an introduction to 			metabolic models, web</a:t>
            </a:r>
            <a:r>
              <a:rPr lang="en-GB" dirty="0"/>
              <a:t> </a:t>
            </a:r>
            <a:r>
              <a:rPr lang="en-GB" sz="1800" b="0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</a:rPr>
              <a:t>semantic and knowledge graphs</a:t>
            </a:r>
          </a:p>
          <a:p>
            <a:pPr marL="457200" indent="457200"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17:15		End of day 4</a:t>
            </a:r>
            <a:endParaRPr lang="en-GB" sz="2400" b="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3D2E5-3E29-7667-D4FC-4F701CB57C1C}"/>
              </a:ext>
            </a:extLst>
          </p:cNvPr>
          <p:cNvSpPr txBox="1"/>
          <p:nvPr/>
        </p:nvSpPr>
        <p:spPr>
          <a:xfrm>
            <a:off x="9594193" y="3707354"/>
            <a:ext cx="1690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Maxime Delmas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F9987-BB5C-C101-7251-3D48247EBF6D}"/>
              </a:ext>
            </a:extLst>
          </p:cNvPr>
          <p:cNvSpPr txBox="1"/>
          <p:nvPr/>
        </p:nvSpPr>
        <p:spPr>
          <a:xfrm>
            <a:off x="9283980" y="5758749"/>
            <a:ext cx="231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Jean-Clément Gallardo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EF73C-A0B0-0DE9-62E5-2A1EB7AF00A8}"/>
              </a:ext>
            </a:extLst>
          </p:cNvPr>
          <p:cNvSpPr txBox="1"/>
          <p:nvPr/>
        </p:nvSpPr>
        <p:spPr>
          <a:xfrm>
            <a:off x="9765779" y="1675947"/>
            <a:ext cx="134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Marco </a:t>
            </a:r>
            <a:r>
              <a:rPr lang="en-GB" dirty="0" err="1"/>
              <a:t>Pagni</a:t>
            </a:r>
            <a:endParaRPr lang="en-GB" dirty="0"/>
          </a:p>
        </p:txBody>
      </p:sp>
      <p:pic>
        <p:nvPicPr>
          <p:cNvPr id="8" name="Picture 7" descr="A person with glasses and beard&#10;&#10;Description automatically generated">
            <a:extLst>
              <a:ext uri="{FF2B5EF4-FFF2-40B4-BE49-F238E27FC236}">
                <a16:creationId xmlns:a16="http://schemas.microsoft.com/office/drawing/2014/main" id="{EABC4753-7EE0-0569-69ED-6A84B5CF9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724" y="2244480"/>
            <a:ext cx="1559914" cy="1522905"/>
          </a:xfrm>
          <a:prstGeom prst="rect">
            <a:avLst/>
          </a:prstGeom>
        </p:spPr>
      </p:pic>
      <p:pic>
        <p:nvPicPr>
          <p:cNvPr id="10" name="Picture 9" descr="A person with red glasses&#10;&#10;Description automatically generated">
            <a:extLst>
              <a:ext uri="{FF2B5EF4-FFF2-40B4-BE49-F238E27FC236}">
                <a16:creationId xmlns:a16="http://schemas.microsoft.com/office/drawing/2014/main" id="{913FE0E6-ECE2-3F60-236A-68169A69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724" y="185735"/>
            <a:ext cx="1559914" cy="1559914"/>
          </a:xfrm>
          <a:prstGeom prst="ellipse">
            <a:avLst/>
          </a:prstGeom>
        </p:spPr>
      </p:pic>
      <p:pic>
        <p:nvPicPr>
          <p:cNvPr id="12" name="Picture 11" descr="A person leaning against a tree&#10;&#10;Description automatically generated">
            <a:extLst>
              <a:ext uri="{FF2B5EF4-FFF2-40B4-BE49-F238E27FC236}">
                <a16:creationId xmlns:a16="http://schemas.microsoft.com/office/drawing/2014/main" id="{83F89969-56FF-51EA-F1F8-236F31524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50" r="28928" b="62981"/>
          <a:stretch/>
        </p:blipFill>
        <p:spPr>
          <a:xfrm>
            <a:off x="9694111" y="4192370"/>
            <a:ext cx="1491140" cy="1536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6255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Programme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E7D2-F616-FD84-AECE-9CA51C32D4B8}"/>
              </a:ext>
            </a:extLst>
          </p:cNvPr>
          <p:cNvSpPr txBox="1"/>
          <p:nvPr/>
        </p:nvSpPr>
        <p:spPr>
          <a:xfrm>
            <a:off x="838200" y="1674673"/>
            <a:ext cx="109306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Friday 8 September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09:00		Presentations of the projects (groups 1 to 3)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10:30		Coffee break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11:00 		Presentation of the projects (group 4)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11:30 		Conclusion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12:00 		End of the official part of the School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12:15 		Lunch (optional)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sz="2400" b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</a:rPr>
              <a:t>Course web page</a:t>
            </a:r>
          </a:p>
          <a:p>
            <a:endParaRPr lang="en-GB" sz="2400" b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2400" b="0" dirty="0">
                <a:solidFill>
                  <a:srgbClr val="E30613"/>
                </a:solidFill>
                <a:effectLst/>
              </a:rPr>
              <a:t>https://</a:t>
            </a:r>
            <a:r>
              <a:rPr lang="en-GB" sz="2400" b="0" dirty="0" err="1">
                <a:solidFill>
                  <a:srgbClr val="E30613"/>
                </a:solidFill>
                <a:effectLst/>
              </a:rPr>
              <a:t>github.com</a:t>
            </a:r>
            <a:r>
              <a:rPr lang="en-GB" sz="2400" b="0" dirty="0">
                <a:solidFill>
                  <a:srgbClr val="E30613"/>
                </a:solidFill>
                <a:effectLst/>
              </a:rPr>
              <a:t>/sib-</a:t>
            </a:r>
            <a:r>
              <a:rPr lang="en-GB" sz="2400" b="0" dirty="0" err="1">
                <a:solidFill>
                  <a:srgbClr val="E30613"/>
                </a:solidFill>
                <a:effectLst/>
              </a:rPr>
              <a:t>swiss</a:t>
            </a:r>
            <a:r>
              <a:rPr lang="en-GB" sz="2400" b="0" dirty="0">
                <a:solidFill>
                  <a:srgbClr val="E30613"/>
                </a:solidFill>
                <a:effectLst/>
              </a:rPr>
              <a:t>/summer-school-</a:t>
            </a:r>
            <a:r>
              <a:rPr lang="en-GB" sz="2400" b="0" dirty="0" err="1">
                <a:solidFill>
                  <a:srgbClr val="E30613"/>
                </a:solidFill>
                <a:effectLst/>
              </a:rPr>
              <a:t>multiomics</a:t>
            </a:r>
            <a:r>
              <a:rPr lang="en-GB" sz="2400" b="0" dirty="0">
                <a:solidFill>
                  <a:srgbClr val="E30613"/>
                </a:solidFill>
                <a:effectLst/>
              </a:rPr>
              <a:t>-data-analysis-and-integration</a:t>
            </a:r>
          </a:p>
        </p:txBody>
      </p:sp>
    </p:spTree>
    <p:extLst>
      <p:ext uri="{BB962C8B-B14F-4D97-AF65-F5344CB8AC3E}">
        <p14:creationId xmlns:p14="http://schemas.microsoft.com/office/powerpoint/2010/main" val="526965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CF90-EC27-1DA1-868D-513FC0993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Datasets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BB410-BF9D-5A10-7704-EDBE33956B43}"/>
              </a:ext>
            </a:extLst>
          </p:cNvPr>
          <p:cNvSpPr txBox="1"/>
          <p:nvPr/>
        </p:nvSpPr>
        <p:spPr>
          <a:xfrm>
            <a:off x="326065" y="6339091"/>
            <a:ext cx="11865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/sib-</a:t>
            </a:r>
            <a:r>
              <a:rPr lang="en-GB" dirty="0" err="1"/>
              <a:t>swiss</a:t>
            </a:r>
            <a:r>
              <a:rPr lang="en-GB" dirty="0"/>
              <a:t>/summer-school-</a:t>
            </a:r>
            <a:r>
              <a:rPr lang="en-GB" dirty="0" err="1"/>
              <a:t>multiomics</a:t>
            </a:r>
            <a:r>
              <a:rPr lang="en-GB" dirty="0"/>
              <a:t>-data-analysis-and-integration/tree/master/general/datasets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CCC3B4F-14A2-8698-A60B-78118D7FC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668940"/>
              </p:ext>
            </p:extLst>
          </p:nvPr>
        </p:nvGraphicFramePr>
        <p:xfrm>
          <a:off x="617270" y="1344450"/>
          <a:ext cx="11312461" cy="4801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4133">
                  <a:extLst>
                    <a:ext uri="{9D8B030D-6E8A-4147-A177-3AD203B41FA5}">
                      <a16:colId xmlns:a16="http://schemas.microsoft.com/office/drawing/2014/main" val="1623738209"/>
                    </a:ext>
                  </a:extLst>
                </a:gridCol>
                <a:gridCol w="4692089">
                  <a:extLst>
                    <a:ext uri="{9D8B030D-6E8A-4147-A177-3AD203B41FA5}">
                      <a16:colId xmlns:a16="http://schemas.microsoft.com/office/drawing/2014/main" val="3052147408"/>
                    </a:ext>
                  </a:extLst>
                </a:gridCol>
                <a:gridCol w="4156239">
                  <a:extLst>
                    <a:ext uri="{9D8B030D-6E8A-4147-A177-3AD203B41FA5}">
                      <a16:colId xmlns:a16="http://schemas.microsoft.com/office/drawing/2014/main" val="1708271199"/>
                    </a:ext>
                  </a:extLst>
                </a:gridCol>
              </a:tblGrid>
              <a:tr h="800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dirty="0"/>
                        <a:t>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1431560"/>
                  </a:ext>
                </a:extLst>
              </a:tr>
              <a:tr h="800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dirty="0" err="1"/>
                        <a:t>BreastCancer_WGCNA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600" dirty="0"/>
                        <a:t>Human breast, subset of data generated by The Cancer Genome Atlas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dirty="0"/>
                        <a:t>mRNA, miRNA, proteomics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3835237"/>
                  </a:ext>
                </a:extLst>
              </a:tr>
              <a:tr h="800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dirty="0"/>
                        <a:t>CLL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dirty="0"/>
                        <a:t>Chronic lymphocytic leukaemia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dirty="0"/>
                        <a:t>Mutations, mRNA, methylation, drug response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6344085"/>
                  </a:ext>
                </a:extLst>
              </a:tr>
              <a:tr h="800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dirty="0"/>
                        <a:t>NCI_60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cancer cell lines from different tissue origins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dirty="0"/>
                        <a:t>Metabolomics, transcriptomics, proteomics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663561"/>
                  </a:ext>
                </a:extLst>
              </a:tr>
              <a:tr h="800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dirty="0" err="1"/>
                        <a:t>TaraOceans</a:t>
                      </a:r>
                      <a:endParaRPr lang="en-GB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dirty="0"/>
                        <a:t>TARA Oceans expedition, plankton communities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dirty="0"/>
                        <a:t>metagenomics, phylogeny, taxonomy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8983870"/>
                  </a:ext>
                </a:extLst>
              </a:tr>
              <a:tr h="800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dirty="0"/>
                        <a:t>Tomato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dirty="0"/>
                        <a:t>Tomato fruit 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dirty="0"/>
                        <a:t>Transcriptomics, proteomics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7830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593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CF85-32E0-B1A2-CBF5-AAF9ED3CB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83B172-703B-EA60-1C28-59DD590BD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486611"/>
              </p:ext>
            </p:extLst>
          </p:nvPr>
        </p:nvGraphicFramePr>
        <p:xfrm>
          <a:off x="439271" y="1004046"/>
          <a:ext cx="11566801" cy="5796012"/>
        </p:xfrm>
        <a:graphic>
          <a:graphicData uri="http://schemas.openxmlformats.org/drawingml/2006/table">
            <a:tbl>
              <a:tblPr/>
              <a:tblGrid>
                <a:gridCol w="1846729">
                  <a:extLst>
                    <a:ext uri="{9D8B030D-6E8A-4147-A177-3AD203B41FA5}">
                      <a16:colId xmlns:a16="http://schemas.microsoft.com/office/drawing/2014/main" val="787557344"/>
                    </a:ext>
                  </a:extLst>
                </a:gridCol>
                <a:gridCol w="2375647">
                  <a:extLst>
                    <a:ext uri="{9D8B030D-6E8A-4147-A177-3AD203B41FA5}">
                      <a16:colId xmlns:a16="http://schemas.microsoft.com/office/drawing/2014/main" val="3593652458"/>
                    </a:ext>
                  </a:extLst>
                </a:gridCol>
                <a:gridCol w="977153">
                  <a:extLst>
                    <a:ext uri="{9D8B030D-6E8A-4147-A177-3AD203B41FA5}">
                      <a16:colId xmlns:a16="http://schemas.microsoft.com/office/drawing/2014/main" val="3733563881"/>
                    </a:ext>
                  </a:extLst>
                </a:gridCol>
                <a:gridCol w="1299882">
                  <a:extLst>
                    <a:ext uri="{9D8B030D-6E8A-4147-A177-3AD203B41FA5}">
                      <a16:colId xmlns:a16="http://schemas.microsoft.com/office/drawing/2014/main" val="946596334"/>
                    </a:ext>
                  </a:extLst>
                </a:gridCol>
                <a:gridCol w="869577">
                  <a:extLst>
                    <a:ext uri="{9D8B030D-6E8A-4147-A177-3AD203B41FA5}">
                      <a16:colId xmlns:a16="http://schemas.microsoft.com/office/drawing/2014/main" val="3862858566"/>
                    </a:ext>
                  </a:extLst>
                </a:gridCol>
                <a:gridCol w="1180014">
                  <a:extLst>
                    <a:ext uri="{9D8B030D-6E8A-4147-A177-3AD203B41FA5}">
                      <a16:colId xmlns:a16="http://schemas.microsoft.com/office/drawing/2014/main" val="1349429650"/>
                    </a:ext>
                  </a:extLst>
                </a:gridCol>
                <a:gridCol w="966037">
                  <a:extLst>
                    <a:ext uri="{9D8B030D-6E8A-4147-A177-3AD203B41FA5}">
                      <a16:colId xmlns:a16="http://schemas.microsoft.com/office/drawing/2014/main" val="1291561532"/>
                    </a:ext>
                  </a:extLst>
                </a:gridCol>
                <a:gridCol w="769412">
                  <a:extLst>
                    <a:ext uri="{9D8B030D-6E8A-4147-A177-3AD203B41FA5}">
                      <a16:colId xmlns:a16="http://schemas.microsoft.com/office/drawing/2014/main" val="3548157424"/>
                    </a:ext>
                  </a:extLst>
                </a:gridCol>
                <a:gridCol w="624077">
                  <a:extLst>
                    <a:ext uri="{9D8B030D-6E8A-4147-A177-3AD203B41FA5}">
                      <a16:colId xmlns:a16="http://schemas.microsoft.com/office/drawing/2014/main" val="4026748950"/>
                    </a:ext>
                  </a:extLst>
                </a:gridCol>
                <a:gridCol w="658273">
                  <a:extLst>
                    <a:ext uri="{9D8B030D-6E8A-4147-A177-3AD203B41FA5}">
                      <a16:colId xmlns:a16="http://schemas.microsoft.com/office/drawing/2014/main" val="2973037508"/>
                    </a:ext>
                  </a:extLst>
                </a:gridCol>
              </a:tblGrid>
              <a:tr h="22035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email address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Domain of application - organism (ex. Cancer - Mice, or ecotoxicology - Bacteria)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Career status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organism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field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data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group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494306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kenneth.kim@unil.ch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Arthropod evolution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arthropod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evolution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1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138392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thomas.vial@pasteur.fr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Virology - Mosquito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Postdoc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mosquito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virology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metabolomics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proteomics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1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993038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>
                          <a:effectLst/>
                        </a:rPr>
                        <a:t>Omar.keshk@epfl.ch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Bacteria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bacteria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metabolomics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1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80331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n.gioti@hcmr.gr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environment-microbes (fungi, bacteria)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Postdoc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fungi / bacteria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1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120973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>
                          <a:effectLst/>
                        </a:rPr>
                        <a:t>kumar.singh@wur.nl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insects and plants biosynthetic pathways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Postdoc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insects / plants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metabolomics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1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58420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edith.garot@univ-reunion.fr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Plants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Associate professor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plants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metabolomics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1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774849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>
                          <a:effectLst/>
                        </a:rPr>
                        <a:t>Jahn.nitschke@unige.ch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Infection biology, amoeba &amp; mycobacteria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amoeba &amp; mycobacteria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infection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1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286244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>
                          <a:effectLst/>
                        </a:rPr>
                        <a:t>damir.zhakparov@uzh.ch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Allergy/Atopic Dermatitis - 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allergy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proteomics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2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041076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t.karp@rug.nl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Complex disease (asthma) phenotypes - 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asthma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2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938627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>
                          <a:effectLst/>
                        </a:rPr>
                        <a:t>valerie.amarger@univ-nantes.fr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cell differention- Neurogenesis- Nutrition-rat-human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Researcher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nutrition?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Genomics/epigenomics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2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723000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>
                          <a:effectLst/>
                        </a:rPr>
                        <a:t>v.v.odintsova@vu.nl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humans, psychiatry, twinning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Postdoc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psychiatry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epigenomics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metabolomics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2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953647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>
                          <a:effectLst/>
                        </a:rPr>
                        <a:t>margot.derouin@inserm.fr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Psychiatry - 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psychiatry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epigennomics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2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752144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walther.zoebel@posteo.co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Toxicology, diseases, treatments - 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Postdoc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toxicology?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metabolomics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2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830340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raphael.blanchet@univ-nantes.fr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cardiovascular - 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cardiovascular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2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021023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>
                          <a:effectLst/>
                        </a:rPr>
                        <a:t>eva.price.22@ucl.ac.uk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Cell Line Engineering 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cell engineering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Genomics/epigenomics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metabolomics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proteomics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2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224083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akshay.akshay@unibe.ch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Benign Human and Mouse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?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single cell 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metabolomics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proteomics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3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045244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>
                          <a:effectLst/>
                        </a:rPr>
                        <a:t>sabina.licholai@gmail.com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 genetics, hematology, immune disfunctions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MD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immunology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3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63332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>
                          <a:effectLst/>
                        </a:rPr>
                        <a:t>valeriia.timonina@epfl.ch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Infectious diseases and Immunity - 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immunology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3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793053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z.sultana@uke.de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Immunology - Human , Mice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Postdoc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immunology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single cell 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3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25733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berenice.schell@gmail.com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Immuno-oncology (hematology) - 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immunology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single cell 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3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152448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>
                          <a:effectLst/>
                        </a:rPr>
                        <a:t>roxannealice.pretzsch@usb.ch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neuroimmunology - human cells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MD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immunology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single cell 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3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40303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nicholas.kueng@extern.insel.ch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molecular diagnostics - 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diagnostic?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Genomics/epigenomics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3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836357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>
                          <a:effectLst/>
                        </a:rPr>
                        <a:t>matilde.malcorps@uantwerpen.vib.be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Peripheral neurology - patient derived material, Drosophila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 / drosophila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3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31167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Flavio.lombardo@unibas.ch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Cancer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Postdoc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cancer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4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048417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federica.bellerba@ieo.it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Cancer - humans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cancer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4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911008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ali.hashemi@unibe.ch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 and mouse, cancer and non-cancer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Researcher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cancer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single cell 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proteomics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4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773413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nirajkhe@gmail.com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Cancer - Mice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Postdoc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cancer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metabolomics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proteomics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4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460944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anthoula.gaigneaux@uni.lu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cancer, microbiome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Postdoc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cancer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metagenomics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single cell 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metabolomics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4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640098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sharma.animesh@gmail.com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Cancer - 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Engineer/technician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cancer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proteomics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4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581680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Matin.salehi@ior.usi.ch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Lymphoma, human and mice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PhD student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cancer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Genomics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>
                          <a:effectLst/>
                        </a:rPr>
                        <a:t>4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090230"/>
                  </a:ext>
                </a:extLst>
              </a:tr>
              <a:tr h="17986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900" dirty="0" err="1">
                          <a:effectLst/>
                        </a:rPr>
                        <a:t>elise.amblard@univ-grenoble-alpes.fr</a:t>
                      </a:r>
                      <a:endParaRPr lang="en-GB" sz="900" dirty="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 dirty="0">
                          <a:effectLst/>
                        </a:rPr>
                        <a:t>Cancer - 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Postdoc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human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cancer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700">
                          <a:effectLst/>
                        </a:rPr>
                        <a:t>transcriptomics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CH" sz="700">
                        <a:effectLst/>
                      </a:endParaRP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CH" sz="700" dirty="0">
                          <a:effectLst/>
                        </a:rPr>
                        <a:t>4</a:t>
                      </a:r>
                    </a:p>
                  </a:txBody>
                  <a:tcPr marL="5243" marR="5243" marT="3496" marB="3496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73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40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Friday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E7D2-F616-FD84-AECE-9CA51C32D4B8}"/>
              </a:ext>
            </a:extLst>
          </p:cNvPr>
          <p:cNvSpPr txBox="1"/>
          <p:nvPr/>
        </p:nvSpPr>
        <p:spPr>
          <a:xfrm>
            <a:off x="838200" y="1674673"/>
            <a:ext cx="9974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sz="2400" dirty="0"/>
            </a:br>
            <a:endParaRPr lang="en-GB" sz="2400" b="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839B1-2A2C-7F0C-9059-6D675B388BD8}"/>
              </a:ext>
            </a:extLst>
          </p:cNvPr>
          <p:cNvSpPr txBox="1"/>
          <p:nvPr/>
        </p:nvSpPr>
        <p:spPr>
          <a:xfrm>
            <a:off x="989704" y="1674673"/>
            <a:ext cx="9757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 group will present feedback from their week’s work, their own journey in </a:t>
            </a:r>
            <a:r>
              <a:rPr lang="en-GB" dirty="0" err="1"/>
              <a:t>multiomics</a:t>
            </a:r>
            <a:r>
              <a:rPr lang="en-GB" dirty="0"/>
              <a:t> data analysis</a:t>
            </a:r>
          </a:p>
          <a:p>
            <a:endParaRPr lang="en-GB" dirty="0"/>
          </a:p>
          <a:p>
            <a:r>
              <a:rPr lang="en-GB" dirty="0"/>
              <a:t>15 minutes presentation + 15 minutes discussion</a:t>
            </a:r>
          </a:p>
        </p:txBody>
      </p:sp>
    </p:spTree>
    <p:extLst>
      <p:ext uri="{BB962C8B-B14F-4D97-AF65-F5344CB8AC3E}">
        <p14:creationId xmlns:p14="http://schemas.microsoft.com/office/powerpoint/2010/main" val="1412562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IFB – Institut Français de Bioinformatique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E7D2-F616-FD84-AECE-9CA51C32D4B8}"/>
              </a:ext>
            </a:extLst>
          </p:cNvPr>
          <p:cNvSpPr txBox="1"/>
          <p:nvPr/>
        </p:nvSpPr>
        <p:spPr>
          <a:xfrm>
            <a:off x="825500" y="1867195"/>
            <a:ext cx="473206" cy="741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CH" sz="1200" dirty="0"/>
          </a:p>
          <a:p>
            <a:pPr>
              <a:lnSpc>
                <a:spcPct val="150000"/>
              </a:lnSpc>
            </a:pPr>
            <a:endParaRPr lang="en-CH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F7C970-03F4-F5C3-C884-330ED797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14" y="1097280"/>
            <a:ext cx="6479673" cy="57607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63953A9-ECD7-7498-5D64-C072C9826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78" y="955749"/>
            <a:ext cx="4659096" cy="582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EB6B4BE-6AB1-64EA-9E5D-C067F0CA942B}"/>
              </a:ext>
            </a:extLst>
          </p:cNvPr>
          <p:cNvSpPr txBox="1"/>
          <p:nvPr/>
        </p:nvSpPr>
        <p:spPr>
          <a:xfrm flipH="1">
            <a:off x="3576386" y="1254981"/>
            <a:ext cx="33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1CD16B0-565B-D603-1393-FEA589D26F98}"/>
              </a:ext>
            </a:extLst>
          </p:cNvPr>
          <p:cNvCxnSpPr>
            <a:cxnSpLocks/>
          </p:cNvCxnSpPr>
          <p:nvPr/>
        </p:nvCxnSpPr>
        <p:spPr>
          <a:xfrm flipH="1" flipV="1">
            <a:off x="3576386" y="1457065"/>
            <a:ext cx="165246" cy="2585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135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IFB – Institut Français de Bioinformatique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E7D2-F616-FD84-AECE-9CA51C32D4B8}"/>
              </a:ext>
            </a:extLst>
          </p:cNvPr>
          <p:cNvSpPr txBox="1"/>
          <p:nvPr/>
        </p:nvSpPr>
        <p:spPr>
          <a:xfrm>
            <a:off x="825500" y="1867195"/>
            <a:ext cx="473206" cy="741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CH" sz="1200" dirty="0"/>
          </a:p>
          <a:p>
            <a:pPr>
              <a:lnSpc>
                <a:spcPct val="150000"/>
              </a:lnSpc>
            </a:pPr>
            <a:endParaRPr lang="en-CH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FECB1D-CDA1-F7D0-6948-1EC7A8AC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192" y="1114700"/>
            <a:ext cx="7772400" cy="565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1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SIB Swiss Institute of Bioinformatics</a:t>
            </a:r>
          </a:p>
        </p:txBody>
      </p:sp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A84A096A-7E76-E6C7-CEDC-E439AC5EA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85" y="1435100"/>
            <a:ext cx="3069442" cy="5057775"/>
          </a:xfrm>
          <a:prstGeom prst="rect">
            <a:avLst/>
          </a:prstGeom>
        </p:spPr>
      </p:pic>
      <p:pic>
        <p:nvPicPr>
          <p:cNvPr id="8" name="Picture 7" descr="A map of the swiss region&#10;&#10;Description automatically generated">
            <a:extLst>
              <a:ext uri="{FF2B5EF4-FFF2-40B4-BE49-F238E27FC236}">
                <a16:creationId xmlns:a16="http://schemas.microsoft.com/office/drawing/2014/main" id="{DA1C7159-6EE4-56C3-DF58-C3EC36357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519" y="1435099"/>
            <a:ext cx="7647456" cy="50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8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SIB Swiss Institute of Bioinformatics</a:t>
            </a:r>
          </a:p>
        </p:txBody>
      </p:sp>
      <p:pic>
        <p:nvPicPr>
          <p:cNvPr id="4" name="Picture 3" descr="A brochure with text and images&#10;&#10;Description automatically generated">
            <a:extLst>
              <a:ext uri="{FF2B5EF4-FFF2-40B4-BE49-F238E27FC236}">
                <a16:creationId xmlns:a16="http://schemas.microsoft.com/office/drawing/2014/main" id="{5B273440-B2C3-B787-57C2-643075AF9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403" y="1008993"/>
            <a:ext cx="8705193" cy="575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1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Organization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E7D2-F616-FD84-AECE-9CA51C32D4B8}"/>
              </a:ext>
            </a:extLst>
          </p:cNvPr>
          <p:cNvSpPr txBox="1"/>
          <p:nvPr/>
        </p:nvSpPr>
        <p:spPr>
          <a:xfrm>
            <a:off x="838200" y="1674673"/>
            <a:ext cx="997431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1" i="0" u="none" strike="noStrike" dirty="0">
                <a:solidFill>
                  <a:srgbClr val="000000"/>
                </a:solidFill>
                <a:effectLst/>
              </a:rPr>
              <a:t>Organizers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Olivier Sand, Training Coordinator, IFB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0" u="none" strike="noStrike" dirty="0">
                <a:solidFill>
                  <a:srgbClr val="000000"/>
                </a:solidFill>
                <a:effectLst/>
              </a:rPr>
              <a:t>Grégoire </a:t>
            </a:r>
            <a:r>
              <a:rPr lang="en-GB" i="0" u="none" strike="noStrike" dirty="0" err="1">
                <a:solidFill>
                  <a:srgbClr val="000000"/>
                </a:solidFill>
                <a:effectLst/>
              </a:rPr>
              <a:t>Rossier</a:t>
            </a:r>
            <a:r>
              <a:rPr lang="en-GB" i="0" u="none" strike="noStrike" dirty="0">
                <a:solidFill>
                  <a:srgbClr val="000000"/>
                </a:solidFill>
                <a:effectLst/>
              </a:rPr>
              <a:t>, Training Manager, SIB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Florence </a:t>
            </a:r>
            <a:r>
              <a:rPr lang="en-GB" dirty="0" err="1">
                <a:solidFill>
                  <a:srgbClr val="000000"/>
                </a:solidFill>
              </a:rPr>
              <a:t>Mehl</a:t>
            </a:r>
            <a:r>
              <a:rPr lang="en-GB" dirty="0">
                <a:solidFill>
                  <a:srgbClr val="000000"/>
                </a:solidFill>
              </a:rPr>
              <a:t>, Computational Biologist, SIB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</a:rPr>
              <a:t>Scientific Committee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74151"/>
                </a:solidFill>
                <a:effectLst/>
              </a:rPr>
              <a:t>Guillemette Marot (University of Lille)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374151"/>
                </a:solidFill>
                <a:effectLst/>
              </a:rPr>
              <a:t>Marija</a:t>
            </a:r>
            <a:r>
              <a:rPr lang="en-GB" b="0" i="0" dirty="0">
                <a:solidFill>
                  <a:srgbClr val="374151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</a:rPr>
              <a:t>Buljan</a:t>
            </a:r>
            <a:r>
              <a:rPr lang="en-GB" b="0" i="0" dirty="0">
                <a:solidFill>
                  <a:srgbClr val="374151"/>
                </a:solidFill>
                <a:effectLst/>
              </a:rPr>
              <a:t> (EMPA/SIB)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374151"/>
                </a:solidFill>
                <a:effectLst/>
              </a:rPr>
              <a:t>Anaïs</a:t>
            </a:r>
            <a:r>
              <a:rPr lang="en-GB" b="0" i="0" dirty="0">
                <a:solidFill>
                  <a:srgbClr val="374151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374151"/>
                </a:solidFill>
                <a:effectLst/>
              </a:rPr>
              <a:t>Baudot</a:t>
            </a:r>
            <a:r>
              <a:rPr lang="en-GB" b="0" i="0" dirty="0">
                <a:solidFill>
                  <a:srgbClr val="374151"/>
                </a:solidFill>
                <a:effectLst/>
              </a:rPr>
              <a:t> (Marseille Medical Genetics)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74151"/>
                </a:solidFill>
                <a:effectLst/>
              </a:rPr>
              <a:t>Julien </a:t>
            </a:r>
            <a:r>
              <a:rPr lang="en-GB" b="0" i="0" dirty="0" err="1">
                <a:solidFill>
                  <a:srgbClr val="374151"/>
                </a:solidFill>
                <a:effectLst/>
              </a:rPr>
              <a:t>Boccard</a:t>
            </a:r>
            <a:r>
              <a:rPr lang="en-GB" b="0" i="0" dirty="0">
                <a:solidFill>
                  <a:srgbClr val="374151"/>
                </a:solidFill>
                <a:effectLst/>
              </a:rPr>
              <a:t> (University of Geneva)</a:t>
            </a:r>
          </a:p>
          <a:p>
            <a:br>
              <a:rPr lang="en-GB" sz="2400" dirty="0"/>
            </a:br>
            <a:endParaRPr lang="en-GB" sz="2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9050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Aussois</a:t>
            </a:r>
          </a:p>
        </p:txBody>
      </p:sp>
      <p:pic>
        <p:nvPicPr>
          <p:cNvPr id="4" name="Picture 3" descr="A map of france with black and white borders&#10;&#10;Description automatically generated">
            <a:extLst>
              <a:ext uri="{FF2B5EF4-FFF2-40B4-BE49-F238E27FC236}">
                <a16:creationId xmlns:a16="http://schemas.microsoft.com/office/drawing/2014/main" id="{AB763560-E759-A927-C4C5-05375A05C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96441"/>
            <a:ext cx="5270500" cy="4996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06E7D2-F616-FD84-AECE-9CA51C32D4B8}"/>
              </a:ext>
            </a:extLst>
          </p:cNvPr>
          <p:cNvSpPr txBox="1"/>
          <p:nvPr/>
        </p:nvSpPr>
        <p:spPr>
          <a:xfrm>
            <a:off x="825500" y="1867195"/>
            <a:ext cx="4674998" cy="3650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H" dirty="0"/>
              <a:t>Department of Savoie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H" dirty="0"/>
              <a:t>Vanoise National Park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CH" dirty="0"/>
              <a:t>ki resort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H" dirty="0"/>
              <a:t>Altitude: 1500 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H" dirty="0"/>
              <a:t>Population: ~700 (6500 in winter)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H" dirty="0"/>
              <a:t>Lozes Archeologic site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</a:t>
            </a:r>
            <a:r>
              <a:rPr lang="en-CH" dirty="0"/>
              <a:t>ore interesting sites:</a:t>
            </a:r>
            <a:br>
              <a:rPr lang="en-CH" dirty="0"/>
            </a:br>
            <a:r>
              <a:rPr lang="en-GB" sz="1200" dirty="0">
                <a:hlinkClick r:id="rId3"/>
              </a:rPr>
              <a:t>https://www.aussois.com/decouvrir-le-village/les-incontournables/</a:t>
            </a:r>
            <a:endParaRPr lang="en-CH" sz="1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CH" dirty="0"/>
              <a:t>arely rockslides…</a:t>
            </a:r>
          </a:p>
        </p:txBody>
      </p:sp>
    </p:spTree>
    <p:extLst>
      <p:ext uri="{BB962C8B-B14F-4D97-AF65-F5344CB8AC3E}">
        <p14:creationId xmlns:p14="http://schemas.microsoft.com/office/powerpoint/2010/main" val="134935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Meals and breaks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E7D2-F616-FD84-AECE-9CA51C32D4B8}"/>
              </a:ext>
            </a:extLst>
          </p:cNvPr>
          <p:cNvSpPr txBox="1"/>
          <p:nvPr/>
        </p:nvSpPr>
        <p:spPr>
          <a:xfrm>
            <a:off x="2782833" y="2319139"/>
            <a:ext cx="6626334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Breakfast			? </a:t>
            </a:r>
            <a:r>
              <a:rPr lang="en-CH" sz="2400" dirty="0"/>
              <a:t>–</a:t>
            </a:r>
            <a:r>
              <a:rPr lang="en-GB" sz="2400" dirty="0"/>
              <a:t> 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400" dirty="0"/>
              <a:t>Mo</a:t>
            </a:r>
            <a:r>
              <a:rPr lang="en-CH" sz="2400" dirty="0"/>
              <a:t>rning coffee breaks	10h30 – 11h00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H" sz="2400" dirty="0"/>
              <a:t>Lunches	 		12h30 – 14h00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H" sz="2400" dirty="0"/>
              <a:t>Afternoon coffee breaks	15h30 – 16h00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H" sz="2400" dirty="0"/>
              <a:t>Dinners			19h30</a:t>
            </a:r>
          </a:p>
        </p:txBody>
      </p:sp>
    </p:spTree>
    <p:extLst>
      <p:ext uri="{BB962C8B-B14F-4D97-AF65-F5344CB8AC3E}">
        <p14:creationId xmlns:p14="http://schemas.microsoft.com/office/powerpoint/2010/main" val="943079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45DE-FE6B-7199-523A-73A7EBEA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Friday transport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6E7D2-F616-FD84-AECE-9CA51C32D4B8}"/>
              </a:ext>
            </a:extLst>
          </p:cNvPr>
          <p:cNvSpPr txBox="1"/>
          <p:nvPr/>
        </p:nvSpPr>
        <p:spPr>
          <a:xfrm>
            <a:off x="2782833" y="2655470"/>
            <a:ext cx="6626334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H" sz="2400" dirty="0"/>
              <a:t>More information soon…we do our best so that you can enjoy the week without any stress about your return</a:t>
            </a:r>
          </a:p>
        </p:txBody>
      </p:sp>
    </p:spTree>
    <p:extLst>
      <p:ext uri="{BB962C8B-B14F-4D97-AF65-F5344CB8AC3E}">
        <p14:creationId xmlns:p14="http://schemas.microsoft.com/office/powerpoint/2010/main" val="596932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4979</TotalTime>
  <Words>1220</Words>
  <Application>Microsoft Macintosh PowerPoint</Application>
  <PresentationFormat>Widescreen</PresentationFormat>
  <Paragraphs>380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Summer School “Multi-Omics Data Analysis &amp; Integration”</vt:lpstr>
      <vt:lpstr>IFB – Institut Français de Bioinformatique</vt:lpstr>
      <vt:lpstr>IFB – Institut Français de Bioinformatique</vt:lpstr>
      <vt:lpstr>SIB Swiss Institute of Bioinformatics</vt:lpstr>
      <vt:lpstr>SIB Swiss Institute of Bioinformatics</vt:lpstr>
      <vt:lpstr>Organization</vt:lpstr>
      <vt:lpstr>Aussois</vt:lpstr>
      <vt:lpstr>Meals and breaks</vt:lpstr>
      <vt:lpstr>Friday transport</vt:lpstr>
      <vt:lpstr>Programme</vt:lpstr>
      <vt:lpstr>Programme</vt:lpstr>
      <vt:lpstr>Programme</vt:lpstr>
      <vt:lpstr>Programme</vt:lpstr>
      <vt:lpstr>Programme</vt:lpstr>
      <vt:lpstr>Datasets </vt:lpstr>
      <vt:lpstr>Groups</vt:lpstr>
      <vt:lpstr>Friday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School “Multi-Omics Data Analysis &amp; Integration”</dc:title>
  <dc:creator>Gregoire Rossier</dc:creator>
  <cp:lastModifiedBy>Florence Mehl</cp:lastModifiedBy>
  <cp:revision>12</cp:revision>
  <dcterms:created xsi:type="dcterms:W3CDTF">2023-08-23T06:44:19Z</dcterms:created>
  <dcterms:modified xsi:type="dcterms:W3CDTF">2023-09-01T07:17:15Z</dcterms:modified>
</cp:coreProperties>
</file>